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3"/>
  </p:notesMasterIdLst>
  <p:sldIdLst>
    <p:sldId id="256" r:id="rId2"/>
    <p:sldId id="294" r:id="rId3"/>
    <p:sldId id="296" r:id="rId4"/>
    <p:sldId id="303" r:id="rId5"/>
    <p:sldId id="259" r:id="rId6"/>
    <p:sldId id="260" r:id="rId7"/>
    <p:sldId id="285" r:id="rId8"/>
    <p:sldId id="289" r:id="rId9"/>
    <p:sldId id="262" r:id="rId10"/>
    <p:sldId id="263" r:id="rId11"/>
    <p:sldId id="313" r:id="rId12"/>
    <p:sldId id="264" r:id="rId13"/>
    <p:sldId id="265" r:id="rId14"/>
    <p:sldId id="306" r:id="rId15"/>
    <p:sldId id="266" r:id="rId16"/>
    <p:sldId id="267" r:id="rId17"/>
    <p:sldId id="304" r:id="rId18"/>
    <p:sldId id="305" r:id="rId19"/>
    <p:sldId id="271" r:id="rId20"/>
    <p:sldId id="272" r:id="rId21"/>
    <p:sldId id="273" r:id="rId22"/>
    <p:sldId id="274" r:id="rId23"/>
    <p:sldId id="307" r:id="rId24"/>
    <p:sldId id="279" r:id="rId25"/>
    <p:sldId id="280" r:id="rId26"/>
    <p:sldId id="284" r:id="rId27"/>
    <p:sldId id="275" r:id="rId28"/>
    <p:sldId id="276" r:id="rId29"/>
    <p:sldId id="277" r:id="rId30"/>
    <p:sldId id="278" r:id="rId31"/>
    <p:sldId id="308" r:id="rId32"/>
    <p:sldId id="282" r:id="rId33"/>
    <p:sldId id="309" r:id="rId34"/>
    <p:sldId id="301" r:id="rId35"/>
    <p:sldId id="310" r:id="rId36"/>
    <p:sldId id="302" r:id="rId37"/>
    <p:sldId id="311" r:id="rId38"/>
    <p:sldId id="290" r:id="rId39"/>
    <p:sldId id="291" r:id="rId40"/>
    <p:sldId id="312" r:id="rId41"/>
    <p:sldId id="257" r:id="rId4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5D9DFB-4E61-4BC1-A4A8-C471E52ABB53}" v="8" dt="2024-10-14T09:09:18.7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3" d="100"/>
          <a:sy n="113" d="100"/>
        </p:scale>
        <p:origin x="22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045D9DFB-4E61-4BC1-A4A8-C471E52ABB53}"/>
    <pc:docChg chg="custSel addSld delSld modSld sldOrd">
      <pc:chgData name="Cerys Davies" userId="61e71dc1-9594-4277-b52b-4420989f68ee" providerId="ADAL" clId="{045D9DFB-4E61-4BC1-A4A8-C471E52ABB53}" dt="2024-10-14T09:12:32.037" v="6039"/>
      <pc:docMkLst>
        <pc:docMk/>
      </pc:docMkLst>
      <pc:sldChg chg="modSp mod">
        <pc:chgData name="Cerys Davies" userId="61e71dc1-9594-4277-b52b-4420989f68ee" providerId="ADAL" clId="{045D9DFB-4E61-4BC1-A4A8-C471E52ABB53}" dt="2024-10-06T19:11:09.893" v="585" actId="255"/>
        <pc:sldMkLst>
          <pc:docMk/>
          <pc:sldMk cId="3475651824" sldId="256"/>
        </pc:sldMkLst>
        <pc:spChg chg="mod">
          <ac:chgData name="Cerys Davies" userId="61e71dc1-9594-4277-b52b-4420989f68ee" providerId="ADAL" clId="{045D9DFB-4E61-4BC1-A4A8-C471E52ABB53}" dt="2024-10-06T19:11:09.893" v="585" actId="255"/>
          <ac:spMkLst>
            <pc:docMk/>
            <pc:sldMk cId="3475651824" sldId="256"/>
            <ac:spMk id="3" creationId="{4D6FAC72-D4CD-77FA-0499-073A8FCFFC72}"/>
          </ac:spMkLst>
        </pc:spChg>
      </pc:sldChg>
      <pc:sldChg chg="modSp mod">
        <pc:chgData name="Cerys Davies" userId="61e71dc1-9594-4277-b52b-4420989f68ee" providerId="ADAL" clId="{045D9DFB-4E61-4BC1-A4A8-C471E52ABB53}" dt="2024-10-14T08:59:25.088" v="5967" actId="20577"/>
        <pc:sldMkLst>
          <pc:docMk/>
          <pc:sldMk cId="3124343717" sldId="257"/>
        </pc:sldMkLst>
        <pc:spChg chg="mod">
          <ac:chgData name="Cerys Davies" userId="61e71dc1-9594-4277-b52b-4420989f68ee" providerId="ADAL" clId="{045D9DFB-4E61-4BC1-A4A8-C471E52ABB53}" dt="2024-10-10T20:45:25.081" v="3360" actId="14100"/>
          <ac:spMkLst>
            <pc:docMk/>
            <pc:sldMk cId="3124343717" sldId="257"/>
            <ac:spMk id="2" creationId="{534BCE89-C126-DA5E-6452-35C29B609AB3}"/>
          </ac:spMkLst>
        </pc:spChg>
        <pc:spChg chg="mod">
          <ac:chgData name="Cerys Davies" userId="61e71dc1-9594-4277-b52b-4420989f68ee" providerId="ADAL" clId="{045D9DFB-4E61-4BC1-A4A8-C471E52ABB53}" dt="2024-10-14T08:59:25.088" v="5967" actId="20577"/>
          <ac:spMkLst>
            <pc:docMk/>
            <pc:sldMk cId="3124343717" sldId="257"/>
            <ac:spMk id="3" creationId="{FEC69E19-CF06-08C2-3FC2-3843A7320DD8}"/>
          </ac:spMkLst>
        </pc:spChg>
      </pc:sldChg>
      <pc:sldChg chg="modSp mod">
        <pc:chgData name="Cerys Davies" userId="61e71dc1-9594-4277-b52b-4420989f68ee" providerId="ADAL" clId="{045D9DFB-4E61-4BC1-A4A8-C471E52ABB53}" dt="2024-10-06T19:14:40.377" v="662" actId="20577"/>
        <pc:sldMkLst>
          <pc:docMk/>
          <pc:sldMk cId="2826275340" sldId="259"/>
        </pc:sldMkLst>
        <pc:spChg chg="mod">
          <ac:chgData name="Cerys Davies" userId="61e71dc1-9594-4277-b52b-4420989f68ee" providerId="ADAL" clId="{045D9DFB-4E61-4BC1-A4A8-C471E52ABB53}" dt="2024-10-06T19:13:02.830" v="608" actId="14100"/>
          <ac:spMkLst>
            <pc:docMk/>
            <pc:sldMk cId="2826275340" sldId="259"/>
            <ac:spMk id="2" creationId="{FB85F133-9ADB-453B-B16C-02A24499A095}"/>
          </ac:spMkLst>
        </pc:spChg>
        <pc:spChg chg="mod">
          <ac:chgData name="Cerys Davies" userId="61e71dc1-9594-4277-b52b-4420989f68ee" providerId="ADAL" clId="{045D9DFB-4E61-4BC1-A4A8-C471E52ABB53}" dt="2024-10-06T19:14:40.377" v="662" actId="20577"/>
          <ac:spMkLst>
            <pc:docMk/>
            <pc:sldMk cId="2826275340" sldId="259"/>
            <ac:spMk id="3" creationId="{E0B4E0D0-CCCB-0984-048B-62499A93A0F1}"/>
          </ac:spMkLst>
        </pc:spChg>
      </pc:sldChg>
      <pc:sldChg chg="modSp mod">
        <pc:chgData name="Cerys Davies" userId="61e71dc1-9594-4277-b52b-4420989f68ee" providerId="ADAL" clId="{045D9DFB-4E61-4BC1-A4A8-C471E52ABB53}" dt="2024-10-06T19:14:26.039" v="650" actId="20577"/>
        <pc:sldMkLst>
          <pc:docMk/>
          <pc:sldMk cId="1416992909" sldId="260"/>
        </pc:sldMkLst>
        <pc:spChg chg="mod">
          <ac:chgData name="Cerys Davies" userId="61e71dc1-9594-4277-b52b-4420989f68ee" providerId="ADAL" clId="{045D9DFB-4E61-4BC1-A4A8-C471E52ABB53}" dt="2024-10-06T19:14:12.945" v="637" actId="1076"/>
          <ac:spMkLst>
            <pc:docMk/>
            <pc:sldMk cId="1416992909" sldId="260"/>
            <ac:spMk id="2" creationId="{777F0DF8-64F4-122A-D6B7-49F0900E7629}"/>
          </ac:spMkLst>
        </pc:spChg>
        <pc:spChg chg="mod">
          <ac:chgData name="Cerys Davies" userId="61e71dc1-9594-4277-b52b-4420989f68ee" providerId="ADAL" clId="{045D9DFB-4E61-4BC1-A4A8-C471E52ABB53}" dt="2024-10-06T19:14:26.039" v="650" actId="20577"/>
          <ac:spMkLst>
            <pc:docMk/>
            <pc:sldMk cId="1416992909" sldId="260"/>
            <ac:spMk id="3" creationId="{E4BA1562-05FC-3122-4C4E-DCC4F943DBFE}"/>
          </ac:spMkLst>
        </pc:spChg>
      </pc:sldChg>
      <pc:sldChg chg="del">
        <pc:chgData name="Cerys Davies" userId="61e71dc1-9594-4277-b52b-4420989f68ee" providerId="ADAL" clId="{045D9DFB-4E61-4BC1-A4A8-C471E52ABB53}" dt="2024-10-13T16:45:43.628" v="3446" actId="47"/>
        <pc:sldMkLst>
          <pc:docMk/>
          <pc:sldMk cId="1700755499" sldId="261"/>
        </pc:sldMkLst>
      </pc:sldChg>
      <pc:sldChg chg="modSp mod">
        <pc:chgData name="Cerys Davies" userId="61e71dc1-9594-4277-b52b-4420989f68ee" providerId="ADAL" clId="{045D9DFB-4E61-4BC1-A4A8-C471E52ABB53}" dt="2024-10-06T19:24:15.901" v="863" actId="20577"/>
        <pc:sldMkLst>
          <pc:docMk/>
          <pc:sldMk cId="486052188" sldId="262"/>
        </pc:sldMkLst>
        <pc:spChg chg="mod">
          <ac:chgData name="Cerys Davies" userId="61e71dc1-9594-4277-b52b-4420989f68ee" providerId="ADAL" clId="{045D9DFB-4E61-4BC1-A4A8-C471E52ABB53}" dt="2024-10-06T19:23:29.721" v="849" actId="113"/>
          <ac:spMkLst>
            <pc:docMk/>
            <pc:sldMk cId="486052188" sldId="262"/>
            <ac:spMk id="2" creationId="{D958D089-F235-E923-E053-13FEA6B17D80}"/>
          </ac:spMkLst>
        </pc:spChg>
        <pc:spChg chg="mod">
          <ac:chgData name="Cerys Davies" userId="61e71dc1-9594-4277-b52b-4420989f68ee" providerId="ADAL" clId="{045D9DFB-4E61-4BC1-A4A8-C471E52ABB53}" dt="2024-10-06T19:24:15.901" v="863" actId="20577"/>
          <ac:spMkLst>
            <pc:docMk/>
            <pc:sldMk cId="486052188" sldId="262"/>
            <ac:spMk id="3" creationId="{3FD7BF7F-6FE7-7810-F6B7-5979BF970EB5}"/>
          </ac:spMkLst>
        </pc:spChg>
      </pc:sldChg>
      <pc:sldChg chg="modSp mod">
        <pc:chgData name="Cerys Davies" userId="61e71dc1-9594-4277-b52b-4420989f68ee" providerId="ADAL" clId="{045D9DFB-4E61-4BC1-A4A8-C471E52ABB53}" dt="2024-10-14T09:11:03.224" v="6036" actId="1076"/>
        <pc:sldMkLst>
          <pc:docMk/>
          <pc:sldMk cId="3324325224" sldId="263"/>
        </pc:sldMkLst>
        <pc:spChg chg="mod">
          <ac:chgData name="Cerys Davies" userId="61e71dc1-9594-4277-b52b-4420989f68ee" providerId="ADAL" clId="{045D9DFB-4E61-4BC1-A4A8-C471E52ABB53}" dt="2024-10-14T09:11:03.224" v="6036" actId="1076"/>
          <ac:spMkLst>
            <pc:docMk/>
            <pc:sldMk cId="3324325224" sldId="263"/>
            <ac:spMk id="2" creationId="{4023A8E0-F879-9245-54BA-89A737255361}"/>
          </ac:spMkLst>
        </pc:spChg>
        <pc:spChg chg="mod">
          <ac:chgData name="Cerys Davies" userId="61e71dc1-9594-4277-b52b-4420989f68ee" providerId="ADAL" clId="{045D9DFB-4E61-4BC1-A4A8-C471E52ABB53}" dt="2024-10-14T09:11:00.479" v="6035" actId="1076"/>
          <ac:spMkLst>
            <pc:docMk/>
            <pc:sldMk cId="3324325224" sldId="263"/>
            <ac:spMk id="3" creationId="{8F002BCF-FB44-FFF5-144D-37CCB631A1CC}"/>
          </ac:spMkLst>
        </pc:spChg>
      </pc:sldChg>
      <pc:sldChg chg="modSp mod">
        <pc:chgData name="Cerys Davies" userId="61e71dc1-9594-4277-b52b-4420989f68ee" providerId="ADAL" clId="{045D9DFB-4E61-4BC1-A4A8-C471E52ABB53}" dt="2024-10-13T18:41:22.054" v="5886" actId="14100"/>
        <pc:sldMkLst>
          <pc:docMk/>
          <pc:sldMk cId="3767673272" sldId="264"/>
        </pc:sldMkLst>
        <pc:spChg chg="mod">
          <ac:chgData name="Cerys Davies" userId="61e71dc1-9594-4277-b52b-4420989f68ee" providerId="ADAL" clId="{045D9DFB-4E61-4BC1-A4A8-C471E52ABB53}" dt="2024-10-13T18:41:22.054" v="5886" actId="14100"/>
          <ac:spMkLst>
            <pc:docMk/>
            <pc:sldMk cId="3767673272" sldId="264"/>
            <ac:spMk id="3" creationId="{34309277-2CF4-A3B1-25CC-BAE87D8A75A9}"/>
          </ac:spMkLst>
        </pc:spChg>
      </pc:sldChg>
      <pc:sldChg chg="modSp mod">
        <pc:chgData name="Cerys Davies" userId="61e71dc1-9594-4277-b52b-4420989f68ee" providerId="ADAL" clId="{045D9DFB-4E61-4BC1-A4A8-C471E52ABB53}" dt="2024-10-10T14:06:42.983" v="1496" actId="113"/>
        <pc:sldMkLst>
          <pc:docMk/>
          <pc:sldMk cId="354282217" sldId="265"/>
        </pc:sldMkLst>
        <pc:spChg chg="mod">
          <ac:chgData name="Cerys Davies" userId="61e71dc1-9594-4277-b52b-4420989f68ee" providerId="ADAL" clId="{045D9DFB-4E61-4BC1-A4A8-C471E52ABB53}" dt="2024-10-06T19:38:30.009" v="1049" actId="1076"/>
          <ac:spMkLst>
            <pc:docMk/>
            <pc:sldMk cId="354282217" sldId="265"/>
            <ac:spMk id="2" creationId="{04430F51-BA96-B1BC-9AF3-9FE86776D60F}"/>
          </ac:spMkLst>
        </pc:spChg>
        <pc:spChg chg="mod">
          <ac:chgData name="Cerys Davies" userId="61e71dc1-9594-4277-b52b-4420989f68ee" providerId="ADAL" clId="{045D9DFB-4E61-4BC1-A4A8-C471E52ABB53}" dt="2024-10-10T14:06:42.983" v="1496" actId="113"/>
          <ac:spMkLst>
            <pc:docMk/>
            <pc:sldMk cId="354282217" sldId="265"/>
            <ac:spMk id="3" creationId="{AB6A4863-83B5-F150-F5AF-F0FE6D20BF55}"/>
          </ac:spMkLst>
        </pc:spChg>
      </pc:sldChg>
      <pc:sldChg chg="modSp mod">
        <pc:chgData name="Cerys Davies" userId="61e71dc1-9594-4277-b52b-4420989f68ee" providerId="ADAL" clId="{045D9DFB-4E61-4BC1-A4A8-C471E52ABB53}" dt="2024-10-10T14:10:23.429" v="1577" actId="113"/>
        <pc:sldMkLst>
          <pc:docMk/>
          <pc:sldMk cId="2181972524" sldId="266"/>
        </pc:sldMkLst>
        <pc:spChg chg="mod">
          <ac:chgData name="Cerys Davies" userId="61e71dc1-9594-4277-b52b-4420989f68ee" providerId="ADAL" clId="{045D9DFB-4E61-4BC1-A4A8-C471E52ABB53}" dt="2024-10-10T14:10:23.429" v="1577" actId="113"/>
          <ac:spMkLst>
            <pc:docMk/>
            <pc:sldMk cId="2181972524" sldId="266"/>
            <ac:spMk id="3" creationId="{09D3BD88-8051-FF59-6B49-4748F36D5643}"/>
          </ac:spMkLst>
        </pc:spChg>
      </pc:sldChg>
      <pc:sldChg chg="modSp mod">
        <pc:chgData name="Cerys Davies" userId="61e71dc1-9594-4277-b52b-4420989f68ee" providerId="ADAL" clId="{045D9DFB-4E61-4BC1-A4A8-C471E52ABB53}" dt="2024-10-06T19:39:49.953" v="1061" actId="255"/>
        <pc:sldMkLst>
          <pc:docMk/>
          <pc:sldMk cId="403051420" sldId="267"/>
        </pc:sldMkLst>
        <pc:spChg chg="mod">
          <ac:chgData name="Cerys Davies" userId="61e71dc1-9594-4277-b52b-4420989f68ee" providerId="ADAL" clId="{045D9DFB-4E61-4BC1-A4A8-C471E52ABB53}" dt="2024-10-06T19:39:49.953" v="1061" actId="255"/>
          <ac:spMkLst>
            <pc:docMk/>
            <pc:sldMk cId="403051420" sldId="267"/>
            <ac:spMk id="3" creationId="{B37F58C3-3DAC-1321-0784-819C16FE58A5}"/>
          </ac:spMkLst>
        </pc:spChg>
      </pc:sldChg>
      <pc:sldChg chg="modSp del mod">
        <pc:chgData name="Cerys Davies" userId="61e71dc1-9594-4277-b52b-4420989f68ee" providerId="ADAL" clId="{045D9DFB-4E61-4BC1-A4A8-C471E52ABB53}" dt="2024-10-10T13:35:45.094" v="1184" actId="47"/>
        <pc:sldMkLst>
          <pc:docMk/>
          <pc:sldMk cId="3664227992" sldId="269"/>
        </pc:sldMkLst>
        <pc:spChg chg="mod">
          <ac:chgData name="Cerys Davies" userId="61e71dc1-9594-4277-b52b-4420989f68ee" providerId="ADAL" clId="{045D9DFB-4E61-4BC1-A4A8-C471E52ABB53}" dt="2024-10-10T13:21:12.772" v="1138" actId="1076"/>
          <ac:spMkLst>
            <pc:docMk/>
            <pc:sldMk cId="3664227992" sldId="269"/>
            <ac:spMk id="3" creationId="{8D0E5547-97D8-08B7-ED9F-2212FC4ED50C}"/>
          </ac:spMkLst>
        </pc:spChg>
      </pc:sldChg>
      <pc:sldChg chg="modSp del mod">
        <pc:chgData name="Cerys Davies" userId="61e71dc1-9594-4277-b52b-4420989f68ee" providerId="ADAL" clId="{045D9DFB-4E61-4BC1-A4A8-C471E52ABB53}" dt="2024-10-10T13:55:09.170" v="1325" actId="47"/>
        <pc:sldMkLst>
          <pc:docMk/>
          <pc:sldMk cId="2435970683" sldId="270"/>
        </pc:sldMkLst>
        <pc:spChg chg="mod">
          <ac:chgData name="Cerys Davies" userId="61e71dc1-9594-4277-b52b-4420989f68ee" providerId="ADAL" clId="{045D9DFB-4E61-4BC1-A4A8-C471E52ABB53}" dt="2024-10-10T13:44:23.938" v="1300" actId="6549"/>
          <ac:spMkLst>
            <pc:docMk/>
            <pc:sldMk cId="2435970683" sldId="270"/>
            <ac:spMk id="3" creationId="{7B0BEB7C-3C14-558D-8A38-C0C41EA0803F}"/>
          </ac:spMkLst>
        </pc:spChg>
      </pc:sldChg>
      <pc:sldChg chg="modSp mod">
        <pc:chgData name="Cerys Davies" userId="61e71dc1-9594-4277-b52b-4420989f68ee" providerId="ADAL" clId="{045D9DFB-4E61-4BC1-A4A8-C471E52ABB53}" dt="2024-10-10T14:12:26.386" v="1636" actId="6549"/>
        <pc:sldMkLst>
          <pc:docMk/>
          <pc:sldMk cId="30806827" sldId="271"/>
        </pc:sldMkLst>
        <pc:spChg chg="mod">
          <ac:chgData name="Cerys Davies" userId="61e71dc1-9594-4277-b52b-4420989f68ee" providerId="ADAL" clId="{045D9DFB-4E61-4BC1-A4A8-C471E52ABB53}" dt="2024-10-10T14:11:53.029" v="1630" actId="1076"/>
          <ac:spMkLst>
            <pc:docMk/>
            <pc:sldMk cId="30806827" sldId="271"/>
            <ac:spMk id="2" creationId="{0DD6469F-1197-92B1-E598-61740BCB92BD}"/>
          </ac:spMkLst>
        </pc:spChg>
        <pc:spChg chg="mod">
          <ac:chgData name="Cerys Davies" userId="61e71dc1-9594-4277-b52b-4420989f68ee" providerId="ADAL" clId="{045D9DFB-4E61-4BC1-A4A8-C471E52ABB53}" dt="2024-10-10T14:12:26.386" v="1636" actId="6549"/>
          <ac:spMkLst>
            <pc:docMk/>
            <pc:sldMk cId="30806827" sldId="271"/>
            <ac:spMk id="3" creationId="{5A2215A0-FF08-95E9-AC3A-F926B1BD6E0B}"/>
          </ac:spMkLst>
        </pc:spChg>
      </pc:sldChg>
      <pc:sldChg chg="modSp mod">
        <pc:chgData name="Cerys Davies" userId="61e71dc1-9594-4277-b52b-4420989f68ee" providerId="ADAL" clId="{045D9DFB-4E61-4BC1-A4A8-C471E52ABB53}" dt="2024-10-10T14:22:33.170" v="2453" actId="27636"/>
        <pc:sldMkLst>
          <pc:docMk/>
          <pc:sldMk cId="190457010" sldId="272"/>
        </pc:sldMkLst>
        <pc:spChg chg="mod">
          <ac:chgData name="Cerys Davies" userId="61e71dc1-9594-4277-b52b-4420989f68ee" providerId="ADAL" clId="{045D9DFB-4E61-4BC1-A4A8-C471E52ABB53}" dt="2024-10-10T14:22:22.152" v="2449" actId="1076"/>
          <ac:spMkLst>
            <pc:docMk/>
            <pc:sldMk cId="190457010" sldId="272"/>
            <ac:spMk id="2" creationId="{1E6B069F-D240-9BC2-226F-218E5B4DAD1A}"/>
          </ac:spMkLst>
        </pc:spChg>
        <pc:spChg chg="mod">
          <ac:chgData name="Cerys Davies" userId="61e71dc1-9594-4277-b52b-4420989f68ee" providerId="ADAL" clId="{045D9DFB-4E61-4BC1-A4A8-C471E52ABB53}" dt="2024-10-10T14:22:33.170" v="2453" actId="27636"/>
          <ac:spMkLst>
            <pc:docMk/>
            <pc:sldMk cId="190457010" sldId="272"/>
            <ac:spMk id="3" creationId="{8BEE2E7A-07A0-737C-F6CD-02FF7E3F620A}"/>
          </ac:spMkLst>
        </pc:spChg>
      </pc:sldChg>
      <pc:sldChg chg="modSp mod">
        <pc:chgData name="Cerys Davies" userId="61e71dc1-9594-4277-b52b-4420989f68ee" providerId="ADAL" clId="{045D9DFB-4E61-4BC1-A4A8-C471E52ABB53}" dt="2024-10-10T14:23:21.457" v="2455" actId="14100"/>
        <pc:sldMkLst>
          <pc:docMk/>
          <pc:sldMk cId="99722202" sldId="273"/>
        </pc:sldMkLst>
        <pc:spChg chg="mod">
          <ac:chgData name="Cerys Davies" userId="61e71dc1-9594-4277-b52b-4420989f68ee" providerId="ADAL" clId="{045D9DFB-4E61-4BC1-A4A8-C471E52ABB53}" dt="2024-10-10T14:23:21.457" v="2455" actId="14100"/>
          <ac:spMkLst>
            <pc:docMk/>
            <pc:sldMk cId="99722202" sldId="273"/>
            <ac:spMk id="2" creationId="{656BF827-E616-1E4E-27EF-E782E6FDA8B6}"/>
          </ac:spMkLst>
        </pc:spChg>
      </pc:sldChg>
      <pc:sldChg chg="modSp mod">
        <pc:chgData name="Cerys Davies" userId="61e71dc1-9594-4277-b52b-4420989f68ee" providerId="ADAL" clId="{045D9DFB-4E61-4BC1-A4A8-C471E52ABB53}" dt="2024-10-10T14:39:43.952" v="2720" actId="1076"/>
        <pc:sldMkLst>
          <pc:docMk/>
          <pc:sldMk cId="3448450812" sldId="274"/>
        </pc:sldMkLst>
        <pc:spChg chg="mod">
          <ac:chgData name="Cerys Davies" userId="61e71dc1-9594-4277-b52b-4420989f68ee" providerId="ADAL" clId="{045D9DFB-4E61-4BC1-A4A8-C471E52ABB53}" dt="2024-10-10T14:39:39.591" v="2719" actId="14100"/>
          <ac:spMkLst>
            <pc:docMk/>
            <pc:sldMk cId="3448450812" sldId="274"/>
            <ac:spMk id="2" creationId="{01BC6CB1-7F59-4222-A3EF-D3C4F0A7833A}"/>
          </ac:spMkLst>
        </pc:spChg>
        <pc:spChg chg="mod">
          <ac:chgData name="Cerys Davies" userId="61e71dc1-9594-4277-b52b-4420989f68ee" providerId="ADAL" clId="{045D9DFB-4E61-4BC1-A4A8-C471E52ABB53}" dt="2024-10-10T14:39:43.952" v="2720" actId="1076"/>
          <ac:spMkLst>
            <pc:docMk/>
            <pc:sldMk cId="3448450812" sldId="274"/>
            <ac:spMk id="3" creationId="{90DA6336-A846-97C3-C105-BEC90C69EF8D}"/>
          </ac:spMkLst>
        </pc:spChg>
      </pc:sldChg>
      <pc:sldChg chg="addSp delSp modSp mod">
        <pc:chgData name="Cerys Davies" userId="61e71dc1-9594-4277-b52b-4420989f68ee" providerId="ADAL" clId="{045D9DFB-4E61-4BC1-A4A8-C471E52ABB53}" dt="2024-10-10T20:39:26.647" v="3337" actId="255"/>
        <pc:sldMkLst>
          <pc:docMk/>
          <pc:sldMk cId="3412628123" sldId="275"/>
        </pc:sldMkLst>
        <pc:spChg chg="mod">
          <ac:chgData name="Cerys Davies" userId="61e71dc1-9594-4277-b52b-4420989f68ee" providerId="ADAL" clId="{045D9DFB-4E61-4BC1-A4A8-C471E52ABB53}" dt="2024-10-10T20:38:52.123" v="3332" actId="14100"/>
          <ac:spMkLst>
            <pc:docMk/>
            <pc:sldMk cId="3412628123" sldId="275"/>
            <ac:spMk id="2" creationId="{6A842231-9399-8690-723C-7C6BB6DEEEC3}"/>
          </ac:spMkLst>
        </pc:spChg>
        <pc:spChg chg="del mod">
          <ac:chgData name="Cerys Davies" userId="61e71dc1-9594-4277-b52b-4420989f68ee" providerId="ADAL" clId="{045D9DFB-4E61-4BC1-A4A8-C471E52ABB53}" dt="2024-10-10T20:39:07.845" v="3334" actId="478"/>
          <ac:spMkLst>
            <pc:docMk/>
            <pc:sldMk cId="3412628123" sldId="275"/>
            <ac:spMk id="3" creationId="{53796C6C-891F-4F87-9A4E-396B39D403B5}"/>
          </ac:spMkLst>
        </pc:spChg>
        <pc:spChg chg="add mod">
          <ac:chgData name="Cerys Davies" userId="61e71dc1-9594-4277-b52b-4420989f68ee" providerId="ADAL" clId="{045D9DFB-4E61-4BC1-A4A8-C471E52ABB53}" dt="2024-10-10T20:39:26.647" v="3337" actId="255"/>
          <ac:spMkLst>
            <pc:docMk/>
            <pc:sldMk cId="3412628123" sldId="275"/>
            <ac:spMk id="5" creationId="{23838718-B473-62BE-50BC-848348C64CFA}"/>
          </ac:spMkLst>
        </pc:spChg>
      </pc:sldChg>
      <pc:sldChg chg="addSp delSp modSp mod">
        <pc:chgData name="Cerys Davies" userId="61e71dc1-9594-4277-b52b-4420989f68ee" providerId="ADAL" clId="{045D9DFB-4E61-4BC1-A4A8-C471E52ABB53}" dt="2024-10-13T16:58:35.147" v="3698" actId="20577"/>
        <pc:sldMkLst>
          <pc:docMk/>
          <pc:sldMk cId="1533908464" sldId="276"/>
        </pc:sldMkLst>
        <pc:spChg chg="mod">
          <ac:chgData name="Cerys Davies" userId="61e71dc1-9594-4277-b52b-4420989f68ee" providerId="ADAL" clId="{045D9DFB-4E61-4BC1-A4A8-C471E52ABB53}" dt="2024-10-10T20:41:59.919" v="3345" actId="1076"/>
          <ac:spMkLst>
            <pc:docMk/>
            <pc:sldMk cId="1533908464" sldId="276"/>
            <ac:spMk id="2" creationId="{DDC579F7-B77D-948E-5D40-60DCA98FBBBD}"/>
          </ac:spMkLst>
        </pc:spChg>
        <pc:spChg chg="del mod">
          <ac:chgData name="Cerys Davies" userId="61e71dc1-9594-4277-b52b-4420989f68ee" providerId="ADAL" clId="{045D9DFB-4E61-4BC1-A4A8-C471E52ABB53}" dt="2024-10-10T20:42:20.862" v="3348" actId="478"/>
          <ac:spMkLst>
            <pc:docMk/>
            <pc:sldMk cId="1533908464" sldId="276"/>
            <ac:spMk id="3" creationId="{613F5296-17D1-8BAB-6DE5-6138595E96E1}"/>
          </ac:spMkLst>
        </pc:spChg>
        <pc:spChg chg="add mod">
          <ac:chgData name="Cerys Davies" userId="61e71dc1-9594-4277-b52b-4420989f68ee" providerId="ADAL" clId="{045D9DFB-4E61-4BC1-A4A8-C471E52ABB53}" dt="2024-10-13T16:58:35.147" v="3698" actId="20577"/>
          <ac:spMkLst>
            <pc:docMk/>
            <pc:sldMk cId="1533908464" sldId="276"/>
            <ac:spMk id="5" creationId="{694C1AA7-81E8-8DBB-30EA-2E11D57FFE9E}"/>
          </ac:spMkLst>
        </pc:spChg>
      </pc:sldChg>
      <pc:sldChg chg="modSp mod">
        <pc:chgData name="Cerys Davies" userId="61e71dc1-9594-4277-b52b-4420989f68ee" providerId="ADAL" clId="{045D9DFB-4E61-4BC1-A4A8-C471E52ABB53}" dt="2024-10-13T17:00:49.145" v="3776" actId="113"/>
        <pc:sldMkLst>
          <pc:docMk/>
          <pc:sldMk cId="216170102" sldId="277"/>
        </pc:sldMkLst>
        <pc:spChg chg="mod">
          <ac:chgData name="Cerys Davies" userId="61e71dc1-9594-4277-b52b-4420989f68ee" providerId="ADAL" clId="{045D9DFB-4E61-4BC1-A4A8-C471E52ABB53}" dt="2024-10-13T17:00:49.145" v="3776" actId="113"/>
          <ac:spMkLst>
            <pc:docMk/>
            <pc:sldMk cId="216170102" sldId="277"/>
            <ac:spMk id="3" creationId="{1355A32A-A21A-2835-E561-1BFA1F37A955}"/>
          </ac:spMkLst>
        </pc:spChg>
        <pc:spChg chg="mod">
          <ac:chgData name="Cerys Davies" userId="61e71dc1-9594-4277-b52b-4420989f68ee" providerId="ADAL" clId="{045D9DFB-4E61-4BC1-A4A8-C471E52ABB53}" dt="2024-10-10T20:44:24.261" v="3354" actId="1076"/>
          <ac:spMkLst>
            <pc:docMk/>
            <pc:sldMk cId="216170102" sldId="277"/>
            <ac:spMk id="4" creationId="{06092319-03CA-8910-72CE-713DE3787D6C}"/>
          </ac:spMkLst>
        </pc:spChg>
      </pc:sldChg>
      <pc:sldChg chg="modSp mod">
        <pc:chgData name="Cerys Davies" userId="61e71dc1-9594-4277-b52b-4420989f68ee" providerId="ADAL" clId="{045D9DFB-4E61-4BC1-A4A8-C471E52ABB53}" dt="2024-10-13T17:02:39.586" v="3849" actId="20577"/>
        <pc:sldMkLst>
          <pc:docMk/>
          <pc:sldMk cId="1502516965" sldId="278"/>
        </pc:sldMkLst>
        <pc:spChg chg="mod">
          <ac:chgData name="Cerys Davies" userId="61e71dc1-9594-4277-b52b-4420989f68ee" providerId="ADAL" clId="{045D9DFB-4E61-4BC1-A4A8-C471E52ABB53}" dt="2024-10-13T17:02:39.586" v="3849" actId="20577"/>
          <ac:spMkLst>
            <pc:docMk/>
            <pc:sldMk cId="1502516965" sldId="278"/>
            <ac:spMk id="3" creationId="{547C3C40-DB4A-2424-8686-45A35ED0DA82}"/>
          </ac:spMkLst>
        </pc:spChg>
        <pc:spChg chg="mod">
          <ac:chgData name="Cerys Davies" userId="61e71dc1-9594-4277-b52b-4420989f68ee" providerId="ADAL" clId="{045D9DFB-4E61-4BC1-A4A8-C471E52ABB53}" dt="2024-10-10T20:44:31.910" v="3355" actId="1076"/>
          <ac:spMkLst>
            <pc:docMk/>
            <pc:sldMk cId="1502516965" sldId="278"/>
            <ac:spMk id="5" creationId="{462C04EE-2A12-F501-DB57-9F432E3AE0CF}"/>
          </ac:spMkLst>
        </pc:spChg>
      </pc:sldChg>
      <pc:sldChg chg="addSp delSp modSp mod">
        <pc:chgData name="Cerys Davies" userId="61e71dc1-9594-4277-b52b-4420989f68ee" providerId="ADAL" clId="{045D9DFB-4E61-4BC1-A4A8-C471E52ABB53}" dt="2024-10-10T14:49:57.707" v="3319" actId="20577"/>
        <pc:sldMkLst>
          <pc:docMk/>
          <pc:sldMk cId="1745274350" sldId="279"/>
        </pc:sldMkLst>
        <pc:spChg chg="mod">
          <ac:chgData name="Cerys Davies" userId="61e71dc1-9594-4277-b52b-4420989f68ee" providerId="ADAL" clId="{045D9DFB-4E61-4BC1-A4A8-C471E52ABB53}" dt="2024-10-10T14:45:15.964" v="3163" actId="1076"/>
          <ac:spMkLst>
            <pc:docMk/>
            <pc:sldMk cId="1745274350" sldId="279"/>
            <ac:spMk id="2" creationId="{0CDEB92A-006A-9BC8-9555-C7743C24F7C0}"/>
          </ac:spMkLst>
        </pc:spChg>
        <pc:spChg chg="del mod">
          <ac:chgData name="Cerys Davies" userId="61e71dc1-9594-4277-b52b-4420989f68ee" providerId="ADAL" clId="{045D9DFB-4E61-4BC1-A4A8-C471E52ABB53}" dt="2024-10-10T14:46:00.299" v="3169" actId="478"/>
          <ac:spMkLst>
            <pc:docMk/>
            <pc:sldMk cId="1745274350" sldId="279"/>
            <ac:spMk id="3" creationId="{42766385-35B0-6AF7-5B76-500F205EEEAF}"/>
          </ac:spMkLst>
        </pc:spChg>
        <pc:spChg chg="add mod">
          <ac:chgData name="Cerys Davies" userId="61e71dc1-9594-4277-b52b-4420989f68ee" providerId="ADAL" clId="{045D9DFB-4E61-4BC1-A4A8-C471E52ABB53}" dt="2024-10-10T14:49:57.707" v="3319" actId="20577"/>
          <ac:spMkLst>
            <pc:docMk/>
            <pc:sldMk cId="1745274350" sldId="279"/>
            <ac:spMk id="5" creationId="{672D0CE2-C8AD-13EC-6D35-81ED2D6B6F4B}"/>
          </ac:spMkLst>
        </pc:spChg>
      </pc:sldChg>
      <pc:sldChg chg="addSp delSp modSp mod">
        <pc:chgData name="Cerys Davies" userId="61e71dc1-9594-4277-b52b-4420989f68ee" providerId="ADAL" clId="{045D9DFB-4E61-4BC1-A4A8-C471E52ABB53}" dt="2024-10-10T20:39:55.854" v="3343" actId="27636"/>
        <pc:sldMkLst>
          <pc:docMk/>
          <pc:sldMk cId="958170249" sldId="280"/>
        </pc:sldMkLst>
        <pc:spChg chg="mod">
          <ac:chgData name="Cerys Davies" userId="61e71dc1-9594-4277-b52b-4420989f68ee" providerId="ADAL" clId="{045D9DFB-4E61-4BC1-A4A8-C471E52ABB53}" dt="2024-10-10T20:38:09.981" v="3323" actId="14100"/>
          <ac:spMkLst>
            <pc:docMk/>
            <pc:sldMk cId="958170249" sldId="280"/>
            <ac:spMk id="2" creationId="{1613E333-4B87-920A-8A99-5D7882F331A7}"/>
          </ac:spMkLst>
        </pc:spChg>
        <pc:spChg chg="del mod">
          <ac:chgData name="Cerys Davies" userId="61e71dc1-9594-4277-b52b-4420989f68ee" providerId="ADAL" clId="{045D9DFB-4E61-4BC1-A4A8-C471E52ABB53}" dt="2024-10-10T20:39:39.429" v="3338" actId="478"/>
          <ac:spMkLst>
            <pc:docMk/>
            <pc:sldMk cId="958170249" sldId="280"/>
            <ac:spMk id="3" creationId="{6C98183B-0294-CEF1-D2C3-08F8D410A1E4}"/>
          </ac:spMkLst>
        </pc:spChg>
        <pc:spChg chg="add mod">
          <ac:chgData name="Cerys Davies" userId="61e71dc1-9594-4277-b52b-4420989f68ee" providerId="ADAL" clId="{045D9DFB-4E61-4BC1-A4A8-C471E52ABB53}" dt="2024-10-10T20:39:55.854" v="3343" actId="27636"/>
          <ac:spMkLst>
            <pc:docMk/>
            <pc:sldMk cId="958170249" sldId="280"/>
            <ac:spMk id="5" creationId="{DFB199FC-3D89-744B-122B-75428A6CE8DF}"/>
          </ac:spMkLst>
        </pc:spChg>
      </pc:sldChg>
      <pc:sldChg chg="modSp mod">
        <pc:chgData name="Cerys Davies" userId="61e71dc1-9594-4277-b52b-4420989f68ee" providerId="ADAL" clId="{045D9DFB-4E61-4BC1-A4A8-C471E52ABB53}" dt="2024-10-13T17:21:36.570" v="5160" actId="113"/>
        <pc:sldMkLst>
          <pc:docMk/>
          <pc:sldMk cId="2781946519" sldId="282"/>
        </pc:sldMkLst>
        <pc:spChg chg="mod">
          <ac:chgData name="Cerys Davies" userId="61e71dc1-9594-4277-b52b-4420989f68ee" providerId="ADAL" clId="{045D9DFB-4E61-4BC1-A4A8-C471E52ABB53}" dt="2024-10-13T17:16:00.739" v="5148" actId="255"/>
          <ac:spMkLst>
            <pc:docMk/>
            <pc:sldMk cId="2781946519" sldId="282"/>
            <ac:spMk id="2" creationId="{D5741486-E0B1-C3F5-A283-7DB381338584}"/>
          </ac:spMkLst>
        </pc:spChg>
        <pc:spChg chg="mod">
          <ac:chgData name="Cerys Davies" userId="61e71dc1-9594-4277-b52b-4420989f68ee" providerId="ADAL" clId="{045D9DFB-4E61-4BC1-A4A8-C471E52ABB53}" dt="2024-10-13T17:21:36.570" v="5160" actId="113"/>
          <ac:spMkLst>
            <pc:docMk/>
            <pc:sldMk cId="2781946519" sldId="282"/>
            <ac:spMk id="3" creationId="{57263F2A-2AAF-50CF-A6F4-007CB2BE02A1}"/>
          </ac:spMkLst>
        </pc:spChg>
      </pc:sldChg>
      <pc:sldChg chg="modSp mod ord">
        <pc:chgData name="Cerys Davies" userId="61e71dc1-9594-4277-b52b-4420989f68ee" providerId="ADAL" clId="{045D9DFB-4E61-4BC1-A4A8-C471E52ABB53}" dt="2024-10-14T09:12:32.037" v="6039"/>
        <pc:sldMkLst>
          <pc:docMk/>
          <pc:sldMk cId="495990708" sldId="284"/>
        </pc:sldMkLst>
        <pc:spChg chg="mod">
          <ac:chgData name="Cerys Davies" userId="61e71dc1-9594-4277-b52b-4420989f68ee" providerId="ADAL" clId="{045D9DFB-4E61-4BC1-A4A8-C471E52ABB53}" dt="2024-10-14T09:11:48.064" v="6037" actId="13926"/>
          <ac:spMkLst>
            <pc:docMk/>
            <pc:sldMk cId="495990708" sldId="284"/>
            <ac:spMk id="2" creationId="{75141EED-5B8B-1735-3A83-E11FD62A13AF}"/>
          </ac:spMkLst>
        </pc:spChg>
      </pc:sldChg>
      <pc:sldChg chg="ord">
        <pc:chgData name="Cerys Davies" userId="61e71dc1-9594-4277-b52b-4420989f68ee" providerId="ADAL" clId="{045D9DFB-4E61-4BC1-A4A8-C471E52ABB53}" dt="2024-10-14T09:00:37.084" v="5969"/>
        <pc:sldMkLst>
          <pc:docMk/>
          <pc:sldMk cId="681497207" sldId="285"/>
        </pc:sldMkLst>
      </pc:sldChg>
      <pc:sldChg chg="del">
        <pc:chgData name="Cerys Davies" userId="61e71dc1-9594-4277-b52b-4420989f68ee" providerId="ADAL" clId="{045D9DFB-4E61-4BC1-A4A8-C471E52ABB53}" dt="2024-10-13T17:44:02.900" v="5584" actId="47"/>
        <pc:sldMkLst>
          <pc:docMk/>
          <pc:sldMk cId="4239412976" sldId="286"/>
        </pc:sldMkLst>
      </pc:sldChg>
      <pc:sldChg chg="del">
        <pc:chgData name="Cerys Davies" userId="61e71dc1-9594-4277-b52b-4420989f68ee" providerId="ADAL" clId="{045D9DFB-4E61-4BC1-A4A8-C471E52ABB53}" dt="2024-10-13T17:45:17.844" v="5649" actId="47"/>
        <pc:sldMkLst>
          <pc:docMk/>
          <pc:sldMk cId="3370708720" sldId="287"/>
        </pc:sldMkLst>
      </pc:sldChg>
      <pc:sldChg chg="del">
        <pc:chgData name="Cerys Davies" userId="61e71dc1-9594-4277-b52b-4420989f68ee" providerId="ADAL" clId="{045D9DFB-4E61-4BC1-A4A8-C471E52ABB53}" dt="2024-10-13T17:46:21.560" v="5663" actId="47"/>
        <pc:sldMkLst>
          <pc:docMk/>
          <pc:sldMk cId="1989372860" sldId="288"/>
        </pc:sldMkLst>
      </pc:sldChg>
      <pc:sldChg chg="ord">
        <pc:chgData name="Cerys Davies" userId="61e71dc1-9594-4277-b52b-4420989f68ee" providerId="ADAL" clId="{045D9DFB-4E61-4BC1-A4A8-C471E52ABB53}" dt="2024-10-14T09:00:37.084" v="5969"/>
        <pc:sldMkLst>
          <pc:docMk/>
          <pc:sldMk cId="2623041092" sldId="289"/>
        </pc:sldMkLst>
      </pc:sldChg>
      <pc:sldChg chg="modSp mod">
        <pc:chgData name="Cerys Davies" userId="61e71dc1-9594-4277-b52b-4420989f68ee" providerId="ADAL" clId="{045D9DFB-4E61-4BC1-A4A8-C471E52ABB53}" dt="2024-10-13T17:58:11.899" v="5846" actId="255"/>
        <pc:sldMkLst>
          <pc:docMk/>
          <pc:sldMk cId="2546875657" sldId="290"/>
        </pc:sldMkLst>
        <pc:spChg chg="mod">
          <ac:chgData name="Cerys Davies" userId="61e71dc1-9594-4277-b52b-4420989f68ee" providerId="ADAL" clId="{045D9DFB-4E61-4BC1-A4A8-C471E52ABB53}" dt="2024-10-13T17:57:29.172" v="5838" actId="14100"/>
          <ac:spMkLst>
            <pc:docMk/>
            <pc:sldMk cId="2546875657" sldId="290"/>
            <ac:spMk id="2" creationId="{C7C707F7-2EF9-E201-FDCD-316922C52B3B}"/>
          </ac:spMkLst>
        </pc:spChg>
        <pc:spChg chg="mod">
          <ac:chgData name="Cerys Davies" userId="61e71dc1-9594-4277-b52b-4420989f68ee" providerId="ADAL" clId="{045D9DFB-4E61-4BC1-A4A8-C471E52ABB53}" dt="2024-10-13T17:58:11.899" v="5846" actId="255"/>
          <ac:spMkLst>
            <pc:docMk/>
            <pc:sldMk cId="2546875657" sldId="290"/>
            <ac:spMk id="3" creationId="{18B325F4-947B-5C45-F298-1B8314937982}"/>
          </ac:spMkLst>
        </pc:spChg>
      </pc:sldChg>
      <pc:sldChg chg="modSp mod">
        <pc:chgData name="Cerys Davies" userId="61e71dc1-9594-4277-b52b-4420989f68ee" providerId="ADAL" clId="{045D9DFB-4E61-4BC1-A4A8-C471E52ABB53}" dt="2024-10-13T18:04:25.296" v="5869" actId="6549"/>
        <pc:sldMkLst>
          <pc:docMk/>
          <pc:sldMk cId="421234702" sldId="291"/>
        </pc:sldMkLst>
        <pc:spChg chg="mod">
          <ac:chgData name="Cerys Davies" userId="61e71dc1-9594-4277-b52b-4420989f68ee" providerId="ADAL" clId="{045D9DFB-4E61-4BC1-A4A8-C471E52ABB53}" dt="2024-10-13T18:01:24.188" v="5852" actId="14100"/>
          <ac:spMkLst>
            <pc:docMk/>
            <pc:sldMk cId="421234702" sldId="291"/>
            <ac:spMk id="2" creationId="{4565AF56-17AC-B32B-B1A8-0A6DF9239A45}"/>
          </ac:spMkLst>
        </pc:spChg>
        <pc:spChg chg="mod">
          <ac:chgData name="Cerys Davies" userId="61e71dc1-9594-4277-b52b-4420989f68ee" providerId="ADAL" clId="{045D9DFB-4E61-4BC1-A4A8-C471E52ABB53}" dt="2024-10-13T18:04:25.296" v="5869" actId="6549"/>
          <ac:spMkLst>
            <pc:docMk/>
            <pc:sldMk cId="421234702" sldId="291"/>
            <ac:spMk id="3" creationId="{6B614053-D26E-B118-E2A2-0F2092CAA438}"/>
          </ac:spMkLst>
        </pc:spChg>
      </pc:sldChg>
      <pc:sldChg chg="del">
        <pc:chgData name="Cerys Davies" userId="61e71dc1-9594-4277-b52b-4420989f68ee" providerId="ADAL" clId="{045D9DFB-4E61-4BC1-A4A8-C471E52ABB53}" dt="2024-10-13T18:03:44.448" v="5865" actId="47"/>
        <pc:sldMkLst>
          <pc:docMk/>
          <pc:sldMk cId="2140389439" sldId="292"/>
        </pc:sldMkLst>
      </pc:sldChg>
      <pc:sldChg chg="addSp delSp modSp mod">
        <pc:chgData name="Cerys Davies" userId="61e71dc1-9594-4277-b52b-4420989f68ee" providerId="ADAL" clId="{045D9DFB-4E61-4BC1-A4A8-C471E52ABB53}" dt="2024-10-05T12:22:59.099" v="426" actId="14100"/>
        <pc:sldMkLst>
          <pc:docMk/>
          <pc:sldMk cId="3531653596" sldId="294"/>
        </pc:sldMkLst>
        <pc:spChg chg="mod">
          <ac:chgData name="Cerys Davies" userId="61e71dc1-9594-4277-b52b-4420989f68ee" providerId="ADAL" clId="{045D9DFB-4E61-4BC1-A4A8-C471E52ABB53}" dt="2024-10-05T12:15:26.696" v="1" actId="14100"/>
          <ac:spMkLst>
            <pc:docMk/>
            <pc:sldMk cId="3531653596" sldId="294"/>
            <ac:spMk id="2" creationId="{F236AE6E-B167-FEB7-DCD0-94FB366A892E}"/>
          </ac:spMkLst>
        </pc:spChg>
        <pc:spChg chg="del mod">
          <ac:chgData name="Cerys Davies" userId="61e71dc1-9594-4277-b52b-4420989f68ee" providerId="ADAL" clId="{045D9DFB-4E61-4BC1-A4A8-C471E52ABB53}" dt="2024-10-05T12:17:13.617" v="89" actId="478"/>
          <ac:spMkLst>
            <pc:docMk/>
            <pc:sldMk cId="3531653596" sldId="294"/>
            <ac:spMk id="3" creationId="{FD28222D-FA93-4D7C-5C72-60B9701F21A6}"/>
          </ac:spMkLst>
        </pc:spChg>
        <pc:spChg chg="add mod">
          <ac:chgData name="Cerys Davies" userId="61e71dc1-9594-4277-b52b-4420989f68ee" providerId="ADAL" clId="{045D9DFB-4E61-4BC1-A4A8-C471E52ABB53}" dt="2024-10-05T12:17:55.416" v="153" actId="20577"/>
          <ac:spMkLst>
            <pc:docMk/>
            <pc:sldMk cId="3531653596" sldId="294"/>
            <ac:spMk id="5" creationId="{87DFD486-8742-9267-85EE-F64DB5A51F3A}"/>
          </ac:spMkLst>
        </pc:spChg>
        <pc:spChg chg="add mod">
          <ac:chgData name="Cerys Davies" userId="61e71dc1-9594-4277-b52b-4420989f68ee" providerId="ADAL" clId="{045D9DFB-4E61-4BC1-A4A8-C471E52ABB53}" dt="2024-10-05T12:20:39.087" v="394" actId="207"/>
          <ac:spMkLst>
            <pc:docMk/>
            <pc:sldMk cId="3531653596" sldId="294"/>
            <ac:spMk id="6" creationId="{7614340B-CB5F-4821-27BB-87563F215F12}"/>
          </ac:spMkLst>
        </pc:spChg>
        <pc:spChg chg="add mod">
          <ac:chgData name="Cerys Davies" userId="61e71dc1-9594-4277-b52b-4420989f68ee" providerId="ADAL" clId="{045D9DFB-4E61-4BC1-A4A8-C471E52ABB53}" dt="2024-10-05T12:22:28.876" v="420" actId="1076"/>
          <ac:spMkLst>
            <pc:docMk/>
            <pc:sldMk cId="3531653596" sldId="294"/>
            <ac:spMk id="7" creationId="{303958A5-EB45-012F-486C-3740BA21E450}"/>
          </ac:spMkLst>
        </pc:spChg>
        <pc:cxnChg chg="add mod">
          <ac:chgData name="Cerys Davies" userId="61e71dc1-9594-4277-b52b-4420989f68ee" providerId="ADAL" clId="{045D9DFB-4E61-4BC1-A4A8-C471E52ABB53}" dt="2024-10-05T12:22:44.036" v="421" actId="14100"/>
          <ac:cxnSpMkLst>
            <pc:docMk/>
            <pc:sldMk cId="3531653596" sldId="294"/>
            <ac:cxnSpMk id="9" creationId="{CE9276EF-1FD4-BBD7-0689-277732B3730A}"/>
          </ac:cxnSpMkLst>
        </pc:cxnChg>
        <pc:cxnChg chg="add mod">
          <ac:chgData name="Cerys Davies" userId="61e71dc1-9594-4277-b52b-4420989f68ee" providerId="ADAL" clId="{045D9DFB-4E61-4BC1-A4A8-C471E52ABB53}" dt="2024-10-05T12:22:59.099" v="426" actId="14100"/>
          <ac:cxnSpMkLst>
            <pc:docMk/>
            <pc:sldMk cId="3531653596" sldId="294"/>
            <ac:cxnSpMk id="10" creationId="{0A6B6752-6702-717D-739E-7A1549412055}"/>
          </ac:cxnSpMkLst>
        </pc:cxnChg>
      </pc:sldChg>
      <pc:sldChg chg="modSp mod">
        <pc:chgData name="Cerys Davies" userId="61e71dc1-9594-4277-b52b-4420989f68ee" providerId="ADAL" clId="{045D9DFB-4E61-4BC1-A4A8-C471E52ABB53}" dt="2024-10-05T12:32:41.846" v="463" actId="20577"/>
        <pc:sldMkLst>
          <pc:docMk/>
          <pc:sldMk cId="4082286376" sldId="296"/>
        </pc:sldMkLst>
        <pc:spChg chg="mod">
          <ac:chgData name="Cerys Davies" userId="61e71dc1-9594-4277-b52b-4420989f68ee" providerId="ADAL" clId="{045D9DFB-4E61-4BC1-A4A8-C471E52ABB53}" dt="2024-10-05T12:32:41.846" v="463" actId="20577"/>
          <ac:spMkLst>
            <pc:docMk/>
            <pc:sldMk cId="4082286376" sldId="296"/>
            <ac:spMk id="2" creationId="{5CD751E4-D394-093A-2B54-1B62A239EF07}"/>
          </ac:spMkLst>
        </pc:spChg>
        <pc:spChg chg="mod">
          <ac:chgData name="Cerys Davies" userId="61e71dc1-9594-4277-b52b-4420989f68ee" providerId="ADAL" clId="{045D9DFB-4E61-4BC1-A4A8-C471E52ABB53}" dt="2024-10-05T12:25:39.940" v="429" actId="113"/>
          <ac:spMkLst>
            <pc:docMk/>
            <pc:sldMk cId="4082286376" sldId="296"/>
            <ac:spMk id="3" creationId="{67C978FD-7FF0-A10A-09C6-54BB3994809C}"/>
          </ac:spMkLst>
        </pc:spChg>
      </pc:sldChg>
      <pc:sldChg chg="del">
        <pc:chgData name="Cerys Davies" userId="61e71dc1-9594-4277-b52b-4420989f68ee" providerId="ADAL" clId="{045D9DFB-4E61-4BC1-A4A8-C471E52ABB53}" dt="2024-10-10T20:50:22.603" v="3382" actId="47"/>
        <pc:sldMkLst>
          <pc:docMk/>
          <pc:sldMk cId="4253401175" sldId="297"/>
        </pc:sldMkLst>
      </pc:sldChg>
      <pc:sldChg chg="del">
        <pc:chgData name="Cerys Davies" userId="61e71dc1-9594-4277-b52b-4420989f68ee" providerId="ADAL" clId="{045D9DFB-4E61-4BC1-A4A8-C471E52ABB53}" dt="2024-10-13T18:07:41.079" v="5882" actId="47"/>
        <pc:sldMkLst>
          <pc:docMk/>
          <pc:sldMk cId="696614932" sldId="298"/>
        </pc:sldMkLst>
      </pc:sldChg>
      <pc:sldChg chg="del">
        <pc:chgData name="Cerys Davies" userId="61e71dc1-9594-4277-b52b-4420989f68ee" providerId="ADAL" clId="{045D9DFB-4E61-4BC1-A4A8-C471E52ABB53}" dt="2024-10-13T18:07:43.716" v="5883" actId="47"/>
        <pc:sldMkLst>
          <pc:docMk/>
          <pc:sldMk cId="3236315062" sldId="299"/>
        </pc:sldMkLst>
      </pc:sldChg>
      <pc:sldChg chg="modSp del mod">
        <pc:chgData name="Cerys Davies" userId="61e71dc1-9594-4277-b52b-4420989f68ee" providerId="ADAL" clId="{045D9DFB-4E61-4BC1-A4A8-C471E52ABB53}" dt="2024-10-13T17:38:55.937" v="5343" actId="47"/>
        <pc:sldMkLst>
          <pc:docMk/>
          <pc:sldMk cId="1909662098" sldId="300"/>
        </pc:sldMkLst>
        <pc:spChg chg="mod">
          <ac:chgData name="Cerys Davies" userId="61e71dc1-9594-4277-b52b-4420989f68ee" providerId="ADAL" clId="{045D9DFB-4E61-4BC1-A4A8-C471E52ABB53}" dt="2024-10-13T17:23:07.648" v="5230" actId="6549"/>
          <ac:spMkLst>
            <pc:docMk/>
            <pc:sldMk cId="1909662098" sldId="300"/>
            <ac:spMk id="3" creationId="{022162C1-218D-0A9C-31D5-701F2A174531}"/>
          </ac:spMkLst>
        </pc:spChg>
      </pc:sldChg>
      <pc:sldChg chg="delSp modSp mod">
        <pc:chgData name="Cerys Davies" userId="61e71dc1-9594-4277-b52b-4420989f68ee" providerId="ADAL" clId="{045D9DFB-4E61-4BC1-A4A8-C471E52ABB53}" dt="2024-10-13T17:44:36.005" v="5627" actId="20577"/>
        <pc:sldMkLst>
          <pc:docMk/>
          <pc:sldMk cId="67907957" sldId="301"/>
        </pc:sldMkLst>
        <pc:spChg chg="mod">
          <ac:chgData name="Cerys Davies" userId="61e71dc1-9594-4277-b52b-4420989f68ee" providerId="ADAL" clId="{045D9DFB-4E61-4BC1-A4A8-C471E52ABB53}" dt="2024-10-13T17:39:07.350" v="5344" actId="1076"/>
          <ac:spMkLst>
            <pc:docMk/>
            <pc:sldMk cId="67907957" sldId="301"/>
            <ac:spMk id="2" creationId="{008FAE57-750A-236F-7F7B-D7BC066F9BFC}"/>
          </ac:spMkLst>
        </pc:spChg>
        <pc:spChg chg="mod">
          <ac:chgData name="Cerys Davies" userId="61e71dc1-9594-4277-b52b-4420989f68ee" providerId="ADAL" clId="{045D9DFB-4E61-4BC1-A4A8-C471E52ABB53}" dt="2024-10-13T17:44:36.005" v="5627" actId="20577"/>
          <ac:spMkLst>
            <pc:docMk/>
            <pc:sldMk cId="67907957" sldId="301"/>
            <ac:spMk id="3" creationId="{F5CA3D3E-F93A-7DCE-318C-4C50511AE265}"/>
          </ac:spMkLst>
        </pc:spChg>
        <pc:picChg chg="del">
          <ac:chgData name="Cerys Davies" userId="61e71dc1-9594-4277-b52b-4420989f68ee" providerId="ADAL" clId="{045D9DFB-4E61-4BC1-A4A8-C471E52ABB53}" dt="2024-10-13T17:39:12.045" v="5345" actId="478"/>
          <ac:picMkLst>
            <pc:docMk/>
            <pc:sldMk cId="67907957" sldId="301"/>
            <ac:picMk id="7" creationId="{67AD057E-089B-5723-C6FF-86A00ED5827B}"/>
          </ac:picMkLst>
        </pc:picChg>
      </pc:sldChg>
      <pc:sldChg chg="modSp mod">
        <pc:chgData name="Cerys Davies" userId="61e71dc1-9594-4277-b52b-4420989f68ee" providerId="ADAL" clId="{045D9DFB-4E61-4BC1-A4A8-C471E52ABB53}" dt="2024-10-13T17:56:25.963" v="5803" actId="20577"/>
        <pc:sldMkLst>
          <pc:docMk/>
          <pc:sldMk cId="2104028330" sldId="302"/>
        </pc:sldMkLst>
        <pc:spChg chg="mod">
          <ac:chgData name="Cerys Davies" userId="61e71dc1-9594-4277-b52b-4420989f68ee" providerId="ADAL" clId="{045D9DFB-4E61-4BC1-A4A8-C471E52ABB53}" dt="2024-10-13T17:56:25.963" v="5803" actId="20577"/>
          <ac:spMkLst>
            <pc:docMk/>
            <pc:sldMk cId="2104028330" sldId="302"/>
            <ac:spMk id="2" creationId="{0ADF0A31-F030-2FB8-DEDD-9D147104E86F}"/>
          </ac:spMkLst>
        </pc:spChg>
        <pc:spChg chg="mod">
          <ac:chgData name="Cerys Davies" userId="61e71dc1-9594-4277-b52b-4420989f68ee" providerId="ADAL" clId="{045D9DFB-4E61-4BC1-A4A8-C471E52ABB53}" dt="2024-10-13T17:55:42.921" v="5786" actId="255"/>
          <ac:spMkLst>
            <pc:docMk/>
            <pc:sldMk cId="2104028330" sldId="302"/>
            <ac:spMk id="3" creationId="{CB8786D6-5469-2C8E-00FA-4DCF1F296AE4}"/>
          </ac:spMkLst>
        </pc:spChg>
      </pc:sldChg>
      <pc:sldChg chg="modSp mod">
        <pc:chgData name="Cerys Davies" userId="61e71dc1-9594-4277-b52b-4420989f68ee" providerId="ADAL" clId="{045D9DFB-4E61-4BC1-A4A8-C471E52ABB53}" dt="2024-10-13T16:45:35.966" v="3445" actId="14100"/>
        <pc:sldMkLst>
          <pc:docMk/>
          <pc:sldMk cId="248640197" sldId="303"/>
        </pc:sldMkLst>
        <pc:spChg chg="mod">
          <ac:chgData name="Cerys Davies" userId="61e71dc1-9594-4277-b52b-4420989f68ee" providerId="ADAL" clId="{045D9DFB-4E61-4BC1-A4A8-C471E52ABB53}" dt="2024-10-13T16:44:14.667" v="3434" actId="20577"/>
          <ac:spMkLst>
            <pc:docMk/>
            <pc:sldMk cId="248640197" sldId="303"/>
            <ac:spMk id="2" creationId="{BBC36737-9D8F-65DE-A995-E7844D302DC3}"/>
          </ac:spMkLst>
        </pc:spChg>
        <pc:spChg chg="mod">
          <ac:chgData name="Cerys Davies" userId="61e71dc1-9594-4277-b52b-4420989f68ee" providerId="ADAL" clId="{045D9DFB-4E61-4BC1-A4A8-C471E52ABB53}" dt="2024-10-13T16:45:35.966" v="3445" actId="14100"/>
          <ac:spMkLst>
            <pc:docMk/>
            <pc:sldMk cId="248640197" sldId="303"/>
            <ac:spMk id="5" creationId="{6703843A-71F7-68D0-A9DC-20434C6AF224}"/>
          </ac:spMkLst>
        </pc:spChg>
      </pc:sldChg>
      <pc:sldChg chg="modSp new del mod">
        <pc:chgData name="Cerys Davies" userId="61e71dc1-9594-4277-b52b-4420989f68ee" providerId="ADAL" clId="{045D9DFB-4E61-4BC1-A4A8-C471E52ABB53}" dt="2024-10-10T12:59:37.218" v="1136" actId="47"/>
        <pc:sldMkLst>
          <pc:docMk/>
          <pc:sldMk cId="1163343668" sldId="304"/>
        </pc:sldMkLst>
        <pc:spChg chg="mod">
          <ac:chgData name="Cerys Davies" userId="61e71dc1-9594-4277-b52b-4420989f68ee" providerId="ADAL" clId="{045D9DFB-4E61-4BC1-A4A8-C471E52ABB53}" dt="2024-10-10T12:58:56.573" v="1135" actId="20577"/>
          <ac:spMkLst>
            <pc:docMk/>
            <pc:sldMk cId="1163343668" sldId="304"/>
            <ac:spMk id="2" creationId="{3A8FD262-4B95-5EBE-0612-F556AFE0EFF1}"/>
          </ac:spMkLst>
        </pc:spChg>
      </pc:sldChg>
      <pc:sldChg chg="modSp new mod">
        <pc:chgData name="Cerys Davies" userId="61e71dc1-9594-4277-b52b-4420989f68ee" providerId="ADAL" clId="{045D9DFB-4E61-4BC1-A4A8-C471E52ABB53}" dt="2024-10-10T14:04:21.421" v="1495" actId="113"/>
        <pc:sldMkLst>
          <pc:docMk/>
          <pc:sldMk cId="4088889526" sldId="304"/>
        </pc:sldMkLst>
        <pc:spChg chg="mod">
          <ac:chgData name="Cerys Davies" userId="61e71dc1-9594-4277-b52b-4420989f68ee" providerId="ADAL" clId="{045D9DFB-4E61-4BC1-A4A8-C471E52ABB53}" dt="2024-10-10T14:03:31.998" v="1484" actId="27636"/>
          <ac:spMkLst>
            <pc:docMk/>
            <pc:sldMk cId="4088889526" sldId="304"/>
            <ac:spMk id="2" creationId="{9E339E5F-EC12-E201-39D3-311C46F58B85}"/>
          </ac:spMkLst>
        </pc:spChg>
        <pc:spChg chg="mod">
          <ac:chgData name="Cerys Davies" userId="61e71dc1-9594-4277-b52b-4420989f68ee" providerId="ADAL" clId="{045D9DFB-4E61-4BC1-A4A8-C471E52ABB53}" dt="2024-10-10T14:04:21.421" v="1495" actId="113"/>
          <ac:spMkLst>
            <pc:docMk/>
            <pc:sldMk cId="4088889526" sldId="304"/>
            <ac:spMk id="3" creationId="{7C3CE246-F214-0D5E-D5BA-58548C840341}"/>
          </ac:spMkLst>
        </pc:spChg>
      </pc:sldChg>
      <pc:sldChg chg="modSp new mod">
        <pc:chgData name="Cerys Davies" userId="61e71dc1-9594-4277-b52b-4420989f68ee" providerId="ADAL" clId="{045D9DFB-4E61-4BC1-A4A8-C471E52ABB53}" dt="2024-10-10T13:58:28.933" v="1348" actId="6549"/>
        <pc:sldMkLst>
          <pc:docMk/>
          <pc:sldMk cId="2696501826" sldId="305"/>
        </pc:sldMkLst>
        <pc:spChg chg="mod">
          <ac:chgData name="Cerys Davies" userId="61e71dc1-9594-4277-b52b-4420989f68ee" providerId="ADAL" clId="{045D9DFB-4E61-4BC1-A4A8-C471E52ABB53}" dt="2024-10-10T13:57:47.994" v="1342" actId="14100"/>
          <ac:spMkLst>
            <pc:docMk/>
            <pc:sldMk cId="2696501826" sldId="305"/>
            <ac:spMk id="2" creationId="{D7E16CB2-65F0-C74F-A023-D1AEAA523F96}"/>
          </ac:spMkLst>
        </pc:spChg>
        <pc:spChg chg="mod">
          <ac:chgData name="Cerys Davies" userId="61e71dc1-9594-4277-b52b-4420989f68ee" providerId="ADAL" clId="{045D9DFB-4E61-4BC1-A4A8-C471E52ABB53}" dt="2024-10-10T13:58:28.933" v="1348" actId="6549"/>
          <ac:spMkLst>
            <pc:docMk/>
            <pc:sldMk cId="2696501826" sldId="305"/>
            <ac:spMk id="3" creationId="{AB8BD14D-EFA7-03B5-4DE5-F617AE94C99D}"/>
          </ac:spMkLst>
        </pc:spChg>
      </pc:sldChg>
      <pc:sldChg chg="modSp new mod">
        <pc:chgData name="Cerys Davies" userId="61e71dc1-9594-4277-b52b-4420989f68ee" providerId="ADAL" clId="{045D9DFB-4E61-4BC1-A4A8-C471E52ABB53}" dt="2024-10-10T14:08:02.216" v="1537" actId="14100"/>
        <pc:sldMkLst>
          <pc:docMk/>
          <pc:sldMk cId="3858225320" sldId="306"/>
        </pc:sldMkLst>
        <pc:spChg chg="mod">
          <ac:chgData name="Cerys Davies" userId="61e71dc1-9594-4277-b52b-4420989f68ee" providerId="ADAL" clId="{045D9DFB-4E61-4BC1-A4A8-C471E52ABB53}" dt="2024-10-10T14:07:21.605" v="1515" actId="20577"/>
          <ac:spMkLst>
            <pc:docMk/>
            <pc:sldMk cId="3858225320" sldId="306"/>
            <ac:spMk id="2" creationId="{DE4601C1-2DB3-2C9F-E463-F624BCD36CD6}"/>
          </ac:spMkLst>
        </pc:spChg>
        <pc:spChg chg="mod">
          <ac:chgData name="Cerys Davies" userId="61e71dc1-9594-4277-b52b-4420989f68ee" providerId="ADAL" clId="{045D9DFB-4E61-4BC1-A4A8-C471E52ABB53}" dt="2024-10-10T14:08:02.216" v="1537" actId="14100"/>
          <ac:spMkLst>
            <pc:docMk/>
            <pc:sldMk cId="3858225320" sldId="306"/>
            <ac:spMk id="3" creationId="{AF478850-76DD-B628-D477-805578781D2C}"/>
          </ac:spMkLst>
        </pc:spChg>
      </pc:sldChg>
      <pc:sldChg chg="modSp new mod">
        <pc:chgData name="Cerys Davies" userId="61e71dc1-9594-4277-b52b-4420989f68ee" providerId="ADAL" clId="{045D9DFB-4E61-4BC1-A4A8-C471E52ABB53}" dt="2024-10-10T14:44:21.263" v="3159" actId="255"/>
        <pc:sldMkLst>
          <pc:docMk/>
          <pc:sldMk cId="1245066547" sldId="307"/>
        </pc:sldMkLst>
        <pc:spChg chg="mod">
          <ac:chgData name="Cerys Davies" userId="61e71dc1-9594-4277-b52b-4420989f68ee" providerId="ADAL" clId="{045D9DFB-4E61-4BC1-A4A8-C471E52ABB53}" dt="2024-10-10T14:40:09.303" v="2729" actId="20577"/>
          <ac:spMkLst>
            <pc:docMk/>
            <pc:sldMk cId="1245066547" sldId="307"/>
            <ac:spMk id="2" creationId="{6E6B9A7F-CC1B-995F-AF55-1146C403BF70}"/>
          </ac:spMkLst>
        </pc:spChg>
        <pc:spChg chg="mod">
          <ac:chgData name="Cerys Davies" userId="61e71dc1-9594-4277-b52b-4420989f68ee" providerId="ADAL" clId="{045D9DFB-4E61-4BC1-A4A8-C471E52ABB53}" dt="2024-10-10T14:44:21.263" v="3159" actId="255"/>
          <ac:spMkLst>
            <pc:docMk/>
            <pc:sldMk cId="1245066547" sldId="307"/>
            <ac:spMk id="3" creationId="{59DF88FF-0696-10D9-BEED-D784E97BDE8E}"/>
          </ac:spMkLst>
        </pc:spChg>
      </pc:sldChg>
      <pc:sldChg chg="modSp new mod">
        <pc:chgData name="Cerys Davies" userId="61e71dc1-9594-4277-b52b-4420989f68ee" providerId="ADAL" clId="{045D9DFB-4E61-4BC1-A4A8-C471E52ABB53}" dt="2024-10-13T17:15:32.046" v="5145" actId="14100"/>
        <pc:sldMkLst>
          <pc:docMk/>
          <pc:sldMk cId="3630570385" sldId="308"/>
        </pc:sldMkLst>
        <pc:spChg chg="mod">
          <ac:chgData name="Cerys Davies" userId="61e71dc1-9594-4277-b52b-4420989f68ee" providerId="ADAL" clId="{045D9DFB-4E61-4BC1-A4A8-C471E52ABB53}" dt="2024-10-13T17:15:25.150" v="5142" actId="1076"/>
          <ac:spMkLst>
            <pc:docMk/>
            <pc:sldMk cId="3630570385" sldId="308"/>
            <ac:spMk id="2" creationId="{3C43ECD4-B114-15D0-5A60-F1C6D7C14AFD}"/>
          </ac:spMkLst>
        </pc:spChg>
        <pc:spChg chg="mod">
          <ac:chgData name="Cerys Davies" userId="61e71dc1-9594-4277-b52b-4420989f68ee" providerId="ADAL" clId="{045D9DFB-4E61-4BC1-A4A8-C471E52ABB53}" dt="2024-10-13T17:15:32.046" v="5145" actId="14100"/>
          <ac:spMkLst>
            <pc:docMk/>
            <pc:sldMk cId="3630570385" sldId="308"/>
            <ac:spMk id="3" creationId="{AA7B74DD-D50E-3FFD-05ED-7D752AB16820}"/>
          </ac:spMkLst>
        </pc:spChg>
      </pc:sldChg>
      <pc:sldChg chg="modSp add mod">
        <pc:chgData name="Cerys Davies" userId="61e71dc1-9594-4277-b52b-4420989f68ee" providerId="ADAL" clId="{045D9DFB-4E61-4BC1-A4A8-C471E52ABB53}" dt="2024-10-13T17:24:02.682" v="5342" actId="27636"/>
        <pc:sldMkLst>
          <pc:docMk/>
          <pc:sldMk cId="1573263251" sldId="309"/>
        </pc:sldMkLst>
        <pc:spChg chg="mod">
          <ac:chgData name="Cerys Davies" userId="61e71dc1-9594-4277-b52b-4420989f68ee" providerId="ADAL" clId="{045D9DFB-4E61-4BC1-A4A8-C471E52ABB53}" dt="2024-10-13T17:24:02.682" v="5342" actId="27636"/>
          <ac:spMkLst>
            <pc:docMk/>
            <pc:sldMk cId="1573263251" sldId="309"/>
            <ac:spMk id="3" creationId="{57263F2A-2AAF-50CF-A6F4-007CB2BE02A1}"/>
          </ac:spMkLst>
        </pc:spChg>
      </pc:sldChg>
      <pc:sldChg chg="modSp add mod">
        <pc:chgData name="Cerys Davies" userId="61e71dc1-9594-4277-b52b-4420989f68ee" providerId="ADAL" clId="{045D9DFB-4E61-4BC1-A4A8-C471E52ABB53}" dt="2024-10-13T17:56:17.940" v="5799" actId="20577"/>
        <pc:sldMkLst>
          <pc:docMk/>
          <pc:sldMk cId="2357492334" sldId="310"/>
        </pc:sldMkLst>
        <pc:spChg chg="mod">
          <ac:chgData name="Cerys Davies" userId="61e71dc1-9594-4277-b52b-4420989f68ee" providerId="ADAL" clId="{045D9DFB-4E61-4BC1-A4A8-C471E52ABB53}" dt="2024-10-13T17:45:09.148" v="5647" actId="27636"/>
          <ac:spMkLst>
            <pc:docMk/>
            <pc:sldMk cId="2357492334" sldId="310"/>
            <ac:spMk id="2" creationId="{008FAE57-750A-236F-7F7B-D7BC066F9BFC}"/>
          </ac:spMkLst>
        </pc:spChg>
        <pc:spChg chg="mod">
          <ac:chgData name="Cerys Davies" userId="61e71dc1-9594-4277-b52b-4420989f68ee" providerId="ADAL" clId="{045D9DFB-4E61-4BC1-A4A8-C471E52ABB53}" dt="2024-10-13T17:56:17.940" v="5799" actId="20577"/>
          <ac:spMkLst>
            <pc:docMk/>
            <pc:sldMk cId="2357492334" sldId="310"/>
            <ac:spMk id="3" creationId="{F5CA3D3E-F93A-7DCE-318C-4C50511AE265}"/>
          </ac:spMkLst>
        </pc:spChg>
      </pc:sldChg>
      <pc:sldChg chg="modSp add mod">
        <pc:chgData name="Cerys Davies" userId="61e71dc1-9594-4277-b52b-4420989f68ee" providerId="ADAL" clId="{045D9DFB-4E61-4BC1-A4A8-C471E52ABB53}" dt="2024-10-13T17:55:10.304" v="5778" actId="1076"/>
        <pc:sldMkLst>
          <pc:docMk/>
          <pc:sldMk cId="4216127161" sldId="311"/>
        </pc:sldMkLst>
        <pc:spChg chg="mod">
          <ac:chgData name="Cerys Davies" userId="61e71dc1-9594-4277-b52b-4420989f68ee" providerId="ADAL" clId="{045D9DFB-4E61-4BC1-A4A8-C471E52ABB53}" dt="2024-10-13T17:55:06.396" v="5777" actId="1076"/>
          <ac:spMkLst>
            <pc:docMk/>
            <pc:sldMk cId="4216127161" sldId="311"/>
            <ac:spMk id="2" creationId="{0ADF0A31-F030-2FB8-DEDD-9D147104E86F}"/>
          </ac:spMkLst>
        </pc:spChg>
        <pc:spChg chg="mod">
          <ac:chgData name="Cerys Davies" userId="61e71dc1-9594-4277-b52b-4420989f68ee" providerId="ADAL" clId="{045D9DFB-4E61-4BC1-A4A8-C471E52ABB53}" dt="2024-10-13T17:55:10.304" v="5778" actId="1076"/>
          <ac:spMkLst>
            <pc:docMk/>
            <pc:sldMk cId="4216127161" sldId="311"/>
            <ac:spMk id="3" creationId="{CB8786D6-5469-2C8E-00FA-4DCF1F296AE4}"/>
          </ac:spMkLst>
        </pc:spChg>
      </pc:sldChg>
      <pc:sldChg chg="modSp add mod">
        <pc:chgData name="Cerys Davies" userId="61e71dc1-9594-4277-b52b-4420989f68ee" providerId="ADAL" clId="{045D9DFB-4E61-4BC1-A4A8-C471E52ABB53}" dt="2024-10-13T18:07:15.921" v="5880" actId="14100"/>
        <pc:sldMkLst>
          <pc:docMk/>
          <pc:sldMk cId="1853202029" sldId="312"/>
        </pc:sldMkLst>
        <pc:spChg chg="mod">
          <ac:chgData name="Cerys Davies" userId="61e71dc1-9594-4277-b52b-4420989f68ee" providerId="ADAL" clId="{045D9DFB-4E61-4BC1-A4A8-C471E52ABB53}" dt="2024-10-13T18:07:15.921" v="5880" actId="14100"/>
          <ac:spMkLst>
            <pc:docMk/>
            <pc:sldMk cId="1853202029" sldId="312"/>
            <ac:spMk id="3" creationId="{6B614053-D26E-B118-E2A2-0F2092CAA438}"/>
          </ac:spMkLst>
        </pc:spChg>
      </pc:sldChg>
      <pc:sldChg chg="modSp add mod">
        <pc:chgData name="Cerys Davies" userId="61e71dc1-9594-4277-b52b-4420989f68ee" providerId="ADAL" clId="{045D9DFB-4E61-4BC1-A4A8-C471E52ABB53}" dt="2024-10-14T09:10:34.411" v="6030" actId="14100"/>
        <pc:sldMkLst>
          <pc:docMk/>
          <pc:sldMk cId="931462428" sldId="313"/>
        </pc:sldMkLst>
        <pc:spChg chg="mod">
          <ac:chgData name="Cerys Davies" userId="61e71dc1-9594-4277-b52b-4420989f68ee" providerId="ADAL" clId="{045D9DFB-4E61-4BC1-A4A8-C471E52ABB53}" dt="2024-10-14T09:09:39.769" v="6016" actId="20577"/>
          <ac:spMkLst>
            <pc:docMk/>
            <pc:sldMk cId="931462428" sldId="313"/>
            <ac:spMk id="2" creationId="{4023A8E0-F879-9245-54BA-89A737255361}"/>
          </ac:spMkLst>
        </pc:spChg>
        <pc:spChg chg="mod">
          <ac:chgData name="Cerys Davies" userId="61e71dc1-9594-4277-b52b-4420989f68ee" providerId="ADAL" clId="{045D9DFB-4E61-4BC1-A4A8-C471E52ABB53}" dt="2024-10-14T09:10:34.411" v="6030" actId="14100"/>
          <ac:spMkLst>
            <pc:docMk/>
            <pc:sldMk cId="931462428" sldId="313"/>
            <ac:spMk id="3" creationId="{8F002BCF-FB44-FFF5-144D-37CCB631A1C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30601E-6342-489C-A1FE-CDE002701BED}"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A63582-8CCE-40DC-B2E1-AE667CCF84AF}" type="slidenum">
              <a:rPr lang="en-GB" smtClean="0"/>
              <a:t>‹#›</a:t>
            </a:fld>
            <a:endParaRPr lang="en-GB"/>
          </a:p>
        </p:txBody>
      </p:sp>
    </p:spTree>
    <p:extLst>
      <p:ext uri="{BB962C8B-B14F-4D97-AF65-F5344CB8AC3E}">
        <p14:creationId xmlns:p14="http://schemas.microsoft.com/office/powerpoint/2010/main" val="2053891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pic>
        <p:nvPicPr>
          <p:cNvPr id="8" name="Picture 7" descr="A black text on a white background&#10;&#10;Description automatically generated">
            <a:extLst>
              <a:ext uri="{FF2B5EF4-FFF2-40B4-BE49-F238E27FC236}">
                <a16:creationId xmlns:a16="http://schemas.microsoft.com/office/drawing/2014/main" id="{4361925A-BEC3-D840-7188-6BABB5E67F3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943648" y="233893"/>
            <a:ext cx="1984354" cy="809617"/>
          </a:xfrm>
          <a:prstGeom prst="rect">
            <a:avLst/>
          </a:prstGeom>
        </p:spPr>
      </p:pic>
    </p:spTree>
    <p:extLst>
      <p:ext uri="{BB962C8B-B14F-4D97-AF65-F5344CB8AC3E}">
        <p14:creationId xmlns:p14="http://schemas.microsoft.com/office/powerpoint/2010/main" val="3706990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888871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3299806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E03781-2449-4B79-9E2D-1A384E771CBC}"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7798585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E03781-2449-4B79-9E2D-1A384E771CBC}" type="datetimeFigureOut">
              <a:rPr lang="en-GB" smtClean="0"/>
              <a:t>14/10/2024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3363588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E03781-2449-4B79-9E2D-1A384E771CBC}" type="datetimeFigureOut">
              <a:rPr lang="en-GB" smtClean="0"/>
              <a:t>14/10/2024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960121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E03781-2449-4B79-9E2D-1A384E771CBC}" type="datetimeFigureOut">
              <a:rPr lang="en-GB" smtClean="0"/>
              <a:t>14/10/2024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391861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1E03781-2449-4B79-9E2D-1A384E771CBC}" type="datetimeFigureOut">
              <a:rPr lang="en-GB" smtClean="0"/>
              <a:t>14/10/2024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399665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D9B1E9-04E7-4F26-B9C7-EF471363ED31}" type="slidenum">
              <a:rPr lang="en-GB" smtClean="0"/>
              <a:t>‹#›</a:t>
            </a:fld>
            <a:endParaRPr lang="en-GB"/>
          </a:p>
        </p:txBody>
      </p:sp>
      <p:sp>
        <p:nvSpPr>
          <p:cNvPr id="5" name="Date Placeholder 4"/>
          <p:cNvSpPr>
            <a:spLocks noGrp="1"/>
          </p:cNvSpPr>
          <p:nvPr>
            <p:ph type="dt" sz="half" idx="10"/>
          </p:nvPr>
        </p:nvSpPr>
        <p:spPr/>
        <p:txBody>
          <a:bodyPr/>
          <a:lstStyle/>
          <a:p>
            <a:fld id="{71E03781-2449-4B79-9E2D-1A384E771CBC}" type="datetimeFigureOut">
              <a:rPr lang="en-GB" smtClean="0"/>
              <a:t>14/10/2024</a:t>
            </a:fld>
            <a:endParaRPr lang="en-GB"/>
          </a:p>
        </p:txBody>
      </p:sp>
    </p:spTree>
    <p:extLst>
      <p:ext uri="{BB962C8B-B14F-4D97-AF65-F5344CB8AC3E}">
        <p14:creationId xmlns:p14="http://schemas.microsoft.com/office/powerpoint/2010/main" val="2623298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1733175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74230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2506515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566020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E03781-2449-4B79-9E2D-1A384E771CBC}"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9031878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10001335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E03781-2449-4B79-9E2D-1A384E771CBC}" type="datetimeFigureOut">
              <a:rPr lang="en-GB" smtClean="0"/>
              <a:t>14/10/2024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D9B1E9-04E7-4F26-B9C7-EF471363ED31}" type="slidenum">
              <a:rPr lang="en-GB" smtClean="0"/>
              <a:t>‹#›</a:t>
            </a:fld>
            <a:endParaRPr lang="en-GB"/>
          </a:p>
        </p:txBody>
      </p:sp>
    </p:spTree>
    <p:extLst>
      <p:ext uri="{BB962C8B-B14F-4D97-AF65-F5344CB8AC3E}">
        <p14:creationId xmlns:p14="http://schemas.microsoft.com/office/powerpoint/2010/main" val="2691032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1E03781-2449-4B79-9E2D-1A384E771CBC}" type="datetimeFigureOut">
              <a:rPr lang="en-GB" smtClean="0"/>
              <a:t>14/10/2024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9D9B1E9-04E7-4F26-B9C7-EF471363ED31}" type="slidenum">
              <a:rPr lang="en-GB" smtClean="0"/>
              <a:t>‹#›</a:t>
            </a:fld>
            <a:endParaRPr lang="en-GB"/>
          </a:p>
        </p:txBody>
      </p:sp>
    </p:spTree>
    <p:extLst>
      <p:ext uri="{BB962C8B-B14F-4D97-AF65-F5344CB8AC3E}">
        <p14:creationId xmlns:p14="http://schemas.microsoft.com/office/powerpoint/2010/main" val="167786493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step.org/system/files/media/files/2023-10/STEP_SSP3_2023.pdf"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D6441-73C0-A47A-D324-4CF1C7E8A34F}"/>
              </a:ext>
            </a:extLst>
          </p:cNvPr>
          <p:cNvSpPr>
            <a:spLocks noGrp="1"/>
          </p:cNvSpPr>
          <p:nvPr>
            <p:ph type="ctrTitle"/>
          </p:nvPr>
        </p:nvSpPr>
        <p:spPr/>
        <p:txBody>
          <a:bodyPr>
            <a:normAutofit fontScale="90000"/>
          </a:bodyPr>
          <a:lstStyle/>
          <a:p>
            <a:r>
              <a:rPr lang="en-GB" dirty="0"/>
              <a:t>Introduction to the Law of Succession and Administration of Estates</a:t>
            </a:r>
          </a:p>
        </p:txBody>
      </p:sp>
      <p:sp>
        <p:nvSpPr>
          <p:cNvPr id="3" name="Subtitle 2">
            <a:extLst>
              <a:ext uri="{FF2B5EF4-FFF2-40B4-BE49-F238E27FC236}">
                <a16:creationId xmlns:a16="http://schemas.microsoft.com/office/drawing/2014/main" id="{4D6FAC72-D4CD-77FA-0499-073A8FCFFC72}"/>
              </a:ext>
            </a:extLst>
          </p:cNvPr>
          <p:cNvSpPr>
            <a:spLocks noGrp="1"/>
          </p:cNvSpPr>
          <p:nvPr>
            <p:ph type="subTitle" idx="1"/>
          </p:nvPr>
        </p:nvSpPr>
        <p:spPr/>
        <p:txBody>
          <a:bodyPr>
            <a:normAutofit/>
          </a:bodyPr>
          <a:lstStyle/>
          <a:p>
            <a:r>
              <a:rPr lang="en-GB" sz="3600" b="1" dirty="0">
                <a:solidFill>
                  <a:schemeClr val="tx1"/>
                </a:solidFill>
              </a:rPr>
              <a:t>Week 4 Personal Representatives</a:t>
            </a:r>
          </a:p>
        </p:txBody>
      </p:sp>
    </p:spTree>
    <p:extLst>
      <p:ext uri="{BB962C8B-B14F-4D97-AF65-F5344CB8AC3E}">
        <p14:creationId xmlns:p14="http://schemas.microsoft.com/office/powerpoint/2010/main" val="3475651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6AE6E-B167-FEB7-DCD0-94FB366A892E}"/>
              </a:ext>
            </a:extLst>
          </p:cNvPr>
          <p:cNvSpPr>
            <a:spLocks noGrp="1"/>
          </p:cNvSpPr>
          <p:nvPr>
            <p:ph type="title"/>
          </p:nvPr>
        </p:nvSpPr>
        <p:spPr>
          <a:xfrm>
            <a:off x="875358" y="353712"/>
            <a:ext cx="8596668" cy="980031"/>
          </a:xfrm>
        </p:spPr>
        <p:txBody>
          <a:bodyPr/>
          <a:lstStyle/>
          <a:p>
            <a:r>
              <a:rPr lang="en-GB" dirty="0"/>
              <a:t>Personal Representatives</a:t>
            </a:r>
          </a:p>
        </p:txBody>
      </p:sp>
      <p:sp>
        <p:nvSpPr>
          <p:cNvPr id="5" name="Text Placeholder 4">
            <a:extLst>
              <a:ext uri="{FF2B5EF4-FFF2-40B4-BE49-F238E27FC236}">
                <a16:creationId xmlns:a16="http://schemas.microsoft.com/office/drawing/2014/main" id="{87DFD486-8742-9267-85EE-F64DB5A51F3A}"/>
              </a:ext>
            </a:extLst>
          </p:cNvPr>
          <p:cNvSpPr>
            <a:spLocks noGrp="1"/>
          </p:cNvSpPr>
          <p:nvPr>
            <p:ph type="body" idx="1"/>
          </p:nvPr>
        </p:nvSpPr>
        <p:spPr>
          <a:xfrm>
            <a:off x="962721" y="1615346"/>
            <a:ext cx="8596668" cy="860400"/>
          </a:xfrm>
        </p:spPr>
        <p:txBody>
          <a:bodyPr>
            <a:normAutofit/>
          </a:bodyPr>
          <a:lstStyle/>
          <a:p>
            <a:pPr algn="ctr"/>
            <a:r>
              <a:rPr lang="en-GB" sz="3600" dirty="0"/>
              <a:t>Term covers 2 types</a:t>
            </a:r>
          </a:p>
        </p:txBody>
      </p:sp>
      <p:sp>
        <p:nvSpPr>
          <p:cNvPr id="6" name="TextBox 5">
            <a:extLst>
              <a:ext uri="{FF2B5EF4-FFF2-40B4-BE49-F238E27FC236}">
                <a16:creationId xmlns:a16="http://schemas.microsoft.com/office/drawing/2014/main" id="{7614340B-CB5F-4821-27BB-87563F215F12}"/>
              </a:ext>
            </a:extLst>
          </p:cNvPr>
          <p:cNvSpPr txBox="1"/>
          <p:nvPr/>
        </p:nvSpPr>
        <p:spPr>
          <a:xfrm>
            <a:off x="733850" y="3040234"/>
            <a:ext cx="4228372" cy="2677656"/>
          </a:xfrm>
          <a:prstGeom prst="rect">
            <a:avLst/>
          </a:prstGeom>
          <a:noFill/>
        </p:spPr>
        <p:txBody>
          <a:bodyPr wrap="square" rtlCol="0">
            <a:spAutoFit/>
          </a:bodyPr>
          <a:lstStyle/>
          <a:p>
            <a:r>
              <a:rPr lang="en-GB" sz="2800" dirty="0">
                <a:solidFill>
                  <a:srgbClr val="FF0000"/>
                </a:solidFill>
              </a:rPr>
              <a:t>Executor</a:t>
            </a:r>
          </a:p>
          <a:p>
            <a:r>
              <a:rPr lang="en-GB" sz="2800" dirty="0"/>
              <a:t>-deals with a testate estate</a:t>
            </a:r>
          </a:p>
          <a:p>
            <a:r>
              <a:rPr lang="en-GB" sz="2800" dirty="0"/>
              <a:t>(</a:t>
            </a:r>
            <a:r>
              <a:rPr lang="en-GB" sz="2800" dirty="0" err="1"/>
              <a:t>ie</a:t>
            </a:r>
            <a:r>
              <a:rPr lang="en-GB" sz="2800" dirty="0"/>
              <a:t> where there is a Will)</a:t>
            </a:r>
          </a:p>
          <a:p>
            <a:r>
              <a:rPr lang="en-GB" sz="2800" dirty="0"/>
              <a:t>- Appointed under the Will</a:t>
            </a:r>
          </a:p>
        </p:txBody>
      </p:sp>
      <p:sp>
        <p:nvSpPr>
          <p:cNvPr id="7" name="TextBox 6">
            <a:extLst>
              <a:ext uri="{FF2B5EF4-FFF2-40B4-BE49-F238E27FC236}">
                <a16:creationId xmlns:a16="http://schemas.microsoft.com/office/drawing/2014/main" id="{303958A5-EB45-012F-486C-3740BA21E450}"/>
              </a:ext>
            </a:extLst>
          </p:cNvPr>
          <p:cNvSpPr txBox="1"/>
          <p:nvPr/>
        </p:nvSpPr>
        <p:spPr>
          <a:xfrm>
            <a:off x="6847273" y="3126015"/>
            <a:ext cx="3605183" cy="2677656"/>
          </a:xfrm>
          <a:prstGeom prst="rect">
            <a:avLst/>
          </a:prstGeom>
          <a:noFill/>
        </p:spPr>
        <p:txBody>
          <a:bodyPr wrap="square" rtlCol="0">
            <a:spAutoFit/>
          </a:bodyPr>
          <a:lstStyle/>
          <a:p>
            <a:r>
              <a:rPr lang="en-GB" sz="2800" dirty="0">
                <a:solidFill>
                  <a:srgbClr val="FF0000"/>
                </a:solidFill>
              </a:rPr>
              <a:t>Administrator</a:t>
            </a:r>
          </a:p>
          <a:p>
            <a:r>
              <a:rPr lang="en-GB" sz="2800" dirty="0"/>
              <a:t>-deals where there is a Will with no executor or an intestate estate</a:t>
            </a:r>
          </a:p>
          <a:p>
            <a:r>
              <a:rPr lang="en-GB" sz="2800" dirty="0"/>
              <a:t>- Court appointed</a:t>
            </a:r>
          </a:p>
        </p:txBody>
      </p:sp>
      <p:cxnSp>
        <p:nvCxnSpPr>
          <p:cNvPr id="9" name="Straight Arrow Connector 8">
            <a:extLst>
              <a:ext uri="{FF2B5EF4-FFF2-40B4-BE49-F238E27FC236}">
                <a16:creationId xmlns:a16="http://schemas.microsoft.com/office/drawing/2014/main" id="{CE9276EF-1FD4-BBD7-0689-277732B3730A}"/>
              </a:ext>
            </a:extLst>
          </p:cNvPr>
          <p:cNvCxnSpPr>
            <a:cxnSpLocks/>
          </p:cNvCxnSpPr>
          <p:nvPr/>
        </p:nvCxnSpPr>
        <p:spPr>
          <a:xfrm flipH="1">
            <a:off x="2382099" y="2436868"/>
            <a:ext cx="1732701" cy="556773"/>
          </a:xfrm>
          <a:prstGeom prst="straightConnector1">
            <a:avLst/>
          </a:prstGeom>
          <a:ln w="66675">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0A6B6752-6702-717D-739E-7A1549412055}"/>
              </a:ext>
            </a:extLst>
          </p:cNvPr>
          <p:cNvCxnSpPr>
            <a:cxnSpLocks/>
          </p:cNvCxnSpPr>
          <p:nvPr/>
        </p:nvCxnSpPr>
        <p:spPr>
          <a:xfrm>
            <a:off x="6240780" y="2390120"/>
            <a:ext cx="1318260" cy="735895"/>
          </a:xfrm>
          <a:prstGeom prst="straightConnector1">
            <a:avLst/>
          </a:prstGeom>
          <a:ln w="666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1653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751E4-D394-093A-2B54-1B62A239EF07}"/>
              </a:ext>
            </a:extLst>
          </p:cNvPr>
          <p:cNvSpPr>
            <a:spLocks noGrp="1"/>
          </p:cNvSpPr>
          <p:nvPr>
            <p:ph type="title"/>
          </p:nvPr>
        </p:nvSpPr>
        <p:spPr>
          <a:xfrm>
            <a:off x="555026" y="225203"/>
            <a:ext cx="8596668" cy="665901"/>
          </a:xfrm>
        </p:spPr>
        <p:txBody>
          <a:bodyPr/>
          <a:lstStyle/>
          <a:p>
            <a:r>
              <a:rPr lang="en-GB" dirty="0"/>
              <a:t>3 types of grant of representation</a:t>
            </a:r>
          </a:p>
        </p:txBody>
      </p:sp>
      <p:sp>
        <p:nvSpPr>
          <p:cNvPr id="3" name="Content Placeholder 2">
            <a:extLst>
              <a:ext uri="{FF2B5EF4-FFF2-40B4-BE49-F238E27FC236}">
                <a16:creationId xmlns:a16="http://schemas.microsoft.com/office/drawing/2014/main" id="{67C978FD-7FF0-A10A-09C6-54BB3994809C}"/>
              </a:ext>
            </a:extLst>
          </p:cNvPr>
          <p:cNvSpPr>
            <a:spLocks noGrp="1"/>
          </p:cNvSpPr>
          <p:nvPr>
            <p:ph idx="1"/>
          </p:nvPr>
        </p:nvSpPr>
        <p:spPr>
          <a:xfrm>
            <a:off x="514256" y="1182123"/>
            <a:ext cx="10446896" cy="5026478"/>
          </a:xfrm>
        </p:spPr>
        <p:txBody>
          <a:bodyPr>
            <a:normAutofit lnSpcReduction="10000"/>
          </a:bodyPr>
          <a:lstStyle/>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A grant of representation is a court order that names the personal representative (PR) as the individual entitled to administer the deceased’s estate. Consider the grant to be the court order that unlocks the assets of the estate.</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There are three main grants of representation:</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probate – issued to the </a:t>
            </a:r>
            <a:r>
              <a:rPr lang="en-GB" sz="2400" b="1" kern="100" dirty="0">
                <a:effectLst/>
                <a:latin typeface="Aptos" panose="020B0004020202020204" pitchFamily="34" charset="0"/>
                <a:ea typeface="DengXian" panose="02010600030101010101" pitchFamily="2" charset="-122"/>
                <a:cs typeface="Arial" panose="020B0604020202020204" pitchFamily="34" charset="0"/>
              </a:rPr>
              <a:t>executors </a:t>
            </a:r>
            <a:r>
              <a:rPr lang="en-GB" sz="2400" kern="100" dirty="0">
                <a:effectLst/>
                <a:latin typeface="Aptos" panose="020B0004020202020204" pitchFamily="34" charset="0"/>
                <a:ea typeface="DengXian" panose="02010600030101010101" pitchFamily="2" charset="-122"/>
                <a:cs typeface="Arial" panose="020B0604020202020204" pitchFamily="34" charset="0"/>
              </a:rPr>
              <a:t>who prove the will;</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administration with will annexed – issued to </a:t>
            </a:r>
            <a:r>
              <a:rPr lang="en-GB" sz="2400" b="1" kern="100" dirty="0">
                <a:effectLst/>
                <a:latin typeface="Aptos" panose="020B0004020202020204" pitchFamily="34" charset="0"/>
                <a:ea typeface="DengXian" panose="02010600030101010101" pitchFamily="2" charset="-122"/>
                <a:cs typeface="Arial" panose="020B0604020202020204" pitchFamily="34" charset="0"/>
              </a:rPr>
              <a:t>administrators</a:t>
            </a:r>
            <a:r>
              <a:rPr lang="en-GB" sz="2400" kern="100" dirty="0">
                <a:effectLst/>
                <a:latin typeface="Aptos" panose="020B0004020202020204" pitchFamily="34" charset="0"/>
                <a:ea typeface="DengXian" panose="02010600030101010101" pitchFamily="2" charset="-122"/>
                <a:cs typeface="Arial" panose="020B0604020202020204" pitchFamily="34" charset="0"/>
              </a:rPr>
              <a:t> where there is a will but no proving executors (executors willing and able to apply for a grant of probate); and</a:t>
            </a:r>
          </a:p>
          <a:p>
            <a:pPr>
              <a:lnSpc>
                <a:spcPct val="115000"/>
              </a:lnSpc>
              <a:spcAft>
                <a:spcPts val="800"/>
              </a:spcAft>
            </a:pPr>
            <a:r>
              <a:rPr lang="en-GB" sz="2400" kern="100" dirty="0">
                <a:effectLst/>
                <a:latin typeface="Aptos" panose="020B0004020202020204" pitchFamily="34" charset="0"/>
                <a:ea typeface="DengXian" panose="02010600030101010101" pitchFamily="2" charset="-122"/>
                <a:cs typeface="Arial" panose="020B0604020202020204" pitchFamily="34" charset="0"/>
              </a:rPr>
              <a:t>administration on intestacy – issued to </a:t>
            </a:r>
            <a:r>
              <a:rPr lang="en-GB" sz="2400" b="1" kern="100" dirty="0">
                <a:effectLst/>
                <a:latin typeface="Aptos" panose="020B0004020202020204" pitchFamily="34" charset="0"/>
                <a:ea typeface="DengXian" panose="02010600030101010101" pitchFamily="2" charset="-122"/>
                <a:cs typeface="Arial" panose="020B0604020202020204" pitchFamily="34" charset="0"/>
              </a:rPr>
              <a:t>administrators</a:t>
            </a:r>
            <a:r>
              <a:rPr lang="en-GB" sz="2400" kern="100" dirty="0">
                <a:effectLst/>
                <a:latin typeface="Aptos" panose="020B0004020202020204" pitchFamily="34" charset="0"/>
                <a:ea typeface="DengXian" panose="02010600030101010101" pitchFamily="2" charset="-122"/>
                <a:cs typeface="Arial" panose="020B0604020202020204" pitchFamily="34" charset="0"/>
              </a:rPr>
              <a:t>.</a:t>
            </a:r>
          </a:p>
          <a:p>
            <a:endParaRPr lang="en-GB" dirty="0"/>
          </a:p>
        </p:txBody>
      </p:sp>
    </p:spTree>
    <p:extLst>
      <p:ext uri="{BB962C8B-B14F-4D97-AF65-F5344CB8AC3E}">
        <p14:creationId xmlns:p14="http://schemas.microsoft.com/office/powerpoint/2010/main" val="4082286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36737-9D8F-65DE-A995-E7844D302DC3}"/>
              </a:ext>
            </a:extLst>
          </p:cNvPr>
          <p:cNvSpPr>
            <a:spLocks noGrp="1"/>
          </p:cNvSpPr>
          <p:nvPr>
            <p:ph type="title"/>
          </p:nvPr>
        </p:nvSpPr>
        <p:spPr/>
        <p:txBody>
          <a:bodyPr/>
          <a:lstStyle/>
          <a:p>
            <a:r>
              <a:rPr lang="en-GB" dirty="0"/>
              <a:t>Grant of Probate: Old style vs New style</a:t>
            </a:r>
          </a:p>
        </p:txBody>
      </p:sp>
      <p:sp>
        <p:nvSpPr>
          <p:cNvPr id="5" name="TextBox 4">
            <a:extLst>
              <a:ext uri="{FF2B5EF4-FFF2-40B4-BE49-F238E27FC236}">
                <a16:creationId xmlns:a16="http://schemas.microsoft.com/office/drawing/2014/main" id="{6703843A-71F7-68D0-A9DC-20434C6AF224}"/>
              </a:ext>
            </a:extLst>
          </p:cNvPr>
          <p:cNvSpPr txBox="1"/>
          <p:nvPr/>
        </p:nvSpPr>
        <p:spPr>
          <a:xfrm>
            <a:off x="500882" y="1444404"/>
            <a:ext cx="9289605" cy="4401205"/>
          </a:xfrm>
          <a:prstGeom prst="rect">
            <a:avLst/>
          </a:prstGeom>
          <a:noFill/>
        </p:spPr>
        <p:txBody>
          <a:bodyPr wrap="square">
            <a:spAutoFit/>
          </a:bodyPr>
          <a:lstStyle/>
          <a:p>
            <a:pPr algn="l" fontAlgn="base"/>
            <a:endParaRPr lang="en-GB" sz="2400" b="0" i="0" dirty="0">
              <a:solidFill>
                <a:srgbClr val="262626"/>
              </a:solidFill>
              <a:effectLst/>
              <a:highlight>
                <a:srgbClr val="FFFFFF"/>
              </a:highlight>
              <a:latin typeface="Open Sans" panose="020B0606030504020204" pitchFamily="34" charset="0"/>
            </a:endParaRPr>
          </a:p>
          <a:p>
            <a:pPr lvl="1" fontAlgn="base">
              <a:buFont typeface="+mj-lt"/>
              <a:buAutoNum type="arabicPeriod"/>
            </a:pPr>
            <a:r>
              <a:rPr lang="en-GB" sz="3200" b="0" i="0" dirty="0">
                <a:solidFill>
                  <a:srgbClr val="262626"/>
                </a:solidFill>
                <a:effectLst/>
                <a:highlight>
                  <a:srgbClr val="FFFFFF"/>
                </a:highlight>
                <a:latin typeface="Trebuchet MS" panose="020B0603020202020204" pitchFamily="34" charset="0"/>
              </a:rPr>
              <a:t>A digital signature (instead of the inked signature on the old grant).</a:t>
            </a:r>
          </a:p>
          <a:p>
            <a:pPr lvl="1" fontAlgn="base">
              <a:buFont typeface="+mj-lt"/>
              <a:buAutoNum type="arabicPeriod"/>
            </a:pPr>
            <a:r>
              <a:rPr lang="en-GB" sz="3200" b="0" i="0" dirty="0">
                <a:solidFill>
                  <a:srgbClr val="262626"/>
                </a:solidFill>
                <a:effectLst/>
                <a:highlight>
                  <a:srgbClr val="FFFFFF"/>
                </a:highlight>
                <a:latin typeface="Trebuchet MS" panose="020B0603020202020204" pitchFamily="34" charset="0"/>
              </a:rPr>
              <a:t>A digital seal (instead of the embossed seal on the old grant).</a:t>
            </a:r>
          </a:p>
          <a:p>
            <a:pPr lvl="1" fontAlgn="base">
              <a:buFont typeface="+mj-lt"/>
              <a:buAutoNum type="arabicPeriod"/>
            </a:pPr>
            <a:r>
              <a:rPr lang="en-GB" sz="3200" b="0" i="0" dirty="0">
                <a:solidFill>
                  <a:srgbClr val="262626"/>
                </a:solidFill>
                <a:effectLst/>
                <a:highlight>
                  <a:srgbClr val="FFFFFF"/>
                </a:highlight>
                <a:latin typeface="Trebuchet MS" panose="020B0603020202020204" pitchFamily="34" charset="0"/>
              </a:rPr>
              <a:t>A validation phone number, for interested parties to call and check the authenticity of the grant if necessary.</a:t>
            </a:r>
          </a:p>
          <a:p>
            <a:pPr lvl="1" fontAlgn="base">
              <a:buFont typeface="+mj-lt"/>
              <a:buAutoNum type="arabicPeriod"/>
            </a:pPr>
            <a:r>
              <a:rPr lang="en-GB" sz="3200" b="0" i="0" dirty="0">
                <a:solidFill>
                  <a:srgbClr val="262626"/>
                </a:solidFill>
                <a:effectLst/>
                <a:highlight>
                  <a:srgbClr val="FFFFFF"/>
                </a:highlight>
                <a:latin typeface="Trebuchet MS" panose="020B0603020202020204" pitchFamily="34" charset="0"/>
              </a:rPr>
              <a:t>A high-security hologram.</a:t>
            </a:r>
          </a:p>
        </p:txBody>
      </p:sp>
    </p:spTree>
    <p:extLst>
      <p:ext uri="{BB962C8B-B14F-4D97-AF65-F5344CB8AC3E}">
        <p14:creationId xmlns:p14="http://schemas.microsoft.com/office/powerpoint/2010/main" val="248640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5F133-9ADB-453B-B16C-02A24499A095}"/>
              </a:ext>
            </a:extLst>
          </p:cNvPr>
          <p:cNvSpPr>
            <a:spLocks noGrp="1"/>
          </p:cNvSpPr>
          <p:nvPr>
            <p:ph type="title"/>
          </p:nvPr>
        </p:nvSpPr>
        <p:spPr>
          <a:xfrm>
            <a:off x="373380" y="713312"/>
            <a:ext cx="3925904" cy="3203368"/>
          </a:xfrm>
          <a:ln w="57150">
            <a:solidFill>
              <a:srgbClr val="FF0000"/>
            </a:solidFill>
          </a:ln>
        </p:spPr>
        <p:txBody>
          <a:bodyPr>
            <a:normAutofit/>
          </a:bodyPr>
          <a:lstStyle/>
          <a:p>
            <a:r>
              <a:rPr lang="en-GB" sz="3700" dirty="0">
                <a:solidFill>
                  <a:schemeClr val="tx1"/>
                </a:solidFill>
              </a:rPr>
              <a:t>Grant of letter of administration with will annexed </a:t>
            </a:r>
          </a:p>
        </p:txBody>
      </p:sp>
      <p:sp>
        <p:nvSpPr>
          <p:cNvPr id="3" name="Content Placeholder 2">
            <a:extLst>
              <a:ext uri="{FF2B5EF4-FFF2-40B4-BE49-F238E27FC236}">
                <a16:creationId xmlns:a16="http://schemas.microsoft.com/office/drawing/2014/main" id="{E0B4E0D0-CCCB-0984-048B-62499A93A0F1}"/>
              </a:ext>
            </a:extLst>
          </p:cNvPr>
          <p:cNvSpPr>
            <a:spLocks noGrp="1"/>
          </p:cNvSpPr>
          <p:nvPr>
            <p:ph idx="1"/>
          </p:nvPr>
        </p:nvSpPr>
        <p:spPr>
          <a:xfrm>
            <a:off x="4744783" y="279562"/>
            <a:ext cx="5715487" cy="6045677"/>
          </a:xfrm>
        </p:spPr>
        <p:txBody>
          <a:bodyPr anchor="ctr">
            <a:normAutofit/>
          </a:bodyPr>
          <a:lstStyle/>
          <a:p>
            <a:pPr marL="0" indent="0">
              <a:buNone/>
            </a:pPr>
            <a:r>
              <a:rPr lang="en-GB" sz="2800" dirty="0"/>
              <a:t>Example</a:t>
            </a:r>
          </a:p>
          <a:p>
            <a:pPr marL="0" indent="0">
              <a:buNone/>
            </a:pPr>
            <a:endParaRPr lang="en-GB" sz="2800" dirty="0"/>
          </a:p>
          <a:p>
            <a:pPr marL="0" indent="0">
              <a:buNone/>
            </a:pPr>
            <a:r>
              <a:rPr lang="en-GB" sz="2800" dirty="0"/>
              <a:t>Gregory has died recently and in his safe his family find a homemade will which fails to appoint any executors. While the will is valid, as there are no named executors, when the will is admitted to probate the Probate Registry will issue a grant of letters of administration with will annexed.</a:t>
            </a:r>
          </a:p>
        </p:txBody>
      </p:sp>
    </p:spTree>
    <p:extLst>
      <p:ext uri="{BB962C8B-B14F-4D97-AF65-F5344CB8AC3E}">
        <p14:creationId xmlns:p14="http://schemas.microsoft.com/office/powerpoint/2010/main" val="28262753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F0DF8-64F4-122A-D6B7-49F0900E7629}"/>
              </a:ext>
            </a:extLst>
          </p:cNvPr>
          <p:cNvSpPr>
            <a:spLocks noGrp="1"/>
          </p:cNvSpPr>
          <p:nvPr>
            <p:ph type="title"/>
          </p:nvPr>
        </p:nvSpPr>
        <p:spPr>
          <a:xfrm>
            <a:off x="304800" y="416133"/>
            <a:ext cx="3461084" cy="1107868"/>
          </a:xfrm>
          <a:ln w="69850">
            <a:solidFill>
              <a:srgbClr val="FF0000"/>
            </a:solidFill>
          </a:ln>
        </p:spPr>
        <p:txBody>
          <a:bodyPr>
            <a:normAutofit/>
          </a:bodyPr>
          <a:lstStyle/>
          <a:p>
            <a:pPr algn="ctr"/>
            <a:r>
              <a:rPr lang="en-GB" b="1" dirty="0">
                <a:solidFill>
                  <a:schemeClr val="tx1"/>
                </a:solidFill>
              </a:rPr>
              <a:t>Intestacy</a:t>
            </a:r>
          </a:p>
        </p:txBody>
      </p:sp>
      <p:sp>
        <p:nvSpPr>
          <p:cNvPr id="3" name="Content Placeholder 2">
            <a:extLst>
              <a:ext uri="{FF2B5EF4-FFF2-40B4-BE49-F238E27FC236}">
                <a16:creationId xmlns:a16="http://schemas.microsoft.com/office/drawing/2014/main" id="{E4BA1562-05FC-3122-4C4E-DCC4F943DBFE}"/>
              </a:ext>
            </a:extLst>
          </p:cNvPr>
          <p:cNvSpPr>
            <a:spLocks noGrp="1"/>
          </p:cNvSpPr>
          <p:nvPr>
            <p:ph idx="1"/>
          </p:nvPr>
        </p:nvSpPr>
        <p:spPr>
          <a:xfrm>
            <a:off x="4434841" y="416133"/>
            <a:ext cx="6400800" cy="5431376"/>
          </a:xfrm>
        </p:spPr>
        <p:txBody>
          <a:bodyPr anchor="ctr">
            <a:normAutofit/>
          </a:bodyPr>
          <a:lstStyle/>
          <a:p>
            <a:pPr marL="0" indent="0">
              <a:buNone/>
            </a:pPr>
            <a:r>
              <a:rPr lang="en-GB" sz="3600" dirty="0"/>
              <a:t>Example</a:t>
            </a:r>
          </a:p>
          <a:p>
            <a:pPr marL="0" indent="0">
              <a:buNone/>
            </a:pPr>
            <a:endParaRPr lang="en-GB" sz="3600" dirty="0"/>
          </a:p>
          <a:p>
            <a:pPr marL="0" indent="0">
              <a:buNone/>
            </a:pPr>
            <a:r>
              <a:rPr lang="en-GB" sz="3600" dirty="0" err="1"/>
              <a:t>Phillippa</a:t>
            </a:r>
            <a:r>
              <a:rPr lang="en-GB" sz="3600" dirty="0"/>
              <a:t> died recently without making a will. </a:t>
            </a:r>
          </a:p>
          <a:p>
            <a:pPr marL="0" indent="0">
              <a:buNone/>
            </a:pPr>
            <a:r>
              <a:rPr lang="en-GB" sz="3600" dirty="0"/>
              <a:t>When the application for the grant is made, the Probate Registry will issue a grant of letters of administration.</a:t>
            </a:r>
          </a:p>
        </p:txBody>
      </p:sp>
    </p:spTree>
    <p:extLst>
      <p:ext uri="{BB962C8B-B14F-4D97-AF65-F5344CB8AC3E}">
        <p14:creationId xmlns:p14="http://schemas.microsoft.com/office/powerpoint/2010/main" val="1416992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AACB4-E727-406A-ED00-0607E8AC9216}"/>
              </a:ext>
            </a:extLst>
          </p:cNvPr>
          <p:cNvSpPr>
            <a:spLocks noGrp="1"/>
          </p:cNvSpPr>
          <p:nvPr>
            <p:ph type="title"/>
          </p:nvPr>
        </p:nvSpPr>
        <p:spPr>
          <a:xfrm>
            <a:off x="555025" y="248500"/>
            <a:ext cx="8596668" cy="805681"/>
          </a:xfrm>
        </p:spPr>
        <p:txBody>
          <a:bodyPr/>
          <a:lstStyle/>
          <a:p>
            <a:r>
              <a:rPr lang="en-GB" dirty="0"/>
              <a:t>The Executor/ Executrix</a:t>
            </a:r>
          </a:p>
        </p:txBody>
      </p:sp>
      <p:sp>
        <p:nvSpPr>
          <p:cNvPr id="3" name="Content Placeholder 2">
            <a:extLst>
              <a:ext uri="{FF2B5EF4-FFF2-40B4-BE49-F238E27FC236}">
                <a16:creationId xmlns:a16="http://schemas.microsoft.com/office/drawing/2014/main" id="{D21B55FD-30A4-AACA-6432-37734AC7F2CE}"/>
              </a:ext>
            </a:extLst>
          </p:cNvPr>
          <p:cNvSpPr>
            <a:spLocks noGrp="1"/>
          </p:cNvSpPr>
          <p:nvPr>
            <p:ph idx="1"/>
          </p:nvPr>
        </p:nvSpPr>
        <p:spPr>
          <a:xfrm>
            <a:off x="409419" y="1432563"/>
            <a:ext cx="9747991" cy="5119665"/>
          </a:xfrm>
        </p:spPr>
        <p:txBody>
          <a:bodyPr>
            <a:normAutofit/>
          </a:bodyPr>
          <a:lstStyle/>
          <a:p>
            <a:r>
              <a:rPr lang="en-GB" sz="2400" dirty="0"/>
              <a:t>Executor manages the affairs ( which can be complicated)</a:t>
            </a:r>
          </a:p>
          <a:p>
            <a:r>
              <a:rPr lang="en-GB" sz="2400" dirty="0"/>
              <a:t>Executor has responsibility for administering the estate</a:t>
            </a:r>
          </a:p>
          <a:p>
            <a:r>
              <a:rPr lang="en-GB" sz="2400" dirty="0"/>
              <a:t>Joint executors need to work together and it is common to appoint 2 Execs</a:t>
            </a:r>
          </a:p>
          <a:p>
            <a:r>
              <a:rPr lang="en-GB" sz="2400" dirty="0"/>
              <a:t>Not paid but entitled to expenses</a:t>
            </a:r>
          </a:p>
          <a:p>
            <a:r>
              <a:rPr lang="en-GB" sz="2400" dirty="0"/>
              <a:t>Professional executors will be paid e.g. solicitor and a charging clause will be inserted into the will or entitled to charge a reasonable amount if not</a:t>
            </a:r>
          </a:p>
          <a:p>
            <a:r>
              <a:rPr lang="en-GB" sz="2400" dirty="0"/>
              <a:t>Must be over 18 and fit to act ( see Re S’s Estate [1968]</a:t>
            </a:r>
          </a:p>
          <a:p>
            <a:r>
              <a:rPr lang="en-GB" sz="2400" dirty="0"/>
              <a:t>Probate will only be granted to 4 execs at any one time</a:t>
            </a:r>
          </a:p>
          <a:p>
            <a:r>
              <a:rPr lang="en-GB" sz="2400" dirty="0"/>
              <a:t>What happens if the Executor dies…?</a:t>
            </a:r>
          </a:p>
          <a:p>
            <a:endParaRPr lang="en-GB" sz="2000" dirty="0"/>
          </a:p>
          <a:p>
            <a:endParaRPr lang="en-GB" sz="2000" dirty="0"/>
          </a:p>
          <a:p>
            <a:endParaRPr lang="en-GB" dirty="0"/>
          </a:p>
        </p:txBody>
      </p:sp>
    </p:spTree>
    <p:extLst>
      <p:ext uri="{BB962C8B-B14F-4D97-AF65-F5344CB8AC3E}">
        <p14:creationId xmlns:p14="http://schemas.microsoft.com/office/powerpoint/2010/main" val="681497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0B1E0-FFF4-C41E-1BDE-AB8E478CC20B}"/>
              </a:ext>
            </a:extLst>
          </p:cNvPr>
          <p:cNvSpPr>
            <a:spLocks noGrp="1"/>
          </p:cNvSpPr>
          <p:nvPr>
            <p:ph type="title"/>
          </p:nvPr>
        </p:nvSpPr>
        <p:spPr/>
        <p:txBody>
          <a:bodyPr/>
          <a:lstStyle/>
          <a:p>
            <a:r>
              <a:rPr lang="en-GB" dirty="0"/>
              <a:t>Chain of Representation</a:t>
            </a:r>
          </a:p>
        </p:txBody>
      </p:sp>
      <p:sp>
        <p:nvSpPr>
          <p:cNvPr id="3" name="Content Placeholder 2">
            <a:extLst>
              <a:ext uri="{FF2B5EF4-FFF2-40B4-BE49-F238E27FC236}">
                <a16:creationId xmlns:a16="http://schemas.microsoft.com/office/drawing/2014/main" id="{9F1372A1-6157-BB88-7BD5-064FC61D27EF}"/>
              </a:ext>
            </a:extLst>
          </p:cNvPr>
          <p:cNvSpPr>
            <a:spLocks noGrp="1"/>
          </p:cNvSpPr>
          <p:nvPr>
            <p:ph idx="1"/>
          </p:nvPr>
        </p:nvSpPr>
        <p:spPr>
          <a:xfrm>
            <a:off x="811290" y="1706301"/>
            <a:ext cx="8596668" cy="4304277"/>
          </a:xfrm>
        </p:spPr>
        <p:txBody>
          <a:bodyPr>
            <a:normAutofit/>
          </a:bodyPr>
          <a:lstStyle/>
          <a:p>
            <a:r>
              <a:rPr lang="en-GB" sz="2400" dirty="0"/>
              <a:t>Created by </a:t>
            </a:r>
            <a:r>
              <a:rPr lang="en-GB" sz="2400" b="1" dirty="0"/>
              <a:t>s7(1) Administration of Estates Act 1925</a:t>
            </a:r>
          </a:p>
          <a:p>
            <a:r>
              <a:rPr lang="en-GB" sz="2400" dirty="0"/>
              <a:t>Provides for automatic transfer of office of executor</a:t>
            </a:r>
          </a:p>
          <a:p>
            <a:r>
              <a:rPr lang="en-GB" sz="2400" dirty="0"/>
              <a:t>See diagram in Fig 5.8, page 175</a:t>
            </a:r>
            <a:br>
              <a:rPr lang="en-GB" sz="2400" dirty="0"/>
            </a:br>
            <a:endParaRPr lang="en-GB" sz="2400" dirty="0"/>
          </a:p>
          <a:p>
            <a:r>
              <a:rPr lang="en-GB" sz="2400" dirty="0"/>
              <a:t>Chain of representation will be broken by:</a:t>
            </a:r>
          </a:p>
          <a:p>
            <a:pPr lvl="1"/>
            <a:r>
              <a:rPr lang="en-GB" sz="2400" dirty="0"/>
              <a:t>And executor dying intestate ( no will so no executor in their will)</a:t>
            </a:r>
          </a:p>
          <a:p>
            <a:pPr lvl="1"/>
            <a:r>
              <a:rPr lang="en-GB" sz="2400" dirty="0"/>
              <a:t>A T failing to appoint an executor in their will</a:t>
            </a:r>
          </a:p>
          <a:p>
            <a:pPr lvl="1"/>
            <a:r>
              <a:rPr lang="en-GB" sz="2400" dirty="0"/>
              <a:t>A sole executor failing to accept the office</a:t>
            </a:r>
          </a:p>
        </p:txBody>
      </p:sp>
    </p:spTree>
    <p:extLst>
      <p:ext uri="{BB962C8B-B14F-4D97-AF65-F5344CB8AC3E}">
        <p14:creationId xmlns:p14="http://schemas.microsoft.com/office/powerpoint/2010/main" val="26230410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8D089-F235-E923-E053-13FEA6B17D80}"/>
              </a:ext>
            </a:extLst>
          </p:cNvPr>
          <p:cNvSpPr>
            <a:spLocks noGrp="1"/>
          </p:cNvSpPr>
          <p:nvPr>
            <p:ph type="title"/>
          </p:nvPr>
        </p:nvSpPr>
        <p:spPr>
          <a:xfrm>
            <a:off x="494454" y="289560"/>
            <a:ext cx="8596668" cy="1320800"/>
          </a:xfrm>
        </p:spPr>
        <p:txBody>
          <a:bodyPr/>
          <a:lstStyle/>
          <a:p>
            <a:r>
              <a:rPr lang="en-GB" b="1" dirty="0"/>
              <a:t>Executors</a:t>
            </a:r>
          </a:p>
        </p:txBody>
      </p:sp>
      <p:sp>
        <p:nvSpPr>
          <p:cNvPr id="3" name="Content Placeholder 2">
            <a:extLst>
              <a:ext uri="{FF2B5EF4-FFF2-40B4-BE49-F238E27FC236}">
                <a16:creationId xmlns:a16="http://schemas.microsoft.com/office/drawing/2014/main" id="{3FD7BF7F-6FE7-7810-F6B7-5979BF970EB5}"/>
              </a:ext>
            </a:extLst>
          </p:cNvPr>
          <p:cNvSpPr>
            <a:spLocks noGrp="1"/>
          </p:cNvSpPr>
          <p:nvPr>
            <p:ph idx="1"/>
          </p:nvPr>
        </p:nvSpPr>
        <p:spPr>
          <a:xfrm>
            <a:off x="395164" y="876301"/>
            <a:ext cx="10890056" cy="5327014"/>
          </a:xfrm>
        </p:spPr>
        <p:txBody>
          <a:bodyPr>
            <a:noAutofit/>
          </a:bodyPr>
          <a:lstStyle/>
          <a:p>
            <a:r>
              <a:rPr lang="en-GB" sz="2000" dirty="0"/>
              <a:t>Appointed by Will and so take authority from the Will </a:t>
            </a:r>
          </a:p>
          <a:p>
            <a:r>
              <a:rPr lang="en-GB" sz="2000" dirty="0"/>
              <a:t>Grant of probate  confirms the executor’s authority  - may be required by court and in order to  prove title to land. </a:t>
            </a:r>
          </a:p>
          <a:p>
            <a:r>
              <a:rPr lang="en-GB" sz="2000" dirty="0"/>
              <a:t>Executors could issue proceedings or exchange contracts for the sale of land prior to the grant, so long as the grant is produced before the action is concluded or the sale is completed. </a:t>
            </a:r>
          </a:p>
          <a:p>
            <a:r>
              <a:rPr lang="en-GB" sz="2000" dirty="0"/>
              <a:t>In theory, the executors can carry out all acts in the administration of the estate prior to the issue of the grant, apart from obtaining judgment or completing a sale of land, in practice, most institutions holding substantial assets will insist on seeing the grant before money is released.</a:t>
            </a:r>
          </a:p>
          <a:p>
            <a:r>
              <a:rPr lang="en-GB" sz="2000" dirty="0"/>
              <a:t>D’s property  vests in the executors when the deceased dies (s1(3) Administration of Estates Act 1925 (AEA 1925) in relation to real property and personal property (Woolley v Clark [1822]). </a:t>
            </a:r>
          </a:p>
          <a:p>
            <a:r>
              <a:rPr lang="en-GB" sz="2000" dirty="0"/>
              <a:t>s1(1) provides that the deceased’s estate shall devolve on the deceased’s PRs for the time being, which means that if the PRs change (e.g. on revocation of the original grant), the assets will devolve automatically on the new PRs.</a:t>
            </a:r>
          </a:p>
        </p:txBody>
      </p:sp>
    </p:spTree>
    <p:extLst>
      <p:ext uri="{BB962C8B-B14F-4D97-AF65-F5344CB8AC3E}">
        <p14:creationId xmlns:p14="http://schemas.microsoft.com/office/powerpoint/2010/main" val="486052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A8E0-F879-9245-54BA-89A737255361}"/>
              </a:ext>
            </a:extLst>
          </p:cNvPr>
          <p:cNvSpPr>
            <a:spLocks noGrp="1"/>
          </p:cNvSpPr>
          <p:nvPr>
            <p:ph type="title"/>
          </p:nvPr>
        </p:nvSpPr>
        <p:spPr>
          <a:xfrm>
            <a:off x="3528627" y="161373"/>
            <a:ext cx="4833324" cy="1026109"/>
          </a:xfrm>
        </p:spPr>
        <p:txBody>
          <a:bodyPr>
            <a:normAutofit/>
          </a:bodyPr>
          <a:lstStyle/>
          <a:p>
            <a:r>
              <a:rPr lang="en-GB" b="1" dirty="0"/>
              <a:t>Administrators </a:t>
            </a:r>
          </a:p>
        </p:txBody>
      </p:sp>
      <p:sp>
        <p:nvSpPr>
          <p:cNvPr id="3" name="Content Placeholder 2">
            <a:extLst>
              <a:ext uri="{FF2B5EF4-FFF2-40B4-BE49-F238E27FC236}">
                <a16:creationId xmlns:a16="http://schemas.microsoft.com/office/drawing/2014/main" id="{8F002BCF-FB44-FFF5-144D-37CCB631A1CC}"/>
              </a:ext>
            </a:extLst>
          </p:cNvPr>
          <p:cNvSpPr>
            <a:spLocks noGrp="1"/>
          </p:cNvSpPr>
          <p:nvPr>
            <p:ph idx="1"/>
          </p:nvPr>
        </p:nvSpPr>
        <p:spPr>
          <a:xfrm>
            <a:off x="385051" y="1187482"/>
            <a:ext cx="9529415" cy="5211519"/>
          </a:xfrm>
        </p:spPr>
        <p:txBody>
          <a:bodyPr>
            <a:noAutofit/>
          </a:bodyPr>
          <a:lstStyle/>
          <a:p>
            <a:r>
              <a:rPr lang="en-GB" sz="2400" dirty="0"/>
              <a:t>Administrators derive authority from the </a:t>
            </a:r>
            <a:r>
              <a:rPr lang="en-GB" sz="2400" b="1" dirty="0"/>
              <a:t>grant</a:t>
            </a:r>
            <a:r>
              <a:rPr lang="en-GB" sz="2400" dirty="0"/>
              <a:t>, whether or not there was a will, </a:t>
            </a:r>
            <a:r>
              <a:rPr lang="en-GB" sz="2400" b="1" u="sng" dirty="0"/>
              <a:t>so no authority to act until the issue of the grant. </a:t>
            </a:r>
          </a:p>
          <a:p>
            <a:r>
              <a:rPr lang="en-GB" sz="2400" dirty="0"/>
              <a:t>On  death of D, estate vests in the Public Trustee (s9(1) AEA 1925, as amended by s14 Law of Property (Miscellaneous Provisions) Act 1994). Until the grant is issued, A has power to do only what is necessary to obtain the grant</a:t>
            </a:r>
          </a:p>
          <a:p>
            <a:r>
              <a:rPr lang="en-GB" sz="2400" dirty="0"/>
              <a:t>Once the grant has been issued, the </a:t>
            </a:r>
            <a:r>
              <a:rPr lang="en-GB" sz="2400" b="1" dirty="0"/>
              <a:t>doctrine of relation back </a:t>
            </a:r>
            <a:r>
              <a:rPr lang="en-GB" sz="2400" dirty="0"/>
              <a:t>may apply to protect the lawful acts of the administrators. This would permit the administrators to sue for trespass to the deceased’s land or to sue for recovery of any of the deceased’s assets which have been misappropriated by a third party. This doctrine is limited to action taken to protect the estate.</a:t>
            </a:r>
          </a:p>
        </p:txBody>
      </p:sp>
    </p:spTree>
    <p:extLst>
      <p:ext uri="{BB962C8B-B14F-4D97-AF65-F5344CB8AC3E}">
        <p14:creationId xmlns:p14="http://schemas.microsoft.com/office/powerpoint/2010/main" val="33243252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3A8E0-F879-9245-54BA-89A737255361}"/>
              </a:ext>
            </a:extLst>
          </p:cNvPr>
          <p:cNvSpPr>
            <a:spLocks noGrp="1"/>
          </p:cNvSpPr>
          <p:nvPr>
            <p:ph type="title"/>
          </p:nvPr>
        </p:nvSpPr>
        <p:spPr>
          <a:xfrm>
            <a:off x="3901160" y="314637"/>
            <a:ext cx="4833324" cy="1026109"/>
          </a:xfrm>
        </p:spPr>
        <p:txBody>
          <a:bodyPr>
            <a:normAutofit/>
          </a:bodyPr>
          <a:lstStyle/>
          <a:p>
            <a:r>
              <a:rPr lang="en-GB" b="1" dirty="0"/>
              <a:t>Administrators </a:t>
            </a:r>
          </a:p>
        </p:txBody>
      </p:sp>
      <p:sp>
        <p:nvSpPr>
          <p:cNvPr id="3" name="Content Placeholder 2">
            <a:extLst>
              <a:ext uri="{FF2B5EF4-FFF2-40B4-BE49-F238E27FC236}">
                <a16:creationId xmlns:a16="http://schemas.microsoft.com/office/drawing/2014/main" id="{8F002BCF-FB44-FFF5-144D-37CCB631A1CC}"/>
              </a:ext>
            </a:extLst>
          </p:cNvPr>
          <p:cNvSpPr>
            <a:spLocks noGrp="1"/>
          </p:cNvSpPr>
          <p:nvPr>
            <p:ph idx="1"/>
          </p:nvPr>
        </p:nvSpPr>
        <p:spPr>
          <a:xfrm>
            <a:off x="342718" y="1272149"/>
            <a:ext cx="9444750" cy="5211519"/>
          </a:xfrm>
        </p:spPr>
        <p:txBody>
          <a:bodyPr>
            <a:noAutofit/>
          </a:bodyPr>
          <a:lstStyle/>
          <a:p>
            <a:r>
              <a:rPr lang="en-GB" sz="2400" dirty="0" err="1"/>
              <a:t>Ingall</a:t>
            </a:r>
            <a:r>
              <a:rPr lang="en-GB" sz="2400" dirty="0"/>
              <a:t> v Moran [1944] the prospective administrator issued proceedings to recover damages under the Fatal Accidents Acts in respect of the deceased’s death in a motor accident. It was held that the later issue of the grant did not validate the issue of the proceedings because they were not issued for the protection of the estate and so the action was struck out. </a:t>
            </a:r>
            <a:br>
              <a:rPr lang="en-GB" sz="2400" dirty="0"/>
            </a:br>
            <a:endParaRPr lang="en-GB" sz="2400" dirty="0"/>
          </a:p>
          <a:p>
            <a:r>
              <a:rPr lang="en-GB" sz="2400" dirty="0"/>
              <a:t>Milburn-Snell and Others v Evans [2011] the Court of Appeal struck out an action started before a grant had been obtained by the daughters of a deceased who claimed as his “administrators” acting on behalf of his estate. </a:t>
            </a:r>
          </a:p>
        </p:txBody>
      </p:sp>
    </p:spTree>
    <p:extLst>
      <p:ext uri="{BB962C8B-B14F-4D97-AF65-F5344CB8AC3E}">
        <p14:creationId xmlns:p14="http://schemas.microsoft.com/office/powerpoint/2010/main" val="931462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13F0A-5DA7-368E-9742-62CFABB50E30}"/>
              </a:ext>
            </a:extLst>
          </p:cNvPr>
          <p:cNvSpPr>
            <a:spLocks noGrp="1"/>
          </p:cNvSpPr>
          <p:nvPr>
            <p:ph type="title"/>
          </p:nvPr>
        </p:nvSpPr>
        <p:spPr>
          <a:xfrm>
            <a:off x="838200" y="713312"/>
            <a:ext cx="3461084" cy="5431376"/>
          </a:xfrm>
        </p:spPr>
        <p:txBody>
          <a:bodyPr>
            <a:normAutofit/>
          </a:bodyPr>
          <a:lstStyle/>
          <a:p>
            <a:r>
              <a:rPr lang="en-GB" dirty="0">
                <a:solidFill>
                  <a:schemeClr val="tx1"/>
                </a:solidFill>
              </a:rPr>
              <a:t>Question….</a:t>
            </a:r>
          </a:p>
        </p:txBody>
      </p:sp>
      <p:sp>
        <p:nvSpPr>
          <p:cNvPr id="3" name="Content Placeholder 2">
            <a:extLst>
              <a:ext uri="{FF2B5EF4-FFF2-40B4-BE49-F238E27FC236}">
                <a16:creationId xmlns:a16="http://schemas.microsoft.com/office/drawing/2014/main" id="{34309277-2CF4-A3B1-25CC-BAE87D8A75A9}"/>
              </a:ext>
            </a:extLst>
          </p:cNvPr>
          <p:cNvSpPr>
            <a:spLocks noGrp="1"/>
          </p:cNvSpPr>
          <p:nvPr>
            <p:ph idx="1"/>
          </p:nvPr>
        </p:nvSpPr>
        <p:spPr>
          <a:xfrm>
            <a:off x="908127" y="1426624"/>
            <a:ext cx="8596974" cy="4880989"/>
          </a:xfrm>
        </p:spPr>
        <p:txBody>
          <a:bodyPr anchor="ctr">
            <a:normAutofit/>
          </a:bodyPr>
          <a:lstStyle/>
          <a:p>
            <a:pPr marL="0" indent="0">
              <a:buNone/>
            </a:pPr>
            <a:r>
              <a:rPr lang="en-GB" sz="2800" dirty="0"/>
              <a:t>Do you think it is right that an administrator has to wait until obtaining the grant before they can act, while an executor can act as soon as the testator dies? </a:t>
            </a:r>
          </a:p>
          <a:p>
            <a:pPr marL="0" indent="0">
              <a:buNone/>
            </a:pPr>
            <a:endParaRPr lang="en-GB" sz="2800" dirty="0"/>
          </a:p>
          <a:p>
            <a:pPr marL="0" indent="0">
              <a:buNone/>
            </a:pPr>
            <a:r>
              <a:rPr lang="en-GB" sz="2800" dirty="0"/>
              <a:t>Why do you think there is this distinction between the two types of PR?</a:t>
            </a:r>
          </a:p>
        </p:txBody>
      </p:sp>
    </p:spTree>
    <p:extLst>
      <p:ext uri="{BB962C8B-B14F-4D97-AF65-F5344CB8AC3E}">
        <p14:creationId xmlns:p14="http://schemas.microsoft.com/office/powerpoint/2010/main" val="3767673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30F51-BA96-B1BC-9AF3-9FE86776D60F}"/>
              </a:ext>
            </a:extLst>
          </p:cNvPr>
          <p:cNvSpPr>
            <a:spLocks noGrp="1"/>
          </p:cNvSpPr>
          <p:nvPr>
            <p:ph type="title"/>
          </p:nvPr>
        </p:nvSpPr>
        <p:spPr>
          <a:xfrm>
            <a:off x="299751" y="83820"/>
            <a:ext cx="10806006" cy="807720"/>
          </a:xfrm>
        </p:spPr>
        <p:txBody>
          <a:bodyPr>
            <a:normAutofit/>
          </a:bodyPr>
          <a:lstStyle/>
          <a:p>
            <a:r>
              <a:rPr lang="en-GB" sz="3600" dirty="0"/>
              <a:t>Powers, duties and liabilities of </a:t>
            </a:r>
            <a:r>
              <a:rPr lang="en-GB" dirty="0"/>
              <a:t>PRs</a:t>
            </a:r>
            <a:endParaRPr lang="en-GB" sz="3600" dirty="0"/>
          </a:p>
        </p:txBody>
      </p:sp>
      <p:sp>
        <p:nvSpPr>
          <p:cNvPr id="3" name="Content Placeholder 2">
            <a:extLst>
              <a:ext uri="{FF2B5EF4-FFF2-40B4-BE49-F238E27FC236}">
                <a16:creationId xmlns:a16="http://schemas.microsoft.com/office/drawing/2014/main" id="{AB6A4863-83B5-F150-F5AF-F0FE6D20BF55}"/>
              </a:ext>
            </a:extLst>
          </p:cNvPr>
          <p:cNvSpPr>
            <a:spLocks noGrp="1"/>
          </p:cNvSpPr>
          <p:nvPr>
            <p:ph idx="1"/>
          </p:nvPr>
        </p:nvSpPr>
        <p:spPr>
          <a:xfrm>
            <a:off x="299751" y="1051560"/>
            <a:ext cx="11481615" cy="4481512"/>
          </a:xfrm>
        </p:spPr>
        <p:txBody>
          <a:bodyPr>
            <a:noAutofit/>
          </a:bodyPr>
          <a:lstStyle/>
          <a:p>
            <a:r>
              <a:rPr lang="en-GB" sz="2800" b="1" dirty="0"/>
              <a:t>s25 Administration of Estates Act 1925 </a:t>
            </a:r>
            <a:r>
              <a:rPr lang="en-GB" sz="2800" dirty="0"/>
              <a:t>(as amended by s9 AEA 1971)</a:t>
            </a:r>
          </a:p>
          <a:p>
            <a:pPr marL="0" indent="0">
              <a:buNone/>
            </a:pPr>
            <a:r>
              <a:rPr lang="en-GB" sz="2800" dirty="0"/>
              <a:t>And Trustee Act 2000 (TA) – sets out duties of PRs</a:t>
            </a:r>
            <a:br>
              <a:rPr lang="en-GB" sz="2800" dirty="0"/>
            </a:br>
            <a:endParaRPr lang="en-GB" sz="2800" dirty="0"/>
          </a:p>
          <a:p>
            <a:r>
              <a:rPr lang="en-GB" sz="2800" dirty="0"/>
              <a:t>Duties must be performed with due diligence, and s1 TA 2000 imposes a duty to exercise such care and skill as is reasonable in the circumstances.</a:t>
            </a:r>
          </a:p>
          <a:p>
            <a:pPr marL="0" indent="0">
              <a:buNone/>
            </a:pPr>
            <a:r>
              <a:rPr lang="en-GB" sz="2800" dirty="0"/>
              <a:t>In general, the duties of a PR are:</a:t>
            </a:r>
          </a:p>
          <a:p>
            <a:pPr marL="514350" indent="-514350">
              <a:buFont typeface="+mj-lt"/>
              <a:buAutoNum type="arabicPeriod"/>
            </a:pPr>
            <a:r>
              <a:rPr lang="en-GB" sz="2800" dirty="0"/>
              <a:t>to collect and safeguard the assets;</a:t>
            </a:r>
          </a:p>
          <a:p>
            <a:pPr marL="514350" indent="-514350">
              <a:buFont typeface="+mj-lt"/>
              <a:buAutoNum type="arabicPeriod"/>
            </a:pPr>
            <a:r>
              <a:rPr lang="en-GB" sz="2800" dirty="0"/>
              <a:t>to pay the debts of the deceased</a:t>
            </a:r>
          </a:p>
          <a:p>
            <a:pPr marL="514350" indent="-514350">
              <a:buFont typeface="+mj-lt"/>
              <a:buAutoNum type="arabicPeriod"/>
            </a:pPr>
            <a:r>
              <a:rPr lang="en-GB" sz="2800" dirty="0"/>
              <a:t>to distribute the estate to the beneficiaries correctly entitled.</a:t>
            </a:r>
          </a:p>
        </p:txBody>
      </p:sp>
    </p:spTree>
    <p:extLst>
      <p:ext uri="{BB962C8B-B14F-4D97-AF65-F5344CB8AC3E}">
        <p14:creationId xmlns:p14="http://schemas.microsoft.com/office/powerpoint/2010/main" val="354282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601C1-2DB3-2C9F-E463-F624BCD36CD6}"/>
              </a:ext>
            </a:extLst>
          </p:cNvPr>
          <p:cNvSpPr>
            <a:spLocks noGrp="1"/>
          </p:cNvSpPr>
          <p:nvPr>
            <p:ph type="title"/>
          </p:nvPr>
        </p:nvSpPr>
        <p:spPr/>
        <p:txBody>
          <a:bodyPr/>
          <a:lstStyle/>
          <a:p>
            <a:r>
              <a:rPr lang="en-GB" dirty="0"/>
              <a:t>S 25 (1) AEA 1925</a:t>
            </a:r>
          </a:p>
        </p:txBody>
      </p:sp>
      <p:sp>
        <p:nvSpPr>
          <p:cNvPr id="3" name="Content Placeholder 2">
            <a:extLst>
              <a:ext uri="{FF2B5EF4-FFF2-40B4-BE49-F238E27FC236}">
                <a16:creationId xmlns:a16="http://schemas.microsoft.com/office/drawing/2014/main" id="{AF478850-76DD-B628-D477-805578781D2C}"/>
              </a:ext>
            </a:extLst>
          </p:cNvPr>
          <p:cNvSpPr>
            <a:spLocks noGrp="1"/>
          </p:cNvSpPr>
          <p:nvPr>
            <p:ph idx="1"/>
          </p:nvPr>
        </p:nvSpPr>
        <p:spPr>
          <a:xfrm>
            <a:off x="520079" y="1432563"/>
            <a:ext cx="9095681" cy="4548894"/>
          </a:xfrm>
        </p:spPr>
        <p:txBody>
          <a:bodyPr>
            <a:normAutofit/>
          </a:bodyPr>
          <a:lstStyle/>
          <a:p>
            <a:pPr marL="0" indent="0">
              <a:buNone/>
            </a:pPr>
            <a:r>
              <a:rPr lang="en-GB" sz="2800" dirty="0"/>
              <a:t>……….imposes the duty to collect and get in the real and personal estate of the deceased and administer it according to law. </a:t>
            </a:r>
            <a:br>
              <a:rPr lang="en-GB" sz="2800" dirty="0"/>
            </a:br>
            <a:endParaRPr lang="en-GB" sz="2800" dirty="0"/>
          </a:p>
          <a:p>
            <a:pPr marL="0" indent="0">
              <a:buNone/>
            </a:pPr>
            <a:r>
              <a:rPr lang="en-GB" sz="2800" dirty="0"/>
              <a:t>The assets (including debts)must be collected as soon as reasonably possible, although secured debts need not be collected immediately if the security is adequate, unless the money is required for payment of debts. This duty relates only to those assets that devolve on the PRs.</a:t>
            </a:r>
          </a:p>
          <a:p>
            <a:endParaRPr lang="en-GB" dirty="0"/>
          </a:p>
        </p:txBody>
      </p:sp>
    </p:spTree>
    <p:extLst>
      <p:ext uri="{BB962C8B-B14F-4D97-AF65-F5344CB8AC3E}">
        <p14:creationId xmlns:p14="http://schemas.microsoft.com/office/powerpoint/2010/main" val="3858225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D3BD88-8051-FF59-6B49-4748F36D5643}"/>
              </a:ext>
            </a:extLst>
          </p:cNvPr>
          <p:cNvSpPr>
            <a:spLocks noGrp="1"/>
          </p:cNvSpPr>
          <p:nvPr>
            <p:ph idx="1"/>
          </p:nvPr>
        </p:nvSpPr>
        <p:spPr>
          <a:xfrm>
            <a:off x="274329" y="372356"/>
            <a:ext cx="10284954" cy="5614926"/>
          </a:xfrm>
        </p:spPr>
        <p:txBody>
          <a:bodyPr>
            <a:noAutofit/>
          </a:bodyPr>
          <a:lstStyle/>
          <a:p>
            <a:pPr marL="0" indent="0">
              <a:buNone/>
            </a:pPr>
            <a:r>
              <a:rPr lang="en-GB" sz="2000" dirty="0"/>
              <a:t>How far a beneficiary can insist on a PR litigating on their behalf was considered in </a:t>
            </a:r>
            <a:r>
              <a:rPr lang="en-GB" sz="2000" b="1" dirty="0"/>
              <a:t>Re Clough-Taylor, Coutts &amp; Co v Banks [2003]. </a:t>
            </a:r>
          </a:p>
          <a:p>
            <a:pPr marL="0" indent="0">
              <a:buNone/>
            </a:pPr>
            <a:r>
              <a:rPr lang="en-GB" sz="2000" dirty="0"/>
              <a:t>The deceased had been an artist. A friend removed a screen from the deceased’s house after her death, claiming that she had given it to him during her lifetime. The first defendant claimed that it had belonged to the deceased at the date of her death and therefore passed to the first defendant under the deceased’s will. She also claimed that the executor bank was under a duty, by virtue of s25 AEA 1925, to take proceedings to recover the screen. </a:t>
            </a:r>
          </a:p>
          <a:p>
            <a:pPr marL="0" indent="0">
              <a:buNone/>
            </a:pPr>
            <a:r>
              <a:rPr lang="en-GB" sz="2000" dirty="0"/>
              <a:t>HELD: Executor was entitled not to commence a claim against the deceased’s friend given that there was a real risk that it would be unsuccessful, incurring significant costs for the estate.</a:t>
            </a:r>
          </a:p>
          <a:p>
            <a:pPr marL="0" indent="0">
              <a:buNone/>
            </a:pPr>
            <a:r>
              <a:rPr lang="en-GB" sz="2000" dirty="0"/>
              <a:t> Instead, the executor could </a:t>
            </a:r>
            <a:r>
              <a:rPr lang="en-GB" sz="2000" b="1" dirty="0"/>
              <a:t>assign</a:t>
            </a:r>
            <a:r>
              <a:rPr lang="en-GB" sz="2000" dirty="0"/>
              <a:t> the screen and the claim itself to the first defendant (the specific beneficiary of the screen). </a:t>
            </a:r>
          </a:p>
          <a:p>
            <a:pPr marL="0" indent="0">
              <a:buNone/>
            </a:pPr>
            <a:r>
              <a:rPr lang="en-GB" sz="2000" dirty="0"/>
              <a:t>The first defendant would then be able to make the claim but would bear the financial risk of losing.</a:t>
            </a:r>
          </a:p>
        </p:txBody>
      </p:sp>
    </p:spTree>
    <p:extLst>
      <p:ext uri="{BB962C8B-B14F-4D97-AF65-F5344CB8AC3E}">
        <p14:creationId xmlns:p14="http://schemas.microsoft.com/office/powerpoint/2010/main" val="2181972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78E9E-F0A4-DB5A-6A6C-D01757F516C0}"/>
              </a:ext>
            </a:extLst>
          </p:cNvPr>
          <p:cNvSpPr>
            <a:spLocks noGrp="1"/>
          </p:cNvSpPr>
          <p:nvPr>
            <p:ph type="title"/>
          </p:nvPr>
        </p:nvSpPr>
        <p:spPr/>
        <p:txBody>
          <a:bodyPr/>
          <a:lstStyle/>
          <a:p>
            <a:r>
              <a:rPr lang="en-GB" dirty="0"/>
              <a:t>Collection of assets</a:t>
            </a:r>
            <a:br>
              <a:rPr lang="en-GB" dirty="0"/>
            </a:br>
            <a:endParaRPr lang="en-GB" dirty="0"/>
          </a:p>
        </p:txBody>
      </p:sp>
      <p:sp>
        <p:nvSpPr>
          <p:cNvPr id="3" name="Content Placeholder 2">
            <a:extLst>
              <a:ext uri="{FF2B5EF4-FFF2-40B4-BE49-F238E27FC236}">
                <a16:creationId xmlns:a16="http://schemas.microsoft.com/office/drawing/2014/main" id="{B37F58C3-3DAC-1321-0784-819C16FE58A5}"/>
              </a:ext>
            </a:extLst>
          </p:cNvPr>
          <p:cNvSpPr>
            <a:spLocks noGrp="1"/>
          </p:cNvSpPr>
          <p:nvPr>
            <p:ph idx="1"/>
          </p:nvPr>
        </p:nvSpPr>
        <p:spPr>
          <a:xfrm>
            <a:off x="429491" y="1371600"/>
            <a:ext cx="10924309" cy="4800600"/>
          </a:xfrm>
        </p:spPr>
        <p:txBody>
          <a:bodyPr>
            <a:normAutofit/>
          </a:bodyPr>
          <a:lstStyle/>
          <a:p>
            <a:pPr marL="0" indent="0">
              <a:buNone/>
            </a:pPr>
            <a:r>
              <a:rPr lang="en-GB" sz="2800" dirty="0"/>
              <a:t>s1(1) AEA 1925 provides that land owned by the deceased will devolve on his PRs (i.e. give them the legal right to control) unless the deceased’s interest came to an end on their death; this is also generally true of assets other than land. </a:t>
            </a:r>
          </a:p>
          <a:p>
            <a:pPr marL="0" indent="0">
              <a:buNone/>
            </a:pPr>
            <a:r>
              <a:rPr lang="en-GB" sz="2800" dirty="0"/>
              <a:t>Applying this rule means that certain property in which the deceased had an interest or connection at their death will not devolve on the PRs. If property does not devolve on them, they do not have any duty to collect it because it will not pass under the terms of the deceased’s will or intestacy.</a:t>
            </a:r>
          </a:p>
        </p:txBody>
      </p:sp>
    </p:spTree>
    <p:extLst>
      <p:ext uri="{BB962C8B-B14F-4D97-AF65-F5344CB8AC3E}">
        <p14:creationId xmlns:p14="http://schemas.microsoft.com/office/powerpoint/2010/main" val="4030514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39E5F-EC12-E201-39D3-311C46F58B85}"/>
              </a:ext>
            </a:extLst>
          </p:cNvPr>
          <p:cNvSpPr>
            <a:spLocks noGrp="1"/>
          </p:cNvSpPr>
          <p:nvPr>
            <p:ph type="title"/>
          </p:nvPr>
        </p:nvSpPr>
        <p:spPr>
          <a:xfrm>
            <a:off x="158978" y="220304"/>
            <a:ext cx="10382829" cy="903767"/>
          </a:xfrm>
        </p:spPr>
        <p:txBody>
          <a:bodyPr>
            <a:normAutofit/>
          </a:bodyPr>
          <a:lstStyle/>
          <a:p>
            <a:r>
              <a:rPr lang="en-GB" sz="2400" b="1" dirty="0"/>
              <a:t>Property that does not devolve on the PRs includes:</a:t>
            </a:r>
            <a:br>
              <a:rPr lang="en-GB" sz="2400" b="1" dirty="0"/>
            </a:br>
            <a:endParaRPr lang="en-GB" sz="2400" dirty="0"/>
          </a:p>
        </p:txBody>
      </p:sp>
      <p:sp>
        <p:nvSpPr>
          <p:cNvPr id="3" name="Content Placeholder 2">
            <a:extLst>
              <a:ext uri="{FF2B5EF4-FFF2-40B4-BE49-F238E27FC236}">
                <a16:creationId xmlns:a16="http://schemas.microsoft.com/office/drawing/2014/main" id="{7C3CE246-F214-0D5E-D5BA-58548C840341}"/>
              </a:ext>
            </a:extLst>
          </p:cNvPr>
          <p:cNvSpPr>
            <a:spLocks noGrp="1"/>
          </p:cNvSpPr>
          <p:nvPr>
            <p:ph idx="1"/>
          </p:nvPr>
        </p:nvSpPr>
        <p:spPr>
          <a:xfrm>
            <a:off x="158978" y="780252"/>
            <a:ext cx="10580854" cy="5560409"/>
          </a:xfrm>
        </p:spPr>
        <p:txBody>
          <a:bodyPr>
            <a:normAutofit fontScale="77500" lnSpcReduction="20000"/>
          </a:bodyPr>
          <a:lstStyle/>
          <a:p>
            <a:pPr marL="0" indent="0">
              <a:buNone/>
            </a:pPr>
            <a:r>
              <a:rPr lang="en-GB" sz="2400" dirty="0"/>
              <a:t>(1) </a:t>
            </a:r>
            <a:r>
              <a:rPr lang="en-GB" sz="2400" b="1" dirty="0"/>
              <a:t>Property held by the deceased as a joint tenant </a:t>
            </a:r>
            <a:r>
              <a:rPr lang="en-GB" sz="2400" dirty="0"/>
              <a:t>–property passes under the right of survivorship. (If the property held as tenants in common, the deceased’s share does pass to PRs.)</a:t>
            </a:r>
          </a:p>
          <a:p>
            <a:endParaRPr lang="en-GB" sz="2400" dirty="0"/>
          </a:p>
          <a:p>
            <a:pPr marL="0" indent="0">
              <a:buNone/>
            </a:pPr>
            <a:r>
              <a:rPr lang="en-GB" sz="2400" dirty="0"/>
              <a:t>(2) </a:t>
            </a:r>
            <a:r>
              <a:rPr lang="en-GB" sz="2400" b="1" dirty="0"/>
              <a:t>Property held or enjoyed by the deceased under a life tenancy </a:t>
            </a:r>
            <a:r>
              <a:rPr lang="en-GB" sz="2400" dirty="0"/>
              <a:t>–the property will devolve according to the terms of the trust instrument and not to the deceased’s PRs.</a:t>
            </a:r>
          </a:p>
          <a:p>
            <a:endParaRPr lang="en-GB" sz="2400" dirty="0"/>
          </a:p>
          <a:p>
            <a:pPr marL="0" indent="0">
              <a:buNone/>
            </a:pPr>
            <a:r>
              <a:rPr lang="en-GB" sz="2400" dirty="0"/>
              <a:t>(3) </a:t>
            </a:r>
            <a:r>
              <a:rPr lang="en-GB" sz="2400" b="1" dirty="0"/>
              <a:t>Property which is the subject matter of a </a:t>
            </a:r>
            <a:r>
              <a:rPr lang="en-GB" sz="2400" b="1" dirty="0" err="1"/>
              <a:t>donatio</a:t>
            </a:r>
            <a:r>
              <a:rPr lang="en-GB" sz="2400" b="1" dirty="0"/>
              <a:t> mortis causa </a:t>
            </a:r>
            <a:r>
              <a:rPr lang="en-GB" sz="2400" dirty="0"/>
              <a:t>– this is held on trust by the </a:t>
            </a:r>
            <a:r>
              <a:rPr lang="en-GB" sz="2400" dirty="0" err="1"/>
              <a:t>donee</a:t>
            </a:r>
            <a:r>
              <a:rPr lang="en-GB" sz="2400" dirty="0"/>
              <a:t> until the donor dies.</a:t>
            </a:r>
          </a:p>
          <a:p>
            <a:endParaRPr lang="en-GB" sz="2400" dirty="0"/>
          </a:p>
          <a:p>
            <a:pPr marL="0" indent="0">
              <a:buNone/>
            </a:pPr>
            <a:r>
              <a:rPr lang="en-GB" sz="2400" dirty="0"/>
              <a:t>(4) </a:t>
            </a:r>
            <a:r>
              <a:rPr lang="en-GB" sz="2400" b="1" dirty="0"/>
              <a:t>Money arising under insurance policies on the life of the deceased but written in favour of others</a:t>
            </a:r>
            <a:r>
              <a:rPr lang="en-GB" sz="2400" dirty="0"/>
              <a:t> goes to the named beneficiary without the need for a grant of representation.</a:t>
            </a:r>
          </a:p>
          <a:p>
            <a:endParaRPr lang="en-GB" sz="2400" dirty="0"/>
          </a:p>
          <a:p>
            <a:pPr marL="0" indent="0">
              <a:buNone/>
            </a:pPr>
            <a:r>
              <a:rPr lang="en-GB" sz="2400" dirty="0"/>
              <a:t>(5) </a:t>
            </a:r>
            <a:r>
              <a:rPr lang="en-GB" sz="2400" b="1" dirty="0"/>
              <a:t>Lump sum payments under the deceased’s pension scheme </a:t>
            </a:r>
            <a:r>
              <a:rPr lang="en-GB" sz="2400" dirty="0"/>
              <a:t>(the death in service benefit) – such schemes are generally discretionary, and the pension money is paid directly to those nominated by the deceased.</a:t>
            </a:r>
          </a:p>
          <a:p>
            <a:endParaRPr lang="en-GB" sz="2400" dirty="0"/>
          </a:p>
          <a:p>
            <a:pPr marL="0" indent="0">
              <a:buNone/>
            </a:pPr>
            <a:r>
              <a:rPr lang="en-GB" sz="2400" dirty="0"/>
              <a:t>(6) </a:t>
            </a:r>
            <a:r>
              <a:rPr lang="en-GB" sz="2400" b="1" dirty="0"/>
              <a:t>Foreign property</a:t>
            </a:r>
            <a:r>
              <a:rPr lang="en-GB" sz="2400" dirty="0"/>
              <a:t>.</a:t>
            </a:r>
          </a:p>
          <a:p>
            <a:endParaRPr lang="en-GB" dirty="0"/>
          </a:p>
        </p:txBody>
      </p:sp>
    </p:spTree>
    <p:extLst>
      <p:ext uri="{BB962C8B-B14F-4D97-AF65-F5344CB8AC3E}">
        <p14:creationId xmlns:p14="http://schemas.microsoft.com/office/powerpoint/2010/main" val="40888895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16CB2-65F0-C74F-A023-D1AEAA523F96}"/>
              </a:ext>
            </a:extLst>
          </p:cNvPr>
          <p:cNvSpPr>
            <a:spLocks noGrp="1"/>
          </p:cNvSpPr>
          <p:nvPr>
            <p:ph type="title"/>
          </p:nvPr>
        </p:nvSpPr>
        <p:spPr>
          <a:xfrm>
            <a:off x="316232" y="254324"/>
            <a:ext cx="10877887" cy="689197"/>
          </a:xfrm>
        </p:spPr>
        <p:txBody>
          <a:bodyPr>
            <a:noAutofit/>
          </a:bodyPr>
          <a:lstStyle/>
          <a:p>
            <a:r>
              <a:rPr lang="en-GB" sz="2400" dirty="0"/>
              <a:t>Under s15 Trustee Act 1925 (TA 1925), PRs have powers to compound liabilities or compromise claims </a:t>
            </a:r>
            <a:r>
              <a:rPr lang="en-GB" sz="2400" dirty="0" err="1"/>
              <a:t>i.e</a:t>
            </a:r>
            <a:r>
              <a:rPr lang="en-GB" sz="2400" dirty="0"/>
              <a:t>: </a:t>
            </a:r>
            <a:br>
              <a:rPr lang="en-GB" sz="2400" dirty="0"/>
            </a:br>
            <a:endParaRPr lang="en-GB" sz="2400" dirty="0"/>
          </a:p>
        </p:txBody>
      </p:sp>
      <p:sp>
        <p:nvSpPr>
          <p:cNvPr id="3" name="Content Placeholder 2">
            <a:extLst>
              <a:ext uri="{FF2B5EF4-FFF2-40B4-BE49-F238E27FC236}">
                <a16:creationId xmlns:a16="http://schemas.microsoft.com/office/drawing/2014/main" id="{AB8BD14D-EFA7-03B5-4DE5-F617AE94C99D}"/>
              </a:ext>
            </a:extLst>
          </p:cNvPr>
          <p:cNvSpPr>
            <a:spLocks noGrp="1"/>
          </p:cNvSpPr>
          <p:nvPr>
            <p:ph idx="1"/>
          </p:nvPr>
        </p:nvSpPr>
        <p:spPr>
          <a:xfrm>
            <a:off x="357002" y="1170475"/>
            <a:ext cx="11279757" cy="5433201"/>
          </a:xfrm>
        </p:spPr>
        <p:txBody>
          <a:bodyPr>
            <a:normAutofit fontScale="85000" lnSpcReduction="20000"/>
          </a:bodyPr>
          <a:lstStyle/>
          <a:p>
            <a:pPr marL="342900" indent="-342900">
              <a:buFont typeface="+mj-lt"/>
              <a:buAutoNum type="arabicPeriod"/>
            </a:pPr>
            <a:r>
              <a:rPr lang="en-GB" sz="2200" dirty="0"/>
              <a:t>accept any property, real or personal, before the time at which it is transferable or payable;</a:t>
            </a:r>
          </a:p>
          <a:p>
            <a:pPr marL="342900" indent="-342900">
              <a:buFont typeface="+mj-lt"/>
              <a:buAutoNum type="arabicPeriod"/>
            </a:pPr>
            <a:endParaRPr lang="en-GB" sz="2200" dirty="0"/>
          </a:p>
          <a:p>
            <a:pPr marL="342900" indent="-342900">
              <a:buFont typeface="+mj-lt"/>
              <a:buAutoNum type="arabicPeriod"/>
            </a:pPr>
            <a:r>
              <a:rPr lang="en-GB" sz="2200" dirty="0"/>
              <a:t>pay or allow any debt or claim on any evidence that they think sufficient;</a:t>
            </a:r>
          </a:p>
          <a:p>
            <a:pPr marL="342900" indent="-342900">
              <a:buFont typeface="+mj-lt"/>
              <a:buAutoNum type="arabicPeriod"/>
            </a:pPr>
            <a:endParaRPr lang="en-GB" sz="2200" dirty="0"/>
          </a:p>
          <a:p>
            <a:pPr marL="342900" indent="-342900">
              <a:buFont typeface="+mj-lt"/>
              <a:buAutoNum type="arabicPeriod"/>
            </a:pPr>
            <a:r>
              <a:rPr lang="en-GB" sz="2200" dirty="0"/>
              <a:t>accept any agreement with a debtor or security from a debtor for any property claimed;</a:t>
            </a:r>
          </a:p>
          <a:p>
            <a:pPr marL="342900" indent="-342900">
              <a:buFont typeface="+mj-lt"/>
              <a:buAutoNum type="arabicPeriod"/>
            </a:pPr>
            <a:endParaRPr lang="en-GB" sz="2200" dirty="0"/>
          </a:p>
          <a:p>
            <a:pPr marL="342900" indent="-342900">
              <a:buFont typeface="+mj-lt"/>
              <a:buAutoNum type="arabicPeriod"/>
            </a:pPr>
            <a:r>
              <a:rPr lang="en-GB" sz="2200" dirty="0"/>
              <a:t>allow time for payment of any debt;</a:t>
            </a:r>
          </a:p>
          <a:p>
            <a:pPr marL="342900" indent="-342900">
              <a:buFont typeface="+mj-lt"/>
              <a:buAutoNum type="arabicPeriod"/>
            </a:pPr>
            <a:endParaRPr lang="en-GB" sz="2200" dirty="0"/>
          </a:p>
          <a:p>
            <a:pPr marL="342900" indent="-342900">
              <a:buFont typeface="+mj-lt"/>
              <a:buAutoNum type="arabicPeriod"/>
            </a:pPr>
            <a:r>
              <a:rPr lang="en-GB" sz="2200" dirty="0"/>
              <a:t>compromise, compound, abandon, submit to arbitration, or otherwise settle any debt, account, claim, or thing whatever relating to the estate.</a:t>
            </a:r>
          </a:p>
          <a:p>
            <a:endParaRPr lang="en-GB" sz="2200" dirty="0"/>
          </a:p>
          <a:p>
            <a:pPr marL="0" indent="0">
              <a:buNone/>
            </a:pPr>
            <a:r>
              <a:rPr lang="en-GB" sz="2200" dirty="0"/>
              <a:t>Exercise of the discretion under s15 must be active. A PR who has failed to collect a debt owing to negligence or carelessness cannot rely upon s15 for protection from liability.</a:t>
            </a:r>
          </a:p>
          <a:p>
            <a:endParaRPr lang="en-GB" sz="2200" dirty="0"/>
          </a:p>
          <a:p>
            <a:pPr marL="0" indent="0">
              <a:buNone/>
            </a:pPr>
            <a:r>
              <a:rPr lang="en-GB" sz="2200" dirty="0"/>
              <a:t>Once the PRs have collected in the assets, they owe a duty to take reasonable care to preserve them. This means that they should consider exercising their power to insure.</a:t>
            </a:r>
          </a:p>
          <a:p>
            <a:pPr marL="0" indent="0">
              <a:buNone/>
            </a:pPr>
            <a:endParaRPr lang="en-GB" dirty="0"/>
          </a:p>
        </p:txBody>
      </p:sp>
    </p:spTree>
    <p:extLst>
      <p:ext uri="{BB962C8B-B14F-4D97-AF65-F5344CB8AC3E}">
        <p14:creationId xmlns:p14="http://schemas.microsoft.com/office/powerpoint/2010/main" val="26965018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6469F-1197-92B1-E598-61740BCB92BD}"/>
              </a:ext>
            </a:extLst>
          </p:cNvPr>
          <p:cNvSpPr>
            <a:spLocks noGrp="1"/>
          </p:cNvSpPr>
          <p:nvPr>
            <p:ph type="title"/>
          </p:nvPr>
        </p:nvSpPr>
        <p:spPr>
          <a:xfrm>
            <a:off x="290946" y="103036"/>
            <a:ext cx="5811982" cy="833293"/>
          </a:xfrm>
        </p:spPr>
        <p:txBody>
          <a:bodyPr/>
          <a:lstStyle/>
          <a:p>
            <a:r>
              <a:rPr lang="en-GB" b="1" dirty="0"/>
              <a:t>Payment of debts</a:t>
            </a:r>
          </a:p>
        </p:txBody>
      </p:sp>
      <p:sp>
        <p:nvSpPr>
          <p:cNvPr id="3" name="Content Placeholder 2">
            <a:extLst>
              <a:ext uri="{FF2B5EF4-FFF2-40B4-BE49-F238E27FC236}">
                <a16:creationId xmlns:a16="http://schemas.microsoft.com/office/drawing/2014/main" id="{5A2215A0-FF08-95E9-AC3A-F926B1BD6E0B}"/>
              </a:ext>
            </a:extLst>
          </p:cNvPr>
          <p:cNvSpPr>
            <a:spLocks noGrp="1"/>
          </p:cNvSpPr>
          <p:nvPr>
            <p:ph idx="1"/>
          </p:nvPr>
        </p:nvSpPr>
        <p:spPr>
          <a:xfrm>
            <a:off x="290946" y="845170"/>
            <a:ext cx="9773278" cy="5458691"/>
          </a:xfrm>
        </p:spPr>
        <p:txBody>
          <a:bodyPr>
            <a:noAutofit/>
          </a:bodyPr>
          <a:lstStyle/>
          <a:p>
            <a:pPr marL="0" indent="0">
              <a:buNone/>
            </a:pPr>
            <a:r>
              <a:rPr lang="en-GB" sz="1400" dirty="0"/>
              <a:t> </a:t>
            </a:r>
            <a:r>
              <a:rPr lang="en-GB" dirty="0"/>
              <a:t>PRs must pay funeral expenses, testamentary and administration expenses, and debts and liabilities incurred by the deceased in their lifetime.</a:t>
            </a:r>
          </a:p>
          <a:p>
            <a:pPr marL="0" indent="0">
              <a:buNone/>
            </a:pPr>
            <a:r>
              <a:rPr lang="en-GB" dirty="0"/>
              <a:t>The PRs must be aware of which assets are available to them for the payment of debts. These are defined in s32(1) AEA 1925 and include:</a:t>
            </a:r>
          </a:p>
          <a:p>
            <a:pPr lvl="1"/>
            <a:r>
              <a:rPr lang="en-GB" sz="1800" dirty="0"/>
              <a:t>property in which the deceased had a beneficial interest;</a:t>
            </a:r>
          </a:p>
          <a:p>
            <a:pPr lvl="1"/>
            <a:r>
              <a:rPr lang="en-GB" sz="1800" dirty="0"/>
              <a:t>property subject to a general power of appointment exercisable by will;</a:t>
            </a:r>
          </a:p>
          <a:p>
            <a:pPr lvl="1"/>
            <a:r>
              <a:rPr lang="en-GB" sz="1800" dirty="0"/>
              <a:t>income and assets arising after death.</a:t>
            </a:r>
          </a:p>
          <a:p>
            <a:endParaRPr lang="en-GB" dirty="0"/>
          </a:p>
          <a:p>
            <a:pPr marL="0" indent="0">
              <a:buNone/>
            </a:pPr>
            <a:r>
              <a:rPr lang="en-GB" dirty="0"/>
              <a:t>Property not available to PRs for the payment of debts includes:</a:t>
            </a:r>
          </a:p>
          <a:p>
            <a:pPr lvl="1"/>
            <a:r>
              <a:rPr lang="en-GB" sz="1800" dirty="0"/>
              <a:t>property in respect of which the deceased was a beneficial joint tenant;</a:t>
            </a:r>
          </a:p>
          <a:p>
            <a:pPr lvl="1"/>
            <a:r>
              <a:rPr lang="en-GB" sz="1800" dirty="0"/>
              <a:t>property not passing into the hands of the PRs, for example, where the property has perished or has been stolen and no blame can attach to the PRs;</a:t>
            </a:r>
          </a:p>
          <a:p>
            <a:pPr lvl="1"/>
            <a:r>
              <a:rPr lang="en-GB" sz="1800" dirty="0"/>
              <a:t>trust property, such as a life policy in favour of a named beneficiary;</a:t>
            </a:r>
          </a:p>
          <a:p>
            <a:pPr lvl="1"/>
            <a:r>
              <a:rPr lang="en-GB" sz="1800" dirty="0"/>
              <a:t>foreign property.</a:t>
            </a:r>
          </a:p>
        </p:txBody>
      </p:sp>
    </p:spTree>
    <p:extLst>
      <p:ext uri="{BB962C8B-B14F-4D97-AF65-F5344CB8AC3E}">
        <p14:creationId xmlns:p14="http://schemas.microsoft.com/office/powerpoint/2010/main" val="308068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B069F-D240-9BC2-226F-218E5B4DAD1A}"/>
              </a:ext>
            </a:extLst>
          </p:cNvPr>
          <p:cNvSpPr>
            <a:spLocks noGrp="1"/>
          </p:cNvSpPr>
          <p:nvPr>
            <p:ph type="title"/>
          </p:nvPr>
        </p:nvSpPr>
        <p:spPr>
          <a:xfrm>
            <a:off x="572498" y="170843"/>
            <a:ext cx="8596668" cy="794033"/>
          </a:xfrm>
        </p:spPr>
        <p:txBody>
          <a:bodyPr/>
          <a:lstStyle/>
          <a:p>
            <a:r>
              <a:rPr lang="en-GB" dirty="0"/>
              <a:t>Payment of debts </a:t>
            </a:r>
          </a:p>
        </p:txBody>
      </p:sp>
      <p:sp>
        <p:nvSpPr>
          <p:cNvPr id="3" name="Content Placeholder 2">
            <a:extLst>
              <a:ext uri="{FF2B5EF4-FFF2-40B4-BE49-F238E27FC236}">
                <a16:creationId xmlns:a16="http://schemas.microsoft.com/office/drawing/2014/main" id="{8BEE2E7A-07A0-737C-F6CD-02FF7E3F620A}"/>
              </a:ext>
            </a:extLst>
          </p:cNvPr>
          <p:cNvSpPr>
            <a:spLocks noGrp="1"/>
          </p:cNvSpPr>
          <p:nvPr>
            <p:ph idx="1"/>
          </p:nvPr>
        </p:nvSpPr>
        <p:spPr>
          <a:xfrm>
            <a:off x="333705" y="985746"/>
            <a:ext cx="9480078" cy="5385933"/>
          </a:xfrm>
        </p:spPr>
        <p:txBody>
          <a:bodyPr>
            <a:normAutofit/>
          </a:bodyPr>
          <a:lstStyle/>
          <a:p>
            <a:pPr marL="514350" indent="-514350">
              <a:buAutoNum type="arabicPeriod"/>
            </a:pPr>
            <a:r>
              <a:rPr lang="en-GB" dirty="0"/>
              <a:t>The PRs can be held personally liable for the inheritance tax due (IRC v Stannard [1984]). </a:t>
            </a:r>
          </a:p>
          <a:p>
            <a:pPr marL="514350" indent="-514350">
              <a:buFont typeface="Wingdings 3" charset="2"/>
              <a:buAutoNum type="arabicPeriod"/>
            </a:pPr>
            <a:r>
              <a:rPr lang="en-GB" dirty="0"/>
              <a:t>The debts must be paid promptly (Re Tankard [1942])</a:t>
            </a:r>
          </a:p>
          <a:p>
            <a:pPr marL="514350" indent="-514350">
              <a:buFont typeface="Wingdings 3" charset="2"/>
              <a:buAutoNum type="arabicPeriod"/>
            </a:pPr>
            <a:r>
              <a:rPr lang="en-GB" dirty="0"/>
              <a:t>PRs must exercise due diligence in payment of debts ( </a:t>
            </a:r>
            <a:r>
              <a:rPr lang="en-GB" dirty="0" err="1"/>
              <a:t>i.e</a:t>
            </a:r>
            <a:r>
              <a:rPr lang="en-GB" dirty="0"/>
              <a:t> pay off those carrying interest first) and pay the debts as soon as assets become available</a:t>
            </a:r>
          </a:p>
          <a:p>
            <a:pPr marL="514350" indent="-514350">
              <a:buFont typeface="Wingdings 3" charset="2"/>
              <a:buAutoNum type="arabicPeriod"/>
            </a:pPr>
            <a:r>
              <a:rPr lang="en-GB" dirty="0"/>
              <a:t>No particular time limit</a:t>
            </a:r>
          </a:p>
          <a:p>
            <a:pPr marL="514350" indent="-514350">
              <a:buFont typeface="Wingdings 3" charset="2"/>
              <a:buAutoNum type="arabicPeriod"/>
            </a:pPr>
            <a:r>
              <a:rPr lang="en-GB" dirty="0"/>
              <a:t>S27 TA  - PRs must take all reasonable steps to ascertain debts payable</a:t>
            </a:r>
          </a:p>
          <a:p>
            <a:pPr marL="914400" lvl="1" indent="-514350">
              <a:buFont typeface="Wingdings 3" charset="2"/>
              <a:buAutoNum type="arabicPeriod"/>
            </a:pPr>
            <a:r>
              <a:rPr lang="en-GB" dirty="0"/>
              <a:t>Advertise in London Gazette</a:t>
            </a:r>
          </a:p>
          <a:p>
            <a:pPr marL="914400" lvl="1" indent="-514350">
              <a:buFont typeface="Wingdings 3" charset="2"/>
              <a:buAutoNum type="arabicPeriod"/>
            </a:pPr>
            <a:r>
              <a:rPr lang="en-GB" dirty="0"/>
              <a:t>Advertise in local newspaper covering where deceased’s property is located and any other such advert</a:t>
            </a:r>
          </a:p>
          <a:p>
            <a:pPr marL="914400" lvl="1" indent="-514350">
              <a:buFont typeface="Wingdings 3" charset="2"/>
              <a:buAutoNum type="arabicPeriod"/>
            </a:pPr>
            <a:r>
              <a:rPr lang="en-GB" dirty="0"/>
              <a:t>Ad/notice must give time limit of minimum 2 months to respond</a:t>
            </a:r>
          </a:p>
          <a:p>
            <a:pPr marL="914400" lvl="1" indent="-514350">
              <a:buFont typeface="Wingdings 3" charset="2"/>
              <a:buAutoNum type="arabicPeriod"/>
            </a:pPr>
            <a:r>
              <a:rPr lang="en-GB" dirty="0"/>
              <a:t>If PR distributes assets before then then may be personally liable for payment of outstanding debts</a:t>
            </a:r>
          </a:p>
          <a:p>
            <a:pPr marL="914400" lvl="1" indent="-514350">
              <a:buFont typeface="Wingdings 3" charset="2"/>
              <a:buAutoNum type="arabicPeriod"/>
            </a:pPr>
            <a:r>
              <a:rPr lang="en-GB" dirty="0"/>
              <a:t>S27 protects PRs against claims by unknown beneficiaries ( not a B that is known about and can’t be found)</a:t>
            </a:r>
          </a:p>
          <a:p>
            <a:pPr marL="914400" lvl="1" indent="-514350">
              <a:buFont typeface="Wingdings 3" charset="2"/>
              <a:buAutoNum type="arabicPeriod"/>
            </a:pPr>
            <a:endParaRPr lang="en-GB" dirty="0"/>
          </a:p>
          <a:p>
            <a:pPr marL="514350" indent="-514350">
              <a:buAutoNum type="arabicPeriod"/>
            </a:pPr>
            <a:endParaRPr lang="en-GB" dirty="0"/>
          </a:p>
          <a:p>
            <a:pPr marL="0" indent="0">
              <a:buNone/>
            </a:pPr>
            <a:endParaRPr lang="en-GB" dirty="0"/>
          </a:p>
        </p:txBody>
      </p:sp>
    </p:spTree>
    <p:extLst>
      <p:ext uri="{BB962C8B-B14F-4D97-AF65-F5344CB8AC3E}">
        <p14:creationId xmlns:p14="http://schemas.microsoft.com/office/powerpoint/2010/main" val="1904570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BF827-E616-1E4E-27EF-E782E6FDA8B6}"/>
              </a:ext>
            </a:extLst>
          </p:cNvPr>
          <p:cNvSpPr>
            <a:spLocks noGrp="1"/>
          </p:cNvSpPr>
          <p:nvPr>
            <p:ph type="title"/>
          </p:nvPr>
        </p:nvSpPr>
        <p:spPr>
          <a:xfrm>
            <a:off x="459627" y="178752"/>
            <a:ext cx="5987767" cy="784802"/>
          </a:xfrm>
        </p:spPr>
        <p:txBody>
          <a:bodyPr/>
          <a:lstStyle/>
          <a:p>
            <a:r>
              <a:rPr lang="en-GB" dirty="0"/>
              <a:t>Distribution </a:t>
            </a:r>
          </a:p>
        </p:txBody>
      </p:sp>
      <p:sp>
        <p:nvSpPr>
          <p:cNvPr id="3" name="Content Placeholder 2">
            <a:extLst>
              <a:ext uri="{FF2B5EF4-FFF2-40B4-BE49-F238E27FC236}">
                <a16:creationId xmlns:a16="http://schemas.microsoft.com/office/drawing/2014/main" id="{0063E6A6-ECBF-4D7E-65FF-5011B0E03799}"/>
              </a:ext>
            </a:extLst>
          </p:cNvPr>
          <p:cNvSpPr>
            <a:spLocks noGrp="1"/>
          </p:cNvSpPr>
          <p:nvPr>
            <p:ph idx="1"/>
          </p:nvPr>
        </p:nvSpPr>
        <p:spPr>
          <a:xfrm>
            <a:off x="249382" y="1066800"/>
            <a:ext cx="11596254" cy="5527964"/>
          </a:xfrm>
        </p:spPr>
        <p:txBody>
          <a:bodyPr>
            <a:noAutofit/>
          </a:bodyPr>
          <a:lstStyle/>
          <a:p>
            <a:pPr marL="0" indent="0">
              <a:buNone/>
            </a:pPr>
            <a:r>
              <a:rPr lang="en-GB" sz="2400" dirty="0"/>
              <a:t>s44 AEA 1925 provides that the PRs do not have a duty to distribute before the end of the executor’s year.</a:t>
            </a:r>
          </a:p>
          <a:p>
            <a:pPr marL="0" indent="0">
              <a:buNone/>
            </a:pPr>
            <a:r>
              <a:rPr lang="en-GB" sz="2400" dirty="0"/>
              <a:t>This means that any direction to make earlier payment contained in the will (e.g. to pay a legacy “as soon as convenient after the date of my death”) may be ignored by the PRs. </a:t>
            </a:r>
          </a:p>
          <a:p>
            <a:pPr marL="0" indent="0">
              <a:buNone/>
            </a:pPr>
            <a:r>
              <a:rPr lang="en-GB" sz="2400" dirty="0"/>
              <a:t>Indeed, it may be most unwise to rush into making payment in case the estate turns out to be insolvent. </a:t>
            </a:r>
          </a:p>
          <a:p>
            <a:pPr marL="0" indent="0">
              <a:buNone/>
            </a:pPr>
            <a:r>
              <a:rPr lang="en-GB" sz="2400" dirty="0"/>
              <a:t>The effect of such a direction is only to make interest on the legacy payable from the time that the will directed payment.</a:t>
            </a:r>
          </a:p>
          <a:p>
            <a:pPr marL="0" indent="0">
              <a:buNone/>
            </a:pPr>
            <a:endParaRPr lang="en-GB" sz="2400" dirty="0"/>
          </a:p>
          <a:p>
            <a:pPr marL="0" indent="0">
              <a:buNone/>
            </a:pPr>
            <a:r>
              <a:rPr lang="en-GB" sz="2400" dirty="0"/>
              <a:t>It is also essential that the PR identifies beneficiaries (not always easy in circumstances in which the description of a beneficiary is not entirely clear).</a:t>
            </a:r>
          </a:p>
        </p:txBody>
      </p:sp>
    </p:spTree>
    <p:extLst>
      <p:ext uri="{BB962C8B-B14F-4D97-AF65-F5344CB8AC3E}">
        <p14:creationId xmlns:p14="http://schemas.microsoft.com/office/powerpoint/2010/main" val="997222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C6CB1-7F59-4222-A3EF-D3C4F0A7833A}"/>
              </a:ext>
            </a:extLst>
          </p:cNvPr>
          <p:cNvSpPr>
            <a:spLocks noGrp="1"/>
          </p:cNvSpPr>
          <p:nvPr>
            <p:ph type="title"/>
          </p:nvPr>
        </p:nvSpPr>
        <p:spPr>
          <a:xfrm>
            <a:off x="191713" y="151429"/>
            <a:ext cx="7554478" cy="652311"/>
          </a:xfrm>
        </p:spPr>
        <p:txBody>
          <a:bodyPr>
            <a:normAutofit/>
          </a:bodyPr>
          <a:lstStyle/>
          <a:p>
            <a:r>
              <a:rPr lang="en-GB" sz="2800" dirty="0"/>
              <a:t>Appropriations ( Transfers in kind)</a:t>
            </a:r>
          </a:p>
        </p:txBody>
      </p:sp>
      <p:sp>
        <p:nvSpPr>
          <p:cNvPr id="3" name="Content Placeholder 2">
            <a:extLst>
              <a:ext uri="{FF2B5EF4-FFF2-40B4-BE49-F238E27FC236}">
                <a16:creationId xmlns:a16="http://schemas.microsoft.com/office/drawing/2014/main" id="{90DA6336-A846-97C3-C105-BEC90C69EF8D}"/>
              </a:ext>
            </a:extLst>
          </p:cNvPr>
          <p:cNvSpPr>
            <a:spLocks noGrp="1"/>
          </p:cNvSpPr>
          <p:nvPr>
            <p:ph idx="1"/>
          </p:nvPr>
        </p:nvSpPr>
        <p:spPr>
          <a:xfrm>
            <a:off x="191713" y="803740"/>
            <a:ext cx="10539867" cy="5814055"/>
          </a:xfrm>
        </p:spPr>
        <p:txBody>
          <a:bodyPr>
            <a:normAutofit/>
          </a:bodyPr>
          <a:lstStyle/>
          <a:p>
            <a:r>
              <a:rPr lang="en-GB" dirty="0"/>
              <a:t>s41 AEA 1925 PRs have power to appropriate  any asset of the estate in full or part satisfaction of a legacy, provided this does not prejudice a specific legacy.</a:t>
            </a:r>
          </a:p>
          <a:p>
            <a:r>
              <a:rPr lang="en-GB" dirty="0"/>
              <a:t>Asset is valued at the date of appropriation, but if its value exceeds the legacy, the power is not available (Re Phelps [1980]), although the asset may be transferred for full value; it is treated as a sale. </a:t>
            </a:r>
          </a:p>
          <a:p>
            <a:r>
              <a:rPr lang="en-GB" dirty="0"/>
              <a:t>The PRs must employ a qualified valuer where necessary. The power of appropriation saves the PR the trouble and expense of realising assets if they do not wish to do so and the beneficiary agrees to accept the assets in lieu of a cash legacy left to them.</a:t>
            </a:r>
          </a:p>
          <a:p>
            <a:r>
              <a:rPr lang="en-GB" dirty="0"/>
              <a:t>PR cannot appropriate an asset that is already bequeathed specifically to another beneficiary. Apart from this restriction, the power may be exercised to satisfy a settled legacy (a legacy where the gift is not absolute, e.g. a gift to X for life, remainder to Y), including one which is contingent or deferred.</a:t>
            </a:r>
          </a:p>
          <a:p>
            <a:r>
              <a:rPr lang="en-GB" dirty="0"/>
              <a:t>PRs must obtain the consent of the beneficiary in whose favour the appropriation is to be made (consent of parent/guardian if  beneficiary is an infant). If the legacy is held on trust, the consent of the trustee or the person entitled to income is required. </a:t>
            </a:r>
          </a:p>
          <a:p>
            <a:r>
              <a:rPr lang="en-GB" dirty="0"/>
              <a:t>When exercising the power, the PRs must take into account the interests of all the beneficiaries, including those whose consent is not required, and unborn beneficiaries (s41(5) AEA 1925). </a:t>
            </a:r>
          </a:p>
        </p:txBody>
      </p:sp>
    </p:spTree>
    <p:extLst>
      <p:ext uri="{BB962C8B-B14F-4D97-AF65-F5344CB8AC3E}">
        <p14:creationId xmlns:p14="http://schemas.microsoft.com/office/powerpoint/2010/main" val="34484508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B9A7F-CC1B-995F-AF55-1146C403BF70}"/>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59DF88FF-0696-10D9-BEED-D784E97BDE8E}"/>
              </a:ext>
            </a:extLst>
          </p:cNvPr>
          <p:cNvSpPr>
            <a:spLocks noGrp="1"/>
          </p:cNvSpPr>
          <p:nvPr>
            <p:ph idx="1"/>
          </p:nvPr>
        </p:nvSpPr>
        <p:spPr>
          <a:xfrm>
            <a:off x="566674" y="1572344"/>
            <a:ext cx="8596668" cy="3880773"/>
          </a:xfrm>
        </p:spPr>
        <p:txBody>
          <a:bodyPr>
            <a:normAutofit/>
          </a:bodyPr>
          <a:lstStyle/>
          <a:p>
            <a:pPr marL="0" indent="0">
              <a:buNone/>
            </a:pPr>
            <a:r>
              <a:rPr lang="en-GB" sz="2800" dirty="0"/>
              <a:t>The Testator has left a valid will in which she leaves all of her property to her 3 children, Catherine, Colin and Christopher in equal shares.  Catherine would like to have her deceased’s mother’s jewellery as part of her share of the estate. </a:t>
            </a:r>
          </a:p>
          <a:p>
            <a:pPr marL="0" indent="0">
              <a:buNone/>
            </a:pPr>
            <a:endParaRPr lang="en-GB" sz="2800" dirty="0"/>
          </a:p>
          <a:p>
            <a:pPr marL="0" indent="0">
              <a:buNone/>
            </a:pPr>
            <a:r>
              <a:rPr lang="en-GB" sz="2800" dirty="0"/>
              <a:t>You are the Executor.  Consider what you can and can’t do in this situation.</a:t>
            </a:r>
          </a:p>
        </p:txBody>
      </p:sp>
    </p:spTree>
    <p:extLst>
      <p:ext uri="{BB962C8B-B14F-4D97-AF65-F5344CB8AC3E}">
        <p14:creationId xmlns:p14="http://schemas.microsoft.com/office/powerpoint/2010/main" val="12450665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EB92A-006A-9BC8-9555-C7743C24F7C0}"/>
              </a:ext>
            </a:extLst>
          </p:cNvPr>
          <p:cNvSpPr>
            <a:spLocks noGrp="1"/>
          </p:cNvSpPr>
          <p:nvPr>
            <p:ph type="title"/>
          </p:nvPr>
        </p:nvSpPr>
        <p:spPr>
          <a:xfrm>
            <a:off x="989629" y="249382"/>
            <a:ext cx="6121724" cy="841750"/>
          </a:xfrm>
        </p:spPr>
        <p:txBody>
          <a:bodyPr>
            <a:normAutofit/>
          </a:bodyPr>
          <a:lstStyle/>
          <a:p>
            <a:r>
              <a:rPr lang="en-GB" dirty="0"/>
              <a:t>S.31 Trustee Act 1925</a:t>
            </a:r>
          </a:p>
        </p:txBody>
      </p:sp>
      <p:sp>
        <p:nvSpPr>
          <p:cNvPr id="5" name="Content Placeholder 4">
            <a:extLst>
              <a:ext uri="{FF2B5EF4-FFF2-40B4-BE49-F238E27FC236}">
                <a16:creationId xmlns:a16="http://schemas.microsoft.com/office/drawing/2014/main" id="{672D0CE2-C8AD-13EC-6D35-81ED2D6B6F4B}"/>
              </a:ext>
            </a:extLst>
          </p:cNvPr>
          <p:cNvSpPr>
            <a:spLocks noGrp="1"/>
          </p:cNvSpPr>
          <p:nvPr>
            <p:ph idx="1"/>
          </p:nvPr>
        </p:nvSpPr>
        <p:spPr>
          <a:xfrm>
            <a:off x="291210" y="990115"/>
            <a:ext cx="9831256" cy="5515521"/>
          </a:xfrm>
        </p:spPr>
        <p:txBody>
          <a:bodyPr>
            <a:normAutofit/>
          </a:bodyPr>
          <a:lstStyle/>
          <a:p>
            <a:pPr>
              <a:lnSpc>
                <a:spcPct val="90000"/>
              </a:lnSpc>
            </a:pPr>
            <a:r>
              <a:rPr lang="en-GB" sz="2400" dirty="0"/>
              <a:t>Where Estate includes trusts for minor beneficiaries, s31 TA 1925 (as amended by s8 Inheritance and Trustees’ Powers Act 2014 (ITPA 2014)) gives power to the PRs to make payments from the income of the estate to the parent/guardian, or to apply the income or any part of it for the maintenance, education or benefit of the minor. (Must be no prior life interest).</a:t>
            </a:r>
            <a:br>
              <a:rPr lang="en-GB" sz="2400" dirty="0"/>
            </a:br>
            <a:r>
              <a:rPr lang="en-GB" sz="2400" dirty="0"/>
              <a:t> </a:t>
            </a:r>
          </a:p>
          <a:p>
            <a:pPr>
              <a:lnSpc>
                <a:spcPct val="90000"/>
              </a:lnSpc>
            </a:pPr>
            <a:r>
              <a:rPr lang="en-GB" sz="2400" dirty="0"/>
              <a:t>To the extent that the PRs do not distribute the income for the benefit of the child, it must be accumulated. Accumulated income is available for maintenance in later years. s31(2) TA 1925 provides that an adult or a married minor beneficiary who has a contingent gift is entitled to income, including the accumulations. </a:t>
            </a:r>
            <a:br>
              <a:rPr lang="en-GB" sz="2400" dirty="0"/>
            </a:br>
            <a:endParaRPr lang="en-GB" sz="2400" dirty="0"/>
          </a:p>
          <a:p>
            <a:pPr>
              <a:lnSpc>
                <a:spcPct val="90000"/>
              </a:lnSpc>
            </a:pPr>
            <a:r>
              <a:rPr lang="en-GB" sz="2400" dirty="0"/>
              <a:t>Power in s31 applies only if the gift carries interest or income</a:t>
            </a:r>
          </a:p>
          <a:p>
            <a:pPr>
              <a:lnSpc>
                <a:spcPct val="90000"/>
              </a:lnSpc>
            </a:pPr>
            <a:r>
              <a:rPr lang="en-GB" sz="2400" dirty="0"/>
              <a:t>PRs can advance up to the WHOLE of the B’s entitlement</a:t>
            </a:r>
          </a:p>
          <a:p>
            <a:endParaRPr lang="en-GB" dirty="0"/>
          </a:p>
        </p:txBody>
      </p:sp>
    </p:spTree>
    <p:extLst>
      <p:ext uri="{BB962C8B-B14F-4D97-AF65-F5344CB8AC3E}">
        <p14:creationId xmlns:p14="http://schemas.microsoft.com/office/powerpoint/2010/main" val="17452743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3E333-4B87-920A-8A99-5D7882F331A7}"/>
              </a:ext>
            </a:extLst>
          </p:cNvPr>
          <p:cNvSpPr>
            <a:spLocks noGrp="1"/>
          </p:cNvSpPr>
          <p:nvPr>
            <p:ph type="title"/>
          </p:nvPr>
        </p:nvSpPr>
        <p:spPr>
          <a:xfrm>
            <a:off x="925562" y="288145"/>
            <a:ext cx="7868985" cy="696145"/>
          </a:xfrm>
        </p:spPr>
        <p:txBody>
          <a:bodyPr>
            <a:normAutofit/>
          </a:bodyPr>
          <a:lstStyle/>
          <a:p>
            <a:r>
              <a:rPr lang="en-GB" dirty="0"/>
              <a:t>S.32 Trustees Act 1925</a:t>
            </a:r>
          </a:p>
        </p:txBody>
      </p:sp>
      <p:sp>
        <p:nvSpPr>
          <p:cNvPr id="5" name="Content Placeholder 4">
            <a:extLst>
              <a:ext uri="{FF2B5EF4-FFF2-40B4-BE49-F238E27FC236}">
                <a16:creationId xmlns:a16="http://schemas.microsoft.com/office/drawing/2014/main" id="{DFB199FC-3D89-744B-122B-75428A6CE8DF}"/>
              </a:ext>
            </a:extLst>
          </p:cNvPr>
          <p:cNvSpPr>
            <a:spLocks noGrp="1"/>
          </p:cNvSpPr>
          <p:nvPr>
            <p:ph idx="1"/>
          </p:nvPr>
        </p:nvSpPr>
        <p:spPr>
          <a:xfrm>
            <a:off x="438542" y="1182123"/>
            <a:ext cx="9153922" cy="5189556"/>
          </a:xfrm>
        </p:spPr>
        <p:txBody>
          <a:bodyPr>
            <a:normAutofit/>
          </a:bodyPr>
          <a:lstStyle/>
          <a:p>
            <a:pPr marL="0" indent="0">
              <a:buNone/>
            </a:pPr>
            <a:r>
              <a:rPr lang="en-GB" sz="1800" dirty="0"/>
              <a:t>Under s32 TA 1925 (as amended by s9 ITPA 2014), PRs may advance up to the whole of a beneficiary’s vested entitlement to them or for their benefit. </a:t>
            </a:r>
          </a:p>
          <a:p>
            <a:pPr marL="0" indent="0">
              <a:buNone/>
            </a:pPr>
            <a:r>
              <a:rPr lang="en-GB" sz="1800" dirty="0"/>
              <a:t>The consent of anyone with a prior interest is required, and the beneficiary must bring the advancement into account when the estate is distributed (so that the amount they receive in the end is reduced by the amount they have received already). T</a:t>
            </a:r>
          </a:p>
          <a:p>
            <a:pPr marL="0" indent="0">
              <a:buNone/>
            </a:pPr>
            <a:r>
              <a:rPr lang="en-GB" sz="1800" dirty="0"/>
              <a:t>he advance must be for the benefit of the beneficiary and could take the form of a further trust for their benefit. </a:t>
            </a:r>
          </a:p>
          <a:p>
            <a:pPr marL="0" indent="0">
              <a:buNone/>
            </a:pPr>
            <a:r>
              <a:rPr lang="en-GB" sz="1800" dirty="0"/>
              <a:t>The trustees are able to advance cash and/or other assets to beneficiaries, the value of which are to be brought into account as part of the beneficiary’s share if and when he or she becomes absolutely entitled. </a:t>
            </a:r>
          </a:p>
          <a:p>
            <a:pPr marL="0" indent="0">
              <a:buNone/>
            </a:pPr>
            <a:r>
              <a:rPr lang="en-GB" sz="1800" dirty="0"/>
              <a:t>Note also that a wide definition of “benefit and advancement” was given by the House of Lords in Pilkington v IRC [1962]. If the beneficiary who is given the advance dies, there is no duty to refund the advance.</a:t>
            </a:r>
          </a:p>
          <a:p>
            <a:endParaRPr lang="en-GB" dirty="0"/>
          </a:p>
        </p:txBody>
      </p:sp>
    </p:spTree>
    <p:extLst>
      <p:ext uri="{BB962C8B-B14F-4D97-AF65-F5344CB8AC3E}">
        <p14:creationId xmlns:p14="http://schemas.microsoft.com/office/powerpoint/2010/main" val="9581702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41EED-5B8B-1735-3A83-E11FD62A13AF}"/>
              </a:ext>
            </a:extLst>
          </p:cNvPr>
          <p:cNvSpPr>
            <a:spLocks noGrp="1"/>
          </p:cNvSpPr>
          <p:nvPr>
            <p:ph type="title"/>
          </p:nvPr>
        </p:nvSpPr>
        <p:spPr>
          <a:xfrm>
            <a:off x="677334" y="609600"/>
            <a:ext cx="8596668" cy="794033"/>
          </a:xfrm>
        </p:spPr>
        <p:txBody>
          <a:bodyPr>
            <a:normAutofit fontScale="90000"/>
          </a:bodyPr>
          <a:lstStyle/>
          <a:p>
            <a:r>
              <a:rPr lang="en-GB" dirty="0"/>
              <a:t>Executors and their powers</a:t>
            </a:r>
            <a:br>
              <a:rPr lang="en-GB" dirty="0"/>
            </a:br>
            <a:r>
              <a:rPr lang="en-GB" dirty="0"/>
              <a:t>Administrative clauses</a:t>
            </a:r>
          </a:p>
        </p:txBody>
      </p:sp>
      <p:sp>
        <p:nvSpPr>
          <p:cNvPr id="3" name="Content Placeholder 2">
            <a:extLst>
              <a:ext uri="{FF2B5EF4-FFF2-40B4-BE49-F238E27FC236}">
                <a16:creationId xmlns:a16="http://schemas.microsoft.com/office/drawing/2014/main" id="{29620D4E-E0C7-0DC1-EC4A-BDAA34288A9A}"/>
              </a:ext>
            </a:extLst>
          </p:cNvPr>
          <p:cNvSpPr>
            <a:spLocks noGrp="1"/>
          </p:cNvSpPr>
          <p:nvPr>
            <p:ph idx="1"/>
          </p:nvPr>
        </p:nvSpPr>
        <p:spPr>
          <a:xfrm>
            <a:off x="537552" y="2257408"/>
            <a:ext cx="8596668" cy="3880773"/>
          </a:xfrm>
        </p:spPr>
        <p:txBody>
          <a:bodyPr>
            <a:normAutofit/>
          </a:bodyPr>
          <a:lstStyle/>
          <a:p>
            <a:r>
              <a:rPr lang="en-GB" sz="2800" dirty="0"/>
              <a:t>Trustee Act 1925 and Trustee Act 2000</a:t>
            </a:r>
          </a:p>
          <a:p>
            <a:r>
              <a:rPr lang="en-GB" sz="2800" dirty="0"/>
              <a:t>STEP provisions designed to make administration of the estate more straightforward for the Trustees, Execs, PRs</a:t>
            </a:r>
          </a:p>
          <a:p>
            <a:r>
              <a:rPr lang="en-GB" sz="2800" dirty="0">
                <a:hlinkClick r:id="rId2"/>
              </a:rPr>
              <a:t>https://www.step.org/system/files/media/files/2023-10/STEP_SSP3_2023.pdf</a:t>
            </a:r>
            <a:endParaRPr lang="en-GB" sz="2800" dirty="0"/>
          </a:p>
        </p:txBody>
      </p:sp>
    </p:spTree>
    <p:extLst>
      <p:ext uri="{BB962C8B-B14F-4D97-AF65-F5344CB8AC3E}">
        <p14:creationId xmlns:p14="http://schemas.microsoft.com/office/powerpoint/2010/main" val="4959907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42231-9399-8690-723C-7C6BB6DEEEC3}"/>
              </a:ext>
            </a:extLst>
          </p:cNvPr>
          <p:cNvSpPr>
            <a:spLocks noGrp="1"/>
          </p:cNvSpPr>
          <p:nvPr>
            <p:ph type="title"/>
          </p:nvPr>
        </p:nvSpPr>
        <p:spPr>
          <a:xfrm>
            <a:off x="838200" y="439575"/>
            <a:ext cx="7938875" cy="899992"/>
          </a:xfrm>
        </p:spPr>
        <p:txBody>
          <a:bodyPr>
            <a:normAutofit/>
          </a:bodyPr>
          <a:lstStyle/>
          <a:p>
            <a:r>
              <a:rPr lang="en-GB" dirty="0">
                <a:solidFill>
                  <a:schemeClr val="tx1"/>
                </a:solidFill>
              </a:rPr>
              <a:t>Trustee Act 2000 powers</a:t>
            </a:r>
          </a:p>
        </p:txBody>
      </p:sp>
      <p:sp>
        <p:nvSpPr>
          <p:cNvPr id="5" name="Content Placeholder 4">
            <a:extLst>
              <a:ext uri="{FF2B5EF4-FFF2-40B4-BE49-F238E27FC236}">
                <a16:creationId xmlns:a16="http://schemas.microsoft.com/office/drawing/2014/main" id="{23838718-B473-62BE-50BC-848348C64CFA}"/>
              </a:ext>
            </a:extLst>
          </p:cNvPr>
          <p:cNvSpPr>
            <a:spLocks noGrp="1"/>
          </p:cNvSpPr>
          <p:nvPr>
            <p:ph idx="1"/>
          </p:nvPr>
        </p:nvSpPr>
        <p:spPr>
          <a:xfrm>
            <a:off x="712279" y="1543223"/>
            <a:ext cx="8596668" cy="3880773"/>
          </a:xfrm>
        </p:spPr>
        <p:txBody>
          <a:bodyPr/>
          <a:lstStyle/>
          <a:p>
            <a:pPr marL="0" indent="0">
              <a:buNone/>
            </a:pPr>
            <a:r>
              <a:rPr lang="en-GB" sz="2800" b="1" dirty="0"/>
              <a:t>Duty of care</a:t>
            </a:r>
          </a:p>
          <a:p>
            <a:pPr marL="0" indent="0">
              <a:buNone/>
            </a:pPr>
            <a:r>
              <a:rPr lang="en-GB" sz="2800" dirty="0"/>
              <a:t>Under s1 TA 2000, a duty is imposed to exercise such care and skill as is reasonable in the circumstances. </a:t>
            </a:r>
          </a:p>
          <a:p>
            <a:pPr marL="0" indent="0">
              <a:buNone/>
            </a:pPr>
            <a:r>
              <a:rPr lang="en-GB" sz="2800" dirty="0"/>
              <a:t>The duty of care applies to situations where a PR exercises a general power of investment or acts in relation to investments, where land is acquired, where an agent is appointed or where insurance is arranged.</a:t>
            </a:r>
          </a:p>
          <a:p>
            <a:endParaRPr lang="en-GB" dirty="0"/>
          </a:p>
        </p:txBody>
      </p:sp>
    </p:spTree>
    <p:extLst>
      <p:ext uri="{BB962C8B-B14F-4D97-AF65-F5344CB8AC3E}">
        <p14:creationId xmlns:p14="http://schemas.microsoft.com/office/powerpoint/2010/main" val="34126281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579F7-B77D-948E-5D40-60DCA98FBBBD}"/>
              </a:ext>
            </a:extLst>
          </p:cNvPr>
          <p:cNvSpPr>
            <a:spLocks noGrp="1"/>
          </p:cNvSpPr>
          <p:nvPr>
            <p:ph type="title"/>
          </p:nvPr>
        </p:nvSpPr>
        <p:spPr>
          <a:xfrm>
            <a:off x="1408972" y="200783"/>
            <a:ext cx="3461084" cy="777684"/>
          </a:xfrm>
        </p:spPr>
        <p:txBody>
          <a:bodyPr>
            <a:normAutofit/>
          </a:bodyPr>
          <a:lstStyle/>
          <a:p>
            <a:r>
              <a:rPr lang="en-GB" dirty="0">
                <a:solidFill>
                  <a:schemeClr val="tx1"/>
                </a:solidFill>
              </a:rPr>
              <a:t>Investments</a:t>
            </a:r>
          </a:p>
        </p:txBody>
      </p:sp>
      <p:sp>
        <p:nvSpPr>
          <p:cNvPr id="5" name="Content Placeholder 4">
            <a:extLst>
              <a:ext uri="{FF2B5EF4-FFF2-40B4-BE49-F238E27FC236}">
                <a16:creationId xmlns:a16="http://schemas.microsoft.com/office/drawing/2014/main" id="{694C1AA7-81E8-8DBB-30EA-2E11D57FFE9E}"/>
              </a:ext>
            </a:extLst>
          </p:cNvPr>
          <p:cNvSpPr>
            <a:spLocks noGrp="1"/>
          </p:cNvSpPr>
          <p:nvPr>
            <p:ph idx="1"/>
          </p:nvPr>
        </p:nvSpPr>
        <p:spPr>
          <a:xfrm>
            <a:off x="485135" y="1053990"/>
            <a:ext cx="9252934" cy="5603227"/>
          </a:xfrm>
        </p:spPr>
        <p:txBody>
          <a:bodyPr>
            <a:normAutofit/>
          </a:bodyPr>
          <a:lstStyle/>
          <a:p>
            <a:pPr marL="0" indent="0">
              <a:buNone/>
            </a:pPr>
            <a:r>
              <a:rPr lang="en-GB" sz="1800" dirty="0"/>
              <a:t>Under s3 TA 2000, trustees are empowered to undertake a wide range of investments. </a:t>
            </a:r>
          </a:p>
          <a:p>
            <a:pPr marL="0" indent="0">
              <a:buNone/>
            </a:pPr>
            <a:r>
              <a:rPr lang="en-GB" sz="1800" dirty="0"/>
              <a:t>Trustees can invest in investments that they might choose if they were absolutely entitled to the assets. </a:t>
            </a:r>
          </a:p>
          <a:p>
            <a:pPr marL="0" indent="0">
              <a:buNone/>
            </a:pPr>
            <a:r>
              <a:rPr lang="en-GB" sz="1800" dirty="0"/>
              <a:t>In making investments, trustees must have regard to the duty of care imposed by s1 – trustees must exercise such care and skill as is reasonable in all the circumstances. </a:t>
            </a:r>
          </a:p>
          <a:p>
            <a:pPr marL="0" indent="0">
              <a:buNone/>
            </a:pPr>
            <a:r>
              <a:rPr lang="en-GB" sz="1800" dirty="0"/>
              <a:t>S 4 Standard investment criteria  - PRs must consider the suitability and diversification of the investments. </a:t>
            </a:r>
          </a:p>
          <a:p>
            <a:pPr marL="0" indent="0">
              <a:buNone/>
            </a:pPr>
            <a:r>
              <a:rPr lang="en-GB" sz="1800" dirty="0"/>
              <a:t>s5 Trustees must take appropriate advice before exercising their powers of investment unless they reasonably conclude that it is unnecessary.</a:t>
            </a:r>
          </a:p>
          <a:p>
            <a:endParaRPr lang="en-GB" sz="1800" dirty="0"/>
          </a:p>
          <a:p>
            <a:pPr marL="0" indent="0">
              <a:buNone/>
            </a:pPr>
            <a:r>
              <a:rPr lang="en-GB" sz="1800" dirty="0"/>
              <a:t>S8 ( in respect of land) - PRs have power to buy freehold or leasehold land in the UK either as an investment or for occupation by a beneficiary. This duty can be restricted by a provision in the testator’s will.</a:t>
            </a:r>
          </a:p>
          <a:p>
            <a:endParaRPr lang="en-GB" dirty="0"/>
          </a:p>
        </p:txBody>
      </p:sp>
    </p:spTree>
    <p:extLst>
      <p:ext uri="{BB962C8B-B14F-4D97-AF65-F5344CB8AC3E}">
        <p14:creationId xmlns:p14="http://schemas.microsoft.com/office/powerpoint/2010/main" val="15339084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355A32A-A21A-2835-E561-1BFA1F37A955}"/>
              </a:ext>
            </a:extLst>
          </p:cNvPr>
          <p:cNvSpPr txBox="1"/>
          <p:nvPr/>
        </p:nvSpPr>
        <p:spPr>
          <a:xfrm>
            <a:off x="224894" y="969424"/>
            <a:ext cx="10299442" cy="5262979"/>
          </a:xfrm>
          <a:prstGeom prst="rect">
            <a:avLst/>
          </a:prstGeom>
          <a:noFill/>
        </p:spPr>
        <p:txBody>
          <a:bodyPr wrap="square">
            <a:spAutoFit/>
          </a:bodyPr>
          <a:lstStyle/>
          <a:p>
            <a:r>
              <a:rPr lang="en-GB" sz="2400" dirty="0"/>
              <a:t>The duties of professional solicitor trustees in managing investments on behalf of a trust were considered in </a:t>
            </a:r>
            <a:r>
              <a:rPr lang="en-GB" sz="2400" b="1" dirty="0"/>
              <a:t>Daniel and Another v Tee and Others </a:t>
            </a:r>
            <a:r>
              <a:rPr lang="en-GB" sz="2400" dirty="0"/>
              <a:t>[2016]. </a:t>
            </a:r>
          </a:p>
          <a:p>
            <a:endParaRPr lang="en-GB" sz="2400" dirty="0"/>
          </a:p>
          <a:p>
            <a:r>
              <a:rPr lang="en-GB" sz="2400" dirty="0"/>
              <a:t>Solicitors relied on the advice of independent financial advisers and invested heavily in technology/IT shares prior to their collapse in value in 2000/2001. </a:t>
            </a:r>
          </a:p>
          <a:p>
            <a:r>
              <a:rPr lang="en-GB" sz="2400" dirty="0"/>
              <a:t>HELD: although claimants had breached their duty of care by not adopting a realistic investment strategy and investing in a wider range of investments, it was not possible to show that the losses incurred had been </a:t>
            </a:r>
            <a:r>
              <a:rPr lang="en-GB" sz="2400" b="1" dirty="0"/>
              <a:t>caused</a:t>
            </a:r>
            <a:r>
              <a:rPr lang="en-GB" sz="2400" dirty="0"/>
              <a:t> by the breach of duty. </a:t>
            </a:r>
          </a:p>
          <a:p>
            <a:endParaRPr lang="en-GB" sz="2400" dirty="0"/>
          </a:p>
          <a:p>
            <a:r>
              <a:rPr lang="en-GB" sz="2400" dirty="0"/>
              <a:t>Emphasis on importance of periodic reviews of investment decisions as well as recording the results of those discussions.</a:t>
            </a:r>
          </a:p>
        </p:txBody>
      </p:sp>
      <p:sp>
        <p:nvSpPr>
          <p:cNvPr id="4" name="TextBox 3">
            <a:extLst>
              <a:ext uri="{FF2B5EF4-FFF2-40B4-BE49-F238E27FC236}">
                <a16:creationId xmlns:a16="http://schemas.microsoft.com/office/drawing/2014/main" id="{06092319-03CA-8910-72CE-713DE3787D6C}"/>
              </a:ext>
            </a:extLst>
          </p:cNvPr>
          <p:cNvSpPr txBox="1"/>
          <p:nvPr/>
        </p:nvSpPr>
        <p:spPr>
          <a:xfrm>
            <a:off x="785386" y="323093"/>
            <a:ext cx="5174672" cy="646331"/>
          </a:xfrm>
          <a:prstGeom prst="rect">
            <a:avLst/>
          </a:prstGeom>
          <a:noFill/>
        </p:spPr>
        <p:txBody>
          <a:bodyPr wrap="square" rtlCol="0">
            <a:spAutoFit/>
          </a:bodyPr>
          <a:lstStyle/>
          <a:p>
            <a:r>
              <a:rPr lang="en-GB" sz="3600" dirty="0"/>
              <a:t>Investments case law </a:t>
            </a:r>
          </a:p>
        </p:txBody>
      </p:sp>
    </p:spTree>
    <p:extLst>
      <p:ext uri="{BB962C8B-B14F-4D97-AF65-F5344CB8AC3E}">
        <p14:creationId xmlns:p14="http://schemas.microsoft.com/office/powerpoint/2010/main" val="2161701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7C3C40-DB4A-2424-8686-45A35ED0DA82}"/>
              </a:ext>
            </a:extLst>
          </p:cNvPr>
          <p:cNvSpPr txBox="1"/>
          <p:nvPr/>
        </p:nvSpPr>
        <p:spPr>
          <a:xfrm>
            <a:off x="346364" y="1451735"/>
            <a:ext cx="10210800" cy="4154984"/>
          </a:xfrm>
          <a:prstGeom prst="rect">
            <a:avLst/>
          </a:prstGeom>
          <a:noFill/>
        </p:spPr>
        <p:txBody>
          <a:bodyPr wrap="square">
            <a:spAutoFit/>
          </a:bodyPr>
          <a:lstStyle/>
          <a:p>
            <a:r>
              <a:rPr lang="en-GB" sz="2400" dirty="0"/>
              <a:t>ss11–23 TA 2000  - trustees may delegate certain specific powers to an agent, agreeing such remuneration as the PR thinks fit.</a:t>
            </a:r>
          </a:p>
          <a:p>
            <a:endParaRPr lang="en-GB" sz="2400" dirty="0"/>
          </a:p>
          <a:p>
            <a:r>
              <a:rPr lang="en-GB" sz="2400" dirty="0"/>
              <a:t>S 1 statutory duty of care governs liability of PRs in respect of (a) the use of agents, custodians and nominees and (b) their obligation under s22 to review the arrangements for using agents.</a:t>
            </a:r>
          </a:p>
          <a:p>
            <a:endParaRPr lang="en-GB" sz="2400" dirty="0"/>
          </a:p>
          <a:p>
            <a:r>
              <a:rPr lang="en-GB" sz="2400" dirty="0"/>
              <a:t>The type of situation in which PRs are likely to be in breach of the s1 duty would be, for example, where they fail to ensure that they retain adequate powers to intervene when delegating to an agent or appointing unsuitable agents.</a:t>
            </a:r>
          </a:p>
        </p:txBody>
      </p:sp>
      <p:sp>
        <p:nvSpPr>
          <p:cNvPr id="5" name="TextBox 4">
            <a:extLst>
              <a:ext uri="{FF2B5EF4-FFF2-40B4-BE49-F238E27FC236}">
                <a16:creationId xmlns:a16="http://schemas.microsoft.com/office/drawing/2014/main" id="{462C04EE-2A12-F501-DB57-9F432E3AE0CF}"/>
              </a:ext>
            </a:extLst>
          </p:cNvPr>
          <p:cNvSpPr txBox="1"/>
          <p:nvPr/>
        </p:nvSpPr>
        <p:spPr>
          <a:xfrm>
            <a:off x="680329" y="431079"/>
            <a:ext cx="3893128" cy="646331"/>
          </a:xfrm>
          <a:prstGeom prst="rect">
            <a:avLst/>
          </a:prstGeom>
          <a:noFill/>
        </p:spPr>
        <p:txBody>
          <a:bodyPr wrap="square" rtlCol="0">
            <a:spAutoFit/>
          </a:bodyPr>
          <a:lstStyle/>
          <a:p>
            <a:r>
              <a:rPr lang="en-GB" sz="3600" dirty="0"/>
              <a:t>Delegation</a:t>
            </a:r>
          </a:p>
        </p:txBody>
      </p:sp>
    </p:spTree>
    <p:extLst>
      <p:ext uri="{BB962C8B-B14F-4D97-AF65-F5344CB8AC3E}">
        <p14:creationId xmlns:p14="http://schemas.microsoft.com/office/powerpoint/2010/main" val="15025169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3ECD4-B114-15D0-5A60-F1C6D7C14AFD}"/>
              </a:ext>
            </a:extLst>
          </p:cNvPr>
          <p:cNvSpPr>
            <a:spLocks noGrp="1"/>
          </p:cNvSpPr>
          <p:nvPr>
            <p:ph type="title"/>
          </p:nvPr>
        </p:nvSpPr>
        <p:spPr>
          <a:xfrm>
            <a:off x="432718" y="155312"/>
            <a:ext cx="8596668" cy="811506"/>
          </a:xfrm>
        </p:spPr>
        <p:txBody>
          <a:bodyPr>
            <a:normAutofit fontScale="90000"/>
          </a:bodyPr>
          <a:lstStyle/>
          <a:p>
            <a:r>
              <a:rPr lang="en-GB" dirty="0"/>
              <a:t>Timescales/Interest/Insurance and Charging</a:t>
            </a:r>
          </a:p>
        </p:txBody>
      </p:sp>
      <p:sp>
        <p:nvSpPr>
          <p:cNvPr id="3" name="Content Placeholder 2">
            <a:extLst>
              <a:ext uri="{FF2B5EF4-FFF2-40B4-BE49-F238E27FC236}">
                <a16:creationId xmlns:a16="http://schemas.microsoft.com/office/drawing/2014/main" id="{AA7B74DD-D50E-3FFD-05ED-7D752AB16820}"/>
              </a:ext>
            </a:extLst>
          </p:cNvPr>
          <p:cNvSpPr>
            <a:spLocks noGrp="1"/>
          </p:cNvSpPr>
          <p:nvPr>
            <p:ph idx="1"/>
          </p:nvPr>
        </p:nvSpPr>
        <p:spPr>
          <a:xfrm>
            <a:off x="432718" y="926048"/>
            <a:ext cx="9765463" cy="5416510"/>
          </a:xfrm>
        </p:spPr>
        <p:txBody>
          <a:bodyPr>
            <a:normAutofit lnSpcReduction="10000"/>
          </a:bodyPr>
          <a:lstStyle/>
          <a:p>
            <a:r>
              <a:rPr lang="en-GB" dirty="0"/>
              <a:t>No time limits for when distribution must take place</a:t>
            </a:r>
          </a:p>
          <a:p>
            <a:r>
              <a:rPr lang="en-GB" dirty="0"/>
              <a:t>S44 AEA 1925 – provides that PR is not bound to distribute the estate before the expiration of one year from the death and beneficiaries cannot compel distribution during the </a:t>
            </a:r>
            <a:endParaRPr lang="en-GB" b="1" dirty="0"/>
          </a:p>
          <a:p>
            <a:r>
              <a:rPr lang="en-GB" dirty="0"/>
              <a:t>Payment of interest  is however due from the date on the legacy is payable</a:t>
            </a:r>
          </a:p>
          <a:p>
            <a:r>
              <a:rPr lang="en-GB" dirty="0"/>
              <a:t>Sometimes, interest is payable from date of the death of T ( in particular circumstances (</a:t>
            </a:r>
            <a:r>
              <a:rPr lang="en-GB" dirty="0" err="1"/>
              <a:t>e.g</a:t>
            </a:r>
            <a:r>
              <a:rPr lang="en-GB" dirty="0"/>
              <a:t> legacy to infant or legacy in satisfaction of a debt)</a:t>
            </a:r>
          </a:p>
          <a:p>
            <a:r>
              <a:rPr lang="en-GB" dirty="0"/>
              <a:t>Rate of interest = payable at basic rate ( unless prescribed as something different by the will)</a:t>
            </a:r>
          </a:p>
          <a:p>
            <a:r>
              <a:rPr lang="en-GB" dirty="0"/>
              <a:t>PRs have power to insure</a:t>
            </a:r>
          </a:p>
          <a:p>
            <a:r>
              <a:rPr lang="en-GB" dirty="0"/>
              <a:t>Charging to Act – usually a clause permitting professional trustees to charge and in any event s28(2) TA 2000 permits trustees to charge for work that could have been done by a lay person</a:t>
            </a:r>
          </a:p>
          <a:p>
            <a:r>
              <a:rPr lang="en-GB" dirty="0"/>
              <a:t>S 31 TA 2000 – PRs entitled to reimbursement for all expenses properly incurred</a:t>
            </a:r>
          </a:p>
          <a:p>
            <a:r>
              <a:rPr lang="en-GB" dirty="0"/>
              <a:t>S 29 TA 2000 – in the absence of a charging clause a professional trustee may claim reasonable payment</a:t>
            </a:r>
          </a:p>
        </p:txBody>
      </p:sp>
    </p:spTree>
    <p:extLst>
      <p:ext uri="{BB962C8B-B14F-4D97-AF65-F5344CB8AC3E}">
        <p14:creationId xmlns:p14="http://schemas.microsoft.com/office/powerpoint/2010/main" val="36305703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41486-E0B1-C3F5-A283-7DB381338584}"/>
              </a:ext>
            </a:extLst>
          </p:cNvPr>
          <p:cNvSpPr>
            <a:spLocks noGrp="1"/>
          </p:cNvSpPr>
          <p:nvPr>
            <p:ph type="title"/>
          </p:nvPr>
        </p:nvSpPr>
        <p:spPr>
          <a:xfrm>
            <a:off x="415245" y="201906"/>
            <a:ext cx="9270406" cy="1320800"/>
          </a:xfrm>
        </p:spPr>
        <p:txBody>
          <a:bodyPr>
            <a:normAutofit/>
          </a:bodyPr>
          <a:lstStyle/>
          <a:p>
            <a:r>
              <a:rPr lang="en-GB" sz="3200" dirty="0"/>
              <a:t>Protection available to personal representatives</a:t>
            </a:r>
          </a:p>
        </p:txBody>
      </p:sp>
      <p:sp>
        <p:nvSpPr>
          <p:cNvPr id="3" name="Content Placeholder 2">
            <a:extLst>
              <a:ext uri="{FF2B5EF4-FFF2-40B4-BE49-F238E27FC236}">
                <a16:creationId xmlns:a16="http://schemas.microsoft.com/office/drawing/2014/main" id="{57263F2A-2AAF-50CF-A6F4-007CB2BE02A1}"/>
              </a:ext>
            </a:extLst>
          </p:cNvPr>
          <p:cNvSpPr>
            <a:spLocks noGrp="1"/>
          </p:cNvSpPr>
          <p:nvPr>
            <p:ph idx="1"/>
          </p:nvPr>
        </p:nvSpPr>
        <p:spPr>
          <a:xfrm>
            <a:off x="273738" y="943520"/>
            <a:ext cx="9411913" cy="5521345"/>
          </a:xfrm>
        </p:spPr>
        <p:txBody>
          <a:bodyPr>
            <a:normAutofit fontScale="92500" lnSpcReduction="20000"/>
          </a:bodyPr>
          <a:lstStyle/>
          <a:p>
            <a:pPr marL="0" indent="0">
              <a:buNone/>
            </a:pPr>
            <a:r>
              <a:rPr lang="en-GB" sz="2800" dirty="0"/>
              <a:t>s27 Trustee Act advertisements</a:t>
            </a:r>
          </a:p>
          <a:p>
            <a:pPr marL="0" indent="0">
              <a:buNone/>
            </a:pPr>
            <a:r>
              <a:rPr lang="en-GB" sz="2000" dirty="0"/>
              <a:t>PR’s who have distributed the assets of the estate </a:t>
            </a:r>
            <a:r>
              <a:rPr lang="en-GB" sz="2000" b="1" dirty="0"/>
              <a:t>remain personally liable </a:t>
            </a:r>
            <a:r>
              <a:rPr lang="en-GB" sz="2000" dirty="0"/>
              <a:t>to any unpaid beneficiary or creditor, even though they were not aware of their claim at the time for distribution (</a:t>
            </a:r>
            <a:r>
              <a:rPr lang="en-GB" sz="2000" dirty="0" err="1"/>
              <a:t>Knatchbull</a:t>
            </a:r>
            <a:r>
              <a:rPr lang="en-GB" sz="2000" dirty="0"/>
              <a:t> v </a:t>
            </a:r>
            <a:r>
              <a:rPr lang="en-GB" sz="2000" dirty="0" err="1"/>
              <a:t>Fearnhead</a:t>
            </a:r>
            <a:r>
              <a:rPr lang="en-GB" sz="2000" dirty="0"/>
              <a:t> [1837]). The object of s27 TA 1925 is to protect PRs against such liability.</a:t>
            </a:r>
          </a:p>
          <a:p>
            <a:endParaRPr lang="en-GB" sz="2000" dirty="0"/>
          </a:p>
          <a:p>
            <a:pPr marL="0" indent="0">
              <a:buNone/>
            </a:pPr>
            <a:r>
              <a:rPr lang="en-GB" sz="2000" dirty="0"/>
              <a:t>Under s27, PRs may give notice of their intention to distribute, requiring any person interested, whether as beneficiary or creditor, to send particulars to the PRs within a stated time, which must not be less than two months from the date of the notice.</a:t>
            </a:r>
          </a:p>
          <a:p>
            <a:endParaRPr lang="en-GB" sz="2000" dirty="0"/>
          </a:p>
          <a:p>
            <a:pPr marL="0" indent="0">
              <a:buNone/>
            </a:pPr>
            <a:r>
              <a:rPr lang="en-GB" sz="2000" dirty="0"/>
              <a:t>The notice is given by:</a:t>
            </a:r>
          </a:p>
          <a:p>
            <a:pPr marL="0" indent="0">
              <a:buNone/>
            </a:pPr>
            <a:r>
              <a:rPr lang="en-GB" sz="2000" dirty="0"/>
              <a:t>(1) an advertisement in the Gazette (formerly the London Gazette); and</a:t>
            </a:r>
          </a:p>
          <a:p>
            <a:pPr marL="0" indent="0">
              <a:buNone/>
            </a:pPr>
            <a:r>
              <a:rPr lang="en-GB" sz="2000" dirty="0"/>
              <a:t>(2) an advertisement in a newspaper circulating in the district in which any land to be distributed is situated (this will, in practice, be a local newspaper); and</a:t>
            </a:r>
          </a:p>
          <a:p>
            <a:pPr marL="0" indent="0">
              <a:buNone/>
            </a:pPr>
            <a:r>
              <a:rPr lang="en-GB" sz="2000" dirty="0"/>
              <a:t>(3) such other like notices, including notices elsewhere than in England and Wales, as would, in any special case, have been directed by a court of competent jurisdiction in an action for administration.</a:t>
            </a:r>
          </a:p>
        </p:txBody>
      </p:sp>
    </p:spTree>
    <p:extLst>
      <p:ext uri="{BB962C8B-B14F-4D97-AF65-F5344CB8AC3E}">
        <p14:creationId xmlns:p14="http://schemas.microsoft.com/office/powerpoint/2010/main" val="27819465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41486-E0B1-C3F5-A283-7DB381338584}"/>
              </a:ext>
            </a:extLst>
          </p:cNvPr>
          <p:cNvSpPr>
            <a:spLocks noGrp="1"/>
          </p:cNvSpPr>
          <p:nvPr>
            <p:ph type="title"/>
          </p:nvPr>
        </p:nvSpPr>
        <p:spPr>
          <a:xfrm>
            <a:off x="415245" y="201906"/>
            <a:ext cx="9270406" cy="1320800"/>
          </a:xfrm>
        </p:spPr>
        <p:txBody>
          <a:bodyPr>
            <a:normAutofit/>
          </a:bodyPr>
          <a:lstStyle/>
          <a:p>
            <a:r>
              <a:rPr lang="en-GB" sz="3200" dirty="0"/>
              <a:t>Protection available to personal representatives</a:t>
            </a:r>
          </a:p>
        </p:txBody>
      </p:sp>
      <p:sp>
        <p:nvSpPr>
          <p:cNvPr id="3" name="Content Placeholder 2">
            <a:extLst>
              <a:ext uri="{FF2B5EF4-FFF2-40B4-BE49-F238E27FC236}">
                <a16:creationId xmlns:a16="http://schemas.microsoft.com/office/drawing/2014/main" id="{57263F2A-2AAF-50CF-A6F4-007CB2BE02A1}"/>
              </a:ext>
            </a:extLst>
          </p:cNvPr>
          <p:cNvSpPr>
            <a:spLocks noGrp="1"/>
          </p:cNvSpPr>
          <p:nvPr>
            <p:ph idx="1"/>
          </p:nvPr>
        </p:nvSpPr>
        <p:spPr>
          <a:xfrm>
            <a:off x="273738" y="943520"/>
            <a:ext cx="9411913" cy="5521345"/>
          </a:xfrm>
        </p:spPr>
        <p:txBody>
          <a:bodyPr>
            <a:normAutofit fontScale="92500" lnSpcReduction="20000"/>
          </a:bodyPr>
          <a:lstStyle/>
          <a:p>
            <a:pPr marL="0" indent="0">
              <a:buNone/>
            </a:pPr>
            <a:r>
              <a:rPr lang="en-GB" sz="2800" dirty="0"/>
              <a:t>s27 Trustee Act advertisements</a:t>
            </a:r>
          </a:p>
          <a:p>
            <a:pPr marL="0" indent="0">
              <a:buNone/>
            </a:pPr>
            <a:r>
              <a:rPr lang="en-GB" sz="2000" dirty="0"/>
              <a:t>Notices should be given as soon as possible after date of death ( Executors) or as soon as possible after grant of authority to act ( Administrators)</a:t>
            </a:r>
          </a:p>
          <a:p>
            <a:pPr marL="0" indent="0">
              <a:buNone/>
            </a:pPr>
            <a:endParaRPr lang="en-GB" sz="2000" dirty="0"/>
          </a:p>
          <a:p>
            <a:r>
              <a:rPr lang="en-GB" sz="2000" dirty="0"/>
              <a:t>In addition, the PRs should make such searches as a purchaser of land would make in the Land Registry or Land Charges Registry, as appropriate; in the local land charges register; and a bankruptcy search against the deceased and any beneficiary receiving assets and known to the PRs to be in financial difficulties.</a:t>
            </a:r>
          </a:p>
          <a:p>
            <a:endParaRPr lang="en-GB" sz="2000" dirty="0"/>
          </a:p>
          <a:p>
            <a:r>
              <a:rPr lang="en-GB" sz="2000" dirty="0"/>
              <a:t>Once the time limit has expired, the PRs may distribute the estate having regard only to claims of which they then have notice and they will not be personally liable to any claimant who subsequently appears and about whom they had no knowledge or notice.</a:t>
            </a:r>
          </a:p>
          <a:p>
            <a:endParaRPr lang="en-GB" sz="2000" dirty="0"/>
          </a:p>
          <a:p>
            <a:r>
              <a:rPr lang="en-GB" sz="2000" dirty="0"/>
              <a:t>It is important to appreciate that s27, if complied with, affords protection only to the PRs. Any disappointed claimant may still try and recover from the persons to whom the PRs have distributed the assets (including the PRs themselves, if entitled as beneficiaries).</a:t>
            </a:r>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5732632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FAE57-750A-236F-7F7B-D7BC066F9BFC}"/>
              </a:ext>
            </a:extLst>
          </p:cNvPr>
          <p:cNvSpPr>
            <a:spLocks noGrp="1"/>
          </p:cNvSpPr>
          <p:nvPr>
            <p:ph type="title"/>
          </p:nvPr>
        </p:nvSpPr>
        <p:spPr>
          <a:xfrm>
            <a:off x="578955" y="139022"/>
            <a:ext cx="5827643" cy="787176"/>
          </a:xfrm>
        </p:spPr>
        <p:txBody>
          <a:bodyPr anchor="b">
            <a:normAutofit/>
          </a:bodyPr>
          <a:lstStyle/>
          <a:p>
            <a:r>
              <a:rPr lang="en-GB" dirty="0"/>
              <a:t>Missing Beneficiaries</a:t>
            </a:r>
          </a:p>
        </p:txBody>
      </p:sp>
      <p:sp>
        <p:nvSpPr>
          <p:cNvPr id="3" name="Content Placeholder 2">
            <a:extLst>
              <a:ext uri="{FF2B5EF4-FFF2-40B4-BE49-F238E27FC236}">
                <a16:creationId xmlns:a16="http://schemas.microsoft.com/office/drawing/2014/main" id="{F5CA3D3E-F93A-7DCE-318C-4C50511AE265}"/>
              </a:ext>
            </a:extLst>
          </p:cNvPr>
          <p:cNvSpPr>
            <a:spLocks noGrp="1"/>
          </p:cNvSpPr>
          <p:nvPr>
            <p:ph idx="1"/>
          </p:nvPr>
        </p:nvSpPr>
        <p:spPr>
          <a:xfrm>
            <a:off x="530399" y="1052044"/>
            <a:ext cx="9225141" cy="5564251"/>
          </a:xfrm>
        </p:spPr>
        <p:txBody>
          <a:bodyPr anchor="t">
            <a:normAutofit/>
          </a:bodyPr>
          <a:lstStyle/>
          <a:p>
            <a:pPr>
              <a:lnSpc>
                <a:spcPct val="90000"/>
              </a:lnSpc>
            </a:pPr>
            <a:r>
              <a:rPr lang="en-GB" sz="1600" dirty="0"/>
              <a:t>Duty on  PRs to correctly identify and find those entitled to benefit as well as ascertain the extent of their entitlement. If the existence of a beneficiary was unknown to the PRs, such as in the case of unknown illegitimate relatives, the PRs will be protected if they advertise and search under s27 TA 1925. </a:t>
            </a:r>
          </a:p>
          <a:p>
            <a:pPr>
              <a:lnSpc>
                <a:spcPct val="90000"/>
              </a:lnSpc>
            </a:pPr>
            <a:r>
              <a:rPr lang="en-GB" sz="1600" dirty="0"/>
              <a:t>Distribution may be delayed because the PRs cannot be sure who is entitled. E.g. it may be that they know of the existence of a beneficiary whom they cannot find. In such circumstances, since they are aware of the beneficiary, s27 will not protect them.</a:t>
            </a:r>
          </a:p>
          <a:p>
            <a:pPr>
              <a:lnSpc>
                <a:spcPct val="90000"/>
              </a:lnSpc>
            </a:pPr>
            <a:endParaRPr lang="en-GB" sz="1600" dirty="0"/>
          </a:p>
          <a:p>
            <a:pPr marL="0" indent="0">
              <a:lnSpc>
                <a:spcPct val="90000"/>
              </a:lnSpc>
              <a:buNone/>
            </a:pPr>
            <a:r>
              <a:rPr lang="en-GB" sz="1600" dirty="0"/>
              <a:t>In those circumstances the PRs could:</a:t>
            </a:r>
          </a:p>
          <a:p>
            <a:pPr>
              <a:lnSpc>
                <a:spcPct val="90000"/>
              </a:lnSpc>
            </a:pPr>
            <a:r>
              <a:rPr lang="en-GB" sz="1600" dirty="0"/>
              <a:t>consider distributing to the known beneficiaries, taking an indemnity from them. </a:t>
            </a:r>
          </a:p>
          <a:p>
            <a:pPr lvl="1">
              <a:lnSpc>
                <a:spcPct val="90000"/>
              </a:lnSpc>
            </a:pPr>
            <a:r>
              <a:rPr lang="en-GB" dirty="0"/>
              <a:t>Risks: Will the known beneficiaries honour the indemnity if the missing beneficiary later turns up and the PRs have to pay out from their own resources? What if, for example, a beneficiary has since become bankrupt?</a:t>
            </a:r>
          </a:p>
          <a:p>
            <a:pPr>
              <a:lnSpc>
                <a:spcPct val="90000"/>
              </a:lnSpc>
            </a:pPr>
            <a:endParaRPr lang="en-GB" sz="1600" dirty="0"/>
          </a:p>
          <a:p>
            <a:pPr>
              <a:lnSpc>
                <a:spcPct val="90000"/>
              </a:lnSpc>
            </a:pPr>
            <a:r>
              <a:rPr lang="en-GB" sz="1600" dirty="0"/>
              <a:t>obtain insurance cover against the risk of the missing beneficiary appearing and distribute accordingly. If the risk is not great (e.g. because the sums involved are not large), this may be a quicker and cheaper solution than a court application.</a:t>
            </a:r>
          </a:p>
          <a:p>
            <a:pPr>
              <a:lnSpc>
                <a:spcPct val="90000"/>
              </a:lnSpc>
            </a:pPr>
            <a:r>
              <a:rPr lang="en-GB" sz="1600" dirty="0"/>
              <a:t>Apply for a Benjamin order (Re Benjamin (1902) or other court order</a:t>
            </a:r>
          </a:p>
        </p:txBody>
      </p:sp>
    </p:spTree>
    <p:extLst>
      <p:ext uri="{BB962C8B-B14F-4D97-AF65-F5344CB8AC3E}">
        <p14:creationId xmlns:p14="http://schemas.microsoft.com/office/powerpoint/2010/main" val="679079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FAE57-750A-236F-7F7B-D7BC066F9BFC}"/>
              </a:ext>
            </a:extLst>
          </p:cNvPr>
          <p:cNvSpPr>
            <a:spLocks noGrp="1"/>
          </p:cNvSpPr>
          <p:nvPr>
            <p:ph type="title"/>
          </p:nvPr>
        </p:nvSpPr>
        <p:spPr>
          <a:xfrm>
            <a:off x="456647" y="80780"/>
            <a:ext cx="8116581" cy="787176"/>
          </a:xfrm>
        </p:spPr>
        <p:txBody>
          <a:bodyPr anchor="b">
            <a:normAutofit/>
          </a:bodyPr>
          <a:lstStyle/>
          <a:p>
            <a:r>
              <a:rPr lang="en-GB" dirty="0"/>
              <a:t>Missing Beneficiaries and Court orders</a:t>
            </a:r>
          </a:p>
        </p:txBody>
      </p:sp>
      <p:sp>
        <p:nvSpPr>
          <p:cNvPr id="3" name="Content Placeholder 2">
            <a:extLst>
              <a:ext uri="{FF2B5EF4-FFF2-40B4-BE49-F238E27FC236}">
                <a16:creationId xmlns:a16="http://schemas.microsoft.com/office/drawing/2014/main" id="{F5CA3D3E-F93A-7DCE-318C-4C50511AE265}"/>
              </a:ext>
            </a:extLst>
          </p:cNvPr>
          <p:cNvSpPr>
            <a:spLocks noGrp="1"/>
          </p:cNvSpPr>
          <p:nvPr>
            <p:ph idx="1"/>
          </p:nvPr>
        </p:nvSpPr>
        <p:spPr>
          <a:xfrm>
            <a:off x="530399" y="1052044"/>
            <a:ext cx="9225141" cy="5564251"/>
          </a:xfrm>
        </p:spPr>
        <p:txBody>
          <a:bodyPr anchor="t">
            <a:normAutofit/>
          </a:bodyPr>
          <a:lstStyle/>
          <a:p>
            <a:pPr marL="0" indent="0">
              <a:lnSpc>
                <a:spcPct val="90000"/>
              </a:lnSpc>
              <a:buNone/>
            </a:pPr>
            <a:r>
              <a:rPr lang="en-GB" sz="2400" dirty="0"/>
              <a:t>The PRs have a number of options for dealing with the share to the missing beneficiary. We will look at those options below.</a:t>
            </a:r>
          </a:p>
          <a:p>
            <a:pPr>
              <a:lnSpc>
                <a:spcPct val="90000"/>
              </a:lnSpc>
            </a:pPr>
            <a:endParaRPr lang="en-GB" sz="2400" dirty="0"/>
          </a:p>
          <a:p>
            <a:pPr>
              <a:lnSpc>
                <a:spcPct val="90000"/>
              </a:lnSpc>
            </a:pPr>
            <a:r>
              <a:rPr lang="en-GB" sz="2400" dirty="0"/>
              <a:t>(1) Pay the share of the missing beneficiary into court</a:t>
            </a:r>
          </a:p>
          <a:p>
            <a:pPr lvl="1">
              <a:lnSpc>
                <a:spcPct val="90000"/>
              </a:lnSpc>
            </a:pPr>
            <a:r>
              <a:rPr lang="en-GB" sz="2400" dirty="0"/>
              <a:t>PRs can pay the share of the missing beneficiary into court and distribute the remainder of the estate, though this is not an ideal solution as the money could end up remaining there unclaimed</a:t>
            </a:r>
          </a:p>
          <a:p>
            <a:pPr lvl="1">
              <a:lnSpc>
                <a:spcPct val="90000"/>
              </a:lnSpc>
            </a:pPr>
            <a:endParaRPr lang="en-GB" sz="2400" dirty="0"/>
          </a:p>
          <a:p>
            <a:pPr>
              <a:lnSpc>
                <a:spcPct val="90000"/>
              </a:lnSpc>
            </a:pPr>
            <a:r>
              <a:rPr lang="en-GB" sz="2400" dirty="0"/>
              <a:t> (2) Apply to the court for a Benjamin order</a:t>
            </a:r>
          </a:p>
          <a:p>
            <a:pPr marL="0" indent="0">
              <a:lnSpc>
                <a:spcPct val="90000"/>
              </a:lnSpc>
              <a:buNone/>
            </a:pPr>
            <a:endParaRPr lang="en-GB" sz="2400" dirty="0"/>
          </a:p>
          <a:p>
            <a:pPr>
              <a:lnSpc>
                <a:spcPct val="90000"/>
              </a:lnSpc>
            </a:pPr>
            <a:r>
              <a:rPr lang="en-GB" sz="2400" dirty="0"/>
              <a:t>(3) Obtain a declaration from the High Court</a:t>
            </a:r>
          </a:p>
        </p:txBody>
      </p:sp>
    </p:spTree>
    <p:extLst>
      <p:ext uri="{BB962C8B-B14F-4D97-AF65-F5344CB8AC3E}">
        <p14:creationId xmlns:p14="http://schemas.microsoft.com/office/powerpoint/2010/main" val="23574923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0A31-F030-2FB8-DEDD-9D147104E86F}"/>
              </a:ext>
            </a:extLst>
          </p:cNvPr>
          <p:cNvSpPr>
            <a:spLocks noGrp="1"/>
          </p:cNvSpPr>
          <p:nvPr>
            <p:ph type="title"/>
          </p:nvPr>
        </p:nvSpPr>
        <p:spPr>
          <a:xfrm>
            <a:off x="540106" y="225522"/>
            <a:ext cx="10881158" cy="798657"/>
          </a:xfrm>
        </p:spPr>
        <p:txBody>
          <a:bodyPr>
            <a:normAutofit fontScale="90000"/>
          </a:bodyPr>
          <a:lstStyle/>
          <a:p>
            <a:r>
              <a:rPr lang="en-GB" dirty="0"/>
              <a:t>(2) Apply to the court for a Benjamin order</a:t>
            </a:r>
            <a:br>
              <a:rPr lang="en-GB" dirty="0"/>
            </a:br>
            <a:r>
              <a:rPr lang="en-GB" dirty="0"/>
              <a:t>Re Benjamin (1902)</a:t>
            </a:r>
            <a:br>
              <a:rPr lang="en-GB" dirty="0"/>
            </a:br>
            <a:br>
              <a:rPr lang="en-GB" dirty="0"/>
            </a:br>
            <a:endParaRPr lang="en-GB" dirty="0"/>
          </a:p>
        </p:txBody>
      </p:sp>
      <p:sp>
        <p:nvSpPr>
          <p:cNvPr id="3" name="Content Placeholder 2">
            <a:extLst>
              <a:ext uri="{FF2B5EF4-FFF2-40B4-BE49-F238E27FC236}">
                <a16:creationId xmlns:a16="http://schemas.microsoft.com/office/drawing/2014/main" id="{CB8786D6-5469-2C8E-00FA-4DCF1F296AE4}"/>
              </a:ext>
            </a:extLst>
          </p:cNvPr>
          <p:cNvSpPr>
            <a:spLocks noGrp="1"/>
          </p:cNvSpPr>
          <p:nvPr>
            <p:ph idx="1"/>
          </p:nvPr>
        </p:nvSpPr>
        <p:spPr>
          <a:xfrm>
            <a:off x="371867" y="1610205"/>
            <a:ext cx="9360378" cy="5022273"/>
          </a:xfrm>
        </p:spPr>
        <p:txBody>
          <a:bodyPr>
            <a:noAutofit/>
          </a:bodyPr>
          <a:lstStyle/>
          <a:p>
            <a:r>
              <a:rPr lang="en-GB" sz="2400" dirty="0"/>
              <a:t>Testator left a residuary gift to X, who disappeared nine months before the testator died and, despite advertisements, X did not come forward to claim his share. </a:t>
            </a:r>
          </a:p>
          <a:p>
            <a:r>
              <a:rPr lang="en-GB" sz="2400" dirty="0"/>
              <a:t>The court permitted the distribution of the estate on the footing that the beneficiary had predeceased the testator. The principle in Re Benjamin can be extended to the ascertainment of creditors as well as beneficiaries.</a:t>
            </a:r>
          </a:p>
          <a:p>
            <a:r>
              <a:rPr lang="en-GB" sz="2400" dirty="0"/>
              <a:t>The court may include other terms, such as ordering distribution where a child has predeceased the testator, on the basis that the child did not leave issue who survived the testator (thereby excluding the operation of s33 WA 1837).</a:t>
            </a:r>
          </a:p>
        </p:txBody>
      </p:sp>
    </p:spTree>
    <p:extLst>
      <p:ext uri="{BB962C8B-B14F-4D97-AF65-F5344CB8AC3E}">
        <p14:creationId xmlns:p14="http://schemas.microsoft.com/office/powerpoint/2010/main" val="21040283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0A31-F030-2FB8-DEDD-9D147104E86F}"/>
              </a:ext>
            </a:extLst>
          </p:cNvPr>
          <p:cNvSpPr>
            <a:spLocks noGrp="1"/>
          </p:cNvSpPr>
          <p:nvPr>
            <p:ph type="title"/>
          </p:nvPr>
        </p:nvSpPr>
        <p:spPr>
          <a:xfrm>
            <a:off x="190653" y="68268"/>
            <a:ext cx="10881158" cy="798657"/>
          </a:xfrm>
        </p:spPr>
        <p:txBody>
          <a:bodyPr>
            <a:normAutofit fontScale="90000"/>
          </a:bodyPr>
          <a:lstStyle/>
          <a:p>
            <a:r>
              <a:rPr lang="en-GB" dirty="0"/>
              <a:t>Apply to the court for a Benjamin order</a:t>
            </a: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CB8786D6-5469-2C8E-00FA-4DCF1F296AE4}"/>
              </a:ext>
            </a:extLst>
          </p:cNvPr>
          <p:cNvSpPr>
            <a:spLocks noGrp="1"/>
          </p:cNvSpPr>
          <p:nvPr>
            <p:ph idx="1"/>
          </p:nvPr>
        </p:nvSpPr>
        <p:spPr>
          <a:xfrm>
            <a:off x="319449" y="794651"/>
            <a:ext cx="9261367" cy="5022273"/>
          </a:xfrm>
        </p:spPr>
        <p:txBody>
          <a:bodyPr>
            <a:noAutofit/>
          </a:bodyPr>
          <a:lstStyle/>
          <a:p>
            <a:r>
              <a:rPr lang="en-GB" sz="2000" dirty="0"/>
              <a:t>Re </a:t>
            </a:r>
            <a:r>
              <a:rPr lang="en-GB" sz="2000" dirty="0" err="1"/>
              <a:t>Gess</a:t>
            </a:r>
            <a:r>
              <a:rPr lang="en-GB" sz="2000" dirty="0"/>
              <a:t> [1942] - administrators of a Polish national who died domiciled in England were unable to advertise for Polish claimants because Poland was occupied by the Germans during World War II. They knew of some debts and applied to distribute the remainder of the estate. The court allowed distribution subject to a contingency fund to meet known Polish liabilities without the requirement of further advertisements.</a:t>
            </a:r>
          </a:p>
          <a:p>
            <a:r>
              <a:rPr lang="en-GB" sz="2000" dirty="0"/>
              <a:t>Court will direct what, if any, enquiries are to be made by the PRs, which usually involves placing s27 advertisements. If s27 advertisements have been placed and no claimants have responded before the claims date has ended, the court will direct the estate to be distributed in accordance with the terms of the order. This may, for example, direct the PRs to distribute the estate on the basis that the missing beneficiary had died before the deceased and had left no issue of their own.</a:t>
            </a:r>
          </a:p>
          <a:p>
            <a:r>
              <a:rPr lang="en-GB" sz="2000" dirty="0"/>
              <a:t>The PRs are then authorised to distribute the estate to the existing beneficiaries and </a:t>
            </a:r>
            <a:r>
              <a:rPr lang="en-GB" sz="2000" b="1" dirty="0"/>
              <a:t>are protected from liability for doing so.</a:t>
            </a:r>
            <a:r>
              <a:rPr lang="en-GB" sz="2000" dirty="0"/>
              <a:t> If the missing beneficiary later appears, they may recover their share from any overpaid beneficiary.</a:t>
            </a:r>
          </a:p>
        </p:txBody>
      </p:sp>
    </p:spTree>
    <p:extLst>
      <p:ext uri="{BB962C8B-B14F-4D97-AF65-F5344CB8AC3E}">
        <p14:creationId xmlns:p14="http://schemas.microsoft.com/office/powerpoint/2010/main" val="42161271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707F7-2EF9-E201-FDCD-316922C52B3B}"/>
              </a:ext>
            </a:extLst>
          </p:cNvPr>
          <p:cNvSpPr>
            <a:spLocks noGrp="1"/>
          </p:cNvSpPr>
          <p:nvPr>
            <p:ph type="title"/>
          </p:nvPr>
        </p:nvSpPr>
        <p:spPr>
          <a:xfrm>
            <a:off x="228870" y="225203"/>
            <a:ext cx="9579087" cy="980407"/>
          </a:xfrm>
        </p:spPr>
        <p:txBody>
          <a:bodyPr/>
          <a:lstStyle/>
          <a:p>
            <a:r>
              <a:rPr lang="en-GB" dirty="0"/>
              <a:t>(3) Obtain a declaration from the High Court</a:t>
            </a:r>
          </a:p>
        </p:txBody>
      </p:sp>
      <p:sp>
        <p:nvSpPr>
          <p:cNvPr id="3" name="Content Placeholder 2">
            <a:extLst>
              <a:ext uri="{FF2B5EF4-FFF2-40B4-BE49-F238E27FC236}">
                <a16:creationId xmlns:a16="http://schemas.microsoft.com/office/drawing/2014/main" id="{18B325F4-947B-5C45-F298-1B8314937982}"/>
              </a:ext>
            </a:extLst>
          </p:cNvPr>
          <p:cNvSpPr>
            <a:spLocks noGrp="1"/>
          </p:cNvSpPr>
          <p:nvPr>
            <p:ph idx="1"/>
          </p:nvPr>
        </p:nvSpPr>
        <p:spPr>
          <a:xfrm>
            <a:off x="560849" y="1368498"/>
            <a:ext cx="9322825" cy="5009005"/>
          </a:xfrm>
        </p:spPr>
        <p:txBody>
          <a:bodyPr>
            <a:normAutofit/>
          </a:bodyPr>
          <a:lstStyle/>
          <a:p>
            <a:r>
              <a:rPr lang="en-GB" sz="2400" dirty="0"/>
              <a:t>PRs can apply to the court under the Presumption of Death Act 2013 (PDA 2013), which sets out a court-based procedure that enables those left behind when someone goes missing to obtain a declaration from the High Court that the missing person is deemed to have died. </a:t>
            </a:r>
          </a:p>
          <a:p>
            <a:r>
              <a:rPr lang="en-GB" sz="2400" dirty="0"/>
              <a:t>High Court can make that decision if satisfied that the missing person has died or is not known to have been alive for a period of at least seven years. </a:t>
            </a:r>
          </a:p>
          <a:p>
            <a:r>
              <a:rPr lang="en-GB" sz="2400" dirty="0"/>
              <a:t>Court can also say when the person is deemed to have died, which could be extremely important in determining rights to property interests. The procedures for an application under PDA 2013 are set out in Practice Direction (PD) 57B.</a:t>
            </a:r>
          </a:p>
        </p:txBody>
      </p:sp>
    </p:spTree>
    <p:extLst>
      <p:ext uri="{BB962C8B-B14F-4D97-AF65-F5344CB8AC3E}">
        <p14:creationId xmlns:p14="http://schemas.microsoft.com/office/powerpoint/2010/main" val="25468756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5AF56-17AC-B32B-B1A8-0A6DF9239A45}"/>
              </a:ext>
            </a:extLst>
          </p:cNvPr>
          <p:cNvSpPr>
            <a:spLocks noGrp="1"/>
          </p:cNvSpPr>
          <p:nvPr>
            <p:ph type="title"/>
          </p:nvPr>
        </p:nvSpPr>
        <p:spPr>
          <a:xfrm>
            <a:off x="240662" y="178103"/>
            <a:ext cx="8955756" cy="951793"/>
          </a:xfrm>
        </p:spPr>
        <p:txBody>
          <a:bodyPr>
            <a:normAutofit fontScale="90000"/>
          </a:bodyPr>
          <a:lstStyle/>
          <a:p>
            <a:r>
              <a:rPr lang="en-GB" dirty="0"/>
              <a:t>Declaration from the High Court continued…</a:t>
            </a:r>
          </a:p>
        </p:txBody>
      </p:sp>
      <p:sp>
        <p:nvSpPr>
          <p:cNvPr id="3" name="Content Placeholder 2">
            <a:extLst>
              <a:ext uri="{FF2B5EF4-FFF2-40B4-BE49-F238E27FC236}">
                <a16:creationId xmlns:a16="http://schemas.microsoft.com/office/drawing/2014/main" id="{6B614053-D26E-B118-E2A2-0F2092CAA438}"/>
              </a:ext>
            </a:extLst>
          </p:cNvPr>
          <p:cNvSpPr>
            <a:spLocks noGrp="1"/>
          </p:cNvSpPr>
          <p:nvPr>
            <p:ph idx="1"/>
          </p:nvPr>
        </p:nvSpPr>
        <p:spPr>
          <a:xfrm>
            <a:off x="297607" y="762821"/>
            <a:ext cx="9545297" cy="5515671"/>
          </a:xfrm>
        </p:spPr>
        <p:txBody>
          <a:bodyPr anchor="ctr">
            <a:normAutofit/>
          </a:bodyPr>
          <a:lstStyle/>
          <a:p>
            <a:pPr marL="0" indent="0">
              <a:lnSpc>
                <a:spcPct val="90000"/>
              </a:lnSpc>
              <a:buNone/>
            </a:pPr>
            <a:r>
              <a:rPr lang="en-GB" dirty="0"/>
              <a:t>In </a:t>
            </a:r>
            <a:r>
              <a:rPr lang="en-GB" dirty="0" err="1"/>
              <a:t>Greathead</a:t>
            </a:r>
            <a:r>
              <a:rPr lang="en-GB" dirty="0"/>
              <a:t> v </a:t>
            </a:r>
            <a:r>
              <a:rPr lang="en-GB" dirty="0" err="1"/>
              <a:t>Greathead</a:t>
            </a:r>
            <a:r>
              <a:rPr lang="en-GB" dirty="0"/>
              <a:t> [2017] the High Court identified factors supporting its determination that a missing person could be presumed to have died on the day they disappeared, including:</a:t>
            </a:r>
          </a:p>
          <a:p>
            <a:pPr>
              <a:lnSpc>
                <a:spcPct val="90000"/>
              </a:lnSpc>
            </a:pPr>
            <a:r>
              <a:rPr lang="en-GB" dirty="0"/>
              <a:t>they were suffering from a clinical mental illness;</a:t>
            </a:r>
          </a:p>
          <a:p>
            <a:pPr>
              <a:lnSpc>
                <a:spcPct val="90000"/>
              </a:lnSpc>
            </a:pPr>
            <a:r>
              <a:rPr lang="en-GB" dirty="0"/>
              <a:t>they were not able to look after themselves properly</a:t>
            </a:r>
          </a:p>
          <a:p>
            <a:pPr>
              <a:lnSpc>
                <a:spcPct val="90000"/>
              </a:lnSpc>
            </a:pPr>
            <a:r>
              <a:rPr lang="en-GB" dirty="0"/>
              <a:t>they were in a very low mood having previously suffered suicidal ideation (thoughts);</a:t>
            </a:r>
          </a:p>
          <a:p>
            <a:pPr>
              <a:lnSpc>
                <a:spcPct val="90000"/>
              </a:lnSpc>
            </a:pPr>
            <a:r>
              <a:rPr lang="en-GB" dirty="0"/>
              <a:t>they may not have been taking any necessary medication;</a:t>
            </a:r>
          </a:p>
          <a:p>
            <a:pPr>
              <a:lnSpc>
                <a:spcPct val="90000"/>
              </a:lnSpc>
            </a:pPr>
            <a:r>
              <a:rPr lang="en-GB" dirty="0"/>
              <a:t>they disappeared without warm clothes, access to money, a passport, or mobile phone;</a:t>
            </a:r>
          </a:p>
          <a:p>
            <a:pPr>
              <a:lnSpc>
                <a:spcPct val="90000"/>
              </a:lnSpc>
            </a:pPr>
            <a:r>
              <a:rPr lang="en-GB" dirty="0"/>
              <a:t>they had nowhere else to go (so far as known);</a:t>
            </a:r>
          </a:p>
          <a:p>
            <a:pPr>
              <a:lnSpc>
                <a:spcPct val="90000"/>
              </a:lnSpc>
            </a:pPr>
            <a:r>
              <a:rPr lang="en-GB" dirty="0"/>
              <a:t>there were severe frosts and heavy snow shortly after they disappeared;</a:t>
            </a:r>
          </a:p>
          <a:p>
            <a:pPr>
              <a:lnSpc>
                <a:spcPct val="90000"/>
              </a:lnSpc>
            </a:pPr>
            <a:r>
              <a:rPr lang="en-GB" dirty="0"/>
              <a:t>they had a sore knee and limp, meaning they could not have travelled far on foot;</a:t>
            </a:r>
          </a:p>
          <a:p>
            <a:pPr>
              <a:lnSpc>
                <a:spcPct val="90000"/>
              </a:lnSpc>
            </a:pPr>
            <a:r>
              <a:rPr lang="en-GB" dirty="0"/>
              <a:t>their money remained untouched since their disappearance;</a:t>
            </a:r>
          </a:p>
          <a:p>
            <a:pPr>
              <a:lnSpc>
                <a:spcPct val="90000"/>
              </a:lnSpc>
            </a:pPr>
            <a:r>
              <a:rPr lang="en-GB" dirty="0"/>
              <a:t>they had not been seen or heard of since 2005, despite extensive searches.</a:t>
            </a:r>
          </a:p>
        </p:txBody>
      </p:sp>
    </p:spTree>
    <p:extLst>
      <p:ext uri="{BB962C8B-B14F-4D97-AF65-F5344CB8AC3E}">
        <p14:creationId xmlns:p14="http://schemas.microsoft.com/office/powerpoint/2010/main" val="4212347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5AF56-17AC-B32B-B1A8-0A6DF9239A45}"/>
              </a:ext>
            </a:extLst>
          </p:cNvPr>
          <p:cNvSpPr>
            <a:spLocks noGrp="1"/>
          </p:cNvSpPr>
          <p:nvPr>
            <p:ph type="title"/>
          </p:nvPr>
        </p:nvSpPr>
        <p:spPr>
          <a:xfrm>
            <a:off x="240662" y="178103"/>
            <a:ext cx="8955756" cy="951793"/>
          </a:xfrm>
        </p:spPr>
        <p:txBody>
          <a:bodyPr>
            <a:normAutofit fontScale="90000"/>
          </a:bodyPr>
          <a:lstStyle/>
          <a:p>
            <a:r>
              <a:rPr lang="en-GB" dirty="0"/>
              <a:t>Declaration from the High Court continued…</a:t>
            </a:r>
          </a:p>
        </p:txBody>
      </p:sp>
      <p:sp>
        <p:nvSpPr>
          <p:cNvPr id="3" name="Content Placeholder 2">
            <a:extLst>
              <a:ext uri="{FF2B5EF4-FFF2-40B4-BE49-F238E27FC236}">
                <a16:creationId xmlns:a16="http://schemas.microsoft.com/office/drawing/2014/main" id="{6B614053-D26E-B118-E2A2-0F2092CAA438}"/>
              </a:ext>
            </a:extLst>
          </p:cNvPr>
          <p:cNvSpPr>
            <a:spLocks noGrp="1"/>
          </p:cNvSpPr>
          <p:nvPr>
            <p:ph idx="1"/>
          </p:nvPr>
        </p:nvSpPr>
        <p:spPr>
          <a:xfrm>
            <a:off x="384971" y="914400"/>
            <a:ext cx="9545297" cy="5253432"/>
          </a:xfrm>
        </p:spPr>
        <p:txBody>
          <a:bodyPr anchor="ctr">
            <a:normAutofit/>
          </a:bodyPr>
          <a:lstStyle/>
          <a:p>
            <a:r>
              <a:rPr lang="en-GB" sz="2400" dirty="0"/>
              <a:t>When such a declaration has been made, a copy will appear in a new register </a:t>
            </a:r>
            <a:r>
              <a:rPr lang="en-GB" sz="2400" b="1" dirty="0"/>
              <a:t>of presumed deaths, </a:t>
            </a:r>
            <a:r>
              <a:rPr lang="en-GB" sz="2400" dirty="0"/>
              <a:t>which will be linked to the register of actual deaths. </a:t>
            </a:r>
          </a:p>
          <a:p>
            <a:r>
              <a:rPr lang="en-GB" sz="2400" dirty="0"/>
              <a:t>This certificate will be conclusive as to the presumed death, and is effective for all purposes and against all persons.</a:t>
            </a:r>
          </a:p>
          <a:p>
            <a:r>
              <a:rPr lang="en-GB" sz="2400" dirty="0"/>
              <a:t>Therefore, PRs trying to find a missing beneficiary could, in appropriate cases, rely on a declaration of presumed death obtained by a third party in other proceedings, rather than seeking further protection through a Benjamin order or indemnity insurance. </a:t>
            </a:r>
          </a:p>
        </p:txBody>
      </p:sp>
    </p:spTree>
    <p:extLst>
      <p:ext uri="{BB962C8B-B14F-4D97-AF65-F5344CB8AC3E}">
        <p14:creationId xmlns:p14="http://schemas.microsoft.com/office/powerpoint/2010/main" val="18532020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BCE89-C126-DA5E-6452-35C29B609AB3}"/>
              </a:ext>
            </a:extLst>
          </p:cNvPr>
          <p:cNvSpPr>
            <a:spLocks noGrp="1"/>
          </p:cNvSpPr>
          <p:nvPr>
            <p:ph type="title"/>
          </p:nvPr>
        </p:nvSpPr>
        <p:spPr>
          <a:xfrm>
            <a:off x="391948" y="171814"/>
            <a:ext cx="8596668" cy="812476"/>
          </a:xfrm>
        </p:spPr>
        <p:txBody>
          <a:bodyPr/>
          <a:lstStyle/>
          <a:p>
            <a:r>
              <a:rPr lang="en-GB" dirty="0"/>
              <a:t>Task </a:t>
            </a:r>
          </a:p>
        </p:txBody>
      </p:sp>
      <p:sp>
        <p:nvSpPr>
          <p:cNvPr id="3" name="Content Placeholder 2">
            <a:extLst>
              <a:ext uri="{FF2B5EF4-FFF2-40B4-BE49-F238E27FC236}">
                <a16:creationId xmlns:a16="http://schemas.microsoft.com/office/drawing/2014/main" id="{FEC69E19-CF06-08C2-3FC2-3843A7320DD8}"/>
              </a:ext>
            </a:extLst>
          </p:cNvPr>
          <p:cNvSpPr>
            <a:spLocks noGrp="1"/>
          </p:cNvSpPr>
          <p:nvPr>
            <p:ph idx="1"/>
          </p:nvPr>
        </p:nvSpPr>
        <p:spPr>
          <a:xfrm>
            <a:off x="391948" y="943331"/>
            <a:ext cx="10283818" cy="5271095"/>
          </a:xfrm>
        </p:spPr>
        <p:txBody>
          <a:bodyPr>
            <a:noAutofit/>
          </a:bodyPr>
          <a:lstStyle/>
          <a:p>
            <a:pPr marL="0" indent="0">
              <a:buNone/>
            </a:pPr>
            <a:r>
              <a:rPr lang="en-GB" sz="2000" dirty="0"/>
              <a:t>You have been asked by one of the private client lawyers in the firm you work at to join a meeting with Miss Jasmine Endecott. Jasmine informed your receptionist that she has been named as the executor of her neighbour’s will who died two weeks ago.</a:t>
            </a:r>
          </a:p>
          <a:p>
            <a:pPr marL="0" indent="0">
              <a:buNone/>
            </a:pPr>
            <a:r>
              <a:rPr lang="en-GB" sz="2000" dirty="0"/>
              <a:t>Jasmine explains that she used to look after her neighbour, Olivia Willems, an elderly woman, by doing her shopping, collecting medication, taking her to and from medical appointments, and cooking her meals on occasion. This really started in March 2020 after the first lockdown as a result of Covid-19.</a:t>
            </a:r>
          </a:p>
          <a:p>
            <a:pPr marL="0" indent="0">
              <a:buNone/>
            </a:pPr>
            <a:r>
              <a:rPr lang="en-GB" sz="2000" dirty="0"/>
              <a:t>It has come as a surprise to Jasmine that she was named in the will.</a:t>
            </a:r>
          </a:p>
          <a:p>
            <a:pPr marL="0" indent="0">
              <a:buNone/>
            </a:pPr>
            <a:r>
              <a:rPr lang="en-GB" sz="2000" dirty="0"/>
              <a:t>The will leaves a legacy to Jasmine for £10,000 and the rest of the estate to two nephews (Carlos and Paulo) and one niece (Adriana) of the deceased to inherit their respective shares when they reach the age of 25; all three are currently under the age of 18.</a:t>
            </a:r>
          </a:p>
          <a:p>
            <a:pPr marL="0" indent="0">
              <a:buNone/>
            </a:pPr>
            <a:r>
              <a:rPr lang="en-GB" sz="2000" dirty="0"/>
              <a:t>Jasmine is at a loss where to start and would like professional advice and assistance.</a:t>
            </a:r>
          </a:p>
          <a:p>
            <a:pPr marL="0" indent="0">
              <a:buNone/>
            </a:pPr>
            <a:r>
              <a:rPr lang="en-GB" sz="2000" dirty="0"/>
              <a:t>The first thing Jasmine wants to understand is what it means to be an executor and what she needs to do to fulfil that role and administer her neighbour’s estate. </a:t>
            </a:r>
          </a:p>
          <a:p>
            <a:pPr marL="0" indent="0">
              <a:buNone/>
            </a:pPr>
            <a:r>
              <a:rPr lang="en-GB" sz="2000" dirty="0"/>
              <a:t>Draft an explanation of this to be included in a letter of advice to Jasmine.</a:t>
            </a:r>
          </a:p>
        </p:txBody>
      </p:sp>
    </p:spTree>
    <p:extLst>
      <p:ext uri="{BB962C8B-B14F-4D97-AF65-F5344CB8AC3E}">
        <p14:creationId xmlns:p14="http://schemas.microsoft.com/office/powerpoint/2010/main" val="3124343717"/>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5424</Words>
  <Application>Microsoft Office PowerPoint</Application>
  <PresentationFormat>Widescreen</PresentationFormat>
  <Paragraphs>279</Paragraphs>
  <Slides>41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Aptos</vt:lpstr>
      <vt:lpstr>Arial</vt:lpstr>
      <vt:lpstr>Open Sans</vt:lpstr>
      <vt:lpstr>Trebuchet MS</vt:lpstr>
      <vt:lpstr>Wingdings 3</vt:lpstr>
      <vt:lpstr>Facet</vt:lpstr>
      <vt:lpstr>Introduction to the Law of Succession and Administration of Estates</vt:lpstr>
      <vt:lpstr>Personal Representatives</vt:lpstr>
      <vt:lpstr>3 types of grant of representation</vt:lpstr>
      <vt:lpstr>Grant of Probate: Old style vs New style</vt:lpstr>
      <vt:lpstr>Grant of letter of administration with will annexed </vt:lpstr>
      <vt:lpstr>Intestacy</vt:lpstr>
      <vt:lpstr>The Executor/ Executrix</vt:lpstr>
      <vt:lpstr>Chain of Representation</vt:lpstr>
      <vt:lpstr>Executors</vt:lpstr>
      <vt:lpstr>Administrators </vt:lpstr>
      <vt:lpstr>Administrators </vt:lpstr>
      <vt:lpstr>Question….</vt:lpstr>
      <vt:lpstr>Powers, duties and liabilities of PRs</vt:lpstr>
      <vt:lpstr>S 25 (1) AEA 1925</vt:lpstr>
      <vt:lpstr>PowerPoint Presentation</vt:lpstr>
      <vt:lpstr>Collection of assets </vt:lpstr>
      <vt:lpstr>Property that does not devolve on the PRs includes: </vt:lpstr>
      <vt:lpstr>Under s15 Trustee Act 1925 (TA 1925), PRs have powers to compound liabilities or compromise claims i.e:  </vt:lpstr>
      <vt:lpstr>Payment of debts</vt:lpstr>
      <vt:lpstr>Payment of debts </vt:lpstr>
      <vt:lpstr>Distribution </vt:lpstr>
      <vt:lpstr>Appropriations ( Transfers in kind)</vt:lpstr>
      <vt:lpstr>Example:</vt:lpstr>
      <vt:lpstr>S.31 Trustee Act 1925</vt:lpstr>
      <vt:lpstr>S.32 Trustees Act 1925</vt:lpstr>
      <vt:lpstr>Executors and their powers Administrative clauses</vt:lpstr>
      <vt:lpstr>Trustee Act 2000 powers</vt:lpstr>
      <vt:lpstr>Investments</vt:lpstr>
      <vt:lpstr>PowerPoint Presentation</vt:lpstr>
      <vt:lpstr>PowerPoint Presentation</vt:lpstr>
      <vt:lpstr>Timescales/Interest/Insurance and Charging</vt:lpstr>
      <vt:lpstr>Protection available to personal representatives</vt:lpstr>
      <vt:lpstr>Protection available to personal representatives</vt:lpstr>
      <vt:lpstr>Missing Beneficiaries</vt:lpstr>
      <vt:lpstr>Missing Beneficiaries and Court orders</vt:lpstr>
      <vt:lpstr>(2) Apply to the court for a Benjamin order Re Benjamin (1902)  </vt:lpstr>
      <vt:lpstr>Apply to the court for a Benjamin order   </vt:lpstr>
      <vt:lpstr>(3) Obtain a declaration from the High Court</vt:lpstr>
      <vt:lpstr>Declaration from the High Court continued…</vt:lpstr>
      <vt:lpstr>Declaration from the High Court continued…</vt:lpstr>
      <vt:lpstr>Task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Cerys Davies</dc:creator>
  <cp:lastModifiedBy>Cerys Davies</cp:lastModifiedBy>
  <cp:revision>3</cp:revision>
  <dcterms:created xsi:type="dcterms:W3CDTF">2024-09-12T19:03:03Z</dcterms:created>
  <dcterms:modified xsi:type="dcterms:W3CDTF">2024-10-14T09:12:41Z</dcterms:modified>
</cp:coreProperties>
</file>