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8"/>
  </p:notesMasterIdLst>
  <p:sldIdLst>
    <p:sldId id="719" r:id="rId7"/>
    <p:sldId id="301" r:id="rId8"/>
    <p:sldId id="302" r:id="rId9"/>
    <p:sldId id="331" r:id="rId10"/>
    <p:sldId id="722" r:id="rId11"/>
    <p:sldId id="370" r:id="rId12"/>
    <p:sldId id="723" r:id="rId13"/>
    <p:sldId id="371" r:id="rId14"/>
    <p:sldId id="724" r:id="rId15"/>
    <p:sldId id="372" r:id="rId16"/>
    <p:sldId id="725" r:id="rId17"/>
    <p:sldId id="373" r:id="rId18"/>
    <p:sldId id="726" r:id="rId19"/>
    <p:sldId id="374" r:id="rId20"/>
    <p:sldId id="727" r:id="rId21"/>
    <p:sldId id="375" r:id="rId22"/>
    <p:sldId id="728" r:id="rId23"/>
    <p:sldId id="729" r:id="rId24"/>
    <p:sldId id="376" r:id="rId25"/>
    <p:sldId id="721" r:id="rId26"/>
    <p:sldId id="73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F576E4-802B-4888-A5F3-2C14995E4077}" v="1" dt="2025-03-11T09:28:20.0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8" autoAdjust="0"/>
    <p:restoredTop sz="77253"/>
  </p:normalViewPr>
  <p:slideViewPr>
    <p:cSldViewPr snapToGrid="0">
      <p:cViewPr varScale="1">
        <p:scale>
          <a:sx n="76" d="100"/>
          <a:sy n="76" d="100"/>
        </p:scale>
        <p:origin x="66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microsoft.com/office/2015/10/relationships/revisionInfo" Target="revisionInfo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viewProps" Target="viewProps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62F576E4-802B-4888-A5F3-2C14995E4077}"/>
    <pc:docChg chg="addSld modSld">
      <pc:chgData name="Stalin Jacob Wilson Packia Dhas" userId="050d7d71-3621-4503-95e8-1c9a9d962492" providerId="ADAL" clId="{62F576E4-802B-4888-A5F3-2C14995E4077}" dt="2025-03-11T09:39:25.595" v="4" actId="6549"/>
      <pc:docMkLst>
        <pc:docMk/>
      </pc:docMkLst>
      <pc:sldChg chg="modSp mod">
        <pc:chgData name="Stalin Jacob Wilson Packia Dhas" userId="050d7d71-3621-4503-95e8-1c9a9d962492" providerId="ADAL" clId="{62F576E4-802B-4888-A5F3-2C14995E4077}" dt="2025-03-10T10:37:57.485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62F576E4-802B-4888-A5F3-2C14995E4077}" dt="2025-03-10T10:37:57.485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add mod setBg modNotesTx">
        <pc:chgData name="Stalin Jacob Wilson Packia Dhas" userId="050d7d71-3621-4503-95e8-1c9a9d962492" providerId="ADAL" clId="{62F576E4-802B-4888-A5F3-2C14995E4077}" dt="2025-03-11T09:39:25.595" v="4" actId="6549"/>
        <pc:sldMkLst>
          <pc:docMk/>
          <pc:sldMk cId="4274589736" sldId="730"/>
        </pc:sldMkLst>
        <pc:spChg chg="mod">
          <ac:chgData name="Stalin Jacob Wilson Packia Dhas" userId="050d7d71-3621-4503-95e8-1c9a9d962492" providerId="ADAL" clId="{62F576E4-802B-4888-A5F3-2C14995E4077}" dt="2025-03-11T09:28:23.115" v="3" actId="6549"/>
          <ac:spMkLst>
            <pc:docMk/>
            <pc:sldMk cId="4274589736" sldId="730"/>
            <ac:spMk id="2" creationId="{117BC68F-C4F3-14AB-9A99-05AD191CEDEF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10-26T15:22:05.6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8824 12540 22 0,'-13'-29'381'16,"1"0"56"-16,-8-1 40 0,7 1 24 16,7 3-142-16,-9 4-128 0,10 3-64 0,5 0-40 15,5 6-25-15,3-1-8 0,-1-2-4 16,12 6-11-16,7-2-8 0,0 5-12 16,7 3-13-16,-1 0-17 0,1 2-11 0,5 4-4 15,-5 2-7-15,-1 0-7 0,1 3-13 16,-13 5-17-16,-1-2-24 0,1 1-18 0,-14 0-15 15,2 3-6-15,-8-1 5 0,-8 0 15 16,2 2 18-16,-7-1 15 0,-8 2 12 16,3-2 9-16,-8 0 4 0,7 1 4 0,-13 0 3 15,4 1 2-15,2-3 3 0,0-1 3 16,1-1 1-16,6-1 0 0,4 1 0 0,3-3 2 16,5 3 0-16,1-3-4 0,6-2 1 15,6 2 1-15,7-1 2 0,1 1 1 0,6-5 3 16,-1 4 2-16,13-4 0 0,-6 5-2 15,8-1-1-15,-2-3 0 0,0 4-2 0,-1-2-4 16,3 3-17-16,-2 1-34 0,-5-3-49 16,-1-3-69-16,-7 4-81 0,-1-1-86 0,-2 1-70 15,-11-6-11-15,3 2 26 0,-8-4 53 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94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124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310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516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6897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606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547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3149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91741-F462-69D5-CA1E-37CBBDE053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003693-D8A5-5418-9C76-8E356E4A7B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424054-14C5-5331-E955-0F61FD206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E05FA3-E247-2741-C433-BF5DA44AA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61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- 6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Introduction</a:t>
            </a:r>
          </a:p>
          <a:p>
            <a:pPr marL="446088" indent="-357188"/>
            <a:r>
              <a:rPr lang="en-IN" sz="3627" b="1" dirty="0"/>
              <a:t>Logic Gates 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 dirty="0"/>
              <a:t>Exclusive OR Gate </a:t>
            </a:r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the logic gates.</a:t>
            </a:r>
          </a:p>
          <a:p>
            <a:r>
              <a:rPr lang="en-IN" sz="3200" dirty="0"/>
              <a:t>Describe the functions of each logic gates.</a:t>
            </a:r>
          </a:p>
          <a:p>
            <a:r>
              <a:rPr lang="en-IN" sz="3200" dirty="0"/>
              <a:t>Design the truth table.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Introduction</a:t>
            </a:r>
            <a:endParaRPr lang="en-US" dirty="0"/>
          </a:p>
          <a:p>
            <a:r>
              <a:rPr lang="en-US" dirty="0"/>
              <a:t>Logic gates perform logical operation. </a:t>
            </a:r>
          </a:p>
          <a:p>
            <a:r>
              <a:rPr lang="en-US" dirty="0"/>
              <a:t>Each gate has one or more input and only one output. AND, OR, and NOT are </a:t>
            </a:r>
            <a:r>
              <a:rPr lang="en-US" b="1" dirty="0"/>
              <a:t>basic gates</a:t>
            </a:r>
            <a:r>
              <a:rPr lang="en-US" dirty="0"/>
              <a:t>. </a:t>
            </a:r>
          </a:p>
          <a:p>
            <a:r>
              <a:rPr lang="en-US" dirty="0"/>
              <a:t>NAND and NOR gates are known as </a:t>
            </a:r>
            <a:r>
              <a:rPr lang="en-US" b="1" dirty="0"/>
              <a:t>universal gates,</a:t>
            </a:r>
            <a:r>
              <a:rPr lang="en-US" dirty="0"/>
              <a:t> from which basic gates can be derived. 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The Different types of Gates are: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/>
              <a:t>Exclusive OR Gate </a:t>
            </a:r>
            <a:endParaRPr lang="en-IN" b="1" dirty="0"/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>
              <a:buNone/>
            </a:pPr>
            <a:r>
              <a:rPr lang="en-US" b="1" dirty="0"/>
              <a:t> 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14:cNvPr>
              <p14:cNvContentPartPr/>
              <p14:nvPr/>
            </p14:nvContentPartPr>
            <p14:xfrm>
              <a:off x="3146400" y="4411800"/>
              <a:ext cx="192960" cy="158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37040" y="4402440"/>
                <a:ext cx="211680" cy="176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3628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4392533"/>
          </a:xfrm>
        </p:spPr>
        <p:txBody>
          <a:bodyPr>
            <a:normAutofit/>
          </a:bodyPr>
          <a:lstStyle/>
          <a:p>
            <a:r>
              <a:rPr lang="en-US" dirty="0"/>
              <a:t>The AND gate performs a </a:t>
            </a:r>
            <a:r>
              <a:rPr lang="en-US" b="1" dirty="0"/>
              <a:t>logical multiplication </a:t>
            </a:r>
            <a:r>
              <a:rPr lang="en-US" dirty="0"/>
              <a:t>commonly known as </a:t>
            </a:r>
            <a:r>
              <a:rPr lang="en-US" b="1" dirty="0"/>
              <a:t>AND function</a:t>
            </a:r>
            <a:r>
              <a:rPr lang="en-US" dirty="0"/>
              <a:t>. </a:t>
            </a:r>
          </a:p>
          <a:p>
            <a:r>
              <a:rPr lang="en-US" dirty="0"/>
              <a:t>The output is </a:t>
            </a:r>
            <a:r>
              <a:rPr lang="en-US" b="1" dirty="0"/>
              <a:t>high (1) </a:t>
            </a:r>
            <a:r>
              <a:rPr lang="en-US" dirty="0"/>
              <a:t>when both the inputs are </a:t>
            </a:r>
            <a:r>
              <a:rPr lang="en-US" b="1" dirty="0"/>
              <a:t>high (1).</a:t>
            </a:r>
          </a:p>
          <a:p>
            <a:r>
              <a:rPr lang="en-US" dirty="0"/>
              <a:t>The output is </a:t>
            </a:r>
            <a:r>
              <a:rPr lang="en-US" b="1" dirty="0"/>
              <a:t>low (0) </a:t>
            </a:r>
            <a:r>
              <a:rPr lang="en-US" dirty="0"/>
              <a:t>when any one of the inputs is </a:t>
            </a:r>
            <a:r>
              <a:rPr lang="en-US" b="1" dirty="0"/>
              <a:t>low (0).</a:t>
            </a:r>
          </a:p>
          <a:p>
            <a:r>
              <a:rPr lang="en-US" dirty="0"/>
              <a:t>If the</a:t>
            </a:r>
            <a:r>
              <a:rPr lang="en-US" b="1" dirty="0"/>
              <a:t> inputs are A and B </a:t>
            </a:r>
            <a:r>
              <a:rPr lang="en-US" dirty="0"/>
              <a:t>and the </a:t>
            </a:r>
            <a:r>
              <a:rPr lang="en-US" b="1" dirty="0"/>
              <a:t>output is Y</a:t>
            </a:r>
          </a:p>
          <a:p>
            <a:r>
              <a:rPr lang="en-US" b="1" dirty="0"/>
              <a:t>AND</a:t>
            </a:r>
            <a:r>
              <a:rPr lang="en-US" dirty="0"/>
              <a:t> operation can be </a:t>
            </a:r>
            <a:r>
              <a:rPr lang="en-US" b="1" dirty="0"/>
              <a:t>represented as Y=A.B</a:t>
            </a:r>
            <a:r>
              <a:rPr lang="en-US" b="1" i="1" dirty="0"/>
              <a:t>			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572" y="2903062"/>
            <a:ext cx="2487537" cy="1475398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913266"/>
              </p:ext>
            </p:extLst>
          </p:nvPr>
        </p:nvGraphicFramePr>
        <p:xfrm>
          <a:off x="6320947" y="2551863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Y=A.B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91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10665954" cy="4344761"/>
          </a:xfrm>
        </p:spPr>
        <p:txBody>
          <a:bodyPr>
            <a:normAutofit/>
          </a:bodyPr>
          <a:lstStyle/>
          <a:p>
            <a:r>
              <a:rPr lang="en-GB" sz="3200" dirty="0"/>
              <a:t>The </a:t>
            </a:r>
            <a:r>
              <a:rPr lang="en-GB" sz="3200" b="1" dirty="0"/>
              <a:t>OR gate </a:t>
            </a:r>
            <a:r>
              <a:rPr lang="en-GB" sz="3200" dirty="0"/>
              <a:t>performs a </a:t>
            </a:r>
            <a:r>
              <a:rPr lang="en-GB" sz="3200" b="1" dirty="0"/>
              <a:t>logical addition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high (1) </a:t>
            </a:r>
            <a:r>
              <a:rPr lang="en-GB" sz="3200" dirty="0"/>
              <a:t>when any one of the </a:t>
            </a:r>
            <a:r>
              <a:rPr lang="en-GB" sz="3200" b="1" dirty="0"/>
              <a:t>inputs is high (1)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low (0) </a:t>
            </a:r>
            <a:r>
              <a:rPr lang="en-GB" sz="3200" dirty="0"/>
              <a:t>when </a:t>
            </a:r>
            <a:r>
              <a:rPr lang="en-GB" sz="3200" b="1" dirty="0"/>
              <a:t>both the inputs are low (0)</a:t>
            </a:r>
            <a:r>
              <a:rPr lang="en-GB" sz="3200" dirty="0"/>
              <a:t>.</a:t>
            </a:r>
          </a:p>
          <a:p>
            <a:r>
              <a:rPr lang="en-US" sz="3200" dirty="0"/>
              <a:t>If the</a:t>
            </a:r>
            <a:r>
              <a:rPr lang="en-US" sz="3200" b="1" dirty="0"/>
              <a:t> inputs are A and B </a:t>
            </a:r>
            <a:r>
              <a:rPr lang="en-US" sz="3200" dirty="0"/>
              <a:t>and the </a:t>
            </a:r>
            <a:r>
              <a:rPr lang="en-US" sz="3200" b="1" dirty="0"/>
              <a:t>output is Y</a:t>
            </a:r>
          </a:p>
          <a:p>
            <a:r>
              <a:rPr lang="en-US" sz="3200" b="1" dirty="0"/>
              <a:t>OR</a:t>
            </a:r>
            <a:r>
              <a:rPr lang="en-US" sz="3200" dirty="0"/>
              <a:t> operation can be </a:t>
            </a:r>
            <a:r>
              <a:rPr lang="en-US" sz="3200" b="1" dirty="0"/>
              <a:t>represented as Y=A+B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9819061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549327"/>
              </p:ext>
            </p:extLst>
          </p:nvPr>
        </p:nvGraphicFramePr>
        <p:xfrm>
          <a:off x="6106187" y="2961986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Y=A+B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94" y="3016458"/>
            <a:ext cx="3205166" cy="156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96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The NOT gate is called an </a:t>
                </a:r>
                <a:r>
                  <a:rPr lang="en-US" sz="3200" b="1" dirty="0"/>
                  <a:t>inverter.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high (1)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low (0) </a:t>
                </a:r>
                <a:r>
                  <a:rPr lang="en-US" sz="3200" dirty="0"/>
                  <a:t>and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low (0)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high (1)</a:t>
                </a:r>
                <a:r>
                  <a:rPr lang="en-US" sz="3200" dirty="0"/>
                  <a:t>.</a:t>
                </a:r>
              </a:p>
              <a:p>
                <a:r>
                  <a:rPr lang="en-US" sz="3200" dirty="0"/>
                  <a:t>If the</a:t>
                </a:r>
                <a:r>
                  <a:rPr lang="en-US" sz="3200" b="1" dirty="0"/>
                  <a:t> inputs A </a:t>
                </a:r>
                <a:r>
                  <a:rPr lang="en-US" sz="3200" dirty="0"/>
                  <a:t>and the </a:t>
                </a:r>
                <a:r>
                  <a:rPr lang="en-US" sz="3200" b="1" dirty="0"/>
                  <a:t>output is Y</a:t>
                </a:r>
              </a:p>
              <a:p>
                <a:r>
                  <a:rPr lang="en-US" sz="3200" b="1" dirty="0"/>
                  <a:t>NOT</a:t>
                </a:r>
                <a:r>
                  <a:rPr lang="en-US" sz="3200" dirty="0"/>
                  <a:t> operation can be </a:t>
                </a:r>
                <a:r>
                  <a:rPr lang="en-US" sz="3200" b="1" dirty="0"/>
                  <a:t>represented as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  <a:blipFill>
                <a:blip r:embed="rId3"/>
                <a:stretch>
                  <a:fillRect l="-1368" t="-3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617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6" y="1632446"/>
            <a:ext cx="10244672" cy="3593107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25" y="3198347"/>
            <a:ext cx="3800403" cy="1344882"/>
          </a:xfrm>
          <a:prstGeom prst="rect">
            <a:avLst/>
          </a:prstGeom>
        </p:spPr>
      </p:pic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99452"/>
              </p:ext>
            </p:extLst>
          </p:nvPr>
        </p:nvGraphicFramePr>
        <p:xfrm>
          <a:off x="6846182" y="3198347"/>
          <a:ext cx="2655002" cy="1621276"/>
        </p:xfrm>
        <a:graphic>
          <a:graphicData uri="http://schemas.openxmlformats.org/drawingml/2006/table">
            <a:tbl>
              <a:tblPr/>
              <a:tblGrid>
                <a:gridCol w="132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82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Y= </a:t>
                      </a:r>
                      <a:r>
                        <a:rPr lang="el-GR" sz="2200" dirty="0">
                          <a:latin typeface="+mn-lt"/>
                          <a:ea typeface="Calibri"/>
                          <a:cs typeface="Times New Roman"/>
                        </a:rPr>
                        <a:t>Ᾱ</a:t>
                      </a:r>
                      <a:endParaRPr lang="en-US" sz="2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04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NAND gate is a contraction of </a:t>
                </a:r>
                <a:r>
                  <a:rPr lang="en-US" b="1" dirty="0"/>
                  <a:t>AND-NOT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</a:t>
                </a:r>
                <a:r>
                  <a:rPr lang="en-US" b="1" dirty="0"/>
                  <a:t>both inputs are low (0) </a:t>
                </a:r>
                <a:r>
                  <a:rPr lang="en-US" dirty="0"/>
                  <a:t>and </a:t>
                </a:r>
                <a:r>
                  <a:rPr lang="en-US" b="1" dirty="0"/>
                  <a:t>any one of the input is low (0) 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</a:t>
                </a:r>
                <a:r>
                  <a:rPr lang="en-US" b="1" dirty="0"/>
                  <a:t>both inputs are high 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NAND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US" b="1" i="1" dirty="0"/>
                  <a:t>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  <a:blipFill>
                <a:blip r:embed="rId3"/>
                <a:stretch>
                  <a:fillRect l="-1187" t="-2471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4528C8-DEBB-FBAE-DD31-ECC3D20C1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7269" y="4785254"/>
            <a:ext cx="550545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961" y="1466287"/>
            <a:ext cx="924250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465" y="2787173"/>
            <a:ext cx="3040322" cy="1621277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12682"/>
              </p:ext>
            </p:extLst>
          </p:nvPr>
        </p:nvGraphicFramePr>
        <p:xfrm>
          <a:off x="8401701" y="2430711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Y=A.B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95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</a:t>
                </a:r>
                <a:r>
                  <a:rPr lang="en-US" b="1" dirty="0"/>
                  <a:t>NOR gate </a:t>
                </a:r>
                <a:r>
                  <a:rPr lang="en-US" dirty="0"/>
                  <a:t>is a contraction of </a:t>
                </a:r>
                <a:r>
                  <a:rPr lang="en-US" b="1" dirty="0"/>
                  <a:t>OR-NOT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both </a:t>
                </a:r>
                <a:r>
                  <a:rPr lang="en-US" b="1" dirty="0"/>
                  <a:t>inputs are low(0)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one or </a:t>
                </a:r>
                <a:r>
                  <a:rPr lang="en-US" b="1" dirty="0"/>
                  <a:t>both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i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  <a:blipFill>
                <a:blip r:embed="rId3"/>
                <a:stretch>
                  <a:fillRect l="-1039" t="-2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E6917-501B-E268-E6EC-1ED216472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407" y="4478348"/>
            <a:ext cx="557212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799" y="1079662"/>
            <a:ext cx="10561627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le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4919101"/>
                  </p:ext>
                </p:extLst>
              </p:nvPr>
            </p:nvGraphicFramePr>
            <p:xfrm>
              <a:off x="7051998" y="2560224"/>
              <a:ext cx="4035103" cy="2112545"/>
            </p:xfrm>
            <a:graphic>
              <a:graphicData uri="http://schemas.openxmlformats.org/drawingml/2006/table">
                <a:tbl>
                  <a:tblPr/>
                  <a:tblGrid>
                    <a:gridCol w="134456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1267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6383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08140">
                    <a:tc gridSpan="2"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Input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>
                              <a:latin typeface="+mn-lt"/>
                              <a:ea typeface="Calibri"/>
                              <a:cs typeface="Times New Roman"/>
                            </a:rPr>
                            <a:t>Output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55319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A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B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     </a:t>
                          </a:r>
                          <a14:m>
                            <m:oMath xmlns:m="http://schemas.openxmlformats.org/officeDocument/2006/math">
                              <m:r>
                                <a:rPr lang="en-GB" sz="1600" b="1" i="1" smtClean="0">
                                  <a:latin typeface="Cambria Math" panose="02040503050406030204" pitchFamily="18" charset="0"/>
                                  <a:ea typeface="Calibri"/>
                                  <a:cs typeface="Times New Roman"/>
                                </a:rPr>
                                <m:t>𝒀</m:t>
                              </m:r>
                              <m:r>
                                <a:rPr lang="en-GB" sz="1600" b="1" i="1" smtClean="0">
                                  <a:latin typeface="Cambria Math" panose="02040503050406030204" pitchFamily="18" charset="0"/>
                                  <a:ea typeface="Calibri"/>
                                  <a:cs typeface="Times New Roman"/>
                                </a:rPr>
                                <m:t>=</m:t>
                              </m:r>
                              <m:acc>
                                <m:accPr>
                                  <m:chr m:val="̅"/>
                                  <m:ctrlP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</m:ctrlPr>
                                </m:accPr>
                                <m:e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𝑨</m:t>
                                  </m:r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+</m:t>
                                  </m:r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𝑩</m:t>
                                  </m:r>
                                </m:e>
                              </m:acc>
                            </m:oMath>
                          </a14:m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 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666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le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4919101"/>
                  </p:ext>
                </p:extLst>
              </p:nvPr>
            </p:nvGraphicFramePr>
            <p:xfrm>
              <a:off x="7051998" y="2560224"/>
              <a:ext cx="4035103" cy="2112545"/>
            </p:xfrm>
            <a:graphic>
              <a:graphicData uri="http://schemas.openxmlformats.org/drawingml/2006/table">
                <a:tbl>
                  <a:tblPr/>
                  <a:tblGrid>
                    <a:gridCol w="134456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1267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6383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08140">
                    <a:tc gridSpan="2"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Input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>
                              <a:latin typeface="+mn-lt"/>
                              <a:ea typeface="Calibri"/>
                              <a:cs typeface="Times New Roman"/>
                            </a:rPr>
                            <a:t>Output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55319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A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B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58366" t="-58242" r="-778" b="-24395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666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11" name="Picture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798" y="2876215"/>
            <a:ext cx="2211144" cy="14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8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27364" y="1632446"/>
                <a:ext cx="10705704" cy="4044198"/>
              </a:xfrm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Exclusive 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both the </a:t>
                </a:r>
                <a:r>
                  <a:rPr lang="en-US" b="1" dirty="0"/>
                  <a:t>inputs are low(0) </a:t>
                </a:r>
                <a:r>
                  <a:rPr lang="en-US" dirty="0"/>
                  <a:t>and </a:t>
                </a:r>
                <a:r>
                  <a:rPr lang="en-US" b="1" dirty="0"/>
                  <a:t>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⨁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7364" y="1632446"/>
                <a:ext cx="10705704" cy="4044198"/>
              </a:xfrm>
              <a:blipFill>
                <a:blip r:embed="rId3"/>
                <a:stretch>
                  <a:fillRect l="-1024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2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" name="Picture 1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767" y="3122435"/>
            <a:ext cx="2833028" cy="1336272"/>
          </a:xfrm>
          <a:prstGeom prst="rect">
            <a:avLst/>
          </a:prstGeom>
        </p:spPr>
      </p:pic>
      <p:pic>
        <p:nvPicPr>
          <p:cNvPr id="14" name="Picture 13" descr="X-OR 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9172" y="2714062"/>
            <a:ext cx="4341646" cy="232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80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1500" y="1622939"/>
                <a:ext cx="10737807" cy="440350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b="1" dirty="0"/>
                  <a:t>Exclusive NOR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X-NOR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 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</a:t>
                </a:r>
                <a:r>
                  <a:rPr lang="en-US" b="1" dirty="0"/>
                  <a:t>both the inputs are low(0) and 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Y.</a:t>
                </a:r>
              </a:p>
              <a:p>
                <a:r>
                  <a:rPr lang="en-US" b="1" dirty="0"/>
                  <a:t>X-NOR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⨁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b="1" dirty="0"/>
              </a:p>
              <a:p>
                <a:endParaRPr lang="en-US" b="1" dirty="0"/>
              </a:p>
              <a:p>
                <a:pPr>
                  <a:buNone/>
                </a:pPr>
                <a:r>
                  <a:rPr lang="en-US" b="1" i="1" dirty="0"/>
                  <a:t>			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1500" y="1622939"/>
                <a:ext cx="10737807" cy="4403509"/>
              </a:xfrm>
              <a:blipFill>
                <a:blip r:embed="rId3"/>
                <a:stretch>
                  <a:fillRect l="-1022" t="-3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879" y="1264452"/>
            <a:ext cx="10426615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79" y="3735525"/>
            <a:ext cx="2877378" cy="1282763"/>
          </a:xfrm>
          <a:prstGeom prst="rect">
            <a:avLst/>
          </a:prstGeom>
        </p:spPr>
      </p:pic>
      <p:pic>
        <p:nvPicPr>
          <p:cNvPr id="11" name="Picture 10" descr="X-OR 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197" y="2638477"/>
            <a:ext cx="5316980" cy="219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01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DDDE6-109E-3818-E702-395BB0B7D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BC68F-C4F3-14AB-9A99-05AD191CE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3097C75-39D2-3215-B1F0-88A0F4C5DC73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BFFABD-8FBF-038B-BC5D-C5DFDC287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46762-BC79-4F4A-C5B0-01EB69964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5897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1071</Words>
  <Application>Microsoft Office PowerPoint</Application>
  <PresentationFormat>Widescreen</PresentationFormat>
  <Paragraphs>259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Logic Gates</vt:lpstr>
      <vt:lpstr>Logic Gates</vt:lpstr>
      <vt:lpstr>Logic Gates – AND Gate</vt:lpstr>
      <vt:lpstr>Logic Gates – AND Gate</vt:lpstr>
      <vt:lpstr>Logic Gates – OR Gate</vt:lpstr>
      <vt:lpstr>Logic Gates – OR Gate</vt:lpstr>
      <vt:lpstr>Logic Gates – NOT Gate</vt:lpstr>
      <vt:lpstr>Logic Gates – NOT Gate</vt:lpstr>
      <vt:lpstr>Logic Gates – NAND Gate</vt:lpstr>
      <vt:lpstr>Logic Gates – NAND Gate</vt:lpstr>
      <vt:lpstr>Logic Gates – NOR Gate</vt:lpstr>
      <vt:lpstr>Logic Gates – NOR Gate</vt:lpstr>
      <vt:lpstr>Logic Gates – X-OR GATE</vt:lpstr>
      <vt:lpstr>Logic Gates – X-OR GATE</vt:lpstr>
      <vt:lpstr>Logic Gates – X-NOR Gate</vt:lpstr>
      <vt:lpstr>Logic Gates – X-NOR Gate</vt:lpstr>
      <vt:lpstr>Thank You   </vt:lpstr>
      <vt:lpstr>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133</cp:revision>
  <dcterms:created xsi:type="dcterms:W3CDTF">2021-03-09T15:35:42Z</dcterms:created>
  <dcterms:modified xsi:type="dcterms:W3CDTF">2025-03-11T09:39:35Z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