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7" r:id="rId9"/>
    <p:sldId id="263" r:id="rId10"/>
    <p:sldId id="269" r:id="rId11"/>
    <p:sldId id="268" r:id="rId12"/>
    <p:sldId id="264"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3" d="100"/>
          <a:sy n="63" d="100"/>
        </p:scale>
        <p:origin x="792"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263F8-C9FA-44C7-B2A2-1D9C6F09B6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88CFDE9-EA02-4BA9-A83F-3FB2943FC1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7ECAB7-0D0D-4458-A0D5-6FEBC3A76277}"/>
              </a:ext>
            </a:extLst>
          </p:cNvPr>
          <p:cNvSpPr>
            <a:spLocks noGrp="1"/>
          </p:cNvSpPr>
          <p:nvPr>
            <p:ph type="dt" sz="half" idx="10"/>
          </p:nvPr>
        </p:nvSpPr>
        <p:spPr/>
        <p:txBody>
          <a:bodyPr/>
          <a:lstStyle/>
          <a:p>
            <a:fld id="{9A4A8BDD-B72E-4886-9D50-A66BA6C5AC01}" type="datetimeFigureOut">
              <a:rPr lang="en-GB" smtClean="0"/>
              <a:t>10/03/2021</a:t>
            </a:fld>
            <a:endParaRPr lang="en-GB"/>
          </a:p>
        </p:txBody>
      </p:sp>
      <p:sp>
        <p:nvSpPr>
          <p:cNvPr id="5" name="Footer Placeholder 4">
            <a:extLst>
              <a:ext uri="{FF2B5EF4-FFF2-40B4-BE49-F238E27FC236}">
                <a16:creationId xmlns:a16="http://schemas.microsoft.com/office/drawing/2014/main" id="{8C88E906-A38A-4B97-8D6C-82482A6369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F52F1C-27BA-4D55-9860-F1C2EFE7F848}"/>
              </a:ext>
            </a:extLst>
          </p:cNvPr>
          <p:cNvSpPr>
            <a:spLocks noGrp="1"/>
          </p:cNvSpPr>
          <p:nvPr>
            <p:ph type="sldNum" sz="quarter" idx="12"/>
          </p:nvPr>
        </p:nvSpPr>
        <p:spPr/>
        <p:txBody>
          <a:bodyPr/>
          <a:lstStyle/>
          <a:p>
            <a:fld id="{30C35C9A-7E59-48A3-9278-37AED058D550}" type="slidenum">
              <a:rPr lang="en-GB" smtClean="0"/>
              <a:t>‹#›</a:t>
            </a:fld>
            <a:endParaRPr lang="en-GB"/>
          </a:p>
        </p:txBody>
      </p:sp>
    </p:spTree>
    <p:extLst>
      <p:ext uri="{BB962C8B-B14F-4D97-AF65-F5344CB8AC3E}">
        <p14:creationId xmlns:p14="http://schemas.microsoft.com/office/powerpoint/2010/main" val="799292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AF01A-354C-4178-AC45-C7CED4609F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3F4DC2-CC02-4312-B94F-D81F6941CC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884D12-1AB1-48F6-8F10-8D7CB9421A1C}"/>
              </a:ext>
            </a:extLst>
          </p:cNvPr>
          <p:cNvSpPr>
            <a:spLocks noGrp="1"/>
          </p:cNvSpPr>
          <p:nvPr>
            <p:ph type="dt" sz="half" idx="10"/>
          </p:nvPr>
        </p:nvSpPr>
        <p:spPr/>
        <p:txBody>
          <a:bodyPr/>
          <a:lstStyle/>
          <a:p>
            <a:fld id="{9A4A8BDD-B72E-4886-9D50-A66BA6C5AC01}" type="datetimeFigureOut">
              <a:rPr lang="en-GB" smtClean="0"/>
              <a:t>10/03/2021</a:t>
            </a:fld>
            <a:endParaRPr lang="en-GB"/>
          </a:p>
        </p:txBody>
      </p:sp>
      <p:sp>
        <p:nvSpPr>
          <p:cNvPr id="5" name="Footer Placeholder 4">
            <a:extLst>
              <a:ext uri="{FF2B5EF4-FFF2-40B4-BE49-F238E27FC236}">
                <a16:creationId xmlns:a16="http://schemas.microsoft.com/office/drawing/2014/main" id="{96D12F54-1892-4270-B229-311D77B15D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874791-36AB-4291-BDCB-22CC7E66BAE6}"/>
              </a:ext>
            </a:extLst>
          </p:cNvPr>
          <p:cNvSpPr>
            <a:spLocks noGrp="1"/>
          </p:cNvSpPr>
          <p:nvPr>
            <p:ph type="sldNum" sz="quarter" idx="12"/>
          </p:nvPr>
        </p:nvSpPr>
        <p:spPr/>
        <p:txBody>
          <a:bodyPr/>
          <a:lstStyle/>
          <a:p>
            <a:fld id="{30C35C9A-7E59-48A3-9278-37AED058D550}" type="slidenum">
              <a:rPr lang="en-GB" smtClean="0"/>
              <a:t>‹#›</a:t>
            </a:fld>
            <a:endParaRPr lang="en-GB"/>
          </a:p>
        </p:txBody>
      </p:sp>
    </p:spTree>
    <p:extLst>
      <p:ext uri="{BB962C8B-B14F-4D97-AF65-F5344CB8AC3E}">
        <p14:creationId xmlns:p14="http://schemas.microsoft.com/office/powerpoint/2010/main" val="2930904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22465-96FC-4EEF-B71A-82EDD3B24E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60301C-2BD5-44E7-937F-13765215C6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905654-E04C-489F-BE49-69BEED572632}"/>
              </a:ext>
            </a:extLst>
          </p:cNvPr>
          <p:cNvSpPr>
            <a:spLocks noGrp="1"/>
          </p:cNvSpPr>
          <p:nvPr>
            <p:ph type="dt" sz="half" idx="10"/>
          </p:nvPr>
        </p:nvSpPr>
        <p:spPr/>
        <p:txBody>
          <a:bodyPr/>
          <a:lstStyle/>
          <a:p>
            <a:fld id="{9A4A8BDD-B72E-4886-9D50-A66BA6C5AC01}" type="datetimeFigureOut">
              <a:rPr lang="en-GB" smtClean="0"/>
              <a:t>10/03/2021</a:t>
            </a:fld>
            <a:endParaRPr lang="en-GB"/>
          </a:p>
        </p:txBody>
      </p:sp>
      <p:sp>
        <p:nvSpPr>
          <p:cNvPr id="5" name="Footer Placeholder 4">
            <a:extLst>
              <a:ext uri="{FF2B5EF4-FFF2-40B4-BE49-F238E27FC236}">
                <a16:creationId xmlns:a16="http://schemas.microsoft.com/office/drawing/2014/main" id="{4D3E47C5-9ECF-49FF-AB01-DEFF65F035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EB7D3B-82D5-4B20-BD68-5F3604E76326}"/>
              </a:ext>
            </a:extLst>
          </p:cNvPr>
          <p:cNvSpPr>
            <a:spLocks noGrp="1"/>
          </p:cNvSpPr>
          <p:nvPr>
            <p:ph type="sldNum" sz="quarter" idx="12"/>
          </p:nvPr>
        </p:nvSpPr>
        <p:spPr/>
        <p:txBody>
          <a:bodyPr/>
          <a:lstStyle/>
          <a:p>
            <a:fld id="{30C35C9A-7E59-48A3-9278-37AED058D550}" type="slidenum">
              <a:rPr lang="en-GB" smtClean="0"/>
              <a:t>‹#›</a:t>
            </a:fld>
            <a:endParaRPr lang="en-GB"/>
          </a:p>
        </p:txBody>
      </p:sp>
    </p:spTree>
    <p:extLst>
      <p:ext uri="{BB962C8B-B14F-4D97-AF65-F5344CB8AC3E}">
        <p14:creationId xmlns:p14="http://schemas.microsoft.com/office/powerpoint/2010/main" val="2833546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44507-2045-412D-85D8-F0BEFDBC4F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F8D233-6E32-41A8-8422-5DA27F7E23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6D3635-FEE1-4740-8324-D41C74F7A4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F152A3-D2EB-4901-83F1-9F518EAD3F97}"/>
              </a:ext>
            </a:extLst>
          </p:cNvPr>
          <p:cNvSpPr>
            <a:spLocks noGrp="1"/>
          </p:cNvSpPr>
          <p:nvPr>
            <p:ph type="dt" sz="half" idx="10"/>
          </p:nvPr>
        </p:nvSpPr>
        <p:spPr/>
        <p:txBody>
          <a:bodyPr/>
          <a:lstStyle/>
          <a:p>
            <a:fld id="{9A4A8BDD-B72E-4886-9D50-A66BA6C5AC01}" type="datetimeFigureOut">
              <a:rPr lang="en-GB" smtClean="0"/>
              <a:t>10/03/2021</a:t>
            </a:fld>
            <a:endParaRPr lang="en-GB"/>
          </a:p>
        </p:txBody>
      </p:sp>
      <p:sp>
        <p:nvSpPr>
          <p:cNvPr id="6" name="Footer Placeholder 5">
            <a:extLst>
              <a:ext uri="{FF2B5EF4-FFF2-40B4-BE49-F238E27FC236}">
                <a16:creationId xmlns:a16="http://schemas.microsoft.com/office/drawing/2014/main" id="{B3E6AFA9-8DDA-4DCB-94A6-41BE341C74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FDB781-4946-4696-9970-C150A478BE75}"/>
              </a:ext>
            </a:extLst>
          </p:cNvPr>
          <p:cNvSpPr>
            <a:spLocks noGrp="1"/>
          </p:cNvSpPr>
          <p:nvPr>
            <p:ph type="sldNum" sz="quarter" idx="12"/>
          </p:nvPr>
        </p:nvSpPr>
        <p:spPr/>
        <p:txBody>
          <a:bodyPr/>
          <a:lstStyle/>
          <a:p>
            <a:fld id="{30C35C9A-7E59-48A3-9278-37AED058D550}" type="slidenum">
              <a:rPr lang="en-GB" smtClean="0"/>
              <a:t>‹#›</a:t>
            </a:fld>
            <a:endParaRPr lang="en-GB"/>
          </a:p>
        </p:txBody>
      </p:sp>
    </p:spTree>
    <p:extLst>
      <p:ext uri="{BB962C8B-B14F-4D97-AF65-F5344CB8AC3E}">
        <p14:creationId xmlns:p14="http://schemas.microsoft.com/office/powerpoint/2010/main" val="1089318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C6DDC-99F8-4CB1-B3CA-6E91202E0C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6741FB-0EA1-4207-99E3-DDEC9F22E3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1D07F2-770B-4BF5-BB29-6FED01E924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9D4E5C-A61E-4A96-9323-6280A20934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DADE99-01FF-4200-BDE3-5A26D6B4CE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F98175-81B0-4E36-B09D-2C695A6A2CE3}"/>
              </a:ext>
            </a:extLst>
          </p:cNvPr>
          <p:cNvSpPr>
            <a:spLocks noGrp="1"/>
          </p:cNvSpPr>
          <p:nvPr>
            <p:ph type="dt" sz="half" idx="10"/>
          </p:nvPr>
        </p:nvSpPr>
        <p:spPr/>
        <p:txBody>
          <a:bodyPr/>
          <a:lstStyle/>
          <a:p>
            <a:fld id="{9A4A8BDD-B72E-4886-9D50-A66BA6C5AC01}" type="datetimeFigureOut">
              <a:rPr lang="en-GB" smtClean="0"/>
              <a:t>10/03/2021</a:t>
            </a:fld>
            <a:endParaRPr lang="en-GB"/>
          </a:p>
        </p:txBody>
      </p:sp>
      <p:sp>
        <p:nvSpPr>
          <p:cNvPr id="8" name="Footer Placeholder 7">
            <a:extLst>
              <a:ext uri="{FF2B5EF4-FFF2-40B4-BE49-F238E27FC236}">
                <a16:creationId xmlns:a16="http://schemas.microsoft.com/office/drawing/2014/main" id="{EC51DB3E-AD20-4B56-B675-65188EFE58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B499018-03DE-4E59-9E54-A42A1352D7F0}"/>
              </a:ext>
            </a:extLst>
          </p:cNvPr>
          <p:cNvSpPr>
            <a:spLocks noGrp="1"/>
          </p:cNvSpPr>
          <p:nvPr>
            <p:ph type="sldNum" sz="quarter" idx="12"/>
          </p:nvPr>
        </p:nvSpPr>
        <p:spPr/>
        <p:txBody>
          <a:bodyPr/>
          <a:lstStyle/>
          <a:p>
            <a:fld id="{30C35C9A-7E59-48A3-9278-37AED058D550}" type="slidenum">
              <a:rPr lang="en-GB" smtClean="0"/>
              <a:t>‹#›</a:t>
            </a:fld>
            <a:endParaRPr lang="en-GB"/>
          </a:p>
        </p:txBody>
      </p:sp>
    </p:spTree>
    <p:extLst>
      <p:ext uri="{BB962C8B-B14F-4D97-AF65-F5344CB8AC3E}">
        <p14:creationId xmlns:p14="http://schemas.microsoft.com/office/powerpoint/2010/main" val="2260117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66B88-B5EE-476F-A7CB-EC2DEB8C222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C876B2-EC84-4C17-ADF8-E94B1630F5EC}"/>
              </a:ext>
            </a:extLst>
          </p:cNvPr>
          <p:cNvSpPr>
            <a:spLocks noGrp="1"/>
          </p:cNvSpPr>
          <p:nvPr>
            <p:ph type="dt" sz="half" idx="10"/>
          </p:nvPr>
        </p:nvSpPr>
        <p:spPr/>
        <p:txBody>
          <a:bodyPr/>
          <a:lstStyle/>
          <a:p>
            <a:fld id="{9A4A8BDD-B72E-4886-9D50-A66BA6C5AC01}" type="datetimeFigureOut">
              <a:rPr lang="en-GB" smtClean="0"/>
              <a:t>10/03/2021</a:t>
            </a:fld>
            <a:endParaRPr lang="en-GB"/>
          </a:p>
        </p:txBody>
      </p:sp>
      <p:sp>
        <p:nvSpPr>
          <p:cNvPr id="4" name="Footer Placeholder 3">
            <a:extLst>
              <a:ext uri="{FF2B5EF4-FFF2-40B4-BE49-F238E27FC236}">
                <a16:creationId xmlns:a16="http://schemas.microsoft.com/office/drawing/2014/main" id="{5616E595-7A3E-4021-B5D2-8DE7C83DDF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1B42C7-B275-45A0-AEA0-FDD5AD2E90D6}"/>
              </a:ext>
            </a:extLst>
          </p:cNvPr>
          <p:cNvSpPr>
            <a:spLocks noGrp="1"/>
          </p:cNvSpPr>
          <p:nvPr>
            <p:ph type="sldNum" sz="quarter" idx="12"/>
          </p:nvPr>
        </p:nvSpPr>
        <p:spPr/>
        <p:txBody>
          <a:bodyPr/>
          <a:lstStyle/>
          <a:p>
            <a:fld id="{30C35C9A-7E59-48A3-9278-37AED058D550}" type="slidenum">
              <a:rPr lang="en-GB" smtClean="0"/>
              <a:t>‹#›</a:t>
            </a:fld>
            <a:endParaRPr lang="en-GB"/>
          </a:p>
        </p:txBody>
      </p:sp>
    </p:spTree>
    <p:extLst>
      <p:ext uri="{BB962C8B-B14F-4D97-AF65-F5344CB8AC3E}">
        <p14:creationId xmlns:p14="http://schemas.microsoft.com/office/powerpoint/2010/main" val="120029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2EE545-90E2-4865-9645-E6E2D608A44E}"/>
              </a:ext>
            </a:extLst>
          </p:cNvPr>
          <p:cNvSpPr>
            <a:spLocks noGrp="1"/>
          </p:cNvSpPr>
          <p:nvPr>
            <p:ph type="dt" sz="half" idx="10"/>
          </p:nvPr>
        </p:nvSpPr>
        <p:spPr/>
        <p:txBody>
          <a:bodyPr/>
          <a:lstStyle/>
          <a:p>
            <a:fld id="{9A4A8BDD-B72E-4886-9D50-A66BA6C5AC01}" type="datetimeFigureOut">
              <a:rPr lang="en-GB" smtClean="0"/>
              <a:t>10/03/2021</a:t>
            </a:fld>
            <a:endParaRPr lang="en-GB"/>
          </a:p>
        </p:txBody>
      </p:sp>
      <p:sp>
        <p:nvSpPr>
          <p:cNvPr id="3" name="Footer Placeholder 2">
            <a:extLst>
              <a:ext uri="{FF2B5EF4-FFF2-40B4-BE49-F238E27FC236}">
                <a16:creationId xmlns:a16="http://schemas.microsoft.com/office/drawing/2014/main" id="{DEE75020-DC25-4F7A-BB46-9F0ABEC618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E9BD20-EF01-4BA8-BE9D-11D70DC44308}"/>
              </a:ext>
            </a:extLst>
          </p:cNvPr>
          <p:cNvSpPr>
            <a:spLocks noGrp="1"/>
          </p:cNvSpPr>
          <p:nvPr>
            <p:ph type="sldNum" sz="quarter" idx="12"/>
          </p:nvPr>
        </p:nvSpPr>
        <p:spPr/>
        <p:txBody>
          <a:bodyPr/>
          <a:lstStyle/>
          <a:p>
            <a:fld id="{30C35C9A-7E59-48A3-9278-37AED058D550}" type="slidenum">
              <a:rPr lang="en-GB" smtClean="0"/>
              <a:t>‹#›</a:t>
            </a:fld>
            <a:endParaRPr lang="en-GB"/>
          </a:p>
        </p:txBody>
      </p:sp>
    </p:spTree>
    <p:extLst>
      <p:ext uri="{BB962C8B-B14F-4D97-AF65-F5344CB8AC3E}">
        <p14:creationId xmlns:p14="http://schemas.microsoft.com/office/powerpoint/2010/main" val="2078126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13B72-A1D5-47F0-BDE3-0C63A33F7F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433902-D8C6-4726-A53A-4BE400DCF8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CB6C66-B5C9-452A-83C7-0FD353E9C8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B47E8D-49B9-4B82-92D5-B18BFE1D29BA}"/>
              </a:ext>
            </a:extLst>
          </p:cNvPr>
          <p:cNvSpPr>
            <a:spLocks noGrp="1"/>
          </p:cNvSpPr>
          <p:nvPr>
            <p:ph type="dt" sz="half" idx="10"/>
          </p:nvPr>
        </p:nvSpPr>
        <p:spPr/>
        <p:txBody>
          <a:bodyPr/>
          <a:lstStyle/>
          <a:p>
            <a:fld id="{9A4A8BDD-B72E-4886-9D50-A66BA6C5AC01}" type="datetimeFigureOut">
              <a:rPr lang="en-GB" smtClean="0"/>
              <a:t>10/03/2021</a:t>
            </a:fld>
            <a:endParaRPr lang="en-GB"/>
          </a:p>
        </p:txBody>
      </p:sp>
      <p:sp>
        <p:nvSpPr>
          <p:cNvPr id="6" name="Footer Placeholder 5">
            <a:extLst>
              <a:ext uri="{FF2B5EF4-FFF2-40B4-BE49-F238E27FC236}">
                <a16:creationId xmlns:a16="http://schemas.microsoft.com/office/drawing/2014/main" id="{CB7D5862-F6FE-4C6A-98A5-DD83CBC643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F006C7-6846-4D73-87A7-B3C96912A0B9}"/>
              </a:ext>
            </a:extLst>
          </p:cNvPr>
          <p:cNvSpPr>
            <a:spLocks noGrp="1"/>
          </p:cNvSpPr>
          <p:nvPr>
            <p:ph type="sldNum" sz="quarter" idx="12"/>
          </p:nvPr>
        </p:nvSpPr>
        <p:spPr/>
        <p:txBody>
          <a:bodyPr/>
          <a:lstStyle/>
          <a:p>
            <a:fld id="{30C35C9A-7E59-48A3-9278-37AED058D550}" type="slidenum">
              <a:rPr lang="en-GB" smtClean="0"/>
              <a:t>‹#›</a:t>
            </a:fld>
            <a:endParaRPr lang="en-GB"/>
          </a:p>
        </p:txBody>
      </p:sp>
    </p:spTree>
    <p:extLst>
      <p:ext uri="{BB962C8B-B14F-4D97-AF65-F5344CB8AC3E}">
        <p14:creationId xmlns:p14="http://schemas.microsoft.com/office/powerpoint/2010/main" val="1757596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40A70-6A01-4791-BA01-CE5F6B87F4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2B7E63E-E4CF-4BE5-ACAA-23D5849574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53CA14-2D8B-458B-A85F-162FFB5EEE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8AE66C-2308-45FD-B466-69FBA57A664C}"/>
              </a:ext>
            </a:extLst>
          </p:cNvPr>
          <p:cNvSpPr>
            <a:spLocks noGrp="1"/>
          </p:cNvSpPr>
          <p:nvPr>
            <p:ph type="dt" sz="half" idx="10"/>
          </p:nvPr>
        </p:nvSpPr>
        <p:spPr/>
        <p:txBody>
          <a:bodyPr/>
          <a:lstStyle/>
          <a:p>
            <a:fld id="{9A4A8BDD-B72E-4886-9D50-A66BA6C5AC01}" type="datetimeFigureOut">
              <a:rPr lang="en-GB" smtClean="0"/>
              <a:t>10/03/2021</a:t>
            </a:fld>
            <a:endParaRPr lang="en-GB"/>
          </a:p>
        </p:txBody>
      </p:sp>
      <p:sp>
        <p:nvSpPr>
          <p:cNvPr id="6" name="Footer Placeholder 5">
            <a:extLst>
              <a:ext uri="{FF2B5EF4-FFF2-40B4-BE49-F238E27FC236}">
                <a16:creationId xmlns:a16="http://schemas.microsoft.com/office/drawing/2014/main" id="{E2211913-C5E6-4E78-8EF0-4421CFD736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BC7C96-2DB6-407C-A69B-F692D4008E03}"/>
              </a:ext>
            </a:extLst>
          </p:cNvPr>
          <p:cNvSpPr>
            <a:spLocks noGrp="1"/>
          </p:cNvSpPr>
          <p:nvPr>
            <p:ph type="sldNum" sz="quarter" idx="12"/>
          </p:nvPr>
        </p:nvSpPr>
        <p:spPr/>
        <p:txBody>
          <a:bodyPr/>
          <a:lstStyle/>
          <a:p>
            <a:fld id="{30C35C9A-7E59-48A3-9278-37AED058D550}" type="slidenum">
              <a:rPr lang="en-GB" smtClean="0"/>
              <a:t>‹#›</a:t>
            </a:fld>
            <a:endParaRPr lang="en-GB"/>
          </a:p>
        </p:txBody>
      </p:sp>
    </p:spTree>
    <p:extLst>
      <p:ext uri="{BB962C8B-B14F-4D97-AF65-F5344CB8AC3E}">
        <p14:creationId xmlns:p14="http://schemas.microsoft.com/office/powerpoint/2010/main" val="3394197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4FE9B-D3E1-46B7-9D8B-325FD075D7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89FECC-E655-4D59-8E81-57DEE2ED7B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B12404-4A91-4B44-A8FA-10E1C0DDB8C2}"/>
              </a:ext>
            </a:extLst>
          </p:cNvPr>
          <p:cNvSpPr>
            <a:spLocks noGrp="1"/>
          </p:cNvSpPr>
          <p:nvPr>
            <p:ph type="dt" sz="half" idx="10"/>
          </p:nvPr>
        </p:nvSpPr>
        <p:spPr/>
        <p:txBody>
          <a:bodyPr/>
          <a:lstStyle/>
          <a:p>
            <a:fld id="{9A4A8BDD-B72E-4886-9D50-A66BA6C5AC01}" type="datetimeFigureOut">
              <a:rPr lang="en-GB" smtClean="0"/>
              <a:t>10/03/2021</a:t>
            </a:fld>
            <a:endParaRPr lang="en-GB"/>
          </a:p>
        </p:txBody>
      </p:sp>
      <p:sp>
        <p:nvSpPr>
          <p:cNvPr id="5" name="Footer Placeholder 4">
            <a:extLst>
              <a:ext uri="{FF2B5EF4-FFF2-40B4-BE49-F238E27FC236}">
                <a16:creationId xmlns:a16="http://schemas.microsoft.com/office/drawing/2014/main" id="{060FBCFE-BC80-462E-AB51-C937604BBE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9A0DA8-6133-410E-9E10-CD98354B8EE8}"/>
              </a:ext>
            </a:extLst>
          </p:cNvPr>
          <p:cNvSpPr>
            <a:spLocks noGrp="1"/>
          </p:cNvSpPr>
          <p:nvPr>
            <p:ph type="sldNum" sz="quarter" idx="12"/>
          </p:nvPr>
        </p:nvSpPr>
        <p:spPr/>
        <p:txBody>
          <a:bodyPr/>
          <a:lstStyle/>
          <a:p>
            <a:fld id="{30C35C9A-7E59-48A3-9278-37AED058D550}" type="slidenum">
              <a:rPr lang="en-GB" smtClean="0"/>
              <a:t>‹#›</a:t>
            </a:fld>
            <a:endParaRPr lang="en-GB"/>
          </a:p>
        </p:txBody>
      </p:sp>
    </p:spTree>
    <p:extLst>
      <p:ext uri="{BB962C8B-B14F-4D97-AF65-F5344CB8AC3E}">
        <p14:creationId xmlns:p14="http://schemas.microsoft.com/office/powerpoint/2010/main" val="1215920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FC1F69-78D4-4714-9B04-A7660120E75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ABBA24-0E57-4355-8E33-CCE8072398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BED326-ECE5-4170-9355-B3228A500120}"/>
              </a:ext>
            </a:extLst>
          </p:cNvPr>
          <p:cNvSpPr>
            <a:spLocks noGrp="1"/>
          </p:cNvSpPr>
          <p:nvPr>
            <p:ph type="dt" sz="half" idx="10"/>
          </p:nvPr>
        </p:nvSpPr>
        <p:spPr/>
        <p:txBody>
          <a:bodyPr/>
          <a:lstStyle/>
          <a:p>
            <a:fld id="{9A4A8BDD-B72E-4886-9D50-A66BA6C5AC01}" type="datetimeFigureOut">
              <a:rPr lang="en-GB" smtClean="0"/>
              <a:t>10/03/2021</a:t>
            </a:fld>
            <a:endParaRPr lang="en-GB"/>
          </a:p>
        </p:txBody>
      </p:sp>
      <p:sp>
        <p:nvSpPr>
          <p:cNvPr id="5" name="Footer Placeholder 4">
            <a:extLst>
              <a:ext uri="{FF2B5EF4-FFF2-40B4-BE49-F238E27FC236}">
                <a16:creationId xmlns:a16="http://schemas.microsoft.com/office/drawing/2014/main" id="{E4645B77-67D7-4489-870C-D3069F32BA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72476-5F32-4A77-970C-BB1A03E0C931}"/>
              </a:ext>
            </a:extLst>
          </p:cNvPr>
          <p:cNvSpPr>
            <a:spLocks noGrp="1"/>
          </p:cNvSpPr>
          <p:nvPr>
            <p:ph type="sldNum" sz="quarter" idx="12"/>
          </p:nvPr>
        </p:nvSpPr>
        <p:spPr/>
        <p:txBody>
          <a:bodyPr/>
          <a:lstStyle/>
          <a:p>
            <a:fld id="{30C35C9A-7E59-48A3-9278-37AED058D550}" type="slidenum">
              <a:rPr lang="en-GB" smtClean="0"/>
              <a:t>‹#›</a:t>
            </a:fld>
            <a:endParaRPr lang="en-GB"/>
          </a:p>
        </p:txBody>
      </p:sp>
    </p:spTree>
    <p:extLst>
      <p:ext uri="{BB962C8B-B14F-4D97-AF65-F5344CB8AC3E}">
        <p14:creationId xmlns:p14="http://schemas.microsoft.com/office/powerpoint/2010/main" val="3055554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3C08D5-D024-47AE-A70E-B9E7FFD2CD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9C695F-4E2B-4E5C-BC8B-96BB9AC53F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9E88D6-076B-487B-B26B-24F7F38F9A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4A8BDD-B72E-4886-9D50-A66BA6C5AC01}" type="datetimeFigureOut">
              <a:rPr lang="en-GB" smtClean="0"/>
              <a:t>10/03/2021</a:t>
            </a:fld>
            <a:endParaRPr lang="en-GB"/>
          </a:p>
        </p:txBody>
      </p:sp>
      <p:sp>
        <p:nvSpPr>
          <p:cNvPr id="5" name="Footer Placeholder 4">
            <a:extLst>
              <a:ext uri="{FF2B5EF4-FFF2-40B4-BE49-F238E27FC236}">
                <a16:creationId xmlns:a16="http://schemas.microsoft.com/office/drawing/2014/main" id="{0C0AFAF9-4237-4401-9201-6BF5C55A5B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D19FF4-F2DE-4CED-A201-6F91471C92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C35C9A-7E59-48A3-9278-37AED058D550}" type="slidenum">
              <a:rPr lang="en-GB" smtClean="0"/>
              <a:t>‹#›</a:t>
            </a:fld>
            <a:endParaRPr lang="en-GB"/>
          </a:p>
        </p:txBody>
      </p:sp>
    </p:spTree>
    <p:extLst>
      <p:ext uri="{BB962C8B-B14F-4D97-AF65-F5344CB8AC3E}">
        <p14:creationId xmlns:p14="http://schemas.microsoft.com/office/powerpoint/2010/main" val="16416252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F0810-2082-4F5E-BC5C-8552372181FC}"/>
              </a:ext>
            </a:extLst>
          </p:cNvPr>
          <p:cNvSpPr>
            <a:spLocks noGrp="1"/>
          </p:cNvSpPr>
          <p:nvPr>
            <p:ph type="ctrTitle"/>
          </p:nvPr>
        </p:nvSpPr>
        <p:spPr>
          <a:xfrm>
            <a:off x="1524000" y="487998"/>
            <a:ext cx="9144000" cy="2387600"/>
          </a:xfrm>
        </p:spPr>
        <p:txBody>
          <a:bodyPr/>
          <a:lstStyle/>
          <a:p>
            <a:r>
              <a:rPr lang="en-GB" sz="6000" i="1" dirty="0"/>
              <a:t>Kinetics</a:t>
            </a:r>
            <a:r>
              <a:rPr lang="en-GB" sz="6000" dirty="0"/>
              <a:t>: Centripetal Acceleration</a:t>
            </a:r>
            <a:endParaRPr lang="en-GB" dirty="0"/>
          </a:p>
        </p:txBody>
      </p:sp>
      <p:sp>
        <p:nvSpPr>
          <p:cNvPr id="3" name="Subtitle 2">
            <a:extLst>
              <a:ext uri="{FF2B5EF4-FFF2-40B4-BE49-F238E27FC236}">
                <a16:creationId xmlns:a16="http://schemas.microsoft.com/office/drawing/2014/main" id="{4D53CBD3-44F0-443A-A53C-B43605534674}"/>
              </a:ext>
            </a:extLst>
          </p:cNvPr>
          <p:cNvSpPr>
            <a:spLocks noGrp="1"/>
          </p:cNvSpPr>
          <p:nvPr>
            <p:ph type="subTitle" idx="1"/>
          </p:nvPr>
        </p:nvSpPr>
        <p:spPr>
          <a:xfrm>
            <a:off x="1524000" y="3982403"/>
            <a:ext cx="9144000" cy="1655762"/>
          </a:xfrm>
        </p:spPr>
        <p:txBody>
          <a:bodyPr/>
          <a:lstStyle/>
          <a:p>
            <a:r>
              <a:rPr kumimoji="0" lang="en-GB" sz="4800" b="0" i="1" u="none" strike="noStrike" kern="1200" cap="none" spc="0" normalizeH="0" baseline="0" noProof="0" dirty="0">
                <a:ln>
                  <a:noFill/>
                </a:ln>
                <a:solidFill>
                  <a:prstClr val="black"/>
                </a:solidFill>
                <a:effectLst/>
                <a:uLnTx/>
                <a:uFillTx/>
                <a:latin typeface="Calibri" panose="020F0502020204030204"/>
                <a:ea typeface="+mn-ea"/>
                <a:cs typeface="+mn-cs"/>
              </a:rPr>
              <a:t>Rob Goodson</a:t>
            </a:r>
          </a:p>
          <a:p>
            <a:endParaRPr lang="en-GB" dirty="0"/>
          </a:p>
        </p:txBody>
      </p:sp>
    </p:spTree>
    <p:extLst>
      <p:ext uri="{BB962C8B-B14F-4D97-AF65-F5344CB8AC3E}">
        <p14:creationId xmlns:p14="http://schemas.microsoft.com/office/powerpoint/2010/main" val="3283184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C0C8F-2DEA-44AB-ADAA-3291A8E91822}"/>
              </a:ext>
            </a:extLst>
          </p:cNvPr>
          <p:cNvSpPr>
            <a:spLocks noGrp="1"/>
          </p:cNvSpPr>
          <p:nvPr>
            <p:ph type="title"/>
          </p:nvPr>
        </p:nvSpPr>
        <p:spPr>
          <a:xfrm>
            <a:off x="838200" y="365126"/>
            <a:ext cx="10515600" cy="726439"/>
          </a:xfrm>
        </p:spPr>
        <p:txBody>
          <a:bodyPr>
            <a:normAutofit/>
          </a:bodyPr>
          <a:lstStyle/>
          <a:p>
            <a:pPr algn="ctr"/>
            <a:r>
              <a:rPr lang="en-GB" sz="4000" dirty="0"/>
              <a:t>Centripetal Acceleration</a:t>
            </a:r>
          </a:p>
        </p:txBody>
      </p:sp>
      <p:sp>
        <p:nvSpPr>
          <p:cNvPr id="3" name="Content Placeholder 2">
            <a:extLst>
              <a:ext uri="{FF2B5EF4-FFF2-40B4-BE49-F238E27FC236}">
                <a16:creationId xmlns:a16="http://schemas.microsoft.com/office/drawing/2014/main" id="{A7D02FD6-38BD-4ADE-B4C6-C29F418E1556}"/>
              </a:ext>
            </a:extLst>
          </p:cNvPr>
          <p:cNvSpPr>
            <a:spLocks noGrp="1"/>
          </p:cNvSpPr>
          <p:nvPr>
            <p:ph idx="1"/>
          </p:nvPr>
        </p:nvSpPr>
        <p:spPr>
          <a:xfrm>
            <a:off x="668655" y="1154430"/>
            <a:ext cx="11132819" cy="5022533"/>
          </a:xfrm>
        </p:spPr>
        <p:txBody>
          <a:bodyPr>
            <a:normAutofit/>
          </a:bodyPr>
          <a:lstStyle/>
          <a:p>
            <a:pPr marL="0" indent="0">
              <a:buNone/>
            </a:pPr>
            <a:r>
              <a:rPr lang="en-GB" sz="2400" dirty="0"/>
              <a:t>Consider point </a:t>
            </a:r>
            <a:r>
              <a:rPr lang="en-GB" sz="2400" i="1" dirty="0"/>
              <a:t>A</a:t>
            </a:r>
            <a:r>
              <a:rPr lang="en-GB" sz="2400" dirty="0"/>
              <a:t> that rotates at a radius </a:t>
            </a:r>
            <a:r>
              <a:rPr lang="en-GB" sz="2400" i="1" dirty="0"/>
              <a:t>r</a:t>
            </a:r>
            <a:r>
              <a:rPr lang="en-GB" sz="2400" dirty="0"/>
              <a:t> about fixed point </a:t>
            </a:r>
            <a:r>
              <a:rPr lang="en-GB" sz="2400" i="1" dirty="0"/>
              <a:t>O</a:t>
            </a:r>
            <a:r>
              <a:rPr lang="en-GB" sz="2400" dirty="0"/>
              <a:t> with constant angular velocity </a:t>
            </a:r>
            <a:r>
              <a:rPr lang="el-GR" sz="2400" i="1" dirty="0"/>
              <a:t>ω</a:t>
            </a:r>
            <a:r>
              <a:rPr lang="en-GB" sz="2400" dirty="0"/>
              <a:t>.</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Tangential velocity of point A is </a:t>
            </a:r>
            <a:r>
              <a:rPr lang="en-GB" sz="2400" i="1" dirty="0"/>
              <a:t>v = </a:t>
            </a:r>
            <a:r>
              <a:rPr lang="el-GR" sz="2400" i="1" dirty="0"/>
              <a:t>ω</a:t>
            </a:r>
            <a:r>
              <a:rPr lang="en-GB" sz="2400" i="1" dirty="0"/>
              <a:t>r.  </a:t>
            </a:r>
            <a:r>
              <a:rPr lang="en-GB" sz="2400" dirty="0"/>
              <a:t>When the point turns through a very small angle d</a:t>
            </a:r>
            <a:r>
              <a:rPr lang="el-GR" sz="2400" dirty="0"/>
              <a:t>θ</a:t>
            </a:r>
            <a:r>
              <a:rPr lang="en-GB" sz="2400" dirty="0"/>
              <a:t>, it moves to B in a short time </a:t>
            </a:r>
            <a:r>
              <a:rPr lang="en-GB" sz="2400" i="1" dirty="0"/>
              <a:t>dt</a:t>
            </a:r>
            <a:r>
              <a:rPr lang="en-GB" sz="2400" dirty="0"/>
              <a:t>.</a:t>
            </a:r>
            <a:r>
              <a:rPr lang="en-GB" sz="2400" i="1" dirty="0"/>
              <a:t>  </a:t>
            </a:r>
            <a:r>
              <a:rPr lang="en-GB" sz="2400" dirty="0"/>
              <a:t>The velocity of B is also </a:t>
            </a:r>
            <a:r>
              <a:rPr lang="en-GB" sz="2400" i="1" dirty="0"/>
              <a:t>v = </a:t>
            </a:r>
            <a:r>
              <a:rPr lang="el-GR" sz="2400" i="1" dirty="0"/>
              <a:t>ω</a:t>
            </a:r>
            <a:r>
              <a:rPr lang="en-GB" sz="2400" i="1" dirty="0"/>
              <a:t>r</a:t>
            </a:r>
            <a:r>
              <a:rPr lang="en-GB" sz="2400" dirty="0"/>
              <a:t>, but at a different angle (i.e. direction).</a:t>
            </a:r>
          </a:p>
        </p:txBody>
      </p:sp>
      <p:grpSp>
        <p:nvGrpSpPr>
          <p:cNvPr id="66" name="Group 65">
            <a:extLst>
              <a:ext uri="{FF2B5EF4-FFF2-40B4-BE49-F238E27FC236}">
                <a16:creationId xmlns:a16="http://schemas.microsoft.com/office/drawing/2014/main" id="{585E621B-A95E-4025-85A7-3E32D5D0CDA8}"/>
              </a:ext>
            </a:extLst>
          </p:cNvPr>
          <p:cNvGrpSpPr/>
          <p:nvPr/>
        </p:nvGrpSpPr>
        <p:grpSpPr>
          <a:xfrm>
            <a:off x="1194435" y="1844993"/>
            <a:ext cx="3300412" cy="3492817"/>
            <a:chOff x="1223010" y="1606869"/>
            <a:chExt cx="3300412" cy="3168013"/>
          </a:xfrm>
        </p:grpSpPr>
        <p:sp>
          <p:nvSpPr>
            <p:cNvPr id="38" name="Arc 37">
              <a:extLst>
                <a:ext uri="{FF2B5EF4-FFF2-40B4-BE49-F238E27FC236}">
                  <a16:creationId xmlns:a16="http://schemas.microsoft.com/office/drawing/2014/main" id="{6F267ED8-BC76-4130-91DE-A1D55E437C23}"/>
                </a:ext>
              </a:extLst>
            </p:cNvPr>
            <p:cNvSpPr/>
            <p:nvPr/>
          </p:nvSpPr>
          <p:spPr>
            <a:xfrm>
              <a:off x="1223010" y="2083117"/>
              <a:ext cx="3223260" cy="269176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nvGrpSpPr>
            <p:cNvPr id="65" name="Group 64">
              <a:extLst>
                <a:ext uri="{FF2B5EF4-FFF2-40B4-BE49-F238E27FC236}">
                  <a16:creationId xmlns:a16="http://schemas.microsoft.com/office/drawing/2014/main" id="{061A8378-1F00-482B-AEC8-1F333C3174BF}"/>
                </a:ext>
              </a:extLst>
            </p:cNvPr>
            <p:cNvGrpSpPr/>
            <p:nvPr/>
          </p:nvGrpSpPr>
          <p:grpSpPr>
            <a:xfrm>
              <a:off x="2388871" y="1606869"/>
              <a:ext cx="2134551" cy="2058827"/>
              <a:chOff x="2417446" y="1621632"/>
              <a:chExt cx="2134551" cy="2058827"/>
            </a:xfrm>
          </p:grpSpPr>
          <p:cxnSp>
            <p:nvCxnSpPr>
              <p:cNvPr id="40" name="Straight Connector 39">
                <a:extLst>
                  <a:ext uri="{FF2B5EF4-FFF2-40B4-BE49-F238E27FC236}">
                    <a16:creationId xmlns:a16="http://schemas.microsoft.com/office/drawing/2014/main" id="{ADADF148-C391-4FDE-BA44-BD97A8F323E8}"/>
                  </a:ext>
                </a:extLst>
              </p:cNvPr>
              <p:cNvCxnSpPr/>
              <p:nvPr/>
            </p:nvCxnSpPr>
            <p:spPr>
              <a:xfrm flipV="1">
                <a:off x="2834640" y="2674620"/>
                <a:ext cx="1354455" cy="754380"/>
              </a:xfrm>
              <a:prstGeom prst="line">
                <a:avLst/>
              </a:prstGeom>
            </p:spPr>
            <p:style>
              <a:lnRef idx="2">
                <a:schemeClr val="accent3"/>
              </a:lnRef>
              <a:fillRef idx="0">
                <a:schemeClr val="accent3"/>
              </a:fillRef>
              <a:effectRef idx="1">
                <a:schemeClr val="accent3"/>
              </a:effectRef>
              <a:fontRef idx="minor">
                <a:schemeClr val="tx1"/>
              </a:fontRef>
            </p:style>
          </p:cxnSp>
          <p:cxnSp>
            <p:nvCxnSpPr>
              <p:cNvPr id="42" name="Straight Connector 41">
                <a:extLst>
                  <a:ext uri="{FF2B5EF4-FFF2-40B4-BE49-F238E27FC236}">
                    <a16:creationId xmlns:a16="http://schemas.microsoft.com/office/drawing/2014/main" id="{DA54A492-5C60-45ED-B613-25E7C72E4F0A}"/>
                  </a:ext>
                </a:extLst>
              </p:cNvPr>
              <p:cNvCxnSpPr>
                <a:cxnSpLocks/>
              </p:cNvCxnSpPr>
              <p:nvPr/>
            </p:nvCxnSpPr>
            <p:spPr>
              <a:xfrm flipV="1">
                <a:off x="2834640" y="2423160"/>
                <a:ext cx="1102995" cy="1005840"/>
              </a:xfrm>
              <a:prstGeom prst="line">
                <a:avLst/>
              </a:prstGeom>
            </p:spPr>
            <p:style>
              <a:lnRef idx="2">
                <a:schemeClr val="accent3"/>
              </a:lnRef>
              <a:fillRef idx="0">
                <a:schemeClr val="accent3"/>
              </a:fillRef>
              <a:effectRef idx="1">
                <a:schemeClr val="accent3"/>
              </a:effectRef>
              <a:fontRef idx="minor">
                <a:schemeClr val="tx1"/>
              </a:fontRef>
            </p:style>
          </p:cxnSp>
          <p:cxnSp>
            <p:nvCxnSpPr>
              <p:cNvPr id="45" name="Straight Arrow Connector 44">
                <a:extLst>
                  <a:ext uri="{FF2B5EF4-FFF2-40B4-BE49-F238E27FC236}">
                    <a16:creationId xmlns:a16="http://schemas.microsoft.com/office/drawing/2014/main" id="{10A3B2E4-0EED-493B-864A-9511DB48EA4A}"/>
                  </a:ext>
                </a:extLst>
              </p:cNvPr>
              <p:cNvCxnSpPr/>
              <p:nvPr/>
            </p:nvCxnSpPr>
            <p:spPr>
              <a:xfrm flipH="1" flipV="1">
                <a:off x="3749040" y="1777365"/>
                <a:ext cx="440055" cy="89725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47" name="Straight Arrow Connector 46">
                <a:extLst>
                  <a:ext uri="{FF2B5EF4-FFF2-40B4-BE49-F238E27FC236}">
                    <a16:creationId xmlns:a16="http://schemas.microsoft.com/office/drawing/2014/main" id="{9C9E1FE0-E0FD-49BB-AF43-7B55AAC85DC5}"/>
                  </a:ext>
                </a:extLst>
              </p:cNvPr>
              <p:cNvCxnSpPr>
                <a:cxnSpLocks/>
              </p:cNvCxnSpPr>
              <p:nvPr/>
            </p:nvCxnSpPr>
            <p:spPr>
              <a:xfrm flipH="1" flipV="1">
                <a:off x="3274695" y="1714500"/>
                <a:ext cx="631509" cy="70866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49" name="TextBox 48">
                <a:extLst>
                  <a:ext uri="{FF2B5EF4-FFF2-40B4-BE49-F238E27FC236}">
                    <a16:creationId xmlns:a16="http://schemas.microsoft.com/office/drawing/2014/main" id="{9749C0D3-A4A9-4954-A187-15931942D58F}"/>
                  </a:ext>
                </a:extLst>
              </p:cNvPr>
              <p:cNvSpPr txBox="1"/>
              <p:nvPr/>
            </p:nvSpPr>
            <p:spPr>
              <a:xfrm>
                <a:off x="2526030" y="3311127"/>
                <a:ext cx="348615" cy="369332"/>
              </a:xfrm>
              <a:prstGeom prst="rect">
                <a:avLst/>
              </a:prstGeom>
              <a:noFill/>
            </p:spPr>
            <p:txBody>
              <a:bodyPr wrap="square" rtlCol="0">
                <a:spAutoFit/>
              </a:bodyPr>
              <a:lstStyle/>
              <a:p>
                <a:r>
                  <a:rPr lang="en-GB" dirty="0"/>
                  <a:t>O</a:t>
                </a:r>
              </a:p>
            </p:txBody>
          </p:sp>
          <p:sp>
            <p:nvSpPr>
              <p:cNvPr id="51" name="TextBox 50">
                <a:extLst>
                  <a:ext uri="{FF2B5EF4-FFF2-40B4-BE49-F238E27FC236}">
                    <a16:creationId xmlns:a16="http://schemas.microsoft.com/office/drawing/2014/main" id="{44422714-3827-4B67-ABBD-48EF5EBE04E1}"/>
                  </a:ext>
                </a:extLst>
              </p:cNvPr>
              <p:cNvSpPr txBox="1"/>
              <p:nvPr/>
            </p:nvSpPr>
            <p:spPr>
              <a:xfrm>
                <a:off x="4203382" y="2489954"/>
                <a:ext cx="348615" cy="369332"/>
              </a:xfrm>
              <a:prstGeom prst="rect">
                <a:avLst/>
              </a:prstGeom>
              <a:noFill/>
            </p:spPr>
            <p:txBody>
              <a:bodyPr wrap="square" rtlCol="0">
                <a:spAutoFit/>
              </a:bodyPr>
              <a:lstStyle/>
              <a:p>
                <a:r>
                  <a:rPr lang="en-GB" dirty="0"/>
                  <a:t>A</a:t>
                </a:r>
              </a:p>
            </p:txBody>
          </p:sp>
          <p:sp>
            <p:nvSpPr>
              <p:cNvPr id="53" name="TextBox 52">
                <a:extLst>
                  <a:ext uri="{FF2B5EF4-FFF2-40B4-BE49-F238E27FC236}">
                    <a16:creationId xmlns:a16="http://schemas.microsoft.com/office/drawing/2014/main" id="{FC2FC7E7-38A8-4ADA-9169-81B962E8369D}"/>
                  </a:ext>
                </a:extLst>
              </p:cNvPr>
              <p:cNvSpPr txBox="1"/>
              <p:nvPr/>
            </p:nvSpPr>
            <p:spPr>
              <a:xfrm>
                <a:off x="3524727" y="2301360"/>
                <a:ext cx="348615" cy="369332"/>
              </a:xfrm>
              <a:prstGeom prst="rect">
                <a:avLst/>
              </a:prstGeom>
              <a:noFill/>
            </p:spPr>
            <p:txBody>
              <a:bodyPr wrap="square" rtlCol="0">
                <a:spAutoFit/>
              </a:bodyPr>
              <a:lstStyle/>
              <a:p>
                <a:r>
                  <a:rPr lang="en-GB" dirty="0"/>
                  <a:t>B</a:t>
                </a:r>
              </a:p>
            </p:txBody>
          </p:sp>
          <p:sp>
            <p:nvSpPr>
              <p:cNvPr id="55" name="TextBox 54">
                <a:extLst>
                  <a:ext uri="{FF2B5EF4-FFF2-40B4-BE49-F238E27FC236}">
                    <a16:creationId xmlns:a16="http://schemas.microsoft.com/office/drawing/2014/main" id="{4981DC5E-7BE9-468D-9EAB-5CF816D8FF6C}"/>
                  </a:ext>
                </a:extLst>
              </p:cNvPr>
              <p:cNvSpPr txBox="1"/>
              <p:nvPr/>
            </p:nvSpPr>
            <p:spPr>
              <a:xfrm>
                <a:off x="3763327" y="2840592"/>
                <a:ext cx="348615" cy="369332"/>
              </a:xfrm>
              <a:prstGeom prst="rect">
                <a:avLst/>
              </a:prstGeom>
              <a:noFill/>
            </p:spPr>
            <p:txBody>
              <a:bodyPr wrap="square" rtlCol="0">
                <a:spAutoFit/>
              </a:bodyPr>
              <a:lstStyle/>
              <a:p>
                <a:r>
                  <a:rPr lang="en-GB" dirty="0"/>
                  <a:t>r</a:t>
                </a:r>
              </a:p>
            </p:txBody>
          </p:sp>
          <p:sp>
            <p:nvSpPr>
              <p:cNvPr id="57" name="TextBox 56">
                <a:extLst>
                  <a:ext uri="{FF2B5EF4-FFF2-40B4-BE49-F238E27FC236}">
                    <a16:creationId xmlns:a16="http://schemas.microsoft.com/office/drawing/2014/main" id="{121A0191-C2FC-4166-8CA6-53DEAB9A451A}"/>
                  </a:ext>
                </a:extLst>
              </p:cNvPr>
              <p:cNvSpPr txBox="1"/>
              <p:nvPr/>
            </p:nvSpPr>
            <p:spPr>
              <a:xfrm>
                <a:off x="3349942" y="2714862"/>
                <a:ext cx="447675" cy="369332"/>
              </a:xfrm>
              <a:prstGeom prst="rect">
                <a:avLst/>
              </a:prstGeom>
              <a:noFill/>
            </p:spPr>
            <p:txBody>
              <a:bodyPr wrap="square" rtlCol="0">
                <a:spAutoFit/>
              </a:bodyPr>
              <a:lstStyle/>
              <a:p>
                <a:r>
                  <a:rPr lang="en-GB" dirty="0" err="1"/>
                  <a:t>dθ</a:t>
                </a:r>
                <a:endParaRPr lang="en-GB" dirty="0"/>
              </a:p>
            </p:txBody>
          </p:sp>
          <p:sp>
            <p:nvSpPr>
              <p:cNvPr id="59" name="TextBox 58">
                <a:extLst>
                  <a:ext uri="{FF2B5EF4-FFF2-40B4-BE49-F238E27FC236}">
                    <a16:creationId xmlns:a16="http://schemas.microsoft.com/office/drawing/2014/main" id="{B947F631-C045-45B4-A5FC-2B6010790BEB}"/>
                  </a:ext>
                </a:extLst>
              </p:cNvPr>
              <p:cNvSpPr txBox="1"/>
              <p:nvPr/>
            </p:nvSpPr>
            <p:spPr>
              <a:xfrm>
                <a:off x="3840480" y="1621632"/>
                <a:ext cx="348615" cy="369332"/>
              </a:xfrm>
              <a:prstGeom prst="rect">
                <a:avLst/>
              </a:prstGeom>
              <a:noFill/>
            </p:spPr>
            <p:txBody>
              <a:bodyPr wrap="square" rtlCol="0">
                <a:spAutoFit/>
              </a:bodyPr>
              <a:lstStyle/>
              <a:p>
                <a:r>
                  <a:rPr lang="en-GB" dirty="0"/>
                  <a:t>v</a:t>
                </a:r>
              </a:p>
            </p:txBody>
          </p:sp>
          <p:sp>
            <p:nvSpPr>
              <p:cNvPr id="61" name="TextBox 60">
                <a:extLst>
                  <a:ext uri="{FF2B5EF4-FFF2-40B4-BE49-F238E27FC236}">
                    <a16:creationId xmlns:a16="http://schemas.microsoft.com/office/drawing/2014/main" id="{D5E19D56-B26C-4EA5-9529-B2FA9C3516D0}"/>
                  </a:ext>
                </a:extLst>
              </p:cNvPr>
              <p:cNvSpPr txBox="1"/>
              <p:nvPr/>
            </p:nvSpPr>
            <p:spPr>
              <a:xfrm>
                <a:off x="3034665" y="1633420"/>
                <a:ext cx="348615" cy="369332"/>
              </a:xfrm>
              <a:prstGeom prst="rect">
                <a:avLst/>
              </a:prstGeom>
              <a:noFill/>
            </p:spPr>
            <p:txBody>
              <a:bodyPr wrap="square" rtlCol="0">
                <a:spAutoFit/>
              </a:bodyPr>
              <a:lstStyle/>
              <a:p>
                <a:r>
                  <a:rPr lang="en-GB" dirty="0"/>
                  <a:t>v</a:t>
                </a:r>
              </a:p>
            </p:txBody>
          </p:sp>
          <p:sp>
            <p:nvSpPr>
              <p:cNvPr id="62" name="Arrow: Curved Up 61">
                <a:extLst>
                  <a:ext uri="{FF2B5EF4-FFF2-40B4-BE49-F238E27FC236}">
                    <a16:creationId xmlns:a16="http://schemas.microsoft.com/office/drawing/2014/main" id="{D7BDE801-9E56-42F9-99F2-1EBB2BA102E0}"/>
                  </a:ext>
                </a:extLst>
              </p:cNvPr>
              <p:cNvSpPr/>
              <p:nvPr/>
            </p:nvSpPr>
            <p:spPr>
              <a:xfrm rot="12841673">
                <a:off x="2735730" y="2986799"/>
                <a:ext cx="782504" cy="288173"/>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4" name="TextBox 63">
                <a:extLst>
                  <a:ext uri="{FF2B5EF4-FFF2-40B4-BE49-F238E27FC236}">
                    <a16:creationId xmlns:a16="http://schemas.microsoft.com/office/drawing/2014/main" id="{45FF7C86-CF35-4D84-A8F0-E1FDE345A613}"/>
                  </a:ext>
                </a:extLst>
              </p:cNvPr>
              <p:cNvSpPr txBox="1"/>
              <p:nvPr/>
            </p:nvSpPr>
            <p:spPr>
              <a:xfrm>
                <a:off x="2417446" y="2716767"/>
                <a:ext cx="348615" cy="369332"/>
              </a:xfrm>
              <a:prstGeom prst="rect">
                <a:avLst/>
              </a:prstGeom>
              <a:noFill/>
            </p:spPr>
            <p:txBody>
              <a:bodyPr wrap="square" rtlCol="0">
                <a:spAutoFit/>
              </a:bodyPr>
              <a:lstStyle/>
              <a:p>
                <a:r>
                  <a:rPr lang="en-GB" dirty="0"/>
                  <a:t>ω</a:t>
                </a:r>
              </a:p>
            </p:txBody>
          </p:sp>
        </p:grpSp>
      </p:grpSp>
      <p:cxnSp>
        <p:nvCxnSpPr>
          <p:cNvPr id="68" name="Straight Arrow Connector 67">
            <a:extLst>
              <a:ext uri="{FF2B5EF4-FFF2-40B4-BE49-F238E27FC236}">
                <a16:creationId xmlns:a16="http://schemas.microsoft.com/office/drawing/2014/main" id="{1B4B8659-1680-4D71-A623-839DB7D498F1}"/>
              </a:ext>
            </a:extLst>
          </p:cNvPr>
          <p:cNvCxnSpPr/>
          <p:nvPr/>
        </p:nvCxnSpPr>
        <p:spPr>
          <a:xfrm flipH="1" flipV="1">
            <a:off x="6294592" y="2115784"/>
            <a:ext cx="1011555" cy="14815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a:extLst>
              <a:ext uri="{FF2B5EF4-FFF2-40B4-BE49-F238E27FC236}">
                <a16:creationId xmlns:a16="http://schemas.microsoft.com/office/drawing/2014/main" id="{46ED1A7B-F880-450A-8774-5CCEECF98492}"/>
              </a:ext>
            </a:extLst>
          </p:cNvPr>
          <p:cNvCxnSpPr>
            <a:cxnSpLocks/>
          </p:cNvCxnSpPr>
          <p:nvPr/>
        </p:nvCxnSpPr>
        <p:spPr>
          <a:xfrm flipH="1" flipV="1">
            <a:off x="6000750" y="2370069"/>
            <a:ext cx="1320166" cy="12287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3" name="Straight Arrow Connector 72">
            <a:extLst>
              <a:ext uri="{FF2B5EF4-FFF2-40B4-BE49-F238E27FC236}">
                <a16:creationId xmlns:a16="http://schemas.microsoft.com/office/drawing/2014/main" id="{92375234-2A26-4EF8-B592-B478A61A935D}"/>
              </a:ext>
            </a:extLst>
          </p:cNvPr>
          <p:cNvCxnSpPr/>
          <p:nvPr/>
        </p:nvCxnSpPr>
        <p:spPr>
          <a:xfrm flipH="1">
            <a:off x="6000750" y="2114550"/>
            <a:ext cx="308610" cy="2555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5" name="TextBox 84">
            <a:extLst>
              <a:ext uri="{FF2B5EF4-FFF2-40B4-BE49-F238E27FC236}">
                <a16:creationId xmlns:a16="http://schemas.microsoft.com/office/drawing/2014/main" id="{C02CE775-7AE5-44EC-89A3-5203A4A04843}"/>
              </a:ext>
            </a:extLst>
          </p:cNvPr>
          <p:cNvSpPr txBox="1"/>
          <p:nvPr/>
        </p:nvSpPr>
        <p:spPr>
          <a:xfrm>
            <a:off x="6298403" y="1838293"/>
            <a:ext cx="348615" cy="369332"/>
          </a:xfrm>
          <a:prstGeom prst="rect">
            <a:avLst/>
          </a:prstGeom>
          <a:noFill/>
        </p:spPr>
        <p:txBody>
          <a:bodyPr wrap="square" rtlCol="0">
            <a:spAutoFit/>
          </a:bodyPr>
          <a:lstStyle/>
          <a:p>
            <a:r>
              <a:rPr lang="en-GB" dirty="0"/>
              <a:t>a</a:t>
            </a:r>
          </a:p>
        </p:txBody>
      </p:sp>
      <p:grpSp>
        <p:nvGrpSpPr>
          <p:cNvPr id="109" name="Group 108">
            <a:extLst>
              <a:ext uri="{FF2B5EF4-FFF2-40B4-BE49-F238E27FC236}">
                <a16:creationId xmlns:a16="http://schemas.microsoft.com/office/drawing/2014/main" id="{DD6505E0-8717-4FBA-B361-3802F35BD803}"/>
              </a:ext>
            </a:extLst>
          </p:cNvPr>
          <p:cNvGrpSpPr/>
          <p:nvPr/>
        </p:nvGrpSpPr>
        <p:grpSpPr>
          <a:xfrm>
            <a:off x="5737383" y="1927165"/>
            <a:ext cx="1890236" cy="2003978"/>
            <a:chOff x="5739289" y="1908362"/>
            <a:chExt cx="1890236" cy="2003978"/>
          </a:xfrm>
        </p:grpSpPr>
        <p:sp>
          <p:nvSpPr>
            <p:cNvPr id="75" name="TextBox 74">
              <a:extLst>
                <a:ext uri="{FF2B5EF4-FFF2-40B4-BE49-F238E27FC236}">
                  <a16:creationId xmlns:a16="http://schemas.microsoft.com/office/drawing/2014/main" id="{E6B1F2AB-FFC5-4EA3-B7B2-39DE067BB990}"/>
                </a:ext>
              </a:extLst>
            </p:cNvPr>
            <p:cNvSpPr txBox="1"/>
            <p:nvPr/>
          </p:nvSpPr>
          <p:spPr>
            <a:xfrm>
              <a:off x="7280910" y="3505142"/>
              <a:ext cx="348615" cy="407198"/>
            </a:xfrm>
            <a:prstGeom prst="rect">
              <a:avLst/>
            </a:prstGeom>
            <a:noFill/>
          </p:spPr>
          <p:txBody>
            <a:bodyPr wrap="square" rtlCol="0">
              <a:spAutoFit/>
            </a:bodyPr>
            <a:lstStyle/>
            <a:p>
              <a:r>
                <a:rPr lang="en-GB" dirty="0"/>
                <a:t>O</a:t>
              </a:r>
            </a:p>
          </p:txBody>
        </p:sp>
        <p:sp>
          <p:nvSpPr>
            <p:cNvPr id="77" name="TextBox 76">
              <a:extLst>
                <a:ext uri="{FF2B5EF4-FFF2-40B4-BE49-F238E27FC236}">
                  <a16:creationId xmlns:a16="http://schemas.microsoft.com/office/drawing/2014/main" id="{AE6A1171-68FD-4A23-9198-082CA95F0AB5}"/>
                </a:ext>
              </a:extLst>
            </p:cNvPr>
            <p:cNvSpPr txBox="1"/>
            <p:nvPr/>
          </p:nvSpPr>
          <p:spPr>
            <a:xfrm>
              <a:off x="6287451" y="2439480"/>
              <a:ext cx="447675" cy="407198"/>
            </a:xfrm>
            <a:prstGeom prst="rect">
              <a:avLst/>
            </a:prstGeom>
            <a:noFill/>
          </p:spPr>
          <p:txBody>
            <a:bodyPr wrap="square" rtlCol="0">
              <a:spAutoFit/>
            </a:bodyPr>
            <a:lstStyle/>
            <a:p>
              <a:r>
                <a:rPr lang="en-GB" dirty="0" err="1"/>
                <a:t>dθ</a:t>
              </a:r>
              <a:endParaRPr lang="en-GB" dirty="0"/>
            </a:p>
          </p:txBody>
        </p:sp>
        <p:sp>
          <p:nvSpPr>
            <p:cNvPr id="79" name="TextBox 78">
              <a:extLst>
                <a:ext uri="{FF2B5EF4-FFF2-40B4-BE49-F238E27FC236}">
                  <a16:creationId xmlns:a16="http://schemas.microsoft.com/office/drawing/2014/main" id="{2E3AE29E-08CA-4A29-932A-C326C2F98AA1}"/>
                </a:ext>
              </a:extLst>
            </p:cNvPr>
            <p:cNvSpPr txBox="1"/>
            <p:nvPr/>
          </p:nvSpPr>
          <p:spPr>
            <a:xfrm>
              <a:off x="6752748" y="2525099"/>
              <a:ext cx="348615" cy="407198"/>
            </a:xfrm>
            <a:prstGeom prst="rect">
              <a:avLst/>
            </a:prstGeom>
            <a:noFill/>
          </p:spPr>
          <p:txBody>
            <a:bodyPr wrap="square" rtlCol="0">
              <a:spAutoFit/>
            </a:bodyPr>
            <a:lstStyle/>
            <a:p>
              <a:r>
                <a:rPr lang="en-GB" dirty="0"/>
                <a:t>v</a:t>
              </a:r>
            </a:p>
          </p:txBody>
        </p:sp>
        <p:sp>
          <p:nvSpPr>
            <p:cNvPr id="81" name="TextBox 80">
              <a:extLst>
                <a:ext uri="{FF2B5EF4-FFF2-40B4-BE49-F238E27FC236}">
                  <a16:creationId xmlns:a16="http://schemas.microsoft.com/office/drawing/2014/main" id="{9F92256A-6D31-49BC-B50D-7F42E636A595}"/>
                </a:ext>
              </a:extLst>
            </p:cNvPr>
            <p:cNvSpPr txBox="1"/>
            <p:nvPr/>
          </p:nvSpPr>
          <p:spPr>
            <a:xfrm>
              <a:off x="6390797" y="2898598"/>
              <a:ext cx="348615" cy="407198"/>
            </a:xfrm>
            <a:prstGeom prst="rect">
              <a:avLst/>
            </a:prstGeom>
            <a:noFill/>
          </p:spPr>
          <p:txBody>
            <a:bodyPr wrap="square" rtlCol="0">
              <a:spAutoFit/>
            </a:bodyPr>
            <a:lstStyle/>
            <a:p>
              <a:r>
                <a:rPr lang="en-GB" dirty="0"/>
                <a:t>v</a:t>
              </a:r>
            </a:p>
          </p:txBody>
        </p:sp>
        <p:sp>
          <p:nvSpPr>
            <p:cNvPr id="83" name="TextBox 82">
              <a:extLst>
                <a:ext uri="{FF2B5EF4-FFF2-40B4-BE49-F238E27FC236}">
                  <a16:creationId xmlns:a16="http://schemas.microsoft.com/office/drawing/2014/main" id="{A66D1190-179E-4AF7-85CA-203C48C0E958}"/>
                </a:ext>
              </a:extLst>
            </p:cNvPr>
            <p:cNvSpPr txBox="1"/>
            <p:nvPr/>
          </p:nvSpPr>
          <p:spPr>
            <a:xfrm>
              <a:off x="5833584" y="1908362"/>
              <a:ext cx="437676" cy="369332"/>
            </a:xfrm>
            <a:prstGeom prst="rect">
              <a:avLst/>
            </a:prstGeom>
            <a:noFill/>
          </p:spPr>
          <p:txBody>
            <a:bodyPr wrap="square" rtlCol="0">
              <a:spAutoFit/>
            </a:bodyPr>
            <a:lstStyle/>
            <a:p>
              <a:r>
                <a:rPr lang="en-GB" dirty="0"/>
                <a:t>dv</a:t>
              </a:r>
            </a:p>
          </p:txBody>
        </p:sp>
        <p:sp>
          <p:nvSpPr>
            <p:cNvPr id="87" name="TextBox 86">
              <a:extLst>
                <a:ext uri="{FF2B5EF4-FFF2-40B4-BE49-F238E27FC236}">
                  <a16:creationId xmlns:a16="http://schemas.microsoft.com/office/drawing/2014/main" id="{50AD5C6A-4E41-4BCE-B33A-42287C5B8E26}"/>
                </a:ext>
              </a:extLst>
            </p:cNvPr>
            <p:cNvSpPr txBox="1"/>
            <p:nvPr/>
          </p:nvSpPr>
          <p:spPr>
            <a:xfrm>
              <a:off x="5739289" y="2270941"/>
              <a:ext cx="348615" cy="369332"/>
            </a:xfrm>
            <a:prstGeom prst="rect">
              <a:avLst/>
            </a:prstGeom>
            <a:noFill/>
          </p:spPr>
          <p:txBody>
            <a:bodyPr wrap="square" rtlCol="0">
              <a:spAutoFit/>
            </a:bodyPr>
            <a:lstStyle/>
            <a:p>
              <a:r>
                <a:rPr lang="en-GB" dirty="0"/>
                <a:t>b</a:t>
              </a:r>
            </a:p>
          </p:txBody>
        </p:sp>
      </p:grpSp>
      <p:sp>
        <p:nvSpPr>
          <p:cNvPr id="110" name="TextBox 109">
            <a:extLst>
              <a:ext uri="{FF2B5EF4-FFF2-40B4-BE49-F238E27FC236}">
                <a16:creationId xmlns:a16="http://schemas.microsoft.com/office/drawing/2014/main" id="{4F3DDD5F-F5BA-4415-9D6A-B2D3534A7B19}"/>
              </a:ext>
            </a:extLst>
          </p:cNvPr>
          <p:cNvSpPr txBox="1"/>
          <p:nvPr/>
        </p:nvSpPr>
        <p:spPr>
          <a:xfrm>
            <a:off x="7297094" y="2659076"/>
            <a:ext cx="1908816" cy="430887"/>
          </a:xfrm>
          <a:prstGeom prst="rect">
            <a:avLst/>
          </a:prstGeom>
          <a:noFill/>
        </p:spPr>
        <p:txBody>
          <a:bodyPr wrap="square" rtlCol="0">
            <a:spAutoFit/>
          </a:bodyPr>
          <a:lstStyle/>
          <a:p>
            <a:r>
              <a:rPr lang="en-GB" sz="2200" dirty="0"/>
              <a:t>Vector diagram</a:t>
            </a:r>
          </a:p>
        </p:txBody>
      </p:sp>
    </p:spTree>
    <p:extLst>
      <p:ext uri="{BB962C8B-B14F-4D97-AF65-F5344CB8AC3E}">
        <p14:creationId xmlns:p14="http://schemas.microsoft.com/office/powerpoint/2010/main" val="2852990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A3979-56BC-4C6B-991A-92B6C1A6771C}"/>
              </a:ext>
            </a:extLst>
          </p:cNvPr>
          <p:cNvSpPr>
            <a:spLocks noGrp="1"/>
          </p:cNvSpPr>
          <p:nvPr>
            <p:ph type="title"/>
          </p:nvPr>
        </p:nvSpPr>
        <p:spPr>
          <a:xfrm>
            <a:off x="838200" y="365126"/>
            <a:ext cx="10515600" cy="646430"/>
          </a:xfrm>
        </p:spPr>
        <p:txBody>
          <a:bodyPr/>
          <a:lstStyle/>
          <a:p>
            <a:pPr algn="ctr"/>
            <a:r>
              <a:rPr kumimoji="0" lang="en-GB" sz="4000" b="0" i="0" u="none" strike="noStrike" kern="1200" cap="none" spc="0" normalizeH="0" baseline="0" noProof="0" dirty="0">
                <a:ln>
                  <a:noFill/>
                </a:ln>
                <a:solidFill>
                  <a:prstClr val="black"/>
                </a:solidFill>
                <a:effectLst/>
                <a:uLnTx/>
                <a:uFillTx/>
                <a:latin typeface="Calibri Light" panose="020F0302020204030204"/>
                <a:ea typeface="+mj-ea"/>
                <a:cs typeface="+mj-cs"/>
              </a:rPr>
              <a:t>Centripetal Acceleration</a:t>
            </a:r>
            <a:endParaRPr lang="en-GB" dirty="0"/>
          </a:p>
        </p:txBody>
      </p:sp>
      <p:sp>
        <p:nvSpPr>
          <p:cNvPr id="3" name="Content Placeholder 2">
            <a:extLst>
              <a:ext uri="{FF2B5EF4-FFF2-40B4-BE49-F238E27FC236}">
                <a16:creationId xmlns:a16="http://schemas.microsoft.com/office/drawing/2014/main" id="{231A6FF2-B6C6-4ECB-947F-00CA5C4CAF0A}"/>
              </a:ext>
            </a:extLst>
          </p:cNvPr>
          <p:cNvSpPr>
            <a:spLocks noGrp="1"/>
          </p:cNvSpPr>
          <p:nvPr>
            <p:ph idx="1"/>
          </p:nvPr>
        </p:nvSpPr>
        <p:spPr>
          <a:xfrm>
            <a:off x="838200" y="1291591"/>
            <a:ext cx="10515600" cy="4777740"/>
          </a:xfrm>
        </p:spPr>
        <p:txBody>
          <a:bodyPr>
            <a:normAutofit/>
          </a:bodyPr>
          <a:lstStyle/>
          <a:p>
            <a:pPr marL="0" indent="0">
              <a:buNone/>
            </a:pPr>
            <a:r>
              <a:rPr lang="en-GB" sz="2400" dirty="0"/>
              <a:t>The vector change in velocity </a:t>
            </a:r>
            <a:r>
              <a:rPr lang="en-GB" sz="2400" i="1" dirty="0"/>
              <a:t>dv</a:t>
            </a:r>
            <a:r>
              <a:rPr lang="en-GB" sz="2400" dirty="0"/>
              <a:t> (shown in </a:t>
            </a:r>
            <a:r>
              <a:rPr lang="en-GB" sz="2400" i="1" dirty="0"/>
              <a:t>vector diagram </a:t>
            </a:r>
            <a:r>
              <a:rPr lang="en-GB" sz="2400" dirty="0"/>
              <a:t>previously) in time </a:t>
            </a:r>
            <a:r>
              <a:rPr lang="en-GB" sz="2400" i="1" dirty="0"/>
              <a:t>dt</a:t>
            </a:r>
            <a:r>
              <a:rPr lang="en-GB" sz="2400" dirty="0"/>
              <a:t>, is shown by the vector </a:t>
            </a:r>
            <a:r>
              <a:rPr lang="en-GB" sz="2400" b="1" dirty="0"/>
              <a:t>ab</a:t>
            </a:r>
            <a:r>
              <a:rPr lang="en-GB" sz="2400" dirty="0"/>
              <a:t>.</a:t>
            </a:r>
          </a:p>
          <a:p>
            <a:pPr marL="0" indent="0">
              <a:buNone/>
            </a:pPr>
            <a:endParaRPr lang="en-GB" sz="800" dirty="0"/>
          </a:p>
          <a:p>
            <a:pPr marL="0" indent="0">
              <a:buNone/>
            </a:pPr>
            <a:r>
              <a:rPr lang="en-GB" sz="2400" dirty="0"/>
              <a:t>	Now,	</a:t>
            </a:r>
            <a:r>
              <a:rPr lang="en-GB" sz="2400" i="1" dirty="0"/>
              <a:t> dv</a:t>
            </a:r>
            <a:r>
              <a:rPr lang="en-GB" sz="2400" dirty="0"/>
              <a:t> = </a:t>
            </a:r>
            <a:r>
              <a:rPr lang="en-GB" sz="2400" b="1" dirty="0"/>
              <a:t>ab</a:t>
            </a:r>
            <a:r>
              <a:rPr lang="en-GB" sz="2400" dirty="0"/>
              <a:t> = </a:t>
            </a:r>
            <a:r>
              <a:rPr lang="en-GB" sz="2400" b="1" dirty="0" err="1"/>
              <a:t>oa</a:t>
            </a:r>
            <a:r>
              <a:rPr lang="en-GB" sz="2400" dirty="0"/>
              <a:t> x d</a:t>
            </a:r>
            <a:r>
              <a:rPr lang="el-GR" sz="2400" dirty="0"/>
              <a:t>θ</a:t>
            </a:r>
            <a:r>
              <a:rPr lang="en-GB" sz="2400" dirty="0"/>
              <a:t>	since d</a:t>
            </a:r>
            <a:r>
              <a:rPr lang="el-GR" sz="2400" dirty="0"/>
              <a:t>θ</a:t>
            </a:r>
            <a:r>
              <a:rPr lang="en-GB" sz="2400" dirty="0"/>
              <a:t> is very small</a:t>
            </a:r>
          </a:p>
          <a:p>
            <a:pPr marL="0" indent="0">
              <a:buNone/>
            </a:pPr>
            <a:endParaRPr lang="en-GB" sz="800" dirty="0"/>
          </a:p>
          <a:p>
            <a:pPr marL="0" indent="0">
              <a:buNone/>
            </a:pPr>
            <a:r>
              <a:rPr lang="en-GB" sz="2400" dirty="0"/>
              <a:t>	so,	</a:t>
            </a:r>
            <a:r>
              <a:rPr lang="en-GB" sz="2400" i="1" dirty="0"/>
              <a:t> dv = v </a:t>
            </a:r>
            <a:r>
              <a:rPr lang="en-GB" sz="2400" dirty="0"/>
              <a:t>d</a:t>
            </a:r>
            <a:r>
              <a:rPr lang="el-GR" sz="2400" dirty="0"/>
              <a:t>θ</a:t>
            </a:r>
            <a:r>
              <a:rPr lang="en-GB" sz="2400" dirty="0"/>
              <a:t>		(because </a:t>
            </a:r>
            <a:r>
              <a:rPr lang="en-GB" sz="2400" i="1" dirty="0"/>
              <a:t>v</a:t>
            </a:r>
            <a:r>
              <a:rPr lang="en-GB" sz="2400" dirty="0"/>
              <a:t> = </a:t>
            </a:r>
            <a:r>
              <a:rPr lang="en-GB" sz="2400" b="1" dirty="0" err="1"/>
              <a:t>oa</a:t>
            </a:r>
            <a:r>
              <a:rPr lang="en-GB" sz="2400" dirty="0"/>
              <a:t>)</a:t>
            </a:r>
          </a:p>
          <a:p>
            <a:pPr marL="0" indent="0">
              <a:buNone/>
            </a:pPr>
            <a:endParaRPr lang="en-GB" sz="800" dirty="0"/>
          </a:p>
          <a:p>
            <a:pPr marL="0" indent="0">
              <a:buNone/>
            </a:pPr>
            <a:r>
              <a:rPr lang="en-GB" sz="2400" dirty="0"/>
              <a:t>	but,	</a:t>
            </a:r>
            <a:r>
              <a:rPr lang="en-GB" sz="2400" i="1" dirty="0"/>
              <a:t> v = </a:t>
            </a:r>
            <a:r>
              <a:rPr lang="el-GR" sz="2400" i="1" dirty="0"/>
              <a:t>ω</a:t>
            </a:r>
            <a:r>
              <a:rPr lang="en-GB" sz="2400" i="1" dirty="0"/>
              <a:t>r		</a:t>
            </a:r>
            <a:r>
              <a:rPr lang="en-GB" sz="2400" dirty="0"/>
              <a:t>and,	d</a:t>
            </a:r>
            <a:r>
              <a:rPr lang="el-GR" sz="2400" dirty="0"/>
              <a:t>θ</a:t>
            </a:r>
            <a:r>
              <a:rPr lang="en-GB" sz="2400" dirty="0"/>
              <a:t> = </a:t>
            </a:r>
            <a:r>
              <a:rPr lang="el-GR" sz="2400" i="1" dirty="0"/>
              <a:t>ω</a:t>
            </a:r>
            <a:r>
              <a:rPr lang="en-GB" sz="2400" i="1" dirty="0"/>
              <a:t> dt</a:t>
            </a:r>
          </a:p>
          <a:p>
            <a:pPr marL="0" indent="0">
              <a:buNone/>
            </a:pPr>
            <a:endParaRPr lang="en-GB" sz="800" i="1" dirty="0"/>
          </a:p>
          <a:p>
            <a:pPr marL="0" indent="0">
              <a:buNone/>
            </a:pPr>
            <a:r>
              <a:rPr lang="en-GB" sz="2400" i="1" dirty="0"/>
              <a:t>	</a:t>
            </a:r>
            <a:r>
              <a:rPr lang="en-GB" sz="2400" dirty="0"/>
              <a:t>therefore, 	</a:t>
            </a:r>
            <a:r>
              <a:rPr lang="en-GB" sz="2400" b="1" dirty="0"/>
              <a:t>ab</a:t>
            </a:r>
            <a:r>
              <a:rPr lang="en-GB" sz="2400" dirty="0"/>
              <a:t> = </a:t>
            </a:r>
            <a:r>
              <a:rPr lang="el-GR" sz="2400" i="1" dirty="0"/>
              <a:t>ω</a:t>
            </a:r>
            <a:r>
              <a:rPr lang="en-GB" sz="2400" i="1" dirty="0"/>
              <a:t>r</a:t>
            </a:r>
            <a:r>
              <a:rPr lang="en-GB" sz="2400" dirty="0"/>
              <a:t> x</a:t>
            </a:r>
            <a:r>
              <a:rPr lang="el-GR" sz="2400" i="1" dirty="0"/>
              <a:t> ω</a:t>
            </a:r>
            <a:r>
              <a:rPr lang="en-GB" sz="2400" i="1" dirty="0"/>
              <a:t>dt</a:t>
            </a:r>
            <a:r>
              <a:rPr lang="en-GB" sz="2400" dirty="0"/>
              <a:t> </a:t>
            </a:r>
          </a:p>
          <a:p>
            <a:pPr marL="0" indent="0">
              <a:buNone/>
            </a:pPr>
            <a:r>
              <a:rPr lang="en-GB" sz="2400" i="1" dirty="0"/>
              <a:t>			</a:t>
            </a:r>
            <a:r>
              <a:rPr lang="en-GB" sz="2400" b="1" dirty="0"/>
              <a:t>ab</a:t>
            </a:r>
            <a:r>
              <a:rPr lang="en-GB" sz="2400" dirty="0"/>
              <a:t> = </a:t>
            </a:r>
            <a:r>
              <a:rPr lang="en-GB" sz="2400" i="1" dirty="0"/>
              <a:t>ω</a:t>
            </a:r>
            <a:r>
              <a:rPr lang="en-GB" sz="2400" i="1" baseline="30000" dirty="0"/>
              <a:t>2</a:t>
            </a:r>
            <a:r>
              <a:rPr lang="en-GB" sz="2400" i="1" dirty="0"/>
              <a:t>r dt</a:t>
            </a:r>
          </a:p>
          <a:p>
            <a:pPr marL="0" indent="0">
              <a:buNone/>
            </a:pPr>
            <a:endParaRPr lang="en-GB" sz="2400" dirty="0"/>
          </a:p>
        </p:txBody>
      </p:sp>
      <p:grpSp>
        <p:nvGrpSpPr>
          <p:cNvPr id="4" name="Group 3">
            <a:extLst>
              <a:ext uri="{FF2B5EF4-FFF2-40B4-BE49-F238E27FC236}">
                <a16:creationId xmlns:a16="http://schemas.microsoft.com/office/drawing/2014/main" id="{9BB426EF-E7CC-4430-8AB5-5434F3B25C69}"/>
              </a:ext>
            </a:extLst>
          </p:cNvPr>
          <p:cNvGrpSpPr/>
          <p:nvPr/>
        </p:nvGrpSpPr>
        <p:grpSpPr>
          <a:xfrm>
            <a:off x="8817768" y="2678472"/>
            <a:ext cx="1890236" cy="2003978"/>
            <a:chOff x="5739289" y="1908362"/>
            <a:chExt cx="1890236" cy="2003978"/>
          </a:xfrm>
        </p:grpSpPr>
        <p:sp>
          <p:nvSpPr>
            <p:cNvPr id="5" name="TextBox 4">
              <a:extLst>
                <a:ext uri="{FF2B5EF4-FFF2-40B4-BE49-F238E27FC236}">
                  <a16:creationId xmlns:a16="http://schemas.microsoft.com/office/drawing/2014/main" id="{E9ABC5F0-D06A-447C-95CF-9F4870870588}"/>
                </a:ext>
              </a:extLst>
            </p:cNvPr>
            <p:cNvSpPr txBox="1"/>
            <p:nvPr/>
          </p:nvSpPr>
          <p:spPr>
            <a:xfrm>
              <a:off x="7280910" y="3505142"/>
              <a:ext cx="348615" cy="407198"/>
            </a:xfrm>
            <a:prstGeom prst="rect">
              <a:avLst/>
            </a:prstGeom>
            <a:noFill/>
          </p:spPr>
          <p:txBody>
            <a:bodyPr wrap="square" rtlCol="0">
              <a:spAutoFit/>
            </a:bodyPr>
            <a:lstStyle/>
            <a:p>
              <a:r>
                <a:rPr lang="en-GB" dirty="0"/>
                <a:t>O</a:t>
              </a:r>
            </a:p>
          </p:txBody>
        </p:sp>
        <p:sp>
          <p:nvSpPr>
            <p:cNvPr id="6" name="TextBox 5">
              <a:extLst>
                <a:ext uri="{FF2B5EF4-FFF2-40B4-BE49-F238E27FC236}">
                  <a16:creationId xmlns:a16="http://schemas.microsoft.com/office/drawing/2014/main" id="{5F4F182C-D007-44C3-9563-E7EB80A2553D}"/>
                </a:ext>
              </a:extLst>
            </p:cNvPr>
            <p:cNvSpPr txBox="1"/>
            <p:nvPr/>
          </p:nvSpPr>
          <p:spPr>
            <a:xfrm>
              <a:off x="6287451" y="2439480"/>
              <a:ext cx="447675" cy="407198"/>
            </a:xfrm>
            <a:prstGeom prst="rect">
              <a:avLst/>
            </a:prstGeom>
            <a:noFill/>
          </p:spPr>
          <p:txBody>
            <a:bodyPr wrap="square" rtlCol="0">
              <a:spAutoFit/>
            </a:bodyPr>
            <a:lstStyle/>
            <a:p>
              <a:r>
                <a:rPr lang="en-GB" dirty="0" err="1"/>
                <a:t>dθ</a:t>
              </a:r>
              <a:endParaRPr lang="en-GB" dirty="0"/>
            </a:p>
          </p:txBody>
        </p:sp>
        <p:sp>
          <p:nvSpPr>
            <p:cNvPr id="7" name="TextBox 6">
              <a:extLst>
                <a:ext uri="{FF2B5EF4-FFF2-40B4-BE49-F238E27FC236}">
                  <a16:creationId xmlns:a16="http://schemas.microsoft.com/office/drawing/2014/main" id="{1828DD2C-F6D8-4E44-948F-3162621C59B0}"/>
                </a:ext>
              </a:extLst>
            </p:cNvPr>
            <p:cNvSpPr txBox="1"/>
            <p:nvPr/>
          </p:nvSpPr>
          <p:spPr>
            <a:xfrm>
              <a:off x="6752748" y="2525099"/>
              <a:ext cx="348615" cy="407198"/>
            </a:xfrm>
            <a:prstGeom prst="rect">
              <a:avLst/>
            </a:prstGeom>
            <a:noFill/>
          </p:spPr>
          <p:txBody>
            <a:bodyPr wrap="square" rtlCol="0">
              <a:spAutoFit/>
            </a:bodyPr>
            <a:lstStyle/>
            <a:p>
              <a:r>
                <a:rPr lang="en-GB" dirty="0"/>
                <a:t>v</a:t>
              </a:r>
            </a:p>
          </p:txBody>
        </p:sp>
        <p:sp>
          <p:nvSpPr>
            <p:cNvPr id="8" name="TextBox 7">
              <a:extLst>
                <a:ext uri="{FF2B5EF4-FFF2-40B4-BE49-F238E27FC236}">
                  <a16:creationId xmlns:a16="http://schemas.microsoft.com/office/drawing/2014/main" id="{DA482ACB-EB8B-482A-9AFF-E6CFDF1D464F}"/>
                </a:ext>
              </a:extLst>
            </p:cNvPr>
            <p:cNvSpPr txBox="1"/>
            <p:nvPr/>
          </p:nvSpPr>
          <p:spPr>
            <a:xfrm>
              <a:off x="6390797" y="2898598"/>
              <a:ext cx="348615" cy="407198"/>
            </a:xfrm>
            <a:prstGeom prst="rect">
              <a:avLst/>
            </a:prstGeom>
            <a:noFill/>
          </p:spPr>
          <p:txBody>
            <a:bodyPr wrap="square" rtlCol="0">
              <a:spAutoFit/>
            </a:bodyPr>
            <a:lstStyle/>
            <a:p>
              <a:r>
                <a:rPr lang="en-GB" dirty="0"/>
                <a:t>v</a:t>
              </a:r>
            </a:p>
          </p:txBody>
        </p:sp>
        <p:sp>
          <p:nvSpPr>
            <p:cNvPr id="9" name="TextBox 8">
              <a:extLst>
                <a:ext uri="{FF2B5EF4-FFF2-40B4-BE49-F238E27FC236}">
                  <a16:creationId xmlns:a16="http://schemas.microsoft.com/office/drawing/2014/main" id="{28317F37-3BC0-4A87-9C73-E1AD2B34EB4E}"/>
                </a:ext>
              </a:extLst>
            </p:cNvPr>
            <p:cNvSpPr txBox="1"/>
            <p:nvPr/>
          </p:nvSpPr>
          <p:spPr>
            <a:xfrm>
              <a:off x="5833584" y="1908362"/>
              <a:ext cx="437676" cy="369332"/>
            </a:xfrm>
            <a:prstGeom prst="rect">
              <a:avLst/>
            </a:prstGeom>
            <a:noFill/>
          </p:spPr>
          <p:txBody>
            <a:bodyPr wrap="square" rtlCol="0">
              <a:spAutoFit/>
            </a:bodyPr>
            <a:lstStyle/>
            <a:p>
              <a:r>
                <a:rPr lang="en-GB" dirty="0"/>
                <a:t>dv</a:t>
              </a:r>
            </a:p>
          </p:txBody>
        </p:sp>
        <p:sp>
          <p:nvSpPr>
            <p:cNvPr id="10" name="TextBox 9">
              <a:extLst>
                <a:ext uri="{FF2B5EF4-FFF2-40B4-BE49-F238E27FC236}">
                  <a16:creationId xmlns:a16="http://schemas.microsoft.com/office/drawing/2014/main" id="{97D73FEC-CB58-4BFE-B26E-AD92DAD08E03}"/>
                </a:ext>
              </a:extLst>
            </p:cNvPr>
            <p:cNvSpPr txBox="1"/>
            <p:nvPr/>
          </p:nvSpPr>
          <p:spPr>
            <a:xfrm>
              <a:off x="5739289" y="2270941"/>
              <a:ext cx="348615" cy="369332"/>
            </a:xfrm>
            <a:prstGeom prst="rect">
              <a:avLst/>
            </a:prstGeom>
            <a:noFill/>
          </p:spPr>
          <p:txBody>
            <a:bodyPr wrap="square" rtlCol="0">
              <a:spAutoFit/>
            </a:bodyPr>
            <a:lstStyle/>
            <a:p>
              <a:r>
                <a:rPr lang="en-GB" dirty="0"/>
                <a:t>b</a:t>
              </a:r>
            </a:p>
          </p:txBody>
        </p:sp>
      </p:grpSp>
      <p:cxnSp>
        <p:nvCxnSpPr>
          <p:cNvPr id="12" name="Straight Arrow Connector 11">
            <a:extLst>
              <a:ext uri="{FF2B5EF4-FFF2-40B4-BE49-F238E27FC236}">
                <a16:creationId xmlns:a16="http://schemas.microsoft.com/office/drawing/2014/main" id="{698AC004-F8E3-441E-A8E0-128DFB0A9910}"/>
              </a:ext>
            </a:extLst>
          </p:cNvPr>
          <p:cNvCxnSpPr>
            <a:cxnSpLocks/>
          </p:cNvCxnSpPr>
          <p:nvPr/>
        </p:nvCxnSpPr>
        <p:spPr>
          <a:xfrm flipH="1" flipV="1">
            <a:off x="9365930" y="2841987"/>
            <a:ext cx="1011555" cy="14815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B0A8FC8-E8DD-4B4C-8918-E3667F123947}"/>
              </a:ext>
            </a:extLst>
          </p:cNvPr>
          <p:cNvCxnSpPr>
            <a:cxnSpLocks/>
          </p:cNvCxnSpPr>
          <p:nvPr/>
        </p:nvCxnSpPr>
        <p:spPr>
          <a:xfrm flipH="1" flipV="1">
            <a:off x="8992075" y="3041051"/>
            <a:ext cx="1401602" cy="13036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7FCDCFD-5A2D-4A6B-81E9-1629BFDB50C4}"/>
              </a:ext>
            </a:extLst>
          </p:cNvPr>
          <p:cNvCxnSpPr>
            <a:cxnSpLocks/>
            <a:stCxn id="9" idx="3"/>
            <a:endCxn id="10" idx="0"/>
          </p:cNvCxnSpPr>
          <p:nvPr/>
        </p:nvCxnSpPr>
        <p:spPr>
          <a:xfrm flipH="1">
            <a:off x="8992076" y="2863138"/>
            <a:ext cx="357663" cy="1779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3B346F1D-79BA-4136-9300-7454BB5AB4F0}"/>
              </a:ext>
            </a:extLst>
          </p:cNvPr>
          <p:cNvSpPr txBox="1"/>
          <p:nvPr/>
        </p:nvSpPr>
        <p:spPr>
          <a:xfrm>
            <a:off x="9391170" y="2561952"/>
            <a:ext cx="348615" cy="369332"/>
          </a:xfrm>
          <a:prstGeom prst="rect">
            <a:avLst/>
          </a:prstGeom>
          <a:noFill/>
        </p:spPr>
        <p:txBody>
          <a:bodyPr wrap="square" rtlCol="0">
            <a:spAutoFit/>
          </a:bodyPr>
          <a:lstStyle/>
          <a:p>
            <a:r>
              <a:rPr lang="en-GB" dirty="0"/>
              <a:t>a</a:t>
            </a:r>
          </a:p>
        </p:txBody>
      </p:sp>
    </p:spTree>
    <p:extLst>
      <p:ext uri="{BB962C8B-B14F-4D97-AF65-F5344CB8AC3E}">
        <p14:creationId xmlns:p14="http://schemas.microsoft.com/office/powerpoint/2010/main" val="2910900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54AB1-39FC-456D-A8E5-EC1A2CB89D23}"/>
              </a:ext>
            </a:extLst>
          </p:cNvPr>
          <p:cNvSpPr>
            <a:spLocks noGrp="1"/>
          </p:cNvSpPr>
          <p:nvPr>
            <p:ph type="title"/>
          </p:nvPr>
        </p:nvSpPr>
        <p:spPr>
          <a:xfrm>
            <a:off x="838200" y="365125"/>
            <a:ext cx="10515600" cy="652145"/>
          </a:xfrm>
        </p:spPr>
        <p:txBody>
          <a:bodyPr/>
          <a:lstStyle/>
          <a:p>
            <a:pPr algn="ctr"/>
            <a:r>
              <a:rPr kumimoji="0" lang="en-GB" sz="4000" b="0" i="0" u="none" strike="noStrike" kern="1200" cap="none" spc="0" normalizeH="0" baseline="0" noProof="0" dirty="0">
                <a:ln>
                  <a:noFill/>
                </a:ln>
                <a:solidFill>
                  <a:prstClr val="black"/>
                </a:solidFill>
                <a:effectLst/>
                <a:uLnTx/>
                <a:uFillTx/>
                <a:latin typeface="Calibri Light" panose="020F0302020204030204"/>
                <a:ea typeface="+mj-ea"/>
                <a:cs typeface="+mj-cs"/>
              </a:rPr>
              <a:t>Centripetal Acceleration</a:t>
            </a:r>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26533790-D3DB-4DA3-9261-9514D94E050B}"/>
                  </a:ext>
                </a:extLst>
              </p:cNvPr>
              <p:cNvSpPr>
                <a:spLocks noGrp="1"/>
              </p:cNvSpPr>
              <p:nvPr>
                <p:ph idx="1"/>
              </p:nvPr>
            </p:nvSpPr>
            <p:spPr>
              <a:xfrm>
                <a:off x="838200" y="1017270"/>
                <a:ext cx="10515600" cy="5159693"/>
              </a:xfrm>
            </p:spPr>
            <p:txBody>
              <a:bodyPr>
                <a:normAutofit/>
              </a:bodyPr>
              <a:lstStyle/>
              <a:p>
                <a:pPr marL="0" indent="0">
                  <a:buNone/>
                </a:pPr>
                <a:r>
                  <a:rPr lang="en-GB" sz="2400" dirty="0"/>
                  <a:t>Then,</a:t>
                </a:r>
              </a:p>
              <a:p>
                <a:pPr marL="0" indent="0">
                  <a:buNone/>
                </a:pPr>
                <a:r>
                  <a:rPr lang="en-GB" sz="2400" dirty="0"/>
                  <a:t>	acceleration of A,	</a:t>
                </a:r>
                <a14:m>
                  <m:oMath xmlns:m="http://schemas.openxmlformats.org/officeDocument/2006/math">
                    <m:r>
                      <a:rPr lang="en-GB" sz="2400" b="0" i="1" smtClean="0">
                        <a:latin typeface="Cambria Math" panose="02040503050406030204" pitchFamily="18" charset="0"/>
                      </a:rPr>
                      <m:t>𝑎</m:t>
                    </m:r>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𝑣𝑒𝑐𝑡𝑜𝑟</m:t>
                        </m:r>
                        <m:r>
                          <a:rPr lang="en-GB" sz="2400" b="0" i="1" smtClean="0">
                            <a:latin typeface="Cambria Math" panose="02040503050406030204" pitchFamily="18" charset="0"/>
                          </a:rPr>
                          <m:t> </m:t>
                        </m:r>
                        <m:r>
                          <a:rPr lang="en-GB" sz="2400" b="0" i="1" smtClean="0">
                            <a:latin typeface="Cambria Math" panose="02040503050406030204" pitchFamily="18" charset="0"/>
                          </a:rPr>
                          <m:t>𝑐h𝑎𝑛𝑔𝑒</m:t>
                        </m:r>
                        <m:r>
                          <a:rPr lang="en-GB" sz="2400" b="0" i="1" smtClean="0">
                            <a:latin typeface="Cambria Math" panose="02040503050406030204" pitchFamily="18" charset="0"/>
                          </a:rPr>
                          <m:t> </m:t>
                        </m:r>
                        <m:r>
                          <a:rPr lang="en-GB" sz="2400" b="0" i="1" smtClean="0">
                            <a:latin typeface="Cambria Math" panose="02040503050406030204" pitchFamily="18" charset="0"/>
                          </a:rPr>
                          <m:t>𝑖𝑛</m:t>
                        </m:r>
                        <m:r>
                          <a:rPr lang="en-GB" sz="2400" b="0" i="1" smtClean="0">
                            <a:latin typeface="Cambria Math" panose="02040503050406030204" pitchFamily="18" charset="0"/>
                          </a:rPr>
                          <m:t> </m:t>
                        </m:r>
                        <m:r>
                          <a:rPr lang="en-GB" sz="2400" b="0" i="1" smtClean="0">
                            <a:latin typeface="Cambria Math" panose="02040503050406030204" pitchFamily="18" charset="0"/>
                          </a:rPr>
                          <m:t>𝑣𝑒𝑙𝑜𝑐𝑖𝑡𝑦</m:t>
                        </m:r>
                      </m:num>
                      <m:den>
                        <m:r>
                          <a:rPr lang="en-GB" sz="2400" b="0" i="1" smtClean="0">
                            <a:latin typeface="Cambria Math" panose="02040503050406030204" pitchFamily="18" charset="0"/>
                          </a:rPr>
                          <m:t>𝑡𝑖𝑚𝑒</m:t>
                        </m:r>
                        <m:r>
                          <a:rPr lang="en-GB" sz="2400" b="0" i="1" smtClean="0">
                            <a:latin typeface="Cambria Math" panose="02040503050406030204" pitchFamily="18" charset="0"/>
                          </a:rPr>
                          <m:t> </m:t>
                        </m:r>
                        <m:r>
                          <a:rPr lang="en-GB" sz="2400" b="0" i="1" smtClean="0">
                            <a:latin typeface="Cambria Math" panose="02040503050406030204" pitchFamily="18" charset="0"/>
                          </a:rPr>
                          <m:t>𝑡𝑎𝑘𝑒𝑛</m:t>
                        </m:r>
                      </m:den>
                    </m:f>
                  </m:oMath>
                </a14:m>
                <a:endParaRPr lang="en-GB" sz="2400" dirty="0"/>
              </a:p>
              <a:p>
                <a:pPr marL="0" indent="0">
                  <a:buNone/>
                </a:pPr>
                <a:endParaRPr lang="en-GB" sz="800" dirty="0"/>
              </a:p>
              <a:p>
                <a:pPr marL="0" indent="0">
                  <a:buNone/>
                </a:pPr>
                <a:r>
                  <a:rPr lang="en-GB" sz="2400" dirty="0"/>
                  <a:t>	so, 			</a:t>
                </a:r>
                <a14:m>
                  <m:oMath xmlns:m="http://schemas.openxmlformats.org/officeDocument/2006/math">
                    <m:r>
                      <a:rPr lang="en-GB" sz="2400" b="0" i="1" smtClean="0">
                        <a:latin typeface="Cambria Math" panose="02040503050406030204" pitchFamily="18" charset="0"/>
                      </a:rPr>
                      <m:t>𝑎</m:t>
                    </m:r>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𝑑𝑣</m:t>
                        </m:r>
                      </m:num>
                      <m:den>
                        <m:r>
                          <a:rPr lang="en-GB" sz="2400" b="0" i="1" smtClean="0">
                            <a:latin typeface="Cambria Math" panose="02040503050406030204" pitchFamily="18" charset="0"/>
                          </a:rPr>
                          <m:t>𝑑𝑡</m:t>
                        </m:r>
                      </m:den>
                    </m:f>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r>
                          <a:rPr lang="en-GB" sz="2400" b="1" i="1" smtClean="0">
                            <a:latin typeface="Cambria Math" panose="02040503050406030204" pitchFamily="18" charset="0"/>
                          </a:rPr>
                          <m:t>𝒂𝒃</m:t>
                        </m:r>
                      </m:num>
                      <m:den>
                        <m:r>
                          <a:rPr lang="en-GB" sz="2400" b="0" i="1" smtClean="0">
                            <a:latin typeface="Cambria Math" panose="02040503050406030204" pitchFamily="18" charset="0"/>
                          </a:rPr>
                          <m:t>𝑑𝑡</m:t>
                        </m:r>
                      </m:den>
                    </m:f>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𝜔</m:t>
                            </m:r>
                          </m:e>
                          <m:sup>
                            <m:r>
                              <a:rPr lang="en-GB" sz="2400" b="0" i="1" smtClean="0">
                                <a:latin typeface="Cambria Math" panose="02040503050406030204" pitchFamily="18" charset="0"/>
                              </a:rPr>
                              <m:t>2</m:t>
                            </m:r>
                          </m:sup>
                        </m:sSup>
                        <m:r>
                          <a:rPr lang="en-GB" sz="2400" b="0" i="1" smtClean="0">
                            <a:latin typeface="Cambria Math" panose="02040503050406030204" pitchFamily="18" charset="0"/>
                          </a:rPr>
                          <m:t>𝑟</m:t>
                        </m:r>
                        <m:r>
                          <a:rPr lang="en-GB" sz="2400" b="0" i="1" smtClean="0">
                            <a:latin typeface="Cambria Math" panose="02040503050406030204" pitchFamily="18" charset="0"/>
                          </a:rPr>
                          <m:t> </m:t>
                        </m:r>
                        <m:r>
                          <a:rPr lang="en-GB" sz="2400" b="0" i="1" smtClean="0">
                            <a:latin typeface="Cambria Math" panose="02040503050406030204" pitchFamily="18" charset="0"/>
                          </a:rPr>
                          <m:t>𝑑𝑡</m:t>
                        </m:r>
                      </m:num>
                      <m:den>
                        <m:r>
                          <a:rPr lang="en-GB" sz="2400" b="0" i="1" smtClean="0">
                            <a:latin typeface="Cambria Math" panose="02040503050406030204" pitchFamily="18" charset="0"/>
                          </a:rPr>
                          <m:t>𝑑𝑡</m:t>
                        </m:r>
                      </m:den>
                    </m:f>
                  </m:oMath>
                </a14:m>
                <a:endParaRPr lang="en-GB" sz="2400" dirty="0"/>
              </a:p>
              <a:p>
                <a:pPr marL="0" indent="0">
                  <a:buNone/>
                </a:pPr>
                <a:endParaRPr lang="en-GB" sz="800" dirty="0"/>
              </a:p>
              <a:p>
                <a:pPr marL="0" indent="0">
                  <a:buNone/>
                </a:pPr>
                <a:r>
                  <a:rPr lang="en-GB" sz="2400" dirty="0"/>
                  <a:t>	hence,			</a:t>
                </a:r>
                <a14:m>
                  <m:oMath xmlns:m="http://schemas.openxmlformats.org/officeDocument/2006/math">
                    <m:r>
                      <a:rPr lang="en-GB" sz="2400" b="0" i="1" smtClean="0">
                        <a:latin typeface="Cambria Math" panose="02040503050406030204" pitchFamily="18" charset="0"/>
                      </a:rPr>
                      <m:t>𝑎</m:t>
                    </m:r>
                    <m:r>
                      <a:rPr lang="en-GB" sz="2400" b="0" i="1" smtClean="0">
                        <a:latin typeface="Cambria Math" panose="02040503050406030204" pitchFamily="18" charset="0"/>
                      </a:rPr>
                      <m:t>= </m:t>
                    </m:r>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𝜔</m:t>
                        </m:r>
                      </m:e>
                      <m:sup>
                        <m:r>
                          <a:rPr lang="en-GB" sz="2400" b="0" i="1" smtClean="0">
                            <a:latin typeface="Cambria Math" panose="02040503050406030204" pitchFamily="18" charset="0"/>
                          </a:rPr>
                          <m:t>2</m:t>
                        </m:r>
                      </m:sup>
                    </m:sSup>
                    <m:r>
                      <a:rPr lang="en-GB" sz="2400" b="0" i="1" smtClean="0">
                        <a:latin typeface="Cambria Math" panose="02040503050406030204" pitchFamily="18" charset="0"/>
                      </a:rPr>
                      <m:t>𝑟</m:t>
                    </m:r>
                  </m:oMath>
                </a14:m>
                <a:r>
                  <a:rPr lang="en-GB" sz="2400" dirty="0"/>
                  <a:t>	or,   </a:t>
                </a:r>
                <a14:m>
                  <m:oMath xmlns:m="http://schemas.openxmlformats.org/officeDocument/2006/math">
                    <m:r>
                      <a:rPr lang="en-GB" sz="2400" b="0" i="1" smtClean="0">
                        <a:latin typeface="Cambria Math" panose="02040503050406030204" pitchFamily="18" charset="0"/>
                      </a:rPr>
                      <m:t>𝑎</m:t>
                    </m:r>
                    <m:r>
                      <a:rPr lang="en-GB" sz="2400" b="0" i="1" smtClean="0">
                        <a:latin typeface="Cambria Math" panose="02040503050406030204" pitchFamily="18" charset="0"/>
                      </a:rPr>
                      <m:t>= </m:t>
                    </m:r>
                    <m:sSup>
                      <m:sSupPr>
                        <m:ctrlPr>
                          <a:rPr lang="en-GB" sz="2400" b="0" i="1" smtClean="0">
                            <a:latin typeface="Cambria Math" panose="02040503050406030204" pitchFamily="18" charset="0"/>
                          </a:rPr>
                        </m:ctrlPr>
                      </m:sSupPr>
                      <m:e>
                        <m:d>
                          <m:dPr>
                            <m:ctrlPr>
                              <a:rPr lang="en-GB" sz="2400" b="0" i="1" smtClean="0">
                                <a:latin typeface="Cambria Math" panose="02040503050406030204" pitchFamily="18" charset="0"/>
                              </a:rPr>
                            </m:ctrlPr>
                          </m:dPr>
                          <m:e>
                            <m:f>
                              <m:fPr>
                                <m:type m:val="skw"/>
                                <m:ctrlPr>
                                  <a:rPr lang="en-GB" sz="2400" b="0" i="1" smtClean="0">
                                    <a:latin typeface="Cambria Math" panose="02040503050406030204" pitchFamily="18" charset="0"/>
                                  </a:rPr>
                                </m:ctrlPr>
                              </m:fPr>
                              <m:num>
                                <m:r>
                                  <a:rPr lang="en-GB" sz="2400" b="0" i="1" smtClean="0">
                                    <a:latin typeface="Cambria Math" panose="02040503050406030204" pitchFamily="18" charset="0"/>
                                  </a:rPr>
                                  <m:t>𝑣</m:t>
                                </m:r>
                              </m:num>
                              <m:den>
                                <m:r>
                                  <a:rPr lang="en-GB" sz="2400" b="0" i="1" smtClean="0">
                                    <a:latin typeface="Cambria Math" panose="02040503050406030204" pitchFamily="18" charset="0"/>
                                  </a:rPr>
                                  <m:t>𝑟</m:t>
                                </m:r>
                              </m:den>
                            </m:f>
                          </m:e>
                        </m:d>
                      </m:e>
                      <m:sup>
                        <m:r>
                          <a:rPr lang="en-GB" sz="2400" b="0" i="1" smtClean="0">
                            <a:latin typeface="Cambria Math" panose="02040503050406030204" pitchFamily="18" charset="0"/>
                          </a:rPr>
                          <m:t>2</m:t>
                        </m:r>
                      </m:sup>
                    </m:sSup>
                    <m:r>
                      <a:rPr lang="en-GB" sz="2400" b="0" i="1" smtClean="0">
                        <a:latin typeface="Cambria Math" panose="02040503050406030204" pitchFamily="18" charset="0"/>
                        <a:ea typeface="Cambria Math" panose="02040503050406030204" pitchFamily="18" charset="0"/>
                      </a:rPr>
                      <m:t>×</m:t>
                    </m:r>
                    <m:r>
                      <m:rPr>
                        <m:sty m:val="p"/>
                      </m:rPr>
                      <a:rPr lang="en-GB" sz="2400" b="0" i="0" smtClean="0">
                        <a:latin typeface="Cambria Math" panose="02040503050406030204" pitchFamily="18" charset="0"/>
                        <a:ea typeface="Cambria Math" panose="02040503050406030204" pitchFamily="18" charset="0"/>
                      </a:rPr>
                      <m:t>r</m:t>
                    </m:r>
                  </m:oMath>
                </a14:m>
                <a:r>
                  <a:rPr lang="en-GB" sz="2400" dirty="0"/>
                  <a:t>	since, </a:t>
                </a:r>
                <a14:m>
                  <m:oMath xmlns:m="http://schemas.openxmlformats.org/officeDocument/2006/math">
                    <m:r>
                      <a:rPr lang="en-GB" sz="2400" i="1" smtClean="0">
                        <a:latin typeface="Cambria Math" panose="02040503050406030204" pitchFamily="18" charset="0"/>
                        <a:ea typeface="Cambria Math" panose="02040503050406030204" pitchFamily="18" charset="0"/>
                      </a:rPr>
                      <m:t>𝜔</m:t>
                    </m:r>
                    <m:r>
                      <a:rPr lang="en-GB" sz="2400" b="0" i="1" smtClean="0">
                        <a:latin typeface="Cambria Math" panose="02040503050406030204" pitchFamily="18" charset="0"/>
                        <a:ea typeface="Cambria Math" panose="02040503050406030204" pitchFamily="18" charset="0"/>
                      </a:rPr>
                      <m:t>= </m:t>
                    </m:r>
                    <m:f>
                      <m:fPr>
                        <m:type m:val="skw"/>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ea typeface="Cambria Math" panose="02040503050406030204" pitchFamily="18" charset="0"/>
                          </a:rPr>
                          <m:t>𝑣</m:t>
                        </m:r>
                      </m:num>
                      <m:den>
                        <m:r>
                          <a:rPr lang="en-GB" sz="2400" b="0" i="1" smtClean="0">
                            <a:latin typeface="Cambria Math" panose="02040503050406030204" pitchFamily="18" charset="0"/>
                            <a:ea typeface="Cambria Math" panose="02040503050406030204" pitchFamily="18" charset="0"/>
                          </a:rPr>
                          <m:t>𝑟</m:t>
                        </m:r>
                      </m:den>
                    </m:f>
                  </m:oMath>
                </a14:m>
                <a:endParaRPr lang="en-GB" sz="2400" dirty="0"/>
              </a:p>
              <a:p>
                <a:pPr marL="0" indent="0">
                  <a:buNone/>
                </a:pPr>
                <a:endParaRPr lang="en-GB" sz="800" dirty="0"/>
              </a:p>
              <a:p>
                <a:pPr marL="0" indent="0">
                  <a:buNone/>
                </a:pPr>
                <a:r>
                  <a:rPr lang="en-GB" sz="2400" dirty="0"/>
                  <a:t>	Finally,			</a:t>
                </a:r>
                <a14:m>
                  <m:oMath xmlns:m="http://schemas.openxmlformats.org/officeDocument/2006/math">
                    <m:sSub>
                      <m:sSubPr>
                        <m:ctrlPr>
                          <a:rPr lang="en-GB" i="1" smtClean="0">
                            <a:solidFill>
                              <a:schemeClr val="tx1"/>
                            </a:solidFill>
                            <a:latin typeface="Cambria Math" panose="02040503050406030204" pitchFamily="18" charset="0"/>
                          </a:rPr>
                        </m:ctrlPr>
                      </m:sSubPr>
                      <m:e>
                        <m:r>
                          <a:rPr lang="en-GB" b="0" i="1" smtClean="0">
                            <a:solidFill>
                              <a:schemeClr val="tx1"/>
                            </a:solidFill>
                            <a:latin typeface="Cambria Math" panose="02040503050406030204" pitchFamily="18" charset="0"/>
                          </a:rPr>
                          <m:t>𝑎</m:t>
                        </m:r>
                      </m:e>
                      <m:sub>
                        <m:r>
                          <a:rPr lang="en-GB" b="0" i="1" smtClean="0">
                            <a:solidFill>
                              <a:schemeClr val="tx1"/>
                            </a:solidFill>
                            <a:latin typeface="Cambria Math" panose="02040503050406030204" pitchFamily="18" charset="0"/>
                          </a:rPr>
                          <m:t>𝑐</m:t>
                        </m:r>
                      </m:sub>
                    </m:sSub>
                    <m:r>
                      <a:rPr lang="en-GB" b="0" i="1" smtClean="0">
                        <a:solidFill>
                          <a:schemeClr val="tx1"/>
                        </a:solidFill>
                        <a:latin typeface="Cambria Math" panose="02040503050406030204" pitchFamily="18" charset="0"/>
                      </a:rPr>
                      <m:t>= </m:t>
                    </m:r>
                    <m:f>
                      <m:fPr>
                        <m:ctrlPr>
                          <a:rPr lang="en-GB" b="0" i="1" smtClean="0">
                            <a:solidFill>
                              <a:schemeClr val="tx1"/>
                            </a:solidFill>
                            <a:latin typeface="Cambria Math" panose="02040503050406030204" pitchFamily="18" charset="0"/>
                          </a:rPr>
                        </m:ctrlPr>
                      </m:fPr>
                      <m:num>
                        <m:sSup>
                          <m:sSupPr>
                            <m:ctrlPr>
                              <a:rPr lang="en-GB" b="0" i="1" smtClean="0">
                                <a:solidFill>
                                  <a:schemeClr val="tx1"/>
                                </a:solidFill>
                                <a:latin typeface="Cambria Math" panose="02040503050406030204" pitchFamily="18" charset="0"/>
                              </a:rPr>
                            </m:ctrlPr>
                          </m:sSupPr>
                          <m:e>
                            <m:r>
                              <a:rPr lang="en-GB" b="0" i="1" smtClean="0">
                                <a:solidFill>
                                  <a:schemeClr val="tx1"/>
                                </a:solidFill>
                                <a:latin typeface="Cambria Math" panose="02040503050406030204" pitchFamily="18" charset="0"/>
                              </a:rPr>
                              <m:t>𝑣</m:t>
                            </m:r>
                          </m:e>
                          <m:sup>
                            <m:r>
                              <a:rPr lang="en-GB" b="0" i="1" smtClean="0">
                                <a:solidFill>
                                  <a:schemeClr val="tx1"/>
                                </a:solidFill>
                                <a:latin typeface="Cambria Math" panose="02040503050406030204" pitchFamily="18" charset="0"/>
                              </a:rPr>
                              <m:t>2</m:t>
                            </m:r>
                          </m:sup>
                        </m:sSup>
                      </m:num>
                      <m:den>
                        <m:r>
                          <a:rPr lang="en-GB" b="0" i="1" smtClean="0">
                            <a:solidFill>
                              <a:schemeClr val="tx1"/>
                            </a:solidFill>
                            <a:latin typeface="Cambria Math" panose="02040503050406030204" pitchFamily="18" charset="0"/>
                          </a:rPr>
                          <m:t>𝑟</m:t>
                        </m:r>
                      </m:den>
                    </m:f>
                    <m:r>
                      <a:rPr lang="en-GB" b="0" i="0" smtClean="0">
                        <a:solidFill>
                          <a:schemeClr val="tx1"/>
                        </a:solidFill>
                        <a:latin typeface="Cambria Math" panose="02040503050406030204" pitchFamily="18" charset="0"/>
                      </a:rPr>
                      <m:t>=</m:t>
                    </m:r>
                    <m:sSup>
                      <m:sSupPr>
                        <m:ctrlPr>
                          <a:rPr lang="en-GB" b="0" i="1" smtClean="0">
                            <a:solidFill>
                              <a:schemeClr val="tx1"/>
                            </a:solidFill>
                            <a:latin typeface="Cambria Math" panose="02040503050406030204" pitchFamily="18" charset="0"/>
                          </a:rPr>
                        </m:ctrlPr>
                      </m:sSupPr>
                      <m:e>
                        <m:r>
                          <a:rPr lang="en-GB" b="0" i="1" smtClean="0">
                            <a:solidFill>
                              <a:schemeClr val="tx1"/>
                            </a:solidFill>
                            <a:latin typeface="Cambria Math" panose="02040503050406030204" pitchFamily="18" charset="0"/>
                            <a:ea typeface="Cambria Math" panose="02040503050406030204" pitchFamily="18" charset="0"/>
                          </a:rPr>
                          <m:t>𝜔</m:t>
                        </m:r>
                      </m:e>
                      <m:sup>
                        <m:r>
                          <a:rPr lang="en-GB" b="0" i="1" smtClean="0">
                            <a:solidFill>
                              <a:schemeClr val="tx1"/>
                            </a:solidFill>
                            <a:latin typeface="Cambria Math" panose="02040503050406030204" pitchFamily="18" charset="0"/>
                          </a:rPr>
                          <m:t>2</m:t>
                        </m:r>
                      </m:sup>
                    </m:sSup>
                    <m:r>
                      <a:rPr lang="en-GB" b="0" i="1" smtClean="0">
                        <a:solidFill>
                          <a:schemeClr val="tx1"/>
                        </a:solidFill>
                        <a:latin typeface="Cambria Math" panose="02040503050406030204" pitchFamily="18" charset="0"/>
                      </a:rPr>
                      <m:t>𝑟</m:t>
                    </m:r>
                  </m:oMath>
                </a14:m>
                <a:endParaRPr lang="en-GB" dirty="0"/>
              </a:p>
              <a:p>
                <a:pPr marL="0" indent="0">
                  <a:buNone/>
                </a:pPr>
                <a:endParaRPr lang="en-GB" sz="2400" dirty="0"/>
              </a:p>
              <a:p>
                <a:pPr marL="0" indent="0">
                  <a:buNone/>
                </a:pPr>
                <a:r>
                  <a:rPr lang="en-GB" i="1" dirty="0"/>
                  <a:t>a</a:t>
                </a:r>
                <a:r>
                  <a:rPr lang="en-GB" i="1" baseline="-25000" dirty="0"/>
                  <a:t>c</a:t>
                </a:r>
                <a:r>
                  <a:rPr lang="en-GB" sz="2400" dirty="0"/>
                  <a:t> is known as the </a:t>
                </a:r>
                <a:r>
                  <a:rPr lang="en-GB" sz="2400" i="1" dirty="0"/>
                  <a:t>centripetal acceleration</a:t>
                </a:r>
                <a:r>
                  <a:rPr lang="en-GB" sz="2400" dirty="0"/>
                  <a:t>, and acts always along the radius of rotation and inwards towards the centre of rotation (O).</a:t>
                </a:r>
              </a:p>
            </p:txBody>
          </p:sp>
        </mc:Choice>
        <mc:Fallback xmlns="">
          <p:sp>
            <p:nvSpPr>
              <p:cNvPr id="3" name="Content Placeholder 2">
                <a:extLst>
                  <a:ext uri="{FF2B5EF4-FFF2-40B4-BE49-F238E27FC236}">
                    <a16:creationId xmlns:a16="http://schemas.microsoft.com/office/drawing/2014/main" id="{26533790-D3DB-4DA3-9261-9514D94E050B}"/>
                  </a:ext>
                </a:extLst>
              </p:cNvPr>
              <p:cNvSpPr>
                <a:spLocks noGrp="1" noRot="1" noChangeAspect="1" noMove="1" noResize="1" noEditPoints="1" noAdjustHandles="1" noChangeArrowheads="1" noChangeShapeType="1" noTextEdit="1"/>
              </p:cNvSpPr>
              <p:nvPr>
                <p:ph idx="1"/>
              </p:nvPr>
            </p:nvSpPr>
            <p:spPr>
              <a:xfrm>
                <a:off x="838200" y="1017270"/>
                <a:ext cx="10515600" cy="5159693"/>
              </a:xfrm>
              <a:blipFill>
                <a:blip r:embed="rId2"/>
                <a:stretch>
                  <a:fillRect l="-1217" t="-1655" r="-4870"/>
                </a:stretch>
              </a:blipFill>
            </p:spPr>
            <p:txBody>
              <a:bodyPr/>
              <a:lstStyle/>
              <a:p>
                <a:r>
                  <a:rPr lang="en-GB">
                    <a:noFill/>
                  </a:rPr>
                  <a:t> </a:t>
                </a:r>
              </a:p>
            </p:txBody>
          </p:sp>
        </mc:Fallback>
      </mc:AlternateContent>
    </p:spTree>
    <p:extLst>
      <p:ext uri="{BB962C8B-B14F-4D97-AF65-F5344CB8AC3E}">
        <p14:creationId xmlns:p14="http://schemas.microsoft.com/office/powerpoint/2010/main" val="2966684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A2BE-0197-4C0D-BC00-C630F3486BD7}"/>
              </a:ext>
            </a:extLst>
          </p:cNvPr>
          <p:cNvSpPr>
            <a:spLocks noGrp="1"/>
          </p:cNvSpPr>
          <p:nvPr>
            <p:ph type="title"/>
          </p:nvPr>
        </p:nvSpPr>
        <p:spPr>
          <a:xfrm>
            <a:off x="838200" y="170012"/>
            <a:ext cx="10515600" cy="663575"/>
          </a:xfrm>
        </p:spPr>
        <p:txBody>
          <a:bodyPr>
            <a:normAutofit/>
          </a:bodyPr>
          <a:lstStyle/>
          <a:p>
            <a:pPr algn="ctr"/>
            <a:r>
              <a:rPr lang="en-GB" sz="4000" dirty="0"/>
              <a:t>Further notes on Centripetal Acceleration</a:t>
            </a:r>
          </a:p>
        </p:txBody>
      </p:sp>
      <p:sp>
        <p:nvSpPr>
          <p:cNvPr id="3" name="Content Placeholder 2">
            <a:extLst>
              <a:ext uri="{FF2B5EF4-FFF2-40B4-BE49-F238E27FC236}">
                <a16:creationId xmlns:a16="http://schemas.microsoft.com/office/drawing/2014/main" id="{C1AA1CB6-FC28-4701-8876-C9996589627C}"/>
              </a:ext>
            </a:extLst>
          </p:cNvPr>
          <p:cNvSpPr>
            <a:spLocks noGrp="1"/>
          </p:cNvSpPr>
          <p:nvPr>
            <p:ph idx="1"/>
          </p:nvPr>
        </p:nvSpPr>
        <p:spPr>
          <a:xfrm>
            <a:off x="838200" y="961305"/>
            <a:ext cx="10515600" cy="5685240"/>
          </a:xfrm>
        </p:spPr>
        <p:txBody>
          <a:bodyPr>
            <a:normAutofit lnSpcReduction="10000"/>
          </a:bodyPr>
          <a:lstStyle/>
          <a:p>
            <a:pPr marL="0" inden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Consider a simple mechanism, such as a single link AB turning about a fixed point A.</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342900" lvl="0" indent="-342900">
              <a:lnSpc>
                <a:spcPct val="107000"/>
              </a:lnSpc>
              <a:buFont typeface="+mj-lt"/>
              <a:buAutoNum type="arabicPeriod"/>
            </a:pPr>
            <a:r>
              <a:rPr lang="en-GB" sz="2200" dirty="0">
                <a:effectLst/>
                <a:latin typeface="Calibri" panose="020F0502020204030204" pitchFamily="34" charset="0"/>
                <a:ea typeface="Calibri" panose="020F0502020204030204" pitchFamily="34" charset="0"/>
                <a:cs typeface="Times New Roman" panose="02020603050405020304" pitchFamily="18" charset="0"/>
              </a:rPr>
              <a:t>There is a centripetal acceleration (a</a:t>
            </a:r>
            <a:r>
              <a:rPr lang="en-GB" sz="2200" baseline="-25000" dirty="0">
                <a:effectLst/>
                <a:latin typeface="Calibri" panose="020F0502020204030204" pitchFamily="34" charset="0"/>
                <a:ea typeface="Calibri" panose="020F0502020204030204" pitchFamily="34" charset="0"/>
                <a:cs typeface="Times New Roman" panose="02020603050405020304" pitchFamily="18" charset="0"/>
              </a:rPr>
              <a:t>c</a:t>
            </a:r>
            <a:r>
              <a:rPr lang="en-GB" sz="2200" dirty="0">
                <a:effectLst/>
                <a:latin typeface="Calibri" panose="020F0502020204030204" pitchFamily="34" charset="0"/>
                <a:ea typeface="Calibri" panose="020F0502020204030204" pitchFamily="34" charset="0"/>
                <a:cs typeface="Times New Roman" panose="02020603050405020304" pitchFamily="18" charset="0"/>
              </a:rPr>
              <a:t>) of B relative to A, of magnitude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ω</a:t>
            </a:r>
            <a:r>
              <a:rPr lang="en-GB" sz="2200" i="1" baseline="30000" dirty="0">
                <a:effectLst/>
                <a:latin typeface="Calibri" panose="020F0502020204030204" pitchFamily="34" charset="0"/>
                <a:ea typeface="Calibri" panose="020F0502020204030204" pitchFamily="34" charset="0"/>
                <a:cs typeface="Times New Roman" panose="02020603050405020304" pitchFamily="18" charset="0"/>
              </a:rPr>
              <a:t>2</a:t>
            </a:r>
            <a:r>
              <a:rPr lang="en-GB" sz="2200" i="1" dirty="0">
                <a:effectLst/>
                <a:latin typeface="Calibri" panose="020F0502020204030204" pitchFamily="34" charset="0"/>
                <a:ea typeface="Calibri" panose="020F0502020204030204" pitchFamily="34" charset="0"/>
                <a:cs typeface="Times New Roman" panose="02020603050405020304" pitchFamily="18" charset="0"/>
              </a:rPr>
              <a:t>AB</a:t>
            </a:r>
            <a:r>
              <a:rPr lang="en-GB" sz="2200" dirty="0">
                <a:effectLst/>
                <a:latin typeface="Calibri" panose="020F0502020204030204" pitchFamily="34" charset="0"/>
                <a:ea typeface="Calibri" panose="020F0502020204030204" pitchFamily="34" charset="0"/>
                <a:cs typeface="Times New Roman" panose="02020603050405020304" pitchFamily="18" charset="0"/>
              </a:rPr>
              <a:t>, where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ω</a:t>
            </a:r>
            <a:r>
              <a:rPr lang="en-GB" sz="2200" dirty="0">
                <a:effectLst/>
                <a:latin typeface="Calibri" panose="020F0502020204030204" pitchFamily="34" charset="0"/>
                <a:ea typeface="Calibri" panose="020F0502020204030204" pitchFamily="34" charset="0"/>
                <a:cs typeface="Times New Roman" panose="02020603050405020304" pitchFamily="18" charset="0"/>
              </a:rPr>
              <a:t> is the angular velocity of AB.</a:t>
            </a:r>
          </a:p>
          <a:p>
            <a:pPr marL="342900" lvl="0" indent="-342900">
              <a:lnSpc>
                <a:spcPct val="107000"/>
              </a:lnSpc>
              <a:buFont typeface="+mj-lt"/>
              <a:buAutoNum type="arabicPeriod"/>
            </a:pPr>
            <a:r>
              <a:rPr lang="en-GB" sz="2200" dirty="0">
                <a:effectLst/>
                <a:latin typeface="Calibri" panose="020F0502020204030204" pitchFamily="34" charset="0"/>
                <a:ea typeface="Calibri" panose="020F0502020204030204" pitchFamily="34" charset="0"/>
                <a:cs typeface="Times New Roman" panose="02020603050405020304" pitchFamily="18" charset="0"/>
              </a:rPr>
              <a:t>The centripetal acceleration of B relative to A is in the direction B to A.</a:t>
            </a:r>
          </a:p>
          <a:p>
            <a:pPr marL="342900" lvl="0" indent="-342900">
              <a:lnSpc>
                <a:spcPct val="107000"/>
              </a:lnSpc>
              <a:spcAft>
                <a:spcPts val="800"/>
              </a:spcAft>
              <a:buFont typeface="+mj-lt"/>
              <a:buAutoNum type="arabicPeriod"/>
            </a:pPr>
            <a:r>
              <a:rPr lang="en-GB" sz="2200" dirty="0">
                <a:effectLst/>
                <a:latin typeface="Calibri" panose="020F0502020204030204" pitchFamily="34" charset="0"/>
                <a:ea typeface="Calibri" panose="020F0502020204030204" pitchFamily="34" charset="0"/>
                <a:cs typeface="Times New Roman" panose="02020603050405020304" pitchFamily="18" charset="0"/>
              </a:rPr>
              <a:t>If AB has an angular acceleration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α</a:t>
            </a:r>
            <a:r>
              <a:rPr lang="en-GB" sz="2200" dirty="0">
                <a:effectLst/>
                <a:latin typeface="Calibri" panose="020F0502020204030204" pitchFamily="34" charset="0"/>
                <a:ea typeface="Calibri" panose="020F0502020204030204" pitchFamily="34" charset="0"/>
                <a:cs typeface="Times New Roman" panose="02020603050405020304" pitchFamily="18" charset="0"/>
              </a:rPr>
              <a:t>, there will be a tangential component of acceleration (a</a:t>
            </a:r>
            <a:r>
              <a:rPr lang="en-GB" sz="2200" baseline="-25000" dirty="0">
                <a:effectLst/>
                <a:latin typeface="Calibri" panose="020F0502020204030204" pitchFamily="34" charset="0"/>
                <a:ea typeface="Calibri" panose="020F0502020204030204" pitchFamily="34" charset="0"/>
                <a:cs typeface="Times New Roman" panose="02020603050405020304" pitchFamily="18" charset="0"/>
              </a:rPr>
              <a:t>t</a:t>
            </a:r>
            <a:r>
              <a:rPr lang="en-GB" sz="2200" dirty="0">
                <a:effectLst/>
                <a:latin typeface="Calibri" panose="020F0502020204030204" pitchFamily="34" charset="0"/>
                <a:ea typeface="Calibri" panose="020F0502020204030204" pitchFamily="34" charset="0"/>
                <a:cs typeface="Times New Roman" panose="02020603050405020304" pitchFamily="18" charset="0"/>
              </a:rPr>
              <a:t>) of B relative to A, of magnitude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α AB</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4.   The line of action of the tangential acceleration component will be perpendicular to AB</a:t>
            </a:r>
            <a:endParaRPr lang="en-GB" sz="2200" dirty="0"/>
          </a:p>
        </p:txBody>
      </p:sp>
      <p:sp>
        <p:nvSpPr>
          <p:cNvPr id="46" name="Block Arc 45">
            <a:extLst>
              <a:ext uri="{FF2B5EF4-FFF2-40B4-BE49-F238E27FC236}">
                <a16:creationId xmlns:a16="http://schemas.microsoft.com/office/drawing/2014/main" id="{A16616A0-5D59-43DE-9A6B-9195F3FA95E1}"/>
              </a:ext>
            </a:extLst>
          </p:cNvPr>
          <p:cNvSpPr/>
          <p:nvPr/>
        </p:nvSpPr>
        <p:spPr>
          <a:xfrm>
            <a:off x="2759392" y="2931813"/>
            <a:ext cx="534344" cy="691494"/>
          </a:xfrm>
          <a:prstGeom prst="blockArc">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grpSp>
        <p:nvGrpSpPr>
          <p:cNvPr id="67" name="Group 66">
            <a:extLst>
              <a:ext uri="{FF2B5EF4-FFF2-40B4-BE49-F238E27FC236}">
                <a16:creationId xmlns:a16="http://schemas.microsoft.com/office/drawing/2014/main" id="{59B78EB7-3DE8-481A-BBAA-73C52CB1F6CB}"/>
              </a:ext>
            </a:extLst>
          </p:cNvPr>
          <p:cNvGrpSpPr/>
          <p:nvPr/>
        </p:nvGrpSpPr>
        <p:grpSpPr>
          <a:xfrm>
            <a:off x="1667225" y="1505299"/>
            <a:ext cx="2873248" cy="2008708"/>
            <a:chOff x="1637343" y="1505299"/>
            <a:chExt cx="2873248" cy="2008708"/>
          </a:xfrm>
        </p:grpSpPr>
        <p:cxnSp>
          <p:nvCxnSpPr>
            <p:cNvPr id="5" name="Straight Connector 4">
              <a:extLst>
                <a:ext uri="{FF2B5EF4-FFF2-40B4-BE49-F238E27FC236}">
                  <a16:creationId xmlns:a16="http://schemas.microsoft.com/office/drawing/2014/main" id="{ECF99266-2276-4D7B-B4E0-477983DA77DF}"/>
                </a:ext>
              </a:extLst>
            </p:cNvPr>
            <p:cNvCxnSpPr/>
            <p:nvPr/>
          </p:nvCxnSpPr>
          <p:spPr>
            <a:xfrm>
              <a:off x="1748790" y="3286125"/>
              <a:ext cx="2686050" cy="0"/>
            </a:xfrm>
            <a:prstGeom prst="line">
              <a:avLst/>
            </a:prstGeom>
          </p:spPr>
          <p:style>
            <a:lnRef idx="3">
              <a:schemeClr val="dk1"/>
            </a:lnRef>
            <a:fillRef idx="0">
              <a:schemeClr val="dk1"/>
            </a:fillRef>
            <a:effectRef idx="2">
              <a:schemeClr val="dk1"/>
            </a:effectRef>
            <a:fontRef idx="minor">
              <a:schemeClr val="tx1"/>
            </a:fontRef>
          </p:style>
        </p:cxnSp>
        <p:grpSp>
          <p:nvGrpSpPr>
            <p:cNvPr id="26" name="Group 25">
              <a:extLst>
                <a:ext uri="{FF2B5EF4-FFF2-40B4-BE49-F238E27FC236}">
                  <a16:creationId xmlns:a16="http://schemas.microsoft.com/office/drawing/2014/main" id="{0A675790-AB37-4D14-A0D4-93EF05EF2F27}"/>
                </a:ext>
              </a:extLst>
            </p:cNvPr>
            <p:cNvGrpSpPr/>
            <p:nvPr/>
          </p:nvGrpSpPr>
          <p:grpSpPr>
            <a:xfrm>
              <a:off x="1637343" y="3289694"/>
              <a:ext cx="1410652" cy="215741"/>
              <a:chOff x="1748790" y="3277552"/>
              <a:chExt cx="1410652" cy="215741"/>
            </a:xfrm>
          </p:grpSpPr>
          <p:cxnSp>
            <p:nvCxnSpPr>
              <p:cNvPr id="7" name="Straight Connector 6">
                <a:extLst>
                  <a:ext uri="{FF2B5EF4-FFF2-40B4-BE49-F238E27FC236}">
                    <a16:creationId xmlns:a16="http://schemas.microsoft.com/office/drawing/2014/main" id="{6B4AEF69-3269-456D-9D0D-89E23DA38F0E}"/>
                  </a:ext>
                </a:extLst>
              </p:cNvPr>
              <p:cNvCxnSpPr/>
              <p:nvPr/>
            </p:nvCxnSpPr>
            <p:spPr>
              <a:xfrm flipH="1">
                <a:off x="1748790" y="3277552"/>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9" name="Straight Connector 8">
                <a:extLst>
                  <a:ext uri="{FF2B5EF4-FFF2-40B4-BE49-F238E27FC236}">
                    <a16:creationId xmlns:a16="http://schemas.microsoft.com/office/drawing/2014/main" id="{9FCFFFC3-1733-4893-8C4A-56509887C38F}"/>
                  </a:ext>
                </a:extLst>
              </p:cNvPr>
              <p:cNvCxnSpPr>
                <a:cxnSpLocks/>
              </p:cNvCxnSpPr>
              <p:nvPr/>
            </p:nvCxnSpPr>
            <p:spPr>
              <a:xfrm flipH="1">
                <a:off x="1891665" y="3277552"/>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11" name="Straight Connector 10">
                <a:extLst>
                  <a:ext uri="{FF2B5EF4-FFF2-40B4-BE49-F238E27FC236}">
                    <a16:creationId xmlns:a16="http://schemas.microsoft.com/office/drawing/2014/main" id="{10BDDCA9-AA8F-48CB-A680-2FD570AB0B0F}"/>
                  </a:ext>
                </a:extLst>
              </p:cNvPr>
              <p:cNvCxnSpPr>
                <a:cxnSpLocks/>
              </p:cNvCxnSpPr>
              <p:nvPr/>
            </p:nvCxnSpPr>
            <p:spPr>
              <a:xfrm flipH="1">
                <a:off x="2034540" y="3286125"/>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13" name="Straight Connector 12">
                <a:extLst>
                  <a:ext uri="{FF2B5EF4-FFF2-40B4-BE49-F238E27FC236}">
                    <a16:creationId xmlns:a16="http://schemas.microsoft.com/office/drawing/2014/main" id="{F2C5273F-7E05-402C-B4BD-6D00FF60064F}"/>
                  </a:ext>
                </a:extLst>
              </p:cNvPr>
              <p:cNvCxnSpPr>
                <a:cxnSpLocks/>
              </p:cNvCxnSpPr>
              <p:nvPr/>
            </p:nvCxnSpPr>
            <p:spPr>
              <a:xfrm flipH="1">
                <a:off x="2177415" y="3297556"/>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15" name="Straight Connector 14">
                <a:extLst>
                  <a:ext uri="{FF2B5EF4-FFF2-40B4-BE49-F238E27FC236}">
                    <a16:creationId xmlns:a16="http://schemas.microsoft.com/office/drawing/2014/main" id="{2A51CAD7-E4BD-449C-8039-E9CCDA75769E}"/>
                  </a:ext>
                </a:extLst>
              </p:cNvPr>
              <p:cNvCxnSpPr>
                <a:cxnSpLocks/>
              </p:cNvCxnSpPr>
              <p:nvPr/>
            </p:nvCxnSpPr>
            <p:spPr>
              <a:xfrm flipH="1">
                <a:off x="2334577" y="3291839"/>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17" name="Straight Connector 16">
                <a:extLst>
                  <a:ext uri="{FF2B5EF4-FFF2-40B4-BE49-F238E27FC236}">
                    <a16:creationId xmlns:a16="http://schemas.microsoft.com/office/drawing/2014/main" id="{DE4066CA-E8D2-4636-8441-B1D2C5DF97AE}"/>
                  </a:ext>
                </a:extLst>
              </p:cNvPr>
              <p:cNvCxnSpPr>
                <a:cxnSpLocks/>
              </p:cNvCxnSpPr>
              <p:nvPr/>
            </p:nvCxnSpPr>
            <p:spPr>
              <a:xfrm flipH="1">
                <a:off x="2477452" y="3304698"/>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19" name="Straight Connector 18">
                <a:extLst>
                  <a:ext uri="{FF2B5EF4-FFF2-40B4-BE49-F238E27FC236}">
                    <a16:creationId xmlns:a16="http://schemas.microsoft.com/office/drawing/2014/main" id="{4871C9F0-1BFE-4B4D-A2C2-03B5C2498381}"/>
                  </a:ext>
                </a:extLst>
              </p:cNvPr>
              <p:cNvCxnSpPr>
                <a:cxnSpLocks/>
              </p:cNvCxnSpPr>
              <p:nvPr/>
            </p:nvCxnSpPr>
            <p:spPr>
              <a:xfrm flipH="1">
                <a:off x="2616517" y="3304697"/>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21" name="Straight Connector 20">
                <a:extLst>
                  <a:ext uri="{FF2B5EF4-FFF2-40B4-BE49-F238E27FC236}">
                    <a16:creationId xmlns:a16="http://schemas.microsoft.com/office/drawing/2014/main" id="{2EE0B340-66CB-4A9A-B3C7-AC8381F6F0C3}"/>
                  </a:ext>
                </a:extLst>
              </p:cNvPr>
              <p:cNvCxnSpPr>
                <a:cxnSpLocks/>
              </p:cNvCxnSpPr>
              <p:nvPr/>
            </p:nvCxnSpPr>
            <p:spPr>
              <a:xfrm flipH="1">
                <a:off x="2759392" y="3297555"/>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23" name="Straight Connector 22">
                <a:extLst>
                  <a:ext uri="{FF2B5EF4-FFF2-40B4-BE49-F238E27FC236}">
                    <a16:creationId xmlns:a16="http://schemas.microsoft.com/office/drawing/2014/main" id="{D43C8FCC-B2EA-45D9-80DF-EAF7EE84A5C2}"/>
                  </a:ext>
                </a:extLst>
              </p:cNvPr>
              <p:cNvCxnSpPr>
                <a:cxnSpLocks/>
              </p:cNvCxnSpPr>
              <p:nvPr/>
            </p:nvCxnSpPr>
            <p:spPr>
              <a:xfrm flipH="1">
                <a:off x="2894646" y="3294695"/>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25" name="Straight Connector 24">
                <a:extLst>
                  <a:ext uri="{FF2B5EF4-FFF2-40B4-BE49-F238E27FC236}">
                    <a16:creationId xmlns:a16="http://schemas.microsoft.com/office/drawing/2014/main" id="{7D3FDD45-B061-4283-AB86-136254E6115D}"/>
                  </a:ext>
                </a:extLst>
              </p:cNvPr>
              <p:cNvCxnSpPr>
                <a:cxnSpLocks/>
              </p:cNvCxnSpPr>
              <p:nvPr/>
            </p:nvCxnSpPr>
            <p:spPr>
              <a:xfrm flipH="1">
                <a:off x="3016567" y="3303268"/>
                <a:ext cx="142875" cy="188595"/>
              </a:xfrm>
              <a:prstGeom prst="line">
                <a:avLst/>
              </a:prstGeom>
            </p:spPr>
            <p:style>
              <a:lnRef idx="2">
                <a:schemeClr val="dk1"/>
              </a:lnRef>
              <a:fillRef idx="0">
                <a:schemeClr val="dk1"/>
              </a:fillRef>
              <a:effectRef idx="1">
                <a:schemeClr val="dk1"/>
              </a:effectRef>
              <a:fontRef idx="minor">
                <a:schemeClr val="tx1"/>
              </a:fontRef>
            </p:style>
          </p:cxnSp>
        </p:grpSp>
        <p:grpSp>
          <p:nvGrpSpPr>
            <p:cNvPr id="27" name="Group 26">
              <a:extLst>
                <a:ext uri="{FF2B5EF4-FFF2-40B4-BE49-F238E27FC236}">
                  <a16:creationId xmlns:a16="http://schemas.microsoft.com/office/drawing/2014/main" id="{193085F8-1E6A-466F-9D9C-CE46DA14167B}"/>
                </a:ext>
              </a:extLst>
            </p:cNvPr>
            <p:cNvGrpSpPr/>
            <p:nvPr/>
          </p:nvGrpSpPr>
          <p:grpSpPr>
            <a:xfrm>
              <a:off x="3061328" y="3298266"/>
              <a:ext cx="1410652" cy="215741"/>
              <a:chOff x="1748790" y="3277552"/>
              <a:chExt cx="1410652" cy="215741"/>
            </a:xfrm>
          </p:grpSpPr>
          <p:cxnSp>
            <p:nvCxnSpPr>
              <p:cNvPr id="28" name="Straight Connector 27">
                <a:extLst>
                  <a:ext uri="{FF2B5EF4-FFF2-40B4-BE49-F238E27FC236}">
                    <a16:creationId xmlns:a16="http://schemas.microsoft.com/office/drawing/2014/main" id="{AC3AAC17-C77D-4015-B2A6-E44AE5416A35}"/>
                  </a:ext>
                </a:extLst>
              </p:cNvPr>
              <p:cNvCxnSpPr/>
              <p:nvPr/>
            </p:nvCxnSpPr>
            <p:spPr>
              <a:xfrm flipH="1">
                <a:off x="1748790" y="3277552"/>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29" name="Straight Connector 28">
                <a:extLst>
                  <a:ext uri="{FF2B5EF4-FFF2-40B4-BE49-F238E27FC236}">
                    <a16:creationId xmlns:a16="http://schemas.microsoft.com/office/drawing/2014/main" id="{32E180D6-E2B6-4CA9-A2FE-49B603E22501}"/>
                  </a:ext>
                </a:extLst>
              </p:cNvPr>
              <p:cNvCxnSpPr>
                <a:cxnSpLocks/>
              </p:cNvCxnSpPr>
              <p:nvPr/>
            </p:nvCxnSpPr>
            <p:spPr>
              <a:xfrm flipH="1">
                <a:off x="1891665" y="3277552"/>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30" name="Straight Connector 29">
                <a:extLst>
                  <a:ext uri="{FF2B5EF4-FFF2-40B4-BE49-F238E27FC236}">
                    <a16:creationId xmlns:a16="http://schemas.microsoft.com/office/drawing/2014/main" id="{5F8ADB97-1484-4A09-A16E-684D5DD2A26F}"/>
                  </a:ext>
                </a:extLst>
              </p:cNvPr>
              <p:cNvCxnSpPr>
                <a:cxnSpLocks/>
              </p:cNvCxnSpPr>
              <p:nvPr/>
            </p:nvCxnSpPr>
            <p:spPr>
              <a:xfrm flipH="1">
                <a:off x="2034540" y="3286125"/>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31" name="Straight Connector 30">
                <a:extLst>
                  <a:ext uri="{FF2B5EF4-FFF2-40B4-BE49-F238E27FC236}">
                    <a16:creationId xmlns:a16="http://schemas.microsoft.com/office/drawing/2014/main" id="{4E05B812-8C61-41B2-A0BF-7F4AF3E2399D}"/>
                  </a:ext>
                </a:extLst>
              </p:cNvPr>
              <p:cNvCxnSpPr>
                <a:cxnSpLocks/>
              </p:cNvCxnSpPr>
              <p:nvPr/>
            </p:nvCxnSpPr>
            <p:spPr>
              <a:xfrm flipH="1">
                <a:off x="2177415" y="3297556"/>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32" name="Straight Connector 31">
                <a:extLst>
                  <a:ext uri="{FF2B5EF4-FFF2-40B4-BE49-F238E27FC236}">
                    <a16:creationId xmlns:a16="http://schemas.microsoft.com/office/drawing/2014/main" id="{A727EACF-0771-414E-8393-8F400CF83C23}"/>
                  </a:ext>
                </a:extLst>
              </p:cNvPr>
              <p:cNvCxnSpPr>
                <a:cxnSpLocks/>
              </p:cNvCxnSpPr>
              <p:nvPr/>
            </p:nvCxnSpPr>
            <p:spPr>
              <a:xfrm flipH="1">
                <a:off x="2334577" y="3291839"/>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33" name="Straight Connector 32">
                <a:extLst>
                  <a:ext uri="{FF2B5EF4-FFF2-40B4-BE49-F238E27FC236}">
                    <a16:creationId xmlns:a16="http://schemas.microsoft.com/office/drawing/2014/main" id="{F995BBD9-8649-49E1-BDC0-D203027B4DE2}"/>
                  </a:ext>
                </a:extLst>
              </p:cNvPr>
              <p:cNvCxnSpPr>
                <a:cxnSpLocks/>
              </p:cNvCxnSpPr>
              <p:nvPr/>
            </p:nvCxnSpPr>
            <p:spPr>
              <a:xfrm flipH="1">
                <a:off x="2477452" y="3304698"/>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34" name="Straight Connector 33">
                <a:extLst>
                  <a:ext uri="{FF2B5EF4-FFF2-40B4-BE49-F238E27FC236}">
                    <a16:creationId xmlns:a16="http://schemas.microsoft.com/office/drawing/2014/main" id="{B5A32713-37C6-402A-9CFB-3974869B6E9E}"/>
                  </a:ext>
                </a:extLst>
              </p:cNvPr>
              <p:cNvCxnSpPr>
                <a:cxnSpLocks/>
              </p:cNvCxnSpPr>
              <p:nvPr/>
            </p:nvCxnSpPr>
            <p:spPr>
              <a:xfrm flipH="1">
                <a:off x="2616517" y="3304697"/>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35" name="Straight Connector 34">
                <a:extLst>
                  <a:ext uri="{FF2B5EF4-FFF2-40B4-BE49-F238E27FC236}">
                    <a16:creationId xmlns:a16="http://schemas.microsoft.com/office/drawing/2014/main" id="{164D982D-C592-402C-B833-7522A3F47AE6}"/>
                  </a:ext>
                </a:extLst>
              </p:cNvPr>
              <p:cNvCxnSpPr>
                <a:cxnSpLocks/>
              </p:cNvCxnSpPr>
              <p:nvPr/>
            </p:nvCxnSpPr>
            <p:spPr>
              <a:xfrm flipH="1">
                <a:off x="2759392" y="3297555"/>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36" name="Straight Connector 35">
                <a:extLst>
                  <a:ext uri="{FF2B5EF4-FFF2-40B4-BE49-F238E27FC236}">
                    <a16:creationId xmlns:a16="http://schemas.microsoft.com/office/drawing/2014/main" id="{600154C1-0325-4CBC-97D8-131356C933A3}"/>
                  </a:ext>
                </a:extLst>
              </p:cNvPr>
              <p:cNvCxnSpPr>
                <a:cxnSpLocks/>
              </p:cNvCxnSpPr>
              <p:nvPr/>
            </p:nvCxnSpPr>
            <p:spPr>
              <a:xfrm flipH="1">
                <a:off x="2894646" y="3294695"/>
                <a:ext cx="142875" cy="188595"/>
              </a:xfrm>
              <a:prstGeom prst="line">
                <a:avLst/>
              </a:prstGeom>
            </p:spPr>
            <p:style>
              <a:lnRef idx="2">
                <a:schemeClr val="dk1"/>
              </a:lnRef>
              <a:fillRef idx="0">
                <a:schemeClr val="dk1"/>
              </a:fillRef>
              <a:effectRef idx="1">
                <a:schemeClr val="dk1"/>
              </a:effectRef>
              <a:fontRef idx="minor">
                <a:schemeClr val="tx1"/>
              </a:fontRef>
            </p:style>
          </p:cxnSp>
          <p:cxnSp>
            <p:nvCxnSpPr>
              <p:cNvPr id="37" name="Straight Connector 36">
                <a:extLst>
                  <a:ext uri="{FF2B5EF4-FFF2-40B4-BE49-F238E27FC236}">
                    <a16:creationId xmlns:a16="http://schemas.microsoft.com/office/drawing/2014/main" id="{8CB2DF84-44E2-4EE2-A15F-77698ACD82D8}"/>
                  </a:ext>
                </a:extLst>
              </p:cNvPr>
              <p:cNvCxnSpPr>
                <a:cxnSpLocks/>
              </p:cNvCxnSpPr>
              <p:nvPr/>
            </p:nvCxnSpPr>
            <p:spPr>
              <a:xfrm flipH="1">
                <a:off x="3016567" y="3303268"/>
                <a:ext cx="142875" cy="188595"/>
              </a:xfrm>
              <a:prstGeom prst="line">
                <a:avLst/>
              </a:prstGeom>
            </p:spPr>
            <p:style>
              <a:lnRef idx="2">
                <a:schemeClr val="dk1"/>
              </a:lnRef>
              <a:fillRef idx="0">
                <a:schemeClr val="dk1"/>
              </a:fillRef>
              <a:effectRef idx="1">
                <a:schemeClr val="dk1"/>
              </a:effectRef>
              <a:fontRef idx="minor">
                <a:schemeClr val="tx1"/>
              </a:fontRef>
            </p:style>
          </p:cxnSp>
        </p:grpSp>
        <p:sp>
          <p:nvSpPr>
            <p:cNvPr id="38" name="Flowchart: Connector 37">
              <a:extLst>
                <a:ext uri="{FF2B5EF4-FFF2-40B4-BE49-F238E27FC236}">
                  <a16:creationId xmlns:a16="http://schemas.microsoft.com/office/drawing/2014/main" id="{29D7F2E6-17DD-4B40-91AD-E3B861C03245}"/>
                </a:ext>
              </a:extLst>
            </p:cNvPr>
            <p:cNvSpPr/>
            <p:nvPr/>
          </p:nvSpPr>
          <p:spPr>
            <a:xfrm>
              <a:off x="2986080" y="3128966"/>
              <a:ext cx="75248" cy="85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lowchart: Connector 41">
              <a:extLst>
                <a:ext uri="{FF2B5EF4-FFF2-40B4-BE49-F238E27FC236}">
                  <a16:creationId xmlns:a16="http://schemas.microsoft.com/office/drawing/2014/main" id="{A769FE83-0B17-49E8-89FA-59141EA85434}"/>
                </a:ext>
              </a:extLst>
            </p:cNvPr>
            <p:cNvSpPr/>
            <p:nvPr/>
          </p:nvSpPr>
          <p:spPr>
            <a:xfrm>
              <a:off x="4158133" y="2283029"/>
              <a:ext cx="75248" cy="85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8" name="Straight Connector 47">
              <a:extLst>
                <a:ext uri="{FF2B5EF4-FFF2-40B4-BE49-F238E27FC236}">
                  <a16:creationId xmlns:a16="http://schemas.microsoft.com/office/drawing/2014/main" id="{03CC34F6-C1A2-4F03-B403-D2E5045B1BB6}"/>
                </a:ext>
              </a:extLst>
            </p:cNvPr>
            <p:cNvCxnSpPr>
              <a:cxnSpLocks/>
              <a:endCxn id="42" idx="3"/>
            </p:cNvCxnSpPr>
            <p:nvPr/>
          </p:nvCxnSpPr>
          <p:spPr>
            <a:xfrm flipV="1">
              <a:off x="3023704" y="2356197"/>
              <a:ext cx="1145449" cy="793484"/>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356E689E-6356-4E8E-A41F-26B0108504F2}"/>
                </a:ext>
              </a:extLst>
            </p:cNvPr>
            <p:cNvCxnSpPr>
              <a:stCxn id="42" idx="3"/>
            </p:cNvCxnSpPr>
            <p:nvPr/>
          </p:nvCxnSpPr>
          <p:spPr>
            <a:xfrm flipH="1" flipV="1">
              <a:off x="3632828" y="1649506"/>
              <a:ext cx="536325" cy="70669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52" name="Arrow: Curved Up 51">
              <a:extLst>
                <a:ext uri="{FF2B5EF4-FFF2-40B4-BE49-F238E27FC236}">
                  <a16:creationId xmlns:a16="http://schemas.microsoft.com/office/drawing/2014/main" id="{465BC075-05BE-4C45-A1E1-48EE03BABDEA}"/>
                </a:ext>
              </a:extLst>
            </p:cNvPr>
            <p:cNvSpPr/>
            <p:nvPr/>
          </p:nvSpPr>
          <p:spPr>
            <a:xfrm rot="13703042">
              <a:off x="2996098" y="2705715"/>
              <a:ext cx="758554" cy="235103"/>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4" name="Arrow: Curved Up 53">
              <a:extLst>
                <a:ext uri="{FF2B5EF4-FFF2-40B4-BE49-F238E27FC236}">
                  <a16:creationId xmlns:a16="http://schemas.microsoft.com/office/drawing/2014/main" id="{D4CAA9F8-E858-4B27-8748-3DFB4365F860}"/>
                </a:ext>
              </a:extLst>
            </p:cNvPr>
            <p:cNvSpPr/>
            <p:nvPr/>
          </p:nvSpPr>
          <p:spPr>
            <a:xfrm rot="13703042">
              <a:off x="3458798" y="2303824"/>
              <a:ext cx="758554" cy="235103"/>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5" name="TextBox 54">
              <a:extLst>
                <a:ext uri="{FF2B5EF4-FFF2-40B4-BE49-F238E27FC236}">
                  <a16:creationId xmlns:a16="http://schemas.microsoft.com/office/drawing/2014/main" id="{013E56F7-AC66-4D38-8621-23B712553FF0}"/>
                </a:ext>
              </a:extLst>
            </p:cNvPr>
            <p:cNvSpPr txBox="1"/>
            <p:nvPr/>
          </p:nvSpPr>
          <p:spPr>
            <a:xfrm>
              <a:off x="2690006" y="2898133"/>
              <a:ext cx="362600" cy="461665"/>
            </a:xfrm>
            <a:prstGeom prst="rect">
              <a:avLst/>
            </a:prstGeom>
            <a:noFill/>
          </p:spPr>
          <p:txBody>
            <a:bodyPr wrap="none" rtlCol="0">
              <a:spAutoFit/>
            </a:bodyPr>
            <a:lstStyle/>
            <a:p>
              <a:r>
                <a:rPr lang="en-GB" sz="2400" dirty="0"/>
                <a:t>A</a:t>
              </a:r>
            </a:p>
          </p:txBody>
        </p:sp>
        <p:sp>
          <p:nvSpPr>
            <p:cNvPr id="57" name="TextBox 56">
              <a:extLst>
                <a:ext uri="{FF2B5EF4-FFF2-40B4-BE49-F238E27FC236}">
                  <a16:creationId xmlns:a16="http://schemas.microsoft.com/office/drawing/2014/main" id="{26C70BAF-4228-4D9E-BC36-83BA30E6695E}"/>
                </a:ext>
              </a:extLst>
            </p:cNvPr>
            <p:cNvSpPr txBox="1"/>
            <p:nvPr/>
          </p:nvSpPr>
          <p:spPr>
            <a:xfrm>
              <a:off x="4159213" y="1950782"/>
              <a:ext cx="351378" cy="461665"/>
            </a:xfrm>
            <a:prstGeom prst="rect">
              <a:avLst/>
            </a:prstGeom>
            <a:noFill/>
          </p:spPr>
          <p:txBody>
            <a:bodyPr wrap="none" rtlCol="0">
              <a:spAutoFit/>
            </a:bodyPr>
            <a:lstStyle/>
            <a:p>
              <a:r>
                <a:rPr lang="en-GB" sz="2400" dirty="0"/>
                <a:t>B</a:t>
              </a:r>
            </a:p>
          </p:txBody>
        </p:sp>
        <p:sp>
          <p:nvSpPr>
            <p:cNvPr id="59" name="TextBox 58">
              <a:extLst>
                <a:ext uri="{FF2B5EF4-FFF2-40B4-BE49-F238E27FC236}">
                  <a16:creationId xmlns:a16="http://schemas.microsoft.com/office/drawing/2014/main" id="{597BDC6B-FCE6-45B8-890B-D77A88C54558}"/>
                </a:ext>
              </a:extLst>
            </p:cNvPr>
            <p:cNvSpPr txBox="1"/>
            <p:nvPr/>
          </p:nvSpPr>
          <p:spPr>
            <a:xfrm>
              <a:off x="2698728" y="2382857"/>
              <a:ext cx="399468" cy="461665"/>
            </a:xfrm>
            <a:prstGeom prst="rect">
              <a:avLst/>
            </a:prstGeom>
            <a:noFill/>
          </p:spPr>
          <p:txBody>
            <a:bodyPr wrap="none" rtlCol="0">
              <a:spAutoFit/>
            </a:bodyPr>
            <a:lstStyle/>
            <a:p>
              <a:r>
                <a:rPr lang="en-GB" sz="2400" dirty="0"/>
                <a:t>ω</a:t>
              </a:r>
            </a:p>
          </p:txBody>
        </p:sp>
        <p:sp>
          <p:nvSpPr>
            <p:cNvPr id="61" name="TextBox 60">
              <a:extLst>
                <a:ext uri="{FF2B5EF4-FFF2-40B4-BE49-F238E27FC236}">
                  <a16:creationId xmlns:a16="http://schemas.microsoft.com/office/drawing/2014/main" id="{24547C3D-8905-4D16-871E-C2A418FC52B7}"/>
                </a:ext>
              </a:extLst>
            </p:cNvPr>
            <p:cNvSpPr txBox="1"/>
            <p:nvPr/>
          </p:nvSpPr>
          <p:spPr>
            <a:xfrm>
              <a:off x="3183632" y="1914199"/>
              <a:ext cx="359394"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α</a:t>
              </a:r>
              <a:endParaRPr lang="en-GB" sz="2400" dirty="0"/>
            </a:p>
          </p:txBody>
        </p:sp>
        <p:sp>
          <p:nvSpPr>
            <p:cNvPr id="62" name="Arrow: Down 61">
              <a:extLst>
                <a:ext uri="{FF2B5EF4-FFF2-40B4-BE49-F238E27FC236}">
                  <a16:creationId xmlns:a16="http://schemas.microsoft.com/office/drawing/2014/main" id="{75A0465E-6B85-4F82-83DC-6EC9F7616FD0}"/>
                </a:ext>
              </a:extLst>
            </p:cNvPr>
            <p:cNvSpPr/>
            <p:nvPr/>
          </p:nvSpPr>
          <p:spPr>
            <a:xfrm rot="3200957">
              <a:off x="3615821" y="2571362"/>
              <a:ext cx="146277" cy="25495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a:extLst>
                <a:ext uri="{FF2B5EF4-FFF2-40B4-BE49-F238E27FC236}">
                  <a16:creationId xmlns:a16="http://schemas.microsoft.com/office/drawing/2014/main" id="{833CAE7E-2A61-4CC5-9616-7F06122C03F8}"/>
                </a:ext>
              </a:extLst>
            </p:cNvPr>
            <p:cNvSpPr txBox="1"/>
            <p:nvPr/>
          </p:nvSpPr>
          <p:spPr>
            <a:xfrm>
              <a:off x="3621422" y="2613271"/>
              <a:ext cx="418704"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a</a:t>
              </a:r>
              <a:r>
                <a:rPr lang="en-GB" sz="2400" baseline="-25000" dirty="0">
                  <a:latin typeface="Calibri" panose="020F0502020204030204" pitchFamily="34" charset="0"/>
                  <a:cs typeface="Calibri" panose="020F0502020204030204" pitchFamily="34" charset="0"/>
                </a:rPr>
                <a:t>c</a:t>
              </a:r>
              <a:endParaRPr lang="en-GB" sz="2400" dirty="0"/>
            </a:p>
          </p:txBody>
        </p:sp>
        <p:sp>
          <p:nvSpPr>
            <p:cNvPr id="66" name="TextBox 65">
              <a:extLst>
                <a:ext uri="{FF2B5EF4-FFF2-40B4-BE49-F238E27FC236}">
                  <a16:creationId xmlns:a16="http://schemas.microsoft.com/office/drawing/2014/main" id="{828EF1C0-4C3D-4E61-A8C2-88D23922EB2D}"/>
                </a:ext>
              </a:extLst>
            </p:cNvPr>
            <p:cNvSpPr txBox="1"/>
            <p:nvPr/>
          </p:nvSpPr>
          <p:spPr>
            <a:xfrm>
              <a:off x="3746035" y="1505299"/>
              <a:ext cx="398186"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a</a:t>
              </a:r>
              <a:r>
                <a:rPr lang="en-GB" sz="2400" baseline="-25000" dirty="0">
                  <a:latin typeface="Calibri" panose="020F0502020204030204" pitchFamily="34" charset="0"/>
                  <a:cs typeface="Calibri" panose="020F0502020204030204" pitchFamily="34" charset="0"/>
                </a:rPr>
                <a:t>t</a:t>
              </a:r>
              <a:endParaRPr lang="en-GB" sz="2400" dirty="0"/>
            </a:p>
          </p:txBody>
        </p:sp>
      </p:grpSp>
      <p:sp>
        <p:nvSpPr>
          <p:cNvPr id="68" name="TextBox 67">
            <a:extLst>
              <a:ext uri="{FF2B5EF4-FFF2-40B4-BE49-F238E27FC236}">
                <a16:creationId xmlns:a16="http://schemas.microsoft.com/office/drawing/2014/main" id="{C0D01598-D113-4766-9979-F587ABAA2DB1}"/>
              </a:ext>
            </a:extLst>
          </p:cNvPr>
          <p:cNvSpPr txBox="1"/>
          <p:nvPr/>
        </p:nvSpPr>
        <p:spPr>
          <a:xfrm>
            <a:off x="5156660" y="1547869"/>
            <a:ext cx="6114722" cy="1938992"/>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Times New Roman" panose="02020603050405020304" pitchFamily="18" charset="0"/>
              </a:rPr>
              <a:t>F</a:t>
            </a:r>
            <a:r>
              <a:rPr lang="en-GB" sz="2400" dirty="0">
                <a:effectLst/>
                <a:latin typeface="Calibri" panose="020F0502020204030204" pitchFamily="34" charset="0"/>
                <a:ea typeface="Calibri" panose="020F0502020204030204" pitchFamily="34" charset="0"/>
                <a:cs typeface="Times New Roman" panose="02020603050405020304" pitchFamily="18" charset="0"/>
              </a:rPr>
              <a:t>our important statements that can be made regarding acceleration, when we consider point B relative to point A.  Recall that acceleration is a vector quantity, hence it is defined by magnitude and direction.</a:t>
            </a:r>
            <a:endParaRPr lang="en-GB" sz="2400" dirty="0"/>
          </a:p>
        </p:txBody>
      </p:sp>
    </p:spTree>
    <p:extLst>
      <p:ext uri="{BB962C8B-B14F-4D97-AF65-F5344CB8AC3E}">
        <p14:creationId xmlns:p14="http://schemas.microsoft.com/office/powerpoint/2010/main" val="1829812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59C1D-7684-48C3-B62D-FF1D7B78E7A7}"/>
              </a:ext>
            </a:extLst>
          </p:cNvPr>
          <p:cNvSpPr>
            <a:spLocks noGrp="1"/>
          </p:cNvSpPr>
          <p:nvPr>
            <p:ph type="title"/>
          </p:nvPr>
        </p:nvSpPr>
        <p:spPr>
          <a:xfrm>
            <a:off x="838200" y="187961"/>
            <a:ext cx="10515600" cy="646430"/>
          </a:xfrm>
        </p:spPr>
        <p:txBody>
          <a:bodyPr/>
          <a:lstStyle/>
          <a:p>
            <a:pPr algn="ctr"/>
            <a:r>
              <a:rPr kumimoji="0" lang="en-GB" sz="4000" b="0" i="0" u="none" strike="noStrike" kern="1200" cap="none" spc="0" normalizeH="0" baseline="0" noProof="0" dirty="0">
                <a:ln>
                  <a:noFill/>
                </a:ln>
                <a:solidFill>
                  <a:prstClr val="black"/>
                </a:solidFill>
                <a:effectLst/>
                <a:uLnTx/>
                <a:uFillTx/>
                <a:latin typeface="Calibri Light" panose="020F0302020204030204"/>
                <a:ea typeface="+mj-ea"/>
                <a:cs typeface="+mj-cs"/>
              </a:rPr>
              <a:t>Further notes on Centripetal Acceleration</a:t>
            </a:r>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CD0BE73-0A65-4A4F-9AEE-B5655591AAF1}"/>
                  </a:ext>
                </a:extLst>
              </p:cNvPr>
              <p:cNvSpPr>
                <a:spLocks noGrp="1"/>
              </p:cNvSpPr>
              <p:nvPr>
                <p:ph idx="1"/>
              </p:nvPr>
            </p:nvSpPr>
            <p:spPr>
              <a:xfrm>
                <a:off x="838200" y="850672"/>
                <a:ext cx="10515600" cy="5698717"/>
              </a:xfrm>
            </p:spPr>
            <p:txBody>
              <a:bodyPr>
                <a:normAutofit/>
              </a:bodyPr>
              <a:lstStyle/>
              <a:p>
                <a:pPr marL="0" indent="0">
                  <a:buNone/>
                </a:pPr>
                <a:r>
                  <a:rPr lang="en-GB" dirty="0"/>
                  <a:t>Consider the vector acceleration diagram of the link AB;</a:t>
                </a:r>
              </a:p>
              <a:p>
                <a:pPr marL="0" indent="0">
                  <a:buNone/>
                </a:pPr>
                <a:r>
                  <a:rPr lang="en-GB" dirty="0"/>
                  <a:t>				</a:t>
                </a:r>
              </a:p>
              <a:p>
                <a:pPr marL="0" indent="0">
                  <a:buNone/>
                </a:pPr>
                <a:r>
                  <a:rPr lang="en-GB" dirty="0"/>
                  <a:t>					</a:t>
                </a:r>
                <a:r>
                  <a:rPr lang="en-GB" sz="2400" dirty="0"/>
                  <a:t>Resultant acceleration, </a:t>
                </a:r>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𝑎</m:t>
                        </m:r>
                      </m:e>
                      <m:sub>
                        <m:r>
                          <a:rPr lang="en-GB" sz="2400" b="0" i="1" smtClean="0">
                            <a:latin typeface="Cambria Math" panose="02040503050406030204" pitchFamily="18" charset="0"/>
                          </a:rPr>
                          <m:t>𝑟</m:t>
                        </m:r>
                      </m:sub>
                    </m:sSub>
                    <m:r>
                      <a:rPr lang="en-GB" sz="2400" b="0" i="1" smtClean="0">
                        <a:latin typeface="Cambria Math" panose="02040503050406030204" pitchFamily="18" charset="0"/>
                      </a:rPr>
                      <m:t>= </m:t>
                    </m:r>
                    <m:rad>
                      <m:radPr>
                        <m:degHide m:val="on"/>
                        <m:ctrlPr>
                          <a:rPr lang="en-GB" sz="2400" b="0" i="1" smtClean="0">
                            <a:latin typeface="Cambria Math" panose="02040503050406030204" pitchFamily="18" charset="0"/>
                          </a:rPr>
                        </m:ctrlPr>
                      </m:radPr>
                      <m:deg/>
                      <m:e>
                        <m:sSubSup>
                          <m:sSubSupPr>
                            <m:ctrlPr>
                              <a:rPr lang="en-GB" sz="2400" b="0" i="1" smtClean="0">
                                <a:latin typeface="Cambria Math" panose="02040503050406030204" pitchFamily="18" charset="0"/>
                              </a:rPr>
                            </m:ctrlPr>
                          </m:sSubSupPr>
                          <m:e>
                            <m:r>
                              <a:rPr lang="en-GB" sz="2400" b="0" i="1" smtClean="0">
                                <a:latin typeface="Cambria Math" panose="02040503050406030204" pitchFamily="18" charset="0"/>
                              </a:rPr>
                              <m:t>𝑎</m:t>
                            </m:r>
                          </m:e>
                          <m:sub>
                            <m:r>
                              <a:rPr lang="en-GB" sz="2400" b="0" i="1" smtClean="0">
                                <a:latin typeface="Cambria Math" panose="02040503050406030204" pitchFamily="18" charset="0"/>
                              </a:rPr>
                              <m:t>𝑐</m:t>
                            </m:r>
                          </m:sub>
                          <m:sup>
                            <m:r>
                              <a:rPr lang="en-GB" sz="2400" b="0" i="1" smtClean="0">
                                <a:latin typeface="Cambria Math" panose="02040503050406030204" pitchFamily="18" charset="0"/>
                              </a:rPr>
                              <m:t>2</m:t>
                            </m:r>
                          </m:sup>
                        </m:sSubSup>
                        <m:r>
                          <a:rPr lang="en-GB" sz="2400" b="0" i="1" smtClean="0">
                            <a:latin typeface="Cambria Math" panose="02040503050406030204" pitchFamily="18" charset="0"/>
                          </a:rPr>
                          <m:t>+</m:t>
                        </m:r>
                        <m:sSubSup>
                          <m:sSubSupPr>
                            <m:ctrlPr>
                              <a:rPr lang="en-GB" sz="2400" b="0" i="1" smtClean="0">
                                <a:latin typeface="Cambria Math" panose="02040503050406030204" pitchFamily="18" charset="0"/>
                              </a:rPr>
                            </m:ctrlPr>
                          </m:sSubSupPr>
                          <m:e>
                            <m:r>
                              <a:rPr lang="en-GB" sz="2400" b="0" i="1" smtClean="0">
                                <a:latin typeface="Cambria Math" panose="02040503050406030204" pitchFamily="18" charset="0"/>
                              </a:rPr>
                              <m:t>𝑎</m:t>
                            </m:r>
                          </m:e>
                          <m:sub>
                            <m:r>
                              <a:rPr lang="en-GB" sz="2400" b="0" i="1" smtClean="0">
                                <a:latin typeface="Cambria Math" panose="02040503050406030204" pitchFamily="18" charset="0"/>
                              </a:rPr>
                              <m:t>𝑡</m:t>
                            </m:r>
                          </m:sub>
                          <m:sup>
                            <m:r>
                              <a:rPr lang="en-GB" sz="2400" b="0" i="1" smtClean="0">
                                <a:latin typeface="Cambria Math" panose="02040503050406030204" pitchFamily="18" charset="0"/>
                              </a:rPr>
                              <m:t>2</m:t>
                            </m:r>
                          </m:sup>
                        </m:sSubSup>
                      </m:e>
                    </m:rad>
                  </m:oMath>
                </a14:m>
                <a:endParaRPr lang="en-GB" sz="2400" dirty="0"/>
              </a:p>
              <a:p>
                <a:pPr marL="0" indent="0">
                  <a:buNone/>
                </a:pPr>
                <a:endParaRPr lang="en-GB" sz="2400" dirty="0"/>
              </a:p>
              <a:p>
                <a:pPr marL="0" indent="0">
                  <a:buNone/>
                </a:pPr>
                <a:r>
                  <a:rPr lang="en-GB" sz="2400" dirty="0"/>
                  <a:t>					Direction of resultant, </a:t>
                </a:r>
                <a14:m>
                  <m:oMath xmlns:m="http://schemas.openxmlformats.org/officeDocument/2006/math">
                    <m:r>
                      <a:rPr lang="en-GB" sz="2400" i="1" smtClean="0">
                        <a:latin typeface="Cambria Math" panose="02040503050406030204" pitchFamily="18" charset="0"/>
                        <a:ea typeface="Cambria Math" panose="02040503050406030204" pitchFamily="18" charset="0"/>
                      </a:rPr>
                      <m:t>𝜃</m:t>
                    </m:r>
                    <m:r>
                      <a:rPr lang="en-GB" sz="2400" b="0" i="1" smtClean="0">
                        <a:latin typeface="Cambria Math" panose="02040503050406030204" pitchFamily="18" charset="0"/>
                        <a:ea typeface="Cambria Math" panose="02040503050406030204" pitchFamily="18" charset="0"/>
                      </a:rPr>
                      <m:t>= </m:t>
                    </m:r>
                    <m:sSup>
                      <m:sSupPr>
                        <m:ctrlPr>
                          <a:rPr lang="en-GB" sz="2400" b="0" i="1" smtClean="0">
                            <a:latin typeface="Cambria Math" panose="02040503050406030204" pitchFamily="18" charset="0"/>
                            <a:ea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𝑡𝑎𝑛</m:t>
                        </m:r>
                      </m:e>
                      <m:sup>
                        <m:r>
                          <a:rPr lang="en-GB" sz="2400" b="0" i="1" smtClean="0">
                            <a:latin typeface="Cambria Math" panose="02040503050406030204" pitchFamily="18" charset="0"/>
                            <a:ea typeface="Cambria Math" panose="02040503050406030204" pitchFamily="18" charset="0"/>
                          </a:rPr>
                          <m:t>−1</m:t>
                        </m:r>
                      </m:sup>
                    </m:sSup>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𝑎</m:t>
                                </m:r>
                              </m:e>
                              <m:sub>
                                <m:r>
                                  <a:rPr lang="en-GB" sz="2400" b="0" i="1" smtClean="0">
                                    <a:latin typeface="Cambria Math" panose="02040503050406030204" pitchFamily="18" charset="0"/>
                                    <a:ea typeface="Cambria Math" panose="02040503050406030204" pitchFamily="18" charset="0"/>
                                  </a:rPr>
                                  <m:t>𝑡</m:t>
                                </m:r>
                              </m:sub>
                            </m:sSub>
                          </m:num>
                          <m:den>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𝑎</m:t>
                                </m:r>
                              </m:e>
                              <m:sub>
                                <m:r>
                                  <a:rPr lang="en-GB" sz="2400" b="0" i="1" smtClean="0">
                                    <a:latin typeface="Cambria Math" panose="02040503050406030204" pitchFamily="18" charset="0"/>
                                    <a:ea typeface="Cambria Math" panose="02040503050406030204" pitchFamily="18" charset="0"/>
                                  </a:rPr>
                                  <m:t>𝑐</m:t>
                                </m:r>
                              </m:sub>
                            </m:sSub>
                          </m:den>
                        </m:f>
                      </m:e>
                    </m:d>
                  </m:oMath>
                </a14:m>
                <a:endParaRPr lang="en-GB" sz="2400" dirty="0"/>
              </a:p>
              <a:p>
                <a:pPr marL="0" indent="0">
                  <a:buNone/>
                </a:pPr>
                <a:endParaRPr lang="en-GB" sz="2400" dirty="0"/>
              </a:p>
              <a:p>
                <a:pPr marL="0" indent="0">
                  <a:buNone/>
                </a:pPr>
                <a:endParaRPr lang="en-GB" sz="2400" dirty="0"/>
              </a:p>
              <a:p>
                <a:pPr marL="0" inden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Thus, in the general case of the acceleration of one point on a single rigid link relative to another point, the acceleration will comprise a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centripetal</a:t>
                </a:r>
                <a:r>
                  <a:rPr lang="en-GB" sz="2400" dirty="0">
                    <a:effectLst/>
                    <a:latin typeface="Calibri" panose="020F0502020204030204" pitchFamily="34" charset="0"/>
                    <a:ea typeface="Calibri" panose="020F0502020204030204" pitchFamily="34" charset="0"/>
                    <a:cs typeface="Times New Roman" panose="02020603050405020304" pitchFamily="18" charset="0"/>
                  </a:rPr>
                  <a:t> component and a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tangential </a:t>
                </a:r>
                <a:r>
                  <a:rPr lang="en-GB" sz="2400" dirty="0">
                    <a:effectLst/>
                    <a:latin typeface="Calibri" panose="020F0502020204030204" pitchFamily="34" charset="0"/>
                    <a:ea typeface="Calibri" panose="020F0502020204030204" pitchFamily="34" charset="0"/>
                    <a:cs typeface="Times New Roman" panose="02020603050405020304" pitchFamily="18" charset="0"/>
                  </a:rPr>
                  <a:t>component.</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So, a </a:t>
                </a:r>
                <a:r>
                  <a:rPr lang="en-GB" sz="2400" i="1" dirty="0">
                    <a:latin typeface="Calibri" panose="020F0502020204030204" pitchFamily="34" charset="0"/>
                    <a:ea typeface="Calibri" panose="020F0502020204030204" pitchFamily="34" charset="0"/>
                    <a:cs typeface="Times New Roman" panose="02020603050405020304" pitchFamily="18" charset="0"/>
                  </a:rPr>
                  <a:t>resultant acceleration </a:t>
                </a:r>
                <a:r>
                  <a:rPr lang="en-GB" sz="2400" dirty="0">
                    <a:latin typeface="Calibri" panose="020F0502020204030204" pitchFamily="34" charset="0"/>
                    <a:ea typeface="Calibri" panose="020F0502020204030204" pitchFamily="34" charset="0"/>
                    <a:cs typeface="Times New Roman" panose="02020603050405020304" pitchFamily="18" charset="0"/>
                  </a:rPr>
                  <a:t>will be present</a:t>
                </a:r>
                <a:r>
                  <a:rPr lang="en-GB" sz="2400" dirty="0">
                    <a:effectLst/>
                    <a:latin typeface="Calibri" panose="020F0502020204030204" pitchFamily="34" charset="0"/>
                    <a:ea typeface="Calibri" panose="020F0502020204030204" pitchFamily="34" charset="0"/>
                    <a:cs typeface="Times New Roman" panose="02020603050405020304" pitchFamily="18" charset="0"/>
                  </a:rPr>
                  <a:t> of one point on a single rigid link relative to another point.</a:t>
                </a:r>
                <a:r>
                  <a:rPr lang="en-GB" sz="2400" dirty="0">
                    <a:latin typeface="Calibri" panose="020F050202020403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p:txBody>
          </p:sp>
        </mc:Choice>
        <mc:Fallback xmlns="">
          <p:sp>
            <p:nvSpPr>
              <p:cNvPr id="3" name="Content Placeholder 2">
                <a:extLst>
                  <a:ext uri="{FF2B5EF4-FFF2-40B4-BE49-F238E27FC236}">
                    <a16:creationId xmlns:a16="http://schemas.microsoft.com/office/drawing/2014/main" id="{CCD0BE73-0A65-4A4F-9AEE-B5655591AAF1}"/>
                  </a:ext>
                </a:extLst>
              </p:cNvPr>
              <p:cNvSpPr>
                <a:spLocks noGrp="1" noRot="1" noChangeAspect="1" noMove="1" noResize="1" noEditPoints="1" noAdjustHandles="1" noChangeArrowheads="1" noChangeShapeType="1" noTextEdit="1"/>
              </p:cNvSpPr>
              <p:nvPr>
                <p:ph idx="1"/>
              </p:nvPr>
            </p:nvSpPr>
            <p:spPr>
              <a:xfrm>
                <a:off x="838200" y="850672"/>
                <a:ext cx="10515600" cy="5698717"/>
              </a:xfrm>
              <a:blipFill>
                <a:blip r:embed="rId2"/>
                <a:stretch>
                  <a:fillRect l="-1217" t="-1820" r="-1391"/>
                </a:stretch>
              </a:blipFill>
            </p:spPr>
            <p:txBody>
              <a:bodyPr/>
              <a:lstStyle/>
              <a:p>
                <a:r>
                  <a:rPr lang="en-GB">
                    <a:noFill/>
                  </a:rPr>
                  <a:t> </a:t>
                </a:r>
              </a:p>
            </p:txBody>
          </p:sp>
        </mc:Fallback>
      </mc:AlternateContent>
      <p:grpSp>
        <p:nvGrpSpPr>
          <p:cNvPr id="30" name="Group 29">
            <a:extLst>
              <a:ext uri="{FF2B5EF4-FFF2-40B4-BE49-F238E27FC236}">
                <a16:creationId xmlns:a16="http://schemas.microsoft.com/office/drawing/2014/main" id="{5225F600-CACA-41CD-85B5-FD680A9217EA}"/>
              </a:ext>
            </a:extLst>
          </p:cNvPr>
          <p:cNvGrpSpPr/>
          <p:nvPr/>
        </p:nvGrpSpPr>
        <p:grpSpPr>
          <a:xfrm>
            <a:off x="1531620" y="1388745"/>
            <a:ext cx="3234691" cy="2873396"/>
            <a:chOff x="1645920" y="1543050"/>
            <a:chExt cx="3234691" cy="2873396"/>
          </a:xfrm>
        </p:grpSpPr>
        <p:cxnSp>
          <p:nvCxnSpPr>
            <p:cNvPr id="5" name="Straight Connector 4">
              <a:extLst>
                <a:ext uri="{FF2B5EF4-FFF2-40B4-BE49-F238E27FC236}">
                  <a16:creationId xmlns:a16="http://schemas.microsoft.com/office/drawing/2014/main" id="{0593DA5D-B87F-4B65-B245-30E0E8BC0991}"/>
                </a:ext>
              </a:extLst>
            </p:cNvPr>
            <p:cNvCxnSpPr/>
            <p:nvPr/>
          </p:nvCxnSpPr>
          <p:spPr>
            <a:xfrm flipV="1">
              <a:off x="2514600" y="2686050"/>
              <a:ext cx="1971675" cy="1360170"/>
            </a:xfrm>
            <a:prstGeom prst="line">
              <a:avLst/>
            </a:prstGeom>
          </p:spPr>
          <p:style>
            <a:lnRef idx="3">
              <a:schemeClr val="accent1"/>
            </a:lnRef>
            <a:fillRef idx="0">
              <a:schemeClr val="accent1"/>
            </a:fillRef>
            <a:effectRef idx="2">
              <a:schemeClr val="accent1"/>
            </a:effectRef>
            <a:fontRef idx="minor">
              <a:schemeClr val="tx1"/>
            </a:fontRef>
          </p:style>
        </p:cxnSp>
        <p:cxnSp>
          <p:nvCxnSpPr>
            <p:cNvPr id="7" name="Straight Connector 6">
              <a:extLst>
                <a:ext uri="{FF2B5EF4-FFF2-40B4-BE49-F238E27FC236}">
                  <a16:creationId xmlns:a16="http://schemas.microsoft.com/office/drawing/2014/main" id="{84D66804-DF26-4234-A8D6-120A8B4076C2}"/>
                </a:ext>
              </a:extLst>
            </p:cNvPr>
            <p:cNvCxnSpPr/>
            <p:nvPr/>
          </p:nvCxnSpPr>
          <p:spPr>
            <a:xfrm flipH="1" flipV="1">
              <a:off x="3617595" y="1543050"/>
              <a:ext cx="868680" cy="1143000"/>
            </a:xfrm>
            <a:prstGeom prst="line">
              <a:avLst/>
            </a:prstGeom>
          </p:spPr>
          <p:style>
            <a:lnRef idx="3">
              <a:schemeClr val="accent1"/>
            </a:lnRef>
            <a:fillRef idx="0">
              <a:schemeClr val="accent1"/>
            </a:fillRef>
            <a:effectRef idx="2">
              <a:schemeClr val="accent1"/>
            </a:effectRef>
            <a:fontRef idx="minor">
              <a:schemeClr val="tx1"/>
            </a:fontRef>
          </p:style>
        </p:cxnSp>
        <p:cxnSp>
          <p:nvCxnSpPr>
            <p:cNvPr id="9" name="Straight Connector 8">
              <a:extLst>
                <a:ext uri="{FF2B5EF4-FFF2-40B4-BE49-F238E27FC236}">
                  <a16:creationId xmlns:a16="http://schemas.microsoft.com/office/drawing/2014/main" id="{283C4D9A-D9F1-4C6D-83D3-110347BF931D}"/>
                </a:ext>
              </a:extLst>
            </p:cNvPr>
            <p:cNvCxnSpPr>
              <a:cxnSpLocks/>
            </p:cNvCxnSpPr>
            <p:nvPr/>
          </p:nvCxnSpPr>
          <p:spPr>
            <a:xfrm flipH="1" flipV="1">
              <a:off x="1645920" y="2903220"/>
              <a:ext cx="868680" cy="1143000"/>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1" name="Straight Connector 10">
              <a:extLst>
                <a:ext uri="{FF2B5EF4-FFF2-40B4-BE49-F238E27FC236}">
                  <a16:creationId xmlns:a16="http://schemas.microsoft.com/office/drawing/2014/main" id="{9ED31F43-2DEA-41E0-A9EC-B2B5DB59B512}"/>
                </a:ext>
              </a:extLst>
            </p:cNvPr>
            <p:cNvCxnSpPr>
              <a:cxnSpLocks/>
            </p:cNvCxnSpPr>
            <p:nvPr/>
          </p:nvCxnSpPr>
          <p:spPr>
            <a:xfrm flipV="1">
              <a:off x="1645920" y="1543050"/>
              <a:ext cx="1971675" cy="1360170"/>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3" name="Straight Connector 12">
              <a:extLst>
                <a:ext uri="{FF2B5EF4-FFF2-40B4-BE49-F238E27FC236}">
                  <a16:creationId xmlns:a16="http://schemas.microsoft.com/office/drawing/2014/main" id="{2353D4C1-A245-4DEF-B8DF-B4E6DB31AC5E}"/>
                </a:ext>
              </a:extLst>
            </p:cNvPr>
            <p:cNvCxnSpPr/>
            <p:nvPr/>
          </p:nvCxnSpPr>
          <p:spPr>
            <a:xfrm flipH="1">
              <a:off x="1645920" y="2686050"/>
              <a:ext cx="2840355" cy="217170"/>
            </a:xfrm>
            <a:prstGeom prst="line">
              <a:avLst/>
            </a:prstGeom>
          </p:spPr>
          <p:style>
            <a:lnRef idx="2">
              <a:schemeClr val="accent1"/>
            </a:lnRef>
            <a:fillRef idx="0">
              <a:schemeClr val="accent1"/>
            </a:fillRef>
            <a:effectRef idx="1">
              <a:schemeClr val="accent1"/>
            </a:effectRef>
            <a:fontRef idx="minor">
              <a:schemeClr val="tx1"/>
            </a:fontRef>
          </p:style>
        </p:cxnSp>
        <p:sp>
          <p:nvSpPr>
            <p:cNvPr id="14" name="Arrow: Down 13">
              <a:extLst>
                <a:ext uri="{FF2B5EF4-FFF2-40B4-BE49-F238E27FC236}">
                  <a16:creationId xmlns:a16="http://schemas.microsoft.com/office/drawing/2014/main" id="{6D39BEEC-38A6-4F4C-AEE6-77A8232F983D}"/>
                </a:ext>
              </a:extLst>
            </p:cNvPr>
            <p:cNvSpPr/>
            <p:nvPr/>
          </p:nvSpPr>
          <p:spPr>
            <a:xfrm rot="3261256">
              <a:off x="3392070" y="3239723"/>
              <a:ext cx="89129" cy="36863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56B7081A-BE8D-47B1-A535-F775AABE627E}"/>
                </a:ext>
              </a:extLst>
            </p:cNvPr>
            <p:cNvSpPr/>
            <p:nvPr/>
          </p:nvSpPr>
          <p:spPr>
            <a:xfrm rot="8536051">
              <a:off x="3910090" y="1808042"/>
              <a:ext cx="113553" cy="4247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5C8D7F04-BF7F-4BC7-B050-5BE728B67B30}"/>
                </a:ext>
              </a:extLst>
            </p:cNvPr>
            <p:cNvSpPr/>
            <p:nvPr/>
          </p:nvSpPr>
          <p:spPr>
            <a:xfrm rot="5168832">
              <a:off x="2294648" y="2640238"/>
              <a:ext cx="198491" cy="40843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1272FBC9-22C0-46FC-A4A1-96BEC1B96AC2}"/>
                </a:ext>
              </a:extLst>
            </p:cNvPr>
            <p:cNvSpPr txBox="1"/>
            <p:nvPr/>
          </p:nvSpPr>
          <p:spPr>
            <a:xfrm flipH="1">
              <a:off x="2393893" y="3954781"/>
              <a:ext cx="394336" cy="461665"/>
            </a:xfrm>
            <a:prstGeom prst="rect">
              <a:avLst/>
            </a:prstGeom>
            <a:noFill/>
          </p:spPr>
          <p:txBody>
            <a:bodyPr wrap="square" rtlCol="0">
              <a:spAutoFit/>
            </a:bodyPr>
            <a:lstStyle/>
            <a:p>
              <a:r>
                <a:rPr lang="en-GB" sz="2400" dirty="0"/>
                <a:t>A</a:t>
              </a:r>
            </a:p>
          </p:txBody>
        </p:sp>
        <p:sp>
          <p:nvSpPr>
            <p:cNvPr id="19" name="TextBox 18">
              <a:extLst>
                <a:ext uri="{FF2B5EF4-FFF2-40B4-BE49-F238E27FC236}">
                  <a16:creationId xmlns:a16="http://schemas.microsoft.com/office/drawing/2014/main" id="{AB0B9F2A-B160-4FE6-8E04-BF4421682F4D}"/>
                </a:ext>
              </a:extLst>
            </p:cNvPr>
            <p:cNvSpPr txBox="1"/>
            <p:nvPr/>
          </p:nvSpPr>
          <p:spPr>
            <a:xfrm flipH="1">
              <a:off x="4486275" y="2361487"/>
              <a:ext cx="394336" cy="461665"/>
            </a:xfrm>
            <a:prstGeom prst="rect">
              <a:avLst/>
            </a:prstGeom>
            <a:noFill/>
          </p:spPr>
          <p:txBody>
            <a:bodyPr wrap="square" rtlCol="0">
              <a:spAutoFit/>
            </a:bodyPr>
            <a:lstStyle/>
            <a:p>
              <a:r>
                <a:rPr lang="en-GB" sz="2400" dirty="0"/>
                <a:t>B</a:t>
              </a:r>
            </a:p>
          </p:txBody>
        </p:sp>
        <p:sp>
          <p:nvSpPr>
            <p:cNvPr id="21" name="TextBox 20">
              <a:extLst>
                <a:ext uri="{FF2B5EF4-FFF2-40B4-BE49-F238E27FC236}">
                  <a16:creationId xmlns:a16="http://schemas.microsoft.com/office/drawing/2014/main" id="{0CD98483-4D7C-4585-BD39-8F4668E0D3A6}"/>
                </a:ext>
              </a:extLst>
            </p:cNvPr>
            <p:cNvSpPr txBox="1"/>
            <p:nvPr/>
          </p:nvSpPr>
          <p:spPr>
            <a:xfrm flipH="1">
              <a:off x="3397654" y="3297897"/>
              <a:ext cx="442826" cy="461665"/>
            </a:xfrm>
            <a:prstGeom prst="rect">
              <a:avLst/>
            </a:prstGeom>
            <a:noFill/>
          </p:spPr>
          <p:txBody>
            <a:bodyPr wrap="square" rtlCol="0">
              <a:spAutoFit/>
            </a:bodyPr>
            <a:lstStyle/>
            <a:p>
              <a:r>
                <a:rPr lang="en-GB" sz="2400" i="1" dirty="0"/>
                <a:t>a</a:t>
              </a:r>
              <a:r>
                <a:rPr lang="en-GB" sz="2400" i="1" baseline="-25000" dirty="0"/>
                <a:t>c</a:t>
              </a:r>
              <a:endParaRPr lang="en-GB" sz="2400" i="1" dirty="0"/>
            </a:p>
          </p:txBody>
        </p:sp>
        <p:sp>
          <p:nvSpPr>
            <p:cNvPr id="23" name="TextBox 22">
              <a:extLst>
                <a:ext uri="{FF2B5EF4-FFF2-40B4-BE49-F238E27FC236}">
                  <a16:creationId xmlns:a16="http://schemas.microsoft.com/office/drawing/2014/main" id="{E8133947-5E0B-42D1-B0B8-8259E09DE58E}"/>
                </a:ext>
              </a:extLst>
            </p:cNvPr>
            <p:cNvSpPr txBox="1"/>
            <p:nvPr/>
          </p:nvSpPr>
          <p:spPr>
            <a:xfrm flipH="1">
              <a:off x="3938291" y="1643375"/>
              <a:ext cx="442826" cy="461665"/>
            </a:xfrm>
            <a:prstGeom prst="rect">
              <a:avLst/>
            </a:prstGeom>
            <a:noFill/>
          </p:spPr>
          <p:txBody>
            <a:bodyPr wrap="square" rtlCol="0">
              <a:spAutoFit/>
            </a:bodyPr>
            <a:lstStyle/>
            <a:p>
              <a:r>
                <a:rPr lang="en-GB" sz="2400" i="1" dirty="0"/>
                <a:t>a</a:t>
              </a:r>
              <a:r>
                <a:rPr lang="en-GB" sz="2400" i="1" baseline="-25000" dirty="0"/>
                <a:t>t</a:t>
              </a:r>
              <a:endParaRPr lang="en-GB" sz="2400" i="1" dirty="0"/>
            </a:p>
          </p:txBody>
        </p:sp>
        <p:sp>
          <p:nvSpPr>
            <p:cNvPr id="25" name="TextBox 24">
              <a:extLst>
                <a:ext uri="{FF2B5EF4-FFF2-40B4-BE49-F238E27FC236}">
                  <a16:creationId xmlns:a16="http://schemas.microsoft.com/office/drawing/2014/main" id="{659ABC1D-1BC6-43ED-8804-425CC5ACF718}"/>
                </a:ext>
              </a:extLst>
            </p:cNvPr>
            <p:cNvSpPr txBox="1"/>
            <p:nvPr/>
          </p:nvSpPr>
          <p:spPr>
            <a:xfrm flipH="1">
              <a:off x="2393893" y="2338597"/>
              <a:ext cx="442826" cy="461665"/>
            </a:xfrm>
            <a:prstGeom prst="rect">
              <a:avLst/>
            </a:prstGeom>
            <a:noFill/>
          </p:spPr>
          <p:txBody>
            <a:bodyPr wrap="square" rtlCol="0">
              <a:spAutoFit/>
            </a:bodyPr>
            <a:lstStyle/>
            <a:p>
              <a:r>
                <a:rPr lang="en-GB" sz="2400" i="1" dirty="0" err="1"/>
                <a:t>a</a:t>
              </a:r>
              <a:r>
                <a:rPr lang="en-GB" sz="2400" i="1" baseline="-25000" dirty="0" err="1"/>
                <a:t>r</a:t>
              </a:r>
              <a:endParaRPr lang="en-GB" sz="2400" i="1" dirty="0"/>
            </a:p>
          </p:txBody>
        </p:sp>
        <p:sp>
          <p:nvSpPr>
            <p:cNvPr id="29" name="TextBox 28">
              <a:extLst>
                <a:ext uri="{FF2B5EF4-FFF2-40B4-BE49-F238E27FC236}">
                  <a16:creationId xmlns:a16="http://schemas.microsoft.com/office/drawing/2014/main" id="{5C322100-1E02-42C0-8855-B0263ACD527C}"/>
                </a:ext>
              </a:extLst>
            </p:cNvPr>
            <p:cNvSpPr txBox="1"/>
            <p:nvPr/>
          </p:nvSpPr>
          <p:spPr>
            <a:xfrm flipH="1">
              <a:off x="3791991" y="2640331"/>
              <a:ext cx="394336" cy="461665"/>
            </a:xfrm>
            <a:prstGeom prst="rect">
              <a:avLst/>
            </a:prstGeom>
            <a:noFill/>
          </p:spPr>
          <p:txBody>
            <a:bodyPr wrap="square" rtlCol="0">
              <a:spAutoFit/>
            </a:bodyPr>
            <a:lstStyle/>
            <a:p>
              <a:r>
                <a:rPr lang="en-GB" sz="2400" dirty="0"/>
                <a:t>θ</a:t>
              </a:r>
            </a:p>
          </p:txBody>
        </p:sp>
      </p:grpSp>
    </p:spTree>
    <p:extLst>
      <p:ext uri="{BB962C8B-B14F-4D97-AF65-F5344CB8AC3E}">
        <p14:creationId xmlns:p14="http://schemas.microsoft.com/office/powerpoint/2010/main" val="1327841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23269-C4CA-477E-8579-9539D93CC8D9}"/>
              </a:ext>
            </a:extLst>
          </p:cNvPr>
          <p:cNvSpPr>
            <a:spLocks noGrp="1"/>
          </p:cNvSpPr>
          <p:nvPr>
            <p:ph type="title"/>
          </p:nvPr>
        </p:nvSpPr>
        <p:spPr>
          <a:xfrm>
            <a:off x="838200" y="256541"/>
            <a:ext cx="10515600" cy="760730"/>
          </a:xfrm>
        </p:spPr>
        <p:txBody>
          <a:bodyPr>
            <a:normAutofit/>
          </a:bodyPr>
          <a:lstStyle/>
          <a:p>
            <a:pPr algn="ctr"/>
            <a:r>
              <a:rPr lang="en-GB" sz="4000" dirty="0"/>
              <a:t>Example 1: centripetal acceleration</a:t>
            </a:r>
          </a:p>
        </p:txBody>
      </p:sp>
      <p:sp>
        <p:nvSpPr>
          <p:cNvPr id="3" name="Content Placeholder 2">
            <a:extLst>
              <a:ext uri="{FF2B5EF4-FFF2-40B4-BE49-F238E27FC236}">
                <a16:creationId xmlns:a16="http://schemas.microsoft.com/office/drawing/2014/main" id="{880391D4-7737-407C-80FE-A2CBEA889F4D}"/>
              </a:ext>
            </a:extLst>
          </p:cNvPr>
          <p:cNvSpPr>
            <a:spLocks noGrp="1"/>
          </p:cNvSpPr>
          <p:nvPr>
            <p:ph idx="1"/>
          </p:nvPr>
        </p:nvSpPr>
        <p:spPr>
          <a:xfrm>
            <a:off x="838200" y="1091565"/>
            <a:ext cx="10515600" cy="5440680"/>
          </a:xfrm>
        </p:spPr>
        <p:txBody>
          <a:bodyPr/>
          <a:lstStyle/>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Consider that the link AB shown earlier is 0.75m in length.  Determine the total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resultant</a:t>
            </a:r>
            <a:r>
              <a:rPr lang="en-GB" sz="2200" dirty="0">
                <a:effectLst/>
                <a:latin typeface="Calibri" panose="020F0502020204030204" pitchFamily="34" charset="0"/>
                <a:ea typeface="Calibri" panose="020F0502020204030204" pitchFamily="34" charset="0"/>
                <a:cs typeface="Times New Roman" panose="02020603050405020304" pitchFamily="18" charset="0"/>
              </a:rPr>
              <a:t>) acceleration of B relative to A, when;</a:t>
            </a:r>
          </a:p>
          <a:p>
            <a:pPr marL="342900" lvl="0" indent="-342900">
              <a:lnSpc>
                <a:spcPct val="107000"/>
              </a:lnSpc>
              <a:buFont typeface="+mj-lt"/>
              <a:buAutoNum type="alphaLcParenBoth"/>
            </a:pPr>
            <a:r>
              <a:rPr lang="en-GB" sz="2200" i="1" dirty="0">
                <a:effectLst/>
                <a:latin typeface="Calibri" panose="020F0502020204030204" pitchFamily="34" charset="0"/>
                <a:ea typeface="Calibri" panose="020F0502020204030204" pitchFamily="34" charset="0"/>
                <a:cs typeface="Times New Roman" panose="02020603050405020304" pitchFamily="18" charset="0"/>
              </a:rPr>
              <a:t> ω</a:t>
            </a:r>
            <a:r>
              <a:rPr lang="en-GB" sz="2200" dirty="0">
                <a:effectLst/>
                <a:latin typeface="Calibri" panose="020F0502020204030204" pitchFamily="34" charset="0"/>
                <a:ea typeface="Calibri" panose="020F0502020204030204" pitchFamily="34" charset="0"/>
                <a:cs typeface="Times New Roman" panose="02020603050405020304" pitchFamily="18" charset="0"/>
              </a:rPr>
              <a:t> = 2 rad/s;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α</a:t>
            </a:r>
            <a:r>
              <a:rPr lang="en-GB" sz="2200" dirty="0">
                <a:effectLst/>
                <a:latin typeface="Calibri" panose="020F0502020204030204" pitchFamily="34" charset="0"/>
                <a:ea typeface="Calibri" panose="020F0502020204030204" pitchFamily="34" charset="0"/>
                <a:cs typeface="Times New Roman" panose="02020603050405020304" pitchFamily="18" charset="0"/>
              </a:rPr>
              <a:t> = 4 rad/s</a:t>
            </a:r>
            <a:r>
              <a:rPr lang="en-GB" sz="2200" baseline="30000" dirty="0">
                <a:effectLst/>
                <a:latin typeface="Calibri" panose="020F0502020204030204" pitchFamily="34" charset="0"/>
                <a:ea typeface="Calibri" panose="020F0502020204030204" pitchFamily="34" charset="0"/>
                <a:cs typeface="Times New Roman" panose="02020603050405020304" pitchFamily="18" charset="0"/>
              </a:rPr>
              <a:t>2</a:t>
            </a:r>
            <a:r>
              <a:rPr lang="en-GB" sz="2200" dirty="0">
                <a:effectLst/>
                <a:latin typeface="Calibri" panose="020F0502020204030204" pitchFamily="34" charset="0"/>
                <a:ea typeface="Calibri" panose="020F0502020204030204" pitchFamily="34" charset="0"/>
                <a:cs typeface="Times New Roman" panose="02020603050405020304" pitchFamily="18" charset="0"/>
              </a:rPr>
              <a:t> clockwise</a:t>
            </a:r>
          </a:p>
          <a:p>
            <a:pPr marL="342900" lvl="0" indent="-342900">
              <a:lnSpc>
                <a:spcPct val="107000"/>
              </a:lnSpc>
              <a:spcAft>
                <a:spcPts val="800"/>
              </a:spcAft>
              <a:buFont typeface="+mj-lt"/>
              <a:buAutoNum type="alphaLcParenBoth"/>
            </a:pPr>
            <a:r>
              <a:rPr lang="en-GB" sz="2200" i="1" dirty="0">
                <a:effectLst/>
                <a:latin typeface="Calibri" panose="020F0502020204030204" pitchFamily="34" charset="0"/>
                <a:ea typeface="Calibri" panose="020F0502020204030204" pitchFamily="34" charset="0"/>
                <a:cs typeface="Times New Roman" panose="02020603050405020304" pitchFamily="18" charset="0"/>
              </a:rPr>
              <a:t> ω </a:t>
            </a:r>
            <a:r>
              <a:rPr lang="en-GB" sz="2200" dirty="0">
                <a:effectLst/>
                <a:latin typeface="Calibri" panose="020F0502020204030204" pitchFamily="34" charset="0"/>
                <a:ea typeface="Calibri" panose="020F0502020204030204" pitchFamily="34" charset="0"/>
                <a:cs typeface="Times New Roman" panose="02020603050405020304" pitchFamily="18" charset="0"/>
              </a:rPr>
              <a:t>= 1 rad/s;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α</a:t>
            </a:r>
            <a:r>
              <a:rPr lang="en-GB" sz="2200" dirty="0">
                <a:effectLst/>
                <a:latin typeface="Calibri" panose="020F0502020204030204" pitchFamily="34" charset="0"/>
                <a:ea typeface="Calibri" panose="020F0502020204030204" pitchFamily="34" charset="0"/>
                <a:cs typeface="Times New Roman" panose="02020603050405020304" pitchFamily="18" charset="0"/>
              </a:rPr>
              <a:t> = 2 rad/s</a:t>
            </a:r>
            <a:r>
              <a:rPr lang="en-GB" sz="2200" baseline="30000" dirty="0">
                <a:effectLst/>
                <a:latin typeface="Calibri" panose="020F0502020204030204" pitchFamily="34" charset="0"/>
                <a:ea typeface="Calibri" panose="020F0502020204030204" pitchFamily="34" charset="0"/>
                <a:cs typeface="Times New Roman" panose="02020603050405020304" pitchFamily="18" charset="0"/>
              </a:rPr>
              <a:t>2</a:t>
            </a:r>
            <a:r>
              <a:rPr lang="en-GB" sz="2200" dirty="0">
                <a:effectLst/>
                <a:latin typeface="Calibri" panose="020F0502020204030204" pitchFamily="34" charset="0"/>
                <a:ea typeface="Calibri" panose="020F0502020204030204" pitchFamily="34" charset="0"/>
                <a:cs typeface="Times New Roman" panose="02020603050405020304" pitchFamily="18" charset="0"/>
              </a:rPr>
              <a:t> anti-clockwise</a:t>
            </a:r>
          </a:p>
          <a:p>
            <a:pPr marL="0" indent="0">
              <a:buNone/>
            </a:pPr>
            <a:endParaRPr lang="en-GB" dirty="0"/>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111A2B9E-C39E-42A2-BF44-C4087A4A7EA6}"/>
                  </a:ext>
                </a:extLst>
              </p:cNvPr>
              <p:cNvSpPr txBox="1"/>
              <p:nvPr/>
            </p:nvSpPr>
            <p:spPr>
              <a:xfrm>
                <a:off x="838200" y="3126513"/>
                <a:ext cx="10603230" cy="3440750"/>
              </a:xfrm>
              <a:prstGeom prst="rect">
                <a:avLst/>
              </a:prstGeom>
              <a:noFill/>
            </p:spPr>
            <p:txBody>
              <a:bodyPr wrap="square" rtlCol="0">
                <a:spAutoFit/>
              </a:bodyPr>
              <a:lstStyle/>
              <a:p>
                <a:pPr marL="457200" indent="-457200">
                  <a:buAutoNum type="alphaLcParenBoth"/>
                </a:pPr>
                <a:r>
                  <a:rPr lang="en-GB" sz="2200" u="sng" dirty="0"/>
                  <a:t>Solution</a:t>
                </a:r>
                <a:r>
                  <a:rPr lang="en-GB" sz="2200" dirty="0"/>
                  <a:t>: </a:t>
                </a:r>
                <a:r>
                  <a:rPr lang="en-GB" sz="2400" dirty="0"/>
                  <a:t>		</a:t>
                </a:r>
                <a14:m>
                  <m:oMath xmlns:m="http://schemas.openxmlformats.org/officeDocument/2006/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𝑎</m:t>
                        </m:r>
                      </m:e>
                      <m:sub>
                        <m:r>
                          <a:rPr lang="en-GB" sz="2400" b="0" i="1" smtClean="0">
                            <a:latin typeface="Cambria Math" panose="02040503050406030204" pitchFamily="18" charset="0"/>
                          </a:rPr>
                          <m:t>𝑐</m:t>
                        </m:r>
                      </m:sub>
                    </m:sSub>
                    <m:r>
                      <a:rPr lang="en-GB" sz="2400" b="0" i="1" smtClean="0">
                        <a:latin typeface="Cambria Math" panose="02040503050406030204" pitchFamily="18" charset="0"/>
                      </a:rPr>
                      <m:t>= </m:t>
                    </m:r>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𝜔</m:t>
                        </m:r>
                      </m:e>
                      <m:sup>
                        <m:r>
                          <a:rPr lang="en-GB" sz="2400" b="0" i="1" smtClean="0">
                            <a:latin typeface="Cambria Math" panose="02040503050406030204" pitchFamily="18" charset="0"/>
                          </a:rPr>
                          <m:t>2</m:t>
                        </m:r>
                      </m:sup>
                    </m:sSup>
                    <m:r>
                      <a:rPr lang="en-GB" sz="2400" b="0" i="1" smtClean="0">
                        <a:latin typeface="Cambria Math" panose="02040503050406030204" pitchFamily="18" charset="0"/>
                      </a:rPr>
                      <m:t>𝑟</m:t>
                    </m:r>
                    <m:r>
                      <a:rPr lang="en-GB" sz="2400" b="0" i="1" smtClean="0">
                        <a:latin typeface="Cambria Math" panose="02040503050406030204" pitchFamily="18" charset="0"/>
                      </a:rPr>
                      <m:t> = </m:t>
                    </m:r>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rPr>
                          <m:t>2</m:t>
                        </m:r>
                      </m:e>
                      <m:sup>
                        <m:r>
                          <a:rPr lang="en-GB" sz="2400" b="0" i="1" smtClean="0">
                            <a:latin typeface="Cambria Math" panose="02040503050406030204" pitchFamily="18" charset="0"/>
                          </a:rPr>
                          <m:t>2</m:t>
                        </m:r>
                      </m:sup>
                    </m:sSup>
                    <m:r>
                      <a:rPr lang="en-GB" sz="2400" b="0" i="1" smtClean="0">
                        <a:latin typeface="Cambria Math" panose="02040503050406030204" pitchFamily="18" charset="0"/>
                        <a:ea typeface="Cambria Math" panose="02040503050406030204" pitchFamily="18" charset="0"/>
                      </a:rPr>
                      <m:t>×0.75=3 </m:t>
                    </m:r>
                    <m:r>
                      <a:rPr lang="en-GB" sz="2400" b="0" i="1" smtClean="0">
                        <a:latin typeface="Cambria Math" panose="02040503050406030204" pitchFamily="18" charset="0"/>
                        <a:ea typeface="Cambria Math" panose="02040503050406030204" pitchFamily="18" charset="0"/>
                      </a:rPr>
                      <m:t>𝑚</m:t>
                    </m:r>
                    <m:sSup>
                      <m:sSupPr>
                        <m:ctrlPr>
                          <a:rPr lang="en-GB" sz="2400" b="0" i="1" smtClean="0">
                            <a:latin typeface="Cambria Math" panose="02040503050406030204" pitchFamily="18" charset="0"/>
                            <a:ea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𝑠</m:t>
                        </m:r>
                      </m:e>
                      <m:sup>
                        <m:r>
                          <a:rPr lang="en-GB" sz="2400" b="0" i="1" smtClean="0">
                            <a:latin typeface="Cambria Math" panose="02040503050406030204" pitchFamily="18" charset="0"/>
                            <a:ea typeface="Cambria Math" panose="02040503050406030204" pitchFamily="18" charset="0"/>
                          </a:rPr>
                          <m:t>−2</m:t>
                        </m:r>
                      </m:sup>
                    </m:sSup>
                    <m:r>
                      <a:rPr lang="en-GB" sz="2400" b="0" i="1" smtClean="0">
                        <a:latin typeface="Cambria Math" panose="02040503050406030204" pitchFamily="18" charset="0"/>
                        <a:ea typeface="Cambria Math" panose="02040503050406030204" pitchFamily="18" charset="0"/>
                      </a:rPr>
                      <m:t> </m:t>
                    </m:r>
                  </m:oMath>
                </a14:m>
                <a:endParaRPr lang="en-GB" sz="2400" b="0" i="1" dirty="0">
                  <a:latin typeface="Cambria Math" panose="02040503050406030204" pitchFamily="18" charset="0"/>
                  <a:ea typeface="Cambria Math" panose="02040503050406030204" pitchFamily="18" charset="0"/>
                </a:endParaRPr>
              </a:p>
              <a:p>
                <a:pPr/>
                <a14:m>
                  <m:oMathPara xmlns:m="http://schemas.openxmlformats.org/officeDocument/2006/math">
                    <m:oMathParaPr>
                      <m:jc m:val="centerGroup"/>
                    </m:oMathParaPr>
                    <m:oMath xmlns:m="http://schemas.openxmlformats.org/officeDocument/2006/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𝑎</m:t>
                          </m:r>
                        </m:e>
                        <m:sub>
                          <m:r>
                            <a:rPr lang="en-GB" sz="2400" b="0" i="1" smtClean="0">
                              <a:latin typeface="Cambria Math" panose="02040503050406030204" pitchFamily="18" charset="0"/>
                            </a:rPr>
                            <m:t>𝑡</m:t>
                          </m:r>
                        </m:sub>
                      </m:sSub>
                      <m:r>
                        <a:rPr lang="en-GB" sz="2400" b="0" i="1" smtClean="0">
                          <a:latin typeface="Cambria Math" panose="02040503050406030204" pitchFamily="18" charset="0"/>
                        </a:rPr>
                        <m:t>= </m:t>
                      </m:r>
                      <m:r>
                        <m:rPr>
                          <m:sty m:val="p"/>
                        </m:rPr>
                        <a:rPr lang="el-GR" sz="2400" b="0" i="1" smtClean="0">
                          <a:latin typeface="Cambria Math" panose="02040503050406030204" pitchFamily="18" charset="0"/>
                        </a:rPr>
                        <m:t>α</m:t>
                      </m:r>
                      <m:r>
                        <a:rPr lang="en-GB" sz="2400" b="0" i="1" smtClean="0">
                          <a:latin typeface="Cambria Math" panose="02040503050406030204" pitchFamily="18" charset="0"/>
                        </a:rPr>
                        <m:t>𝑟</m:t>
                      </m:r>
                      <m:r>
                        <a:rPr lang="en-GB" sz="2400" b="0" i="1" smtClean="0">
                          <a:latin typeface="Cambria Math" panose="02040503050406030204" pitchFamily="18" charset="0"/>
                        </a:rPr>
                        <m:t> =4×0.75=3 </m:t>
                      </m:r>
                      <m:r>
                        <a:rPr lang="en-GB" sz="2400" b="0" i="1" smtClean="0">
                          <a:latin typeface="Cambria Math" panose="02040503050406030204" pitchFamily="18" charset="0"/>
                          <a:ea typeface="Cambria Math" panose="02040503050406030204" pitchFamily="18" charset="0"/>
                        </a:rPr>
                        <m:t>𝑚</m:t>
                      </m:r>
                      <m:sSup>
                        <m:sSupPr>
                          <m:ctrlPr>
                            <a:rPr lang="en-GB" sz="2400" b="0" i="1" smtClean="0">
                              <a:latin typeface="Cambria Math" panose="02040503050406030204" pitchFamily="18" charset="0"/>
                              <a:ea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𝑠</m:t>
                          </m:r>
                        </m:e>
                        <m:sup>
                          <m:r>
                            <a:rPr lang="en-GB" sz="2400" b="0" i="1" smtClean="0">
                              <a:latin typeface="Cambria Math" panose="02040503050406030204" pitchFamily="18" charset="0"/>
                              <a:ea typeface="Cambria Math" panose="02040503050406030204" pitchFamily="18" charset="0"/>
                            </a:rPr>
                            <m:t>−2</m:t>
                          </m:r>
                        </m:sup>
                      </m:sSup>
                    </m:oMath>
                  </m:oMathPara>
                </a14:m>
                <a:endParaRPr lang="en-GB" sz="2200" dirty="0"/>
              </a:p>
              <a:p>
                <a:endParaRPr lang="en-GB" sz="2200" dirty="0"/>
              </a:p>
              <a:p>
                <a:r>
                  <a:rPr lang="en-GB" sz="2200" dirty="0"/>
                  <a:t>	so,	</a:t>
                </a:r>
                <a:r>
                  <a:rPr lang="en-GB" sz="2000" dirty="0"/>
                  <a:t> </a:t>
                </a:r>
                <a14:m>
                  <m:oMath xmlns:m="http://schemas.openxmlformats.org/officeDocument/2006/math">
                    <m:sSub>
                      <m:sSubPr>
                        <m:ctrlPr>
                          <a:rPr lang="en-GB" sz="2000" i="1" smtClean="0">
                            <a:latin typeface="Cambria Math" panose="02040503050406030204" pitchFamily="18" charset="0"/>
                          </a:rPr>
                        </m:ctrlPr>
                      </m:sSubPr>
                      <m:e>
                        <m:r>
                          <a:rPr lang="en-GB" sz="2000" b="0" i="1" smtClean="0">
                            <a:latin typeface="Cambria Math" panose="02040503050406030204" pitchFamily="18" charset="0"/>
                          </a:rPr>
                          <m:t>𝑎</m:t>
                        </m:r>
                      </m:e>
                      <m:sub>
                        <m:r>
                          <a:rPr lang="en-GB" sz="2000" b="0" i="1" smtClean="0">
                            <a:latin typeface="Cambria Math" panose="02040503050406030204" pitchFamily="18" charset="0"/>
                          </a:rPr>
                          <m:t>𝑟</m:t>
                        </m:r>
                      </m:sub>
                    </m:sSub>
                    <m:r>
                      <a:rPr lang="en-GB" sz="2000" b="0" i="1" smtClean="0">
                        <a:latin typeface="Cambria Math" panose="02040503050406030204" pitchFamily="18" charset="0"/>
                      </a:rPr>
                      <m:t>= </m:t>
                    </m:r>
                    <m:rad>
                      <m:radPr>
                        <m:degHide m:val="on"/>
                        <m:ctrlPr>
                          <a:rPr lang="en-GB" sz="2000" b="0" i="1" smtClean="0">
                            <a:latin typeface="Cambria Math" panose="02040503050406030204" pitchFamily="18" charset="0"/>
                          </a:rPr>
                        </m:ctrlPr>
                      </m:radPr>
                      <m:deg/>
                      <m:e>
                        <m:sSubSup>
                          <m:sSubSupPr>
                            <m:ctrlPr>
                              <a:rPr lang="en-GB" sz="2000" b="0" i="1" smtClean="0">
                                <a:latin typeface="Cambria Math" panose="02040503050406030204" pitchFamily="18" charset="0"/>
                              </a:rPr>
                            </m:ctrlPr>
                          </m:sSubSupPr>
                          <m:e>
                            <m:r>
                              <a:rPr lang="en-GB" sz="2000" b="0" i="1" smtClean="0">
                                <a:latin typeface="Cambria Math" panose="02040503050406030204" pitchFamily="18" charset="0"/>
                              </a:rPr>
                              <m:t>𝑎</m:t>
                            </m:r>
                          </m:e>
                          <m:sub>
                            <m:r>
                              <a:rPr lang="en-GB" sz="2000" b="0" i="1" smtClean="0">
                                <a:latin typeface="Cambria Math" panose="02040503050406030204" pitchFamily="18" charset="0"/>
                              </a:rPr>
                              <m:t>𝑐</m:t>
                            </m:r>
                          </m:sub>
                          <m:sup>
                            <m:r>
                              <a:rPr lang="en-GB" sz="2000" b="0" i="1" smtClean="0">
                                <a:latin typeface="Cambria Math" panose="02040503050406030204" pitchFamily="18" charset="0"/>
                              </a:rPr>
                              <m:t>2</m:t>
                            </m:r>
                          </m:sup>
                        </m:sSubSup>
                        <m:r>
                          <a:rPr lang="en-GB" sz="2000" b="0" i="1" smtClean="0">
                            <a:latin typeface="Cambria Math" panose="02040503050406030204" pitchFamily="18" charset="0"/>
                          </a:rPr>
                          <m:t>+</m:t>
                        </m:r>
                        <m:sSubSup>
                          <m:sSubSupPr>
                            <m:ctrlPr>
                              <a:rPr lang="en-GB" sz="2000" b="0" i="1" smtClean="0">
                                <a:latin typeface="Cambria Math" panose="02040503050406030204" pitchFamily="18" charset="0"/>
                              </a:rPr>
                            </m:ctrlPr>
                          </m:sSubSupPr>
                          <m:e>
                            <m:r>
                              <a:rPr lang="en-GB" sz="2000" b="0" i="1" smtClean="0">
                                <a:latin typeface="Cambria Math" panose="02040503050406030204" pitchFamily="18" charset="0"/>
                              </a:rPr>
                              <m:t>𝑎</m:t>
                            </m:r>
                          </m:e>
                          <m:sub>
                            <m:r>
                              <a:rPr lang="en-GB" sz="2000" b="0" i="1" smtClean="0">
                                <a:latin typeface="Cambria Math" panose="02040503050406030204" pitchFamily="18" charset="0"/>
                              </a:rPr>
                              <m:t>𝑡</m:t>
                            </m:r>
                          </m:sub>
                          <m:sup>
                            <m:r>
                              <a:rPr lang="en-GB" sz="2000" b="0" i="1" smtClean="0">
                                <a:latin typeface="Cambria Math" panose="02040503050406030204" pitchFamily="18" charset="0"/>
                              </a:rPr>
                              <m:t>2</m:t>
                            </m:r>
                          </m:sup>
                        </m:sSubSup>
                      </m:e>
                    </m:rad>
                  </m:oMath>
                </a14:m>
                <a:r>
                  <a:rPr lang="en-GB" sz="2200" dirty="0"/>
                  <a:t>  = </a:t>
                </a:r>
                <a14:m>
                  <m:oMath xmlns:m="http://schemas.openxmlformats.org/officeDocument/2006/math">
                    <m:rad>
                      <m:radPr>
                        <m:degHide m:val="on"/>
                        <m:ctrlPr>
                          <a:rPr lang="en-GB" sz="2200" i="1" smtClean="0">
                            <a:latin typeface="Cambria Math" panose="02040503050406030204" pitchFamily="18" charset="0"/>
                          </a:rPr>
                        </m:ctrlPr>
                      </m:radPr>
                      <m:deg/>
                      <m:e>
                        <m:r>
                          <a:rPr lang="en-GB" sz="2200" b="0" i="1" smtClean="0">
                            <a:latin typeface="Cambria Math" panose="02040503050406030204" pitchFamily="18" charset="0"/>
                          </a:rPr>
                          <m:t>9+9</m:t>
                        </m:r>
                      </m:e>
                    </m:rad>
                    <m:r>
                      <a:rPr lang="en-GB" sz="2200" b="0" i="1" smtClean="0">
                        <a:latin typeface="Cambria Math" panose="02040503050406030204" pitchFamily="18" charset="0"/>
                      </a:rPr>
                      <m:t>=4.242 </m:t>
                    </m:r>
                    <m:r>
                      <a:rPr lang="en-GB" sz="2200" b="0" i="1" smtClean="0">
                        <a:latin typeface="Cambria Math" panose="02040503050406030204" pitchFamily="18" charset="0"/>
                      </a:rPr>
                      <m:t>𝑚</m:t>
                    </m:r>
                    <m:sSup>
                      <m:sSupPr>
                        <m:ctrlPr>
                          <a:rPr lang="en-GB" sz="2200" b="0" i="1" smtClean="0">
                            <a:latin typeface="Cambria Math" panose="02040503050406030204" pitchFamily="18" charset="0"/>
                          </a:rPr>
                        </m:ctrlPr>
                      </m:sSupPr>
                      <m:e>
                        <m:r>
                          <a:rPr lang="en-GB" sz="2200" b="0" i="1" smtClean="0">
                            <a:latin typeface="Cambria Math" panose="02040503050406030204" pitchFamily="18" charset="0"/>
                          </a:rPr>
                          <m:t>𝑠</m:t>
                        </m:r>
                      </m:e>
                      <m:sup>
                        <m:r>
                          <a:rPr lang="en-GB" sz="2200" b="0" i="1" smtClean="0">
                            <a:latin typeface="Cambria Math" panose="02040503050406030204" pitchFamily="18" charset="0"/>
                          </a:rPr>
                          <m:t>−2</m:t>
                        </m:r>
                      </m:sup>
                    </m:sSup>
                  </m:oMath>
                </a14:m>
                <a:endParaRPr lang="en-GB" sz="2200" dirty="0"/>
              </a:p>
              <a:p>
                <a:endParaRPr lang="en-GB" sz="2200" dirty="0"/>
              </a:p>
              <a:p>
                <a:r>
                  <a:rPr lang="en-GB" sz="2200" dirty="0"/>
                  <a:t>	and,		</a:t>
                </a:r>
                <a:r>
                  <a:rPr lang="en-GB" sz="2000" dirty="0">
                    <a:ea typeface="Cambria Math" panose="02040503050406030204" pitchFamily="18" charset="0"/>
                  </a:rPr>
                  <a:t> </a:t>
                </a:r>
                <a14:m>
                  <m:oMath xmlns:m="http://schemas.openxmlformats.org/officeDocument/2006/math">
                    <m:r>
                      <a:rPr lang="en-GB" sz="2000" i="1" smtClean="0">
                        <a:latin typeface="Cambria Math" panose="02040503050406030204" pitchFamily="18" charset="0"/>
                        <a:ea typeface="Cambria Math" panose="02040503050406030204" pitchFamily="18" charset="0"/>
                      </a:rPr>
                      <m:t>𝜃</m:t>
                    </m:r>
                    <m:r>
                      <a:rPr lang="en-GB" sz="2000" b="0" i="1" smtClean="0">
                        <a:latin typeface="Cambria Math" panose="02040503050406030204" pitchFamily="18" charset="0"/>
                        <a:ea typeface="Cambria Math" panose="02040503050406030204" pitchFamily="18" charset="0"/>
                      </a:rPr>
                      <m:t>= </m:t>
                    </m:r>
                    <m:sSup>
                      <m:sSupPr>
                        <m:ctrlPr>
                          <a:rPr lang="en-GB" sz="2000" b="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𝑡𝑎𝑛</m:t>
                        </m:r>
                      </m:e>
                      <m:sup>
                        <m:r>
                          <a:rPr lang="en-GB" sz="2000" b="0" i="1" smtClean="0">
                            <a:latin typeface="Cambria Math" panose="02040503050406030204" pitchFamily="18" charset="0"/>
                            <a:ea typeface="Cambria Math" panose="02040503050406030204" pitchFamily="18" charset="0"/>
                          </a:rPr>
                          <m:t>−1</m:t>
                        </m:r>
                      </m:sup>
                    </m:sSup>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sSub>
                              <m:sSubPr>
                                <m:ctrlPr>
                                  <a:rPr lang="en-GB" sz="2000" b="0" i="1" smtClean="0">
                                    <a:latin typeface="Cambria Math" panose="02040503050406030204" pitchFamily="18" charset="0"/>
                                    <a:ea typeface="Cambria Math" panose="02040503050406030204" pitchFamily="18" charset="0"/>
                                  </a:rPr>
                                </m:ctrlPr>
                              </m:sSubPr>
                              <m:e>
                                <m:r>
                                  <a:rPr lang="en-GB" sz="2000" b="0" i="1" smtClean="0">
                                    <a:latin typeface="Cambria Math" panose="02040503050406030204" pitchFamily="18" charset="0"/>
                                    <a:ea typeface="Cambria Math" panose="02040503050406030204" pitchFamily="18" charset="0"/>
                                  </a:rPr>
                                  <m:t>𝑎</m:t>
                                </m:r>
                              </m:e>
                              <m:sub>
                                <m:r>
                                  <a:rPr lang="en-GB" sz="2000" b="0" i="1" smtClean="0">
                                    <a:latin typeface="Cambria Math" panose="02040503050406030204" pitchFamily="18" charset="0"/>
                                    <a:ea typeface="Cambria Math" panose="02040503050406030204" pitchFamily="18" charset="0"/>
                                  </a:rPr>
                                  <m:t>𝑡</m:t>
                                </m:r>
                              </m:sub>
                            </m:sSub>
                          </m:num>
                          <m:den>
                            <m:sSub>
                              <m:sSubPr>
                                <m:ctrlPr>
                                  <a:rPr lang="en-GB" sz="2000" b="0" i="1" smtClean="0">
                                    <a:latin typeface="Cambria Math" panose="02040503050406030204" pitchFamily="18" charset="0"/>
                                    <a:ea typeface="Cambria Math" panose="02040503050406030204" pitchFamily="18" charset="0"/>
                                  </a:rPr>
                                </m:ctrlPr>
                              </m:sSubPr>
                              <m:e>
                                <m:r>
                                  <a:rPr lang="en-GB" sz="2000" b="0" i="1" smtClean="0">
                                    <a:latin typeface="Cambria Math" panose="02040503050406030204" pitchFamily="18" charset="0"/>
                                    <a:ea typeface="Cambria Math" panose="02040503050406030204" pitchFamily="18" charset="0"/>
                                  </a:rPr>
                                  <m:t>𝑎</m:t>
                                </m:r>
                              </m:e>
                              <m:sub>
                                <m:r>
                                  <a:rPr lang="en-GB" sz="2000" b="0" i="1" smtClean="0">
                                    <a:latin typeface="Cambria Math" panose="02040503050406030204" pitchFamily="18" charset="0"/>
                                    <a:ea typeface="Cambria Math" panose="02040503050406030204" pitchFamily="18" charset="0"/>
                                  </a:rPr>
                                  <m:t>𝑐</m:t>
                                </m:r>
                              </m:sub>
                            </m:sSub>
                          </m:den>
                        </m:f>
                      </m:e>
                    </m:d>
                  </m:oMath>
                </a14:m>
                <a:r>
                  <a:rPr lang="en-GB" sz="2200" dirty="0"/>
                  <a:t> = 45°</a:t>
                </a:r>
              </a:p>
              <a:p>
                <a:endParaRPr lang="en-GB" sz="2200" dirty="0"/>
              </a:p>
              <a:p>
                <a:endParaRPr lang="en-GB" sz="2200" dirty="0"/>
              </a:p>
              <a:p>
                <a:endParaRPr lang="en-GB" sz="2200" dirty="0"/>
              </a:p>
            </p:txBody>
          </p:sp>
        </mc:Choice>
        <mc:Fallback xmlns="">
          <p:sp>
            <p:nvSpPr>
              <p:cNvPr id="4" name="TextBox 3">
                <a:extLst>
                  <a:ext uri="{FF2B5EF4-FFF2-40B4-BE49-F238E27FC236}">
                    <a16:creationId xmlns:a16="http://schemas.microsoft.com/office/drawing/2014/main" id="{111A2B9E-C39E-42A2-BF44-C4087A4A7EA6}"/>
                  </a:ext>
                </a:extLst>
              </p:cNvPr>
              <p:cNvSpPr txBox="1">
                <a:spLocks noRot="1" noChangeAspect="1" noMove="1" noResize="1" noEditPoints="1" noAdjustHandles="1" noChangeArrowheads="1" noChangeShapeType="1" noTextEdit="1"/>
              </p:cNvSpPr>
              <p:nvPr/>
            </p:nvSpPr>
            <p:spPr>
              <a:xfrm>
                <a:off x="838200" y="3126513"/>
                <a:ext cx="10603230" cy="3440750"/>
              </a:xfrm>
              <a:prstGeom prst="rect">
                <a:avLst/>
              </a:prstGeom>
              <a:blipFill>
                <a:blip r:embed="rId2"/>
                <a:stretch>
                  <a:fillRect l="-805" t="-709"/>
                </a:stretch>
              </a:blipFill>
            </p:spPr>
            <p:txBody>
              <a:bodyPr/>
              <a:lstStyle/>
              <a:p>
                <a:r>
                  <a:rPr lang="en-GB">
                    <a:noFill/>
                  </a:rPr>
                  <a:t> </a:t>
                </a:r>
              </a:p>
            </p:txBody>
          </p:sp>
        </mc:Fallback>
      </mc:AlternateContent>
      <p:cxnSp>
        <p:nvCxnSpPr>
          <p:cNvPr id="21" name="Straight Connector 20">
            <a:extLst>
              <a:ext uri="{FF2B5EF4-FFF2-40B4-BE49-F238E27FC236}">
                <a16:creationId xmlns:a16="http://schemas.microsoft.com/office/drawing/2014/main" id="{E68CDCD7-3811-4AFC-BA7F-5A02BE1349DC}"/>
              </a:ext>
            </a:extLst>
          </p:cNvPr>
          <p:cNvCxnSpPr>
            <a:cxnSpLocks/>
          </p:cNvCxnSpPr>
          <p:nvPr/>
        </p:nvCxnSpPr>
        <p:spPr>
          <a:xfrm>
            <a:off x="10069742" y="3811905"/>
            <a:ext cx="1011642" cy="1428750"/>
          </a:xfrm>
          <a:prstGeom prst="line">
            <a:avLst/>
          </a:prstGeom>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64D8A0A7-35CD-420D-A94B-ACBFEB6474B4}"/>
              </a:ext>
            </a:extLst>
          </p:cNvPr>
          <p:cNvCxnSpPr>
            <a:cxnSpLocks/>
          </p:cNvCxnSpPr>
          <p:nvPr/>
        </p:nvCxnSpPr>
        <p:spPr>
          <a:xfrm flipH="1">
            <a:off x="8366760" y="3811905"/>
            <a:ext cx="1702982" cy="1034983"/>
          </a:xfrm>
          <a:prstGeom prst="line">
            <a:avLst/>
          </a:prstGeom>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F65D2E10-FB0B-420C-A43A-2DC05D2794D2}"/>
              </a:ext>
            </a:extLst>
          </p:cNvPr>
          <p:cNvCxnSpPr>
            <a:cxnSpLocks/>
          </p:cNvCxnSpPr>
          <p:nvPr/>
        </p:nvCxnSpPr>
        <p:spPr>
          <a:xfrm>
            <a:off x="8375288" y="4846888"/>
            <a:ext cx="1011642" cy="1428750"/>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31" name="Straight Connector 30">
            <a:extLst>
              <a:ext uri="{FF2B5EF4-FFF2-40B4-BE49-F238E27FC236}">
                <a16:creationId xmlns:a16="http://schemas.microsoft.com/office/drawing/2014/main" id="{C6832BFA-AEE3-457D-B67D-24817DD09A0A}"/>
              </a:ext>
            </a:extLst>
          </p:cNvPr>
          <p:cNvCxnSpPr>
            <a:cxnSpLocks/>
          </p:cNvCxnSpPr>
          <p:nvPr/>
        </p:nvCxnSpPr>
        <p:spPr>
          <a:xfrm flipH="1">
            <a:off x="9395458" y="5248943"/>
            <a:ext cx="1702982" cy="1034983"/>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33" name="Straight Connector 32">
            <a:extLst>
              <a:ext uri="{FF2B5EF4-FFF2-40B4-BE49-F238E27FC236}">
                <a16:creationId xmlns:a16="http://schemas.microsoft.com/office/drawing/2014/main" id="{0CDF8BEC-FF57-4E1C-A3CC-022863CCF647}"/>
              </a:ext>
            </a:extLst>
          </p:cNvPr>
          <p:cNvCxnSpPr/>
          <p:nvPr/>
        </p:nvCxnSpPr>
        <p:spPr>
          <a:xfrm flipH="1">
            <a:off x="9395458" y="3811905"/>
            <a:ext cx="674284" cy="2463733"/>
          </a:xfrm>
          <a:prstGeom prst="line">
            <a:avLst/>
          </a:prstGeom>
        </p:spPr>
        <p:style>
          <a:lnRef idx="1">
            <a:schemeClr val="accent1"/>
          </a:lnRef>
          <a:fillRef idx="0">
            <a:schemeClr val="accent1"/>
          </a:fillRef>
          <a:effectRef idx="0">
            <a:schemeClr val="accent1"/>
          </a:effectRef>
          <a:fontRef idx="minor">
            <a:schemeClr val="tx1"/>
          </a:fontRef>
        </p:style>
      </p:cxnSp>
      <p:sp>
        <p:nvSpPr>
          <p:cNvPr id="34" name="Arrow: Down 33">
            <a:extLst>
              <a:ext uri="{FF2B5EF4-FFF2-40B4-BE49-F238E27FC236}">
                <a16:creationId xmlns:a16="http://schemas.microsoft.com/office/drawing/2014/main" id="{1D84577B-7DDF-4BEC-9F53-6B04457A8A07}"/>
              </a:ext>
            </a:extLst>
          </p:cNvPr>
          <p:cNvSpPr/>
          <p:nvPr/>
        </p:nvSpPr>
        <p:spPr>
          <a:xfrm rot="3374839">
            <a:off x="9048434" y="4121011"/>
            <a:ext cx="177165" cy="50863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Arrow: Down 35">
            <a:extLst>
              <a:ext uri="{FF2B5EF4-FFF2-40B4-BE49-F238E27FC236}">
                <a16:creationId xmlns:a16="http://schemas.microsoft.com/office/drawing/2014/main" id="{8945C10D-F471-4C4E-9755-611EB0F410E8}"/>
              </a:ext>
            </a:extLst>
          </p:cNvPr>
          <p:cNvSpPr/>
          <p:nvPr/>
        </p:nvSpPr>
        <p:spPr>
          <a:xfrm rot="979150">
            <a:off x="9552270" y="5166286"/>
            <a:ext cx="177165" cy="50863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Arrow: Down 37">
            <a:extLst>
              <a:ext uri="{FF2B5EF4-FFF2-40B4-BE49-F238E27FC236}">
                <a16:creationId xmlns:a16="http://schemas.microsoft.com/office/drawing/2014/main" id="{D4115B47-AFC1-4061-854A-DFFD23DFF0BD}"/>
              </a:ext>
            </a:extLst>
          </p:cNvPr>
          <p:cNvSpPr/>
          <p:nvPr/>
        </p:nvSpPr>
        <p:spPr>
          <a:xfrm rot="19640880">
            <a:off x="10411392" y="4167977"/>
            <a:ext cx="177165" cy="50863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a:extLst>
              <a:ext uri="{FF2B5EF4-FFF2-40B4-BE49-F238E27FC236}">
                <a16:creationId xmlns:a16="http://schemas.microsoft.com/office/drawing/2014/main" id="{D2BC9A94-CC3C-4DBA-95A5-4631CE2BCD6E}"/>
              </a:ext>
            </a:extLst>
          </p:cNvPr>
          <p:cNvSpPr txBox="1"/>
          <p:nvPr/>
        </p:nvSpPr>
        <p:spPr>
          <a:xfrm>
            <a:off x="8091471" y="4578909"/>
            <a:ext cx="332142" cy="461665"/>
          </a:xfrm>
          <a:prstGeom prst="rect">
            <a:avLst/>
          </a:prstGeom>
          <a:noFill/>
        </p:spPr>
        <p:txBody>
          <a:bodyPr wrap="none" rtlCol="0">
            <a:spAutoFit/>
          </a:bodyPr>
          <a:lstStyle/>
          <a:p>
            <a:r>
              <a:rPr lang="en-GB" sz="2400" dirty="0"/>
              <a:t>a</a:t>
            </a:r>
          </a:p>
        </p:txBody>
      </p:sp>
      <p:sp>
        <p:nvSpPr>
          <p:cNvPr id="41" name="TextBox 40">
            <a:extLst>
              <a:ext uri="{FF2B5EF4-FFF2-40B4-BE49-F238E27FC236}">
                <a16:creationId xmlns:a16="http://schemas.microsoft.com/office/drawing/2014/main" id="{B288BDE3-37CA-4BFF-A4EC-316C4502D045}"/>
              </a:ext>
            </a:extLst>
          </p:cNvPr>
          <p:cNvSpPr txBox="1"/>
          <p:nvPr/>
        </p:nvSpPr>
        <p:spPr>
          <a:xfrm>
            <a:off x="9947486" y="3409850"/>
            <a:ext cx="346570" cy="461665"/>
          </a:xfrm>
          <a:prstGeom prst="rect">
            <a:avLst/>
          </a:prstGeom>
          <a:noFill/>
        </p:spPr>
        <p:txBody>
          <a:bodyPr wrap="none" rtlCol="0">
            <a:spAutoFit/>
          </a:bodyPr>
          <a:lstStyle/>
          <a:p>
            <a:r>
              <a:rPr lang="en-GB" sz="2400" dirty="0"/>
              <a:t>b</a:t>
            </a:r>
          </a:p>
        </p:txBody>
      </p:sp>
    </p:spTree>
    <p:extLst>
      <p:ext uri="{BB962C8B-B14F-4D97-AF65-F5344CB8AC3E}">
        <p14:creationId xmlns:p14="http://schemas.microsoft.com/office/powerpoint/2010/main" val="1508026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40B19-716C-400D-A5B1-37674B580C2F}"/>
              </a:ext>
            </a:extLst>
          </p:cNvPr>
          <p:cNvSpPr>
            <a:spLocks noGrp="1"/>
          </p:cNvSpPr>
          <p:nvPr>
            <p:ph type="title"/>
          </p:nvPr>
        </p:nvSpPr>
        <p:spPr>
          <a:xfrm>
            <a:off x="838200" y="165289"/>
            <a:ext cx="10515600" cy="712777"/>
          </a:xfrm>
        </p:spPr>
        <p:txBody>
          <a:bodyPr>
            <a:normAutofit/>
          </a:bodyPr>
          <a:lstStyle/>
          <a:p>
            <a:pPr algn="ctr"/>
            <a:r>
              <a:rPr lang="en-GB" sz="4000" dirty="0"/>
              <a:t>Notes</a:t>
            </a:r>
          </a:p>
        </p:txBody>
      </p:sp>
      <p:sp>
        <p:nvSpPr>
          <p:cNvPr id="3" name="Content Placeholder 2">
            <a:extLst>
              <a:ext uri="{FF2B5EF4-FFF2-40B4-BE49-F238E27FC236}">
                <a16:creationId xmlns:a16="http://schemas.microsoft.com/office/drawing/2014/main" id="{E3FCFF30-DDF8-4721-BE5C-23FC52F7B1E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927735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CDC49-7C1C-4C21-9E22-776419852730}"/>
              </a:ext>
            </a:extLst>
          </p:cNvPr>
          <p:cNvSpPr>
            <a:spLocks noGrp="1"/>
          </p:cNvSpPr>
          <p:nvPr>
            <p:ph type="title"/>
          </p:nvPr>
        </p:nvSpPr>
        <p:spPr>
          <a:xfrm>
            <a:off x="838200" y="170816"/>
            <a:ext cx="10515600" cy="646430"/>
          </a:xfrm>
        </p:spPr>
        <p:txBody>
          <a:bodyPr>
            <a:normAutofit/>
          </a:bodyPr>
          <a:lstStyle/>
          <a:p>
            <a:pPr algn="ctr"/>
            <a:r>
              <a:rPr lang="en-GB" sz="4000" dirty="0"/>
              <a:t>Centripetal &amp; Centrifugal Force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9F7AB4A-269C-4EFF-B62B-C5CB9770CA5A}"/>
                  </a:ext>
                </a:extLst>
              </p:cNvPr>
              <p:cNvSpPr>
                <a:spLocks noGrp="1"/>
              </p:cNvSpPr>
              <p:nvPr>
                <p:ph idx="1"/>
              </p:nvPr>
            </p:nvSpPr>
            <p:spPr>
              <a:xfrm>
                <a:off x="838200" y="1051560"/>
                <a:ext cx="10515600" cy="5132070"/>
              </a:xfrm>
            </p:spPr>
            <p:txBody>
              <a:bodyPr>
                <a:normAutofit/>
              </a:bodyPr>
              <a:lstStyle/>
              <a:p>
                <a:pPr marL="0" indent="0">
                  <a:buNone/>
                </a:pPr>
                <a:r>
                  <a:rPr lang="en-GB" sz="2400" dirty="0"/>
                  <a:t>Consider a body of mass ‘m’ rotated at constant angular speed </a:t>
                </a:r>
                <a:r>
                  <a:rPr lang="el-GR" sz="2400" dirty="0"/>
                  <a:t>ω</a:t>
                </a:r>
                <a:r>
                  <a:rPr lang="en-GB" sz="2400" dirty="0"/>
                  <a:t> at a radius ‘r’.</a:t>
                </a:r>
              </a:p>
              <a:p>
                <a:pPr marL="0" indent="0">
                  <a:buNone/>
                </a:pPr>
                <a:endParaRPr lang="en-GB" sz="100" dirty="0"/>
              </a:p>
              <a:p>
                <a:pPr marL="0" indent="0">
                  <a:buNone/>
                </a:pPr>
                <a:r>
                  <a:rPr lang="en-GB" sz="2400" dirty="0"/>
                  <a:t>There will be a force equal to the product of the mass and centripetal acceleration of the body, and will act in the direction of the acceleration, i.e. towards the centre of rotation, hence;</a:t>
                </a:r>
              </a:p>
              <a:p>
                <a:pPr marL="0" indent="0">
                  <a:buNone/>
                </a:pPr>
                <a:endParaRPr lang="en-GB" sz="100" dirty="0"/>
              </a:p>
              <a:p>
                <a:pPr marL="0" indent="0">
                  <a:buNone/>
                </a:pPr>
                <a:r>
                  <a:rPr lang="en-GB" sz="2400" dirty="0"/>
                  <a:t>		</a:t>
                </a:r>
                <a:r>
                  <a:rPr lang="en-GB" sz="2400" i="1" dirty="0"/>
                  <a:t>Centripetal Force</a:t>
                </a:r>
                <a:r>
                  <a:rPr lang="en-GB" sz="2400" dirty="0"/>
                  <a:t>,	 </a:t>
                </a:r>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𝐹</m:t>
                        </m:r>
                      </m:e>
                      <m:sub>
                        <m:r>
                          <a:rPr lang="en-GB" sz="2400" b="0" i="1" smtClean="0">
                            <a:latin typeface="Cambria Math" panose="02040503050406030204" pitchFamily="18" charset="0"/>
                          </a:rPr>
                          <m:t>𝑐</m:t>
                        </m:r>
                      </m:sub>
                    </m:sSub>
                    <m:r>
                      <a:rPr lang="en-GB" sz="2400" b="0" i="1" smtClean="0">
                        <a:latin typeface="Cambria Math" panose="02040503050406030204" pitchFamily="18" charset="0"/>
                      </a:rPr>
                      <m:t>=</m:t>
                    </m:r>
                    <m:r>
                      <a:rPr lang="en-GB" sz="2400" b="0" i="1" smtClean="0">
                        <a:latin typeface="Cambria Math" panose="02040503050406030204" pitchFamily="18" charset="0"/>
                      </a:rPr>
                      <m:t>𝑚</m:t>
                    </m:r>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ea typeface="Cambria Math" panose="02040503050406030204" pitchFamily="18" charset="0"/>
                          </a:rPr>
                          <m:t>𝜔</m:t>
                        </m:r>
                      </m:e>
                      <m:sup>
                        <m:r>
                          <a:rPr lang="en-GB" sz="2400" b="0" i="1" smtClean="0">
                            <a:latin typeface="Cambria Math" panose="02040503050406030204" pitchFamily="18" charset="0"/>
                          </a:rPr>
                          <m:t>2</m:t>
                        </m:r>
                      </m:sup>
                    </m:sSup>
                    <m:r>
                      <a:rPr lang="en-GB" sz="2400" b="0" i="1" smtClean="0">
                        <a:latin typeface="Cambria Math" panose="02040503050406030204" pitchFamily="18" charset="0"/>
                      </a:rPr>
                      <m:t>𝑟</m:t>
                    </m:r>
                    <m:r>
                      <a:rPr lang="en-GB" sz="2400" b="0" i="1" smtClean="0">
                        <a:latin typeface="Cambria Math" panose="02040503050406030204" pitchFamily="18" charset="0"/>
                      </a:rPr>
                      <m:t>    </m:t>
                    </m:r>
                    <m:r>
                      <a:rPr lang="en-GB" sz="2400" b="0" i="1" smtClean="0">
                        <a:latin typeface="Cambria Math" panose="02040503050406030204" pitchFamily="18" charset="0"/>
                      </a:rPr>
                      <m:t>𝑜𝑟</m:t>
                    </m:r>
                    <m:r>
                      <a:rPr lang="en-GB" sz="2400" b="0" i="1" smtClean="0">
                        <a:latin typeface="Cambria Math" panose="02040503050406030204" pitchFamily="18" charset="0"/>
                      </a:rPr>
                      <m:t> =</m:t>
                    </m:r>
                    <m:r>
                      <a:rPr lang="en-GB" sz="2400" b="0" i="1" smtClean="0">
                        <a:latin typeface="Cambria Math" panose="02040503050406030204" pitchFamily="18" charset="0"/>
                      </a:rPr>
                      <m:t>𝑚</m:t>
                    </m:r>
                    <m:f>
                      <m:fPr>
                        <m:ctrlPr>
                          <a:rPr lang="en-GB" sz="2400" b="0" i="1" smtClean="0">
                            <a:latin typeface="Cambria Math" panose="02040503050406030204" pitchFamily="18" charset="0"/>
                          </a:rPr>
                        </m:ctrlPr>
                      </m:fPr>
                      <m:num>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rPr>
                              <m:t>𝑣</m:t>
                            </m:r>
                          </m:e>
                          <m:sup>
                            <m:r>
                              <a:rPr lang="en-GB" sz="2400" b="0" i="1" smtClean="0">
                                <a:latin typeface="Cambria Math" panose="02040503050406030204" pitchFamily="18" charset="0"/>
                              </a:rPr>
                              <m:t>2</m:t>
                            </m:r>
                          </m:sup>
                        </m:sSup>
                      </m:num>
                      <m:den>
                        <m:r>
                          <a:rPr lang="en-GB" sz="2400" b="0" i="1" smtClean="0">
                            <a:latin typeface="Cambria Math" panose="02040503050406030204" pitchFamily="18" charset="0"/>
                          </a:rPr>
                          <m:t>𝑟</m:t>
                        </m:r>
                      </m:den>
                    </m:f>
                  </m:oMath>
                </a14:m>
                <a:r>
                  <a:rPr lang="en-GB" sz="2400" dirty="0"/>
                  <a:t> </a:t>
                </a:r>
              </a:p>
              <a:p>
                <a:pPr marL="0" indent="0">
                  <a:buNone/>
                </a:pPr>
                <a:endParaRPr lang="en-GB" sz="100" dirty="0"/>
              </a:p>
              <a:p>
                <a:pPr marL="0" indent="0">
                  <a:buNone/>
                </a:pPr>
                <a:r>
                  <a:rPr lang="en-GB" sz="2400" dirty="0"/>
                  <a:t>Due to </a:t>
                </a:r>
                <a:r>
                  <a:rPr lang="en-GB" sz="2400" i="1" dirty="0"/>
                  <a:t>Newton’s 3</a:t>
                </a:r>
                <a:r>
                  <a:rPr lang="en-GB" sz="2400" i="1" baseline="30000" dirty="0"/>
                  <a:t>rd</a:t>
                </a:r>
                <a:r>
                  <a:rPr lang="en-GB" sz="2400" i="1" dirty="0"/>
                  <a:t> Law of Motion</a:t>
                </a:r>
                <a:r>
                  <a:rPr lang="en-GB" sz="2400" dirty="0"/>
                  <a:t>, there will be a reaction to this inwards centripetal force which is equal in magnitude but opposite in direction.</a:t>
                </a:r>
              </a:p>
              <a:p>
                <a:pPr marL="0" indent="0">
                  <a:buNone/>
                </a:pPr>
                <a:endParaRPr lang="en-GB" sz="100" dirty="0"/>
              </a:p>
              <a:p>
                <a:pPr marL="0" indent="0">
                  <a:buNone/>
                </a:pPr>
                <a:r>
                  <a:rPr lang="en-GB" sz="2400" dirty="0"/>
                  <a:t>This equal but opposite force is known as the </a:t>
                </a:r>
                <a:r>
                  <a:rPr lang="en-GB" sz="2400" i="1" dirty="0"/>
                  <a:t>Centrifugal Force</a:t>
                </a:r>
                <a:r>
                  <a:rPr lang="en-GB" sz="2400" dirty="0"/>
                  <a:t>.  This force becomes significant when determining the force acting on bearings that support a rotating shaft with equipment or masses coupled to it, </a:t>
                </a:r>
                <a:r>
                  <a:rPr lang="en-GB" sz="2400"/>
                  <a:t>or devices </a:t>
                </a:r>
                <a:r>
                  <a:rPr lang="en-GB" sz="2400" dirty="0"/>
                  <a:t>such as centrifugal clutches.</a:t>
                </a:r>
              </a:p>
            </p:txBody>
          </p:sp>
        </mc:Choice>
        <mc:Fallback xmlns="">
          <p:sp>
            <p:nvSpPr>
              <p:cNvPr id="3" name="Content Placeholder 2">
                <a:extLst>
                  <a:ext uri="{FF2B5EF4-FFF2-40B4-BE49-F238E27FC236}">
                    <a16:creationId xmlns:a16="http://schemas.microsoft.com/office/drawing/2014/main" id="{49F7AB4A-269C-4EFF-B62B-C5CB9770CA5A}"/>
                  </a:ext>
                </a:extLst>
              </p:cNvPr>
              <p:cNvSpPr>
                <a:spLocks noGrp="1" noRot="1" noChangeAspect="1" noMove="1" noResize="1" noEditPoints="1" noAdjustHandles="1" noChangeArrowheads="1" noChangeShapeType="1" noTextEdit="1"/>
              </p:cNvSpPr>
              <p:nvPr>
                <p:ph idx="1"/>
              </p:nvPr>
            </p:nvSpPr>
            <p:spPr>
              <a:xfrm>
                <a:off x="838200" y="1051560"/>
                <a:ext cx="10515600" cy="5132070"/>
              </a:xfrm>
              <a:blipFill>
                <a:blip r:embed="rId2"/>
                <a:stretch>
                  <a:fillRect l="-928" t="-1665" r="-522"/>
                </a:stretch>
              </a:blipFill>
            </p:spPr>
            <p:txBody>
              <a:bodyPr/>
              <a:lstStyle/>
              <a:p>
                <a:r>
                  <a:rPr lang="en-GB">
                    <a:noFill/>
                  </a:rPr>
                  <a:t> </a:t>
                </a:r>
              </a:p>
            </p:txBody>
          </p:sp>
        </mc:Fallback>
      </mc:AlternateContent>
    </p:spTree>
    <p:extLst>
      <p:ext uri="{BB962C8B-B14F-4D97-AF65-F5344CB8AC3E}">
        <p14:creationId xmlns:p14="http://schemas.microsoft.com/office/powerpoint/2010/main" val="4228451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FC45C-911E-4ECC-9B86-55645E3B1DFF}"/>
              </a:ext>
            </a:extLst>
          </p:cNvPr>
          <p:cNvSpPr>
            <a:spLocks noGrp="1"/>
          </p:cNvSpPr>
          <p:nvPr>
            <p:ph type="title"/>
          </p:nvPr>
        </p:nvSpPr>
        <p:spPr>
          <a:xfrm>
            <a:off x="838200" y="248281"/>
            <a:ext cx="10515600" cy="799343"/>
          </a:xfrm>
        </p:spPr>
        <p:txBody>
          <a:bodyPr>
            <a:normAutofit/>
          </a:bodyPr>
          <a:lstStyle/>
          <a:p>
            <a:pPr algn="ctr"/>
            <a:r>
              <a:rPr lang="en-GB" sz="4000" dirty="0"/>
              <a:t>Schematic of centrifugal clutch</a:t>
            </a:r>
          </a:p>
        </p:txBody>
      </p:sp>
      <p:pic>
        <p:nvPicPr>
          <p:cNvPr id="1026" name="Picture 2" descr="Centrifugal Clutch Working, Applications, Advantages and Disadvantages |  Mecholic">
            <a:extLst>
              <a:ext uri="{FF2B5EF4-FFF2-40B4-BE49-F238E27FC236}">
                <a16:creationId xmlns:a16="http://schemas.microsoft.com/office/drawing/2014/main" id="{5D273430-C7AB-4252-93D8-6D21AAA834F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71139" y="1441714"/>
            <a:ext cx="8162874" cy="4575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623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E8DDB-08D9-482D-81DA-E0B7FFE44DF4}"/>
              </a:ext>
            </a:extLst>
          </p:cNvPr>
          <p:cNvSpPr>
            <a:spLocks noGrp="1"/>
          </p:cNvSpPr>
          <p:nvPr>
            <p:ph type="title"/>
          </p:nvPr>
        </p:nvSpPr>
        <p:spPr>
          <a:xfrm>
            <a:off x="838200" y="231901"/>
            <a:ext cx="10515600" cy="712777"/>
          </a:xfrm>
        </p:spPr>
        <p:txBody>
          <a:bodyPr>
            <a:normAutofit/>
          </a:bodyPr>
          <a:lstStyle/>
          <a:p>
            <a:pPr algn="ctr"/>
            <a:r>
              <a:rPr lang="en-GB" sz="4000" dirty="0"/>
              <a:t>Example 2</a:t>
            </a:r>
          </a:p>
        </p:txBody>
      </p:sp>
      <p:sp>
        <p:nvSpPr>
          <p:cNvPr id="3" name="Content Placeholder 2">
            <a:extLst>
              <a:ext uri="{FF2B5EF4-FFF2-40B4-BE49-F238E27FC236}">
                <a16:creationId xmlns:a16="http://schemas.microsoft.com/office/drawing/2014/main" id="{C1B8A143-A087-4761-A463-225834A8CE21}"/>
              </a:ext>
            </a:extLst>
          </p:cNvPr>
          <p:cNvSpPr>
            <a:spLocks noGrp="1"/>
          </p:cNvSpPr>
          <p:nvPr>
            <p:ph idx="1"/>
          </p:nvPr>
        </p:nvSpPr>
        <p:spPr>
          <a:xfrm>
            <a:off x="838200" y="1229293"/>
            <a:ext cx="10515600" cy="5165673"/>
          </a:xfrm>
        </p:spPr>
        <p:txBody>
          <a:bodyPr>
            <a:normAutofit/>
          </a:bodyPr>
          <a:lstStyle/>
          <a:p>
            <a:pPr marL="0" indent="0">
              <a:buNone/>
            </a:pPr>
            <a:r>
              <a:rPr lang="en-GB" sz="2400" dirty="0"/>
              <a:t>A rigid link of mass 4.5 kg and length 450 mm is attached to a rotating shaft.  The shaft is accelerated at a constant rate of 35 rad/s</a:t>
            </a:r>
            <a:r>
              <a:rPr lang="en-GB" sz="2400" baseline="30000" dirty="0"/>
              <a:t>2</a:t>
            </a:r>
            <a:r>
              <a:rPr lang="en-GB" sz="2400" dirty="0"/>
              <a:t> to its maximum operating speed of 120 rpm.</a:t>
            </a:r>
          </a:p>
          <a:p>
            <a:pPr marL="0" indent="0">
              <a:buNone/>
            </a:pPr>
            <a:endParaRPr lang="en-GB" sz="800" dirty="0"/>
          </a:p>
          <a:p>
            <a:pPr marL="457200" indent="-457200">
              <a:buAutoNum type="alphaLcParenR"/>
            </a:pPr>
            <a:r>
              <a:rPr lang="en-GB" sz="2400" dirty="0"/>
              <a:t>Determine the resultant acceleration of the link experienced at the free end.</a:t>
            </a:r>
          </a:p>
          <a:p>
            <a:pPr marL="457200" indent="-457200">
              <a:buAutoNum type="alphaLcParenR"/>
            </a:pPr>
            <a:r>
              <a:rPr lang="en-GB" sz="2400" dirty="0"/>
              <a:t>What is the size of the force acting on the shaft to which the link is attached?</a:t>
            </a:r>
          </a:p>
        </p:txBody>
      </p:sp>
    </p:spTree>
    <p:extLst>
      <p:ext uri="{BB962C8B-B14F-4D97-AF65-F5344CB8AC3E}">
        <p14:creationId xmlns:p14="http://schemas.microsoft.com/office/powerpoint/2010/main" val="2000549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3E1E5-5CD0-4481-9924-610E76D780D4}"/>
              </a:ext>
            </a:extLst>
          </p:cNvPr>
          <p:cNvSpPr>
            <a:spLocks noGrp="1"/>
          </p:cNvSpPr>
          <p:nvPr>
            <p:ph type="title"/>
          </p:nvPr>
        </p:nvSpPr>
        <p:spPr>
          <a:xfrm>
            <a:off x="838200" y="365125"/>
            <a:ext cx="10515600" cy="665653"/>
          </a:xfrm>
        </p:spPr>
        <p:txBody>
          <a:bodyPr>
            <a:normAutofit/>
          </a:bodyPr>
          <a:lstStyle/>
          <a:p>
            <a:pPr algn="ctr"/>
            <a:r>
              <a:rPr lang="en-GB" sz="4000" dirty="0"/>
              <a:t>Centrifugal clutch example</a:t>
            </a:r>
          </a:p>
        </p:txBody>
      </p:sp>
      <p:pic>
        <p:nvPicPr>
          <p:cNvPr id="1026" name="Picture 2">
            <a:extLst>
              <a:ext uri="{FF2B5EF4-FFF2-40B4-BE49-F238E27FC236}">
                <a16:creationId xmlns:a16="http://schemas.microsoft.com/office/drawing/2014/main" id="{11DBB24F-8228-42F8-98E9-DBDC458F3AF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38522" y="3081251"/>
            <a:ext cx="6835090" cy="357447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5E92EEE-81F8-4E68-A56C-CF6FB7AB1EDB}"/>
              </a:ext>
            </a:extLst>
          </p:cNvPr>
          <p:cNvSpPr txBox="1"/>
          <p:nvPr/>
        </p:nvSpPr>
        <p:spPr>
          <a:xfrm>
            <a:off x="687185" y="1318953"/>
            <a:ext cx="11080866" cy="1569660"/>
          </a:xfrm>
          <a:prstGeom prst="rect">
            <a:avLst/>
          </a:prstGeom>
          <a:noFill/>
        </p:spPr>
        <p:txBody>
          <a:bodyPr wrap="square" rtlCol="0">
            <a:spAutoFit/>
          </a:bodyPr>
          <a:lstStyle/>
          <a:p>
            <a:r>
              <a:rPr lang="en-GB" sz="2400" dirty="0"/>
              <a:t>Consider the centrifugal clutch shown below but mounted with its shaft axis vertically.  The 4 rotating masses are each 225g and spring strength is 7.5 </a:t>
            </a:r>
            <a:r>
              <a:rPr lang="en-GB" sz="2400" dirty="0" err="1"/>
              <a:t>kN</a:t>
            </a:r>
            <a:r>
              <a:rPr lang="en-GB" sz="2400" dirty="0"/>
              <a:t>/m.  Centre of mass of each mass is at 150 mm radius in the rest position shown and has a clearance of 12 mm to the outer drum.  Calculate the radial force on the clutch face at 720 rpm.</a:t>
            </a:r>
          </a:p>
        </p:txBody>
      </p:sp>
    </p:spTree>
    <p:extLst>
      <p:ext uri="{BB962C8B-B14F-4D97-AF65-F5344CB8AC3E}">
        <p14:creationId xmlns:p14="http://schemas.microsoft.com/office/powerpoint/2010/main" val="34113165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26B23-A141-4192-821E-E59BBC7365DF}"/>
              </a:ext>
            </a:extLst>
          </p:cNvPr>
          <p:cNvSpPr>
            <a:spLocks noGrp="1"/>
          </p:cNvSpPr>
          <p:nvPr>
            <p:ph type="title"/>
          </p:nvPr>
        </p:nvSpPr>
        <p:spPr>
          <a:xfrm>
            <a:off x="838200" y="365126"/>
            <a:ext cx="10515600" cy="599150"/>
          </a:xfrm>
        </p:spPr>
        <p:txBody>
          <a:bodyPr>
            <a:normAutofit fontScale="90000"/>
          </a:bodyPr>
          <a:lstStyle/>
          <a:p>
            <a:pPr algn="ctr"/>
            <a:r>
              <a:rPr kumimoji="0" lang="en-GB" sz="4000" b="0" i="0" u="none" strike="noStrike" kern="1200" cap="none" spc="0" normalizeH="0" baseline="0" noProof="0" dirty="0">
                <a:ln>
                  <a:noFill/>
                </a:ln>
                <a:solidFill>
                  <a:prstClr val="black"/>
                </a:solidFill>
                <a:effectLst/>
                <a:uLnTx/>
                <a:uFillTx/>
                <a:latin typeface="Calibri Light" panose="020F0302020204030204"/>
                <a:ea typeface="+mj-ea"/>
                <a:cs typeface="+mj-cs"/>
              </a:rPr>
              <a:t>Centrifugal clutch example - Solution</a:t>
            </a:r>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58D32E5-5157-4DA0-971F-76B6CCF77F26}"/>
                  </a:ext>
                </a:extLst>
              </p:cNvPr>
              <p:cNvSpPr>
                <a:spLocks noGrp="1"/>
              </p:cNvSpPr>
              <p:nvPr>
                <p:ph idx="1"/>
              </p:nvPr>
            </p:nvSpPr>
            <p:spPr>
              <a:xfrm>
                <a:off x="838200" y="1246909"/>
                <a:ext cx="10515600" cy="4930054"/>
              </a:xfrm>
            </p:spPr>
            <p:txBody>
              <a:bodyPr>
                <a:normAutofit/>
              </a:bodyPr>
              <a:lstStyle/>
              <a:p>
                <a:pPr marL="0" indent="0">
                  <a:buNone/>
                </a:pPr>
                <a:r>
                  <a:rPr lang="en-GB" sz="2400" dirty="0"/>
                  <a:t>As shaft speed rises, masses move outwards until they engage with the clutch face.  The forces acting on each rotating mass is:</a:t>
                </a:r>
              </a:p>
              <a:p>
                <a:r>
                  <a:rPr lang="en-GB" sz="2400" dirty="0"/>
                  <a:t>Spring force </a:t>
                </a:r>
                <a:r>
                  <a:rPr lang="en-GB" sz="2400" i="1" dirty="0"/>
                  <a:t>F</a:t>
                </a:r>
                <a:r>
                  <a:rPr lang="en-GB" sz="2400" dirty="0"/>
                  <a:t>, radially inwards</a:t>
                </a:r>
              </a:p>
              <a:p>
                <a:r>
                  <a:rPr lang="en-GB" sz="2400" dirty="0"/>
                  <a:t>Inertia (centrifugal) force </a:t>
                </a:r>
                <a14:m>
                  <m:oMath xmlns:m="http://schemas.openxmlformats.org/officeDocument/2006/math">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𝑚</m:t>
                    </m:r>
                    <m:sSup>
                      <m:sSupPr>
                        <m:ctrlP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pPr>
                      <m:e>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𝜔</m:t>
                        </m:r>
                      </m:e>
                      <m:sup>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2</m:t>
                        </m:r>
                      </m:sup>
                    </m:sSup>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𝑟</m:t>
                    </m:r>
                  </m:oMath>
                </a14:m>
                <a:r>
                  <a:rPr lang="en-GB" sz="2400" dirty="0"/>
                  <a:t>, radially outwards</a:t>
                </a:r>
              </a:p>
              <a:p>
                <a:r>
                  <a:rPr lang="en-GB" sz="2400" dirty="0"/>
                  <a:t>Reaction </a:t>
                </a:r>
                <a:r>
                  <a:rPr lang="en-GB" sz="2400" i="1" dirty="0"/>
                  <a:t>R</a:t>
                </a:r>
                <a:r>
                  <a:rPr lang="en-GB" sz="2400" dirty="0"/>
                  <a:t> of the clutch face on the mass, radially inwards</a:t>
                </a:r>
              </a:p>
              <a:p>
                <a:pPr marL="0" indent="0">
                  <a:buNone/>
                </a:pPr>
                <a:endParaRPr lang="en-GB" sz="400" dirty="0"/>
              </a:p>
              <a:p>
                <a:pPr marL="0" indent="0">
                  <a:buNone/>
                </a:pPr>
                <a:endParaRPr lang="en-GB" sz="400" dirty="0"/>
              </a:p>
              <a:p>
                <a:pPr marL="0" indent="0">
                  <a:buNone/>
                </a:pPr>
                <a:r>
                  <a:rPr lang="en-GB" sz="2400" dirty="0"/>
                  <a:t>Force balance;		</a:t>
                </a:r>
                <a:r>
                  <a:rPr lang="en-GB" sz="2400" i="1" dirty="0"/>
                  <a:t>F + R </a:t>
                </a:r>
                <a:r>
                  <a:rPr lang="en-GB" sz="2400" dirty="0"/>
                  <a:t>= </a:t>
                </a:r>
                <a14:m>
                  <m:oMath xmlns:m="http://schemas.openxmlformats.org/officeDocument/2006/math">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𝑚</m:t>
                    </m:r>
                    <m:sSup>
                      <m:sSupPr>
                        <m:ctrlP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pPr>
                      <m:e>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𝜔</m:t>
                        </m:r>
                      </m:e>
                      <m:sup>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2</m:t>
                        </m:r>
                      </m:sup>
                    </m:sSup>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𝑟</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 </m:t>
                    </m:r>
                  </m:oMath>
                </a14:m>
                <a:endParaRPr lang="en-GB" sz="2400" dirty="0"/>
              </a:p>
              <a:p>
                <a:pPr marL="0" indent="0">
                  <a:buNone/>
                </a:pPr>
                <a:r>
                  <a:rPr lang="en-GB" sz="2400" dirty="0"/>
                  <a:t>When mass engages, the spring force is;  </a:t>
                </a:r>
                <a:r>
                  <a:rPr lang="en-GB" sz="2400" i="1" dirty="0"/>
                  <a:t>F</a:t>
                </a:r>
                <a:r>
                  <a:rPr lang="en-GB" sz="2400" dirty="0"/>
                  <a:t> = stiffness x extension = 7.5x10</a:t>
                </a:r>
                <a:r>
                  <a:rPr lang="en-GB" sz="2400" baseline="30000" dirty="0"/>
                  <a:t>3</a:t>
                </a:r>
                <a:r>
                  <a:rPr lang="en-GB" sz="2400" dirty="0"/>
                  <a:t> x 0.012</a:t>
                </a:r>
              </a:p>
              <a:p>
                <a:pPr marL="0" indent="0">
                  <a:buNone/>
                </a:pPr>
                <a:r>
                  <a:rPr lang="en-GB" sz="2400" dirty="0"/>
                  <a:t>Therefore, 	</a:t>
                </a:r>
                <a:r>
                  <a:rPr lang="en-GB" sz="2400" i="1" dirty="0"/>
                  <a:t>F</a:t>
                </a:r>
                <a:r>
                  <a:rPr lang="en-GB" sz="2400" dirty="0"/>
                  <a:t> = 90 N</a:t>
                </a:r>
              </a:p>
              <a:p>
                <a:pPr marL="0" indent="0">
                  <a:buNone/>
                </a:pPr>
                <a:r>
                  <a:rPr lang="en-GB" sz="2400" dirty="0"/>
                  <a:t>Now, radius of rotation, </a:t>
                </a:r>
                <a:r>
                  <a:rPr lang="en-GB" sz="2400" i="1" dirty="0"/>
                  <a:t>r</a:t>
                </a:r>
                <a:r>
                  <a:rPr lang="en-GB" sz="2400" dirty="0"/>
                  <a:t> = 0.15 + 0.012 = 0.162 m</a:t>
                </a:r>
              </a:p>
            </p:txBody>
          </p:sp>
        </mc:Choice>
        <mc:Fallback xmlns="">
          <p:sp>
            <p:nvSpPr>
              <p:cNvPr id="3" name="Content Placeholder 2">
                <a:extLst>
                  <a:ext uri="{FF2B5EF4-FFF2-40B4-BE49-F238E27FC236}">
                    <a16:creationId xmlns:a16="http://schemas.microsoft.com/office/drawing/2014/main" id="{058D32E5-5157-4DA0-971F-76B6CCF77F26}"/>
                  </a:ext>
                </a:extLst>
              </p:cNvPr>
              <p:cNvSpPr>
                <a:spLocks noGrp="1" noRot="1" noChangeAspect="1" noMove="1" noResize="1" noEditPoints="1" noAdjustHandles="1" noChangeArrowheads="1" noChangeShapeType="1" noTextEdit="1"/>
              </p:cNvSpPr>
              <p:nvPr>
                <p:ph idx="1"/>
              </p:nvPr>
            </p:nvSpPr>
            <p:spPr>
              <a:xfrm>
                <a:off x="838200" y="1246909"/>
                <a:ext cx="10515600" cy="4930054"/>
              </a:xfrm>
              <a:blipFill>
                <a:blip r:embed="rId2"/>
                <a:stretch>
                  <a:fillRect l="-928" t="-1733" r="-1275"/>
                </a:stretch>
              </a:blipFill>
            </p:spPr>
            <p:txBody>
              <a:bodyPr/>
              <a:lstStyle/>
              <a:p>
                <a:r>
                  <a:rPr lang="en-GB">
                    <a:noFill/>
                  </a:rPr>
                  <a:t> </a:t>
                </a:r>
              </a:p>
            </p:txBody>
          </p:sp>
        </mc:Fallback>
      </mc:AlternateContent>
      <p:sp>
        <p:nvSpPr>
          <p:cNvPr id="4" name="Arrow: Left 3">
            <a:extLst>
              <a:ext uri="{FF2B5EF4-FFF2-40B4-BE49-F238E27FC236}">
                <a16:creationId xmlns:a16="http://schemas.microsoft.com/office/drawing/2014/main" id="{9D44B9CB-A818-406B-AB97-D90A41AAFDDB}"/>
              </a:ext>
            </a:extLst>
          </p:cNvPr>
          <p:cNvSpPr/>
          <p:nvPr/>
        </p:nvSpPr>
        <p:spPr>
          <a:xfrm>
            <a:off x="5237018" y="2152996"/>
            <a:ext cx="570808" cy="17179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Left 5">
            <a:extLst>
              <a:ext uri="{FF2B5EF4-FFF2-40B4-BE49-F238E27FC236}">
                <a16:creationId xmlns:a16="http://schemas.microsoft.com/office/drawing/2014/main" id="{0F7814A4-6ABE-43D2-BB0E-58E2F7E0A600}"/>
              </a:ext>
            </a:extLst>
          </p:cNvPr>
          <p:cNvSpPr/>
          <p:nvPr/>
        </p:nvSpPr>
        <p:spPr>
          <a:xfrm>
            <a:off x="8476211" y="3064626"/>
            <a:ext cx="570808" cy="17179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F2693B07-3D89-41CB-9EAA-9415462867F5}"/>
              </a:ext>
            </a:extLst>
          </p:cNvPr>
          <p:cNvSpPr/>
          <p:nvPr/>
        </p:nvSpPr>
        <p:spPr>
          <a:xfrm>
            <a:off x="7575665" y="2588030"/>
            <a:ext cx="559724" cy="177338"/>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72635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22633-A22D-41F8-8CD4-990150549E3F}"/>
              </a:ext>
            </a:extLst>
          </p:cNvPr>
          <p:cNvSpPr>
            <a:spLocks noGrp="1"/>
          </p:cNvSpPr>
          <p:nvPr>
            <p:ph type="title"/>
          </p:nvPr>
        </p:nvSpPr>
        <p:spPr>
          <a:xfrm>
            <a:off x="838200" y="365125"/>
            <a:ext cx="10515600" cy="654569"/>
          </a:xfrm>
        </p:spPr>
        <p:txBody>
          <a:bodyPr/>
          <a:lstStyle/>
          <a:p>
            <a:pPr algn="ctr"/>
            <a:r>
              <a:rPr kumimoji="0" lang="en-GB" sz="3600" b="0" i="0" u="none" strike="noStrike" kern="1200" cap="none" spc="0" normalizeH="0" baseline="0" noProof="0" dirty="0">
                <a:ln>
                  <a:noFill/>
                </a:ln>
                <a:solidFill>
                  <a:prstClr val="black"/>
                </a:solidFill>
                <a:effectLst/>
                <a:uLnTx/>
                <a:uFillTx/>
                <a:latin typeface="Calibri Light" panose="020F0302020204030204"/>
                <a:ea typeface="+mj-ea"/>
                <a:cs typeface="+mj-cs"/>
              </a:rPr>
              <a:t>Centrifugal clutch example - Solution</a:t>
            </a:r>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34DC650-00B6-4037-8DC6-BD68D15F65E2}"/>
                  </a:ext>
                </a:extLst>
              </p:cNvPr>
              <p:cNvSpPr>
                <a:spLocks noGrp="1"/>
              </p:cNvSpPr>
              <p:nvPr>
                <p:ph idx="1"/>
              </p:nvPr>
            </p:nvSpPr>
            <p:spPr>
              <a:xfrm>
                <a:off x="838199" y="1241367"/>
                <a:ext cx="10716491" cy="5251508"/>
              </a:xfrm>
            </p:spPr>
            <p:txBody>
              <a:bodyPr>
                <a:normAutofit/>
              </a:bodyPr>
              <a:lstStyle/>
              <a:p>
                <a:pPr marL="0" indent="0">
                  <a:buNone/>
                </a:pPr>
                <a:r>
                  <a:rPr lang="en-GB" sz="2400" dirty="0"/>
                  <a:t>Now, the inertia (centrifugal) force;</a:t>
                </a:r>
              </a:p>
              <a:p>
                <a:pPr marL="0" indent="0">
                  <a:buNone/>
                </a:pPr>
                <a:r>
                  <a:rPr lang="en-GB" sz="2400" dirty="0"/>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14:m>
                  <m:oMath xmlns:m="http://schemas.openxmlformats.org/officeDocument/2006/math">
                    <m:sSub>
                      <m:sSubPr>
                        <m:ctrlP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𝐹</m:t>
                        </m:r>
                      </m:e>
                      <m:sub>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𝑐</m:t>
                        </m:r>
                      </m:sub>
                    </m:sSub>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𝑚</m:t>
                    </m:r>
                    <m:sSup>
                      <m:sSupPr>
                        <m:ctrlP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pPr>
                      <m:e>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𝜔</m:t>
                        </m:r>
                      </m:e>
                      <m:sup>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2</m:t>
                        </m:r>
                      </m:sup>
                    </m:sSup>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𝑟</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 </m:t>
                    </m:r>
                  </m:oMath>
                </a14:m>
                <a:r>
                  <a:rPr lang="en-GB" sz="2400" dirty="0"/>
                  <a:t> = </a:t>
                </a:r>
                <a14:m>
                  <m:oMath xmlns:m="http://schemas.openxmlformats.org/officeDocument/2006/math">
                    <m:r>
                      <a:rPr lang="en-GB" sz="2400" b="0" i="1" smtClean="0">
                        <a:latin typeface="Cambria Math" panose="02040503050406030204" pitchFamily="18" charset="0"/>
                      </a:rPr>
                      <m:t>0.225</m:t>
                    </m:r>
                    <m:sSup>
                      <m:sSupPr>
                        <m:ctrlPr>
                          <a:rPr lang="en-GB" sz="2400" b="0" i="1" smtClean="0">
                            <a:latin typeface="Cambria Math" panose="02040503050406030204" pitchFamily="18" charset="0"/>
                          </a:rPr>
                        </m:ctrlPr>
                      </m:sSupPr>
                      <m:e>
                        <m:d>
                          <m:dPr>
                            <m:ctrlPr>
                              <a:rPr lang="en-GB" sz="2400" i="1">
                                <a:solidFill>
                                  <a:prstClr val="black"/>
                                </a:solidFill>
                                <a:latin typeface="Cambria Math" panose="02040503050406030204" pitchFamily="18" charset="0"/>
                              </a:rPr>
                            </m:ctrlPr>
                          </m:dPr>
                          <m:e>
                            <m:f>
                              <m:fPr>
                                <m:ctrlPr>
                                  <a:rPr lang="en-GB" sz="2400" i="1">
                                    <a:solidFill>
                                      <a:prstClr val="black"/>
                                    </a:solidFill>
                                    <a:latin typeface="Cambria Math" panose="02040503050406030204" pitchFamily="18" charset="0"/>
                                  </a:rPr>
                                </m:ctrlPr>
                              </m:fPr>
                              <m:num>
                                <m:r>
                                  <a:rPr lang="en-GB" sz="2400" i="1">
                                    <a:solidFill>
                                      <a:prstClr val="black"/>
                                    </a:solidFill>
                                    <a:latin typeface="Cambria Math" panose="02040503050406030204" pitchFamily="18" charset="0"/>
                                  </a:rPr>
                                  <m:t>2</m:t>
                                </m:r>
                                <m:r>
                                  <a:rPr lang="en-GB" sz="2400" i="1">
                                    <a:solidFill>
                                      <a:prstClr val="black"/>
                                    </a:solidFill>
                                    <a:latin typeface="Cambria Math" panose="02040503050406030204" pitchFamily="18" charset="0"/>
                                    <a:ea typeface="Cambria Math" panose="02040503050406030204" pitchFamily="18" charset="0"/>
                                  </a:rPr>
                                  <m:t>𝜋</m:t>
                                </m:r>
                                <m:r>
                                  <a:rPr lang="en-GB" sz="2400" i="1">
                                    <a:solidFill>
                                      <a:prstClr val="black"/>
                                    </a:solidFill>
                                    <a:latin typeface="Cambria Math" panose="02040503050406030204" pitchFamily="18" charset="0"/>
                                    <a:ea typeface="Cambria Math" panose="02040503050406030204" pitchFamily="18" charset="0"/>
                                  </a:rPr>
                                  <m:t>×720</m:t>
                                </m:r>
                              </m:num>
                              <m:den>
                                <m:r>
                                  <a:rPr lang="en-GB" sz="2400" i="1">
                                    <a:solidFill>
                                      <a:prstClr val="black"/>
                                    </a:solidFill>
                                    <a:latin typeface="Cambria Math" panose="02040503050406030204" pitchFamily="18" charset="0"/>
                                  </a:rPr>
                                  <m:t>60</m:t>
                                </m:r>
                              </m:den>
                            </m:f>
                          </m:e>
                        </m:d>
                      </m:e>
                      <m:sup>
                        <m:r>
                          <a:rPr lang="en-GB" sz="2400" b="0" i="1" smtClean="0">
                            <a:latin typeface="Cambria Math" panose="02040503050406030204" pitchFamily="18" charset="0"/>
                          </a:rPr>
                          <m:t>2</m:t>
                        </m:r>
                      </m:sup>
                    </m:sSup>
                    <m:r>
                      <a:rPr lang="en-GB" sz="2400" b="0" i="1" smtClean="0">
                        <a:latin typeface="Cambria Math" panose="02040503050406030204" pitchFamily="18" charset="0"/>
                        <a:ea typeface="Cambria Math" panose="02040503050406030204" pitchFamily="18" charset="0"/>
                      </a:rPr>
                      <m:t>×0.162</m:t>
                    </m:r>
                  </m:oMath>
                </a14:m>
                <a:r>
                  <a:rPr lang="en-GB" sz="2400" dirty="0"/>
                  <a:t>	</a:t>
                </a:r>
              </a:p>
              <a:p>
                <a:pPr marL="0" indent="0">
                  <a:buNone/>
                </a:pPr>
                <a:r>
                  <a:rPr lang="en-GB" sz="2400" dirty="0"/>
                  <a:t>Therefore,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14:m>
                  <m:oMath xmlns:m="http://schemas.openxmlformats.org/officeDocument/2006/math">
                    <m:sSub>
                      <m:sSubPr>
                        <m:ctrlP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𝐹</m:t>
                        </m:r>
                      </m:e>
                      <m:sub>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𝑐</m:t>
                        </m:r>
                      </m:sub>
                    </m:sSub>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oMath>
                </a14:m>
                <a:r>
                  <a:rPr lang="en-GB" sz="2400" dirty="0"/>
                  <a:t> 207.21 N</a:t>
                </a:r>
              </a:p>
              <a:p>
                <a:pPr marL="0" indent="0">
                  <a:buNone/>
                </a:pPr>
                <a:endParaRPr lang="en-GB" sz="400" dirty="0"/>
              </a:p>
              <a:p>
                <a:pPr marL="0" indent="0">
                  <a:buNone/>
                </a:pPr>
                <a:r>
                  <a:rPr lang="en-GB" sz="2400" dirty="0"/>
                  <a:t>Hence, 	90 + </a:t>
                </a:r>
                <a:r>
                  <a:rPr lang="en-GB" sz="2400" i="1" dirty="0"/>
                  <a:t>R</a:t>
                </a:r>
                <a:r>
                  <a:rPr lang="en-GB" sz="2400" dirty="0"/>
                  <a:t> = 207.21	so,   </a:t>
                </a:r>
                <a:r>
                  <a:rPr lang="en-GB" sz="2400" b="1" i="1" dirty="0"/>
                  <a:t>R</a:t>
                </a:r>
                <a:r>
                  <a:rPr lang="en-GB" sz="2400" b="1" dirty="0"/>
                  <a:t> = 117.21 N</a:t>
                </a:r>
              </a:p>
              <a:p>
                <a:pPr marL="0" indent="0">
                  <a:buNone/>
                </a:pPr>
                <a:r>
                  <a:rPr lang="en-GB" sz="2400" dirty="0"/>
                  <a:t>The force acting </a:t>
                </a:r>
                <a:r>
                  <a:rPr lang="en-GB" sz="2400" i="1" dirty="0"/>
                  <a:t>on</a:t>
                </a:r>
                <a:r>
                  <a:rPr lang="en-GB" sz="2400" dirty="0"/>
                  <a:t> the clutch face is equal and opposite to this value.</a:t>
                </a:r>
              </a:p>
              <a:p>
                <a:pPr marL="0" indent="0">
                  <a:buNone/>
                </a:pPr>
                <a:endParaRPr lang="en-GB" sz="400" dirty="0"/>
              </a:p>
              <a:p>
                <a:pPr marL="0" indent="0">
                  <a:buNone/>
                </a:pPr>
                <a:r>
                  <a:rPr lang="en-GB" sz="2400" u="sng" dirty="0"/>
                  <a:t>Note:</a:t>
                </a:r>
                <a:r>
                  <a:rPr lang="en-GB" sz="2400" dirty="0"/>
                  <a:t> As shaft speed increases from rest, will be certain speed at which engagement </a:t>
                </a:r>
                <a:r>
                  <a:rPr lang="en-GB" sz="2400" i="1" dirty="0"/>
                  <a:t>just</a:t>
                </a:r>
                <a:r>
                  <a:rPr lang="en-GB" sz="2400" dirty="0"/>
                  <a:t> commences, at which speed spring force and centrifugal force is equal.  As speed rises above engagement speed, spring force remains constant but centrifugal force increases (to square of speed), hence increasing reaction force </a:t>
                </a:r>
                <a:r>
                  <a:rPr lang="en-GB" sz="2400" i="1" dirty="0"/>
                  <a:t>R</a:t>
                </a:r>
                <a:r>
                  <a:rPr lang="en-GB" sz="2400" dirty="0"/>
                  <a:t>.  </a:t>
                </a:r>
              </a:p>
              <a:p>
                <a:pPr marL="0" indent="0">
                  <a:buNone/>
                </a:pPr>
                <a:r>
                  <a:rPr lang="en-GB" sz="2400" dirty="0"/>
                  <a:t>It is value of </a:t>
                </a:r>
                <a:r>
                  <a:rPr lang="en-GB" sz="2400" i="1" dirty="0"/>
                  <a:t>R</a:t>
                </a:r>
                <a:r>
                  <a:rPr lang="en-GB" sz="2400" dirty="0"/>
                  <a:t> that governs friction force between masses and clutch face and hence determines </a:t>
                </a:r>
                <a:r>
                  <a:rPr lang="en-GB" sz="2400" i="1" dirty="0"/>
                  <a:t>power transmitted</a:t>
                </a:r>
                <a:r>
                  <a:rPr lang="en-GB" sz="2400" dirty="0"/>
                  <a:t>.</a:t>
                </a:r>
              </a:p>
            </p:txBody>
          </p:sp>
        </mc:Choice>
        <mc:Fallback xmlns="">
          <p:sp>
            <p:nvSpPr>
              <p:cNvPr id="3" name="Content Placeholder 2">
                <a:extLst>
                  <a:ext uri="{FF2B5EF4-FFF2-40B4-BE49-F238E27FC236}">
                    <a16:creationId xmlns:a16="http://schemas.microsoft.com/office/drawing/2014/main" id="{134DC650-00B6-4037-8DC6-BD68D15F65E2}"/>
                  </a:ext>
                </a:extLst>
              </p:cNvPr>
              <p:cNvSpPr>
                <a:spLocks noGrp="1" noRot="1" noChangeAspect="1" noMove="1" noResize="1" noEditPoints="1" noAdjustHandles="1" noChangeArrowheads="1" noChangeShapeType="1" noTextEdit="1"/>
              </p:cNvSpPr>
              <p:nvPr>
                <p:ph idx="1"/>
              </p:nvPr>
            </p:nvSpPr>
            <p:spPr>
              <a:xfrm>
                <a:off x="838199" y="1241367"/>
                <a:ext cx="10716491" cy="5251508"/>
              </a:xfrm>
              <a:blipFill>
                <a:blip r:embed="rId2"/>
                <a:stretch>
                  <a:fillRect l="-853" t="-1626" r="-1195"/>
                </a:stretch>
              </a:blipFill>
            </p:spPr>
            <p:txBody>
              <a:bodyPr/>
              <a:lstStyle/>
              <a:p>
                <a:r>
                  <a:rPr lang="en-GB">
                    <a:noFill/>
                  </a:rPr>
                  <a:t> </a:t>
                </a:r>
              </a:p>
            </p:txBody>
          </p:sp>
        </mc:Fallback>
      </mc:AlternateContent>
    </p:spTree>
    <p:extLst>
      <p:ext uri="{BB962C8B-B14F-4D97-AF65-F5344CB8AC3E}">
        <p14:creationId xmlns:p14="http://schemas.microsoft.com/office/powerpoint/2010/main" val="38092119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1705</TotalTime>
  <Words>1223</Words>
  <Application>Microsoft Office PowerPoint</Application>
  <PresentationFormat>Widescreen</PresentationFormat>
  <Paragraphs>144</Paragraphs>
  <Slides>14</Slides>
  <Notes>0</Notes>
  <HiddenSlides>3</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Cambria Math</vt:lpstr>
      <vt:lpstr>Office Theme</vt:lpstr>
      <vt:lpstr>Kinetics: Centripetal Acceleration</vt:lpstr>
      <vt:lpstr>Centripetal Acceleration</vt:lpstr>
      <vt:lpstr>Centripetal Acceleration</vt:lpstr>
      <vt:lpstr>Centripetal Acceleration</vt:lpstr>
      <vt:lpstr>Further notes on Centripetal Acceleration</vt:lpstr>
      <vt:lpstr>Further notes on Centripetal Acceleration</vt:lpstr>
      <vt:lpstr>Example 1: centripetal acceleration</vt:lpstr>
      <vt:lpstr>Notes</vt:lpstr>
      <vt:lpstr>Centripetal &amp; Centrifugal Force</vt:lpstr>
      <vt:lpstr>Schematic of centrifugal clutch</vt:lpstr>
      <vt:lpstr>Example 2</vt:lpstr>
      <vt:lpstr>Centrifugal clutch example</vt:lpstr>
      <vt:lpstr>Centrifugal clutch example - Solution</vt:lpstr>
      <vt:lpstr>Centrifugal clutch example - Solution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Kinetics: Centripetal Acceleration</dc:title>
  <dc:creator>Robert Goodson</dc:creator>
  <cp:lastModifiedBy>Robert Goodson</cp:lastModifiedBy>
  <cp:revision>47</cp:revision>
  <dcterms:created xsi:type="dcterms:W3CDTF">2020-07-23T09:44:30Z</dcterms:created>
  <dcterms:modified xsi:type="dcterms:W3CDTF">2021-03-10T10:46:05Z</dcterms:modified>
</cp:coreProperties>
</file>