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embeddings/oleObject1.docx" ContentType="application/vnd.openxmlformats-officedocument.wordprocessingml.document"/>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31.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Override PartName="/ppt/media/image8.png" ContentType="image/png"/>
  <Override PartName="/ppt/media/image9.png" ContentType="image/png"/>
  <Override PartName="/ppt/media/image10.png" ContentType="image/png"/>
  <Override PartName="/ppt/media/image11.png" ContentType="image/png"/>
  <Override PartName="/ppt/media/image12.jpeg" ContentType="image/jpeg"/>
  <Override PartName="/ppt/media/image13.png" ContentType="image/png"/>
  <Override PartName="/ppt/media/image14.png" ContentType="image/png"/>
  <Override PartName="/ppt/media/image15.png" ContentType="image/png"/>
  <Override PartName="/ppt/media/image16.png" ContentType="image/png"/>
  <Override PartName="/ppt/media/image17.png" ContentType="image/png"/>
  <Override PartName="/ppt/media/image18.jpeg" ContentType="image/jpeg"/>
  <Override PartName="/ppt/media/image19.png" ContentType="image/png"/>
  <Override PartName="/ppt/media/image20.jpeg" ContentType="image/jpeg"/>
  <Override PartName="/ppt/media/image1.emf" ContentType="image/x-emf"/>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x="12192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3" name="PlaceHolder 2"/>
          <p:cNvSpPr>
            <a:spLocks noGrp="1"/>
          </p:cNvSpPr>
          <p:nvPr>
            <p:ph type="subTitle"/>
          </p:nvPr>
        </p:nvSpPr>
        <p:spPr>
          <a:xfrm>
            <a:off x="838080" y="1825560"/>
            <a:ext cx="1233000" cy="435024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5" name="PlaceHolder 2"/>
          <p:cNvSpPr>
            <a:spLocks noGrp="1"/>
          </p:cNvSpPr>
          <p:nvPr>
            <p:ph type="body"/>
          </p:nvPr>
        </p:nvSpPr>
        <p:spPr>
          <a:xfrm>
            <a:off x="838080" y="1825560"/>
            <a:ext cx="1233000" cy="4350240"/>
          </a:xfrm>
          <a:prstGeom prst="rect">
            <a:avLst/>
          </a:prstGeom>
        </p:spPr>
        <p:txBody>
          <a:bodyPr lIns="0" rIns="0" tIns="0" bIns="0">
            <a:normAutofit/>
          </a:bodyPr>
          <a:p>
            <a:endParaRPr b="0" lang="en-GB"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7" name="PlaceHolder 2"/>
          <p:cNvSpPr>
            <a:spLocks noGrp="1"/>
          </p:cNvSpPr>
          <p:nvPr>
            <p:ph type="body"/>
          </p:nvPr>
        </p:nvSpPr>
        <p:spPr>
          <a:xfrm>
            <a:off x="838080" y="1825560"/>
            <a:ext cx="601560" cy="4350240"/>
          </a:xfrm>
          <a:prstGeom prst="rect">
            <a:avLst/>
          </a:prstGeom>
        </p:spPr>
        <p:txBody>
          <a:bodyPr lIns="0" rIns="0" tIns="0" bIns="0">
            <a:normAutofit fontScale="42000"/>
          </a:bodyPr>
          <a:p>
            <a:endParaRPr b="0" lang="en-GB" sz="3200" spc="-1" strike="noStrike">
              <a:latin typeface="Arial"/>
            </a:endParaRPr>
          </a:p>
        </p:txBody>
      </p:sp>
      <p:sp>
        <p:nvSpPr>
          <p:cNvPr id="8" name="PlaceHolder 3"/>
          <p:cNvSpPr>
            <a:spLocks noGrp="1"/>
          </p:cNvSpPr>
          <p:nvPr>
            <p:ph type="body"/>
          </p:nvPr>
        </p:nvSpPr>
        <p:spPr>
          <a:xfrm>
            <a:off x="1470240" y="1825560"/>
            <a:ext cx="601560" cy="4350240"/>
          </a:xfrm>
          <a:prstGeom prst="rect">
            <a:avLst/>
          </a:prstGeom>
        </p:spPr>
        <p:txBody>
          <a:bodyPr lIns="0" rIns="0" tIns="0" bIns="0">
            <a:normAutofit fontScale="42000"/>
          </a:bodyPr>
          <a:p>
            <a:endParaRPr b="0" lang="en-GB"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838080" y="365040"/>
            <a:ext cx="10514520" cy="614052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12" name="PlaceHolder 2"/>
          <p:cNvSpPr>
            <a:spLocks noGrp="1"/>
          </p:cNvSpPr>
          <p:nvPr>
            <p:ph type="body"/>
          </p:nvPr>
        </p:nvSpPr>
        <p:spPr>
          <a:xfrm>
            <a:off x="83808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13" name="PlaceHolder 3"/>
          <p:cNvSpPr>
            <a:spLocks noGrp="1"/>
          </p:cNvSpPr>
          <p:nvPr>
            <p:ph type="body"/>
          </p:nvPr>
        </p:nvSpPr>
        <p:spPr>
          <a:xfrm>
            <a:off x="1470240" y="1825560"/>
            <a:ext cx="601560" cy="4350240"/>
          </a:xfrm>
          <a:prstGeom prst="rect">
            <a:avLst/>
          </a:prstGeom>
        </p:spPr>
        <p:txBody>
          <a:bodyPr lIns="0" rIns="0" tIns="0" bIns="0">
            <a:normAutofit fontScale="42000"/>
          </a:bodyPr>
          <a:p>
            <a:endParaRPr b="0" lang="en-GB" sz="3200" spc="-1" strike="noStrike">
              <a:latin typeface="Arial"/>
            </a:endParaRPr>
          </a:p>
        </p:txBody>
      </p:sp>
      <p:sp>
        <p:nvSpPr>
          <p:cNvPr id="14" name="PlaceHolder 4"/>
          <p:cNvSpPr>
            <a:spLocks noGrp="1"/>
          </p:cNvSpPr>
          <p:nvPr>
            <p:ph type="body"/>
          </p:nvPr>
        </p:nvSpPr>
        <p:spPr>
          <a:xfrm>
            <a:off x="838080" y="4098240"/>
            <a:ext cx="60156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16" name="PlaceHolder 2"/>
          <p:cNvSpPr>
            <a:spLocks noGrp="1"/>
          </p:cNvSpPr>
          <p:nvPr>
            <p:ph type="body"/>
          </p:nvPr>
        </p:nvSpPr>
        <p:spPr>
          <a:xfrm>
            <a:off x="838080" y="1825560"/>
            <a:ext cx="601560" cy="4350240"/>
          </a:xfrm>
          <a:prstGeom prst="rect">
            <a:avLst/>
          </a:prstGeom>
        </p:spPr>
        <p:txBody>
          <a:bodyPr lIns="0" rIns="0" tIns="0" bIns="0">
            <a:normAutofit fontScale="42000"/>
          </a:bodyPr>
          <a:p>
            <a:endParaRPr b="0" lang="en-GB" sz="3200" spc="-1" strike="noStrike">
              <a:latin typeface="Arial"/>
            </a:endParaRPr>
          </a:p>
        </p:txBody>
      </p:sp>
      <p:sp>
        <p:nvSpPr>
          <p:cNvPr id="17" name="PlaceHolder 3"/>
          <p:cNvSpPr>
            <a:spLocks noGrp="1"/>
          </p:cNvSpPr>
          <p:nvPr>
            <p:ph type="body"/>
          </p:nvPr>
        </p:nvSpPr>
        <p:spPr>
          <a:xfrm>
            <a:off x="147024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18" name="PlaceHolder 4"/>
          <p:cNvSpPr>
            <a:spLocks noGrp="1"/>
          </p:cNvSpPr>
          <p:nvPr>
            <p:ph type="body"/>
          </p:nvPr>
        </p:nvSpPr>
        <p:spPr>
          <a:xfrm>
            <a:off x="1470240" y="4098240"/>
            <a:ext cx="60156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20" name="PlaceHolder 2"/>
          <p:cNvSpPr>
            <a:spLocks noGrp="1"/>
          </p:cNvSpPr>
          <p:nvPr>
            <p:ph type="body"/>
          </p:nvPr>
        </p:nvSpPr>
        <p:spPr>
          <a:xfrm>
            <a:off x="83808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21" name="PlaceHolder 3"/>
          <p:cNvSpPr>
            <a:spLocks noGrp="1"/>
          </p:cNvSpPr>
          <p:nvPr>
            <p:ph type="body"/>
          </p:nvPr>
        </p:nvSpPr>
        <p:spPr>
          <a:xfrm>
            <a:off x="147024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22" name="PlaceHolder 4"/>
          <p:cNvSpPr>
            <a:spLocks noGrp="1"/>
          </p:cNvSpPr>
          <p:nvPr>
            <p:ph type="body"/>
          </p:nvPr>
        </p:nvSpPr>
        <p:spPr>
          <a:xfrm>
            <a:off x="838080" y="4098240"/>
            <a:ext cx="1233000" cy="20750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24" name="PlaceHolder 2"/>
          <p:cNvSpPr>
            <a:spLocks noGrp="1"/>
          </p:cNvSpPr>
          <p:nvPr>
            <p:ph type="body"/>
          </p:nvPr>
        </p:nvSpPr>
        <p:spPr>
          <a:xfrm>
            <a:off x="838080" y="1825560"/>
            <a:ext cx="1233000" cy="2075040"/>
          </a:xfrm>
          <a:prstGeom prst="rect">
            <a:avLst/>
          </a:prstGeom>
        </p:spPr>
        <p:txBody>
          <a:bodyPr lIns="0" rIns="0" tIns="0" bIns="0">
            <a:normAutofit/>
          </a:bodyPr>
          <a:p>
            <a:endParaRPr b="0" lang="en-GB" sz="3200" spc="-1" strike="noStrike">
              <a:latin typeface="Arial"/>
            </a:endParaRPr>
          </a:p>
        </p:txBody>
      </p:sp>
      <p:sp>
        <p:nvSpPr>
          <p:cNvPr id="25" name="PlaceHolder 3"/>
          <p:cNvSpPr>
            <a:spLocks noGrp="1"/>
          </p:cNvSpPr>
          <p:nvPr>
            <p:ph type="body"/>
          </p:nvPr>
        </p:nvSpPr>
        <p:spPr>
          <a:xfrm>
            <a:off x="838080" y="4098240"/>
            <a:ext cx="1233000" cy="20750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27" name="PlaceHolder 2"/>
          <p:cNvSpPr>
            <a:spLocks noGrp="1"/>
          </p:cNvSpPr>
          <p:nvPr>
            <p:ph type="body"/>
          </p:nvPr>
        </p:nvSpPr>
        <p:spPr>
          <a:xfrm>
            <a:off x="83808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28" name="PlaceHolder 3"/>
          <p:cNvSpPr>
            <a:spLocks noGrp="1"/>
          </p:cNvSpPr>
          <p:nvPr>
            <p:ph type="body"/>
          </p:nvPr>
        </p:nvSpPr>
        <p:spPr>
          <a:xfrm>
            <a:off x="147024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29" name="PlaceHolder 4"/>
          <p:cNvSpPr>
            <a:spLocks noGrp="1"/>
          </p:cNvSpPr>
          <p:nvPr>
            <p:ph type="body"/>
          </p:nvPr>
        </p:nvSpPr>
        <p:spPr>
          <a:xfrm>
            <a:off x="838080" y="4098240"/>
            <a:ext cx="601560" cy="2075040"/>
          </a:xfrm>
          <a:prstGeom prst="rect">
            <a:avLst/>
          </a:prstGeom>
        </p:spPr>
        <p:txBody>
          <a:bodyPr lIns="0" rIns="0" tIns="0" bIns="0">
            <a:normAutofit fontScale="13000"/>
          </a:bodyPr>
          <a:p>
            <a:endParaRPr b="0" lang="en-GB" sz="3200" spc="-1" strike="noStrike">
              <a:latin typeface="Arial"/>
            </a:endParaRPr>
          </a:p>
        </p:txBody>
      </p:sp>
      <p:sp>
        <p:nvSpPr>
          <p:cNvPr id="30" name="PlaceHolder 5"/>
          <p:cNvSpPr>
            <a:spLocks noGrp="1"/>
          </p:cNvSpPr>
          <p:nvPr>
            <p:ph type="body"/>
          </p:nvPr>
        </p:nvSpPr>
        <p:spPr>
          <a:xfrm>
            <a:off x="1470240" y="4098240"/>
            <a:ext cx="60156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32" name="PlaceHolder 2"/>
          <p:cNvSpPr>
            <a:spLocks noGrp="1"/>
          </p:cNvSpPr>
          <p:nvPr>
            <p:ph type="body"/>
          </p:nvPr>
        </p:nvSpPr>
        <p:spPr>
          <a:xfrm>
            <a:off x="838080" y="1825560"/>
            <a:ext cx="396720" cy="2075040"/>
          </a:xfrm>
          <a:prstGeom prst="rect">
            <a:avLst/>
          </a:prstGeom>
        </p:spPr>
        <p:txBody>
          <a:bodyPr lIns="0" rIns="0" tIns="0" bIns="0">
            <a:normAutofit fontScale="13000"/>
          </a:bodyPr>
          <a:p>
            <a:endParaRPr b="0" lang="en-GB" sz="3200" spc="-1" strike="noStrike">
              <a:latin typeface="Arial"/>
            </a:endParaRPr>
          </a:p>
        </p:txBody>
      </p:sp>
      <p:sp>
        <p:nvSpPr>
          <p:cNvPr id="33" name="PlaceHolder 3"/>
          <p:cNvSpPr>
            <a:spLocks noGrp="1"/>
          </p:cNvSpPr>
          <p:nvPr>
            <p:ph type="body"/>
          </p:nvPr>
        </p:nvSpPr>
        <p:spPr>
          <a:xfrm>
            <a:off x="1254960" y="1825560"/>
            <a:ext cx="396720" cy="2075040"/>
          </a:xfrm>
          <a:prstGeom prst="rect">
            <a:avLst/>
          </a:prstGeom>
        </p:spPr>
        <p:txBody>
          <a:bodyPr lIns="0" rIns="0" tIns="0" bIns="0">
            <a:normAutofit fontScale="13000"/>
          </a:bodyPr>
          <a:p>
            <a:endParaRPr b="0" lang="en-GB" sz="3200" spc="-1" strike="noStrike">
              <a:latin typeface="Arial"/>
            </a:endParaRPr>
          </a:p>
        </p:txBody>
      </p:sp>
      <p:sp>
        <p:nvSpPr>
          <p:cNvPr id="34" name="PlaceHolder 4"/>
          <p:cNvSpPr>
            <a:spLocks noGrp="1"/>
          </p:cNvSpPr>
          <p:nvPr>
            <p:ph type="body"/>
          </p:nvPr>
        </p:nvSpPr>
        <p:spPr>
          <a:xfrm>
            <a:off x="1671840" y="1825560"/>
            <a:ext cx="396720" cy="2075040"/>
          </a:xfrm>
          <a:prstGeom prst="rect">
            <a:avLst/>
          </a:prstGeom>
        </p:spPr>
        <p:txBody>
          <a:bodyPr lIns="0" rIns="0" tIns="0" bIns="0">
            <a:normAutofit fontScale="13000"/>
          </a:bodyPr>
          <a:p>
            <a:endParaRPr b="0" lang="en-GB" sz="3200" spc="-1" strike="noStrike">
              <a:latin typeface="Arial"/>
            </a:endParaRPr>
          </a:p>
        </p:txBody>
      </p:sp>
      <p:sp>
        <p:nvSpPr>
          <p:cNvPr id="35" name="PlaceHolder 5"/>
          <p:cNvSpPr>
            <a:spLocks noGrp="1"/>
          </p:cNvSpPr>
          <p:nvPr>
            <p:ph type="body"/>
          </p:nvPr>
        </p:nvSpPr>
        <p:spPr>
          <a:xfrm>
            <a:off x="838080" y="4098240"/>
            <a:ext cx="396720" cy="2075040"/>
          </a:xfrm>
          <a:prstGeom prst="rect">
            <a:avLst/>
          </a:prstGeom>
        </p:spPr>
        <p:txBody>
          <a:bodyPr lIns="0" rIns="0" tIns="0" bIns="0">
            <a:normAutofit fontScale="13000"/>
          </a:bodyPr>
          <a:p>
            <a:endParaRPr b="0" lang="en-GB" sz="3200" spc="-1" strike="noStrike">
              <a:latin typeface="Arial"/>
            </a:endParaRPr>
          </a:p>
        </p:txBody>
      </p:sp>
      <p:sp>
        <p:nvSpPr>
          <p:cNvPr id="36" name="PlaceHolder 6"/>
          <p:cNvSpPr>
            <a:spLocks noGrp="1"/>
          </p:cNvSpPr>
          <p:nvPr>
            <p:ph type="body"/>
          </p:nvPr>
        </p:nvSpPr>
        <p:spPr>
          <a:xfrm>
            <a:off x="1254960" y="4098240"/>
            <a:ext cx="396720" cy="2075040"/>
          </a:xfrm>
          <a:prstGeom prst="rect">
            <a:avLst/>
          </a:prstGeom>
        </p:spPr>
        <p:txBody>
          <a:bodyPr lIns="0" rIns="0" tIns="0" bIns="0">
            <a:normAutofit fontScale="13000"/>
          </a:bodyPr>
          <a:p>
            <a:endParaRPr b="0" lang="en-GB" sz="3200" spc="-1" strike="noStrike">
              <a:latin typeface="Arial"/>
            </a:endParaRPr>
          </a:p>
        </p:txBody>
      </p:sp>
      <p:sp>
        <p:nvSpPr>
          <p:cNvPr id="37" name="PlaceHolder 7"/>
          <p:cNvSpPr>
            <a:spLocks noGrp="1"/>
          </p:cNvSpPr>
          <p:nvPr>
            <p:ph type="body"/>
          </p:nvPr>
        </p:nvSpPr>
        <p:spPr>
          <a:xfrm>
            <a:off x="1671840" y="4098240"/>
            <a:ext cx="39672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41" name="PlaceHolder 2"/>
          <p:cNvSpPr>
            <a:spLocks noGrp="1"/>
          </p:cNvSpPr>
          <p:nvPr>
            <p:ph type="subTitle"/>
          </p:nvPr>
        </p:nvSpPr>
        <p:spPr>
          <a:xfrm>
            <a:off x="838080" y="1825560"/>
            <a:ext cx="1233000" cy="435024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43" name="PlaceHolder 2"/>
          <p:cNvSpPr>
            <a:spLocks noGrp="1"/>
          </p:cNvSpPr>
          <p:nvPr>
            <p:ph type="body"/>
          </p:nvPr>
        </p:nvSpPr>
        <p:spPr>
          <a:xfrm>
            <a:off x="838080" y="1825560"/>
            <a:ext cx="1233000" cy="4350240"/>
          </a:xfrm>
          <a:prstGeom prst="rect">
            <a:avLst/>
          </a:prstGeom>
        </p:spPr>
        <p:txBody>
          <a:bodyPr lIns="0" rIns="0" tIns="0" bIns="0">
            <a:normAutofit/>
          </a:bodyPr>
          <a:p>
            <a:endParaRPr b="0" lang="en-GB"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45" name="PlaceHolder 2"/>
          <p:cNvSpPr>
            <a:spLocks noGrp="1"/>
          </p:cNvSpPr>
          <p:nvPr>
            <p:ph type="body"/>
          </p:nvPr>
        </p:nvSpPr>
        <p:spPr>
          <a:xfrm>
            <a:off x="838080" y="1825560"/>
            <a:ext cx="601560" cy="4350240"/>
          </a:xfrm>
          <a:prstGeom prst="rect">
            <a:avLst/>
          </a:prstGeom>
        </p:spPr>
        <p:txBody>
          <a:bodyPr lIns="0" rIns="0" tIns="0" bIns="0">
            <a:normAutofit fontScale="42000"/>
          </a:bodyPr>
          <a:p>
            <a:endParaRPr b="0" lang="en-GB" sz="3200" spc="-1" strike="noStrike">
              <a:latin typeface="Arial"/>
            </a:endParaRPr>
          </a:p>
        </p:txBody>
      </p:sp>
      <p:sp>
        <p:nvSpPr>
          <p:cNvPr id="46" name="PlaceHolder 3"/>
          <p:cNvSpPr>
            <a:spLocks noGrp="1"/>
          </p:cNvSpPr>
          <p:nvPr>
            <p:ph type="body"/>
          </p:nvPr>
        </p:nvSpPr>
        <p:spPr>
          <a:xfrm>
            <a:off x="1470240" y="1825560"/>
            <a:ext cx="601560" cy="4350240"/>
          </a:xfrm>
          <a:prstGeom prst="rect">
            <a:avLst/>
          </a:prstGeom>
        </p:spPr>
        <p:txBody>
          <a:bodyPr lIns="0" rIns="0" tIns="0" bIns="0">
            <a:normAutofit fontScale="42000"/>
          </a:bodyPr>
          <a:p>
            <a:endParaRPr b="0" lang="en-GB"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838080" y="365040"/>
            <a:ext cx="10514520" cy="614052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50" name="PlaceHolder 2"/>
          <p:cNvSpPr>
            <a:spLocks noGrp="1"/>
          </p:cNvSpPr>
          <p:nvPr>
            <p:ph type="body"/>
          </p:nvPr>
        </p:nvSpPr>
        <p:spPr>
          <a:xfrm>
            <a:off x="83808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51" name="PlaceHolder 3"/>
          <p:cNvSpPr>
            <a:spLocks noGrp="1"/>
          </p:cNvSpPr>
          <p:nvPr>
            <p:ph type="body"/>
          </p:nvPr>
        </p:nvSpPr>
        <p:spPr>
          <a:xfrm>
            <a:off x="1470240" y="1825560"/>
            <a:ext cx="601560" cy="4350240"/>
          </a:xfrm>
          <a:prstGeom prst="rect">
            <a:avLst/>
          </a:prstGeom>
        </p:spPr>
        <p:txBody>
          <a:bodyPr lIns="0" rIns="0" tIns="0" bIns="0">
            <a:normAutofit fontScale="42000"/>
          </a:bodyPr>
          <a:p>
            <a:endParaRPr b="0" lang="en-GB" sz="3200" spc="-1" strike="noStrike">
              <a:latin typeface="Arial"/>
            </a:endParaRPr>
          </a:p>
        </p:txBody>
      </p:sp>
      <p:sp>
        <p:nvSpPr>
          <p:cNvPr id="52" name="PlaceHolder 4"/>
          <p:cNvSpPr>
            <a:spLocks noGrp="1"/>
          </p:cNvSpPr>
          <p:nvPr>
            <p:ph type="body"/>
          </p:nvPr>
        </p:nvSpPr>
        <p:spPr>
          <a:xfrm>
            <a:off x="838080" y="4098240"/>
            <a:ext cx="60156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54" name="PlaceHolder 2"/>
          <p:cNvSpPr>
            <a:spLocks noGrp="1"/>
          </p:cNvSpPr>
          <p:nvPr>
            <p:ph type="body"/>
          </p:nvPr>
        </p:nvSpPr>
        <p:spPr>
          <a:xfrm>
            <a:off x="838080" y="1825560"/>
            <a:ext cx="601560" cy="4350240"/>
          </a:xfrm>
          <a:prstGeom prst="rect">
            <a:avLst/>
          </a:prstGeom>
        </p:spPr>
        <p:txBody>
          <a:bodyPr lIns="0" rIns="0" tIns="0" bIns="0">
            <a:normAutofit fontScale="42000"/>
          </a:bodyPr>
          <a:p>
            <a:endParaRPr b="0" lang="en-GB" sz="3200" spc="-1" strike="noStrike">
              <a:latin typeface="Arial"/>
            </a:endParaRPr>
          </a:p>
        </p:txBody>
      </p:sp>
      <p:sp>
        <p:nvSpPr>
          <p:cNvPr id="55" name="PlaceHolder 3"/>
          <p:cNvSpPr>
            <a:spLocks noGrp="1"/>
          </p:cNvSpPr>
          <p:nvPr>
            <p:ph type="body"/>
          </p:nvPr>
        </p:nvSpPr>
        <p:spPr>
          <a:xfrm>
            <a:off x="147024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56" name="PlaceHolder 4"/>
          <p:cNvSpPr>
            <a:spLocks noGrp="1"/>
          </p:cNvSpPr>
          <p:nvPr>
            <p:ph type="body"/>
          </p:nvPr>
        </p:nvSpPr>
        <p:spPr>
          <a:xfrm>
            <a:off x="1470240" y="4098240"/>
            <a:ext cx="60156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58" name="PlaceHolder 2"/>
          <p:cNvSpPr>
            <a:spLocks noGrp="1"/>
          </p:cNvSpPr>
          <p:nvPr>
            <p:ph type="body"/>
          </p:nvPr>
        </p:nvSpPr>
        <p:spPr>
          <a:xfrm>
            <a:off x="83808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59" name="PlaceHolder 3"/>
          <p:cNvSpPr>
            <a:spLocks noGrp="1"/>
          </p:cNvSpPr>
          <p:nvPr>
            <p:ph type="body"/>
          </p:nvPr>
        </p:nvSpPr>
        <p:spPr>
          <a:xfrm>
            <a:off x="147024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60" name="PlaceHolder 4"/>
          <p:cNvSpPr>
            <a:spLocks noGrp="1"/>
          </p:cNvSpPr>
          <p:nvPr>
            <p:ph type="body"/>
          </p:nvPr>
        </p:nvSpPr>
        <p:spPr>
          <a:xfrm>
            <a:off x="838080" y="4098240"/>
            <a:ext cx="1233000" cy="20750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62" name="PlaceHolder 2"/>
          <p:cNvSpPr>
            <a:spLocks noGrp="1"/>
          </p:cNvSpPr>
          <p:nvPr>
            <p:ph type="body"/>
          </p:nvPr>
        </p:nvSpPr>
        <p:spPr>
          <a:xfrm>
            <a:off x="838080" y="1825560"/>
            <a:ext cx="1233000" cy="2075040"/>
          </a:xfrm>
          <a:prstGeom prst="rect">
            <a:avLst/>
          </a:prstGeom>
        </p:spPr>
        <p:txBody>
          <a:bodyPr lIns="0" rIns="0" tIns="0" bIns="0">
            <a:normAutofit/>
          </a:bodyPr>
          <a:p>
            <a:endParaRPr b="0" lang="en-GB" sz="3200" spc="-1" strike="noStrike">
              <a:latin typeface="Arial"/>
            </a:endParaRPr>
          </a:p>
        </p:txBody>
      </p:sp>
      <p:sp>
        <p:nvSpPr>
          <p:cNvPr id="63" name="PlaceHolder 3"/>
          <p:cNvSpPr>
            <a:spLocks noGrp="1"/>
          </p:cNvSpPr>
          <p:nvPr>
            <p:ph type="body"/>
          </p:nvPr>
        </p:nvSpPr>
        <p:spPr>
          <a:xfrm>
            <a:off x="838080" y="4098240"/>
            <a:ext cx="1233000" cy="20750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65" name="PlaceHolder 2"/>
          <p:cNvSpPr>
            <a:spLocks noGrp="1"/>
          </p:cNvSpPr>
          <p:nvPr>
            <p:ph type="body"/>
          </p:nvPr>
        </p:nvSpPr>
        <p:spPr>
          <a:xfrm>
            <a:off x="83808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66" name="PlaceHolder 3"/>
          <p:cNvSpPr>
            <a:spLocks noGrp="1"/>
          </p:cNvSpPr>
          <p:nvPr>
            <p:ph type="body"/>
          </p:nvPr>
        </p:nvSpPr>
        <p:spPr>
          <a:xfrm>
            <a:off x="147024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67" name="PlaceHolder 4"/>
          <p:cNvSpPr>
            <a:spLocks noGrp="1"/>
          </p:cNvSpPr>
          <p:nvPr>
            <p:ph type="body"/>
          </p:nvPr>
        </p:nvSpPr>
        <p:spPr>
          <a:xfrm>
            <a:off x="838080" y="4098240"/>
            <a:ext cx="601560" cy="2075040"/>
          </a:xfrm>
          <a:prstGeom prst="rect">
            <a:avLst/>
          </a:prstGeom>
        </p:spPr>
        <p:txBody>
          <a:bodyPr lIns="0" rIns="0" tIns="0" bIns="0">
            <a:normAutofit fontScale="13000"/>
          </a:bodyPr>
          <a:p>
            <a:endParaRPr b="0" lang="en-GB" sz="3200" spc="-1" strike="noStrike">
              <a:latin typeface="Arial"/>
            </a:endParaRPr>
          </a:p>
        </p:txBody>
      </p:sp>
      <p:sp>
        <p:nvSpPr>
          <p:cNvPr id="68" name="PlaceHolder 5"/>
          <p:cNvSpPr>
            <a:spLocks noGrp="1"/>
          </p:cNvSpPr>
          <p:nvPr>
            <p:ph type="body"/>
          </p:nvPr>
        </p:nvSpPr>
        <p:spPr>
          <a:xfrm>
            <a:off x="1470240" y="4098240"/>
            <a:ext cx="60156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70" name="PlaceHolder 2"/>
          <p:cNvSpPr>
            <a:spLocks noGrp="1"/>
          </p:cNvSpPr>
          <p:nvPr>
            <p:ph type="body"/>
          </p:nvPr>
        </p:nvSpPr>
        <p:spPr>
          <a:xfrm>
            <a:off x="838080" y="1825560"/>
            <a:ext cx="396720" cy="2075040"/>
          </a:xfrm>
          <a:prstGeom prst="rect">
            <a:avLst/>
          </a:prstGeom>
        </p:spPr>
        <p:txBody>
          <a:bodyPr lIns="0" rIns="0" tIns="0" bIns="0">
            <a:normAutofit fontScale="13000"/>
          </a:bodyPr>
          <a:p>
            <a:endParaRPr b="0" lang="en-GB" sz="3200" spc="-1" strike="noStrike">
              <a:latin typeface="Arial"/>
            </a:endParaRPr>
          </a:p>
        </p:txBody>
      </p:sp>
      <p:sp>
        <p:nvSpPr>
          <p:cNvPr id="71" name="PlaceHolder 3"/>
          <p:cNvSpPr>
            <a:spLocks noGrp="1"/>
          </p:cNvSpPr>
          <p:nvPr>
            <p:ph type="body"/>
          </p:nvPr>
        </p:nvSpPr>
        <p:spPr>
          <a:xfrm>
            <a:off x="1254960" y="1825560"/>
            <a:ext cx="396720" cy="2075040"/>
          </a:xfrm>
          <a:prstGeom prst="rect">
            <a:avLst/>
          </a:prstGeom>
        </p:spPr>
        <p:txBody>
          <a:bodyPr lIns="0" rIns="0" tIns="0" bIns="0">
            <a:normAutofit fontScale="13000"/>
          </a:bodyPr>
          <a:p>
            <a:endParaRPr b="0" lang="en-GB" sz="3200" spc="-1" strike="noStrike">
              <a:latin typeface="Arial"/>
            </a:endParaRPr>
          </a:p>
        </p:txBody>
      </p:sp>
      <p:sp>
        <p:nvSpPr>
          <p:cNvPr id="72" name="PlaceHolder 4"/>
          <p:cNvSpPr>
            <a:spLocks noGrp="1"/>
          </p:cNvSpPr>
          <p:nvPr>
            <p:ph type="body"/>
          </p:nvPr>
        </p:nvSpPr>
        <p:spPr>
          <a:xfrm>
            <a:off x="1671840" y="1825560"/>
            <a:ext cx="396720" cy="2075040"/>
          </a:xfrm>
          <a:prstGeom prst="rect">
            <a:avLst/>
          </a:prstGeom>
        </p:spPr>
        <p:txBody>
          <a:bodyPr lIns="0" rIns="0" tIns="0" bIns="0">
            <a:normAutofit fontScale="13000"/>
          </a:bodyPr>
          <a:p>
            <a:endParaRPr b="0" lang="en-GB" sz="3200" spc="-1" strike="noStrike">
              <a:latin typeface="Arial"/>
            </a:endParaRPr>
          </a:p>
        </p:txBody>
      </p:sp>
      <p:sp>
        <p:nvSpPr>
          <p:cNvPr id="73" name="PlaceHolder 5"/>
          <p:cNvSpPr>
            <a:spLocks noGrp="1"/>
          </p:cNvSpPr>
          <p:nvPr>
            <p:ph type="body"/>
          </p:nvPr>
        </p:nvSpPr>
        <p:spPr>
          <a:xfrm>
            <a:off x="838080" y="4098240"/>
            <a:ext cx="396720" cy="2075040"/>
          </a:xfrm>
          <a:prstGeom prst="rect">
            <a:avLst/>
          </a:prstGeom>
        </p:spPr>
        <p:txBody>
          <a:bodyPr lIns="0" rIns="0" tIns="0" bIns="0">
            <a:normAutofit fontScale="13000"/>
          </a:bodyPr>
          <a:p>
            <a:endParaRPr b="0" lang="en-GB" sz="3200" spc="-1" strike="noStrike">
              <a:latin typeface="Arial"/>
            </a:endParaRPr>
          </a:p>
        </p:txBody>
      </p:sp>
      <p:sp>
        <p:nvSpPr>
          <p:cNvPr id="74" name="PlaceHolder 6"/>
          <p:cNvSpPr>
            <a:spLocks noGrp="1"/>
          </p:cNvSpPr>
          <p:nvPr>
            <p:ph type="body"/>
          </p:nvPr>
        </p:nvSpPr>
        <p:spPr>
          <a:xfrm>
            <a:off x="1254960" y="4098240"/>
            <a:ext cx="396720" cy="2075040"/>
          </a:xfrm>
          <a:prstGeom prst="rect">
            <a:avLst/>
          </a:prstGeom>
        </p:spPr>
        <p:txBody>
          <a:bodyPr lIns="0" rIns="0" tIns="0" bIns="0">
            <a:normAutofit fontScale="13000"/>
          </a:bodyPr>
          <a:p>
            <a:endParaRPr b="0" lang="en-GB" sz="3200" spc="-1" strike="noStrike">
              <a:latin typeface="Arial"/>
            </a:endParaRPr>
          </a:p>
        </p:txBody>
      </p:sp>
      <p:sp>
        <p:nvSpPr>
          <p:cNvPr id="75" name="PlaceHolder 7"/>
          <p:cNvSpPr>
            <a:spLocks noGrp="1"/>
          </p:cNvSpPr>
          <p:nvPr>
            <p:ph type="body"/>
          </p:nvPr>
        </p:nvSpPr>
        <p:spPr>
          <a:xfrm>
            <a:off x="1671840" y="4098240"/>
            <a:ext cx="39672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9"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80" name="PlaceHolder 2"/>
          <p:cNvSpPr>
            <a:spLocks noGrp="1"/>
          </p:cNvSpPr>
          <p:nvPr>
            <p:ph type="subTitle"/>
          </p:nvPr>
        </p:nvSpPr>
        <p:spPr>
          <a:xfrm>
            <a:off x="838080" y="1825560"/>
            <a:ext cx="1233000" cy="435024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82" name="PlaceHolder 2"/>
          <p:cNvSpPr>
            <a:spLocks noGrp="1"/>
          </p:cNvSpPr>
          <p:nvPr>
            <p:ph type="body"/>
          </p:nvPr>
        </p:nvSpPr>
        <p:spPr>
          <a:xfrm>
            <a:off x="838080" y="1825560"/>
            <a:ext cx="1233000" cy="4350240"/>
          </a:xfrm>
          <a:prstGeom prst="rect">
            <a:avLst/>
          </a:prstGeom>
        </p:spPr>
        <p:txBody>
          <a:bodyPr lIns="0" rIns="0" tIns="0" bIns="0">
            <a:normAutofit/>
          </a:bodyPr>
          <a:p>
            <a:endParaRPr b="0" lang="en-GB"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83"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84" name="PlaceHolder 2"/>
          <p:cNvSpPr>
            <a:spLocks noGrp="1"/>
          </p:cNvSpPr>
          <p:nvPr>
            <p:ph type="body"/>
          </p:nvPr>
        </p:nvSpPr>
        <p:spPr>
          <a:xfrm>
            <a:off x="838080" y="1825560"/>
            <a:ext cx="601560" cy="4350240"/>
          </a:xfrm>
          <a:prstGeom prst="rect">
            <a:avLst/>
          </a:prstGeom>
        </p:spPr>
        <p:txBody>
          <a:bodyPr lIns="0" rIns="0" tIns="0" bIns="0">
            <a:normAutofit fontScale="42000"/>
          </a:bodyPr>
          <a:p>
            <a:endParaRPr b="0" lang="en-GB" sz="3200" spc="-1" strike="noStrike">
              <a:latin typeface="Arial"/>
            </a:endParaRPr>
          </a:p>
        </p:txBody>
      </p:sp>
      <p:sp>
        <p:nvSpPr>
          <p:cNvPr id="85" name="PlaceHolder 3"/>
          <p:cNvSpPr>
            <a:spLocks noGrp="1"/>
          </p:cNvSpPr>
          <p:nvPr>
            <p:ph type="body"/>
          </p:nvPr>
        </p:nvSpPr>
        <p:spPr>
          <a:xfrm>
            <a:off x="1470240" y="1825560"/>
            <a:ext cx="601560" cy="4350240"/>
          </a:xfrm>
          <a:prstGeom prst="rect">
            <a:avLst/>
          </a:prstGeom>
        </p:spPr>
        <p:txBody>
          <a:bodyPr lIns="0" rIns="0" tIns="0" bIns="0">
            <a:normAutofit fontScale="42000"/>
          </a:bodyPr>
          <a:p>
            <a:endParaRPr b="0" lang="en-GB"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86"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87" name="PlaceHolder 1"/>
          <p:cNvSpPr>
            <a:spLocks noGrp="1"/>
          </p:cNvSpPr>
          <p:nvPr>
            <p:ph type="subTitle"/>
          </p:nvPr>
        </p:nvSpPr>
        <p:spPr>
          <a:xfrm>
            <a:off x="838080" y="365040"/>
            <a:ext cx="10514520" cy="6140520"/>
          </a:xfrm>
          <a:prstGeom prst="rect">
            <a:avLst/>
          </a:prstGeom>
        </p:spPr>
        <p:txBody>
          <a:bodyPr lIns="0" rIns="0" tIns="0" bIns="0" anchor="ctr">
            <a:noAutofit/>
          </a:bodyPr>
          <a:p>
            <a:pPr algn="ctr"/>
            <a:endParaRPr b="0" lang="en-GB"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88"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89" name="PlaceHolder 2"/>
          <p:cNvSpPr>
            <a:spLocks noGrp="1"/>
          </p:cNvSpPr>
          <p:nvPr>
            <p:ph type="body"/>
          </p:nvPr>
        </p:nvSpPr>
        <p:spPr>
          <a:xfrm>
            <a:off x="83808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90" name="PlaceHolder 3"/>
          <p:cNvSpPr>
            <a:spLocks noGrp="1"/>
          </p:cNvSpPr>
          <p:nvPr>
            <p:ph type="body"/>
          </p:nvPr>
        </p:nvSpPr>
        <p:spPr>
          <a:xfrm>
            <a:off x="1470240" y="1825560"/>
            <a:ext cx="601560" cy="4350240"/>
          </a:xfrm>
          <a:prstGeom prst="rect">
            <a:avLst/>
          </a:prstGeom>
        </p:spPr>
        <p:txBody>
          <a:bodyPr lIns="0" rIns="0" tIns="0" bIns="0">
            <a:normAutofit fontScale="42000"/>
          </a:bodyPr>
          <a:p>
            <a:endParaRPr b="0" lang="en-GB" sz="3200" spc="-1" strike="noStrike">
              <a:latin typeface="Arial"/>
            </a:endParaRPr>
          </a:p>
        </p:txBody>
      </p:sp>
      <p:sp>
        <p:nvSpPr>
          <p:cNvPr id="91" name="PlaceHolder 4"/>
          <p:cNvSpPr>
            <a:spLocks noGrp="1"/>
          </p:cNvSpPr>
          <p:nvPr>
            <p:ph type="body"/>
          </p:nvPr>
        </p:nvSpPr>
        <p:spPr>
          <a:xfrm>
            <a:off x="838080" y="4098240"/>
            <a:ext cx="60156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93" name="PlaceHolder 2"/>
          <p:cNvSpPr>
            <a:spLocks noGrp="1"/>
          </p:cNvSpPr>
          <p:nvPr>
            <p:ph type="body"/>
          </p:nvPr>
        </p:nvSpPr>
        <p:spPr>
          <a:xfrm>
            <a:off x="838080" y="1825560"/>
            <a:ext cx="601560" cy="4350240"/>
          </a:xfrm>
          <a:prstGeom prst="rect">
            <a:avLst/>
          </a:prstGeom>
        </p:spPr>
        <p:txBody>
          <a:bodyPr lIns="0" rIns="0" tIns="0" bIns="0">
            <a:normAutofit fontScale="42000"/>
          </a:bodyPr>
          <a:p>
            <a:endParaRPr b="0" lang="en-GB" sz="3200" spc="-1" strike="noStrike">
              <a:latin typeface="Arial"/>
            </a:endParaRPr>
          </a:p>
        </p:txBody>
      </p:sp>
      <p:sp>
        <p:nvSpPr>
          <p:cNvPr id="94" name="PlaceHolder 3"/>
          <p:cNvSpPr>
            <a:spLocks noGrp="1"/>
          </p:cNvSpPr>
          <p:nvPr>
            <p:ph type="body"/>
          </p:nvPr>
        </p:nvSpPr>
        <p:spPr>
          <a:xfrm>
            <a:off x="147024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95" name="PlaceHolder 4"/>
          <p:cNvSpPr>
            <a:spLocks noGrp="1"/>
          </p:cNvSpPr>
          <p:nvPr>
            <p:ph type="body"/>
          </p:nvPr>
        </p:nvSpPr>
        <p:spPr>
          <a:xfrm>
            <a:off x="1470240" y="4098240"/>
            <a:ext cx="60156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97" name="PlaceHolder 2"/>
          <p:cNvSpPr>
            <a:spLocks noGrp="1"/>
          </p:cNvSpPr>
          <p:nvPr>
            <p:ph type="body"/>
          </p:nvPr>
        </p:nvSpPr>
        <p:spPr>
          <a:xfrm>
            <a:off x="83808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98" name="PlaceHolder 3"/>
          <p:cNvSpPr>
            <a:spLocks noGrp="1"/>
          </p:cNvSpPr>
          <p:nvPr>
            <p:ph type="body"/>
          </p:nvPr>
        </p:nvSpPr>
        <p:spPr>
          <a:xfrm>
            <a:off x="147024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99" name="PlaceHolder 4"/>
          <p:cNvSpPr>
            <a:spLocks noGrp="1"/>
          </p:cNvSpPr>
          <p:nvPr>
            <p:ph type="body"/>
          </p:nvPr>
        </p:nvSpPr>
        <p:spPr>
          <a:xfrm>
            <a:off x="838080" y="4098240"/>
            <a:ext cx="1233000" cy="20750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101" name="PlaceHolder 2"/>
          <p:cNvSpPr>
            <a:spLocks noGrp="1"/>
          </p:cNvSpPr>
          <p:nvPr>
            <p:ph type="body"/>
          </p:nvPr>
        </p:nvSpPr>
        <p:spPr>
          <a:xfrm>
            <a:off x="838080" y="1825560"/>
            <a:ext cx="1233000" cy="2075040"/>
          </a:xfrm>
          <a:prstGeom prst="rect">
            <a:avLst/>
          </a:prstGeom>
        </p:spPr>
        <p:txBody>
          <a:bodyPr lIns="0" rIns="0" tIns="0" bIns="0">
            <a:normAutofit/>
          </a:bodyPr>
          <a:p>
            <a:endParaRPr b="0" lang="en-GB" sz="3200" spc="-1" strike="noStrike">
              <a:latin typeface="Arial"/>
            </a:endParaRPr>
          </a:p>
        </p:txBody>
      </p:sp>
      <p:sp>
        <p:nvSpPr>
          <p:cNvPr id="102" name="PlaceHolder 3"/>
          <p:cNvSpPr>
            <a:spLocks noGrp="1"/>
          </p:cNvSpPr>
          <p:nvPr>
            <p:ph type="body"/>
          </p:nvPr>
        </p:nvSpPr>
        <p:spPr>
          <a:xfrm>
            <a:off x="838080" y="4098240"/>
            <a:ext cx="1233000" cy="2075040"/>
          </a:xfrm>
          <a:prstGeom prst="rect">
            <a:avLst/>
          </a:prstGeom>
        </p:spPr>
        <p:txBody>
          <a:bodyPr lIns="0" rIns="0" tIns="0" bIns="0">
            <a:normAutofit/>
          </a:bodyPr>
          <a:p>
            <a:endParaRPr b="0" lang="en-GB"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104" name="PlaceHolder 2"/>
          <p:cNvSpPr>
            <a:spLocks noGrp="1"/>
          </p:cNvSpPr>
          <p:nvPr>
            <p:ph type="body"/>
          </p:nvPr>
        </p:nvSpPr>
        <p:spPr>
          <a:xfrm>
            <a:off x="83808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105" name="PlaceHolder 3"/>
          <p:cNvSpPr>
            <a:spLocks noGrp="1"/>
          </p:cNvSpPr>
          <p:nvPr>
            <p:ph type="body"/>
          </p:nvPr>
        </p:nvSpPr>
        <p:spPr>
          <a:xfrm>
            <a:off x="1470240" y="1825560"/>
            <a:ext cx="601560" cy="2075040"/>
          </a:xfrm>
          <a:prstGeom prst="rect">
            <a:avLst/>
          </a:prstGeom>
        </p:spPr>
        <p:txBody>
          <a:bodyPr lIns="0" rIns="0" tIns="0" bIns="0">
            <a:normAutofit fontScale="13000"/>
          </a:bodyPr>
          <a:p>
            <a:endParaRPr b="0" lang="en-GB" sz="3200" spc="-1" strike="noStrike">
              <a:latin typeface="Arial"/>
            </a:endParaRPr>
          </a:p>
        </p:txBody>
      </p:sp>
      <p:sp>
        <p:nvSpPr>
          <p:cNvPr id="106" name="PlaceHolder 4"/>
          <p:cNvSpPr>
            <a:spLocks noGrp="1"/>
          </p:cNvSpPr>
          <p:nvPr>
            <p:ph type="body"/>
          </p:nvPr>
        </p:nvSpPr>
        <p:spPr>
          <a:xfrm>
            <a:off x="838080" y="4098240"/>
            <a:ext cx="601560" cy="2075040"/>
          </a:xfrm>
          <a:prstGeom prst="rect">
            <a:avLst/>
          </a:prstGeom>
        </p:spPr>
        <p:txBody>
          <a:bodyPr lIns="0" rIns="0" tIns="0" bIns="0">
            <a:normAutofit fontScale="13000"/>
          </a:bodyPr>
          <a:p>
            <a:endParaRPr b="0" lang="en-GB" sz="3200" spc="-1" strike="noStrike">
              <a:latin typeface="Arial"/>
            </a:endParaRPr>
          </a:p>
        </p:txBody>
      </p:sp>
      <p:sp>
        <p:nvSpPr>
          <p:cNvPr id="107" name="PlaceHolder 5"/>
          <p:cNvSpPr>
            <a:spLocks noGrp="1"/>
          </p:cNvSpPr>
          <p:nvPr>
            <p:ph type="body"/>
          </p:nvPr>
        </p:nvSpPr>
        <p:spPr>
          <a:xfrm>
            <a:off x="1470240" y="4098240"/>
            <a:ext cx="60156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08"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endParaRPr b="0" lang="en-GB" sz="4400" spc="-1" strike="noStrike">
              <a:latin typeface="Arial"/>
            </a:endParaRPr>
          </a:p>
        </p:txBody>
      </p:sp>
      <p:sp>
        <p:nvSpPr>
          <p:cNvPr id="109" name="PlaceHolder 2"/>
          <p:cNvSpPr>
            <a:spLocks noGrp="1"/>
          </p:cNvSpPr>
          <p:nvPr>
            <p:ph type="body"/>
          </p:nvPr>
        </p:nvSpPr>
        <p:spPr>
          <a:xfrm>
            <a:off x="838080" y="1825560"/>
            <a:ext cx="396720" cy="2075040"/>
          </a:xfrm>
          <a:prstGeom prst="rect">
            <a:avLst/>
          </a:prstGeom>
        </p:spPr>
        <p:txBody>
          <a:bodyPr lIns="0" rIns="0" tIns="0" bIns="0">
            <a:normAutofit fontScale="13000"/>
          </a:bodyPr>
          <a:p>
            <a:endParaRPr b="0" lang="en-GB" sz="3200" spc="-1" strike="noStrike">
              <a:latin typeface="Arial"/>
            </a:endParaRPr>
          </a:p>
        </p:txBody>
      </p:sp>
      <p:sp>
        <p:nvSpPr>
          <p:cNvPr id="110" name="PlaceHolder 3"/>
          <p:cNvSpPr>
            <a:spLocks noGrp="1"/>
          </p:cNvSpPr>
          <p:nvPr>
            <p:ph type="body"/>
          </p:nvPr>
        </p:nvSpPr>
        <p:spPr>
          <a:xfrm>
            <a:off x="1254960" y="1825560"/>
            <a:ext cx="396720" cy="2075040"/>
          </a:xfrm>
          <a:prstGeom prst="rect">
            <a:avLst/>
          </a:prstGeom>
        </p:spPr>
        <p:txBody>
          <a:bodyPr lIns="0" rIns="0" tIns="0" bIns="0">
            <a:normAutofit fontScale="13000"/>
          </a:bodyPr>
          <a:p>
            <a:endParaRPr b="0" lang="en-GB" sz="3200" spc="-1" strike="noStrike">
              <a:latin typeface="Arial"/>
            </a:endParaRPr>
          </a:p>
        </p:txBody>
      </p:sp>
      <p:sp>
        <p:nvSpPr>
          <p:cNvPr id="111" name="PlaceHolder 4"/>
          <p:cNvSpPr>
            <a:spLocks noGrp="1"/>
          </p:cNvSpPr>
          <p:nvPr>
            <p:ph type="body"/>
          </p:nvPr>
        </p:nvSpPr>
        <p:spPr>
          <a:xfrm>
            <a:off x="1671840" y="1825560"/>
            <a:ext cx="396720" cy="2075040"/>
          </a:xfrm>
          <a:prstGeom prst="rect">
            <a:avLst/>
          </a:prstGeom>
        </p:spPr>
        <p:txBody>
          <a:bodyPr lIns="0" rIns="0" tIns="0" bIns="0">
            <a:normAutofit fontScale="13000"/>
          </a:bodyPr>
          <a:p>
            <a:endParaRPr b="0" lang="en-GB" sz="3200" spc="-1" strike="noStrike">
              <a:latin typeface="Arial"/>
            </a:endParaRPr>
          </a:p>
        </p:txBody>
      </p:sp>
      <p:sp>
        <p:nvSpPr>
          <p:cNvPr id="112" name="PlaceHolder 5"/>
          <p:cNvSpPr>
            <a:spLocks noGrp="1"/>
          </p:cNvSpPr>
          <p:nvPr>
            <p:ph type="body"/>
          </p:nvPr>
        </p:nvSpPr>
        <p:spPr>
          <a:xfrm>
            <a:off x="838080" y="4098240"/>
            <a:ext cx="396720" cy="2075040"/>
          </a:xfrm>
          <a:prstGeom prst="rect">
            <a:avLst/>
          </a:prstGeom>
        </p:spPr>
        <p:txBody>
          <a:bodyPr lIns="0" rIns="0" tIns="0" bIns="0">
            <a:normAutofit fontScale="13000"/>
          </a:bodyPr>
          <a:p>
            <a:endParaRPr b="0" lang="en-GB" sz="3200" spc="-1" strike="noStrike">
              <a:latin typeface="Arial"/>
            </a:endParaRPr>
          </a:p>
        </p:txBody>
      </p:sp>
      <p:sp>
        <p:nvSpPr>
          <p:cNvPr id="113" name="PlaceHolder 6"/>
          <p:cNvSpPr>
            <a:spLocks noGrp="1"/>
          </p:cNvSpPr>
          <p:nvPr>
            <p:ph type="body"/>
          </p:nvPr>
        </p:nvSpPr>
        <p:spPr>
          <a:xfrm>
            <a:off x="1254960" y="4098240"/>
            <a:ext cx="396720" cy="2075040"/>
          </a:xfrm>
          <a:prstGeom prst="rect">
            <a:avLst/>
          </a:prstGeom>
        </p:spPr>
        <p:txBody>
          <a:bodyPr lIns="0" rIns="0" tIns="0" bIns="0">
            <a:normAutofit fontScale="13000"/>
          </a:bodyPr>
          <a:p>
            <a:endParaRPr b="0" lang="en-GB" sz="3200" spc="-1" strike="noStrike">
              <a:latin typeface="Arial"/>
            </a:endParaRPr>
          </a:p>
        </p:txBody>
      </p:sp>
      <p:sp>
        <p:nvSpPr>
          <p:cNvPr id="114" name="PlaceHolder 7"/>
          <p:cNvSpPr>
            <a:spLocks noGrp="1"/>
          </p:cNvSpPr>
          <p:nvPr>
            <p:ph type="body"/>
          </p:nvPr>
        </p:nvSpPr>
        <p:spPr>
          <a:xfrm>
            <a:off x="1671840" y="4098240"/>
            <a:ext cx="396720" cy="2075040"/>
          </a:xfrm>
          <a:prstGeom prst="rect">
            <a:avLst/>
          </a:prstGeom>
        </p:spPr>
        <p:txBody>
          <a:bodyPr lIns="0" rIns="0" tIns="0" bIns="0">
            <a:normAutofit fontScale="13000"/>
          </a:bodyPr>
          <a:p>
            <a:endParaRPr b="0" lang="en-GB"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r>
              <a:rPr b="0" lang="en-GB" sz="1800" spc="-1" strike="noStrike">
                <a:latin typeface="Arial"/>
              </a:rPr>
              <a:t>Click to edit the title text format</a:t>
            </a:r>
            <a:endParaRPr b="0" lang="en-GB" sz="1800" spc="-1" strike="noStrike">
              <a:latin typeface="Arial"/>
            </a:endParaRPr>
          </a:p>
        </p:txBody>
      </p:sp>
      <p:sp>
        <p:nvSpPr>
          <p:cNvPr id="1" name="PlaceHolder 2"/>
          <p:cNvSpPr>
            <a:spLocks noGrp="1"/>
          </p:cNvSpPr>
          <p:nvPr>
            <p:ph type="body"/>
          </p:nvPr>
        </p:nvSpPr>
        <p:spPr>
          <a:xfrm>
            <a:off x="838080" y="1825560"/>
            <a:ext cx="2527560" cy="4350240"/>
          </a:xfrm>
          <a:prstGeom prst="rect">
            <a:avLst/>
          </a:prstGeom>
        </p:spPr>
        <p:txBody>
          <a:bodyPr lIns="0" rIns="0" tIns="0" bIns="0">
            <a:normAutofit fontScale="15000"/>
          </a:bodyPr>
          <a:p>
            <a:pPr marL="432000" indent="-324000" algn="ctr">
              <a:spcBef>
                <a:spcPts val="1417"/>
              </a:spcBef>
              <a:buClr>
                <a:srgbClr val="000000"/>
              </a:buClr>
              <a:buSzPct val="45000"/>
              <a:buFont typeface="Wingdings" charset="2"/>
              <a:buChar char=""/>
            </a:pPr>
            <a:r>
              <a:rPr b="0" lang="en-GB" sz="1800" spc="-1" strike="noStrike">
                <a:latin typeface="Arial"/>
              </a:rPr>
              <a:t>Click to edit the outline text format</a:t>
            </a:r>
            <a:endParaRPr b="0" lang="en-GB" sz="1800" spc="-1" strike="noStrike">
              <a:latin typeface="Arial"/>
            </a:endParaRPr>
          </a:p>
          <a:p>
            <a:pPr lvl="1" marL="864000" indent="-324000" algn="ctr">
              <a:spcBef>
                <a:spcPts val="1134"/>
              </a:spcBef>
              <a:buClr>
                <a:srgbClr val="000000"/>
              </a:buClr>
              <a:buSzPct val="75000"/>
              <a:buFont typeface="Symbol" charset="2"/>
              <a:buChar char=""/>
            </a:pPr>
            <a:r>
              <a:rPr b="0" lang="en-GB" sz="1800" spc="-1" strike="noStrike">
                <a:latin typeface="Arial"/>
              </a:rPr>
              <a:t>Second Outline Level</a:t>
            </a:r>
            <a:endParaRPr b="0" lang="en-GB" sz="1800" spc="-1" strike="noStrike">
              <a:latin typeface="Arial"/>
            </a:endParaRPr>
          </a:p>
          <a:p>
            <a:pPr lvl="2" marL="1296000" indent="-288000" algn="ctr">
              <a:spcBef>
                <a:spcPts val="850"/>
              </a:spcBef>
              <a:buClr>
                <a:srgbClr val="000000"/>
              </a:buClr>
              <a:buSzPct val="45000"/>
              <a:buFont typeface="Wingdings" charset="2"/>
              <a:buChar char=""/>
            </a:pPr>
            <a:r>
              <a:rPr b="0" lang="en-GB" sz="1800" spc="-1" strike="noStrike">
                <a:latin typeface="Arial"/>
              </a:rPr>
              <a:t>Third Outline Level</a:t>
            </a:r>
            <a:endParaRPr b="0" lang="en-GB" sz="1800" spc="-1" strike="noStrike">
              <a:latin typeface="Arial"/>
            </a:endParaRPr>
          </a:p>
          <a:p>
            <a:pPr lvl="3" marL="1728000" indent="-216000" algn="ctr">
              <a:spcBef>
                <a:spcPts val="567"/>
              </a:spcBef>
              <a:buClr>
                <a:srgbClr val="000000"/>
              </a:buClr>
              <a:buSzPct val="75000"/>
              <a:buFont typeface="Symbol" charset="2"/>
              <a:buChar char=""/>
            </a:pPr>
            <a:r>
              <a:rPr b="0" lang="en-GB" sz="1800" spc="-1" strike="noStrike">
                <a:latin typeface="Arial"/>
              </a:rPr>
              <a:t>Fourth Outline Level</a:t>
            </a:r>
            <a:endParaRPr b="0" lang="en-GB" sz="1800" spc="-1" strike="noStrike">
              <a:latin typeface="Arial"/>
            </a:endParaRPr>
          </a:p>
          <a:p>
            <a:pPr lvl="4" marL="2160000" indent="-216000" algn="ctr">
              <a:spcBef>
                <a:spcPts val="283"/>
              </a:spcBef>
              <a:buClr>
                <a:srgbClr val="000000"/>
              </a:buClr>
              <a:buSzPct val="45000"/>
              <a:buFont typeface="Wingdings" charset="2"/>
              <a:buChar char=""/>
            </a:pPr>
            <a:r>
              <a:rPr b="0" lang="en-GB" sz="1800" spc="-1" strike="noStrike">
                <a:latin typeface="Arial"/>
              </a:rPr>
              <a:t>Fifth Outline Level</a:t>
            </a:r>
            <a:endParaRPr b="0" lang="en-GB" sz="1800" spc="-1" strike="noStrike">
              <a:latin typeface="Arial"/>
            </a:endParaRPr>
          </a:p>
          <a:p>
            <a:pPr lvl="5" marL="2592000" indent="-216000" algn="ctr">
              <a:spcBef>
                <a:spcPts val="283"/>
              </a:spcBef>
              <a:buClr>
                <a:srgbClr val="000000"/>
              </a:buClr>
              <a:buSzPct val="45000"/>
              <a:buFont typeface="Wingdings" charset="2"/>
              <a:buChar char=""/>
            </a:pPr>
            <a:r>
              <a:rPr b="0" lang="en-GB" sz="1800" spc="-1" strike="noStrike">
                <a:latin typeface="Arial"/>
              </a:rPr>
              <a:t>Sixth Outline Level</a:t>
            </a:r>
            <a:endParaRPr b="0" lang="en-GB" sz="1800" spc="-1" strike="noStrike">
              <a:latin typeface="Arial"/>
            </a:endParaRPr>
          </a:p>
          <a:p>
            <a:pPr lvl="6" marL="3024000" indent="-216000" algn="ctr">
              <a:spcBef>
                <a:spcPts val="283"/>
              </a:spcBef>
              <a:buClr>
                <a:srgbClr val="000000"/>
              </a:buClr>
              <a:buSzPct val="45000"/>
              <a:buFont typeface="Wingdings" charset="2"/>
              <a:buChar char=""/>
            </a:pPr>
            <a:r>
              <a:rPr b="0" lang="en-GB" sz="1800" spc="-1" strike="noStrike">
                <a:latin typeface="Arial"/>
              </a:rPr>
              <a:t>Seventh Outline Level</a:t>
            </a:r>
            <a:endParaRPr b="0" lang="en-GB" sz="18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609480" y="273600"/>
            <a:ext cx="10972440" cy="1144800"/>
          </a:xfrm>
          <a:prstGeom prst="rect">
            <a:avLst/>
          </a:prstGeom>
        </p:spPr>
        <p:txBody>
          <a:bodyPr lIns="0" rIns="0" tIns="0" bIns="0" anchor="ctr">
            <a:noAutofit/>
          </a:bodyPr>
          <a:p>
            <a:pPr algn="ctr"/>
            <a:r>
              <a:rPr b="0" lang="en-GB" sz="4400" spc="-1" strike="noStrike">
                <a:latin typeface="Arial"/>
              </a:rPr>
              <a:t>Click to edit the title text format</a:t>
            </a:r>
            <a:endParaRPr b="0" lang="en-GB" sz="4400" spc="-1" strike="noStrike">
              <a:latin typeface="Arial"/>
            </a:endParaRPr>
          </a:p>
        </p:txBody>
      </p:sp>
      <p:sp>
        <p:nvSpPr>
          <p:cNvPr id="39"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GB" sz="3200" spc="-1" strike="noStrike">
                <a:latin typeface="Arial"/>
              </a:rPr>
              <a:t>Click to edit the outline text format</a:t>
            </a:r>
            <a:endParaRPr b="0" lang="en-GB" sz="3200" spc="-1" strike="noStrike">
              <a:latin typeface="Arial"/>
            </a:endParaRPr>
          </a:p>
          <a:p>
            <a:pPr lvl="1" marL="864000" indent="-324000">
              <a:spcBef>
                <a:spcPts val="1134"/>
              </a:spcBef>
              <a:buClr>
                <a:srgbClr val="000000"/>
              </a:buClr>
              <a:buSzPct val="75000"/>
              <a:buFont typeface="Symbol" charset="2"/>
              <a:buChar char=""/>
            </a:pPr>
            <a:r>
              <a:rPr b="0" lang="en-GB" sz="2800" spc="-1" strike="noStrike">
                <a:latin typeface="Arial"/>
              </a:rPr>
              <a:t>Second Outline Level</a:t>
            </a:r>
            <a:endParaRPr b="0" lang="en-GB" sz="2800" spc="-1" strike="noStrike">
              <a:latin typeface="Arial"/>
            </a:endParaRPr>
          </a:p>
          <a:p>
            <a:pPr lvl="2" marL="1296000" indent="-288000">
              <a:spcBef>
                <a:spcPts val="850"/>
              </a:spcBef>
              <a:buClr>
                <a:srgbClr val="000000"/>
              </a:buClr>
              <a:buSzPct val="45000"/>
              <a:buFont typeface="Wingdings" charset="2"/>
              <a:buChar char=""/>
            </a:pPr>
            <a:r>
              <a:rPr b="0" lang="en-GB" sz="2400" spc="-1" strike="noStrike">
                <a:latin typeface="Arial"/>
              </a:rPr>
              <a:t>Third Outline Level</a:t>
            </a:r>
            <a:endParaRPr b="0" lang="en-GB" sz="2400" spc="-1" strike="noStrike">
              <a:latin typeface="Arial"/>
            </a:endParaRPr>
          </a:p>
          <a:p>
            <a:pPr lvl="3" marL="1728000" indent="-216000">
              <a:spcBef>
                <a:spcPts val="567"/>
              </a:spcBef>
              <a:buClr>
                <a:srgbClr val="000000"/>
              </a:buClr>
              <a:buSzPct val="75000"/>
              <a:buFont typeface="Symbol" charset="2"/>
              <a:buChar char=""/>
            </a:pPr>
            <a:r>
              <a:rPr b="0" lang="en-GB" sz="2000" spc="-1" strike="noStrike">
                <a:latin typeface="Arial"/>
              </a:rPr>
              <a:t>Fourth Outline Level</a:t>
            </a:r>
            <a:endParaRPr b="0" lang="en-GB" sz="2000" spc="-1" strike="noStrike">
              <a:latin typeface="Arial"/>
            </a:endParaRPr>
          </a:p>
          <a:p>
            <a:pPr lvl="4" marL="2160000" indent="-216000">
              <a:spcBef>
                <a:spcPts val="283"/>
              </a:spcBef>
              <a:buClr>
                <a:srgbClr val="000000"/>
              </a:buClr>
              <a:buSzPct val="45000"/>
              <a:buFont typeface="Wingdings" charset="2"/>
              <a:buChar char=""/>
            </a:pPr>
            <a:r>
              <a:rPr b="0" lang="en-GB" sz="2000" spc="-1" strike="noStrike">
                <a:latin typeface="Arial"/>
              </a:rPr>
              <a:t>Fifth Outline Level</a:t>
            </a:r>
            <a:endParaRPr b="0" lang="en-GB" sz="2000" spc="-1" strike="noStrike">
              <a:latin typeface="Arial"/>
            </a:endParaRPr>
          </a:p>
          <a:p>
            <a:pPr lvl="5" marL="2592000" indent="-216000">
              <a:spcBef>
                <a:spcPts val="283"/>
              </a:spcBef>
              <a:buClr>
                <a:srgbClr val="000000"/>
              </a:buClr>
              <a:buSzPct val="45000"/>
              <a:buFont typeface="Wingdings" charset="2"/>
              <a:buChar char=""/>
            </a:pPr>
            <a:r>
              <a:rPr b="0" lang="en-GB" sz="2000" spc="-1" strike="noStrike">
                <a:latin typeface="Arial"/>
              </a:rPr>
              <a:t>Sixth Outline Level</a:t>
            </a:r>
            <a:endParaRPr b="0" lang="en-GB" sz="2000" spc="-1" strike="noStrike">
              <a:latin typeface="Arial"/>
            </a:endParaRPr>
          </a:p>
          <a:p>
            <a:pPr lvl="6" marL="3024000" indent="-216000">
              <a:spcBef>
                <a:spcPts val="283"/>
              </a:spcBef>
              <a:buClr>
                <a:srgbClr val="000000"/>
              </a:buClr>
              <a:buSzPct val="45000"/>
              <a:buFont typeface="Wingdings" charset="2"/>
              <a:buChar char=""/>
            </a:pPr>
            <a:r>
              <a:rPr b="0" lang="en-GB" sz="2000" spc="-1" strike="noStrike">
                <a:latin typeface="Arial"/>
              </a:rPr>
              <a:t>Seventh Outline Level</a:t>
            </a:r>
            <a:endParaRPr b="0" lang="en-GB"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6" name="PlaceHolder 1"/>
          <p:cNvSpPr>
            <a:spLocks noGrp="1"/>
          </p:cNvSpPr>
          <p:nvPr>
            <p:ph type="title"/>
          </p:nvPr>
        </p:nvSpPr>
        <p:spPr>
          <a:xfrm>
            <a:off x="838080" y="365040"/>
            <a:ext cx="10514520" cy="1324440"/>
          </a:xfrm>
          <a:prstGeom prst="rect">
            <a:avLst/>
          </a:prstGeom>
        </p:spPr>
        <p:txBody>
          <a:bodyPr lIns="0" rIns="0" tIns="0" bIns="0" anchor="ctr">
            <a:noAutofit/>
          </a:bodyPr>
          <a:p>
            <a:pPr algn="ctr"/>
            <a:r>
              <a:rPr b="0" lang="en-GB" sz="1800" spc="-1" strike="noStrike">
                <a:latin typeface="Arial"/>
              </a:rPr>
              <a:t>Click to edit the title text format</a:t>
            </a:r>
            <a:endParaRPr b="0" lang="en-GB" sz="1800" spc="-1" strike="noStrike">
              <a:latin typeface="Arial"/>
            </a:endParaRPr>
          </a:p>
        </p:txBody>
      </p:sp>
      <p:sp>
        <p:nvSpPr>
          <p:cNvPr id="77" name="PlaceHolder 2"/>
          <p:cNvSpPr>
            <a:spLocks noGrp="1"/>
          </p:cNvSpPr>
          <p:nvPr>
            <p:ph type="body"/>
          </p:nvPr>
        </p:nvSpPr>
        <p:spPr>
          <a:xfrm>
            <a:off x="838080" y="1825560"/>
            <a:ext cx="1233000" cy="4350240"/>
          </a:xfrm>
          <a:prstGeom prst="rect">
            <a:avLst/>
          </a:prstGeom>
        </p:spPr>
        <p:txBody>
          <a:bodyPr lIns="0" rIns="0" tIns="0" bIns="0">
            <a:normAutofit fontScale="5000"/>
          </a:bodyPr>
          <a:p>
            <a:pPr marL="432000" indent="-324000" algn="ctr">
              <a:spcBef>
                <a:spcPts val="1417"/>
              </a:spcBef>
              <a:buClr>
                <a:srgbClr val="000000"/>
              </a:buClr>
              <a:buSzPct val="45000"/>
              <a:buFont typeface="Wingdings" charset="2"/>
              <a:buChar char=""/>
            </a:pPr>
            <a:r>
              <a:rPr b="0" lang="en-GB" sz="1800" spc="-1" strike="noStrike">
                <a:latin typeface="Arial"/>
              </a:rPr>
              <a:t>Click to edit the outline text format</a:t>
            </a:r>
            <a:endParaRPr b="0" lang="en-GB" sz="1800" spc="-1" strike="noStrike">
              <a:latin typeface="Arial"/>
            </a:endParaRPr>
          </a:p>
          <a:p>
            <a:pPr lvl="1" marL="864000" indent="-324000" algn="ctr">
              <a:spcBef>
                <a:spcPts val="1134"/>
              </a:spcBef>
              <a:buClr>
                <a:srgbClr val="000000"/>
              </a:buClr>
              <a:buSzPct val="75000"/>
              <a:buFont typeface="Symbol" charset="2"/>
              <a:buChar char=""/>
            </a:pPr>
            <a:r>
              <a:rPr b="0" lang="en-GB" sz="1800" spc="-1" strike="noStrike">
                <a:latin typeface="Arial"/>
              </a:rPr>
              <a:t>Second Outline Level</a:t>
            </a:r>
            <a:endParaRPr b="0" lang="en-GB" sz="1800" spc="-1" strike="noStrike">
              <a:latin typeface="Arial"/>
            </a:endParaRPr>
          </a:p>
          <a:p>
            <a:pPr lvl="2" marL="1296000" indent="-288000" algn="ctr">
              <a:spcBef>
                <a:spcPts val="850"/>
              </a:spcBef>
              <a:buClr>
                <a:srgbClr val="000000"/>
              </a:buClr>
              <a:buSzPct val="45000"/>
              <a:buFont typeface="Wingdings" charset="2"/>
              <a:buChar char=""/>
            </a:pPr>
            <a:r>
              <a:rPr b="0" lang="en-GB" sz="1800" spc="-1" strike="noStrike">
                <a:latin typeface="Arial"/>
              </a:rPr>
              <a:t>Third Outline Level</a:t>
            </a:r>
            <a:endParaRPr b="0" lang="en-GB" sz="1800" spc="-1" strike="noStrike">
              <a:latin typeface="Arial"/>
            </a:endParaRPr>
          </a:p>
          <a:p>
            <a:pPr lvl="3" marL="1728000" indent="-216000" algn="ctr">
              <a:spcBef>
                <a:spcPts val="567"/>
              </a:spcBef>
              <a:buClr>
                <a:srgbClr val="000000"/>
              </a:buClr>
              <a:buSzPct val="75000"/>
              <a:buFont typeface="Symbol" charset="2"/>
              <a:buChar char=""/>
            </a:pPr>
            <a:r>
              <a:rPr b="0" lang="en-GB" sz="1800" spc="-1" strike="noStrike">
                <a:latin typeface="Arial"/>
              </a:rPr>
              <a:t>Fourth Outline Level</a:t>
            </a:r>
            <a:endParaRPr b="0" lang="en-GB" sz="1800" spc="-1" strike="noStrike">
              <a:latin typeface="Arial"/>
            </a:endParaRPr>
          </a:p>
          <a:p>
            <a:pPr lvl="4" marL="2160000" indent="-216000" algn="ctr">
              <a:spcBef>
                <a:spcPts val="283"/>
              </a:spcBef>
              <a:buClr>
                <a:srgbClr val="000000"/>
              </a:buClr>
              <a:buSzPct val="45000"/>
              <a:buFont typeface="Wingdings" charset="2"/>
              <a:buChar char=""/>
            </a:pPr>
            <a:r>
              <a:rPr b="0" lang="en-GB" sz="1800" spc="-1" strike="noStrike">
                <a:latin typeface="Arial"/>
              </a:rPr>
              <a:t>Fifth Outline Level</a:t>
            </a:r>
            <a:endParaRPr b="0" lang="en-GB" sz="1800" spc="-1" strike="noStrike">
              <a:latin typeface="Arial"/>
            </a:endParaRPr>
          </a:p>
          <a:p>
            <a:pPr lvl="5" marL="2592000" indent="-216000" algn="ctr">
              <a:spcBef>
                <a:spcPts val="283"/>
              </a:spcBef>
              <a:buClr>
                <a:srgbClr val="000000"/>
              </a:buClr>
              <a:buSzPct val="45000"/>
              <a:buFont typeface="Wingdings" charset="2"/>
              <a:buChar char=""/>
            </a:pPr>
            <a:r>
              <a:rPr b="0" lang="en-GB" sz="1800" spc="-1" strike="noStrike">
                <a:latin typeface="Arial"/>
              </a:rPr>
              <a:t>Sixth Outline Level</a:t>
            </a:r>
            <a:endParaRPr b="0" lang="en-GB" sz="1800" spc="-1" strike="noStrike">
              <a:latin typeface="Arial"/>
            </a:endParaRPr>
          </a:p>
          <a:p>
            <a:pPr lvl="6" marL="3024000" indent="-216000" algn="ctr">
              <a:spcBef>
                <a:spcPts val="283"/>
              </a:spcBef>
              <a:buClr>
                <a:srgbClr val="000000"/>
              </a:buClr>
              <a:buSzPct val="45000"/>
              <a:buFont typeface="Wingdings" charset="2"/>
              <a:buChar char=""/>
            </a:pPr>
            <a:r>
              <a:rPr b="0" lang="en-GB" sz="1800" spc="-1" strike="noStrike">
                <a:latin typeface="Arial"/>
              </a:rPr>
              <a:t>Seventh Outline Level</a:t>
            </a:r>
            <a:endParaRPr b="0" lang="en-GB" sz="1800" spc="-1" strike="noStrike">
              <a:latin typeface="Arial"/>
            </a:endParaRPr>
          </a:p>
        </p:txBody>
      </p:sp>
      <p:sp>
        <p:nvSpPr>
          <p:cNvPr id="78" name="PlaceHolder 3"/>
          <p:cNvSpPr>
            <a:spLocks noGrp="1"/>
          </p:cNvSpPr>
          <p:nvPr>
            <p:ph type="body"/>
          </p:nvPr>
        </p:nvSpPr>
        <p:spPr>
          <a:xfrm>
            <a:off x="2133360" y="1825560"/>
            <a:ext cx="1233000" cy="4350240"/>
          </a:xfrm>
          <a:prstGeom prst="rect">
            <a:avLst/>
          </a:prstGeom>
        </p:spPr>
        <p:txBody>
          <a:bodyPr lIns="0" rIns="0" tIns="0" bIns="0">
            <a:normAutofit fontScale="5000"/>
          </a:bodyPr>
          <a:p>
            <a:pPr marL="432000" indent="-324000" algn="ctr">
              <a:spcBef>
                <a:spcPts val="1417"/>
              </a:spcBef>
              <a:buClr>
                <a:srgbClr val="000000"/>
              </a:buClr>
              <a:buSzPct val="45000"/>
              <a:buFont typeface="Wingdings" charset="2"/>
              <a:buChar char=""/>
            </a:pPr>
            <a:r>
              <a:rPr b="0" lang="en-GB" sz="1800" spc="-1" strike="noStrike">
                <a:latin typeface="Arial"/>
              </a:rPr>
              <a:t>Click to edit the outline text format</a:t>
            </a:r>
            <a:endParaRPr b="0" lang="en-GB" sz="1800" spc="-1" strike="noStrike">
              <a:latin typeface="Arial"/>
            </a:endParaRPr>
          </a:p>
          <a:p>
            <a:pPr lvl="1" marL="864000" indent="-324000" algn="ctr">
              <a:spcBef>
                <a:spcPts val="1134"/>
              </a:spcBef>
              <a:buClr>
                <a:srgbClr val="000000"/>
              </a:buClr>
              <a:buSzPct val="75000"/>
              <a:buFont typeface="Symbol" charset="2"/>
              <a:buChar char=""/>
            </a:pPr>
            <a:r>
              <a:rPr b="0" lang="en-GB" sz="1800" spc="-1" strike="noStrike">
                <a:latin typeface="Arial"/>
              </a:rPr>
              <a:t>Second Outline Level</a:t>
            </a:r>
            <a:endParaRPr b="0" lang="en-GB" sz="1800" spc="-1" strike="noStrike">
              <a:latin typeface="Arial"/>
            </a:endParaRPr>
          </a:p>
          <a:p>
            <a:pPr lvl="2" marL="1296000" indent="-288000" algn="ctr">
              <a:spcBef>
                <a:spcPts val="850"/>
              </a:spcBef>
              <a:buClr>
                <a:srgbClr val="000000"/>
              </a:buClr>
              <a:buSzPct val="45000"/>
              <a:buFont typeface="Wingdings" charset="2"/>
              <a:buChar char=""/>
            </a:pPr>
            <a:r>
              <a:rPr b="0" lang="en-GB" sz="1800" spc="-1" strike="noStrike">
                <a:latin typeface="Arial"/>
              </a:rPr>
              <a:t>Third Outline Level</a:t>
            </a:r>
            <a:endParaRPr b="0" lang="en-GB" sz="1800" spc="-1" strike="noStrike">
              <a:latin typeface="Arial"/>
            </a:endParaRPr>
          </a:p>
          <a:p>
            <a:pPr lvl="3" marL="1728000" indent="-216000" algn="ctr">
              <a:spcBef>
                <a:spcPts val="567"/>
              </a:spcBef>
              <a:buClr>
                <a:srgbClr val="000000"/>
              </a:buClr>
              <a:buSzPct val="75000"/>
              <a:buFont typeface="Symbol" charset="2"/>
              <a:buChar char=""/>
            </a:pPr>
            <a:r>
              <a:rPr b="0" lang="en-GB" sz="1800" spc="-1" strike="noStrike">
                <a:latin typeface="Arial"/>
              </a:rPr>
              <a:t>Fourth Outline Level</a:t>
            </a:r>
            <a:endParaRPr b="0" lang="en-GB" sz="1800" spc="-1" strike="noStrike">
              <a:latin typeface="Arial"/>
            </a:endParaRPr>
          </a:p>
          <a:p>
            <a:pPr lvl="4" marL="2160000" indent="-216000" algn="ctr">
              <a:spcBef>
                <a:spcPts val="283"/>
              </a:spcBef>
              <a:buClr>
                <a:srgbClr val="000000"/>
              </a:buClr>
              <a:buSzPct val="45000"/>
              <a:buFont typeface="Wingdings" charset="2"/>
              <a:buChar char=""/>
            </a:pPr>
            <a:r>
              <a:rPr b="0" lang="en-GB" sz="1800" spc="-1" strike="noStrike">
                <a:latin typeface="Arial"/>
              </a:rPr>
              <a:t>Fifth Outline Level</a:t>
            </a:r>
            <a:endParaRPr b="0" lang="en-GB" sz="1800" spc="-1" strike="noStrike">
              <a:latin typeface="Arial"/>
            </a:endParaRPr>
          </a:p>
          <a:p>
            <a:pPr lvl="5" marL="2592000" indent="-216000" algn="ctr">
              <a:spcBef>
                <a:spcPts val="283"/>
              </a:spcBef>
              <a:buClr>
                <a:srgbClr val="000000"/>
              </a:buClr>
              <a:buSzPct val="45000"/>
              <a:buFont typeface="Wingdings" charset="2"/>
              <a:buChar char=""/>
            </a:pPr>
            <a:r>
              <a:rPr b="0" lang="en-GB" sz="1800" spc="-1" strike="noStrike">
                <a:latin typeface="Arial"/>
              </a:rPr>
              <a:t>Sixth Outline Level</a:t>
            </a:r>
            <a:endParaRPr b="0" lang="en-GB" sz="1800" spc="-1" strike="noStrike">
              <a:latin typeface="Arial"/>
            </a:endParaRPr>
          </a:p>
          <a:p>
            <a:pPr lvl="6" marL="3024000" indent="-216000" algn="ctr">
              <a:spcBef>
                <a:spcPts val="283"/>
              </a:spcBef>
              <a:buClr>
                <a:srgbClr val="000000"/>
              </a:buClr>
              <a:buSzPct val="45000"/>
              <a:buFont typeface="Wingdings" charset="2"/>
              <a:buChar char=""/>
            </a:pPr>
            <a:r>
              <a:rPr b="0" lang="en-GB" sz="1800" spc="-1" strike="noStrike">
                <a:latin typeface="Arial"/>
              </a:rPr>
              <a:t>Seventh Outline Level</a:t>
            </a:r>
            <a:endParaRPr b="0" lang="en-GB" sz="18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9.png"/><Relationship Id="rId2" Type="http://schemas.openxmlformats.org/officeDocument/2006/relationships/image" Target="../media/image10.png"/><Relationship Id="rId3" Type="http://schemas.openxmlformats.org/officeDocument/2006/relationships/image" Target="../media/image11.png"/><Relationship Id="rId4" Type="http://schemas.openxmlformats.org/officeDocument/2006/relationships/slideLayout" Target="../slideLayouts/slideLayout28.xml"/>
</Relationships>
</file>

<file path=ppt/slides/_rels/slide4.xml.rels><?xml version="1.0" encoding="UTF-8"?>
<Relationships xmlns="http://schemas.openxmlformats.org/package/2006/relationships"><Relationship Id="rId1" Type="http://schemas.openxmlformats.org/officeDocument/2006/relationships/image" Target="../media/image12.jpeg"/><Relationship Id="rId2" Type="http://schemas.openxmlformats.org/officeDocument/2006/relationships/image" Target="../media/image13.png"/><Relationship Id="rId3" Type="http://schemas.openxmlformats.org/officeDocument/2006/relationships/image" Target="../media/image14.png"/><Relationship Id="rId4" Type="http://schemas.openxmlformats.org/officeDocument/2006/relationships/slideLayout" Target="../slideLayouts/slideLayout28.xml"/>
</Relationships>
</file>

<file path=ppt/slides/_rels/slide5.xml.rels><?xml version="1.0" encoding="UTF-8"?>
<Relationships xmlns="http://schemas.openxmlformats.org/package/2006/relationships"><Relationship Id="rId1" Type="http://schemas.openxmlformats.org/officeDocument/2006/relationships/image" Target="../media/image15.png"/><Relationship Id="rId2" Type="http://schemas.openxmlformats.org/officeDocument/2006/relationships/slideLayout" Target="../slideLayouts/slideLayout28.xml"/>
</Relationships>
</file>

<file path=ppt/slides/_rels/slide6.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slideLayout" Target="../slideLayouts/slideLayout28.xml"/>
</Relationships>
</file>

<file path=ppt/slides/_rels/slide7.xml.rels><?xml version="1.0" encoding="UTF-8"?>
<Relationships xmlns="http://schemas.openxmlformats.org/package/2006/relationships"><Relationship Id="rId1" Type="http://schemas.openxmlformats.org/officeDocument/2006/relationships/image" Target="../media/image17.png"/><Relationship Id="rId2" Type="http://schemas.openxmlformats.org/officeDocument/2006/relationships/slideLayout" Target="../slideLayouts/slideLayout28.xml"/>
</Relationships>
</file>

<file path=ppt/slides/_rels/slide8.xml.rels><?xml version="1.0" encoding="UTF-8"?>
<Relationships xmlns="http://schemas.openxmlformats.org/package/2006/relationships"><Relationship Id="rId1" Type="http://schemas.openxmlformats.org/officeDocument/2006/relationships/image" Target="../media/image18.jpeg"/><Relationship Id="rId2" Type="http://schemas.openxmlformats.org/officeDocument/2006/relationships/slideLayout" Target="../slideLayouts/slideLayout28.xml"/>
</Relationships>
</file>

<file path=ppt/slides/_rels/slide9.xml.rels><?xml version="1.0" encoding="UTF-8"?>
<Relationships xmlns="http://schemas.openxmlformats.org/package/2006/relationships"><Relationship Id="rId1" Type="http://schemas.openxmlformats.org/officeDocument/2006/relationships/image" Target="../media/image19.png"/><Relationship Id="rId2" Type="http://schemas.openxmlformats.org/officeDocument/2006/relationships/slideLayout" Target="../slideLayouts/slideLayout28.xml"/>
</Relationships>
</file>

<file path=ppt/slides/_rels/slide10.xml.rels><?xml version="1.0" encoding="UTF-8"?>
<Relationships xmlns="http://schemas.openxmlformats.org/package/2006/relationships"><Relationship Id="rId1" Type="http://schemas.openxmlformats.org/officeDocument/2006/relationships/image" Target="../media/image20.jpeg"/><Relationship Id="rId2" Type="http://schemas.openxmlformats.org/officeDocument/2006/relationships/package" Target="../embeddings/oleObject1.docx"/><Relationship Id="rId3" Type="http://schemas.openxmlformats.org/officeDocument/2006/relationships/image" Target="../media/image1.emf"/><Relationship Id="rId4" Type="http://schemas.openxmlformats.org/officeDocument/2006/relationships/slideLayout" Target="../slideLayouts/slideLayout28.xml"/>
</Relationships>
</file>

<file path=ppt/slides/_rels/slide11.xml.rels><?xml version="1.0" encoding="UTF-8"?>
<Relationships xmlns="http://schemas.openxmlformats.org/package/2006/relationships"><Relationship Id="rId1" Type="http://schemas.openxmlformats.org/officeDocument/2006/relationships/image" Target="../media/image2.png"/><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28.xml"/>
</Relationships>
</file>

<file path=ppt/slides/_rels/slide12.xml.rels><?xml version="1.0" encoding="UTF-8"?>
<Relationships xmlns="http://schemas.openxmlformats.org/package/2006/relationships"><Relationship Id="rId1" Type="http://schemas.openxmlformats.org/officeDocument/2006/relationships/hyperlink" Target="https://www.hotelmanagement.net/human-resources/roi-people-employee-engagement-key-to-profitability" TargetMode="External"/><Relationship Id="rId2" Type="http://schemas.openxmlformats.org/officeDocument/2006/relationships/hyperlink" Target="https://wethrive.net/employee-engagement/employee-engagement-models-and-theories/#:~:text=An%20employee%20engagement%20model%20is" TargetMode="External"/><Relationship Id="rId3" Type="http://schemas.openxmlformats.org/officeDocument/2006/relationships/hyperlink" Target="https://www.effectory.com/knowledge/five-employee-engagement-models/" TargetMode="External"/><Relationship Id="rId4" Type="http://schemas.openxmlformats.org/officeDocument/2006/relationships/hyperlink" Target="https://www.hrmagazine.co.uk/content/features/creating-a-culture-fit-to-last-at-hilton/" TargetMode="External"/><Relationship Id="rId5" Type="http://schemas.openxmlformats.org/officeDocument/2006/relationships/hyperlink" Target="https://www.forbes.com/sites/serenitygibbons/2020/04/30/3-things-you-can-learn-from-marriott-about-taking-care-of-employees/?sh=5de6d64c2bca" TargetMode="External"/><Relationship Id="rId6" Type="http://schemas.openxmlformats.org/officeDocument/2006/relationships/hyperlink" Target="https://engageforsuccess.org/what-is-employee-engagement/" TargetMode="External"/><Relationship Id="rId7" Type="http://schemas.openxmlformats.org/officeDocument/2006/relationships/hyperlink" Target="https://firstup.io/blog/employee-engagement-key-to-company-success/" TargetMode="External"/><Relationship Id="rId8" Type="http://schemas.openxmlformats.org/officeDocument/2006/relationships/hyperlink" Target="https://bonfyreapp.com/blog/5-emotional-constructs-impact-workplace-engagement" TargetMode="External"/><Relationship Id="rId9" Type="http://schemas.openxmlformats.org/officeDocument/2006/relationships/hyperlink" Target="https://officevibe.com/blog/importance-employee-satisfaction" TargetMode="External"/><Relationship Id="rId10" Type="http://schemas.openxmlformats.org/officeDocument/2006/relationships/hyperlink" Target="https://www.linkedin.com/pulse/employee-engagement-putting-stories-progress-david-zinger" TargetMode="External"/><Relationship Id="rId11" Type="http://schemas.openxmlformats.org/officeDocument/2006/relationships/hyperlink" Target="https://www.linkedin.com/pulse/regarding-engagement-yes-we-need-pay-people-more-sumukh-gangan" TargetMode="External"/><Relationship Id="rId12" Type="http://schemas.openxmlformats.org/officeDocument/2006/relationships/hyperlink" Target="https://silo.tips/download/employee-engagement-best-oractise-examples-premier-inn-sun-microsystems" TargetMode="External"/><Relationship Id="rId13" Type="http://schemas.openxmlformats.org/officeDocument/2006/relationships/slideLayout" Target="../slideLayouts/slideLayout28.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15" name="CustomShape 1"/>
          <p:cNvSpPr/>
          <p:nvPr/>
        </p:nvSpPr>
        <p:spPr>
          <a:xfrm>
            <a:off x="1523880" y="199440"/>
            <a:ext cx="9142920" cy="2658960"/>
          </a:xfrm>
          <a:prstGeom prst="rect">
            <a:avLst/>
          </a:prstGeom>
          <a:noFill/>
          <a:ln w="0">
            <a:noFill/>
          </a:ln>
        </p:spPr>
        <p:style>
          <a:lnRef idx="0"/>
          <a:fillRef idx="0"/>
          <a:effectRef idx="0"/>
          <a:fontRef idx="minor"/>
        </p:style>
        <p:txBody>
          <a:bodyPr lIns="90000" rIns="90000" tIns="45000" bIns="45000" anchor="b">
            <a:normAutofit/>
          </a:bodyPr>
          <a:p>
            <a:pPr algn="ctr">
              <a:lnSpc>
                <a:spcPct val="90000"/>
              </a:lnSpc>
            </a:pPr>
            <a:r>
              <a:rPr b="0" lang="en-GB" sz="6000" spc="-1" strike="noStrike">
                <a:solidFill>
                  <a:srgbClr val="000000"/>
                </a:solidFill>
                <a:latin typeface="Calibri Light"/>
                <a:ea typeface="DejaVu Sans"/>
              </a:rPr>
              <a:t>THE IMPORTANCE EMPLOYEE</a:t>
            </a:r>
            <a:br/>
            <a:r>
              <a:rPr b="0" lang="en-GB" sz="6000" spc="-1" strike="noStrike">
                <a:solidFill>
                  <a:srgbClr val="000000"/>
                </a:solidFill>
                <a:latin typeface="Calibri Light"/>
                <a:ea typeface="DejaVu Sans"/>
              </a:rPr>
              <a:t>ENGAGEMENT IN THE SUCCESS OF A HOTEL</a:t>
            </a:r>
            <a:endParaRPr b="0" lang="en-GB" sz="6000" spc="-1" strike="noStrike">
              <a:latin typeface="Arial"/>
            </a:endParaRPr>
          </a:p>
        </p:txBody>
      </p:sp>
      <p:sp>
        <p:nvSpPr>
          <p:cNvPr id="116" name="CustomShape 2"/>
          <p:cNvSpPr/>
          <p:nvPr/>
        </p:nvSpPr>
        <p:spPr>
          <a:xfrm>
            <a:off x="1523880" y="3261240"/>
            <a:ext cx="9142920" cy="1995480"/>
          </a:xfrm>
          <a:prstGeom prst="rect">
            <a:avLst/>
          </a:prstGeom>
          <a:noFill/>
          <a:ln w="0">
            <a:noFill/>
          </a:ln>
        </p:spPr>
        <p:style>
          <a:lnRef idx="0"/>
          <a:fillRef idx="0"/>
          <a:effectRef idx="0"/>
          <a:fontRef idx="minor"/>
        </p:style>
        <p:txBody>
          <a:bodyPr lIns="90000" rIns="90000" tIns="45000" bIns="45000">
            <a:noAutofit/>
          </a:bodyPr>
          <a:p>
            <a:pPr algn="ctr">
              <a:lnSpc>
                <a:spcPct val="90000"/>
              </a:lnSpc>
              <a:spcBef>
                <a:spcPts val="1001"/>
              </a:spcBef>
              <a:tabLst>
                <a:tab algn="l" pos="0"/>
              </a:tabLst>
            </a:pPr>
            <a:r>
              <a:rPr b="0" lang="en-GB" sz="2400" spc="-1" strike="noStrike">
                <a:solidFill>
                  <a:srgbClr val="000000"/>
                </a:solidFill>
                <a:latin typeface="Calibri"/>
                <a:ea typeface="DejaVu Sans"/>
              </a:rPr>
              <a:t>Operating Hotel Facilities  (BMIH4006)</a:t>
            </a:r>
            <a:endParaRPr b="0" lang="en-GB" sz="2400" spc="-1" strike="noStrike">
              <a:latin typeface="Arial"/>
            </a:endParaRPr>
          </a:p>
          <a:p>
            <a:pPr algn="ctr">
              <a:lnSpc>
                <a:spcPct val="90000"/>
              </a:lnSpc>
              <a:spcBef>
                <a:spcPts val="1001"/>
              </a:spcBef>
              <a:tabLst>
                <a:tab algn="l" pos="0"/>
              </a:tabLst>
            </a:pPr>
            <a:r>
              <a:rPr b="0" lang="en-GB" sz="2400" spc="-1" strike="noStrike">
                <a:solidFill>
                  <a:srgbClr val="000000"/>
                </a:solidFill>
                <a:latin typeface="Calibri"/>
                <a:ea typeface="DejaVu Sans"/>
              </a:rPr>
              <a:t>Student Name: Ruksana Begum</a:t>
            </a:r>
            <a:endParaRPr b="0" lang="en-GB" sz="2400" spc="-1" strike="noStrike">
              <a:latin typeface="Arial"/>
            </a:endParaRPr>
          </a:p>
          <a:p>
            <a:pPr algn="ctr">
              <a:lnSpc>
                <a:spcPct val="90000"/>
              </a:lnSpc>
              <a:spcBef>
                <a:spcPts val="1001"/>
              </a:spcBef>
              <a:tabLst>
                <a:tab algn="l" pos="0"/>
              </a:tabLst>
            </a:pPr>
            <a:r>
              <a:rPr b="0" lang="en-GB" sz="2400" spc="-1" strike="noStrike">
                <a:solidFill>
                  <a:srgbClr val="000000"/>
                </a:solidFill>
                <a:latin typeface="Calibri"/>
                <a:ea typeface="DejaVu Sans"/>
              </a:rPr>
              <a:t>Student Number: 2118820</a:t>
            </a:r>
            <a:endParaRPr b="0" lang="en-GB" sz="2400" spc="-1" strike="noStrike">
              <a:latin typeface="Arial"/>
            </a:endParaRPr>
          </a:p>
          <a:p>
            <a:pPr algn="ctr">
              <a:lnSpc>
                <a:spcPct val="90000"/>
              </a:lnSpc>
              <a:spcBef>
                <a:spcPts val="1001"/>
              </a:spcBef>
              <a:tabLst>
                <a:tab algn="l" pos="0"/>
              </a:tabLst>
            </a:pPr>
            <a:r>
              <a:rPr b="0" lang="en-GB" sz="2400" spc="-1" strike="noStrike">
                <a:solidFill>
                  <a:srgbClr val="000000"/>
                </a:solidFill>
                <a:latin typeface="Calibri"/>
                <a:ea typeface="DejaVu Sans"/>
              </a:rPr>
              <a:t>Tutors Name: Tristan Hawkins</a:t>
            </a:r>
            <a:endParaRPr b="0" lang="en-GB" sz="2400" spc="-1" strike="noStrike">
              <a:latin typeface="Arial"/>
            </a:endParaRPr>
          </a:p>
        </p:txBody>
      </p:sp>
      <p:sp>
        <p:nvSpPr>
          <p:cNvPr id="117" name="CustomShape 3"/>
          <p:cNvSpPr/>
          <p:nvPr/>
        </p:nvSpPr>
        <p:spPr>
          <a:xfrm>
            <a:off x="155520" y="-144360"/>
            <a:ext cx="303840" cy="303840"/>
          </a:xfrm>
          <a:prstGeom prst="rect">
            <a:avLst/>
          </a:prstGeom>
          <a:noFill/>
          <a:ln w="0">
            <a:noFill/>
          </a:ln>
        </p:spPr>
        <p:style>
          <a:lnRef idx="0"/>
          <a:fillRef idx="0"/>
          <a:effectRef idx="0"/>
          <a:fontRef idx="minor"/>
        </p:style>
      </p:sp>
      <p:pic>
        <p:nvPicPr>
          <p:cNvPr id="118" name="Picture 6" descr=""/>
          <p:cNvPicPr/>
          <p:nvPr/>
        </p:nvPicPr>
        <p:blipFill>
          <a:blip r:embed="rId1"/>
          <a:stretch/>
        </p:blipFill>
        <p:spPr>
          <a:xfrm>
            <a:off x="738720" y="2813760"/>
            <a:ext cx="2140560" cy="1198080"/>
          </a:xfrm>
          <a:prstGeom prst="rect">
            <a:avLst/>
          </a:prstGeom>
          <a:ln w="0">
            <a:noFill/>
          </a:ln>
        </p:spPr>
      </p:pic>
      <p:pic>
        <p:nvPicPr>
          <p:cNvPr id="119" name="Picture 7" descr=""/>
          <p:cNvPicPr/>
          <p:nvPr/>
        </p:nvPicPr>
        <p:blipFill>
          <a:blip r:embed="rId2"/>
          <a:stretch/>
        </p:blipFill>
        <p:spPr>
          <a:xfrm>
            <a:off x="9383400" y="2859120"/>
            <a:ext cx="1983600" cy="1244520"/>
          </a:xfrm>
          <a:prstGeom prst="rect">
            <a:avLst/>
          </a:prstGeom>
          <a:ln w="0">
            <a:noFill/>
          </a:ln>
        </p:spPr>
      </p:pic>
      <p:pic>
        <p:nvPicPr>
          <p:cNvPr id="120" name="Picture 8" descr=""/>
          <p:cNvPicPr/>
          <p:nvPr/>
        </p:nvPicPr>
        <p:blipFill>
          <a:blip r:embed="rId3"/>
          <a:stretch/>
        </p:blipFill>
        <p:spPr>
          <a:xfrm>
            <a:off x="4816440" y="5081040"/>
            <a:ext cx="2761200" cy="1656360"/>
          </a:xfrm>
          <a:prstGeom prst="rect">
            <a:avLst/>
          </a:prstGeom>
          <a:ln w="0">
            <a:noFill/>
          </a:ln>
        </p:spPr>
      </p:pic>
      <p:pic>
        <p:nvPicPr>
          <p:cNvPr id="121" name="Picture 9" descr=""/>
          <p:cNvPicPr/>
          <p:nvPr/>
        </p:nvPicPr>
        <p:blipFill>
          <a:blip r:embed="rId4"/>
          <a:stretch/>
        </p:blipFill>
        <p:spPr>
          <a:xfrm>
            <a:off x="738720" y="4800600"/>
            <a:ext cx="2477520" cy="1486440"/>
          </a:xfrm>
          <a:prstGeom prst="rect">
            <a:avLst/>
          </a:prstGeom>
          <a:ln w="0">
            <a:noFill/>
          </a:ln>
        </p:spPr>
      </p:pic>
      <p:pic>
        <p:nvPicPr>
          <p:cNvPr id="122" name="Picture 10" descr=""/>
          <p:cNvPicPr/>
          <p:nvPr/>
        </p:nvPicPr>
        <p:blipFill>
          <a:blip r:embed="rId5"/>
          <a:stretch/>
        </p:blipFill>
        <p:spPr>
          <a:xfrm>
            <a:off x="8698320" y="4800600"/>
            <a:ext cx="2669040" cy="1486440"/>
          </a:xfrm>
          <a:prstGeom prst="rect">
            <a:avLst/>
          </a:prstGeom>
          <a:ln w="0">
            <a:noFill/>
          </a:ln>
        </p:spPr>
      </p:pic>
    </p:spTree>
  </p:cSld>
  <p:transition spd="slow">
    <p:push dir="u"/>
  </p:transition>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3" name="CustomShape 1"/>
          <p:cNvSpPr/>
          <p:nvPr/>
        </p:nvSpPr>
        <p:spPr>
          <a:xfrm>
            <a:off x="482040" y="-66600"/>
            <a:ext cx="9974160" cy="973800"/>
          </a:xfrm>
          <a:prstGeom prst="rect">
            <a:avLst/>
          </a:prstGeom>
          <a:noFill/>
          <a:ln w="0">
            <a:noFill/>
          </a:ln>
        </p:spPr>
        <p:style>
          <a:lnRef idx="0"/>
          <a:fillRef idx="0"/>
          <a:effectRef idx="0"/>
          <a:fontRef idx="minor"/>
        </p:style>
        <p:txBody>
          <a:bodyPr lIns="90000" rIns="90000" tIns="45000" bIns="45000">
            <a:spAutoFit/>
          </a:bodyPr>
          <a:p>
            <a:pPr algn="ctr">
              <a:lnSpc>
                <a:spcPct val="100000"/>
              </a:lnSpc>
            </a:pPr>
            <a:br/>
            <a:r>
              <a:rPr b="0" lang="en-GB" sz="4000" spc="-1" strike="noStrike">
                <a:solidFill>
                  <a:srgbClr val="000000"/>
                </a:solidFill>
                <a:latin typeface="Arial Black"/>
                <a:ea typeface="DejaVu Sans"/>
              </a:rPr>
              <a:t>Contents Page </a:t>
            </a:r>
            <a:endParaRPr b="0" lang="en-GB" sz="4000" spc="-1" strike="noStrike">
              <a:latin typeface="Arial"/>
            </a:endParaRPr>
          </a:p>
        </p:txBody>
      </p:sp>
      <p:sp>
        <p:nvSpPr>
          <p:cNvPr id="124" name="CustomShape 2"/>
          <p:cNvSpPr/>
          <p:nvPr/>
        </p:nvSpPr>
        <p:spPr>
          <a:xfrm>
            <a:off x="2674080" y="1139040"/>
            <a:ext cx="6094800" cy="4303800"/>
          </a:xfrm>
          <a:prstGeom prst="rect">
            <a:avLst/>
          </a:prstGeom>
          <a:noFill/>
          <a:ln w="0">
            <a:noFill/>
          </a:ln>
        </p:spPr>
        <p:style>
          <a:lnRef idx="0"/>
          <a:fillRef idx="0"/>
          <a:effectRef idx="0"/>
          <a:fontRef idx="minor"/>
        </p:style>
        <p:txBody>
          <a:bodyPr lIns="90000" rIns="90000" tIns="45000" bIns="45000">
            <a:spAutoFit/>
          </a:bodyPr>
          <a:p>
            <a:pPr>
              <a:lnSpc>
                <a:spcPct val="100000"/>
              </a:lnSpc>
            </a:pPr>
            <a:endParaRPr b="0" lang="en-GB" sz="1800" spc="-1" strike="noStrike">
              <a:latin typeface="Arial"/>
            </a:endParaRPr>
          </a:p>
          <a:p>
            <a:pPr>
              <a:lnSpc>
                <a:spcPct val="100000"/>
              </a:lnSpc>
            </a:pPr>
            <a:r>
              <a:rPr b="0" lang="en-GB" sz="1800" spc="-1" strike="noStrike" u="sng">
                <a:solidFill>
                  <a:srgbClr val="000000"/>
                </a:solidFill>
                <a:uFillTx/>
                <a:latin typeface="Calibri"/>
                <a:ea typeface="DejaVu Sans"/>
              </a:rPr>
              <a:t>In this presentation, we’ll be going over the following:</a:t>
            </a:r>
            <a:endParaRPr b="0" lang="en-GB" sz="1800" spc="-1" strike="noStrike">
              <a:latin typeface="Arial"/>
            </a:endParaRPr>
          </a:p>
          <a:p>
            <a:pPr>
              <a:lnSpc>
                <a:spcPct val="100000"/>
              </a:lnSpc>
            </a:pPr>
            <a:endParaRPr b="0" lang="en-GB" sz="1800" spc="-1" strike="noStrike">
              <a:latin typeface="Arial"/>
            </a:endParaRPr>
          </a:p>
          <a:p>
            <a:pPr>
              <a:lnSpc>
                <a:spcPct val="100000"/>
              </a:lnSpc>
              <a:spcBef>
                <a:spcPts val="283"/>
              </a:spcBef>
              <a:spcAft>
                <a:spcPts val="283"/>
              </a:spcAft>
            </a:pPr>
            <a:r>
              <a:rPr b="0" lang="en-GB" sz="1800" spc="-1" strike="noStrike">
                <a:solidFill>
                  <a:srgbClr val="000000"/>
                </a:solidFill>
                <a:latin typeface="Calibri"/>
                <a:ea typeface="DejaVu Sans"/>
              </a:rPr>
              <a:t>1.Introduction</a:t>
            </a:r>
            <a:endParaRPr b="0" lang="en-GB" sz="1800" spc="-1" strike="noStrike">
              <a:latin typeface="Arial"/>
              <a:ea typeface="Microsoft YaHei"/>
            </a:endParaRPr>
          </a:p>
          <a:p>
            <a:pPr>
              <a:lnSpc>
                <a:spcPct val="100000"/>
              </a:lnSpc>
              <a:spcBef>
                <a:spcPts val="283"/>
              </a:spcBef>
              <a:spcAft>
                <a:spcPts val="283"/>
              </a:spcAft>
            </a:pPr>
            <a:r>
              <a:rPr b="0" lang="en-GB" sz="1800" spc="-1" strike="noStrike">
                <a:solidFill>
                  <a:srgbClr val="000000"/>
                </a:solidFill>
                <a:latin typeface="Calibri"/>
                <a:ea typeface="DejaVu Sans"/>
              </a:rPr>
              <a:t>2.What is Employee Engagement?</a:t>
            </a:r>
            <a:endParaRPr b="0" lang="en-GB" sz="1800" spc="-1" strike="noStrike">
              <a:latin typeface="Arial"/>
              <a:ea typeface="Microsoft YaHei"/>
            </a:endParaRPr>
          </a:p>
          <a:p>
            <a:pPr>
              <a:lnSpc>
                <a:spcPct val="100000"/>
              </a:lnSpc>
              <a:spcBef>
                <a:spcPts val="283"/>
              </a:spcBef>
              <a:spcAft>
                <a:spcPts val="283"/>
              </a:spcAft>
            </a:pPr>
            <a:r>
              <a:rPr b="0" lang="en-GB" sz="1800" spc="-1" strike="noStrike">
                <a:solidFill>
                  <a:srgbClr val="000000"/>
                </a:solidFill>
                <a:latin typeface="Calibri"/>
                <a:ea typeface="DejaVu Sans"/>
              </a:rPr>
              <a:t>3.ZINGER Employee engagement model</a:t>
            </a:r>
            <a:endParaRPr b="0" lang="en-GB" sz="1800" spc="-1" strike="noStrike">
              <a:latin typeface="Arial"/>
              <a:ea typeface="Microsoft YaHei"/>
            </a:endParaRPr>
          </a:p>
          <a:p>
            <a:pPr>
              <a:lnSpc>
                <a:spcPct val="100000"/>
              </a:lnSpc>
              <a:spcBef>
                <a:spcPts val="283"/>
              </a:spcBef>
              <a:spcAft>
                <a:spcPts val="283"/>
              </a:spcAft>
            </a:pPr>
            <a:r>
              <a:rPr b="0" lang="en-GB" sz="1800" spc="-1" strike="noStrike">
                <a:solidFill>
                  <a:srgbClr val="000000"/>
                </a:solidFill>
                <a:latin typeface="Calibri"/>
                <a:ea typeface="DejaVu Sans"/>
              </a:rPr>
              <a:t>4.SCHMIT Model of employee engagement</a:t>
            </a:r>
            <a:endParaRPr b="0" lang="en-GB" sz="1800" spc="-1" strike="noStrike">
              <a:latin typeface="Arial"/>
              <a:ea typeface="Microsoft YaHei"/>
            </a:endParaRPr>
          </a:p>
          <a:p>
            <a:pPr>
              <a:lnSpc>
                <a:spcPct val="100000"/>
              </a:lnSpc>
              <a:spcBef>
                <a:spcPts val="283"/>
              </a:spcBef>
              <a:spcAft>
                <a:spcPts val="283"/>
              </a:spcAft>
            </a:pPr>
            <a:r>
              <a:rPr b="0" lang="en-GB" sz="1800" spc="-1" strike="noStrike">
                <a:solidFill>
                  <a:srgbClr val="000000"/>
                </a:solidFill>
                <a:latin typeface="Calibri"/>
                <a:ea typeface="DejaVu Sans"/>
              </a:rPr>
              <a:t>5.Why Staff Engagement is Crucial?</a:t>
            </a:r>
            <a:endParaRPr b="0" lang="en-GB" sz="1800" spc="-1" strike="noStrike">
              <a:latin typeface="Arial"/>
              <a:ea typeface="Microsoft YaHei"/>
            </a:endParaRPr>
          </a:p>
          <a:p>
            <a:pPr>
              <a:lnSpc>
                <a:spcPct val="100000"/>
              </a:lnSpc>
              <a:spcBef>
                <a:spcPts val="283"/>
              </a:spcBef>
              <a:spcAft>
                <a:spcPts val="283"/>
              </a:spcAft>
            </a:pPr>
            <a:r>
              <a:rPr b="0" lang="en-GB" sz="1800" spc="-1" strike="noStrike">
                <a:solidFill>
                  <a:srgbClr val="000000"/>
                </a:solidFill>
                <a:latin typeface="Calibri"/>
                <a:ea typeface="DejaVu Sans"/>
              </a:rPr>
              <a:t>6.Emotions in Engaging with Employees</a:t>
            </a:r>
            <a:endParaRPr b="0" lang="en-GB" sz="1800" spc="-1" strike="noStrike">
              <a:latin typeface="Arial"/>
              <a:ea typeface="Microsoft YaHei"/>
            </a:endParaRPr>
          </a:p>
          <a:p>
            <a:pPr>
              <a:lnSpc>
                <a:spcPct val="100000"/>
              </a:lnSpc>
              <a:spcBef>
                <a:spcPts val="283"/>
              </a:spcBef>
              <a:spcAft>
                <a:spcPts val="283"/>
              </a:spcAft>
            </a:pPr>
            <a:r>
              <a:rPr b="0" lang="en-GB" sz="1800" spc="-1" strike="noStrike">
                <a:solidFill>
                  <a:srgbClr val="000000"/>
                </a:solidFill>
                <a:latin typeface="Calibri"/>
                <a:ea typeface="DejaVu Sans"/>
              </a:rPr>
              <a:t>7.Statistics </a:t>
            </a:r>
            <a:endParaRPr b="0" lang="en-GB" sz="1800" spc="-1" strike="noStrike">
              <a:latin typeface="Arial"/>
              <a:ea typeface="Microsoft YaHei"/>
            </a:endParaRPr>
          </a:p>
          <a:p>
            <a:pPr>
              <a:lnSpc>
                <a:spcPct val="100000"/>
              </a:lnSpc>
              <a:spcBef>
                <a:spcPts val="283"/>
              </a:spcBef>
              <a:spcAft>
                <a:spcPts val="283"/>
              </a:spcAft>
            </a:pPr>
            <a:r>
              <a:rPr b="0" lang="en-GB" sz="1800" spc="-1" strike="noStrike">
                <a:solidFill>
                  <a:srgbClr val="000000"/>
                </a:solidFill>
                <a:latin typeface="Calibri"/>
                <a:ea typeface="DejaVu Sans"/>
              </a:rPr>
              <a:t>8.Conclusion </a:t>
            </a:r>
            <a:endParaRPr b="0" lang="en-GB" sz="1800" spc="-1" strike="noStrike">
              <a:latin typeface="Arial"/>
              <a:ea typeface="Microsoft YaHei"/>
            </a:endParaRPr>
          </a:p>
          <a:p>
            <a:pPr>
              <a:lnSpc>
                <a:spcPct val="100000"/>
              </a:lnSpc>
              <a:spcBef>
                <a:spcPts val="283"/>
              </a:spcBef>
              <a:spcAft>
                <a:spcPts val="283"/>
              </a:spcAft>
            </a:pPr>
            <a:r>
              <a:rPr b="0" lang="en-GB" sz="1800" spc="-1" strike="noStrike">
                <a:solidFill>
                  <a:srgbClr val="000000"/>
                </a:solidFill>
                <a:latin typeface="Calibri"/>
                <a:ea typeface="DejaVu Sans"/>
              </a:rPr>
              <a:t>9.Reference list </a:t>
            </a:r>
            <a:endParaRPr b="0" lang="en-GB" sz="1800" spc="-1" strike="noStrike">
              <a:latin typeface="Arial"/>
              <a:ea typeface="Microsoft YaHei"/>
            </a:endParaRPr>
          </a:p>
          <a:p>
            <a:pPr>
              <a:lnSpc>
                <a:spcPct val="100000"/>
              </a:lnSpc>
            </a:pPr>
            <a:endParaRPr b="0" lang="en-GB" sz="1800" spc="-1" strike="noStrike">
              <a:latin typeface="Arial"/>
            </a:endParaRPr>
          </a:p>
        </p:txBody>
      </p:sp>
      <p:pic>
        <p:nvPicPr>
          <p:cNvPr id="125" name="Picture 3" descr=""/>
          <p:cNvPicPr/>
          <p:nvPr/>
        </p:nvPicPr>
        <p:blipFill>
          <a:blip r:embed="rId1"/>
          <a:stretch/>
        </p:blipFill>
        <p:spPr>
          <a:xfrm>
            <a:off x="201960" y="4943880"/>
            <a:ext cx="2149200" cy="1791720"/>
          </a:xfrm>
          <a:prstGeom prst="rect">
            <a:avLst/>
          </a:prstGeom>
          <a:ln w="0">
            <a:noFill/>
          </a:ln>
        </p:spPr>
      </p:pic>
      <p:pic>
        <p:nvPicPr>
          <p:cNvPr id="126" name="Picture 4" descr=""/>
          <p:cNvPicPr/>
          <p:nvPr/>
        </p:nvPicPr>
        <p:blipFill>
          <a:blip r:embed="rId2"/>
          <a:stretch/>
        </p:blipFill>
        <p:spPr>
          <a:xfrm>
            <a:off x="9313200" y="5022360"/>
            <a:ext cx="2675520" cy="1713600"/>
          </a:xfrm>
          <a:prstGeom prst="rect">
            <a:avLst/>
          </a:prstGeom>
          <a:ln w="0">
            <a:noFill/>
          </a:ln>
        </p:spPr>
      </p:pic>
      <p:pic>
        <p:nvPicPr>
          <p:cNvPr id="127" name="Picture 5" descr=""/>
          <p:cNvPicPr/>
          <p:nvPr/>
        </p:nvPicPr>
        <p:blipFill>
          <a:blip r:embed="rId3"/>
          <a:stretch/>
        </p:blipFill>
        <p:spPr>
          <a:xfrm>
            <a:off x="4804200" y="4943880"/>
            <a:ext cx="2056320" cy="2218320"/>
          </a:xfrm>
          <a:prstGeom prst="rect">
            <a:avLst/>
          </a:prstGeom>
          <a:ln w="0">
            <a:noFill/>
          </a:ln>
        </p:spPr>
      </p:pic>
    </p:spTree>
  </p:cSld>
  <p:transition spd="med">
    <p:pull dir="r"/>
  </p:transition>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8" name="CustomShape 1"/>
          <p:cNvSpPr/>
          <p:nvPr/>
        </p:nvSpPr>
        <p:spPr>
          <a:xfrm>
            <a:off x="838080" y="365040"/>
            <a:ext cx="10514520" cy="1324440"/>
          </a:xfrm>
          <a:prstGeom prst="rect">
            <a:avLst/>
          </a:prstGeom>
          <a:noFill/>
          <a:ln w="0">
            <a:noFill/>
          </a:ln>
        </p:spPr>
        <p:style>
          <a:lnRef idx="0"/>
          <a:fillRef idx="0"/>
          <a:effectRef idx="0"/>
          <a:fontRef idx="minor"/>
        </p:style>
        <p:txBody>
          <a:bodyPr lIns="90000" rIns="90000" tIns="45000" bIns="45000" anchor="ctr">
            <a:noAutofit/>
          </a:bodyPr>
          <a:p>
            <a:pPr>
              <a:lnSpc>
                <a:spcPct val="90000"/>
              </a:lnSpc>
            </a:pPr>
            <a:r>
              <a:rPr b="0" lang="en-GB" sz="4400" spc="-1" strike="noStrike">
                <a:solidFill>
                  <a:srgbClr val="000000"/>
                </a:solidFill>
                <a:latin typeface="Calibri Light"/>
                <a:ea typeface="DejaVu Sans"/>
              </a:rPr>
              <a:t>INTRODUCTION…</a:t>
            </a:r>
            <a:endParaRPr b="0" lang="en-GB" sz="4400" spc="-1" strike="noStrike">
              <a:latin typeface="Arial"/>
            </a:endParaRPr>
          </a:p>
        </p:txBody>
      </p:sp>
      <p:sp>
        <p:nvSpPr>
          <p:cNvPr id="129" name="CustomShape 2"/>
          <p:cNvSpPr/>
          <p:nvPr/>
        </p:nvSpPr>
        <p:spPr>
          <a:xfrm>
            <a:off x="838080" y="1487880"/>
            <a:ext cx="6267960" cy="4479120"/>
          </a:xfrm>
          <a:prstGeom prst="rect">
            <a:avLst/>
          </a:prstGeom>
          <a:noFill/>
          <a:ln w="0">
            <a:noFill/>
          </a:ln>
        </p:spPr>
        <p:style>
          <a:lnRef idx="0"/>
          <a:fillRef idx="0"/>
          <a:effectRef idx="0"/>
          <a:fontRef idx="minor"/>
        </p:style>
        <p:txBody>
          <a:bodyPr lIns="90000" rIns="90000" tIns="45000" bIns="45000">
            <a:spAutoFit/>
          </a:bodyPr>
          <a:p>
            <a:pPr marL="343080" indent="-342000">
              <a:lnSpc>
                <a:spcPct val="100000"/>
              </a:lnSpc>
              <a:buClr>
                <a:srgbClr val="000000"/>
              </a:buClr>
              <a:buFont typeface="Arial"/>
              <a:buChar char="•"/>
            </a:pPr>
            <a:r>
              <a:rPr b="0" lang="en-US" sz="2400" spc="-1" strike="noStrike">
                <a:solidFill>
                  <a:srgbClr val="000000"/>
                </a:solidFill>
                <a:latin typeface="Calibri"/>
                <a:ea typeface="DejaVu Sans"/>
              </a:rPr>
              <a:t>This Presentation is going to be about the importance of Employee Engagement in the success of a hotel. </a:t>
            </a:r>
            <a:endParaRPr b="0" lang="en-GB" sz="2400" spc="-1" strike="noStrike">
              <a:latin typeface="Arial"/>
            </a:endParaRPr>
          </a:p>
          <a:p>
            <a:pPr>
              <a:lnSpc>
                <a:spcPct val="100000"/>
              </a:lnSpc>
            </a:pPr>
            <a:endParaRPr b="0" lang="en-GB" sz="2400" spc="-1" strike="noStrike">
              <a:latin typeface="Arial"/>
            </a:endParaRPr>
          </a:p>
          <a:p>
            <a:pPr marL="343080" indent="-342000">
              <a:lnSpc>
                <a:spcPct val="100000"/>
              </a:lnSpc>
              <a:buClr>
                <a:srgbClr val="000000"/>
              </a:buClr>
              <a:buFont typeface="Arial"/>
              <a:buChar char="•"/>
            </a:pPr>
            <a:r>
              <a:rPr b="0" lang="en-US" sz="2400" spc="-1" strike="noStrike">
                <a:solidFill>
                  <a:srgbClr val="000000"/>
                </a:solidFill>
                <a:latin typeface="Calibri"/>
                <a:ea typeface="DejaVu Sans"/>
              </a:rPr>
              <a:t>Strong employee engagements methods can help all firms because they improve the workplaces, low staff turn over, improve productivity, creates a positive work connection between managers, employees and it has positive impact on the guest experience. It creates a positive environment making it a happy place to be for everyone. </a:t>
            </a:r>
            <a:endParaRPr b="0" lang="en-GB" sz="2400" spc="-1" strike="noStrike">
              <a:latin typeface="Arial"/>
            </a:endParaRPr>
          </a:p>
        </p:txBody>
      </p:sp>
      <p:pic>
        <p:nvPicPr>
          <p:cNvPr id="130" name="Picture 6" descr=""/>
          <p:cNvPicPr/>
          <p:nvPr/>
        </p:nvPicPr>
        <p:blipFill>
          <a:blip r:embed="rId1"/>
          <a:stretch/>
        </p:blipFill>
        <p:spPr>
          <a:xfrm>
            <a:off x="8006760" y="4622040"/>
            <a:ext cx="2690640" cy="1574640"/>
          </a:xfrm>
          <a:prstGeom prst="rect">
            <a:avLst/>
          </a:prstGeom>
          <a:ln w="0">
            <a:noFill/>
          </a:ln>
        </p:spPr>
      </p:pic>
      <p:pic>
        <p:nvPicPr>
          <p:cNvPr id="131" name="Picture 8" descr=""/>
          <p:cNvPicPr/>
          <p:nvPr/>
        </p:nvPicPr>
        <p:blipFill>
          <a:blip r:embed="rId2"/>
          <a:stretch/>
        </p:blipFill>
        <p:spPr>
          <a:xfrm>
            <a:off x="7930440" y="521280"/>
            <a:ext cx="2766960" cy="1539000"/>
          </a:xfrm>
          <a:prstGeom prst="rect">
            <a:avLst/>
          </a:prstGeom>
          <a:ln w="0">
            <a:noFill/>
          </a:ln>
        </p:spPr>
      </p:pic>
      <p:pic>
        <p:nvPicPr>
          <p:cNvPr id="132" name="Picture 9" descr=""/>
          <p:cNvPicPr/>
          <p:nvPr/>
        </p:nvPicPr>
        <p:blipFill>
          <a:blip r:embed="rId3"/>
          <a:stretch/>
        </p:blipFill>
        <p:spPr>
          <a:xfrm>
            <a:off x="8006760" y="2470320"/>
            <a:ext cx="2618280" cy="1742040"/>
          </a:xfrm>
          <a:prstGeom prst="rect">
            <a:avLst/>
          </a:prstGeom>
          <a:ln w="0">
            <a:noFill/>
          </a:ln>
        </p:spPr>
      </p:pic>
    </p:spTree>
  </p:cSld>
  <p:transition spd="med">
    <p:pull dir="r"/>
  </p:transition>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CustomShape 1"/>
          <p:cNvSpPr/>
          <p:nvPr/>
        </p:nvSpPr>
        <p:spPr>
          <a:xfrm>
            <a:off x="838080" y="365040"/>
            <a:ext cx="10514520" cy="1324440"/>
          </a:xfrm>
          <a:prstGeom prst="rect">
            <a:avLst/>
          </a:prstGeom>
          <a:noFill/>
          <a:ln w="0">
            <a:noFill/>
          </a:ln>
        </p:spPr>
        <p:style>
          <a:lnRef idx="0"/>
          <a:fillRef idx="0"/>
          <a:effectRef idx="0"/>
          <a:fontRef idx="minor"/>
        </p:style>
        <p:txBody>
          <a:bodyPr lIns="90000" rIns="90000" tIns="45000" bIns="45000" anchor="ctr">
            <a:normAutofit/>
          </a:bodyPr>
          <a:p>
            <a:pPr>
              <a:lnSpc>
                <a:spcPct val="90000"/>
              </a:lnSpc>
            </a:pPr>
            <a:r>
              <a:rPr b="0" lang="en-GB" sz="4400" spc="-1" strike="noStrike">
                <a:solidFill>
                  <a:srgbClr val="000000"/>
                </a:solidFill>
                <a:latin typeface="Calibri Light"/>
                <a:ea typeface="DejaVu Sans"/>
              </a:rPr>
              <a:t>WHAT IS EMPLOYEE ENGAGEMENT… </a:t>
            </a:r>
            <a:br/>
            <a:endParaRPr b="0" lang="en-GB" sz="4400" spc="-1" strike="noStrike">
              <a:latin typeface="Arial"/>
            </a:endParaRPr>
          </a:p>
        </p:txBody>
      </p:sp>
      <p:sp>
        <p:nvSpPr>
          <p:cNvPr id="134" name="CustomShape 2"/>
          <p:cNvSpPr/>
          <p:nvPr/>
        </p:nvSpPr>
        <p:spPr>
          <a:xfrm>
            <a:off x="922680" y="1604520"/>
            <a:ext cx="7713000" cy="4565160"/>
          </a:xfrm>
          <a:prstGeom prst="rect">
            <a:avLst/>
          </a:prstGeom>
          <a:noFill/>
          <a:ln w="0">
            <a:noFill/>
          </a:ln>
        </p:spPr>
        <p:style>
          <a:lnRef idx="0"/>
          <a:fillRef idx="0"/>
          <a:effectRef idx="0"/>
          <a:fontRef idx="minor"/>
        </p:style>
        <p:txBody>
          <a:bodyPr lIns="90000" rIns="90000" tIns="45000" bIns="45000">
            <a:spAutoFit/>
          </a:bodyPr>
          <a:p>
            <a:pPr>
              <a:lnSpc>
                <a:spcPct val="100000"/>
              </a:lnSpc>
            </a:pPr>
            <a:r>
              <a:rPr b="0" lang="en-GB" sz="1400" spc="-1" strike="noStrike">
                <a:solidFill>
                  <a:srgbClr val="000000"/>
                </a:solidFill>
                <a:latin typeface="Calibri"/>
                <a:ea typeface="DejaVu Sans"/>
              </a:rPr>
              <a:t>Employee Engagement is a human resources (HR) concept that measures the level of dedication and enthusiasm an employee has for the organisation.</a:t>
            </a:r>
            <a:endParaRPr b="0" lang="en-GB" sz="1400" spc="-1" strike="noStrike">
              <a:latin typeface="Arial"/>
            </a:endParaRPr>
          </a:p>
          <a:p>
            <a:pPr>
              <a:lnSpc>
                <a:spcPct val="100000"/>
              </a:lnSpc>
            </a:pPr>
            <a:endParaRPr b="0" lang="en-GB" sz="1400" spc="-1" strike="noStrike">
              <a:latin typeface="Arial"/>
            </a:endParaRPr>
          </a:p>
          <a:p>
            <a:pPr>
              <a:lnSpc>
                <a:spcPct val="100000"/>
              </a:lnSpc>
            </a:pPr>
            <a:r>
              <a:rPr b="0" lang="en-GB" sz="1400" spc="-1" strike="noStrike">
                <a:solidFill>
                  <a:srgbClr val="000000"/>
                </a:solidFill>
                <a:latin typeface="Calibri"/>
                <a:ea typeface="DejaVu Sans"/>
              </a:rPr>
              <a:t>The concept “employee engagement” in the hotel industry of human resources (HR) relates to how passionate and dedicated an employee is to their work (Smith, 2020)</a:t>
            </a:r>
            <a:endParaRPr b="0" lang="en-GB" sz="1400" spc="-1" strike="noStrike">
              <a:latin typeface="Arial"/>
            </a:endParaRPr>
          </a:p>
          <a:p>
            <a:pPr>
              <a:lnSpc>
                <a:spcPct val="100000"/>
              </a:lnSpc>
            </a:pPr>
            <a:endParaRPr b="0" lang="en-GB" sz="1400" spc="-1" strike="noStrike">
              <a:latin typeface="Arial"/>
            </a:endParaRPr>
          </a:p>
          <a:p>
            <a:pPr>
              <a:lnSpc>
                <a:spcPct val="100000"/>
              </a:lnSpc>
            </a:pPr>
            <a:r>
              <a:rPr b="0" lang="en-GB" sz="1400" spc="-1" strike="noStrike">
                <a:solidFill>
                  <a:srgbClr val="000000"/>
                </a:solidFill>
                <a:latin typeface="Calibri"/>
                <a:ea typeface="DejaVu Sans"/>
              </a:rPr>
              <a:t>This is about how we create culture where employees can give more capability and potential” as stated by David MacLeod, 2021)</a:t>
            </a:r>
            <a:endParaRPr b="0" lang="en-GB" sz="1400" spc="-1" strike="noStrike">
              <a:latin typeface="Arial"/>
            </a:endParaRPr>
          </a:p>
          <a:p>
            <a:pPr>
              <a:lnSpc>
                <a:spcPct val="100000"/>
              </a:lnSpc>
            </a:pPr>
            <a:r>
              <a:rPr b="0" lang="en-GB" sz="1400" spc="-1" strike="noStrike">
                <a:solidFill>
                  <a:srgbClr val="000000"/>
                </a:solidFill>
                <a:latin typeface="Calibri"/>
                <a:ea typeface="DejaVu Sans"/>
              </a:rPr>
              <a:t> </a:t>
            </a:r>
            <a:endParaRPr b="0" lang="en-GB" sz="1400" spc="-1" strike="noStrike">
              <a:latin typeface="Arial"/>
            </a:endParaRPr>
          </a:p>
          <a:p>
            <a:pPr>
              <a:lnSpc>
                <a:spcPct val="100000"/>
              </a:lnSpc>
            </a:pPr>
            <a:r>
              <a:rPr b="0" lang="en-GB" sz="1400" spc="-1" strike="noStrike">
                <a:solidFill>
                  <a:srgbClr val="000000"/>
                </a:solidFill>
                <a:latin typeface="Calibri"/>
                <a:ea typeface="DejaVu Sans"/>
              </a:rPr>
              <a:t> </a:t>
            </a:r>
            <a:r>
              <a:rPr b="0" lang="en-GB" sz="1400" spc="-1" strike="noStrike">
                <a:solidFill>
                  <a:srgbClr val="000000"/>
                </a:solidFill>
                <a:latin typeface="Calibri"/>
                <a:ea typeface="DejaVu Sans"/>
              </a:rPr>
              <a:t>An example of a good employee engagement practise is taking part, making your self available to attend in daily team briefings, taking part in employee/ manager conferences, surveys, taking the time to attend training to further enhance your development on employee engagement, taking time to have 1-1 meetings with staff, getting your employee to engage through reward systems and recognition awards for them to thrive and succeed. </a:t>
            </a:r>
            <a:endParaRPr b="0" lang="en-GB" sz="1400" spc="-1" strike="noStrike">
              <a:latin typeface="Arial"/>
            </a:endParaRPr>
          </a:p>
          <a:p>
            <a:pPr>
              <a:lnSpc>
                <a:spcPct val="100000"/>
              </a:lnSpc>
            </a:pPr>
            <a:endParaRPr b="0" lang="en-GB" sz="1400" spc="-1" strike="noStrike">
              <a:latin typeface="Arial"/>
            </a:endParaRPr>
          </a:p>
          <a:p>
            <a:pPr>
              <a:lnSpc>
                <a:spcPct val="100000"/>
              </a:lnSpc>
            </a:pPr>
            <a:r>
              <a:rPr b="0" lang="en-GB" sz="1400" spc="-1" strike="noStrike">
                <a:solidFill>
                  <a:srgbClr val="000000"/>
                </a:solidFill>
                <a:latin typeface="Calibri"/>
                <a:ea typeface="DejaVu Sans"/>
              </a:rPr>
              <a:t>For example a good practise that premier inn,  carry out to promote positive employee engagement is  they have a firm belief that staff hold the key to success through positive engagement this is done by there win card bonus system. Employee Engagement is monitored as part of the win card. An engagement survey is held annually with a summary of the results given to every employee.  “The company believes it provides employees with a great place to work with a great team around.”All of these actions has a positive impact in the hotel industry. (Whitbread PLC, 2018)</a:t>
            </a:r>
            <a:endParaRPr b="0" lang="en-GB" sz="1400" spc="-1" strike="noStrike">
              <a:latin typeface="Arial"/>
            </a:endParaRPr>
          </a:p>
        </p:txBody>
      </p:sp>
      <p:pic>
        <p:nvPicPr>
          <p:cNvPr id="135" name="Picture 2_0" descr="24 Actionable Employee Engagement Ideas and Activities"/>
          <p:cNvPicPr/>
          <p:nvPr/>
        </p:nvPicPr>
        <p:blipFill>
          <a:blip r:embed="rId1"/>
          <a:stretch/>
        </p:blipFill>
        <p:spPr>
          <a:xfrm>
            <a:off x="9000000" y="169920"/>
            <a:ext cx="2880000" cy="1990080"/>
          </a:xfrm>
          <a:prstGeom prst="rect">
            <a:avLst/>
          </a:prstGeom>
          <a:ln w="0">
            <a:noFill/>
          </a:ln>
        </p:spPr>
      </p:pic>
      <p:pic>
        <p:nvPicPr>
          <p:cNvPr id="136" name="" descr=""/>
          <p:cNvPicPr/>
          <p:nvPr/>
        </p:nvPicPr>
        <p:blipFill>
          <a:blip r:embed="rId2"/>
          <a:stretch/>
        </p:blipFill>
        <p:spPr>
          <a:xfrm>
            <a:off x="8820000" y="2320200"/>
            <a:ext cx="3060000" cy="1639800"/>
          </a:xfrm>
          <a:prstGeom prst="rect">
            <a:avLst/>
          </a:prstGeom>
          <a:ln w="0">
            <a:noFill/>
          </a:ln>
        </p:spPr>
      </p:pic>
      <p:pic>
        <p:nvPicPr>
          <p:cNvPr id="137" name="" descr=""/>
          <p:cNvPicPr/>
          <p:nvPr/>
        </p:nvPicPr>
        <p:blipFill>
          <a:blip r:embed="rId3"/>
          <a:stretch/>
        </p:blipFill>
        <p:spPr>
          <a:xfrm>
            <a:off x="8812800" y="4140000"/>
            <a:ext cx="3124440" cy="234000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8" name="CustomShape 1"/>
          <p:cNvSpPr/>
          <p:nvPr/>
        </p:nvSpPr>
        <p:spPr>
          <a:xfrm>
            <a:off x="838080" y="365040"/>
            <a:ext cx="10514520" cy="1324440"/>
          </a:xfrm>
          <a:prstGeom prst="rect">
            <a:avLst/>
          </a:prstGeom>
          <a:noFill/>
          <a:ln w="0">
            <a:noFill/>
          </a:ln>
        </p:spPr>
        <p:style>
          <a:lnRef idx="0"/>
          <a:fillRef idx="0"/>
          <a:effectRef idx="0"/>
          <a:fontRef idx="minor"/>
        </p:style>
        <p:txBody>
          <a:bodyPr lIns="90000" rIns="90000" tIns="45000" bIns="45000" anchor="ctr">
            <a:noAutofit/>
          </a:bodyPr>
          <a:p>
            <a:pPr>
              <a:lnSpc>
                <a:spcPct val="90000"/>
              </a:lnSpc>
            </a:pPr>
            <a:r>
              <a:rPr b="0" lang="en-GB" sz="4400" spc="-1" strike="noStrike">
                <a:solidFill>
                  <a:srgbClr val="000000"/>
                </a:solidFill>
                <a:latin typeface="Calibri Light"/>
                <a:ea typeface="DejaVu Sans"/>
              </a:rPr>
              <a:t>   </a:t>
            </a:r>
            <a:endParaRPr b="0" lang="en-GB" sz="4400" spc="-1" strike="noStrike">
              <a:latin typeface="Arial"/>
            </a:endParaRPr>
          </a:p>
          <a:p>
            <a:pPr>
              <a:lnSpc>
                <a:spcPct val="90000"/>
              </a:lnSpc>
            </a:pPr>
            <a:endParaRPr b="0" lang="en-GB" sz="4400" spc="-1" strike="noStrike">
              <a:latin typeface="Arial"/>
            </a:endParaRPr>
          </a:p>
          <a:p>
            <a:pPr>
              <a:lnSpc>
                <a:spcPct val="90000"/>
              </a:lnSpc>
            </a:pPr>
            <a:r>
              <a:rPr b="0" lang="en-GB" sz="4400" spc="-1" strike="noStrike">
                <a:solidFill>
                  <a:srgbClr val="000000"/>
                </a:solidFill>
                <a:latin typeface="Calibri Light"/>
                <a:ea typeface="DejaVu Sans"/>
              </a:rPr>
              <a:t>   </a:t>
            </a:r>
            <a:endParaRPr b="0" lang="en-GB" sz="4400" spc="-1" strike="noStrike">
              <a:latin typeface="Arial"/>
            </a:endParaRPr>
          </a:p>
          <a:p>
            <a:pPr>
              <a:lnSpc>
                <a:spcPct val="90000"/>
              </a:lnSpc>
            </a:pPr>
            <a:endParaRPr b="0" lang="en-GB" sz="4400" spc="-1" strike="noStrike">
              <a:latin typeface="Arial"/>
            </a:endParaRPr>
          </a:p>
          <a:p>
            <a:pPr>
              <a:lnSpc>
                <a:spcPct val="90000"/>
              </a:lnSpc>
            </a:pPr>
            <a:r>
              <a:rPr b="0" lang="en-GB" sz="4400" spc="-1" strike="noStrike">
                <a:solidFill>
                  <a:srgbClr val="000000"/>
                </a:solidFill>
                <a:latin typeface="Calibri Light"/>
                <a:ea typeface="DejaVu Sans"/>
              </a:rPr>
              <a:t>    </a:t>
            </a:r>
            <a:r>
              <a:rPr b="0" lang="en-GB" sz="4400" spc="-1" strike="noStrike">
                <a:solidFill>
                  <a:srgbClr val="000000"/>
                </a:solidFill>
                <a:latin typeface="Calibri Light"/>
                <a:ea typeface="DejaVu Sans"/>
              </a:rPr>
              <a:t>The Zinger Employee Engagement Model</a:t>
            </a:r>
            <a:endParaRPr b="0" lang="en-GB" sz="4400" spc="-1" strike="noStrike">
              <a:latin typeface="Arial"/>
            </a:endParaRPr>
          </a:p>
          <a:p>
            <a:pPr>
              <a:lnSpc>
                <a:spcPct val="90000"/>
              </a:lnSpc>
            </a:pPr>
            <a:endParaRPr b="0" lang="en-GB" sz="4400" spc="-1" strike="noStrike">
              <a:latin typeface="Arial"/>
            </a:endParaRPr>
          </a:p>
          <a:p>
            <a:pPr>
              <a:lnSpc>
                <a:spcPct val="90000"/>
              </a:lnSpc>
            </a:pPr>
            <a:endParaRPr b="0" lang="en-GB" sz="4400" spc="-1" strike="noStrike">
              <a:latin typeface="Arial"/>
            </a:endParaRPr>
          </a:p>
          <a:p>
            <a:pPr>
              <a:lnSpc>
                <a:spcPct val="90000"/>
              </a:lnSpc>
            </a:pPr>
            <a:endParaRPr b="0" lang="en-GB" sz="4400" spc="-1" strike="noStrike">
              <a:latin typeface="Arial"/>
            </a:endParaRPr>
          </a:p>
          <a:p>
            <a:pPr>
              <a:lnSpc>
                <a:spcPct val="90000"/>
              </a:lnSpc>
            </a:pPr>
            <a:endParaRPr b="0" lang="en-GB" sz="4400" spc="-1" strike="noStrike">
              <a:latin typeface="Arial"/>
            </a:endParaRPr>
          </a:p>
          <a:p>
            <a:pPr>
              <a:lnSpc>
                <a:spcPct val="90000"/>
              </a:lnSpc>
            </a:pPr>
            <a:endParaRPr b="0" lang="en-GB" sz="4400" spc="-1" strike="noStrike">
              <a:latin typeface="Arial"/>
            </a:endParaRPr>
          </a:p>
          <a:p>
            <a:pPr>
              <a:lnSpc>
                <a:spcPct val="90000"/>
              </a:lnSpc>
            </a:pPr>
            <a:endParaRPr b="0" lang="en-GB" sz="4400" spc="-1" strike="noStrike">
              <a:latin typeface="Arial"/>
            </a:endParaRPr>
          </a:p>
        </p:txBody>
      </p:sp>
      <p:sp>
        <p:nvSpPr>
          <p:cNvPr id="139" name="CustomShape 2"/>
          <p:cNvSpPr/>
          <p:nvPr/>
        </p:nvSpPr>
        <p:spPr>
          <a:xfrm>
            <a:off x="838080" y="1825560"/>
            <a:ext cx="5180400" cy="4350240"/>
          </a:xfrm>
          <a:prstGeom prst="rect">
            <a:avLst/>
          </a:prstGeom>
          <a:noFill/>
          <a:ln w="0">
            <a:noFill/>
          </a:ln>
        </p:spPr>
        <p:style>
          <a:lnRef idx="0"/>
          <a:fillRef idx="0"/>
          <a:effectRef idx="0"/>
          <a:fontRef idx="minor"/>
        </p:style>
      </p:sp>
      <p:sp>
        <p:nvSpPr>
          <p:cNvPr id="140" name="CustomShape 3"/>
          <p:cNvSpPr/>
          <p:nvPr/>
        </p:nvSpPr>
        <p:spPr>
          <a:xfrm>
            <a:off x="6172200" y="1825560"/>
            <a:ext cx="5180400" cy="4350240"/>
          </a:xfrm>
          <a:prstGeom prst="rect">
            <a:avLst/>
          </a:prstGeom>
          <a:noFill/>
          <a:ln w="0">
            <a:noFill/>
          </a:ln>
        </p:spPr>
        <p:style>
          <a:lnRef idx="0"/>
          <a:fillRef idx="0"/>
          <a:effectRef idx="0"/>
          <a:fontRef idx="minor"/>
        </p:style>
      </p:sp>
      <p:sp>
        <p:nvSpPr>
          <p:cNvPr id="141" name="CustomShape 4"/>
          <p:cNvSpPr/>
          <p:nvPr/>
        </p:nvSpPr>
        <p:spPr>
          <a:xfrm>
            <a:off x="1260000" y="1260000"/>
            <a:ext cx="10092600" cy="1625760"/>
          </a:xfrm>
          <a:prstGeom prst="rect">
            <a:avLst/>
          </a:prstGeom>
          <a:noFill/>
          <a:ln w="0">
            <a:noFill/>
          </a:ln>
        </p:spPr>
        <p:style>
          <a:lnRef idx="0"/>
          <a:fillRef idx="0"/>
          <a:effectRef idx="0"/>
          <a:fontRef idx="minor"/>
        </p:style>
        <p:txBody>
          <a:bodyPr lIns="90000" rIns="90000" tIns="45000" bIns="45000">
            <a:noAutofit/>
          </a:bodyPr>
          <a:p>
            <a:pPr>
              <a:lnSpc>
                <a:spcPct val="100000"/>
              </a:lnSpc>
            </a:pPr>
            <a:r>
              <a:rPr b="0" lang="en-GB" sz="1800" spc="-1" strike="noStrike">
                <a:latin typeface="Arial"/>
              </a:rPr>
              <a:t>THIS IS THE EMPLOYEE ENGAGEMENT PYRAMID TO ACHIEVE RESULTS CREATED BY DAVID ZINGER.</a:t>
            </a:r>
            <a:endParaRPr b="0" lang="en-GB" sz="1800" spc="-1" strike="noStrike">
              <a:latin typeface="Arial"/>
            </a:endParaRPr>
          </a:p>
          <a:p>
            <a:pPr>
              <a:lnSpc>
                <a:spcPct val="100000"/>
              </a:lnSpc>
            </a:pPr>
            <a:endParaRPr b="0" lang="en-GB" sz="1800" spc="-1" strike="noStrike">
              <a:latin typeface="Arial"/>
            </a:endParaRPr>
          </a:p>
          <a:p>
            <a:pPr>
              <a:lnSpc>
                <a:spcPct val="100000"/>
              </a:lnSpc>
            </a:pPr>
            <a:r>
              <a:rPr b="0" lang="en-GB" sz="1800" spc="-1" strike="noStrike">
                <a:latin typeface="Arial"/>
              </a:rPr>
              <a:t>ZINGER STATES THAT ACHIEVEMENT IN EMPLOYEE ENGAGEMENT HAPPENS WHEN YOU CONCENTRATE ON THE 10 BLOCKS OF EMPLOYEE ENGAGEMENT</a:t>
            </a:r>
            <a:endParaRPr b="0" lang="en-GB" sz="1800" spc="-1" strike="noStrike">
              <a:latin typeface="Arial"/>
            </a:endParaRPr>
          </a:p>
          <a:p>
            <a:pPr>
              <a:lnSpc>
                <a:spcPct val="100000"/>
              </a:lnSpc>
            </a:pPr>
            <a:r>
              <a:rPr b="0" lang="en-GB" sz="1800" spc="-1" strike="noStrike">
                <a:latin typeface="Arial"/>
              </a:rPr>
              <a:t>Figure 1: </a:t>
            </a:r>
            <a:r>
              <a:rPr b="0" i="1" lang="en-GB" sz="1800" spc="-1" strike="noStrike">
                <a:latin typeface="Arial"/>
              </a:rPr>
              <a:t>Zinger model</a:t>
            </a:r>
            <a:r>
              <a:rPr b="0" lang="en-GB" sz="1800" spc="-1" strike="noStrike">
                <a:latin typeface="Arial"/>
              </a:rPr>
              <a:t> (source: Zinger,2016: online)</a:t>
            </a:r>
            <a:endParaRPr b="0" lang="en-GB" sz="1800" spc="-1" strike="noStrike">
              <a:latin typeface="Arial"/>
            </a:endParaRPr>
          </a:p>
        </p:txBody>
      </p:sp>
      <p:pic>
        <p:nvPicPr>
          <p:cNvPr id="142" name="" descr=""/>
          <p:cNvPicPr/>
          <p:nvPr/>
        </p:nvPicPr>
        <p:blipFill>
          <a:blip r:embed="rId1"/>
          <a:stretch/>
        </p:blipFill>
        <p:spPr>
          <a:xfrm>
            <a:off x="328680" y="3420000"/>
            <a:ext cx="6330960" cy="3432600"/>
          </a:xfrm>
          <a:prstGeom prst="rect">
            <a:avLst/>
          </a:prstGeom>
          <a:ln w="0">
            <a:noFill/>
          </a:ln>
        </p:spPr>
      </p:pic>
      <p:sp>
        <p:nvSpPr>
          <p:cNvPr id="143" name="CustomShape 5"/>
          <p:cNvSpPr/>
          <p:nvPr/>
        </p:nvSpPr>
        <p:spPr>
          <a:xfrm>
            <a:off x="6840000" y="2700000"/>
            <a:ext cx="5219640" cy="4317480"/>
          </a:xfrm>
          <a:prstGeom prst="rect">
            <a:avLst/>
          </a:prstGeom>
          <a:noFill/>
          <a:ln w="0">
            <a:noFill/>
          </a:ln>
        </p:spPr>
        <p:style>
          <a:lnRef idx="0"/>
          <a:fillRef idx="0"/>
          <a:effectRef idx="0"/>
          <a:fontRef idx="minor"/>
        </p:style>
        <p:txBody>
          <a:bodyPr lIns="90000" rIns="90000" tIns="45000" bIns="45000">
            <a:noAutofit/>
          </a:bodyPr>
          <a:p>
            <a:pPr>
              <a:lnSpc>
                <a:spcPct val="100000"/>
              </a:lnSpc>
            </a:pPr>
            <a:r>
              <a:rPr b="0" lang="en-GB" sz="1800" spc="-1" strike="noStrike">
                <a:latin typeface="Arial"/>
              </a:rPr>
              <a:t>1</a:t>
            </a:r>
            <a:r>
              <a:rPr b="0" lang="en-GB" sz="1800" spc="-1" strike="noStrike" baseline="14000000">
                <a:latin typeface="Arial"/>
              </a:rPr>
              <a:t>st</a:t>
            </a:r>
            <a:r>
              <a:rPr b="0" lang="en-GB" sz="1800" spc="-1" strike="noStrike">
                <a:latin typeface="Arial"/>
              </a:rPr>
              <a:t> block = To Achieve Results </a:t>
            </a:r>
            <a:endParaRPr b="0" lang="en-GB" sz="1800" spc="-1" strike="noStrike">
              <a:latin typeface="Arial"/>
            </a:endParaRPr>
          </a:p>
          <a:p>
            <a:pPr>
              <a:lnSpc>
                <a:spcPct val="100000"/>
              </a:lnSpc>
            </a:pPr>
            <a:r>
              <a:rPr b="0" lang="en-GB" sz="1800" spc="-1" strike="noStrike">
                <a:latin typeface="Arial"/>
              </a:rPr>
              <a:t>2</a:t>
            </a:r>
            <a:r>
              <a:rPr b="0" lang="en-GB" sz="1800" spc="-1" strike="noStrike" baseline="14000000">
                <a:latin typeface="Arial"/>
              </a:rPr>
              <a:t>nd</a:t>
            </a:r>
            <a:r>
              <a:rPr b="0" lang="en-GB" sz="1800" spc="-1" strike="noStrike">
                <a:latin typeface="Arial"/>
              </a:rPr>
              <a:t> block =To maximise performance </a:t>
            </a:r>
            <a:endParaRPr b="0" lang="en-GB" sz="1800" spc="-1" strike="noStrike">
              <a:latin typeface="Arial"/>
            </a:endParaRPr>
          </a:p>
          <a:p>
            <a:pPr>
              <a:lnSpc>
                <a:spcPct val="100000"/>
              </a:lnSpc>
            </a:pPr>
            <a:endParaRPr b="0" lang="en-GB" sz="1800" spc="-1" strike="noStrike">
              <a:latin typeface="Arial"/>
            </a:endParaRPr>
          </a:p>
          <a:p>
            <a:pPr>
              <a:lnSpc>
                <a:spcPct val="100000"/>
              </a:lnSpc>
            </a:pPr>
            <a:r>
              <a:rPr b="0" lang="en-GB" sz="1800" spc="-1" strike="noStrike">
                <a:latin typeface="Arial"/>
              </a:rPr>
              <a:t>3</a:t>
            </a:r>
            <a:r>
              <a:rPr b="0" lang="en-GB" sz="1800" spc="-1" strike="noStrike" baseline="14000000">
                <a:latin typeface="Arial"/>
              </a:rPr>
              <a:t>rd</a:t>
            </a:r>
            <a:r>
              <a:rPr b="0" lang="en-GB" sz="1800" spc="-1" strike="noStrike">
                <a:latin typeface="Arial"/>
              </a:rPr>
              <a:t> block =Find a path to progress</a:t>
            </a:r>
            <a:endParaRPr b="0" lang="en-GB" sz="1800" spc="-1" strike="noStrike">
              <a:latin typeface="Arial"/>
            </a:endParaRPr>
          </a:p>
          <a:p>
            <a:pPr>
              <a:lnSpc>
                <a:spcPct val="100000"/>
              </a:lnSpc>
            </a:pPr>
            <a:r>
              <a:rPr b="0" lang="en-GB" sz="1800" spc="-1" strike="noStrike">
                <a:latin typeface="Arial"/>
              </a:rPr>
              <a:t>4</a:t>
            </a:r>
            <a:r>
              <a:rPr b="0" lang="en-GB" sz="1800" spc="-1" strike="noStrike" baseline="14000000">
                <a:latin typeface="Arial"/>
              </a:rPr>
              <a:t>th</a:t>
            </a:r>
            <a:r>
              <a:rPr b="0" lang="en-GB" sz="1800" spc="-1" strike="noStrike">
                <a:latin typeface="Arial"/>
              </a:rPr>
              <a:t> block = Teamwork and building relationships </a:t>
            </a:r>
            <a:endParaRPr b="0" lang="en-GB" sz="1800" spc="-1" strike="noStrike">
              <a:latin typeface="Arial"/>
            </a:endParaRPr>
          </a:p>
          <a:p>
            <a:pPr>
              <a:lnSpc>
                <a:spcPct val="100000"/>
              </a:lnSpc>
            </a:pPr>
            <a:endParaRPr b="0" lang="en-GB" sz="1800" spc="-1" strike="noStrike">
              <a:latin typeface="Arial"/>
            </a:endParaRPr>
          </a:p>
          <a:p>
            <a:pPr>
              <a:lnSpc>
                <a:spcPct val="100000"/>
              </a:lnSpc>
            </a:pPr>
            <a:r>
              <a:rPr b="0" lang="en-GB" sz="1800" spc="-1" strike="noStrike">
                <a:latin typeface="Arial"/>
              </a:rPr>
              <a:t>5</a:t>
            </a:r>
            <a:r>
              <a:rPr b="0" lang="en-GB" sz="1800" spc="-1" strike="noStrike" baseline="14000000">
                <a:latin typeface="Arial"/>
              </a:rPr>
              <a:t>th</a:t>
            </a:r>
            <a:r>
              <a:rPr b="0" lang="en-GB" sz="1800" spc="-1" strike="noStrike">
                <a:latin typeface="Arial"/>
              </a:rPr>
              <a:t> block= To foster recognition</a:t>
            </a:r>
            <a:endParaRPr b="0" lang="en-GB" sz="1800" spc="-1" strike="noStrike">
              <a:latin typeface="Arial"/>
            </a:endParaRPr>
          </a:p>
          <a:p>
            <a:pPr>
              <a:lnSpc>
                <a:spcPct val="100000"/>
              </a:lnSpc>
            </a:pPr>
            <a:r>
              <a:rPr b="0" lang="en-GB" sz="1800" spc="-1" strike="noStrike">
                <a:latin typeface="Arial"/>
              </a:rPr>
              <a:t>6</a:t>
            </a:r>
            <a:r>
              <a:rPr b="0" lang="en-GB" sz="1800" spc="-1" strike="noStrike" baseline="14000000">
                <a:latin typeface="Arial"/>
              </a:rPr>
              <a:t>th</a:t>
            </a:r>
            <a:r>
              <a:rPr b="0" lang="en-GB" sz="1800" spc="-1" strike="noStrike">
                <a:latin typeface="Arial"/>
              </a:rPr>
              <a:t> block =  To Master the moments</a:t>
            </a:r>
            <a:endParaRPr b="0" lang="en-GB" sz="1800" spc="-1" strike="noStrike">
              <a:latin typeface="Arial"/>
            </a:endParaRPr>
          </a:p>
          <a:p>
            <a:pPr>
              <a:lnSpc>
                <a:spcPct val="100000"/>
              </a:lnSpc>
            </a:pPr>
            <a:endParaRPr b="0" lang="en-GB" sz="1800" spc="-1" strike="noStrike">
              <a:latin typeface="Arial"/>
            </a:endParaRPr>
          </a:p>
          <a:p>
            <a:pPr>
              <a:lnSpc>
                <a:spcPct val="100000"/>
              </a:lnSpc>
            </a:pPr>
            <a:r>
              <a:rPr b="0" lang="en-GB" sz="1800" spc="-1" strike="noStrike">
                <a:latin typeface="Arial"/>
              </a:rPr>
              <a:t>7</a:t>
            </a:r>
            <a:r>
              <a:rPr b="0" lang="en-GB" sz="1800" spc="-1" strike="noStrike" baseline="14000000">
                <a:latin typeface="Arial"/>
              </a:rPr>
              <a:t>th</a:t>
            </a:r>
            <a:r>
              <a:rPr b="0" lang="en-GB" sz="1800" spc="-1" strike="noStrike">
                <a:latin typeface="Arial"/>
              </a:rPr>
              <a:t> block =To Leverage the strengths </a:t>
            </a:r>
            <a:endParaRPr b="0" lang="en-GB" sz="1800" spc="-1" strike="noStrike">
              <a:latin typeface="Arial"/>
            </a:endParaRPr>
          </a:p>
          <a:p>
            <a:pPr>
              <a:lnSpc>
                <a:spcPct val="100000"/>
              </a:lnSpc>
            </a:pPr>
            <a:r>
              <a:rPr b="0" lang="en-GB" sz="1800" spc="-1" strike="noStrike">
                <a:latin typeface="Arial"/>
              </a:rPr>
              <a:t>8</a:t>
            </a:r>
            <a:r>
              <a:rPr b="0" lang="en-GB" sz="1800" spc="-1" strike="noStrike" baseline="14000000">
                <a:latin typeface="Arial"/>
              </a:rPr>
              <a:t>th</a:t>
            </a:r>
            <a:r>
              <a:rPr b="0" lang="en-GB" sz="1800" spc="-1" strike="noStrike">
                <a:latin typeface="Arial"/>
              </a:rPr>
              <a:t> block = To Make Meaning </a:t>
            </a:r>
            <a:endParaRPr b="0" lang="en-GB" sz="1800" spc="-1" strike="noStrike">
              <a:latin typeface="Arial"/>
            </a:endParaRPr>
          </a:p>
          <a:p>
            <a:pPr>
              <a:lnSpc>
                <a:spcPct val="100000"/>
              </a:lnSpc>
            </a:pPr>
            <a:endParaRPr b="0" lang="en-GB" sz="1800" spc="-1" strike="noStrike">
              <a:latin typeface="Arial"/>
            </a:endParaRPr>
          </a:p>
          <a:p>
            <a:pPr>
              <a:lnSpc>
                <a:spcPct val="100000"/>
              </a:lnSpc>
            </a:pPr>
            <a:r>
              <a:rPr b="0" lang="en-GB" sz="1800" spc="-1" strike="noStrike">
                <a:latin typeface="Arial"/>
              </a:rPr>
              <a:t>9</a:t>
            </a:r>
            <a:r>
              <a:rPr b="0" lang="en-GB" sz="1800" spc="-1" strike="noStrike" baseline="14000000">
                <a:latin typeface="Arial"/>
              </a:rPr>
              <a:t>th</a:t>
            </a:r>
            <a:r>
              <a:rPr b="0" lang="en-GB" sz="1800" spc="-1" strike="noStrike">
                <a:latin typeface="Arial"/>
              </a:rPr>
              <a:t> block = To Enhance well being</a:t>
            </a:r>
            <a:endParaRPr b="0" lang="en-GB" sz="1800" spc="-1" strike="noStrike">
              <a:latin typeface="Arial"/>
            </a:endParaRPr>
          </a:p>
          <a:p>
            <a:pPr>
              <a:lnSpc>
                <a:spcPct val="100000"/>
              </a:lnSpc>
            </a:pPr>
            <a:r>
              <a:rPr b="0" lang="en-GB" sz="1800" spc="-1" strike="noStrike">
                <a:latin typeface="Arial"/>
              </a:rPr>
              <a:t>10</a:t>
            </a:r>
            <a:r>
              <a:rPr b="0" lang="en-GB" sz="1800" spc="-1" strike="noStrike" baseline="14000000">
                <a:latin typeface="Arial"/>
              </a:rPr>
              <a:t>th</a:t>
            </a:r>
            <a:r>
              <a:rPr b="0" lang="en-GB" sz="1800" spc="-1" strike="noStrike">
                <a:latin typeface="Arial"/>
              </a:rPr>
              <a:t> block = To Enliven energy</a:t>
            </a:r>
            <a:endParaRPr b="0" lang="en-GB" sz="18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44" name="Picture 2" descr=""/>
          <p:cNvPicPr/>
          <p:nvPr/>
        </p:nvPicPr>
        <p:blipFill>
          <a:blip r:embed="rId1"/>
          <a:srcRect l="0" t="2749" r="4805" b="572"/>
          <a:stretch/>
        </p:blipFill>
        <p:spPr>
          <a:xfrm>
            <a:off x="6480000" y="1398240"/>
            <a:ext cx="5477040" cy="4721760"/>
          </a:xfrm>
          <a:prstGeom prst="rect">
            <a:avLst/>
          </a:prstGeom>
          <a:ln w="0">
            <a:noFill/>
          </a:ln>
        </p:spPr>
      </p:pic>
      <p:sp>
        <p:nvSpPr>
          <p:cNvPr id="145" name="CustomShape 1"/>
          <p:cNvSpPr/>
          <p:nvPr/>
        </p:nvSpPr>
        <p:spPr>
          <a:xfrm>
            <a:off x="180360" y="2102760"/>
            <a:ext cx="6120000" cy="2937240"/>
          </a:xfrm>
          <a:prstGeom prst="rect">
            <a:avLst/>
          </a:prstGeom>
          <a:noFill/>
          <a:ln w="0">
            <a:noFill/>
          </a:ln>
        </p:spPr>
        <p:style>
          <a:lnRef idx="0"/>
          <a:fillRef idx="0"/>
          <a:effectRef idx="0"/>
          <a:fontRef idx="minor"/>
        </p:style>
        <p:txBody>
          <a:bodyPr lIns="0" rIns="0" tIns="0" bIns="0">
            <a:spAutoFit/>
          </a:bodyPr>
          <a:p>
            <a:pPr algn="just">
              <a:lnSpc>
                <a:spcPts val="1928"/>
              </a:lnSpc>
            </a:pPr>
            <a:r>
              <a:rPr b="0" lang="en-US" sz="1800" spc="-1" strike="noStrike">
                <a:solidFill>
                  <a:srgbClr val="000000"/>
                </a:solidFill>
                <a:latin typeface="Abadi"/>
              </a:rPr>
              <a:t>In this model the first step has been given to Recruiting and retaining the right workforce as employee engagement starts there, and then the physical health, safety and well being of the employee. Next step is workplace well being that means not only personal but workplace too the place should be safe to work, also the workplace condition should be workable. Following that the next step is employee engagement, here employees are engaged as company wants to look after their  well being this could then potentially lead to good results at a high level of an </a:t>
            </a:r>
            <a:r>
              <a:rPr b="0" lang="en-GB" sz="1800" spc="-1" strike="noStrike">
                <a:solidFill>
                  <a:srgbClr val="000000"/>
                </a:solidFill>
                <a:latin typeface="Abadi"/>
              </a:rPr>
              <a:t>organisation to</a:t>
            </a:r>
            <a:r>
              <a:rPr b="0" lang="en-US" sz="1800" spc="-1" strike="noStrike">
                <a:solidFill>
                  <a:srgbClr val="000000"/>
                </a:solidFill>
                <a:latin typeface="Abadi"/>
              </a:rPr>
              <a:t> perform your best for the company overall. (Anond, 2009). </a:t>
            </a:r>
            <a:endParaRPr b="0" lang="en-GB" sz="1800" spc="-1" strike="noStrike">
              <a:latin typeface="Arial"/>
            </a:endParaRPr>
          </a:p>
        </p:txBody>
      </p:sp>
      <p:sp>
        <p:nvSpPr>
          <p:cNvPr id="146" name="CustomShape 2"/>
          <p:cNvSpPr/>
          <p:nvPr/>
        </p:nvSpPr>
        <p:spPr>
          <a:xfrm>
            <a:off x="528840" y="398880"/>
            <a:ext cx="9115200" cy="1232280"/>
          </a:xfrm>
          <a:prstGeom prst="rect">
            <a:avLst/>
          </a:prstGeom>
          <a:noFill/>
          <a:ln w="0">
            <a:noFill/>
          </a:ln>
        </p:spPr>
        <p:style>
          <a:lnRef idx="0"/>
          <a:fillRef idx="0"/>
          <a:effectRef idx="0"/>
          <a:fontRef idx="minor"/>
        </p:style>
        <p:txBody>
          <a:bodyPr lIns="0" rIns="0" tIns="0" bIns="0">
            <a:spAutoFit/>
          </a:bodyPr>
          <a:p>
            <a:pPr>
              <a:lnSpc>
                <a:spcPts val="4853"/>
              </a:lnSpc>
            </a:pPr>
            <a:r>
              <a:rPr b="1" lang="en-US" sz="3600" spc="-1" strike="noStrike">
                <a:solidFill>
                  <a:srgbClr val="000000"/>
                </a:solidFill>
                <a:latin typeface="Open Sans Bold"/>
              </a:rPr>
              <a:t>SCHMIT MODEL OF EMPLOYEE ENGAGEMENT</a:t>
            </a:r>
            <a:endParaRPr b="0" lang="en-GB" sz="3600" spc="-1" strike="noStrike">
              <a:latin typeface="Arial"/>
            </a:endParaRPr>
          </a:p>
        </p:txBody>
      </p:sp>
      <p:sp>
        <p:nvSpPr>
          <p:cNvPr id="147" name="CustomShape 3"/>
          <p:cNvSpPr/>
          <p:nvPr/>
        </p:nvSpPr>
        <p:spPr>
          <a:xfrm>
            <a:off x="5979600" y="6413760"/>
            <a:ext cx="5938560" cy="308880"/>
          </a:xfrm>
          <a:prstGeom prst="rect">
            <a:avLst/>
          </a:prstGeom>
          <a:noFill/>
          <a:ln w="0">
            <a:noFill/>
          </a:ln>
        </p:spPr>
        <p:style>
          <a:lnRef idx="0"/>
          <a:fillRef idx="0"/>
          <a:effectRef idx="0"/>
          <a:fontRef idx="minor"/>
        </p:style>
      </p:sp>
    </p:spTree>
  </p:cSld>
  <mc:AlternateContent>
    <mc:Choice Requires="p14">
      <p:transition spd="slow" p14:dur="1050">
        <p:cover dir="d"/>
      </p:transition>
    </mc:Choice>
    <mc:Fallback>
      <p:transition spd="slow">
        <p:cover dir="d"/>
      </p:transition>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8" name="CustomShape 1"/>
          <p:cNvSpPr/>
          <p:nvPr/>
        </p:nvSpPr>
        <p:spPr>
          <a:xfrm>
            <a:off x="530640" y="357120"/>
            <a:ext cx="11130480" cy="527400"/>
          </a:xfrm>
          <a:prstGeom prst="rect">
            <a:avLst/>
          </a:prstGeom>
          <a:noFill/>
          <a:ln w="0">
            <a:noFill/>
          </a:ln>
        </p:spPr>
        <p:style>
          <a:lnRef idx="0"/>
          <a:fillRef idx="0"/>
          <a:effectRef idx="0"/>
          <a:fontRef idx="minor"/>
        </p:style>
        <p:txBody>
          <a:bodyPr lIns="0" rIns="0" tIns="0" bIns="0">
            <a:spAutoFit/>
          </a:bodyPr>
          <a:p>
            <a:pPr algn="ctr">
              <a:lnSpc>
                <a:spcPts val="4150"/>
              </a:lnSpc>
            </a:pPr>
            <a:r>
              <a:rPr b="0" lang="en-US" sz="3600" spc="-1" strike="noStrike">
                <a:solidFill>
                  <a:srgbClr val="000000"/>
                </a:solidFill>
                <a:latin typeface="Open Sauce"/>
              </a:rPr>
              <a:t>WHY THE STAFF ENGAGEMENT IS SO CRUCIAL?</a:t>
            </a:r>
            <a:endParaRPr b="0" lang="en-GB" sz="3600" spc="-1" strike="noStrike">
              <a:latin typeface="Arial"/>
            </a:endParaRPr>
          </a:p>
        </p:txBody>
      </p:sp>
      <p:sp>
        <p:nvSpPr>
          <p:cNvPr id="149" name="CustomShape 2"/>
          <p:cNvSpPr/>
          <p:nvPr/>
        </p:nvSpPr>
        <p:spPr>
          <a:xfrm>
            <a:off x="265320" y="912240"/>
            <a:ext cx="11661120" cy="5409720"/>
          </a:xfrm>
          <a:prstGeom prst="rect">
            <a:avLst/>
          </a:prstGeom>
          <a:noFill/>
          <a:ln w="0">
            <a:noFill/>
          </a:ln>
        </p:spPr>
        <p:style>
          <a:lnRef idx="0"/>
          <a:fillRef idx="0"/>
          <a:effectRef idx="0"/>
          <a:fontRef idx="minor"/>
        </p:style>
        <p:txBody>
          <a:bodyPr lIns="0" rIns="0" tIns="0" bIns="0">
            <a:spAutoFit/>
          </a:bodyPr>
          <a:p>
            <a:pPr marL="457200" indent="-456840" algn="just">
              <a:lnSpc>
                <a:spcPts val="3277"/>
              </a:lnSpc>
              <a:buClr>
                <a:srgbClr val="000000"/>
              </a:buClr>
              <a:buFont typeface="Arial"/>
              <a:buChar char="•"/>
            </a:pPr>
            <a:r>
              <a:rPr b="0" lang="en-US" sz="1800" spc="-1" strike="noStrike">
                <a:solidFill>
                  <a:srgbClr val="000000"/>
                </a:solidFill>
                <a:latin typeface="Arial"/>
              </a:rPr>
              <a:t>Reduces turnover, Increases productivity, Produce more revenue for the company. If we look at Hotel industry overall there is another example of a good practice  like the Hilton hotel who are pioneer at employee engagement.  They provide frequent awards, activities, and initiatives to </a:t>
            </a:r>
            <a:r>
              <a:rPr b="0" lang="en-GB" sz="1800" spc="-1" strike="noStrike">
                <a:solidFill>
                  <a:srgbClr val="000000"/>
                </a:solidFill>
                <a:latin typeface="Arial"/>
              </a:rPr>
              <a:t>recognise</a:t>
            </a:r>
            <a:r>
              <a:rPr b="0" lang="en-US" sz="1800" spc="-1" strike="noStrike">
                <a:solidFill>
                  <a:srgbClr val="000000"/>
                </a:solidFill>
                <a:latin typeface="Arial"/>
              </a:rPr>
              <a:t> outstanding team members. Working effectively in Hilton, of course, is never overlooked. In addition, with a 92% participation rate, the firm's teammates survey serves as one of the contributing factors to their comprehensive people program.(Hrmagazine,2022)</a:t>
            </a:r>
            <a:endParaRPr b="0" lang="en-GB" sz="1800" spc="-1" strike="noStrike">
              <a:latin typeface="Arial"/>
            </a:endParaRPr>
          </a:p>
          <a:p>
            <a:pPr marL="457200" indent="-456840" algn="just">
              <a:lnSpc>
                <a:spcPts val="3277"/>
              </a:lnSpc>
              <a:buClr>
                <a:srgbClr val="000000"/>
              </a:buClr>
              <a:buFont typeface="Arial"/>
              <a:buChar char="•"/>
            </a:pPr>
            <a:r>
              <a:rPr b="0" lang="en-US" sz="1800" spc="-1" strike="noStrike">
                <a:solidFill>
                  <a:srgbClr val="000000"/>
                </a:solidFill>
                <a:latin typeface="Arial"/>
              </a:rPr>
              <a:t>As Forbes released an article about 3 things, managers can learn how to engage effectively with employees. These are aligning employees around the company purpose to keep goals mutual. Treat employees just like the visitors and guests at the hotel. Lastly, to be able to look after employees well being and health is also significantly important. (Forbes,2020).</a:t>
            </a:r>
            <a:endParaRPr b="0" lang="en-GB" sz="1800" spc="-1" strike="noStrike">
              <a:latin typeface="Arial"/>
            </a:endParaRPr>
          </a:p>
          <a:p>
            <a:pPr marL="457200" indent="-456840" algn="just">
              <a:lnSpc>
                <a:spcPts val="3277"/>
              </a:lnSpc>
              <a:buClr>
                <a:srgbClr val="000000"/>
              </a:buClr>
              <a:buFont typeface="Arial"/>
              <a:buChar char="•"/>
            </a:pPr>
            <a:r>
              <a:rPr b="0" lang="en-US" sz="1800" spc="-1" strike="noStrike">
                <a:solidFill>
                  <a:srgbClr val="000000"/>
                </a:solidFill>
                <a:latin typeface="Arial"/>
              </a:rPr>
              <a:t>This will enable the  employees to be more engaged with the company. </a:t>
            </a:r>
            <a:endParaRPr b="0" lang="en-GB" sz="1800" spc="-1" strike="noStrike">
              <a:latin typeface="Arial"/>
            </a:endParaRPr>
          </a:p>
          <a:p>
            <a:pPr marL="457200" indent="-456840" algn="just">
              <a:lnSpc>
                <a:spcPts val="3277"/>
              </a:lnSpc>
              <a:buClr>
                <a:srgbClr val="000000"/>
              </a:buClr>
              <a:buFont typeface="Arial"/>
              <a:buChar char="•"/>
            </a:pPr>
            <a:r>
              <a:rPr b="0" lang="en-US" sz="1800" spc="-1" strike="noStrike">
                <a:solidFill>
                  <a:srgbClr val="000000"/>
                </a:solidFill>
                <a:latin typeface="Arial"/>
              </a:rPr>
              <a:t>They will know what they are doing, their moral will be increased and they will be more positive. </a:t>
            </a:r>
            <a:endParaRPr b="0" lang="en-GB" sz="1800" spc="-1" strike="noStrike">
              <a:latin typeface="Arial"/>
            </a:endParaRPr>
          </a:p>
          <a:p>
            <a:pPr marL="457200" indent="-456840" algn="just">
              <a:lnSpc>
                <a:spcPts val="3277"/>
              </a:lnSpc>
              <a:buClr>
                <a:srgbClr val="000000"/>
              </a:buClr>
              <a:buFont typeface="Arial"/>
              <a:buChar char="•"/>
            </a:pPr>
            <a:r>
              <a:rPr b="0" lang="en-US" sz="1800" spc="-1" strike="noStrike">
                <a:solidFill>
                  <a:srgbClr val="000000"/>
                </a:solidFill>
                <a:latin typeface="Arial"/>
              </a:rPr>
              <a:t>Overall it will be hugely beneficial for the company as well.</a:t>
            </a:r>
            <a:endParaRPr b="0" lang="en-GB" sz="1800" spc="-1" strike="noStrike">
              <a:latin typeface="Arial"/>
            </a:endParaRPr>
          </a:p>
        </p:txBody>
      </p:sp>
      <p:sp>
        <p:nvSpPr>
          <p:cNvPr id="150" name="CustomShape 3"/>
          <p:cNvSpPr/>
          <p:nvPr/>
        </p:nvSpPr>
        <p:spPr>
          <a:xfrm>
            <a:off x="5979240" y="6413760"/>
            <a:ext cx="5938560" cy="308880"/>
          </a:xfrm>
          <a:prstGeom prst="rect">
            <a:avLst/>
          </a:prstGeom>
          <a:noFill/>
          <a:ln w="0">
            <a:noFill/>
          </a:ln>
        </p:spPr>
        <p:style>
          <a:lnRef idx="0"/>
          <a:fillRef idx="0"/>
          <a:effectRef idx="0"/>
          <a:fontRef idx="minor"/>
        </p:style>
      </p:sp>
      <p:pic>
        <p:nvPicPr>
          <p:cNvPr id="151" name="" descr=""/>
          <p:cNvPicPr/>
          <p:nvPr/>
        </p:nvPicPr>
        <p:blipFill>
          <a:blip r:embed="rId1"/>
          <a:stretch/>
        </p:blipFill>
        <p:spPr>
          <a:xfrm>
            <a:off x="7380000" y="5580000"/>
            <a:ext cx="4582080" cy="1182600"/>
          </a:xfrm>
          <a:prstGeom prst="rect">
            <a:avLst/>
          </a:prstGeom>
          <a:ln w="0">
            <a:noFill/>
          </a:ln>
        </p:spPr>
      </p:pic>
    </p:spTree>
  </p:cSld>
  <p:transition>
    <p:wedge/>
  </p:transition>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52" name="Picture 2_1" descr="Ways to engage staff - we have some great ideas | Heathbrook"/>
          <p:cNvPicPr/>
          <p:nvPr/>
        </p:nvPicPr>
        <p:blipFill>
          <a:blip r:embed="rId1"/>
          <a:srcRect l="14684" t="0" r="7072" b="0"/>
          <a:stretch/>
        </p:blipFill>
        <p:spPr>
          <a:xfrm>
            <a:off x="328680" y="200160"/>
            <a:ext cx="5443200" cy="5443200"/>
          </a:xfrm>
          <a:prstGeom prst="rect">
            <a:avLst/>
          </a:prstGeom>
          <a:ln w="0">
            <a:noFill/>
          </a:ln>
          <a:effectLst>
            <a:softEdge rad="1015920"/>
          </a:effectLst>
        </p:spPr>
      </p:pic>
      <p:sp>
        <p:nvSpPr>
          <p:cNvPr id="153" name="TextShape 1"/>
          <p:cNvSpPr txBox="1"/>
          <p:nvPr/>
        </p:nvSpPr>
        <p:spPr>
          <a:xfrm>
            <a:off x="5772240" y="889560"/>
            <a:ext cx="5528880" cy="4553280"/>
          </a:xfrm>
          <a:prstGeom prst="rect">
            <a:avLst/>
          </a:prstGeom>
          <a:noFill/>
          <a:ln w="0">
            <a:noFill/>
          </a:ln>
        </p:spPr>
        <p:txBody>
          <a:bodyPr>
            <a:normAutofit fontScale="37000"/>
          </a:bodyPr>
          <a:p>
            <a:pPr>
              <a:lnSpc>
                <a:spcPct val="120000"/>
              </a:lnSpc>
              <a:spcBef>
                <a:spcPts val="1001"/>
              </a:spcBef>
              <a:tabLst>
                <a:tab algn="l" pos="0"/>
              </a:tabLst>
            </a:pPr>
            <a:r>
              <a:rPr b="0" lang="en-US" sz="3500" spc="-1" strike="noStrike">
                <a:solidFill>
                  <a:srgbClr val="000000"/>
                </a:solidFill>
                <a:latin typeface="Arial"/>
              </a:rPr>
              <a:t>EMOTIONS IN ENGAGING EMPLOYEES:</a:t>
            </a:r>
            <a:endParaRPr b="0" lang="en-GB" sz="3500" spc="-1" strike="noStrike">
              <a:latin typeface="Times New Roman"/>
            </a:endParaRPr>
          </a:p>
          <a:p>
            <a:pPr>
              <a:lnSpc>
                <a:spcPct val="120000"/>
              </a:lnSpc>
              <a:spcBef>
                <a:spcPts val="1001"/>
              </a:spcBef>
              <a:tabLst>
                <a:tab algn="l" pos="0"/>
              </a:tabLst>
            </a:pPr>
            <a:r>
              <a:rPr b="0" lang="en-US" sz="2000" spc="-1" strike="noStrike">
                <a:solidFill>
                  <a:srgbClr val="000000"/>
                </a:solidFill>
                <a:latin typeface="Arial"/>
                <a:ea typeface="Microsoft YaHei"/>
              </a:rPr>
              <a:t>Creating Positive emotion, Motivating your employee, will encourage them to be more passionate in their role within the hotel, making the employee feel Safe and secure, are all valuable assets to the firm, allowing for their voice and opinions being heard will make them feel they have a vital role within the hotel, making the employee aware of their worthiness through recognition of achievements and awards. </a:t>
            </a:r>
            <a:r>
              <a:rPr b="0" lang="en-US" sz="2000" spc="-1" strike="noStrike">
                <a:solidFill>
                  <a:srgbClr val="000000"/>
                </a:solidFill>
                <a:latin typeface="Arial"/>
              </a:rPr>
              <a:t>(Bonfyre, 2017)</a:t>
            </a:r>
            <a:endParaRPr b="0" lang="en-GB" sz="2000" spc="-1" strike="noStrike">
              <a:latin typeface="Times New Roman"/>
            </a:endParaRPr>
          </a:p>
          <a:p>
            <a:pPr marL="228600" indent="-228240">
              <a:lnSpc>
                <a:spcPct val="120000"/>
              </a:lnSpc>
              <a:spcBef>
                <a:spcPts val="1001"/>
              </a:spcBef>
              <a:buClr>
                <a:srgbClr val="415588"/>
              </a:buClr>
              <a:buFont typeface="Arial"/>
              <a:buChar char="•"/>
              <a:tabLst>
                <a:tab algn="l" pos="0"/>
              </a:tabLst>
            </a:pPr>
            <a:r>
              <a:rPr b="0" lang="en-US" sz="2000" spc="-1" strike="noStrike">
                <a:solidFill>
                  <a:srgbClr val="000000"/>
                </a:solidFill>
                <a:latin typeface="Arial"/>
              </a:rPr>
              <a:t>The opposite to this in being negative has a massive impact on the firm and the employee making them feel Insecure in the  environment in which they are expected to work in,  they will not be contempt, may lead the employees in being irritated, causing problems and negative situations between themselves, overall being unhappy and dissatisfied within their own work.</a:t>
            </a:r>
            <a:endParaRPr b="0" lang="en-GB" sz="2000" spc="-1" strike="noStrike">
              <a:latin typeface="Arial"/>
            </a:endParaRPr>
          </a:p>
          <a:p>
            <a:pPr marL="228600" indent="-228240">
              <a:lnSpc>
                <a:spcPct val="120000"/>
              </a:lnSpc>
              <a:spcBef>
                <a:spcPts val="1001"/>
              </a:spcBef>
              <a:buClr>
                <a:srgbClr val="415588"/>
              </a:buClr>
              <a:buFont typeface="Arial"/>
              <a:buChar char="•"/>
              <a:tabLst>
                <a:tab algn="l" pos="0"/>
              </a:tabLst>
            </a:pPr>
            <a:endParaRPr b="0" lang="en-GB" sz="2000" spc="-1" strike="noStrike">
              <a:latin typeface="Arial"/>
            </a:endParaRPr>
          </a:p>
          <a:p>
            <a:pPr>
              <a:lnSpc>
                <a:spcPct val="120000"/>
              </a:lnSpc>
              <a:spcBef>
                <a:spcPts val="1001"/>
              </a:spcBef>
              <a:tabLst>
                <a:tab algn="l" pos="0"/>
              </a:tabLst>
            </a:pPr>
            <a:endParaRPr b="0" lang="en-GB" sz="2000" spc="-1" strike="noStrike">
              <a:latin typeface="Times New Roman"/>
            </a:endParaRPr>
          </a:p>
          <a:p>
            <a:pPr>
              <a:lnSpc>
                <a:spcPct val="120000"/>
              </a:lnSpc>
              <a:spcBef>
                <a:spcPts val="1001"/>
              </a:spcBef>
              <a:tabLst>
                <a:tab algn="l" pos="0"/>
              </a:tabLst>
            </a:pPr>
            <a:endParaRPr b="0" lang="en-GB" sz="2000" spc="-1" strike="noStrike">
              <a:latin typeface="Times New Roman"/>
            </a:endParaRPr>
          </a:p>
          <a:p>
            <a:pPr>
              <a:lnSpc>
                <a:spcPct val="120000"/>
              </a:lnSpc>
              <a:spcBef>
                <a:spcPts val="1001"/>
              </a:spcBef>
              <a:tabLst>
                <a:tab algn="l" pos="0"/>
              </a:tabLst>
            </a:pPr>
            <a:endParaRPr b="0" lang="en-GB" sz="2000" spc="-1" strike="noStrike">
              <a:latin typeface="Times New Roman"/>
            </a:endParaRPr>
          </a:p>
          <a:p>
            <a:pPr>
              <a:lnSpc>
                <a:spcPct val="120000"/>
              </a:lnSpc>
              <a:spcBef>
                <a:spcPts val="1001"/>
              </a:spcBef>
              <a:tabLst>
                <a:tab algn="l" pos="0"/>
              </a:tabLst>
            </a:pPr>
            <a:endParaRPr b="0" lang="en-GB" sz="2000" spc="-1" strike="noStrike">
              <a:latin typeface="Times New Roman"/>
            </a:endParaRPr>
          </a:p>
        </p:txBody>
      </p:sp>
      <p:sp>
        <p:nvSpPr>
          <p:cNvPr id="154" name="CustomShape 2"/>
          <p:cNvSpPr/>
          <p:nvPr/>
        </p:nvSpPr>
        <p:spPr>
          <a:xfrm>
            <a:off x="5979240" y="6413760"/>
            <a:ext cx="5938560" cy="308880"/>
          </a:xfrm>
          <a:prstGeom prst="rect">
            <a:avLst/>
          </a:prstGeom>
          <a:noFill/>
          <a:ln w="0">
            <a:noFill/>
          </a:ln>
        </p:spPr>
        <p:style>
          <a:lnRef idx="0"/>
          <a:fillRef idx="0"/>
          <a:effectRef idx="0"/>
          <a:fontRef idx="minor"/>
        </p:style>
      </p:sp>
    </p:spTree>
  </p:cSld>
  <p:transition>
    <p:wedge/>
  </p:transition>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5" name="TextShape 1"/>
          <p:cNvSpPr txBox="1"/>
          <p:nvPr/>
        </p:nvSpPr>
        <p:spPr>
          <a:xfrm>
            <a:off x="1130400" y="953280"/>
            <a:ext cx="9603000" cy="1049040"/>
          </a:xfrm>
          <a:prstGeom prst="rect">
            <a:avLst/>
          </a:prstGeom>
          <a:noFill/>
          <a:ln w="0">
            <a:noFill/>
          </a:ln>
        </p:spPr>
        <p:txBody>
          <a:bodyPr>
            <a:noAutofit/>
          </a:bodyPr>
          <a:p>
            <a:pPr>
              <a:lnSpc>
                <a:spcPct val="90000"/>
              </a:lnSpc>
            </a:pPr>
            <a:r>
              <a:rPr b="0" lang="en-GB" sz="3200" spc="-1" strike="noStrike">
                <a:solidFill>
                  <a:srgbClr val="000000"/>
                </a:solidFill>
                <a:latin typeface="Barlow"/>
                <a:ea typeface="Barlow"/>
              </a:rPr>
              <a:t>STATISTICS</a:t>
            </a:r>
            <a:br/>
            <a:endParaRPr b="0" lang="en-GB" sz="3200" spc="-1" strike="noStrike">
              <a:latin typeface="Arial"/>
            </a:endParaRPr>
          </a:p>
        </p:txBody>
      </p:sp>
      <p:pic>
        <p:nvPicPr>
          <p:cNvPr id="156" name="Picture 2_2" descr=""/>
          <p:cNvPicPr/>
          <p:nvPr/>
        </p:nvPicPr>
        <p:blipFill>
          <a:blip r:embed="rId1"/>
          <a:stretch/>
        </p:blipFill>
        <p:spPr>
          <a:xfrm>
            <a:off x="7020000" y="1353600"/>
            <a:ext cx="4380840" cy="4406400"/>
          </a:xfrm>
          <a:prstGeom prst="rect">
            <a:avLst/>
          </a:prstGeom>
          <a:ln w="0">
            <a:noFill/>
          </a:ln>
        </p:spPr>
      </p:pic>
      <p:sp>
        <p:nvSpPr>
          <p:cNvPr id="157" name="CustomShape 2"/>
          <p:cNvSpPr/>
          <p:nvPr/>
        </p:nvSpPr>
        <p:spPr>
          <a:xfrm>
            <a:off x="7200000" y="5755320"/>
            <a:ext cx="4992120" cy="364680"/>
          </a:xfrm>
          <a:prstGeom prst="rect">
            <a:avLst/>
          </a:prstGeom>
          <a:noFill/>
          <a:ln w="0">
            <a:noFill/>
          </a:ln>
        </p:spPr>
        <p:style>
          <a:lnRef idx="0"/>
          <a:fillRef idx="0"/>
          <a:effectRef idx="0"/>
          <a:fontRef idx="minor"/>
        </p:style>
        <p:txBody>
          <a:bodyPr lIns="90000" rIns="90000" tIns="45000" bIns="45000">
            <a:spAutoFit/>
          </a:bodyPr>
          <a:p>
            <a:pPr>
              <a:lnSpc>
                <a:spcPct val="100000"/>
              </a:lnSpc>
            </a:pPr>
            <a:r>
              <a:rPr b="0" lang="en-US" sz="1800" spc="-1" strike="noStrike">
                <a:solidFill>
                  <a:srgbClr val="000000"/>
                </a:solidFill>
                <a:latin typeface="Barlow"/>
                <a:ea typeface="Barlow"/>
              </a:rPr>
              <a:t>(Alicia Hoisington, July 2019)</a:t>
            </a:r>
            <a:endParaRPr b="0" lang="en-GB" sz="1800" spc="-1" strike="noStrike">
              <a:latin typeface="Arial"/>
            </a:endParaRPr>
          </a:p>
        </p:txBody>
      </p:sp>
      <p:sp>
        <p:nvSpPr>
          <p:cNvPr id="158" name="TextShape 3"/>
          <p:cNvSpPr txBox="1"/>
          <p:nvPr/>
        </p:nvSpPr>
        <p:spPr>
          <a:xfrm>
            <a:off x="-5040" y="1620000"/>
            <a:ext cx="7025040" cy="4879080"/>
          </a:xfrm>
          <a:prstGeom prst="rect">
            <a:avLst/>
          </a:prstGeom>
          <a:noFill/>
          <a:ln w="0">
            <a:noFill/>
          </a:ln>
        </p:spPr>
        <p:txBody>
          <a:bodyPr lIns="90000" rIns="90000" tIns="45000" bIns="45000">
            <a:noAutofit/>
          </a:bodyPr>
          <a:p>
            <a:r>
              <a:rPr b="0" lang="en-US" sz="2140" spc="-1" strike="noStrike">
                <a:solidFill>
                  <a:srgbClr val="000000"/>
                </a:solidFill>
                <a:latin typeface="Barlow"/>
                <a:ea typeface="Barlow"/>
              </a:rPr>
              <a:t>According to a Gallup poll, by looking at statistic chart on this slide the hotel businesses with more employee engagement are 34% percent more engaged,  53% not engaged, and 13% actively disengaged, which is rather worrying  percent on employee engagement, it is therefore more important than ever for firms to promote more productivity if not followed can substantially lower turnover. According to this study, 65 percent of all lost customers, could potentially be linked back to of had a negative experience with a disengaged employee. (Alicia Hoisington, July 2019)</a:t>
            </a:r>
            <a:endParaRPr b="0" lang="en-GB" sz="2140" spc="-1" strike="noStrike">
              <a:latin typeface="Arial"/>
            </a:endParaRPr>
          </a:p>
        </p:txBody>
      </p:sp>
    </p:spTree>
  </p:cSld>
  <p:transition>
    <p:split dir="in" orient="horz"/>
  </p:transition>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9" name="TextShape 1"/>
          <p:cNvSpPr txBox="1"/>
          <p:nvPr/>
        </p:nvSpPr>
        <p:spPr>
          <a:xfrm>
            <a:off x="838080" y="365040"/>
            <a:ext cx="10514520" cy="1324440"/>
          </a:xfrm>
          <a:prstGeom prst="rect">
            <a:avLst/>
          </a:prstGeom>
          <a:noFill/>
          <a:ln w="0">
            <a:noFill/>
          </a:ln>
        </p:spPr>
        <p:txBody>
          <a:bodyPr lIns="0" rIns="0" tIns="0" bIns="0" anchor="ctr">
            <a:noAutofit/>
          </a:bodyPr>
          <a:p>
            <a:r>
              <a:rPr b="0" lang="en-GB" sz="4400" spc="-1" strike="noStrike">
                <a:latin typeface="Arial"/>
              </a:rPr>
              <a:t>CONCLUSION...</a:t>
            </a:r>
            <a:endParaRPr b="0" lang="en-GB" sz="4400" spc="-1" strike="noStrike">
              <a:latin typeface="Arial"/>
            </a:endParaRPr>
          </a:p>
        </p:txBody>
      </p:sp>
      <p:pic>
        <p:nvPicPr>
          <p:cNvPr id="160" name="Picture 4_0" descr="The circle of Employee Engagement. 1. Messen 2. Analyse 3. Handlung 4.  Verfeinern. Vielleicht wäre das ei… | Employee engagement, Design thinking,  Career transition"/>
          <p:cNvPicPr/>
          <p:nvPr/>
        </p:nvPicPr>
        <p:blipFill>
          <a:blip r:embed="rId1"/>
          <a:srcRect l="0" t="0" r="2005" b="7"/>
          <a:stretch/>
        </p:blipFill>
        <p:spPr>
          <a:xfrm>
            <a:off x="6840000" y="540000"/>
            <a:ext cx="4723920" cy="4639320"/>
          </a:xfrm>
          <a:prstGeom prst="rect">
            <a:avLst/>
          </a:prstGeom>
          <a:ln w="0">
            <a:noFill/>
          </a:ln>
        </p:spPr>
      </p:pic>
      <p:sp>
        <p:nvSpPr>
          <p:cNvPr id="161" name="TextShape 2"/>
          <p:cNvSpPr txBox="1"/>
          <p:nvPr/>
        </p:nvSpPr>
        <p:spPr>
          <a:xfrm>
            <a:off x="540000" y="1620000"/>
            <a:ext cx="6480000" cy="4680000"/>
          </a:xfrm>
          <a:prstGeom prst="rect">
            <a:avLst/>
          </a:prstGeom>
          <a:noFill/>
          <a:ln w="0">
            <a:noFill/>
          </a:ln>
        </p:spPr>
        <p:txBody>
          <a:bodyPr lIns="90000" rIns="90000" tIns="45000" bIns="45000">
            <a:noAutofit/>
          </a:bodyPr>
          <a:p>
            <a:endParaRPr b="0" lang="en-GB" sz="1800" spc="-1" strike="noStrike">
              <a:latin typeface="Arial"/>
            </a:endParaRPr>
          </a:p>
          <a:p>
            <a:r>
              <a:rPr b="0" lang="en-GB" sz="1800" spc="-1" strike="noStrike">
                <a:latin typeface="Arial"/>
              </a:rPr>
              <a:t>In conclusion to my research i have found that there are lots of tools and systems in place for hotel industries for effective employee engagement. On this final slide I have from research  discovered  the employee engagement process system, which in my opinion is a good measurable tool to use within any hotel firms. </a:t>
            </a:r>
            <a:endParaRPr b="0" lang="en-GB" sz="1800" spc="-1" strike="noStrike">
              <a:latin typeface="Arial"/>
            </a:endParaRPr>
          </a:p>
          <a:p>
            <a:endParaRPr b="0" lang="en-GB" sz="1800" spc="-1" strike="noStrike">
              <a:latin typeface="Arial"/>
            </a:endParaRPr>
          </a:p>
          <a:p>
            <a:r>
              <a:rPr b="0" lang="en-GB" sz="1800" spc="-1" strike="noStrike">
                <a:latin typeface="Arial"/>
              </a:rPr>
              <a:t>A breakdown of this system as follows: </a:t>
            </a:r>
            <a:endParaRPr b="0" lang="en-GB" sz="1800" spc="-1" strike="noStrike">
              <a:latin typeface="Arial"/>
            </a:endParaRPr>
          </a:p>
          <a:p>
            <a:r>
              <a:rPr b="0" lang="en-GB" sz="1800" spc="-1" strike="noStrike">
                <a:latin typeface="Arial"/>
              </a:rPr>
              <a:t>1, TO MEASURE ( awareness, alignment, commitment and progress.)</a:t>
            </a:r>
            <a:endParaRPr b="0" lang="en-GB" sz="1800" spc="-1" strike="noStrike">
              <a:latin typeface="Arial"/>
            </a:endParaRPr>
          </a:p>
          <a:p>
            <a:r>
              <a:rPr b="0" lang="en-GB" sz="1800" spc="-1" strike="noStrike">
                <a:latin typeface="Arial"/>
              </a:rPr>
              <a:t>2. TO ANALYSE (The benchmark, gap analysis, prioritise drivers, link to metrics</a:t>
            </a:r>
            <a:endParaRPr b="0" lang="en-GB" sz="1800" spc="-1" strike="noStrike">
              <a:latin typeface="Arial"/>
            </a:endParaRPr>
          </a:p>
          <a:p>
            <a:r>
              <a:rPr b="0" lang="en-GB" sz="1800" spc="-1" strike="noStrike">
                <a:latin typeface="Arial"/>
              </a:rPr>
              <a:t>3. TO ACT (Give feedback sessions, provide training, implement action plans &amp; goals)</a:t>
            </a:r>
            <a:endParaRPr b="0" lang="en-GB" sz="1800" spc="-1" strike="noStrike">
              <a:latin typeface="Arial"/>
            </a:endParaRPr>
          </a:p>
          <a:p>
            <a:r>
              <a:rPr b="0" lang="en-GB" sz="1800" spc="-1" strike="noStrike">
                <a:latin typeface="Arial"/>
              </a:rPr>
              <a:t>4. TO REFINE( By making checks through measures and establish effectiveness of the program)</a:t>
            </a:r>
            <a:endParaRPr b="0" lang="en-GB" sz="1800" spc="-1" strike="noStrike">
              <a:latin typeface="Arial"/>
            </a:endParaRPr>
          </a:p>
        </p:txBody>
      </p:sp>
      <p:graphicFrame>
        <p:nvGraphicFramePr>
          <p:cNvPr id="162" name="Object 3"/>
          <p:cNvGraphicFramePr/>
          <p:nvPr/>
        </p:nvGraphicFramePr>
        <p:xfrm>
          <a:off x="6120000" y="4502160"/>
          <a:ext cx="6119280" cy="1077840"/>
        </p:xfrm>
        <a:graphic>
          <a:graphicData uri="http://schemas.openxmlformats.org/presentationml/2006/ole">
            <p:oleObj progId="Word.Document.12" r:id="rId2" spid="">
              <p:embed/>
              <p:pic>
                <p:nvPicPr>
                  <p:cNvPr id="163" name="" descr=""/>
                  <p:cNvPicPr/>
                  <p:nvPr/>
                </p:nvPicPr>
                <p:blipFill>
                  <a:blip r:embed="rId3"/>
                  <a:stretch/>
                </p:blipFill>
                <p:spPr>
                  <a:xfrm>
                    <a:off x="6120000" y="4502160"/>
                    <a:ext cx="6119280" cy="1077840"/>
                  </a:xfrm>
                  <a:prstGeom prst="rect">
                    <a:avLst/>
                  </a:prstGeom>
                  <a:ln w="0">
                    <a:noFill/>
                  </a:ln>
                </p:spPr>
              </p:pic>
            </p:oleObj>
          </a:graphicData>
        </a:graphic>
      </p:graphicFrame>
    </p:spTree>
  </p:cSld>
  <p:transition>
    <p:comb dir="horz"/>
  </p:transition>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4" name="TextShape 1"/>
          <p:cNvSpPr txBox="1"/>
          <p:nvPr/>
        </p:nvSpPr>
        <p:spPr>
          <a:xfrm>
            <a:off x="360000" y="365040"/>
            <a:ext cx="10992600" cy="1324440"/>
          </a:xfrm>
          <a:prstGeom prst="rect">
            <a:avLst/>
          </a:prstGeom>
          <a:noFill/>
          <a:ln w="0">
            <a:noFill/>
          </a:ln>
        </p:spPr>
        <p:txBody>
          <a:bodyPr lIns="0" rIns="0" tIns="0" bIns="0" anchor="ctr">
            <a:noAutofit/>
          </a:bodyPr>
          <a:p>
            <a:r>
              <a:rPr b="0" lang="en-GB" sz="4400" spc="-1" strike="noStrike">
                <a:latin typeface="Arial"/>
              </a:rPr>
              <a:t> </a:t>
            </a:r>
            <a:r>
              <a:rPr b="0" lang="en-GB" sz="4400" spc="-1" strike="noStrike">
                <a:latin typeface="Arial"/>
              </a:rPr>
              <a:t>CONCLUSION CONTINUED...</a:t>
            </a:r>
            <a:endParaRPr b="0" lang="en-GB" sz="4400" spc="-1" strike="noStrike">
              <a:latin typeface="Arial"/>
            </a:endParaRPr>
          </a:p>
        </p:txBody>
      </p:sp>
      <p:sp>
        <p:nvSpPr>
          <p:cNvPr id="165" name="TextShape 2"/>
          <p:cNvSpPr txBox="1"/>
          <p:nvPr/>
        </p:nvSpPr>
        <p:spPr>
          <a:xfrm>
            <a:off x="360000" y="1620000"/>
            <a:ext cx="10450440" cy="5203080"/>
          </a:xfrm>
          <a:prstGeom prst="rect">
            <a:avLst/>
          </a:prstGeom>
          <a:noFill/>
          <a:ln w="0">
            <a:noFill/>
          </a:ln>
        </p:spPr>
        <p:txBody>
          <a:bodyPr lIns="90000" rIns="90000" tIns="45000" bIns="45000">
            <a:noAutofit/>
          </a:bodyPr>
          <a:p>
            <a:r>
              <a:rPr b="0" lang="en-US" sz="2400" spc="-1" strike="noStrike" u="dbl">
                <a:solidFill>
                  <a:srgbClr val="000000"/>
                </a:solidFill>
                <a:uFillTx/>
                <a:latin typeface="Montserrat Classic"/>
                <a:ea typeface="Microsoft YaHei"/>
              </a:rPr>
              <a:t>EMPLOYEE ENGAGEMENT FOR SUCCESS</a:t>
            </a:r>
            <a:endParaRPr b="0" lang="en-GB" sz="2400" spc="-1" strike="noStrike">
              <a:latin typeface="Arial"/>
            </a:endParaRPr>
          </a:p>
          <a:p>
            <a:r>
              <a:rPr b="0" lang="en-US" sz="2400" spc="-1" strike="noStrike">
                <a:solidFill>
                  <a:srgbClr val="000000"/>
                </a:solidFill>
                <a:latin typeface="Abadi"/>
                <a:ea typeface="Microsoft YaHei"/>
              </a:rPr>
              <a:t>Having a good understanding and relationship between worker and </a:t>
            </a:r>
            <a:r>
              <a:rPr b="0" lang="en-GB" sz="2400" spc="-1" strike="noStrike">
                <a:solidFill>
                  <a:srgbClr val="000000"/>
                </a:solidFill>
                <a:latin typeface="Abadi"/>
                <a:ea typeface="Microsoft YaHei"/>
              </a:rPr>
              <a:t>organisation</a:t>
            </a:r>
            <a:r>
              <a:rPr b="0" lang="en-US" sz="2400" spc="-1" strike="noStrike">
                <a:solidFill>
                  <a:srgbClr val="000000"/>
                </a:solidFill>
                <a:latin typeface="Abadi"/>
                <a:ea typeface="Microsoft YaHei"/>
              </a:rPr>
              <a:t> is crucial for employee engagement. Employees should be dedicated and enthusiastic towards their work. To get higher level of connection between employees and their firm there are lots of measures a company can take, to let the employees know, that they are valued and cared about to keep them positive motivated to work and most importantly comfortable and happy in their work environment.,their well being is something the company should take seriously and priorities at all times. </a:t>
            </a:r>
            <a:endParaRPr b="0" lang="en-GB" sz="2400" spc="-1" strike="noStrike">
              <a:latin typeface="Arial"/>
            </a:endParaRPr>
          </a:p>
          <a:p>
            <a:r>
              <a:rPr b="0" lang="en-US" sz="2400" spc="-1" strike="noStrike">
                <a:solidFill>
                  <a:srgbClr val="000000"/>
                </a:solidFill>
                <a:latin typeface="Abadi"/>
                <a:ea typeface="Microsoft YaHei"/>
              </a:rPr>
              <a:t>By employee engagement the company can not only increase their value, they can gain employee loyalty. This can result in high </a:t>
            </a:r>
            <a:r>
              <a:rPr b="0" lang="en-GB" sz="2400" spc="-1" strike="noStrike">
                <a:solidFill>
                  <a:srgbClr val="000000"/>
                </a:solidFill>
                <a:latin typeface="Abadi"/>
                <a:ea typeface="Microsoft YaHei"/>
              </a:rPr>
              <a:t>organisational</a:t>
            </a:r>
            <a:r>
              <a:rPr b="0" lang="en-US" sz="2400" spc="-1" strike="noStrike">
                <a:solidFill>
                  <a:srgbClr val="000000"/>
                </a:solidFill>
                <a:latin typeface="Abadi"/>
                <a:ea typeface="Microsoft YaHei"/>
              </a:rPr>
              <a:t> performance and stakeholder value of the company. In the long term, by employee engagement both employee and company contribute to each other and each goal goes side by side. (Gangan,2016)</a:t>
            </a:r>
            <a:endParaRPr b="0" lang="en-GB" sz="2400" spc="-1" strike="noStrike">
              <a:latin typeface="Arial"/>
            </a:endParaRPr>
          </a:p>
          <a:p>
            <a:endParaRPr b="0" lang="en-GB" sz="2400" spc="-1" strike="noStrike">
              <a:latin typeface="Arial"/>
            </a:endParaRPr>
          </a:p>
        </p:txBody>
      </p:sp>
      <p:pic>
        <p:nvPicPr>
          <p:cNvPr id="166" name="" descr=""/>
          <p:cNvPicPr/>
          <p:nvPr/>
        </p:nvPicPr>
        <p:blipFill>
          <a:blip r:embed="rId1"/>
          <a:stretch/>
        </p:blipFill>
        <p:spPr>
          <a:xfrm>
            <a:off x="8820000" y="180000"/>
            <a:ext cx="3025800" cy="1837800"/>
          </a:xfrm>
          <a:prstGeom prst="rect">
            <a:avLst/>
          </a:prstGeom>
          <a:ln w="0">
            <a:noFill/>
          </a:ln>
        </p:spPr>
      </p:pic>
      <p:pic>
        <p:nvPicPr>
          <p:cNvPr id="167" name="" descr=""/>
          <p:cNvPicPr/>
          <p:nvPr/>
        </p:nvPicPr>
        <p:blipFill>
          <a:blip r:embed="rId2"/>
          <a:stretch/>
        </p:blipFill>
        <p:spPr>
          <a:xfrm>
            <a:off x="10432800" y="5040000"/>
            <a:ext cx="1627200" cy="1620000"/>
          </a:xfrm>
          <a:prstGeom prst="rect">
            <a:avLst/>
          </a:prstGeom>
          <a:ln w="0">
            <a:noFill/>
          </a:ln>
        </p:spPr>
      </p:pic>
      <p:pic>
        <p:nvPicPr>
          <p:cNvPr id="168" name="" descr=""/>
          <p:cNvPicPr/>
          <p:nvPr/>
        </p:nvPicPr>
        <p:blipFill>
          <a:blip r:embed="rId3"/>
          <a:stretch/>
        </p:blipFill>
        <p:spPr>
          <a:xfrm>
            <a:off x="10440000" y="2017800"/>
            <a:ext cx="1620000" cy="2390400"/>
          </a:xfrm>
          <a:prstGeom prst="rect">
            <a:avLst/>
          </a:prstGeom>
          <a:ln w="0">
            <a:noFill/>
          </a:ln>
        </p:spPr>
      </p:pic>
    </p:spTree>
  </p:cSld>
  <p:transition>
    <p:zoom dir="out"/>
  </p:transition>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69" name="TextShape 1"/>
          <p:cNvSpPr txBox="1"/>
          <p:nvPr/>
        </p:nvSpPr>
        <p:spPr>
          <a:xfrm>
            <a:off x="0" y="0"/>
            <a:ext cx="12192120" cy="6858000"/>
          </a:xfrm>
          <a:prstGeom prst="rect">
            <a:avLst/>
          </a:prstGeom>
          <a:noFill/>
          <a:ln w="0">
            <a:noFill/>
          </a:ln>
        </p:spPr>
        <p:txBody>
          <a:bodyPr>
            <a:normAutofit fontScale="66000"/>
          </a:bodyPr>
          <a:p>
            <a:pPr>
              <a:lnSpc>
                <a:spcPct val="120000"/>
              </a:lnSpc>
              <a:spcBef>
                <a:spcPts val="717"/>
              </a:spcBef>
              <a:tabLst>
                <a:tab algn="l" pos="0"/>
              </a:tabLst>
            </a:pPr>
            <a:r>
              <a:rPr b="0" lang="en-GB" sz="3500" spc="-1" strike="noStrike">
                <a:solidFill>
                  <a:srgbClr val="000000"/>
                </a:solidFill>
                <a:latin typeface="Abadi"/>
              </a:rPr>
              <a:t>Reference   </a:t>
            </a:r>
            <a:endParaRPr b="0" lang="en-US" sz="3500" spc="-1" strike="noStrike">
              <a:solidFill>
                <a:srgbClr val="000000"/>
              </a:solidFill>
              <a:latin typeface="Century Gothic"/>
              <a:ea typeface="Microsoft YaHei"/>
            </a:endParaRPr>
          </a:p>
          <a:p>
            <a:pPr>
              <a:lnSpc>
                <a:spcPct val="120000"/>
              </a:lnSpc>
              <a:spcBef>
                <a:spcPts val="717"/>
              </a:spcBef>
              <a:tabLst>
                <a:tab algn="l" pos="0"/>
              </a:tabLst>
            </a:pPr>
            <a:r>
              <a:rPr b="0" lang="en-GB" sz="1200" spc="-1" strike="noStrike">
                <a:solidFill>
                  <a:srgbClr val="000000"/>
                </a:solidFill>
                <a:latin typeface="Cambria Math"/>
                <a:ea typeface="Cambria Math"/>
              </a:rPr>
              <a:t>Alicia Hoisington ( 9 July 2019) </a:t>
            </a:r>
            <a:r>
              <a:rPr b="0" lang="en-GB" sz="1200" spc="-1" strike="noStrike" u="sng">
                <a:solidFill>
                  <a:srgbClr val="5977c4"/>
                </a:solidFill>
                <a:uFillTx/>
                <a:latin typeface="Cambria Math"/>
                <a:ea typeface="Cambria Math"/>
                <a:hlinkClick r:id="rId1"/>
              </a:rPr>
              <a:t>https://www.hotelmanagement.net/human-resources/roi-people-employee-engagement-key-to-profitability</a:t>
            </a:r>
            <a:r>
              <a:rPr b="0" lang="en-GB" sz="1200" spc="-1" strike="noStrike">
                <a:solidFill>
                  <a:srgbClr val="000000"/>
                </a:solidFill>
                <a:latin typeface="Cambria Math"/>
                <a:ea typeface="Cambria Math"/>
              </a:rPr>
              <a:t> [Accessed 19 November 2022]</a:t>
            </a:r>
            <a:endParaRPr b="0" lang="en-US" sz="1200" spc="-1" strike="noStrike">
              <a:solidFill>
                <a:srgbClr val="000000"/>
              </a:solidFill>
              <a:latin typeface="Century Gothic"/>
              <a:ea typeface="Microsoft YaHei"/>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Megan Thompson (2021). Employee Engagement Models and Theories. [online] WeThrive. Available at: </a:t>
            </a:r>
            <a:r>
              <a:rPr b="0" lang="en-GB" sz="1200" spc="-1" strike="noStrike" u="sng">
                <a:solidFill>
                  <a:srgbClr val="5977c4"/>
                </a:solidFill>
                <a:uFillTx/>
                <a:latin typeface="Century Gothic"/>
                <a:ea typeface="Cambria Math"/>
                <a:hlinkClick r:id="rId2"/>
              </a:rPr>
              <a:t>https://wethrive.net/employee-engagement/employee-engagement-models-and-theories/#:~:text=An%20employee%20engagement%20model%20is</a:t>
            </a:r>
            <a:r>
              <a:rPr b="0" lang="en-GB" sz="1200" spc="-1" strike="noStrike">
                <a:solidFill>
                  <a:srgbClr val="000000"/>
                </a:solidFill>
                <a:latin typeface="Century Gothic"/>
                <a:ea typeface="Cambria Math"/>
              </a:rPr>
              <a:t>.</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Schmit Model of Employee Engagement. (2009). Available at: https://www.vskills.in/lms/wp-content/uploads/2020/09/Image-12-1.jpg [Accessed 10 Nov. 2022].</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www.davidzinger.com. (n.d.). Zinger Model — ENGAGE with David Zinger. [online] Available at: http://www.davidzinger.com/zinger-model/.</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Managementstudyguide.com. (2015). Zinger Model of Employee Engagement. [online] Available at: https://www.managementstudyguide.com/zinger-model-employee-engagement.htm.</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Effector. (n.d.). Five employee engagement models. [online] Available at: </a:t>
            </a:r>
            <a:r>
              <a:rPr b="0" lang="en-GB" sz="1200" spc="-1" strike="noStrike" u="sng">
                <a:solidFill>
                  <a:srgbClr val="5977c4"/>
                </a:solidFill>
                <a:uFillTx/>
                <a:latin typeface="Century Gothic"/>
                <a:ea typeface="Cambria Math"/>
                <a:hlinkClick r:id="rId3"/>
              </a:rPr>
              <a:t>https://www.effectory.com/knowledge/five-employee-engagement-models/</a:t>
            </a:r>
            <a:r>
              <a:rPr b="0" lang="en-GB" sz="1200" spc="-1" strike="noStrike">
                <a:solidFill>
                  <a:srgbClr val="000000"/>
                </a:solidFill>
                <a:latin typeface="Century Gothic"/>
                <a:ea typeface="Cambria Math"/>
              </a:rPr>
              <a:t>.</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Hrmagazine,com (2022). [online] Available at: </a:t>
            </a:r>
            <a:r>
              <a:rPr b="0" lang="en-GB" sz="1200" spc="-1" strike="noStrike" u="sng">
                <a:solidFill>
                  <a:srgbClr val="5977c4"/>
                </a:solidFill>
                <a:uFillTx/>
                <a:latin typeface="Century Gothic"/>
                <a:ea typeface="Cambria Math"/>
                <a:hlinkClick r:id="rId4"/>
              </a:rPr>
              <a:t>https://www.hrmagazine.co.uk/content/features/creating-a-culture-fit-to-last-at-hilton/</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Businessperspectives.org. (2022). [online] Available at: https://www.businessperspectives.org/index.php/journals?controller=pdfview&amp;task=download&amp;item_id=12242 [Accessed 8 Nov. 2022].</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Forbes, 2020 [online] Available at: </a:t>
            </a:r>
            <a:r>
              <a:rPr b="0" lang="en-GB" sz="1200" spc="-1" strike="noStrike" u="sng">
                <a:solidFill>
                  <a:srgbClr val="5977c4"/>
                </a:solidFill>
                <a:uFillTx/>
                <a:latin typeface="Century Gothic"/>
                <a:ea typeface="Cambria Math"/>
                <a:hlinkClick r:id="rId5"/>
              </a:rPr>
              <a:t>https://www.forbes.com/sites/serenitygibbons/2020/04/30/3-things-you-can-learn-from-marriott-about-taking-care-of-employees/?sh=5de6d64c2bca</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Sinclair, S. (n.d.). Which Employee Engagement Model is Right for Your Business? [online] www.talkfreely.com. Available at: https://www.talkfreely.com/blog/employee-engagement-model.</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Smith, T. (2020). Employee Engagement. [online] Investopedia. Available at: https://www.investopedia.com/terms/e/employee-engagement.asp.</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David Macleod (2021). What is Employee Engagement? [online] Engageforsuccess.org. Available at: </a:t>
            </a:r>
            <a:r>
              <a:rPr b="0" lang="en-GB" sz="1200" spc="-1" strike="noStrike" u="sng">
                <a:solidFill>
                  <a:srgbClr val="5977c4"/>
                </a:solidFill>
                <a:uFillTx/>
                <a:latin typeface="Century Gothic"/>
                <a:ea typeface="Cambria Math"/>
                <a:hlinkClick r:id="rId6"/>
              </a:rPr>
              <a:t>https://engageforsuccess.org/what-is-employee-engagement/</a:t>
            </a:r>
            <a:r>
              <a:rPr b="0" lang="en-GB" sz="1200" spc="-1" strike="noStrike">
                <a:solidFill>
                  <a:srgbClr val="000000"/>
                </a:solidFill>
                <a:latin typeface="Century Gothic"/>
                <a:ea typeface="Cambria Math"/>
              </a:rPr>
              <a:t>.</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firstup (2021). Why is Employee Engagement Important to Company Success? [online] Firstup. Available at: </a:t>
            </a:r>
            <a:r>
              <a:rPr b="0" lang="en-GB" sz="1200" spc="-1" strike="noStrike" u="sng">
                <a:solidFill>
                  <a:srgbClr val="5977c4"/>
                </a:solidFill>
                <a:uFillTx/>
                <a:latin typeface="Century Gothic"/>
                <a:ea typeface="Cambria Math"/>
                <a:hlinkClick r:id="rId7"/>
              </a:rPr>
              <a:t>https://firstup.io/blog/employee-engagement-key-to-company-success/</a:t>
            </a:r>
            <a:r>
              <a:rPr b="0" lang="en-GB" sz="1200" spc="-1" strike="noStrike">
                <a:solidFill>
                  <a:srgbClr val="000000"/>
                </a:solidFill>
                <a:latin typeface="Century Gothic"/>
                <a:ea typeface="Cambria Math"/>
              </a:rPr>
              <a:t>.</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Bonfyre. (2017). 5 Emotions Show Impact of Employee Engagement on Performance. [online] Available at: </a:t>
            </a:r>
            <a:r>
              <a:rPr b="0" lang="en-GB" sz="1200" spc="-1" strike="noStrike" u="sng">
                <a:solidFill>
                  <a:srgbClr val="5977c4"/>
                </a:solidFill>
                <a:uFillTx/>
                <a:latin typeface="Century Gothic"/>
                <a:ea typeface="Cambria Math"/>
                <a:hlinkClick r:id="rId8"/>
              </a:rPr>
              <a:t>https://bonfyreapp.com/blog/5-emotional-constructs-impact-workplace-engagement</a:t>
            </a:r>
            <a:r>
              <a:rPr b="0" lang="en-GB" sz="1200" spc="-1" strike="noStrike">
                <a:solidFill>
                  <a:srgbClr val="000000"/>
                </a:solidFill>
                <a:latin typeface="Century Gothic"/>
                <a:ea typeface="Cambria Math"/>
              </a:rPr>
              <a:t>.</a:t>
            </a:r>
            <a:endParaRPr b="0" lang="en-GB" sz="1200" spc="-1" strike="noStrike">
              <a:latin typeface="Arial"/>
            </a:endParaRPr>
          </a:p>
          <a:p>
            <a:pPr marL="228600" indent="-228240">
              <a:lnSpc>
                <a:spcPct val="120000"/>
              </a:lnSpc>
              <a:spcBef>
                <a:spcPts val="1001"/>
              </a:spcBef>
              <a:buClr>
                <a:srgbClr val="415588"/>
              </a:buClr>
              <a:buFont typeface="Arial"/>
              <a:buChar char="•"/>
              <a:tabLst>
                <a:tab algn="l" pos="0"/>
              </a:tabLst>
            </a:pPr>
            <a:r>
              <a:rPr b="0" lang="en-GB" sz="1200" spc="-1" strike="noStrike">
                <a:solidFill>
                  <a:srgbClr val="000000"/>
                </a:solidFill>
                <a:latin typeface="Century Gothic"/>
                <a:ea typeface="Cambria Math"/>
              </a:rPr>
              <a:t>Officevibe (2022). The importance of employee satisfaction. [online] Officevibe. Available at: </a:t>
            </a:r>
            <a:r>
              <a:rPr b="0" lang="en-GB" sz="1200" spc="-1" strike="noStrike" u="sng">
                <a:solidFill>
                  <a:srgbClr val="5977c4"/>
                </a:solidFill>
                <a:uFillTx/>
                <a:latin typeface="Century Gothic"/>
                <a:ea typeface="Cambria Math"/>
                <a:hlinkClick r:id="rId9"/>
              </a:rPr>
              <a:t>https://officevibe.com/blog/importance-employee-satisfaction</a:t>
            </a:r>
            <a:r>
              <a:rPr b="0" lang="en-GB" sz="1200" spc="-1" strike="noStrike">
                <a:solidFill>
                  <a:srgbClr val="000000"/>
                </a:solidFill>
                <a:latin typeface="Century Gothic"/>
                <a:ea typeface="Cambria Math"/>
              </a:rPr>
              <a:t>ZINGER,D(2016)</a:t>
            </a:r>
            <a:r>
              <a:rPr b="0" lang="en-GB" sz="1200" spc="-1" strike="noStrike">
                <a:solidFill>
                  <a:srgbClr val="000000"/>
                </a:solidFill>
                <a:latin typeface="Lucida Sans Unicode"/>
                <a:ea typeface="Cambria Math"/>
              </a:rPr>
              <a:t>THE ZINGER MODEL {ONLINE IMAGE}</a:t>
            </a:r>
            <a:r>
              <a:rPr b="0" lang="en-GB" sz="1200" spc="-1" strike="noStrike">
                <a:solidFill>
                  <a:srgbClr val="000000"/>
                </a:solidFill>
                <a:latin typeface="Century Gothic"/>
                <a:ea typeface="Cambria Math"/>
              </a:rPr>
              <a:t> {ACCESSED ON 4TH DECEMBER 2022}</a:t>
            </a:r>
            <a:endParaRPr b="0" lang="en-GB" sz="1200" spc="-1" strike="noStrike">
              <a:latin typeface="Arial"/>
            </a:endParaRPr>
          </a:p>
          <a:p>
            <a:r>
              <a:rPr b="0" lang="en-GB" sz="1200" spc="-1" strike="noStrike">
                <a:solidFill>
                  <a:srgbClr val="000000"/>
                </a:solidFill>
                <a:latin typeface="Century Gothic"/>
                <a:ea typeface="Cambria Math"/>
                <a:hlinkClick r:id="rId10"/>
              </a:rPr>
              <a:t>https://www.linkedin.com/pulse/employee-engagement-putting-stories-progress-david-zinger</a:t>
            </a:r>
            <a:endParaRPr b="0" lang="en-GB" sz="1200" spc="-1" strike="noStrike">
              <a:latin typeface="Times New Roman"/>
            </a:endParaRPr>
          </a:p>
          <a:p>
            <a:endParaRPr b="0" lang="en-GB" sz="1200" spc="-1" strike="noStrike">
              <a:latin typeface="Times New Roman"/>
            </a:endParaRPr>
          </a:p>
          <a:p>
            <a:r>
              <a:rPr b="0" lang="en-GB" sz="1200" spc="-1" strike="noStrike">
                <a:solidFill>
                  <a:srgbClr val="000000"/>
                </a:solidFill>
                <a:latin typeface="Century Gothic"/>
                <a:ea typeface="Cambria Math"/>
              </a:rPr>
              <a:t>GANGAN,S(2016)”</a:t>
            </a:r>
            <a:r>
              <a:rPr b="0" i="1" lang="en-GB" sz="1200" spc="-1" strike="noStrike">
                <a:solidFill>
                  <a:srgbClr val="000000"/>
                </a:solidFill>
                <a:latin typeface="Century Gothic"/>
                <a:ea typeface="Cambria Math"/>
              </a:rPr>
              <a:t>Regarding engagement, yes we need to pay people more-pay them more attention!  It’s not about the money!”</a:t>
            </a:r>
            <a:r>
              <a:rPr b="0" lang="en-GB" sz="1200" spc="-1" strike="noStrike">
                <a:solidFill>
                  <a:srgbClr val="000000"/>
                </a:solidFill>
                <a:latin typeface="Century Gothic"/>
                <a:ea typeface="Cambria Math"/>
              </a:rPr>
              <a:t>[online]ACCESSED ON 5THDECEMBER 2022]available at: </a:t>
            </a:r>
            <a:endParaRPr b="0" lang="en-GB" sz="1200" spc="-1" strike="noStrike">
              <a:latin typeface="Times New Roman"/>
            </a:endParaRPr>
          </a:p>
          <a:p>
            <a:r>
              <a:rPr b="0" lang="en-GB" sz="1200" spc="-1" strike="noStrike">
                <a:solidFill>
                  <a:srgbClr val="000000"/>
                </a:solidFill>
                <a:latin typeface="Century Gothic"/>
                <a:ea typeface="Cambria Math"/>
                <a:hlinkClick r:id="rId11"/>
              </a:rPr>
              <a:t>https://www.linkedin.com/pulse/regarding-engagement-yes-we-need-pay-people-more-sumukh-gangan</a:t>
            </a:r>
            <a:r>
              <a:rPr b="0" lang="zxx" sz="1200" spc="-1" strike="noStrike" u="sng">
                <a:solidFill>
                  <a:srgbClr val="800080"/>
                </a:solidFill>
                <a:uFillTx/>
                <a:latin typeface="Lucida Sans Unicode"/>
                <a:ea typeface="Cambria Math"/>
              </a:rPr>
              <a:t> </a:t>
            </a:r>
            <a:endParaRPr b="0" lang="en-GB" sz="1200" spc="-1" strike="noStrike">
              <a:latin typeface="Times New Roman"/>
            </a:endParaRPr>
          </a:p>
          <a:p>
            <a:endParaRPr b="0" lang="en-GB" sz="1200" spc="-1" strike="noStrike">
              <a:latin typeface="Times New Roman"/>
            </a:endParaRPr>
          </a:p>
          <a:p>
            <a:r>
              <a:rPr b="0" lang="zxx" sz="1200" spc="-1" strike="noStrike" u="sng">
                <a:solidFill>
                  <a:srgbClr val="800080"/>
                </a:solidFill>
                <a:uFillTx/>
                <a:latin typeface="Lucida Sans Unicode"/>
                <a:ea typeface="Cambria Math"/>
              </a:rPr>
              <a:t>Whitbread, PLC.(2018)</a:t>
            </a:r>
            <a:r>
              <a:rPr b="0" i="1" lang="zxx" sz="1200" spc="-1" strike="noStrike" u="sng">
                <a:solidFill>
                  <a:srgbClr val="800080"/>
                </a:solidFill>
                <a:uFillTx/>
                <a:latin typeface="Lucida Sans Unicode"/>
                <a:ea typeface="Cambria Math"/>
              </a:rPr>
              <a:t>Employee Engagement-best practise examples,</a:t>
            </a:r>
            <a:r>
              <a:rPr b="0" lang="zxx" sz="1200" spc="-1" strike="noStrike" u="sng">
                <a:solidFill>
                  <a:srgbClr val="800080"/>
                </a:solidFill>
                <a:uFillTx/>
                <a:latin typeface="Lucida Sans Unicode"/>
                <a:ea typeface="Cambria Math"/>
              </a:rPr>
              <a:t>[online]ACCESSED ON 4TH DECEMBER 2022} Available at: </a:t>
            </a:r>
            <a:r>
              <a:rPr b="0" lang="zxx" sz="1200" spc="-1" strike="noStrike" u="sng">
                <a:solidFill>
                  <a:srgbClr val="800080"/>
                </a:solidFill>
                <a:uFillTx/>
                <a:latin typeface="Lucida Sans Unicode"/>
                <a:ea typeface="Cambria Math"/>
                <a:hlinkClick r:id="rId12"/>
              </a:rPr>
              <a:t>https://silo.tips/download/employee-engagement-best-oractise-examples-premier-inn-sun-microsystems</a:t>
            </a:r>
            <a:endParaRPr b="0" lang="en-GB" sz="1200" spc="-1" strike="noStrike">
              <a:latin typeface="Times New Roman"/>
            </a:endParaRPr>
          </a:p>
          <a:p>
            <a:endParaRPr b="0" lang="en-GB" sz="1200" spc="-1" strike="noStrike">
              <a:latin typeface="Times New Roman"/>
            </a:endParaRPr>
          </a:p>
          <a:p>
            <a:endParaRPr b="0" lang="en-GB" sz="1200" spc="-1" strike="noStrike">
              <a:latin typeface="Times New Roman"/>
            </a:endParaRPr>
          </a:p>
          <a:p>
            <a:pPr>
              <a:lnSpc>
                <a:spcPct val="120000"/>
              </a:lnSpc>
              <a:spcBef>
                <a:spcPts val="1001"/>
              </a:spcBef>
              <a:tabLst>
                <a:tab algn="l" pos="0"/>
              </a:tabLst>
            </a:pPr>
            <a:endParaRPr b="0" lang="en-GB" sz="1200" spc="-1" strike="noStrike">
              <a:latin typeface="Times New Roman"/>
            </a:endParaRPr>
          </a:p>
          <a:p>
            <a:pPr>
              <a:lnSpc>
                <a:spcPct val="120000"/>
              </a:lnSpc>
              <a:spcBef>
                <a:spcPts val="1001"/>
              </a:spcBef>
              <a:tabLst>
                <a:tab algn="l" pos="0"/>
              </a:tabLst>
            </a:pPr>
            <a:endParaRPr b="0" lang="en-GB" sz="1200" spc="-1" strike="noStrike">
              <a:latin typeface="Times New Roman"/>
            </a:endParaRPr>
          </a:p>
          <a:p>
            <a:pPr>
              <a:lnSpc>
                <a:spcPct val="120000"/>
              </a:lnSpc>
              <a:spcBef>
                <a:spcPts val="1001"/>
              </a:spcBef>
              <a:tabLst>
                <a:tab algn="l" pos="0"/>
              </a:tabLst>
            </a:pPr>
            <a:endParaRPr b="0" lang="en-GB" sz="1200" spc="-1" strike="noStrike">
              <a:latin typeface="Times New Roman"/>
            </a:endParaRPr>
          </a:p>
          <a:p>
            <a:pPr>
              <a:lnSpc>
                <a:spcPct val="120000"/>
              </a:lnSpc>
              <a:spcBef>
                <a:spcPts val="1001"/>
              </a:spcBef>
              <a:tabLst>
                <a:tab algn="l" pos="0"/>
              </a:tabLst>
            </a:pPr>
            <a:endParaRPr b="0" lang="en-GB" sz="1200" spc="-1" strike="noStrike">
              <a:latin typeface="Times New Roman"/>
            </a:endParaRPr>
          </a:p>
        </p:txBody>
      </p:sp>
      <p:sp>
        <p:nvSpPr>
          <p:cNvPr id="170" name="CustomShape 2"/>
          <p:cNvSpPr/>
          <p:nvPr/>
        </p:nvSpPr>
        <p:spPr>
          <a:xfrm>
            <a:off x="5745600" y="7546320"/>
            <a:ext cx="6446160" cy="373680"/>
          </a:xfrm>
          <a:prstGeom prst="rect">
            <a:avLst/>
          </a:prstGeom>
          <a:noFill/>
          <a:ln w="0">
            <a:noFill/>
          </a:ln>
        </p:spPr>
        <p:style>
          <a:lnRef idx="0"/>
          <a:fillRef idx="0"/>
          <a:effectRef idx="0"/>
          <a:fontRef idx="minor"/>
        </p:style>
      </p:sp>
    </p:spTree>
  </p:cSld>
  <p:transition>
    <p:strips dir="ld"/>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279</TotalTime>
  <Application>LibreOffice/7.0.1.2$Windows_X86_64 LibreOffice_project/7cbcfc562f6eb6708b5ff7d7397325de9e764452</Application>
  <Words>404</Words>
  <Paragraphs>34</Paragraphs>
  <Company>Whitbread</Company>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2022-12-04T11:49:49Z</dcterms:created>
  <dc:creator>Danielle Atkinson</dc:creator>
  <dc:description/>
  <dc:language>en-GB</dc:language>
  <cp:lastModifiedBy/>
  <dcterms:modified xsi:type="dcterms:W3CDTF">2022-12-05T14:58:39Z</dcterms:modified>
  <cp:revision>25</cp:revision>
  <dc:subject/>
  <dc:title>THE IMPORTANCE EMPLOYEE ENGAGEMENT IN THE SUCCESS OF A HOTEL</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Company">
    <vt:lpwstr>Whitbread</vt:lpwstr>
  </property>
  <property fmtid="{D5CDD505-2E9C-101B-9397-08002B2CF9AE}" pid="4" name="HiddenSlides">
    <vt:i4>0</vt:i4>
  </property>
  <property fmtid="{D5CDD505-2E9C-101B-9397-08002B2CF9AE}" pid="5" name="HyperlinksChanged">
    <vt:bool>0</vt:bool>
  </property>
  <property fmtid="{D5CDD505-2E9C-101B-9397-08002B2CF9AE}" pid="6" name="LinksUpToDate">
    <vt:bool>0</vt:bool>
  </property>
  <property fmtid="{D5CDD505-2E9C-101B-9397-08002B2CF9AE}" pid="7" name="MMClips">
    <vt:i4>0</vt:i4>
  </property>
  <property fmtid="{D5CDD505-2E9C-101B-9397-08002B2CF9AE}" pid="8" name="Notes">
    <vt:i4>0</vt:i4>
  </property>
  <property fmtid="{D5CDD505-2E9C-101B-9397-08002B2CF9AE}" pid="9" name="PresentationFormat">
    <vt:lpwstr>Widescreen</vt:lpwstr>
  </property>
  <property fmtid="{D5CDD505-2E9C-101B-9397-08002B2CF9AE}" pid="10" name="ScaleCrop">
    <vt:bool>0</vt:bool>
  </property>
  <property fmtid="{D5CDD505-2E9C-101B-9397-08002B2CF9AE}" pid="11" name="ShareDoc">
    <vt:bool>0</vt:bool>
  </property>
  <property fmtid="{D5CDD505-2E9C-101B-9397-08002B2CF9AE}" pid="12" name="Slides">
    <vt:i4>5</vt:i4>
  </property>
</Properties>
</file>