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Default Extension="png" ContentType="image/png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0" i="0">
                <a:solidFill>
                  <a:srgbClr val="F1F1F1"/>
                </a:solidFill>
                <a:latin typeface="Arial MT"/>
                <a:cs typeface="Arial MT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D9D9D9"/>
                </a:solidFill>
                <a:latin typeface="Franklin Gothic Medium"/>
                <a:cs typeface="Franklin Gothic Medium"/>
              </a:defRPr>
            </a:lvl1pPr>
          </a:lstStyle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500" b="0" i="0">
                <a:solidFill>
                  <a:srgbClr val="F1F1F1"/>
                </a:solidFill>
                <a:latin typeface="Arial MT"/>
                <a:cs typeface="Arial MT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D9D9D9"/>
                </a:solidFill>
                <a:latin typeface="Franklin Gothic Medium"/>
                <a:cs typeface="Franklin Gothic Medium"/>
              </a:defRPr>
            </a:lvl1pPr>
          </a:lstStyle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3581400" y="0"/>
            <a:ext cx="5029200" cy="6858000"/>
          </a:xfrm>
          <a:custGeom>
            <a:avLst/>
            <a:gdLst/>
            <a:ahLst/>
            <a:cxnLst/>
            <a:rect l="l" t="t" r="r" b="b"/>
            <a:pathLst>
              <a:path w="5029200" h="6858000">
                <a:moveTo>
                  <a:pt x="5029200" y="0"/>
                </a:moveTo>
                <a:lnTo>
                  <a:pt x="0" y="0"/>
                </a:lnTo>
                <a:lnTo>
                  <a:pt x="0" y="6858000"/>
                </a:lnTo>
                <a:lnTo>
                  <a:pt x="5029200" y="6858000"/>
                </a:lnTo>
                <a:lnTo>
                  <a:pt x="5029200" y="0"/>
                </a:lnTo>
                <a:close/>
              </a:path>
            </a:pathLst>
          </a:custGeom>
          <a:solidFill>
            <a:srgbClr val="000000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D9D9D9"/>
                </a:solidFill>
                <a:latin typeface="Franklin Gothic Medium"/>
                <a:cs typeface="Franklin Gothic Medium"/>
              </a:defRPr>
            </a:lvl1pPr>
          </a:lstStyle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D9D9D9"/>
                </a:solidFill>
                <a:latin typeface="Franklin Gothic Medium"/>
                <a:cs typeface="Franklin Gothic Medium"/>
              </a:defRPr>
            </a:lvl1pPr>
          </a:lstStyle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772275" y="0"/>
            <a:ext cx="5419725" cy="6858000"/>
          </a:xfrm>
          <a:custGeom>
            <a:avLst/>
            <a:gdLst/>
            <a:ahLst/>
            <a:cxnLst/>
            <a:rect l="l" t="t" r="r" b="b"/>
            <a:pathLst>
              <a:path w="5419725" h="6858000">
                <a:moveTo>
                  <a:pt x="5419725" y="0"/>
                </a:moveTo>
                <a:lnTo>
                  <a:pt x="0" y="0"/>
                </a:lnTo>
                <a:lnTo>
                  <a:pt x="0" y="6858000"/>
                </a:lnTo>
                <a:lnTo>
                  <a:pt x="5419725" y="6858000"/>
                </a:lnTo>
                <a:lnTo>
                  <a:pt x="5419725" y="0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D9D9D9"/>
                </a:solidFill>
                <a:latin typeface="Franklin Gothic Medium"/>
                <a:cs typeface="Franklin Gothic Medium"/>
              </a:defRPr>
            </a:lvl1pPr>
          </a:lstStyle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255134" y="13652"/>
            <a:ext cx="3681730" cy="6324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220459" y="2589212"/>
            <a:ext cx="5242559" cy="18954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0" i="0">
                <a:solidFill>
                  <a:srgbClr val="F1F1F1"/>
                </a:solidFill>
                <a:latin typeface="Arial MT"/>
                <a:cs typeface="Arial MT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00734" y="6194286"/>
            <a:ext cx="161925" cy="1663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" b="0" i="0">
                <a:solidFill>
                  <a:srgbClr val="D9D9D9"/>
                </a:solidFill>
                <a:latin typeface="Franklin Gothic Medium"/>
                <a:cs typeface="Franklin Gothic Medium"/>
              </a:defRPr>
            </a:lvl1pPr>
          </a:lstStyle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jp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Relationship Id="rId3" Type="http://schemas.openxmlformats.org/officeDocument/2006/relationships/image" Target="../media/image8.jp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Relationship Id="rId3" Type="http://schemas.openxmlformats.org/officeDocument/2006/relationships/image" Target="../media/image10.png"/><Relationship Id="rId4" Type="http://schemas.openxmlformats.org/officeDocument/2006/relationships/image" Target="../media/image11.jp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Relationship Id="rId3" Type="http://schemas.openxmlformats.org/officeDocument/2006/relationships/image" Target="../media/image12.png"/><Relationship Id="rId4" Type="http://schemas.openxmlformats.org/officeDocument/2006/relationships/image" Target="../media/image13.jpg"/><Relationship Id="rId5" Type="http://schemas.openxmlformats.org/officeDocument/2006/relationships/image" Target="../media/image14.jp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Relationship Id="rId3" Type="http://schemas.openxmlformats.org/officeDocument/2006/relationships/image" Target="../media/image16.jp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Relationship Id="rId3" Type="http://schemas.openxmlformats.org/officeDocument/2006/relationships/hyperlink" Target="http://www.britannica.com/money/Samsung-Electronics" TargetMode="External"/><Relationship Id="rId4" Type="http://schemas.openxmlformats.org/officeDocument/2006/relationships/hyperlink" Target="https://thestrategystory.com/blog/samsung-pestel-analysis/" TargetMode="External"/><Relationship Id="rId5" Type="http://schemas.openxmlformats.org/officeDocument/2006/relationships/hyperlink" Target="http://www.marketing91.com/swot-analysis-" TargetMode="External"/><Relationship Id="rId6" Type="http://schemas.openxmlformats.org/officeDocument/2006/relationships/hyperlink" Target="https://ivypanda.com/essays/samsung-company-globalisation-effects-on-growth-and-performance/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 descr=""/>
          <p:cNvSpPr/>
          <p:nvPr/>
        </p:nvSpPr>
        <p:spPr>
          <a:xfrm>
            <a:off x="3581400" y="0"/>
            <a:ext cx="5029200" cy="6858000"/>
          </a:xfrm>
          <a:custGeom>
            <a:avLst/>
            <a:gdLst/>
            <a:ahLst/>
            <a:cxnLst/>
            <a:rect l="l" t="t" r="r" b="b"/>
            <a:pathLst>
              <a:path w="5029200" h="6858000">
                <a:moveTo>
                  <a:pt x="5029200" y="0"/>
                </a:moveTo>
                <a:lnTo>
                  <a:pt x="0" y="0"/>
                </a:lnTo>
                <a:lnTo>
                  <a:pt x="0" y="6858000"/>
                </a:lnTo>
                <a:lnTo>
                  <a:pt x="5029200" y="6858000"/>
                </a:lnTo>
                <a:lnTo>
                  <a:pt x="5029200" y="0"/>
                </a:lnTo>
                <a:close/>
              </a:path>
            </a:pathLst>
          </a:custGeom>
          <a:solidFill>
            <a:srgbClr val="000000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51478" y="1348422"/>
            <a:ext cx="5089525" cy="3917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b="0">
                <a:latin typeface="Arial MT"/>
                <a:cs typeface="Arial MT"/>
              </a:rPr>
              <a:t>Module</a:t>
            </a:r>
            <a:r>
              <a:rPr dirty="0" sz="2400" spc="-135" b="0">
                <a:latin typeface="Arial MT"/>
                <a:cs typeface="Arial MT"/>
              </a:rPr>
              <a:t> </a:t>
            </a:r>
            <a:r>
              <a:rPr dirty="0" sz="2400" b="0">
                <a:latin typeface="Arial MT"/>
                <a:cs typeface="Arial MT"/>
              </a:rPr>
              <a:t>Title:</a:t>
            </a:r>
            <a:r>
              <a:rPr dirty="0" sz="2400" spc="-140" b="0">
                <a:latin typeface="Arial MT"/>
                <a:cs typeface="Arial MT"/>
              </a:rPr>
              <a:t> </a:t>
            </a:r>
            <a:r>
              <a:rPr dirty="0" sz="2400" b="0">
                <a:latin typeface="Arial MT"/>
                <a:cs typeface="Arial MT"/>
              </a:rPr>
              <a:t>Introduction</a:t>
            </a:r>
            <a:r>
              <a:rPr dirty="0" sz="2400" spc="-75" b="0">
                <a:latin typeface="Arial MT"/>
                <a:cs typeface="Arial MT"/>
              </a:rPr>
              <a:t> </a:t>
            </a:r>
            <a:r>
              <a:rPr dirty="0" sz="2400" b="0">
                <a:latin typeface="Arial MT"/>
                <a:cs typeface="Arial MT"/>
              </a:rPr>
              <a:t>to</a:t>
            </a:r>
            <a:r>
              <a:rPr dirty="0" sz="2400" spc="-80" b="0">
                <a:latin typeface="Arial MT"/>
                <a:cs typeface="Arial MT"/>
              </a:rPr>
              <a:t> </a:t>
            </a:r>
            <a:r>
              <a:rPr dirty="0" sz="2400" spc="-10" b="0">
                <a:latin typeface="Arial MT"/>
                <a:cs typeface="Arial MT"/>
              </a:rPr>
              <a:t>Business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3905503" y="1719833"/>
            <a:ext cx="4705985" cy="238633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948055">
              <a:lnSpc>
                <a:spcPts val="2865"/>
              </a:lnSpc>
              <a:spcBef>
                <a:spcPts val="105"/>
              </a:spcBef>
            </a:pPr>
            <a:r>
              <a:rPr dirty="0" sz="2400">
                <a:solidFill>
                  <a:srgbClr val="FFFFFF"/>
                </a:solidFill>
                <a:latin typeface="Arial MT"/>
                <a:cs typeface="Arial MT"/>
              </a:rPr>
              <a:t>Code:</a:t>
            </a:r>
            <a:r>
              <a:rPr dirty="0" sz="2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Arial MT"/>
                <a:cs typeface="Arial MT"/>
              </a:rPr>
              <a:t>LCBB4014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ts val="2865"/>
              </a:lnSpc>
            </a:pPr>
            <a:r>
              <a:rPr dirty="0" sz="2400">
                <a:solidFill>
                  <a:srgbClr val="FFFFFF"/>
                </a:solidFill>
                <a:latin typeface="Arial MT"/>
                <a:cs typeface="Arial MT"/>
              </a:rPr>
              <a:t>Lecturer’s</a:t>
            </a:r>
            <a:r>
              <a:rPr dirty="0" sz="24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400">
                <a:solidFill>
                  <a:srgbClr val="FFFFFF"/>
                </a:solidFill>
                <a:latin typeface="Arial MT"/>
                <a:cs typeface="Arial MT"/>
              </a:rPr>
              <a:t>Name:</a:t>
            </a:r>
            <a:r>
              <a:rPr dirty="0" sz="2400" spc="-8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400">
                <a:solidFill>
                  <a:srgbClr val="FFFFFF"/>
                </a:solidFill>
                <a:latin typeface="Arial MT"/>
                <a:cs typeface="Arial MT"/>
              </a:rPr>
              <a:t>Muno</a:t>
            </a:r>
            <a:r>
              <a:rPr dirty="0" sz="2400" spc="-8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Arial MT"/>
                <a:cs typeface="Arial MT"/>
              </a:rPr>
              <a:t>Zuwiari</a:t>
            </a:r>
            <a:endParaRPr sz="2400">
              <a:latin typeface="Arial MT"/>
              <a:cs typeface="Arial MT"/>
            </a:endParaRPr>
          </a:p>
          <a:p>
            <a:pPr marL="852805" marR="5080">
              <a:lnSpc>
                <a:spcPct val="100000"/>
              </a:lnSpc>
              <a:spcBef>
                <a:spcPts val="825"/>
              </a:spcBef>
            </a:pP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Muhammad</a:t>
            </a:r>
            <a:r>
              <a:rPr dirty="0" sz="2000" spc="-9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Arial MT"/>
                <a:cs typeface="Arial MT"/>
              </a:rPr>
              <a:t>Touseef:</a:t>
            </a:r>
            <a:r>
              <a:rPr dirty="0" sz="20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Arial MT"/>
                <a:cs typeface="Arial MT"/>
              </a:rPr>
              <a:t>2319373 </a:t>
            </a: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Miruna</a:t>
            </a:r>
            <a:r>
              <a:rPr dirty="0" sz="20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Roberta</a:t>
            </a:r>
            <a:r>
              <a:rPr dirty="0" sz="20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Dumirtu:</a:t>
            </a:r>
            <a:r>
              <a:rPr dirty="0" sz="20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Arial MT"/>
                <a:cs typeface="Arial MT"/>
              </a:rPr>
              <a:t>2437534 Afsheen</a:t>
            </a:r>
            <a:r>
              <a:rPr dirty="0" sz="2000" spc="-1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Asghar:</a:t>
            </a:r>
            <a:r>
              <a:rPr dirty="0" sz="20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Arial MT"/>
                <a:cs typeface="Arial MT"/>
              </a:rPr>
              <a:t>2315938</a:t>
            </a:r>
            <a:endParaRPr sz="2000">
              <a:latin typeface="Arial MT"/>
              <a:cs typeface="Arial MT"/>
            </a:endParaRPr>
          </a:p>
          <a:p>
            <a:pPr marL="852805">
              <a:lnSpc>
                <a:spcPct val="100000"/>
              </a:lnSpc>
              <a:spcBef>
                <a:spcPts val="10"/>
              </a:spcBef>
            </a:pP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Adrian</a:t>
            </a:r>
            <a:r>
              <a:rPr dirty="0" sz="20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Merisan:</a:t>
            </a:r>
            <a:r>
              <a:rPr dirty="0" sz="20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Arial MT"/>
                <a:cs typeface="Arial MT"/>
              </a:rPr>
              <a:t>2226309</a:t>
            </a:r>
            <a:endParaRPr sz="2000">
              <a:latin typeface="Arial MT"/>
              <a:cs typeface="Arial MT"/>
            </a:endParaRPr>
          </a:p>
          <a:p>
            <a:pPr marL="852805">
              <a:lnSpc>
                <a:spcPct val="100000"/>
              </a:lnSpc>
              <a:spcBef>
                <a:spcPts val="5"/>
              </a:spcBef>
            </a:pP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Mehnaz</a:t>
            </a:r>
            <a:r>
              <a:rPr dirty="0" sz="20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>
                <a:solidFill>
                  <a:srgbClr val="FFFFFF"/>
                </a:solidFill>
                <a:latin typeface="Arial MT"/>
                <a:cs typeface="Arial MT"/>
              </a:rPr>
              <a:t>Salim:</a:t>
            </a:r>
            <a:r>
              <a:rPr dirty="0" sz="20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Arial MT"/>
                <a:cs typeface="Arial MT"/>
              </a:rPr>
              <a:t>2319371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7605394" y="3338512"/>
            <a:ext cx="4159250" cy="3003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0">
                <a:solidFill>
                  <a:srgbClr val="FFFFFF"/>
                </a:solidFill>
                <a:latin typeface="Franklin Gothic Medium"/>
                <a:cs typeface="Franklin Gothic Medium"/>
              </a:rPr>
              <a:t>INSPIRE </a:t>
            </a:r>
            <a:r>
              <a:rPr dirty="0" sz="1800">
                <a:solidFill>
                  <a:srgbClr val="FFFFFF"/>
                </a:solidFill>
                <a:latin typeface="Franklin Gothic Medium"/>
                <a:cs typeface="Franklin Gothic Medium"/>
              </a:rPr>
              <a:t>THE</a:t>
            </a:r>
            <a:r>
              <a:rPr dirty="0" sz="1800" spc="-20">
                <a:solidFill>
                  <a:srgbClr val="FFFFFF"/>
                </a:solidFill>
                <a:latin typeface="Franklin Gothic Medium"/>
                <a:cs typeface="Franklin Gothic Medium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Franklin Gothic Medium"/>
                <a:cs typeface="Franklin Gothic Medium"/>
              </a:rPr>
              <a:t>WORLD,</a:t>
            </a:r>
            <a:r>
              <a:rPr dirty="0" sz="1800" spc="-5">
                <a:solidFill>
                  <a:srgbClr val="FFFFFF"/>
                </a:solidFill>
                <a:latin typeface="Franklin Gothic Medium"/>
                <a:cs typeface="Franklin Gothic Medium"/>
              </a:rPr>
              <a:t> </a:t>
            </a:r>
            <a:r>
              <a:rPr dirty="0" sz="1800" spc="-60">
                <a:solidFill>
                  <a:srgbClr val="FFFFFF"/>
                </a:solidFill>
                <a:latin typeface="Franklin Gothic Medium"/>
                <a:cs typeface="Franklin Gothic Medium"/>
              </a:rPr>
              <a:t>CREATE</a:t>
            </a:r>
            <a:r>
              <a:rPr dirty="0" sz="1800" spc="-20">
                <a:solidFill>
                  <a:srgbClr val="FFFFFF"/>
                </a:solidFill>
                <a:latin typeface="Franklin Gothic Medium"/>
                <a:cs typeface="Franklin Gothic Medium"/>
              </a:rPr>
              <a:t> </a:t>
            </a:r>
            <a:r>
              <a:rPr dirty="0" sz="1800">
                <a:solidFill>
                  <a:srgbClr val="FFFFFF"/>
                </a:solidFill>
                <a:latin typeface="Franklin Gothic Medium"/>
                <a:cs typeface="Franklin Gothic Medium"/>
              </a:rPr>
              <a:t>THE</a:t>
            </a:r>
            <a:r>
              <a:rPr dirty="0" sz="1800" spc="-20">
                <a:solidFill>
                  <a:srgbClr val="FFFFFF"/>
                </a:solidFill>
                <a:latin typeface="Franklin Gothic Medium"/>
                <a:cs typeface="Franklin Gothic Medium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Franklin Gothic Medium"/>
                <a:cs typeface="Franklin Gothic Medium"/>
              </a:rPr>
              <a:t>FUTURE</a:t>
            </a:r>
            <a:endParaRPr sz="1800">
              <a:latin typeface="Franklin Gothic Medium"/>
              <a:cs typeface="Franklin Gothic Medium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81800" y="0"/>
            <a:ext cx="5410200" cy="3381375"/>
          </a:xfrm>
          <a:prstGeom prst="rect">
            <a:avLst/>
          </a:prstGeom>
        </p:spPr>
      </p:pic>
      <p:sp>
        <p:nvSpPr>
          <p:cNvPr id="4" name="object 4" descr=""/>
          <p:cNvSpPr txBox="1"/>
          <p:nvPr/>
        </p:nvSpPr>
        <p:spPr>
          <a:xfrm>
            <a:off x="879475" y="2224341"/>
            <a:ext cx="5321935" cy="250380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0"/>
              </a:spcBef>
            </a:pP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Lee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Byung-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Chull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established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March</a:t>
            </a:r>
            <a:r>
              <a:rPr dirty="0" sz="18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1,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1938,</a:t>
            </a:r>
            <a:r>
              <a:rPr dirty="0" sz="18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as a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grocery</a:t>
            </a:r>
            <a:r>
              <a:rPr dirty="0" sz="18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trading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business.</a:t>
            </a:r>
            <a:r>
              <a:rPr dirty="0" sz="1800" spc="4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Trading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noodles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other products</a:t>
            </a:r>
            <a:r>
              <a:rPr dirty="0" sz="18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made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around 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Taegu,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Korea,</a:t>
            </a:r>
            <a:r>
              <a:rPr dirty="0" sz="18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8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shipping</a:t>
            </a:r>
            <a:r>
              <a:rPr dirty="0" sz="18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them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8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China</a:t>
            </a:r>
            <a:r>
              <a:rPr dirty="0" sz="18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8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its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provinces,</a:t>
            </a:r>
            <a:r>
              <a:rPr dirty="0" sz="18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he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began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his</a:t>
            </a:r>
            <a:r>
              <a:rPr dirty="0" sz="18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business</a:t>
            </a:r>
            <a:r>
              <a:rPr dirty="0" sz="18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there.</a:t>
            </a:r>
            <a:r>
              <a:rPr dirty="0" sz="1800" spc="4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(The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Korean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word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8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"three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stars"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dirty="0" sz="18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where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corporate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name,</a:t>
            </a:r>
            <a:r>
              <a:rPr dirty="0" sz="18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Samsung,</a:t>
            </a:r>
            <a:r>
              <a:rPr dirty="0" sz="18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originated.)</a:t>
            </a:r>
            <a:r>
              <a:rPr dirty="0" sz="1800" spc="4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Lee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opened</a:t>
            </a:r>
            <a:r>
              <a:rPr dirty="0" sz="1800" spc="-10">
                <a:solidFill>
                  <a:srgbClr val="FFFFFF"/>
                </a:solidFill>
                <a:latin typeface="Arial MT"/>
                <a:cs typeface="Arial MT"/>
              </a:rPr>
              <a:t> Korea's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biggest</a:t>
            </a:r>
            <a:r>
              <a:rPr dirty="0" sz="18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woollen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mill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diversified</a:t>
            </a:r>
            <a:r>
              <a:rPr dirty="0" sz="18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his</a:t>
            </a:r>
            <a:r>
              <a:rPr dirty="0" sz="18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company</a:t>
            </a:r>
            <a:r>
              <a:rPr dirty="0" sz="18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into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textiles</a:t>
            </a:r>
            <a:r>
              <a:rPr dirty="0" sz="18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following</a:t>
            </a:r>
            <a:r>
              <a:rPr dirty="0" sz="18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FFFFF"/>
                </a:solidFill>
                <a:latin typeface="Arial MT"/>
                <a:cs typeface="Arial MT"/>
              </a:rPr>
              <a:t>Korean</a:t>
            </a:r>
            <a:r>
              <a:rPr dirty="0" sz="18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Arial MT"/>
                <a:cs typeface="Arial MT"/>
              </a:rPr>
              <a:t>War.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94564" rIns="0" bIns="0" rtlCol="0" vert="horz">
            <a:spAutoFit/>
          </a:bodyPr>
          <a:lstStyle/>
          <a:p>
            <a:pPr marL="257175">
              <a:lnSpc>
                <a:spcPct val="100000"/>
              </a:lnSpc>
              <a:spcBef>
                <a:spcPts val="125"/>
              </a:spcBef>
            </a:pPr>
            <a:r>
              <a:rPr dirty="0" sz="1700" spc="120"/>
              <a:t>SWOT</a:t>
            </a:r>
            <a:r>
              <a:rPr dirty="0" sz="1700" spc="95"/>
              <a:t> </a:t>
            </a:r>
            <a:r>
              <a:rPr dirty="0" sz="1700" spc="110"/>
              <a:t>ANALYSIS</a:t>
            </a:r>
            <a:r>
              <a:rPr dirty="0" sz="1700" spc="135"/>
              <a:t> </a:t>
            </a:r>
            <a:r>
              <a:rPr dirty="0" sz="1700" spc="85"/>
              <a:t>-</a:t>
            </a:r>
            <a:r>
              <a:rPr dirty="0" sz="1700" spc="114"/>
              <a:t> </a:t>
            </a:r>
            <a:r>
              <a:rPr dirty="0" sz="1700" spc="165"/>
              <a:t>SAMSUNG</a:t>
            </a:r>
            <a:endParaRPr sz="1700"/>
          </a:p>
        </p:txBody>
      </p:sp>
      <p:grpSp>
        <p:nvGrpSpPr>
          <p:cNvPr id="3" name="object 3" descr=""/>
          <p:cNvGrpSpPr/>
          <p:nvPr/>
        </p:nvGrpSpPr>
        <p:grpSpPr>
          <a:xfrm>
            <a:off x="4751451" y="3198876"/>
            <a:ext cx="2727325" cy="1193800"/>
            <a:chOff x="4751451" y="3198876"/>
            <a:chExt cx="2727325" cy="1193800"/>
          </a:xfrm>
        </p:grpSpPr>
        <p:sp>
          <p:nvSpPr>
            <p:cNvPr id="4" name="object 4" descr=""/>
            <p:cNvSpPr/>
            <p:nvPr/>
          </p:nvSpPr>
          <p:spPr>
            <a:xfrm>
              <a:off x="4757801" y="3205226"/>
              <a:ext cx="2714625" cy="1181100"/>
            </a:xfrm>
            <a:custGeom>
              <a:avLst/>
              <a:gdLst/>
              <a:ahLst/>
              <a:cxnLst/>
              <a:rect l="l" t="t" r="r" b="b"/>
              <a:pathLst>
                <a:path w="2714625" h="1181100">
                  <a:moveTo>
                    <a:pt x="2517775" y="0"/>
                  </a:moveTo>
                  <a:lnTo>
                    <a:pt x="196850" y="0"/>
                  </a:lnTo>
                  <a:lnTo>
                    <a:pt x="151675" y="5192"/>
                  </a:lnTo>
                  <a:lnTo>
                    <a:pt x="110227" y="19986"/>
                  </a:lnTo>
                  <a:lnTo>
                    <a:pt x="73679" y="43207"/>
                  </a:lnTo>
                  <a:lnTo>
                    <a:pt x="43207" y="73679"/>
                  </a:lnTo>
                  <a:lnTo>
                    <a:pt x="19986" y="110227"/>
                  </a:lnTo>
                  <a:lnTo>
                    <a:pt x="5192" y="151675"/>
                  </a:lnTo>
                  <a:lnTo>
                    <a:pt x="0" y="196850"/>
                  </a:lnTo>
                  <a:lnTo>
                    <a:pt x="0" y="984250"/>
                  </a:lnTo>
                  <a:lnTo>
                    <a:pt x="5192" y="1029384"/>
                  </a:lnTo>
                  <a:lnTo>
                    <a:pt x="19986" y="1070817"/>
                  </a:lnTo>
                  <a:lnTo>
                    <a:pt x="43207" y="1107367"/>
                  </a:lnTo>
                  <a:lnTo>
                    <a:pt x="73679" y="1137852"/>
                  </a:lnTo>
                  <a:lnTo>
                    <a:pt x="110227" y="1161091"/>
                  </a:lnTo>
                  <a:lnTo>
                    <a:pt x="151675" y="1175900"/>
                  </a:lnTo>
                  <a:lnTo>
                    <a:pt x="196850" y="1181100"/>
                  </a:lnTo>
                  <a:lnTo>
                    <a:pt x="2517775" y="1181100"/>
                  </a:lnTo>
                  <a:lnTo>
                    <a:pt x="2562909" y="1175900"/>
                  </a:lnTo>
                  <a:lnTo>
                    <a:pt x="2604342" y="1161091"/>
                  </a:lnTo>
                  <a:lnTo>
                    <a:pt x="2640892" y="1137852"/>
                  </a:lnTo>
                  <a:lnTo>
                    <a:pt x="2671377" y="1107367"/>
                  </a:lnTo>
                  <a:lnTo>
                    <a:pt x="2694616" y="1070817"/>
                  </a:lnTo>
                  <a:lnTo>
                    <a:pt x="2709425" y="1029384"/>
                  </a:lnTo>
                  <a:lnTo>
                    <a:pt x="2714625" y="984250"/>
                  </a:lnTo>
                  <a:lnTo>
                    <a:pt x="2714625" y="196850"/>
                  </a:lnTo>
                  <a:lnTo>
                    <a:pt x="2709425" y="151675"/>
                  </a:lnTo>
                  <a:lnTo>
                    <a:pt x="2694616" y="110227"/>
                  </a:lnTo>
                  <a:lnTo>
                    <a:pt x="2671377" y="73679"/>
                  </a:lnTo>
                  <a:lnTo>
                    <a:pt x="2640892" y="43207"/>
                  </a:lnTo>
                  <a:lnTo>
                    <a:pt x="2604342" y="19986"/>
                  </a:lnTo>
                  <a:lnTo>
                    <a:pt x="2562909" y="5192"/>
                  </a:lnTo>
                  <a:lnTo>
                    <a:pt x="2517775" y="0"/>
                  </a:lnTo>
                  <a:close/>
                </a:path>
              </a:pathLst>
            </a:custGeom>
            <a:solidFill>
              <a:srgbClr val="0E224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4757801" y="3205226"/>
              <a:ext cx="2714625" cy="1181100"/>
            </a:xfrm>
            <a:custGeom>
              <a:avLst/>
              <a:gdLst/>
              <a:ahLst/>
              <a:cxnLst/>
              <a:rect l="l" t="t" r="r" b="b"/>
              <a:pathLst>
                <a:path w="2714625" h="1181100">
                  <a:moveTo>
                    <a:pt x="196850" y="0"/>
                  </a:moveTo>
                  <a:lnTo>
                    <a:pt x="151675" y="5192"/>
                  </a:lnTo>
                  <a:lnTo>
                    <a:pt x="110227" y="19986"/>
                  </a:lnTo>
                  <a:lnTo>
                    <a:pt x="73679" y="43207"/>
                  </a:lnTo>
                  <a:lnTo>
                    <a:pt x="43207" y="73679"/>
                  </a:lnTo>
                  <a:lnTo>
                    <a:pt x="19986" y="110227"/>
                  </a:lnTo>
                  <a:lnTo>
                    <a:pt x="5192" y="151675"/>
                  </a:lnTo>
                  <a:lnTo>
                    <a:pt x="0" y="196850"/>
                  </a:lnTo>
                  <a:lnTo>
                    <a:pt x="0" y="984250"/>
                  </a:lnTo>
                  <a:lnTo>
                    <a:pt x="5192" y="1029384"/>
                  </a:lnTo>
                  <a:lnTo>
                    <a:pt x="19986" y="1070817"/>
                  </a:lnTo>
                  <a:lnTo>
                    <a:pt x="43207" y="1107367"/>
                  </a:lnTo>
                  <a:lnTo>
                    <a:pt x="73679" y="1137852"/>
                  </a:lnTo>
                  <a:lnTo>
                    <a:pt x="110227" y="1161091"/>
                  </a:lnTo>
                  <a:lnTo>
                    <a:pt x="151675" y="1175900"/>
                  </a:lnTo>
                  <a:lnTo>
                    <a:pt x="196850" y="1181100"/>
                  </a:lnTo>
                  <a:lnTo>
                    <a:pt x="2517775" y="1181100"/>
                  </a:lnTo>
                  <a:lnTo>
                    <a:pt x="2562909" y="1175900"/>
                  </a:lnTo>
                  <a:lnTo>
                    <a:pt x="2604342" y="1161091"/>
                  </a:lnTo>
                  <a:lnTo>
                    <a:pt x="2640892" y="1137852"/>
                  </a:lnTo>
                  <a:lnTo>
                    <a:pt x="2671377" y="1107367"/>
                  </a:lnTo>
                  <a:lnTo>
                    <a:pt x="2694616" y="1070817"/>
                  </a:lnTo>
                  <a:lnTo>
                    <a:pt x="2709425" y="1029384"/>
                  </a:lnTo>
                  <a:lnTo>
                    <a:pt x="2714625" y="984250"/>
                  </a:lnTo>
                  <a:lnTo>
                    <a:pt x="2714625" y="196850"/>
                  </a:lnTo>
                  <a:lnTo>
                    <a:pt x="2709425" y="151675"/>
                  </a:lnTo>
                  <a:lnTo>
                    <a:pt x="2694616" y="110227"/>
                  </a:lnTo>
                  <a:lnTo>
                    <a:pt x="2671377" y="73679"/>
                  </a:lnTo>
                  <a:lnTo>
                    <a:pt x="2640892" y="43207"/>
                  </a:lnTo>
                  <a:lnTo>
                    <a:pt x="2604342" y="19986"/>
                  </a:lnTo>
                  <a:lnTo>
                    <a:pt x="2562909" y="5192"/>
                  </a:lnTo>
                  <a:lnTo>
                    <a:pt x="2517775" y="0"/>
                  </a:lnTo>
                  <a:lnTo>
                    <a:pt x="196850" y="0"/>
                  </a:lnTo>
                  <a:close/>
                </a:path>
              </a:pathLst>
            </a:custGeom>
            <a:ln w="12701">
              <a:solidFill>
                <a:srgbClr val="FFAA2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5321300" y="3455035"/>
            <a:ext cx="1604010" cy="63246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3950" spc="290" b="1">
                <a:solidFill>
                  <a:srgbClr val="FFFFFF"/>
                </a:solidFill>
                <a:latin typeface="Cambria"/>
                <a:cs typeface="Cambria"/>
              </a:rPr>
              <a:t>SWOT</a:t>
            </a:r>
            <a:endParaRPr sz="3950">
              <a:latin typeface="Cambria"/>
              <a:cs typeface="Cambria"/>
            </a:endParaRPr>
          </a:p>
        </p:txBody>
      </p:sp>
      <p:grpSp>
        <p:nvGrpSpPr>
          <p:cNvPr id="7" name="object 7" descr=""/>
          <p:cNvGrpSpPr/>
          <p:nvPr/>
        </p:nvGrpSpPr>
        <p:grpSpPr>
          <a:xfrm>
            <a:off x="198436" y="1055750"/>
            <a:ext cx="11862435" cy="5764530"/>
            <a:chOff x="198436" y="1055750"/>
            <a:chExt cx="11862435" cy="5764530"/>
          </a:xfrm>
        </p:grpSpPr>
        <p:sp>
          <p:nvSpPr>
            <p:cNvPr id="8" name="object 8" descr=""/>
            <p:cNvSpPr/>
            <p:nvPr/>
          </p:nvSpPr>
          <p:spPr>
            <a:xfrm>
              <a:off x="204787" y="1062101"/>
              <a:ext cx="5086985" cy="2600325"/>
            </a:xfrm>
            <a:custGeom>
              <a:avLst/>
              <a:gdLst/>
              <a:ahLst/>
              <a:cxnLst/>
              <a:rect l="l" t="t" r="r" b="b"/>
              <a:pathLst>
                <a:path w="5086985" h="2600325">
                  <a:moveTo>
                    <a:pt x="4652962" y="0"/>
                  </a:moveTo>
                  <a:lnTo>
                    <a:pt x="433387" y="0"/>
                  </a:lnTo>
                  <a:lnTo>
                    <a:pt x="386164" y="2541"/>
                  </a:lnTo>
                  <a:lnTo>
                    <a:pt x="340414" y="9990"/>
                  </a:lnTo>
                  <a:lnTo>
                    <a:pt x="296402" y="22083"/>
                  </a:lnTo>
                  <a:lnTo>
                    <a:pt x="254391" y="38556"/>
                  </a:lnTo>
                  <a:lnTo>
                    <a:pt x="214646" y="59144"/>
                  </a:lnTo>
                  <a:lnTo>
                    <a:pt x="177432" y="83584"/>
                  </a:lnTo>
                  <a:lnTo>
                    <a:pt x="143013" y="111612"/>
                  </a:lnTo>
                  <a:lnTo>
                    <a:pt x="111653" y="142963"/>
                  </a:lnTo>
                  <a:lnTo>
                    <a:pt x="83617" y="177375"/>
                  </a:lnTo>
                  <a:lnTo>
                    <a:pt x="59169" y="214582"/>
                  </a:lnTo>
                  <a:lnTo>
                    <a:pt x="38573" y="254322"/>
                  </a:lnTo>
                  <a:lnTo>
                    <a:pt x="22094" y="296330"/>
                  </a:lnTo>
                  <a:lnTo>
                    <a:pt x="9995" y="340342"/>
                  </a:lnTo>
                  <a:lnTo>
                    <a:pt x="2543" y="386095"/>
                  </a:lnTo>
                  <a:lnTo>
                    <a:pt x="0" y="433324"/>
                  </a:lnTo>
                  <a:lnTo>
                    <a:pt x="0" y="2166874"/>
                  </a:lnTo>
                  <a:lnTo>
                    <a:pt x="2543" y="2214104"/>
                  </a:lnTo>
                  <a:lnTo>
                    <a:pt x="9995" y="2259861"/>
                  </a:lnTo>
                  <a:lnTo>
                    <a:pt x="22094" y="2303880"/>
                  </a:lnTo>
                  <a:lnTo>
                    <a:pt x="38573" y="2345897"/>
                  </a:lnTo>
                  <a:lnTo>
                    <a:pt x="59169" y="2385647"/>
                  </a:lnTo>
                  <a:lnTo>
                    <a:pt x="83617" y="2422867"/>
                  </a:lnTo>
                  <a:lnTo>
                    <a:pt x="111653" y="2457291"/>
                  </a:lnTo>
                  <a:lnTo>
                    <a:pt x="143013" y="2488655"/>
                  </a:lnTo>
                  <a:lnTo>
                    <a:pt x="177432" y="2516696"/>
                  </a:lnTo>
                  <a:lnTo>
                    <a:pt x="214646" y="2541147"/>
                  </a:lnTo>
                  <a:lnTo>
                    <a:pt x="254391" y="2561746"/>
                  </a:lnTo>
                  <a:lnTo>
                    <a:pt x="296402" y="2578228"/>
                  </a:lnTo>
                  <a:lnTo>
                    <a:pt x="340414" y="2590327"/>
                  </a:lnTo>
                  <a:lnTo>
                    <a:pt x="386164" y="2597781"/>
                  </a:lnTo>
                  <a:lnTo>
                    <a:pt x="433387" y="2600325"/>
                  </a:lnTo>
                  <a:lnTo>
                    <a:pt x="4652962" y="2600325"/>
                  </a:lnTo>
                  <a:lnTo>
                    <a:pt x="4700192" y="2597781"/>
                  </a:lnTo>
                  <a:lnTo>
                    <a:pt x="4745949" y="2590327"/>
                  </a:lnTo>
                  <a:lnTo>
                    <a:pt x="4789969" y="2578228"/>
                  </a:lnTo>
                  <a:lnTo>
                    <a:pt x="4831986" y="2561746"/>
                  </a:lnTo>
                  <a:lnTo>
                    <a:pt x="4871736" y="2541147"/>
                  </a:lnTo>
                  <a:lnTo>
                    <a:pt x="4908955" y="2516696"/>
                  </a:lnTo>
                  <a:lnTo>
                    <a:pt x="4943379" y="2488655"/>
                  </a:lnTo>
                  <a:lnTo>
                    <a:pt x="4974744" y="2457291"/>
                  </a:lnTo>
                  <a:lnTo>
                    <a:pt x="5002784" y="2422867"/>
                  </a:lnTo>
                  <a:lnTo>
                    <a:pt x="5027236" y="2385647"/>
                  </a:lnTo>
                  <a:lnTo>
                    <a:pt x="5047835" y="2345897"/>
                  </a:lnTo>
                  <a:lnTo>
                    <a:pt x="5064316" y="2303880"/>
                  </a:lnTo>
                  <a:lnTo>
                    <a:pt x="5076416" y="2259861"/>
                  </a:lnTo>
                  <a:lnTo>
                    <a:pt x="5083870" y="2214104"/>
                  </a:lnTo>
                  <a:lnTo>
                    <a:pt x="5086413" y="2166874"/>
                  </a:lnTo>
                  <a:lnTo>
                    <a:pt x="5086413" y="433324"/>
                  </a:lnTo>
                  <a:lnTo>
                    <a:pt x="5083870" y="386095"/>
                  </a:lnTo>
                  <a:lnTo>
                    <a:pt x="5076416" y="340342"/>
                  </a:lnTo>
                  <a:lnTo>
                    <a:pt x="5064316" y="296330"/>
                  </a:lnTo>
                  <a:lnTo>
                    <a:pt x="5047835" y="254322"/>
                  </a:lnTo>
                  <a:lnTo>
                    <a:pt x="5027236" y="214582"/>
                  </a:lnTo>
                  <a:lnTo>
                    <a:pt x="5002784" y="177375"/>
                  </a:lnTo>
                  <a:lnTo>
                    <a:pt x="4974744" y="142963"/>
                  </a:lnTo>
                  <a:lnTo>
                    <a:pt x="4943379" y="111612"/>
                  </a:lnTo>
                  <a:lnTo>
                    <a:pt x="4908955" y="83584"/>
                  </a:lnTo>
                  <a:lnTo>
                    <a:pt x="4871736" y="59144"/>
                  </a:lnTo>
                  <a:lnTo>
                    <a:pt x="4831986" y="38556"/>
                  </a:lnTo>
                  <a:lnTo>
                    <a:pt x="4789969" y="22083"/>
                  </a:lnTo>
                  <a:lnTo>
                    <a:pt x="4745949" y="9990"/>
                  </a:lnTo>
                  <a:lnTo>
                    <a:pt x="4700192" y="2541"/>
                  </a:lnTo>
                  <a:lnTo>
                    <a:pt x="4652962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 descr=""/>
            <p:cNvSpPr/>
            <p:nvPr/>
          </p:nvSpPr>
          <p:spPr>
            <a:xfrm>
              <a:off x="204787" y="1062101"/>
              <a:ext cx="5086985" cy="2600325"/>
            </a:xfrm>
            <a:custGeom>
              <a:avLst/>
              <a:gdLst/>
              <a:ahLst/>
              <a:cxnLst/>
              <a:rect l="l" t="t" r="r" b="b"/>
              <a:pathLst>
                <a:path w="5086985" h="2600325">
                  <a:moveTo>
                    <a:pt x="433387" y="0"/>
                  </a:moveTo>
                  <a:lnTo>
                    <a:pt x="386164" y="2541"/>
                  </a:lnTo>
                  <a:lnTo>
                    <a:pt x="340414" y="9990"/>
                  </a:lnTo>
                  <a:lnTo>
                    <a:pt x="296402" y="22083"/>
                  </a:lnTo>
                  <a:lnTo>
                    <a:pt x="254391" y="38556"/>
                  </a:lnTo>
                  <a:lnTo>
                    <a:pt x="214646" y="59144"/>
                  </a:lnTo>
                  <a:lnTo>
                    <a:pt x="177432" y="83584"/>
                  </a:lnTo>
                  <a:lnTo>
                    <a:pt x="143013" y="111612"/>
                  </a:lnTo>
                  <a:lnTo>
                    <a:pt x="111653" y="142963"/>
                  </a:lnTo>
                  <a:lnTo>
                    <a:pt x="83617" y="177375"/>
                  </a:lnTo>
                  <a:lnTo>
                    <a:pt x="59169" y="214582"/>
                  </a:lnTo>
                  <a:lnTo>
                    <a:pt x="38573" y="254322"/>
                  </a:lnTo>
                  <a:lnTo>
                    <a:pt x="22094" y="296330"/>
                  </a:lnTo>
                  <a:lnTo>
                    <a:pt x="9995" y="340342"/>
                  </a:lnTo>
                  <a:lnTo>
                    <a:pt x="2543" y="386095"/>
                  </a:lnTo>
                  <a:lnTo>
                    <a:pt x="0" y="433324"/>
                  </a:lnTo>
                  <a:lnTo>
                    <a:pt x="0" y="2166874"/>
                  </a:lnTo>
                  <a:lnTo>
                    <a:pt x="2543" y="2214104"/>
                  </a:lnTo>
                  <a:lnTo>
                    <a:pt x="9995" y="2259861"/>
                  </a:lnTo>
                  <a:lnTo>
                    <a:pt x="22094" y="2303880"/>
                  </a:lnTo>
                  <a:lnTo>
                    <a:pt x="38573" y="2345897"/>
                  </a:lnTo>
                  <a:lnTo>
                    <a:pt x="59169" y="2385647"/>
                  </a:lnTo>
                  <a:lnTo>
                    <a:pt x="83617" y="2422867"/>
                  </a:lnTo>
                  <a:lnTo>
                    <a:pt x="111653" y="2457291"/>
                  </a:lnTo>
                  <a:lnTo>
                    <a:pt x="143013" y="2488655"/>
                  </a:lnTo>
                  <a:lnTo>
                    <a:pt x="177432" y="2516696"/>
                  </a:lnTo>
                  <a:lnTo>
                    <a:pt x="214646" y="2541147"/>
                  </a:lnTo>
                  <a:lnTo>
                    <a:pt x="254391" y="2561746"/>
                  </a:lnTo>
                  <a:lnTo>
                    <a:pt x="296402" y="2578228"/>
                  </a:lnTo>
                  <a:lnTo>
                    <a:pt x="340414" y="2590327"/>
                  </a:lnTo>
                  <a:lnTo>
                    <a:pt x="386164" y="2597781"/>
                  </a:lnTo>
                  <a:lnTo>
                    <a:pt x="433387" y="2600325"/>
                  </a:lnTo>
                  <a:lnTo>
                    <a:pt x="4652962" y="2600325"/>
                  </a:lnTo>
                  <a:lnTo>
                    <a:pt x="4700192" y="2597781"/>
                  </a:lnTo>
                  <a:lnTo>
                    <a:pt x="4745949" y="2590327"/>
                  </a:lnTo>
                  <a:lnTo>
                    <a:pt x="4789969" y="2578228"/>
                  </a:lnTo>
                  <a:lnTo>
                    <a:pt x="4831986" y="2561746"/>
                  </a:lnTo>
                  <a:lnTo>
                    <a:pt x="4871736" y="2541147"/>
                  </a:lnTo>
                  <a:lnTo>
                    <a:pt x="4908955" y="2516696"/>
                  </a:lnTo>
                  <a:lnTo>
                    <a:pt x="4943379" y="2488655"/>
                  </a:lnTo>
                  <a:lnTo>
                    <a:pt x="4974744" y="2457291"/>
                  </a:lnTo>
                  <a:lnTo>
                    <a:pt x="5002784" y="2422867"/>
                  </a:lnTo>
                  <a:lnTo>
                    <a:pt x="5027236" y="2385647"/>
                  </a:lnTo>
                  <a:lnTo>
                    <a:pt x="5047835" y="2345897"/>
                  </a:lnTo>
                  <a:lnTo>
                    <a:pt x="5064316" y="2303880"/>
                  </a:lnTo>
                  <a:lnTo>
                    <a:pt x="5076416" y="2259861"/>
                  </a:lnTo>
                  <a:lnTo>
                    <a:pt x="5083870" y="2214104"/>
                  </a:lnTo>
                  <a:lnTo>
                    <a:pt x="5086413" y="2166874"/>
                  </a:lnTo>
                  <a:lnTo>
                    <a:pt x="5086413" y="433324"/>
                  </a:lnTo>
                  <a:lnTo>
                    <a:pt x="5083870" y="386095"/>
                  </a:lnTo>
                  <a:lnTo>
                    <a:pt x="5076416" y="340342"/>
                  </a:lnTo>
                  <a:lnTo>
                    <a:pt x="5064316" y="296330"/>
                  </a:lnTo>
                  <a:lnTo>
                    <a:pt x="5047835" y="254322"/>
                  </a:lnTo>
                  <a:lnTo>
                    <a:pt x="5027236" y="214582"/>
                  </a:lnTo>
                  <a:lnTo>
                    <a:pt x="5002784" y="177375"/>
                  </a:lnTo>
                  <a:lnTo>
                    <a:pt x="4974744" y="142963"/>
                  </a:lnTo>
                  <a:lnTo>
                    <a:pt x="4943379" y="111612"/>
                  </a:lnTo>
                  <a:lnTo>
                    <a:pt x="4908955" y="83584"/>
                  </a:lnTo>
                  <a:lnTo>
                    <a:pt x="4871736" y="59144"/>
                  </a:lnTo>
                  <a:lnTo>
                    <a:pt x="4831986" y="38556"/>
                  </a:lnTo>
                  <a:lnTo>
                    <a:pt x="4789969" y="22083"/>
                  </a:lnTo>
                  <a:lnTo>
                    <a:pt x="4745949" y="9990"/>
                  </a:lnTo>
                  <a:lnTo>
                    <a:pt x="4700192" y="2541"/>
                  </a:lnTo>
                  <a:lnTo>
                    <a:pt x="4652962" y="0"/>
                  </a:lnTo>
                  <a:lnTo>
                    <a:pt x="433387" y="0"/>
                  </a:lnTo>
                  <a:close/>
                </a:path>
              </a:pathLst>
            </a:custGeom>
            <a:ln w="12701">
              <a:solidFill>
                <a:srgbClr val="FFAA2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 descr=""/>
            <p:cNvSpPr/>
            <p:nvPr/>
          </p:nvSpPr>
          <p:spPr>
            <a:xfrm>
              <a:off x="7034276" y="1109726"/>
              <a:ext cx="5019675" cy="2447925"/>
            </a:xfrm>
            <a:custGeom>
              <a:avLst/>
              <a:gdLst/>
              <a:ahLst/>
              <a:cxnLst/>
              <a:rect l="l" t="t" r="r" b="b"/>
              <a:pathLst>
                <a:path w="5019675" h="2447925">
                  <a:moveTo>
                    <a:pt x="4611624" y="0"/>
                  </a:moveTo>
                  <a:lnTo>
                    <a:pt x="407924" y="0"/>
                  </a:lnTo>
                  <a:lnTo>
                    <a:pt x="360350" y="2744"/>
                  </a:lnTo>
                  <a:lnTo>
                    <a:pt x="314388" y="10773"/>
                  </a:lnTo>
                  <a:lnTo>
                    <a:pt x="270344" y="23780"/>
                  </a:lnTo>
                  <a:lnTo>
                    <a:pt x="228525" y="41460"/>
                  </a:lnTo>
                  <a:lnTo>
                    <a:pt x="189237" y="63506"/>
                  </a:lnTo>
                  <a:lnTo>
                    <a:pt x="152785" y="89613"/>
                  </a:lnTo>
                  <a:lnTo>
                    <a:pt x="119475" y="119475"/>
                  </a:lnTo>
                  <a:lnTo>
                    <a:pt x="89613" y="152785"/>
                  </a:lnTo>
                  <a:lnTo>
                    <a:pt x="63506" y="189237"/>
                  </a:lnTo>
                  <a:lnTo>
                    <a:pt x="41460" y="228525"/>
                  </a:lnTo>
                  <a:lnTo>
                    <a:pt x="23780" y="270344"/>
                  </a:lnTo>
                  <a:lnTo>
                    <a:pt x="10773" y="314388"/>
                  </a:lnTo>
                  <a:lnTo>
                    <a:pt x="2744" y="360350"/>
                  </a:lnTo>
                  <a:lnTo>
                    <a:pt x="0" y="407924"/>
                  </a:lnTo>
                  <a:lnTo>
                    <a:pt x="0" y="2039874"/>
                  </a:lnTo>
                  <a:lnTo>
                    <a:pt x="2744" y="2087447"/>
                  </a:lnTo>
                  <a:lnTo>
                    <a:pt x="10773" y="2133409"/>
                  </a:lnTo>
                  <a:lnTo>
                    <a:pt x="23780" y="2177453"/>
                  </a:lnTo>
                  <a:lnTo>
                    <a:pt x="41460" y="2219272"/>
                  </a:lnTo>
                  <a:lnTo>
                    <a:pt x="63506" y="2258560"/>
                  </a:lnTo>
                  <a:lnTo>
                    <a:pt x="89613" y="2295012"/>
                  </a:lnTo>
                  <a:lnTo>
                    <a:pt x="119475" y="2328322"/>
                  </a:lnTo>
                  <a:lnTo>
                    <a:pt x="152785" y="2358184"/>
                  </a:lnTo>
                  <a:lnTo>
                    <a:pt x="189237" y="2384291"/>
                  </a:lnTo>
                  <a:lnTo>
                    <a:pt x="228525" y="2406337"/>
                  </a:lnTo>
                  <a:lnTo>
                    <a:pt x="270344" y="2424017"/>
                  </a:lnTo>
                  <a:lnTo>
                    <a:pt x="314388" y="2437024"/>
                  </a:lnTo>
                  <a:lnTo>
                    <a:pt x="360350" y="2445053"/>
                  </a:lnTo>
                  <a:lnTo>
                    <a:pt x="407924" y="2447798"/>
                  </a:lnTo>
                  <a:lnTo>
                    <a:pt x="4611624" y="2447925"/>
                  </a:lnTo>
                  <a:lnTo>
                    <a:pt x="4659197" y="2445178"/>
                  </a:lnTo>
                  <a:lnTo>
                    <a:pt x="4705159" y="2437144"/>
                  </a:lnTo>
                  <a:lnTo>
                    <a:pt x="4749203" y="2424129"/>
                  </a:lnTo>
                  <a:lnTo>
                    <a:pt x="4791022" y="2406439"/>
                  </a:lnTo>
                  <a:lnTo>
                    <a:pt x="4830310" y="2384381"/>
                  </a:lnTo>
                  <a:lnTo>
                    <a:pt x="4866762" y="2358261"/>
                  </a:lnTo>
                  <a:lnTo>
                    <a:pt x="4900072" y="2328386"/>
                  </a:lnTo>
                  <a:lnTo>
                    <a:pt x="4929934" y="2295062"/>
                  </a:lnTo>
                  <a:lnTo>
                    <a:pt x="4956041" y="2258597"/>
                  </a:lnTo>
                  <a:lnTo>
                    <a:pt x="4978087" y="2219297"/>
                  </a:lnTo>
                  <a:lnTo>
                    <a:pt x="4995767" y="2177468"/>
                  </a:lnTo>
                  <a:lnTo>
                    <a:pt x="5008774" y="2133416"/>
                  </a:lnTo>
                  <a:lnTo>
                    <a:pt x="5016803" y="2087449"/>
                  </a:lnTo>
                  <a:lnTo>
                    <a:pt x="5019548" y="2039874"/>
                  </a:lnTo>
                  <a:lnTo>
                    <a:pt x="5019675" y="407924"/>
                  </a:lnTo>
                  <a:lnTo>
                    <a:pt x="5016928" y="360350"/>
                  </a:lnTo>
                  <a:lnTo>
                    <a:pt x="5008894" y="314388"/>
                  </a:lnTo>
                  <a:lnTo>
                    <a:pt x="4995879" y="270344"/>
                  </a:lnTo>
                  <a:lnTo>
                    <a:pt x="4978189" y="228525"/>
                  </a:lnTo>
                  <a:lnTo>
                    <a:pt x="4956131" y="189237"/>
                  </a:lnTo>
                  <a:lnTo>
                    <a:pt x="4930011" y="152785"/>
                  </a:lnTo>
                  <a:lnTo>
                    <a:pt x="4900136" y="119475"/>
                  </a:lnTo>
                  <a:lnTo>
                    <a:pt x="4866812" y="89613"/>
                  </a:lnTo>
                  <a:lnTo>
                    <a:pt x="4830347" y="63506"/>
                  </a:lnTo>
                  <a:lnTo>
                    <a:pt x="4791047" y="41460"/>
                  </a:lnTo>
                  <a:lnTo>
                    <a:pt x="4749218" y="23780"/>
                  </a:lnTo>
                  <a:lnTo>
                    <a:pt x="4705166" y="10773"/>
                  </a:lnTo>
                  <a:lnTo>
                    <a:pt x="4659199" y="2744"/>
                  </a:lnTo>
                  <a:lnTo>
                    <a:pt x="4611624" y="0"/>
                  </a:lnTo>
                  <a:close/>
                </a:path>
              </a:pathLst>
            </a:custGeom>
            <a:solidFill>
              <a:srgbClr val="0043A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 descr=""/>
            <p:cNvSpPr/>
            <p:nvPr/>
          </p:nvSpPr>
          <p:spPr>
            <a:xfrm>
              <a:off x="7034276" y="1109726"/>
              <a:ext cx="5019675" cy="2447925"/>
            </a:xfrm>
            <a:custGeom>
              <a:avLst/>
              <a:gdLst/>
              <a:ahLst/>
              <a:cxnLst/>
              <a:rect l="l" t="t" r="r" b="b"/>
              <a:pathLst>
                <a:path w="5019675" h="2447925">
                  <a:moveTo>
                    <a:pt x="407924" y="0"/>
                  </a:moveTo>
                  <a:lnTo>
                    <a:pt x="360350" y="2744"/>
                  </a:lnTo>
                  <a:lnTo>
                    <a:pt x="314388" y="10773"/>
                  </a:lnTo>
                  <a:lnTo>
                    <a:pt x="270344" y="23780"/>
                  </a:lnTo>
                  <a:lnTo>
                    <a:pt x="228525" y="41460"/>
                  </a:lnTo>
                  <a:lnTo>
                    <a:pt x="189237" y="63506"/>
                  </a:lnTo>
                  <a:lnTo>
                    <a:pt x="152785" y="89613"/>
                  </a:lnTo>
                  <a:lnTo>
                    <a:pt x="119475" y="119475"/>
                  </a:lnTo>
                  <a:lnTo>
                    <a:pt x="89613" y="152785"/>
                  </a:lnTo>
                  <a:lnTo>
                    <a:pt x="63506" y="189237"/>
                  </a:lnTo>
                  <a:lnTo>
                    <a:pt x="41460" y="228525"/>
                  </a:lnTo>
                  <a:lnTo>
                    <a:pt x="23780" y="270344"/>
                  </a:lnTo>
                  <a:lnTo>
                    <a:pt x="10773" y="314388"/>
                  </a:lnTo>
                  <a:lnTo>
                    <a:pt x="2744" y="360350"/>
                  </a:lnTo>
                  <a:lnTo>
                    <a:pt x="0" y="407924"/>
                  </a:lnTo>
                  <a:lnTo>
                    <a:pt x="0" y="2039874"/>
                  </a:lnTo>
                  <a:lnTo>
                    <a:pt x="2744" y="2087447"/>
                  </a:lnTo>
                  <a:lnTo>
                    <a:pt x="10773" y="2133409"/>
                  </a:lnTo>
                  <a:lnTo>
                    <a:pt x="23780" y="2177453"/>
                  </a:lnTo>
                  <a:lnTo>
                    <a:pt x="41460" y="2219272"/>
                  </a:lnTo>
                  <a:lnTo>
                    <a:pt x="63506" y="2258560"/>
                  </a:lnTo>
                  <a:lnTo>
                    <a:pt x="89613" y="2295012"/>
                  </a:lnTo>
                  <a:lnTo>
                    <a:pt x="119475" y="2328322"/>
                  </a:lnTo>
                  <a:lnTo>
                    <a:pt x="152785" y="2358184"/>
                  </a:lnTo>
                  <a:lnTo>
                    <a:pt x="189237" y="2384291"/>
                  </a:lnTo>
                  <a:lnTo>
                    <a:pt x="228525" y="2406337"/>
                  </a:lnTo>
                  <a:lnTo>
                    <a:pt x="270344" y="2424017"/>
                  </a:lnTo>
                  <a:lnTo>
                    <a:pt x="314388" y="2437024"/>
                  </a:lnTo>
                  <a:lnTo>
                    <a:pt x="360350" y="2445053"/>
                  </a:lnTo>
                  <a:lnTo>
                    <a:pt x="407924" y="2447798"/>
                  </a:lnTo>
                  <a:lnTo>
                    <a:pt x="4611624" y="2447925"/>
                  </a:lnTo>
                  <a:lnTo>
                    <a:pt x="4659197" y="2445178"/>
                  </a:lnTo>
                  <a:lnTo>
                    <a:pt x="4705159" y="2437144"/>
                  </a:lnTo>
                  <a:lnTo>
                    <a:pt x="4749203" y="2424129"/>
                  </a:lnTo>
                  <a:lnTo>
                    <a:pt x="4791022" y="2406439"/>
                  </a:lnTo>
                  <a:lnTo>
                    <a:pt x="4830310" y="2384381"/>
                  </a:lnTo>
                  <a:lnTo>
                    <a:pt x="4866762" y="2358261"/>
                  </a:lnTo>
                  <a:lnTo>
                    <a:pt x="4900072" y="2328386"/>
                  </a:lnTo>
                  <a:lnTo>
                    <a:pt x="4929934" y="2295062"/>
                  </a:lnTo>
                  <a:lnTo>
                    <a:pt x="4956041" y="2258597"/>
                  </a:lnTo>
                  <a:lnTo>
                    <a:pt x="4978087" y="2219297"/>
                  </a:lnTo>
                  <a:lnTo>
                    <a:pt x="4995767" y="2177468"/>
                  </a:lnTo>
                  <a:lnTo>
                    <a:pt x="5008774" y="2133416"/>
                  </a:lnTo>
                  <a:lnTo>
                    <a:pt x="5016803" y="2087449"/>
                  </a:lnTo>
                  <a:lnTo>
                    <a:pt x="5019548" y="2039874"/>
                  </a:lnTo>
                  <a:lnTo>
                    <a:pt x="5019675" y="407924"/>
                  </a:lnTo>
                  <a:lnTo>
                    <a:pt x="5016928" y="360350"/>
                  </a:lnTo>
                  <a:lnTo>
                    <a:pt x="5008894" y="314388"/>
                  </a:lnTo>
                  <a:lnTo>
                    <a:pt x="4995879" y="270344"/>
                  </a:lnTo>
                  <a:lnTo>
                    <a:pt x="4978189" y="228525"/>
                  </a:lnTo>
                  <a:lnTo>
                    <a:pt x="4956131" y="189237"/>
                  </a:lnTo>
                  <a:lnTo>
                    <a:pt x="4930011" y="152785"/>
                  </a:lnTo>
                  <a:lnTo>
                    <a:pt x="4900136" y="119475"/>
                  </a:lnTo>
                  <a:lnTo>
                    <a:pt x="4866812" y="89613"/>
                  </a:lnTo>
                  <a:lnTo>
                    <a:pt x="4830347" y="63506"/>
                  </a:lnTo>
                  <a:lnTo>
                    <a:pt x="4791047" y="41460"/>
                  </a:lnTo>
                  <a:lnTo>
                    <a:pt x="4749218" y="23780"/>
                  </a:lnTo>
                  <a:lnTo>
                    <a:pt x="4705166" y="10773"/>
                  </a:lnTo>
                  <a:lnTo>
                    <a:pt x="4659199" y="2744"/>
                  </a:lnTo>
                  <a:lnTo>
                    <a:pt x="4611624" y="0"/>
                  </a:lnTo>
                  <a:lnTo>
                    <a:pt x="407924" y="0"/>
                  </a:lnTo>
                  <a:close/>
                </a:path>
              </a:pathLst>
            </a:custGeom>
            <a:ln w="12701">
              <a:solidFill>
                <a:srgbClr val="FFAA27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962775" y="4048123"/>
              <a:ext cx="5019675" cy="2771775"/>
            </a:xfrm>
            <a:prstGeom prst="rect">
              <a:avLst/>
            </a:prstGeom>
          </p:spPr>
        </p:pic>
        <p:pic>
          <p:nvPicPr>
            <p:cNvPr id="13" name="object 13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0025" y="4057648"/>
              <a:ext cx="5086350" cy="2762248"/>
            </a:xfrm>
            <a:prstGeom prst="rect">
              <a:avLst/>
            </a:prstGeom>
          </p:spPr>
        </p:pic>
      </p:grpSp>
      <p:sp>
        <p:nvSpPr>
          <p:cNvPr id="14" name="object 14" descr=""/>
          <p:cNvSpPr txBox="1"/>
          <p:nvPr/>
        </p:nvSpPr>
        <p:spPr>
          <a:xfrm>
            <a:off x="406082" y="1390078"/>
            <a:ext cx="449834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Global</a:t>
            </a:r>
            <a:r>
              <a:rPr dirty="0" sz="1100" spc="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market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leadership</a:t>
            </a:r>
            <a:r>
              <a:rPr dirty="0" sz="1100" spc="-7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–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Samsung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holds</a:t>
            </a:r>
            <a:r>
              <a:rPr dirty="0" sz="1100" spc="-5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leading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position</a:t>
            </a:r>
            <a:r>
              <a:rPr dirty="0" sz="1100" spc="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in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multiple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15" name="object 15" descr=""/>
          <p:cNvSpPr txBox="1"/>
          <p:nvPr/>
        </p:nvSpPr>
        <p:spPr>
          <a:xfrm>
            <a:off x="406082" y="1561782"/>
            <a:ext cx="467868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tech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markets.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Its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diverse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product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portfolio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and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strong</a:t>
            </a:r>
            <a:r>
              <a:rPr dirty="0" sz="1100" spc="5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brand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equity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underpin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16" name="object 16" descr=""/>
          <p:cNvSpPr txBox="1"/>
          <p:nvPr/>
        </p:nvSpPr>
        <p:spPr>
          <a:xfrm>
            <a:off x="406082" y="1724278"/>
            <a:ext cx="134810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a</a:t>
            </a:r>
            <a:r>
              <a:rPr dirty="0" sz="1100" spc="-1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broad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global</a:t>
            </a:r>
            <a:r>
              <a:rPr dirty="0" sz="1100" spc="-10">
                <a:latin typeface="Arial MT"/>
                <a:cs typeface="Arial MT"/>
              </a:rPr>
              <a:t> reach.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17" name="object 17" descr=""/>
          <p:cNvSpPr txBox="1"/>
          <p:nvPr/>
        </p:nvSpPr>
        <p:spPr>
          <a:xfrm>
            <a:off x="406082" y="1895411"/>
            <a:ext cx="449326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Research,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development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and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innovation</a:t>
            </a:r>
            <a:r>
              <a:rPr dirty="0" sz="1100" spc="-7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–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as</a:t>
            </a:r>
            <a:r>
              <a:rPr dirty="0" sz="1100" spc="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one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of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the</a:t>
            </a:r>
            <a:r>
              <a:rPr dirty="0" sz="1100" spc="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top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research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 spc="-25">
                <a:latin typeface="Arial MT"/>
                <a:cs typeface="Arial MT"/>
              </a:rPr>
              <a:t>and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18" name="object 18" descr=""/>
          <p:cNvSpPr txBox="1"/>
          <p:nvPr/>
        </p:nvSpPr>
        <p:spPr>
          <a:xfrm>
            <a:off x="406082" y="2067242"/>
            <a:ext cx="439039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development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spenders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globally,</a:t>
            </a:r>
            <a:r>
              <a:rPr dirty="0" sz="1100" spc="-1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Samsung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drives</a:t>
            </a:r>
            <a:r>
              <a:rPr dirty="0" sz="1100" spc="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rapid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innovation.</a:t>
            </a:r>
            <a:r>
              <a:rPr dirty="0" sz="1100" spc="-15">
                <a:latin typeface="Arial MT"/>
                <a:cs typeface="Arial MT"/>
              </a:rPr>
              <a:t> </a:t>
            </a:r>
            <a:r>
              <a:rPr dirty="0" sz="1100" spc="-25">
                <a:latin typeface="Arial MT"/>
                <a:cs typeface="Arial MT"/>
              </a:rPr>
              <a:t>The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19" name="object 19" descr=""/>
          <p:cNvSpPr txBox="1"/>
          <p:nvPr/>
        </p:nvSpPr>
        <p:spPr>
          <a:xfrm>
            <a:off x="406082" y="2229865"/>
            <a:ext cx="433641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company</a:t>
            </a:r>
            <a:r>
              <a:rPr dirty="0" sz="1100" spc="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consistently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allocates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substantial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resources</a:t>
            </a:r>
            <a:r>
              <a:rPr dirty="0" sz="1100" spc="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to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research</a:t>
            </a:r>
            <a:r>
              <a:rPr dirty="0" sz="1100" spc="-25">
                <a:latin typeface="Arial MT"/>
                <a:cs typeface="Arial MT"/>
              </a:rPr>
              <a:t> and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20" name="object 20" descr=""/>
          <p:cNvSpPr txBox="1"/>
          <p:nvPr/>
        </p:nvSpPr>
        <p:spPr>
          <a:xfrm>
            <a:off x="406082" y="2401570"/>
            <a:ext cx="362712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development, fostering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innovation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across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its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product</a:t>
            </a:r>
            <a:r>
              <a:rPr dirty="0" sz="1100" spc="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lines.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21" name="object 21" descr=""/>
          <p:cNvSpPr txBox="1"/>
          <p:nvPr/>
        </p:nvSpPr>
        <p:spPr>
          <a:xfrm>
            <a:off x="406082" y="2563177"/>
            <a:ext cx="431609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Diversified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product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portfolio</a:t>
            </a:r>
            <a:r>
              <a:rPr dirty="0" sz="1100" spc="-10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–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Samsung’s</a:t>
            </a:r>
            <a:r>
              <a:rPr dirty="0" sz="1100" spc="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extensive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range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of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products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22" name="object 22" descr=""/>
          <p:cNvSpPr txBox="1"/>
          <p:nvPr/>
        </p:nvSpPr>
        <p:spPr>
          <a:xfrm>
            <a:off x="406082" y="2734881"/>
            <a:ext cx="378777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allows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it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to</a:t>
            </a:r>
            <a:r>
              <a:rPr dirty="0" sz="1100" spc="5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mitigate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risks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associated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with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market</a:t>
            </a:r>
            <a:r>
              <a:rPr dirty="0" sz="1100" spc="-10">
                <a:latin typeface="Arial MT"/>
                <a:cs typeface="Arial MT"/>
              </a:rPr>
              <a:t> fluctuations.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23" name="object 23" descr=""/>
          <p:cNvSpPr txBox="1"/>
          <p:nvPr/>
        </p:nvSpPr>
        <p:spPr>
          <a:xfrm>
            <a:off x="406082" y="2907029"/>
            <a:ext cx="457898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Strong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brand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recognition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–</a:t>
            </a:r>
            <a:r>
              <a:rPr dirty="0" sz="1100" spc="-1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the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Samsung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brand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is</a:t>
            </a:r>
            <a:r>
              <a:rPr dirty="0" sz="1100" spc="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globally</a:t>
            </a:r>
            <a:r>
              <a:rPr dirty="0" sz="1100" spc="4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recognized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 spc="-25">
                <a:latin typeface="Arial MT"/>
                <a:cs typeface="Arial MT"/>
              </a:rPr>
              <a:t>and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24" name="object 24" descr=""/>
          <p:cNvSpPr txBox="1"/>
          <p:nvPr/>
        </p:nvSpPr>
        <p:spPr>
          <a:xfrm>
            <a:off x="406082" y="3068637"/>
            <a:ext cx="419417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trusted,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contributing</a:t>
            </a:r>
            <a:r>
              <a:rPr dirty="0" sz="1100" spc="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to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customer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loyalty</a:t>
            </a:r>
            <a:r>
              <a:rPr dirty="0" sz="1100" spc="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and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competitive</a:t>
            </a:r>
            <a:r>
              <a:rPr dirty="0" sz="1100" spc="-5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advantage</a:t>
            </a:r>
            <a:r>
              <a:rPr dirty="0" sz="950" spc="-10">
                <a:latin typeface="Arial MT"/>
                <a:cs typeface="Arial MT"/>
              </a:rPr>
              <a:t>.</a:t>
            </a:r>
            <a:endParaRPr sz="950">
              <a:latin typeface="Arial MT"/>
              <a:cs typeface="Arial MT"/>
            </a:endParaRPr>
          </a:p>
        </p:txBody>
      </p:sp>
      <p:sp>
        <p:nvSpPr>
          <p:cNvPr id="25" name="object 25" descr=""/>
          <p:cNvSpPr txBox="1"/>
          <p:nvPr/>
        </p:nvSpPr>
        <p:spPr>
          <a:xfrm>
            <a:off x="2178050" y="608647"/>
            <a:ext cx="965200" cy="2089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10">
                <a:solidFill>
                  <a:srgbClr val="FFFFFF"/>
                </a:solidFill>
                <a:latin typeface="Arial MT"/>
                <a:cs typeface="Arial MT"/>
              </a:rPr>
              <a:t>STRENGTHS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6" name="object 26" descr=""/>
          <p:cNvSpPr txBox="1"/>
          <p:nvPr/>
        </p:nvSpPr>
        <p:spPr>
          <a:xfrm>
            <a:off x="8944609" y="677798"/>
            <a:ext cx="108902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10">
                <a:solidFill>
                  <a:srgbClr val="FFFFFF"/>
                </a:solidFill>
                <a:latin typeface="Arial MT"/>
                <a:cs typeface="Arial MT"/>
              </a:rPr>
              <a:t>WEAKNESSES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7" name="object 27" descr=""/>
          <p:cNvSpPr txBox="1"/>
          <p:nvPr/>
        </p:nvSpPr>
        <p:spPr>
          <a:xfrm>
            <a:off x="7535544" y="1390078"/>
            <a:ext cx="395224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Overdependence</a:t>
            </a:r>
            <a:r>
              <a:rPr dirty="0" sz="11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dirty="0" sz="11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Smartphone</a:t>
            </a:r>
            <a:r>
              <a:rPr dirty="0" sz="11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Market: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smartphone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28" name="object 28" descr=""/>
          <p:cNvSpPr txBox="1"/>
          <p:nvPr/>
        </p:nvSpPr>
        <p:spPr>
          <a:xfrm>
            <a:off x="7535544" y="1561782"/>
            <a:ext cx="399796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market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 accounts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1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more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than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20%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Samsung's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total</a:t>
            </a:r>
            <a:r>
              <a:rPr dirty="0" sz="1100" spc="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revenue.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29" name="object 29" descr=""/>
          <p:cNvSpPr txBox="1"/>
          <p:nvPr/>
        </p:nvSpPr>
        <p:spPr>
          <a:xfrm>
            <a:off x="7535544" y="1724278"/>
            <a:ext cx="4123054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Consumer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demands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smartphone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industry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trends</a:t>
            </a:r>
            <a:r>
              <a:rPr dirty="0" sz="11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account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0" name="object 30" descr=""/>
          <p:cNvSpPr txBox="1"/>
          <p:nvPr/>
        </p:nvSpPr>
        <p:spPr>
          <a:xfrm>
            <a:off x="7535544" y="1895411"/>
            <a:ext cx="378841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sizable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portion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Samsung's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revenue.</a:t>
            </a:r>
            <a:r>
              <a:rPr dirty="0" sz="1100" spc="2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Given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products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1" name="object 31" descr=""/>
          <p:cNvSpPr txBox="1"/>
          <p:nvPr/>
        </p:nvSpPr>
        <p:spPr>
          <a:xfrm>
            <a:off x="7535544" y="2067242"/>
            <a:ext cx="3999229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competitors,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state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market,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customer</a:t>
            </a:r>
            <a:r>
              <a:rPr dirty="0" sz="11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choices,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it's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2" name="object 32" descr=""/>
          <p:cNvSpPr txBox="1"/>
          <p:nvPr/>
        </p:nvSpPr>
        <p:spPr>
          <a:xfrm>
            <a:off x="7535544" y="2229865"/>
            <a:ext cx="402653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dangerous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move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that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could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quickly</a:t>
            </a:r>
            <a:r>
              <a:rPr dirty="0" sz="1100" spc="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result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decline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revenue.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3" name="object 33" descr=""/>
          <p:cNvSpPr txBox="1"/>
          <p:nvPr/>
        </p:nvSpPr>
        <p:spPr>
          <a:xfrm>
            <a:off x="7535544" y="2401570"/>
            <a:ext cx="409638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Depends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other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companies</a:t>
            </a:r>
            <a:r>
              <a:rPr dirty="0" sz="11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key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software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–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lacks</a:t>
            </a:r>
            <a:r>
              <a:rPr dirty="0" sz="11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4" name="object 34" descr=""/>
          <p:cNvSpPr txBox="1"/>
          <p:nvPr/>
        </p:nvSpPr>
        <p:spPr>
          <a:xfrm>
            <a:off x="7535544" y="2563177"/>
            <a:ext cx="382841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proprietary</a:t>
            </a:r>
            <a:r>
              <a:rPr dirty="0" sz="11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mobile</a:t>
            </a:r>
            <a:r>
              <a:rPr dirty="0" sz="11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operating</a:t>
            </a:r>
            <a:r>
              <a:rPr dirty="0" sz="11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system.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It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remains</a:t>
            </a:r>
            <a:r>
              <a:rPr dirty="0" sz="11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dependent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5" name="object 35" descr=""/>
          <p:cNvSpPr txBox="1"/>
          <p:nvPr/>
        </p:nvSpPr>
        <p:spPr>
          <a:xfrm>
            <a:off x="7535544" y="2734881"/>
            <a:ext cx="424434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Google’s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Android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platform</a:t>
            </a:r>
            <a:r>
              <a:rPr dirty="0" sz="11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 smartphones,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which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limits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control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over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6" name="object 36" descr=""/>
          <p:cNvSpPr txBox="1"/>
          <p:nvPr/>
        </p:nvSpPr>
        <p:spPr>
          <a:xfrm>
            <a:off x="7535544" y="2907029"/>
            <a:ext cx="141732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software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services.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7" name="object 37" descr=""/>
          <p:cNvSpPr txBox="1"/>
          <p:nvPr/>
        </p:nvSpPr>
        <p:spPr>
          <a:xfrm>
            <a:off x="1838070" y="3770566"/>
            <a:ext cx="1269365" cy="2089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10">
                <a:solidFill>
                  <a:srgbClr val="FFFFFF"/>
                </a:solidFill>
                <a:latin typeface="Arial MT"/>
                <a:cs typeface="Arial MT"/>
              </a:rPr>
              <a:t>OPPORTUNITIES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38" name="object 38" descr=""/>
          <p:cNvSpPr txBox="1"/>
          <p:nvPr/>
        </p:nvSpPr>
        <p:spPr>
          <a:xfrm>
            <a:off x="656590" y="4215129"/>
            <a:ext cx="385064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Next-generation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technologies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–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dirty="0" sz="1100" spc="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well-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positioned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to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39" name="object 39" descr=""/>
          <p:cNvSpPr txBox="1"/>
          <p:nvPr/>
        </p:nvSpPr>
        <p:spPr>
          <a:xfrm>
            <a:off x="656590" y="4386262"/>
            <a:ext cx="417512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capitalize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major</a:t>
            </a:r>
            <a:r>
              <a:rPr dirty="0" sz="11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tech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shifts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coming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years.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company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0" name="object 40" descr=""/>
          <p:cNvSpPr txBox="1"/>
          <p:nvPr/>
        </p:nvSpPr>
        <p:spPr>
          <a:xfrm>
            <a:off x="656590" y="4548441"/>
            <a:ext cx="410591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investing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1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5G/6G</a:t>
            </a:r>
            <a:r>
              <a:rPr dirty="0" sz="11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networks,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artificial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intelligence,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automotive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1" name="object 41" descr=""/>
          <p:cNvSpPr txBox="1"/>
          <p:nvPr/>
        </p:nvSpPr>
        <p:spPr>
          <a:xfrm>
            <a:off x="656590" y="4720590"/>
            <a:ext cx="73469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electronics.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2" name="object 42" descr=""/>
          <p:cNvSpPr txBox="1"/>
          <p:nvPr/>
        </p:nvSpPr>
        <p:spPr>
          <a:xfrm>
            <a:off x="656590" y="4892294"/>
            <a:ext cx="419354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Emerging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markets</a:t>
            </a:r>
            <a:r>
              <a:rPr dirty="0" sz="11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–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tap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into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emerging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markets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its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3" name="object 43" descr=""/>
          <p:cNvSpPr txBox="1"/>
          <p:nvPr/>
        </p:nvSpPr>
        <p:spPr>
          <a:xfrm>
            <a:off x="656590" y="5054028"/>
            <a:ext cx="411480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next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phase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growth.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Many</a:t>
            </a:r>
            <a:r>
              <a:rPr dirty="0" sz="1100" spc="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developing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economies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Asia,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Africa,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4" name="object 44" descr=""/>
          <p:cNvSpPr txBox="1"/>
          <p:nvPr/>
        </p:nvSpPr>
        <p:spPr>
          <a:xfrm>
            <a:off x="656590" y="5225732"/>
            <a:ext cx="361950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Latin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America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have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growing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middle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class</a:t>
            </a:r>
            <a:r>
              <a:rPr dirty="0" sz="11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rising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5" name="object 45" descr=""/>
          <p:cNvSpPr txBox="1"/>
          <p:nvPr/>
        </p:nvSpPr>
        <p:spPr>
          <a:xfrm>
            <a:off x="656590" y="5388228"/>
            <a:ext cx="290512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purchasing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power</a:t>
            </a:r>
            <a:r>
              <a:rPr dirty="0" sz="11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appetite</a:t>
            </a:r>
            <a:r>
              <a:rPr dirty="0" sz="1100" spc="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1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technology.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6" name="object 46" descr=""/>
          <p:cNvSpPr txBox="1"/>
          <p:nvPr/>
        </p:nvSpPr>
        <p:spPr>
          <a:xfrm>
            <a:off x="656590" y="5560059"/>
            <a:ext cx="412686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Sustainability</a:t>
            </a:r>
            <a:r>
              <a:rPr dirty="0" sz="11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differentiation</a:t>
            </a:r>
            <a:r>
              <a:rPr dirty="0" sz="11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–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dirty="0" sz="11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environmental</a:t>
            </a:r>
            <a:r>
              <a:rPr dirty="0" sz="1100" spc="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concerns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rise,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7" name="object 47" descr=""/>
          <p:cNvSpPr txBox="1"/>
          <p:nvPr/>
        </p:nvSpPr>
        <p:spPr>
          <a:xfrm>
            <a:off x="656590" y="5731192"/>
            <a:ext cx="387731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Samsung’s</a:t>
            </a:r>
            <a:r>
              <a:rPr dirty="0" sz="11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scale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gives</a:t>
            </a:r>
            <a:r>
              <a:rPr dirty="0" sz="11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it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opportunity</a:t>
            </a:r>
            <a:r>
              <a:rPr dirty="0" sz="11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lead</a:t>
            </a:r>
            <a:r>
              <a:rPr dirty="0" sz="1100" spc="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sustainable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8" name="object 48" descr=""/>
          <p:cNvSpPr txBox="1"/>
          <p:nvPr/>
        </p:nvSpPr>
        <p:spPr>
          <a:xfrm>
            <a:off x="656590" y="5893434"/>
            <a:ext cx="424116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technology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differentiate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its</a:t>
            </a:r>
            <a:r>
              <a:rPr dirty="0" sz="1100" spc="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brand.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100" spc="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company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has</a:t>
            </a:r>
            <a:r>
              <a:rPr dirty="0" sz="1100" spc="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announced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9" name="object 49" descr=""/>
          <p:cNvSpPr txBox="1"/>
          <p:nvPr/>
        </p:nvSpPr>
        <p:spPr>
          <a:xfrm>
            <a:off x="656590" y="6065520"/>
            <a:ext cx="4177029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commitments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1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carbon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neutrality</a:t>
            </a:r>
            <a:r>
              <a:rPr dirty="0" sz="1100" spc="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eco-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friendly</a:t>
            </a:r>
            <a:r>
              <a:rPr dirty="0" sz="11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product</a:t>
            </a:r>
            <a:r>
              <a:rPr dirty="0" sz="11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designs.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0" name="object 50" descr=""/>
          <p:cNvSpPr txBox="1"/>
          <p:nvPr/>
        </p:nvSpPr>
        <p:spPr>
          <a:xfrm>
            <a:off x="656590" y="6227127"/>
            <a:ext cx="418465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By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innovating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green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technologies,</a:t>
            </a:r>
            <a:r>
              <a:rPr dirty="0" sz="11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dirty="0" sz="11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meet</a:t>
            </a:r>
            <a:r>
              <a:rPr dirty="0" sz="11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regulatory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1" name="object 51" descr=""/>
          <p:cNvSpPr txBox="1"/>
          <p:nvPr/>
        </p:nvSpPr>
        <p:spPr>
          <a:xfrm>
            <a:off x="656590" y="6398895"/>
            <a:ext cx="338772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expectations</a:t>
            </a:r>
            <a:r>
              <a:rPr dirty="0" sz="11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appeal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1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eco-</a:t>
            </a:r>
            <a:r>
              <a:rPr dirty="0" sz="1100">
                <a:solidFill>
                  <a:srgbClr val="FFFFFF"/>
                </a:solidFill>
                <a:latin typeface="Arial MT"/>
                <a:cs typeface="Arial MT"/>
              </a:rPr>
              <a:t>conscious</a:t>
            </a:r>
            <a:r>
              <a:rPr dirty="0" sz="11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Arial MT"/>
                <a:cs typeface="Arial MT"/>
              </a:rPr>
              <a:t>consumers.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2" name="object 52" descr=""/>
          <p:cNvSpPr txBox="1"/>
          <p:nvPr/>
        </p:nvSpPr>
        <p:spPr>
          <a:xfrm>
            <a:off x="9057005" y="3760787"/>
            <a:ext cx="728980" cy="2089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10">
                <a:solidFill>
                  <a:srgbClr val="FFFFFF"/>
                </a:solidFill>
                <a:latin typeface="Arial MT"/>
                <a:cs typeface="Arial MT"/>
              </a:rPr>
              <a:t>THREATS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53" name="object 53" descr=""/>
          <p:cNvSpPr txBox="1"/>
          <p:nvPr/>
        </p:nvSpPr>
        <p:spPr>
          <a:xfrm>
            <a:off x="7317105" y="4516056"/>
            <a:ext cx="420243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Intense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competition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–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Samsung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faces</a:t>
            </a:r>
            <a:r>
              <a:rPr dirty="0" sz="1100" spc="-5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fierce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competitors</a:t>
            </a:r>
            <a:r>
              <a:rPr dirty="0" sz="1100" spc="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on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multiple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4" name="object 54" descr=""/>
          <p:cNvSpPr txBox="1"/>
          <p:nvPr/>
        </p:nvSpPr>
        <p:spPr>
          <a:xfrm>
            <a:off x="7317105" y="4688204"/>
            <a:ext cx="441071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fronts.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In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the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premium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smartphone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and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device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segment,</a:t>
            </a:r>
            <a:r>
              <a:rPr dirty="0" sz="1100" spc="-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Apple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remains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5" name="object 55" descr=""/>
          <p:cNvSpPr txBox="1"/>
          <p:nvPr/>
        </p:nvSpPr>
        <p:spPr>
          <a:xfrm>
            <a:off x="7317105" y="4849812"/>
            <a:ext cx="262636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a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formidable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rival</a:t>
            </a:r>
            <a:r>
              <a:rPr dirty="0" sz="1100" spc="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with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its</a:t>
            </a:r>
            <a:r>
              <a:rPr dirty="0" sz="1100" spc="1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loyal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ecosystem.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6" name="object 56" descr=""/>
          <p:cNvSpPr txBox="1"/>
          <p:nvPr/>
        </p:nvSpPr>
        <p:spPr>
          <a:xfrm>
            <a:off x="7317105" y="5021516"/>
            <a:ext cx="3773170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Rapid</a:t>
            </a:r>
            <a:r>
              <a:rPr dirty="0" sz="1100" spc="5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technological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changes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–</a:t>
            </a:r>
            <a:r>
              <a:rPr dirty="0" sz="1100" spc="-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the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fast</a:t>
            </a:r>
            <a:r>
              <a:rPr dirty="0" sz="1100" spc="-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pace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of</a:t>
            </a:r>
            <a:r>
              <a:rPr dirty="0" sz="1100" spc="-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technological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7" name="object 57" descr=""/>
          <p:cNvSpPr txBox="1"/>
          <p:nvPr/>
        </p:nvSpPr>
        <p:spPr>
          <a:xfrm>
            <a:off x="7317105" y="5193665"/>
            <a:ext cx="283591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advancement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requires</a:t>
            </a:r>
            <a:r>
              <a:rPr dirty="0" sz="1100" spc="-6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continuous</a:t>
            </a:r>
            <a:r>
              <a:rPr dirty="0" sz="1100" spc="-6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innovation.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8" name="object 58" descr=""/>
          <p:cNvSpPr txBox="1"/>
          <p:nvPr/>
        </p:nvSpPr>
        <p:spPr>
          <a:xfrm>
            <a:off x="7317105" y="5355971"/>
            <a:ext cx="3904615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Geopolitical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and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supply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chain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risks</a:t>
            </a:r>
            <a:r>
              <a:rPr dirty="0" sz="1100" spc="-1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–</a:t>
            </a:r>
            <a:r>
              <a:rPr dirty="0" sz="1100" spc="-1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as</a:t>
            </a:r>
            <a:r>
              <a:rPr dirty="0" sz="1100" spc="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global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manufacturer,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9" name="object 59" descr=""/>
          <p:cNvSpPr txBox="1"/>
          <p:nvPr/>
        </p:nvSpPr>
        <p:spPr>
          <a:xfrm>
            <a:off x="7317105" y="5527040"/>
            <a:ext cx="411543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Samsung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is</a:t>
            </a:r>
            <a:r>
              <a:rPr dirty="0" sz="1100" spc="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highly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exposed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to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geopolitical</a:t>
            </a:r>
            <a:r>
              <a:rPr dirty="0" sz="1100" spc="4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tensions</a:t>
            </a:r>
            <a:r>
              <a:rPr dirty="0" sz="1100" spc="-4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and</a:t>
            </a:r>
            <a:r>
              <a:rPr dirty="0" sz="1100" spc="-3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regulatory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60" name="object 60" descr=""/>
          <p:cNvSpPr txBox="1"/>
          <p:nvPr/>
        </p:nvSpPr>
        <p:spPr>
          <a:xfrm>
            <a:off x="7317105" y="5689282"/>
            <a:ext cx="4407535" cy="1974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changes.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Trade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wars,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tariffs,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and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export</a:t>
            </a:r>
            <a:r>
              <a:rPr dirty="0" sz="1100" spc="-2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controls</a:t>
            </a:r>
            <a:r>
              <a:rPr dirty="0" sz="1100" spc="-5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are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significant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threats.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61" name="object 61" descr=""/>
          <p:cNvSpPr txBox="1"/>
          <p:nvPr/>
        </p:nvSpPr>
        <p:spPr>
          <a:xfrm>
            <a:off x="7317105" y="5861367"/>
            <a:ext cx="413131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>
                <a:latin typeface="Arial MT"/>
                <a:cs typeface="Arial MT"/>
              </a:rPr>
              <a:t>Any</a:t>
            </a:r>
            <a:r>
              <a:rPr dirty="0" sz="1100" spc="-4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escalation</a:t>
            </a:r>
            <a:r>
              <a:rPr dirty="0" sz="1100" spc="5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in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trade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barriers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can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increase</a:t>
            </a:r>
            <a:r>
              <a:rPr dirty="0" sz="1100" spc="-2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costs</a:t>
            </a:r>
            <a:r>
              <a:rPr dirty="0" sz="1100" spc="-35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or</a:t>
            </a:r>
            <a:r>
              <a:rPr dirty="0" sz="1100" spc="-70">
                <a:latin typeface="Arial MT"/>
                <a:cs typeface="Arial MT"/>
              </a:rPr>
              <a:t> </a:t>
            </a:r>
            <a:r>
              <a:rPr dirty="0" sz="1100">
                <a:latin typeface="Arial MT"/>
                <a:cs typeface="Arial MT"/>
              </a:rPr>
              <a:t>block</a:t>
            </a:r>
            <a:r>
              <a:rPr dirty="0" sz="1100" spc="40">
                <a:latin typeface="Arial MT"/>
                <a:cs typeface="Arial MT"/>
              </a:rPr>
              <a:t> </a:t>
            </a:r>
            <a:r>
              <a:rPr dirty="0" sz="1100" spc="-10">
                <a:latin typeface="Arial MT"/>
                <a:cs typeface="Arial MT"/>
              </a:rPr>
              <a:t>market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62" name="object 62" descr=""/>
          <p:cNvSpPr txBox="1"/>
          <p:nvPr/>
        </p:nvSpPr>
        <p:spPr>
          <a:xfrm>
            <a:off x="7317105" y="6033134"/>
            <a:ext cx="502920" cy="19685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100" spc="-10">
                <a:latin typeface="Arial MT"/>
                <a:cs typeface="Arial MT"/>
              </a:rPr>
              <a:t>access.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 descr=""/>
          <p:cNvSpPr/>
          <p:nvPr/>
        </p:nvSpPr>
        <p:spPr>
          <a:xfrm>
            <a:off x="5610225" y="0"/>
            <a:ext cx="6581775" cy="6858000"/>
          </a:xfrm>
          <a:custGeom>
            <a:avLst/>
            <a:gdLst/>
            <a:ahLst/>
            <a:cxnLst/>
            <a:rect l="l" t="t" r="r" b="b"/>
            <a:pathLst>
              <a:path w="6581775" h="6858000">
                <a:moveTo>
                  <a:pt x="6581775" y="0"/>
                </a:moveTo>
                <a:lnTo>
                  <a:pt x="0" y="0"/>
                </a:lnTo>
                <a:lnTo>
                  <a:pt x="0" y="6858000"/>
                </a:lnTo>
                <a:lnTo>
                  <a:pt x="6581775" y="6858000"/>
                </a:lnTo>
                <a:lnTo>
                  <a:pt x="6581775" y="0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104380" y="144399"/>
            <a:ext cx="3315335" cy="449580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2750" spc="210"/>
              <a:t>PESTLE</a:t>
            </a:r>
            <a:r>
              <a:rPr dirty="0" sz="2750" spc="245"/>
              <a:t> </a:t>
            </a:r>
            <a:r>
              <a:rPr dirty="0" sz="2750" spc="204"/>
              <a:t>ANALYSIS</a:t>
            </a:r>
            <a:endParaRPr sz="2750"/>
          </a:p>
        </p:txBody>
      </p:sp>
      <p:sp>
        <p:nvSpPr>
          <p:cNvPr id="5" name="object 5" descr=""/>
          <p:cNvSpPr txBox="1"/>
          <p:nvPr/>
        </p:nvSpPr>
        <p:spPr>
          <a:xfrm>
            <a:off x="10561955" y="6016830"/>
            <a:ext cx="799465" cy="31178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86995">
              <a:lnSpc>
                <a:spcPts val="1085"/>
              </a:lnSpc>
            </a:pPr>
            <a:r>
              <a:rPr dirty="0" sz="950" spc="-10">
                <a:solidFill>
                  <a:srgbClr val="D9D9D9"/>
                </a:solidFill>
                <a:latin typeface="Franklin Gothic Medium"/>
                <a:cs typeface="Franklin Gothic Medium"/>
              </a:rPr>
              <a:t>14/06/2025</a:t>
            </a:r>
            <a:endParaRPr sz="950">
              <a:latin typeface="Franklin Gothic Medium"/>
              <a:cs typeface="Franklin Gothic Medium"/>
            </a:endParaRP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dirty="0" sz="950">
                <a:solidFill>
                  <a:srgbClr val="D9D9D9"/>
                </a:solidFill>
                <a:latin typeface="Franklin Gothic Medium"/>
                <a:cs typeface="Franklin Gothic Medium"/>
              </a:rPr>
              <a:t>ADD</a:t>
            </a:r>
            <a:r>
              <a:rPr dirty="0" sz="950" spc="25">
                <a:solidFill>
                  <a:srgbClr val="D9D9D9"/>
                </a:solidFill>
                <a:latin typeface="Franklin Gothic Medium"/>
                <a:cs typeface="Franklin Gothic Medium"/>
              </a:rPr>
              <a:t> </a:t>
            </a:r>
            <a:r>
              <a:rPr dirty="0" sz="950" spc="-60">
                <a:solidFill>
                  <a:srgbClr val="D9D9D9"/>
                </a:solidFill>
                <a:latin typeface="Franklin Gothic Medium"/>
                <a:cs typeface="Franklin Gothic Medium"/>
              </a:rPr>
              <a:t>A</a:t>
            </a:r>
            <a:r>
              <a:rPr dirty="0" sz="950" spc="-10">
                <a:solidFill>
                  <a:srgbClr val="D9D9D9"/>
                </a:solidFill>
                <a:latin typeface="Franklin Gothic Medium"/>
                <a:cs typeface="Franklin Gothic Medium"/>
              </a:rPr>
              <a:t> FOOTER</a:t>
            </a:r>
            <a:endParaRPr sz="950">
              <a:latin typeface="Franklin Gothic Medium"/>
              <a:cs typeface="Franklin Gothic Medium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838835" y="6206986"/>
            <a:ext cx="73025" cy="1409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ts val="1085"/>
              </a:lnSpc>
            </a:pPr>
            <a:r>
              <a:rPr dirty="0" sz="950" spc="-50">
                <a:solidFill>
                  <a:srgbClr val="D9D9D9"/>
                </a:solidFill>
                <a:latin typeface="Franklin Gothic Medium"/>
                <a:cs typeface="Franklin Gothic Medium"/>
              </a:rPr>
              <a:t>4</a:t>
            </a:r>
            <a:endParaRPr sz="950">
              <a:latin typeface="Franklin Gothic Medium"/>
              <a:cs typeface="Franklin Gothic Medium"/>
            </a:endParaRPr>
          </a:p>
        </p:txBody>
      </p:sp>
      <p:graphicFrame>
        <p:nvGraphicFramePr>
          <p:cNvPr id="7" name="object 7" descr=""/>
          <p:cNvGraphicFramePr>
            <a:graphicFrameLocks noGrp="1"/>
          </p:cNvGraphicFramePr>
          <p:nvPr/>
        </p:nvGraphicFramePr>
        <p:xfrm>
          <a:off x="179247" y="773810"/>
          <a:ext cx="12000230" cy="60718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29790"/>
                <a:gridCol w="2007235"/>
                <a:gridCol w="1800860"/>
                <a:gridCol w="2098040"/>
                <a:gridCol w="1950720"/>
                <a:gridCol w="1924050"/>
              </a:tblGrid>
              <a:tr h="15671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Political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B="0" marT="46990">
                    <a:lnL w="3175">
                      <a:solidFill>
                        <a:srgbClr val="C0C8E3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C0C8E3"/>
                      </a:solidFill>
                      <a:prstDash val="solid"/>
                    </a:lnT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894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Economic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B="0" marT="113664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C0C8E3"/>
                      </a:solidFill>
                      <a:prstDash val="solid"/>
                    </a:lnT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Social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B="0" marT="4699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C0C8E3"/>
                      </a:solidFill>
                      <a:prstDash val="solid"/>
                    </a:lnT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Technological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B="0" marT="4699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175">
                      <a:solidFill>
                        <a:srgbClr val="C0C8E3"/>
                      </a:solidFill>
                      <a:prstDash val="solid"/>
                    </a:lnT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B="0" marT="4699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Legal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B="0" marT="4699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4471C4"/>
                    </a:solidFill>
                  </a:tcPr>
                </a:tc>
              </a:tr>
              <a:tr h="4504690">
                <a:tc>
                  <a:txBody>
                    <a:bodyPr/>
                    <a:lstStyle/>
                    <a:p>
                      <a:pPr marL="91440">
                        <a:lnSpc>
                          <a:spcPts val="1065"/>
                        </a:lnSpc>
                        <a:spcBef>
                          <a:spcPts val="215"/>
                        </a:spcBef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Policies: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1440">
                        <a:lnSpc>
                          <a:spcPts val="1050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countries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which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1440">
                        <a:lnSpc>
                          <a:spcPts val="1065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conducts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business,</a:t>
                      </a:r>
                      <a:r>
                        <a:rPr dirty="0" sz="900" spc="-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policies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the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1440" marR="117475">
                        <a:lnSpc>
                          <a:spcPct val="100299"/>
                        </a:lnSpc>
                        <a:spcBef>
                          <a:spcPts val="4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governments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can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have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substantial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impact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on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company's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activities.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business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strategy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can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influenced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variety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of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factors,</a:t>
                      </a:r>
                      <a:r>
                        <a:rPr dirty="0" sz="9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including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but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not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limited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tax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policies,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labour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laws,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environmental regulations,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trade</a:t>
                      </a:r>
                      <a:r>
                        <a:rPr dirty="0" sz="900" spc="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restrictions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tariffs,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political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stability.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102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Trade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Agreements: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1440" marR="92075">
                        <a:lnSpc>
                          <a:spcPct val="99700"/>
                        </a:lnSpc>
                        <a:spcBef>
                          <a:spcPts val="50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As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South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Korean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business,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gains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lot from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South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Korea's</a:t>
                      </a:r>
                      <a:r>
                        <a:rPr dirty="0" sz="9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free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trade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agreements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with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other nations.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These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agreements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have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potential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reduce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tariffs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increase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 global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competitiveness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of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</a:t>
                      </a:r>
                      <a:r>
                        <a:rPr dirty="0" sz="9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products.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1440" marR="143510">
                        <a:lnSpc>
                          <a:spcPct val="100400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Intellectual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Property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Laws:</a:t>
                      </a:r>
                      <a:r>
                        <a:rPr dirty="0" sz="9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Since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 success is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largely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dependent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on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technological innovation,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intellectual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property</a:t>
                      </a:r>
                      <a:r>
                        <a:rPr dirty="0" sz="900" spc="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rights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are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essential.</a:t>
                      </a:r>
                      <a:r>
                        <a:rPr dirty="0" sz="900" spc="2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strength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enforcement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-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these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rights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are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influenced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political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considerations.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If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these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rights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are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not</a:t>
                      </a:r>
                      <a:r>
                        <a:rPr dirty="0" sz="9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sufficiently safeguarded,</a:t>
                      </a:r>
                      <a:r>
                        <a:rPr dirty="0" sz="9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 competitiveness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suffer.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B="0" marT="27305">
                    <a:lnL w="3175">
                      <a:solidFill>
                        <a:srgbClr val="C0C8E3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3175">
                      <a:solidFill>
                        <a:srgbClr val="C0C8E3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3345" marR="208915">
                        <a:lnSpc>
                          <a:spcPct val="100099"/>
                        </a:lnSpc>
                        <a:spcBef>
                          <a:spcPts val="21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Global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Economic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Situation: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Because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is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international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company,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is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impacted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state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the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economies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 the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nations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where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it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operates.</a:t>
                      </a:r>
                      <a:r>
                        <a:rPr dirty="0" sz="900" spc="2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example,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the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demand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 products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customer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purchasing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power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impacted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economic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booms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or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recessions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certain nations.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3345">
                        <a:lnSpc>
                          <a:spcPct val="100000"/>
                        </a:lnSpc>
                        <a:spcBef>
                          <a:spcPts val="1025"/>
                        </a:spcBef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Inflation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Rates: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3345" marR="93980">
                        <a:lnSpc>
                          <a:spcPct val="99700"/>
                        </a:lnSpc>
                        <a:spcBef>
                          <a:spcPts val="50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some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nations,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high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rates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of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inflation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might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reduce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customers'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purchasing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power,</a:t>
                      </a:r>
                      <a:r>
                        <a:rPr dirty="0" sz="900" spc="-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which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will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impact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demand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goods.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3345">
                        <a:lnSpc>
                          <a:spcPts val="1050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Conversely,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low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inflation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can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boost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3345">
                        <a:lnSpc>
                          <a:spcPts val="1065"/>
                        </a:lnSpc>
                        <a:spcBef>
                          <a:spcPts val="4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demand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 products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3345">
                        <a:lnSpc>
                          <a:spcPts val="1065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enhance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purchasing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power.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3345">
                        <a:lnSpc>
                          <a:spcPts val="1065"/>
                        </a:lnSpc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Unemployment</a:t>
                      </a:r>
                      <a:r>
                        <a:rPr dirty="0" sz="900" spc="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Rates: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125095">
                        <a:lnSpc>
                          <a:spcPts val="1065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Consumer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spending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tends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to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3345" marR="116839">
                        <a:lnSpc>
                          <a:spcPct val="99700"/>
                        </a:lnSpc>
                        <a:spcBef>
                          <a:spcPts val="50"/>
                        </a:spcBef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decline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with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higher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unemployment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rates,</a:t>
                      </a:r>
                      <a:r>
                        <a:rPr dirty="0" sz="900" spc="-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which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lessen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demand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Samsung's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goods.</a:t>
                      </a:r>
                      <a:r>
                        <a:rPr dirty="0" sz="900" spc="19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Lower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unemployment rates,</a:t>
                      </a:r>
                      <a:r>
                        <a:rPr dirty="0" sz="900" spc="-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other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hand,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would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boost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demand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for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products</a:t>
                      </a:r>
                      <a:r>
                        <a:rPr dirty="0" sz="900" spc="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consumer spending.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B="0" marT="27305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3175">
                      <a:solidFill>
                        <a:srgbClr val="C0C8E3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ts val="1065"/>
                        </a:lnSpc>
                        <a:spcBef>
                          <a:spcPts val="215"/>
                        </a:spcBef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Lifestyle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patterns: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4615">
                        <a:lnSpc>
                          <a:spcPts val="1050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Shifts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these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patterns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may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4615">
                        <a:lnSpc>
                          <a:spcPts val="1065"/>
                        </a:lnSpc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influence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Samsung's</a:t>
                      </a:r>
                      <a:r>
                        <a:rPr dirty="0" sz="900" spc="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product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4615" marR="98425">
                        <a:lnSpc>
                          <a:spcPct val="99600"/>
                        </a:lnSpc>
                        <a:spcBef>
                          <a:spcPts val="5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demand.</a:t>
                      </a:r>
                      <a:r>
                        <a:rPr dirty="0" sz="900" spc="17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instance,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the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demand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wearable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technology,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such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as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 smartwatches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with</a:t>
                      </a:r>
                      <a:r>
                        <a:rPr dirty="0" sz="9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health tracking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capabilities,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rise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as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fitness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health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become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more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important.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4615">
                        <a:lnSpc>
                          <a:spcPts val="1065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Education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Levels: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4615">
                        <a:lnSpc>
                          <a:spcPts val="1065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Higher</a:t>
                      </a:r>
                      <a:r>
                        <a:rPr dirty="0" sz="9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adoption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rates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of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4615" marR="280035">
                        <a:lnSpc>
                          <a:spcPct val="99100"/>
                        </a:lnSpc>
                        <a:spcBef>
                          <a:spcPts val="55"/>
                        </a:spcBef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technology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are</a:t>
                      </a:r>
                      <a:r>
                        <a:rPr dirty="0" sz="900" spc="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frequently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correlated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with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higher education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levels,</a:t>
                      </a:r>
                      <a:r>
                        <a:rPr dirty="0" sz="9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which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may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expand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market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for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Samsung's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goods.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4615">
                        <a:lnSpc>
                          <a:spcPct val="100000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Cultural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Differences: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4615" marR="121285">
                        <a:lnSpc>
                          <a:spcPct val="99300"/>
                        </a:lnSpc>
                        <a:spcBef>
                          <a:spcPts val="5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When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designing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marketing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products,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must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consider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preferences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needs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other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cultures.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For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instance,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cultural differences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in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colour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symbolism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have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impact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on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Samsung's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colour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selections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various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nations.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B="0" marT="27305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3175">
                      <a:solidFill>
                        <a:srgbClr val="C0C8E3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ts val="1065"/>
                        </a:lnSpc>
                        <a:spcBef>
                          <a:spcPts val="21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Digital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Transformation: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5885">
                        <a:lnSpc>
                          <a:spcPts val="1050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way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business's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function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is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5885">
                        <a:lnSpc>
                          <a:spcPts val="1065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changing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because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advancements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5885" marR="74295">
                        <a:lnSpc>
                          <a:spcPct val="99100"/>
                        </a:lnSpc>
                        <a:spcBef>
                          <a:spcPts val="60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digital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technologies.</a:t>
                      </a:r>
                      <a:r>
                        <a:rPr dirty="0" sz="900" spc="2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needs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adjust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these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developments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digital services,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remote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work,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e-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commerce,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digital marketing.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5885">
                        <a:lnSpc>
                          <a:spcPct val="100000"/>
                        </a:lnSpc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Cybersecurity: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5885" marR="93345" indent="31750">
                        <a:lnSpc>
                          <a:spcPct val="99700"/>
                        </a:lnSpc>
                        <a:spcBef>
                          <a:spcPts val="50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As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connectivity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digitisation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grow,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cybersecurity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risks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are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becoming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 major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worry.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needs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make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sure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that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devices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have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strong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security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features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defend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information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systems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against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online attacks.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5885" marR="106045">
                        <a:lnSpc>
                          <a:spcPct val="100299"/>
                        </a:lnSpc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Technological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Infrastructure: Samsung's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sales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impacted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condition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technical infrastructure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markets.</a:t>
                      </a:r>
                      <a:r>
                        <a:rPr dirty="0" sz="900" spc="27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The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demand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smartphones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with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5G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capabilities,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instance,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be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impacted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region's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deployment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of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5G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networks.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B="0" marT="27305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B w="3175">
                      <a:solidFill>
                        <a:srgbClr val="C0C8E3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7790">
                        <a:lnSpc>
                          <a:spcPts val="1065"/>
                        </a:lnSpc>
                        <a:spcBef>
                          <a:spcPts val="38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Climate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Change: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129539">
                        <a:lnSpc>
                          <a:spcPts val="1050"/>
                        </a:lnSpc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Samsung's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operations,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7790">
                        <a:lnSpc>
                          <a:spcPts val="1065"/>
                        </a:lnSpc>
                      </a:pPr>
                      <a:r>
                        <a:rPr dirty="0" sz="900" spc="-10">
                          <a:latin typeface="Arial MT"/>
                          <a:cs typeface="Arial MT"/>
                        </a:rPr>
                        <a:t>particularly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9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manufacturing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7790" marR="94615">
                        <a:lnSpc>
                          <a:spcPct val="100299"/>
                        </a:lnSpc>
                        <a:spcBef>
                          <a:spcPts val="4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supply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chain,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impacted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by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climate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change.</a:t>
                      </a:r>
                      <a:r>
                        <a:rPr dirty="0" sz="900" spc="2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example,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supply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chains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disrupted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by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climate-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related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disasters,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costs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may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rise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because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climate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change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regulations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(such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as</a:t>
                      </a:r>
                      <a:r>
                        <a:rPr dirty="0" sz="900" spc="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carbon</a:t>
                      </a:r>
                      <a:r>
                        <a:rPr dirty="0" sz="900" spc="50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pricing.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7790">
                        <a:lnSpc>
                          <a:spcPct val="100000"/>
                        </a:lnSpc>
                        <a:spcBef>
                          <a:spcPts val="102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Energy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Efficiency: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7790" marR="113030">
                        <a:lnSpc>
                          <a:spcPct val="100400"/>
                        </a:lnSpc>
                        <a:spcBef>
                          <a:spcPts val="40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energy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efficiency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electronic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gadgets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becoming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more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more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important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consumers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regulators.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meet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customer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expectations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regulatory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requirements,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must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make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sure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devices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are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energy- efficient.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7790">
                        <a:lnSpc>
                          <a:spcPct val="100000"/>
                        </a:lnSpc>
                        <a:spcBef>
                          <a:spcPts val="102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Green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items: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7790" marR="220979">
                        <a:lnSpc>
                          <a:spcPct val="99700"/>
                        </a:lnSpc>
                        <a:spcBef>
                          <a:spcPts val="4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Demand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for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"green"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items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that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have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less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impact</a:t>
                      </a:r>
                      <a:r>
                        <a:rPr dirty="0" sz="900" spc="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on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the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environment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is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rising.</a:t>
                      </a:r>
                      <a:r>
                        <a:rPr dirty="0" sz="900" spc="29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Samsung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can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meet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this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need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using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recycled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materials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other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environmentally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friendly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design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elements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products.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B="0" marT="4889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99060" marR="104139">
                        <a:lnSpc>
                          <a:spcPct val="99700"/>
                        </a:lnSpc>
                        <a:spcBef>
                          <a:spcPts val="390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Product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Safety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Regulations: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must</a:t>
                      </a:r>
                      <a:r>
                        <a:rPr dirty="0" sz="900" spc="-6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ensure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that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all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its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products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meet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safety</a:t>
                      </a:r>
                      <a:r>
                        <a:rPr dirty="0" sz="900" spc="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regulations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every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market.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Failure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to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comply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could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result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product</a:t>
                      </a:r>
                      <a:r>
                        <a:rPr dirty="0" sz="900" spc="-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recalls,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fines,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4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brand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reputation damage.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9060" marR="91440">
                        <a:lnSpc>
                          <a:spcPct val="100299"/>
                        </a:lnSpc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Data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Protection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 Privacy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rules: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Samsung is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required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 to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abide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by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data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protection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and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privacy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rules,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such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as</a:t>
                      </a:r>
                      <a:r>
                        <a:rPr dirty="0" sz="900" spc="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General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Data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Protection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Regulation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(GDPR)</a:t>
                      </a:r>
                      <a:r>
                        <a:rPr dirty="0" sz="900" spc="-6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in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the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European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Union,</a:t>
                      </a:r>
                      <a:r>
                        <a:rPr dirty="0" sz="900" spc="-4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because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many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of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its</a:t>
                      </a:r>
                      <a:r>
                        <a:rPr dirty="0" sz="900" spc="-5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device's</a:t>
                      </a:r>
                      <a:r>
                        <a:rPr dirty="0" sz="900" spc="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store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or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process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personal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data.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9060">
                        <a:lnSpc>
                          <a:spcPct val="100000"/>
                        </a:lnSpc>
                        <a:spcBef>
                          <a:spcPts val="1025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Trade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 Regulations:</a:t>
                      </a:r>
                      <a:endParaRPr sz="900">
                        <a:latin typeface="Arial MT"/>
                        <a:cs typeface="Arial MT"/>
                      </a:endParaRPr>
                    </a:p>
                    <a:p>
                      <a:pPr marL="99060" marR="189865">
                        <a:lnSpc>
                          <a:spcPct val="99100"/>
                        </a:lnSpc>
                        <a:spcBef>
                          <a:spcPts val="50"/>
                        </a:spcBef>
                      </a:pPr>
                      <a:r>
                        <a:rPr dirty="0" sz="900">
                          <a:latin typeface="Arial MT"/>
                          <a:cs typeface="Arial MT"/>
                        </a:rPr>
                        <a:t>Samsung is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governed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by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few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international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trade</a:t>
                      </a:r>
                      <a:r>
                        <a:rPr dirty="0" sz="900" spc="-2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laws, such</a:t>
                      </a:r>
                      <a:r>
                        <a:rPr dirty="0" sz="900" spc="-1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as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export</a:t>
                      </a:r>
                      <a:r>
                        <a:rPr dirty="0" sz="900" spc="5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restrictions,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tariffs,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and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sanctions,</a:t>
                      </a:r>
                      <a:r>
                        <a:rPr dirty="0" sz="900" spc="-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because</a:t>
                      </a:r>
                      <a:r>
                        <a:rPr dirty="0" sz="900" spc="30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it</a:t>
                      </a:r>
                      <a:r>
                        <a:rPr dirty="0" sz="900" spc="-2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is</a:t>
                      </a:r>
                      <a:r>
                        <a:rPr dirty="0" sz="900" spc="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50">
                          <a:latin typeface="Arial MT"/>
                          <a:cs typeface="Arial MT"/>
                        </a:rPr>
                        <a:t>a</a:t>
                      </a:r>
                      <a:r>
                        <a:rPr dirty="0" sz="900">
                          <a:latin typeface="Arial MT"/>
                          <a:cs typeface="Arial MT"/>
                        </a:rPr>
                        <a:t> multinational</a:t>
                      </a:r>
                      <a:r>
                        <a:rPr dirty="0" sz="900" spc="-35">
                          <a:latin typeface="Arial MT"/>
                          <a:cs typeface="Arial MT"/>
                        </a:rPr>
                        <a:t> </a:t>
                      </a:r>
                      <a:r>
                        <a:rPr dirty="0" sz="900" spc="-10">
                          <a:latin typeface="Arial MT"/>
                          <a:cs typeface="Arial MT"/>
                        </a:rPr>
                        <a:t>corporation.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B="0" marT="4953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 descr=""/>
          <p:cNvSpPr/>
          <p:nvPr/>
        </p:nvSpPr>
        <p:spPr>
          <a:xfrm>
            <a:off x="0" y="0"/>
            <a:ext cx="6581775" cy="6858000"/>
          </a:xfrm>
          <a:custGeom>
            <a:avLst/>
            <a:gdLst/>
            <a:ahLst/>
            <a:cxnLst/>
            <a:rect l="l" t="t" r="r" b="b"/>
            <a:pathLst>
              <a:path w="6581775" h="6858000">
                <a:moveTo>
                  <a:pt x="6581775" y="0"/>
                </a:moveTo>
                <a:lnTo>
                  <a:pt x="0" y="0"/>
                </a:lnTo>
                <a:lnTo>
                  <a:pt x="0" y="6858000"/>
                </a:lnTo>
                <a:lnTo>
                  <a:pt x="6581775" y="6858000"/>
                </a:lnTo>
                <a:lnTo>
                  <a:pt x="6581775" y="0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27605" y="235648"/>
            <a:ext cx="3515995" cy="1141730"/>
          </a:xfrm>
          <a:prstGeom prst="rect"/>
        </p:spPr>
        <p:txBody>
          <a:bodyPr wrap="square" lIns="0" tIns="54610" rIns="0" bIns="0" rtlCol="0" vert="horz">
            <a:spAutoFit/>
          </a:bodyPr>
          <a:lstStyle/>
          <a:p>
            <a:pPr marL="12700" marR="5080">
              <a:lnSpc>
                <a:spcPct val="90300"/>
              </a:lnSpc>
              <a:spcBef>
                <a:spcPts val="430"/>
              </a:spcBef>
            </a:pPr>
            <a:r>
              <a:rPr dirty="0" sz="2600" spc="200"/>
              <a:t>THE</a:t>
            </a:r>
            <a:r>
              <a:rPr dirty="0" sz="2600" spc="204"/>
              <a:t> </a:t>
            </a:r>
            <a:r>
              <a:rPr dirty="0" sz="2600" spc="180"/>
              <a:t>IMPACT</a:t>
            </a:r>
            <a:r>
              <a:rPr dirty="0" sz="2600" spc="140"/>
              <a:t> </a:t>
            </a:r>
            <a:r>
              <a:rPr dirty="0" sz="2600" spc="204"/>
              <a:t>OF </a:t>
            </a:r>
            <a:r>
              <a:rPr dirty="0" sz="2600" spc="190"/>
              <a:t>GLOBALIZATION</a:t>
            </a:r>
            <a:r>
              <a:rPr dirty="0" sz="2600" spc="175"/>
              <a:t> </a:t>
            </a:r>
            <a:r>
              <a:rPr dirty="0" sz="2600" spc="240"/>
              <a:t>ON </a:t>
            </a:r>
            <a:r>
              <a:rPr dirty="0" sz="2600" spc="254"/>
              <a:t>SAMSUNG</a:t>
            </a:r>
            <a:endParaRPr sz="2600"/>
          </a:p>
        </p:txBody>
      </p:sp>
      <p:sp>
        <p:nvSpPr>
          <p:cNvPr id="5" name="object 5" descr=""/>
          <p:cNvSpPr txBox="1"/>
          <p:nvPr/>
        </p:nvSpPr>
        <p:spPr>
          <a:xfrm>
            <a:off x="705484" y="1696402"/>
            <a:ext cx="9819640" cy="2226945"/>
          </a:xfrm>
          <a:prstGeom prst="rect">
            <a:avLst/>
          </a:prstGeom>
        </p:spPr>
        <p:txBody>
          <a:bodyPr wrap="square" lIns="0" tIns="36195" rIns="0" bIns="0" rtlCol="0" vert="horz">
            <a:spAutoFit/>
          </a:bodyPr>
          <a:lstStyle/>
          <a:p>
            <a:pPr marL="12700" marR="130810">
              <a:lnSpc>
                <a:spcPct val="90500"/>
              </a:lnSpc>
              <a:spcBef>
                <a:spcPts val="285"/>
              </a:spcBef>
            </a:pP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Globalisation</a:t>
            </a:r>
            <a:r>
              <a:rPr dirty="0" sz="14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quest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4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technology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have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impacted Samsung Electronics'</a:t>
            </a:r>
            <a:r>
              <a:rPr dirty="0" sz="14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business</a:t>
            </a:r>
            <a:r>
              <a:rPr dirty="0" sz="14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choices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several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ways.</a:t>
            </a:r>
            <a:r>
              <a:rPr dirty="0" sz="1400" spc="30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Electronics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other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significant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firms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electronics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sector,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globalisation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has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significantly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boosted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competition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(Freund,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Trahan,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&amp;</a:t>
            </a:r>
            <a:r>
              <a:rPr dirty="0" sz="14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Vasudevan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2007).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9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reduce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production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costs,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Electronics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has</a:t>
            </a:r>
            <a:r>
              <a:rPr dirty="0" sz="1400" spc="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moved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its</a:t>
            </a:r>
            <a:r>
              <a:rPr dirty="0" sz="14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operations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outside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South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Korea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because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globalisation.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There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have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been</a:t>
            </a:r>
            <a:r>
              <a:rPr dirty="0" sz="1400" spc="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significant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changes</a:t>
            </a:r>
            <a:r>
              <a:rPr dirty="0" sz="14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production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throughout</a:t>
            </a:r>
            <a:r>
              <a:rPr dirty="0" sz="1400" spc="-10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Asia.</a:t>
            </a:r>
            <a:r>
              <a:rPr dirty="0" sz="1400" spc="4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company's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operating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expenses</a:t>
            </a:r>
            <a:r>
              <a:rPr dirty="0" sz="14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have</a:t>
            </a:r>
            <a:r>
              <a:rPr dirty="0" sz="14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decreased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because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this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circumstance.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35"/>
              </a:spcBef>
            </a:pPr>
            <a:endParaRPr sz="1400">
              <a:latin typeface="Arial MT"/>
              <a:cs typeface="Arial MT"/>
            </a:endParaRPr>
          </a:p>
          <a:p>
            <a:pPr marL="12700" marR="5080">
              <a:lnSpc>
                <a:spcPts val="1500"/>
              </a:lnSpc>
            </a:pP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Chang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(2012)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asserts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that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globalisation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not</a:t>
            </a:r>
            <a:r>
              <a:rPr dirty="0" sz="1400" spc="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new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phenomenon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twenty-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first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century.</a:t>
            </a:r>
            <a:r>
              <a:rPr dirty="0" sz="1400" spc="3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However,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technology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international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trade</a:t>
            </a:r>
            <a:r>
              <a:rPr dirty="0" sz="1400" spc="-8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have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altered</a:t>
            </a:r>
            <a:r>
              <a:rPr dirty="0" sz="14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many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facets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business</a:t>
            </a:r>
            <a:r>
              <a:rPr dirty="0" sz="1400" spc="-8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operations,</a:t>
            </a:r>
            <a:r>
              <a:rPr dirty="0" sz="14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including</a:t>
            </a:r>
            <a:r>
              <a:rPr dirty="0" sz="1400" spc="-8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communication,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market</a:t>
            </a:r>
            <a:r>
              <a:rPr dirty="0" sz="14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trends,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manufacturing, delivery,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monitoring.</a:t>
            </a:r>
            <a:r>
              <a:rPr dirty="0" sz="1400" spc="409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Business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patterns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have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changed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result</a:t>
            </a:r>
            <a:r>
              <a:rPr dirty="0" sz="14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integration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global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economies,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cultures,</a:t>
            </a:r>
            <a:r>
              <a:rPr dirty="0" sz="14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ideologies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brought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about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by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expansion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international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trade,</a:t>
            </a:r>
            <a:r>
              <a:rPr dirty="0" sz="14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communication,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immigration.</a:t>
            </a:r>
            <a:endParaRPr sz="1400">
              <a:latin typeface="Arial MT"/>
              <a:cs typeface="Arial MT"/>
            </a:endParaRPr>
          </a:p>
        </p:txBody>
      </p:sp>
      <p:pic>
        <p:nvPicPr>
          <p:cNvPr id="6" name="object 6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00975" y="4105275"/>
            <a:ext cx="3924300" cy="2609850"/>
          </a:xfrm>
          <a:prstGeom prst="rect">
            <a:avLst/>
          </a:prstGeom>
        </p:spPr>
      </p:pic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508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5</a:t>
            </a:fld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 descr="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" name="object 4" descr=""/>
            <p:cNvSpPr/>
            <p:nvPr/>
          </p:nvSpPr>
          <p:spPr>
            <a:xfrm>
              <a:off x="0" y="0"/>
              <a:ext cx="12192000" cy="3562350"/>
            </a:xfrm>
            <a:custGeom>
              <a:avLst/>
              <a:gdLst/>
              <a:ahLst/>
              <a:cxnLst/>
              <a:rect l="l" t="t" r="r" b="b"/>
              <a:pathLst>
                <a:path w="12192000" h="3562350">
                  <a:moveTo>
                    <a:pt x="12192000" y="0"/>
                  </a:moveTo>
                  <a:lnTo>
                    <a:pt x="0" y="0"/>
                  </a:lnTo>
                  <a:lnTo>
                    <a:pt x="0" y="3562350"/>
                  </a:lnTo>
                  <a:lnTo>
                    <a:pt x="12192000" y="35623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0000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0" y="3562350"/>
              <a:ext cx="12192000" cy="3295650"/>
            </a:xfrm>
            <a:custGeom>
              <a:avLst/>
              <a:gdLst/>
              <a:ahLst/>
              <a:cxnLst/>
              <a:rect l="l" t="t" r="r" b="b"/>
              <a:pathLst>
                <a:path w="12192000" h="3295650">
                  <a:moveTo>
                    <a:pt x="12192000" y="0"/>
                  </a:moveTo>
                  <a:lnTo>
                    <a:pt x="0" y="0"/>
                  </a:lnTo>
                  <a:lnTo>
                    <a:pt x="0" y="3295650"/>
                  </a:lnTo>
                  <a:lnTo>
                    <a:pt x="12192000" y="32956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6059" y="359727"/>
            <a:ext cx="7798434" cy="426084"/>
          </a:xfrm>
          <a:prstGeom prst="rect"/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2600">
                <a:latin typeface="Palatino Linotype"/>
                <a:cs typeface="Palatino Linotype"/>
              </a:rPr>
              <a:t>THE</a:t>
            </a:r>
            <a:r>
              <a:rPr dirty="0" sz="2600" spc="-25">
                <a:latin typeface="Palatino Linotype"/>
                <a:cs typeface="Palatino Linotype"/>
              </a:rPr>
              <a:t> </a:t>
            </a:r>
            <a:r>
              <a:rPr dirty="0" sz="2600">
                <a:latin typeface="Palatino Linotype"/>
                <a:cs typeface="Palatino Linotype"/>
              </a:rPr>
              <a:t>INFLUNCE</a:t>
            </a:r>
            <a:r>
              <a:rPr dirty="0" sz="2600" spc="-95">
                <a:latin typeface="Palatino Linotype"/>
                <a:cs typeface="Palatino Linotype"/>
              </a:rPr>
              <a:t> </a:t>
            </a:r>
            <a:r>
              <a:rPr dirty="0" sz="2600">
                <a:latin typeface="Palatino Linotype"/>
                <a:cs typeface="Palatino Linotype"/>
              </a:rPr>
              <a:t>OF</a:t>
            </a:r>
            <a:r>
              <a:rPr dirty="0" sz="2600" spc="-30">
                <a:latin typeface="Palatino Linotype"/>
                <a:cs typeface="Palatino Linotype"/>
              </a:rPr>
              <a:t> </a:t>
            </a:r>
            <a:r>
              <a:rPr dirty="0" sz="2600">
                <a:latin typeface="Palatino Linotype"/>
                <a:cs typeface="Palatino Linotype"/>
              </a:rPr>
              <a:t>INOVATION</a:t>
            </a:r>
            <a:r>
              <a:rPr dirty="0" sz="2600" spc="-75">
                <a:latin typeface="Palatino Linotype"/>
                <a:cs typeface="Palatino Linotype"/>
              </a:rPr>
              <a:t> </a:t>
            </a:r>
            <a:r>
              <a:rPr dirty="0" sz="2600">
                <a:latin typeface="Palatino Linotype"/>
                <a:cs typeface="Palatino Linotype"/>
              </a:rPr>
              <a:t>ON</a:t>
            </a:r>
            <a:r>
              <a:rPr dirty="0" sz="2600" spc="-10">
                <a:latin typeface="Palatino Linotype"/>
                <a:cs typeface="Palatino Linotype"/>
              </a:rPr>
              <a:t> SAMSUNG</a:t>
            </a:r>
            <a:endParaRPr sz="2600">
              <a:latin typeface="Palatino Linotype"/>
              <a:cs typeface="Palatino Linotype"/>
            </a:endParaRPr>
          </a:p>
        </p:txBody>
      </p:sp>
      <p:grpSp>
        <p:nvGrpSpPr>
          <p:cNvPr id="7" name="object 7" descr=""/>
          <p:cNvGrpSpPr/>
          <p:nvPr/>
        </p:nvGrpSpPr>
        <p:grpSpPr>
          <a:xfrm>
            <a:off x="1295400" y="3086100"/>
            <a:ext cx="10153650" cy="3488054"/>
            <a:chOff x="1295400" y="3086100"/>
            <a:chExt cx="10153650" cy="3488054"/>
          </a:xfrm>
        </p:grpSpPr>
        <p:sp>
          <p:nvSpPr>
            <p:cNvPr id="8" name="object 8" descr=""/>
            <p:cNvSpPr/>
            <p:nvPr/>
          </p:nvSpPr>
          <p:spPr>
            <a:xfrm>
              <a:off x="1295400" y="5829511"/>
              <a:ext cx="1066800" cy="735965"/>
            </a:xfrm>
            <a:custGeom>
              <a:avLst/>
              <a:gdLst/>
              <a:ahLst/>
              <a:cxnLst/>
              <a:rect l="l" t="t" r="r" b="b"/>
              <a:pathLst>
                <a:path w="1066800" h="735965">
                  <a:moveTo>
                    <a:pt x="914173" y="0"/>
                  </a:moveTo>
                  <a:lnTo>
                    <a:pt x="150818" y="0"/>
                  </a:lnTo>
                  <a:lnTo>
                    <a:pt x="100946" y="8000"/>
                  </a:lnTo>
                  <a:lnTo>
                    <a:pt x="57779" y="30225"/>
                  </a:lnTo>
                  <a:lnTo>
                    <a:pt x="23832" y="64006"/>
                  </a:lnTo>
                  <a:lnTo>
                    <a:pt x="1620" y="106677"/>
                  </a:lnTo>
                  <a:lnTo>
                    <a:pt x="0" y="619244"/>
                  </a:lnTo>
                  <a:lnTo>
                    <a:pt x="1620" y="629195"/>
                  </a:lnTo>
                  <a:lnTo>
                    <a:pt x="23832" y="671863"/>
                  </a:lnTo>
                  <a:lnTo>
                    <a:pt x="57779" y="705643"/>
                  </a:lnTo>
                  <a:lnTo>
                    <a:pt x="101176" y="727986"/>
                  </a:lnTo>
                  <a:lnTo>
                    <a:pt x="101685" y="727986"/>
                  </a:lnTo>
                  <a:lnTo>
                    <a:pt x="150818" y="735868"/>
                  </a:lnTo>
                  <a:lnTo>
                    <a:pt x="914173" y="735868"/>
                  </a:lnTo>
                  <a:lnTo>
                    <a:pt x="963566" y="727986"/>
                  </a:lnTo>
                  <a:lnTo>
                    <a:pt x="1006673" y="705999"/>
                  </a:lnTo>
                  <a:lnTo>
                    <a:pt x="1026496" y="686480"/>
                  </a:lnTo>
                  <a:lnTo>
                    <a:pt x="150818" y="686480"/>
                  </a:lnTo>
                  <a:lnTo>
                    <a:pt x="108800" y="677529"/>
                  </a:lnTo>
                  <a:lnTo>
                    <a:pt x="74733" y="654688"/>
                  </a:lnTo>
                  <a:lnTo>
                    <a:pt x="51892" y="621199"/>
                  </a:lnTo>
                  <a:lnTo>
                    <a:pt x="43550" y="580305"/>
                  </a:lnTo>
                  <a:lnTo>
                    <a:pt x="43550" y="480295"/>
                  </a:lnTo>
                  <a:lnTo>
                    <a:pt x="114205" y="411152"/>
                  </a:lnTo>
                  <a:lnTo>
                    <a:pt x="43550" y="411152"/>
                  </a:lnTo>
                  <a:lnTo>
                    <a:pt x="43550" y="155571"/>
                  </a:lnTo>
                  <a:lnTo>
                    <a:pt x="51892" y="114498"/>
                  </a:lnTo>
                  <a:lnTo>
                    <a:pt x="74733" y="80718"/>
                  </a:lnTo>
                  <a:lnTo>
                    <a:pt x="108800" y="57818"/>
                  </a:lnTo>
                  <a:lnTo>
                    <a:pt x="150818" y="49387"/>
                  </a:lnTo>
                  <a:lnTo>
                    <a:pt x="1025570" y="49387"/>
                  </a:lnTo>
                  <a:lnTo>
                    <a:pt x="1006313" y="30225"/>
                  </a:lnTo>
                  <a:lnTo>
                    <a:pt x="963446" y="8000"/>
                  </a:lnTo>
                  <a:lnTo>
                    <a:pt x="914173" y="0"/>
                  </a:lnTo>
                  <a:close/>
                </a:path>
                <a:path w="1066800" h="735965">
                  <a:moveTo>
                    <a:pt x="368073" y="288917"/>
                  </a:moveTo>
                  <a:lnTo>
                    <a:pt x="269317" y="288917"/>
                  </a:lnTo>
                  <a:lnTo>
                    <a:pt x="287169" y="292409"/>
                  </a:lnTo>
                  <a:lnTo>
                    <a:pt x="307360" y="302962"/>
                  </a:lnTo>
                  <a:lnTo>
                    <a:pt x="356628" y="345713"/>
                  </a:lnTo>
                  <a:lnTo>
                    <a:pt x="428274" y="421867"/>
                  </a:lnTo>
                  <a:lnTo>
                    <a:pt x="506079" y="505702"/>
                  </a:lnTo>
                  <a:lnTo>
                    <a:pt x="615472" y="625051"/>
                  </a:lnTo>
                  <a:lnTo>
                    <a:pt x="670949" y="686480"/>
                  </a:lnTo>
                  <a:lnTo>
                    <a:pt x="1026496" y="686480"/>
                  </a:lnTo>
                  <a:lnTo>
                    <a:pt x="1027749" y="685245"/>
                  </a:lnTo>
                  <a:lnTo>
                    <a:pt x="737056" y="685245"/>
                  </a:lnTo>
                  <a:lnTo>
                    <a:pt x="720860" y="667651"/>
                  </a:lnTo>
                  <a:lnTo>
                    <a:pt x="632282" y="570427"/>
                  </a:lnTo>
                  <a:lnTo>
                    <a:pt x="667287" y="533387"/>
                  </a:lnTo>
                  <a:lnTo>
                    <a:pt x="599852" y="533387"/>
                  </a:lnTo>
                  <a:lnTo>
                    <a:pt x="492896" y="418097"/>
                  </a:lnTo>
                  <a:lnTo>
                    <a:pt x="457475" y="380285"/>
                  </a:lnTo>
                  <a:lnTo>
                    <a:pt x="423440" y="344324"/>
                  </a:lnTo>
                  <a:lnTo>
                    <a:pt x="391553" y="311142"/>
                  </a:lnTo>
                  <a:lnTo>
                    <a:pt x="368073" y="288917"/>
                  </a:lnTo>
                  <a:close/>
                </a:path>
                <a:path w="1066800" h="735965">
                  <a:moveTo>
                    <a:pt x="925207" y="361764"/>
                  </a:moveTo>
                  <a:lnTo>
                    <a:pt x="843076" y="361764"/>
                  </a:lnTo>
                  <a:lnTo>
                    <a:pt x="850736" y="363616"/>
                  </a:lnTo>
                  <a:lnTo>
                    <a:pt x="860383" y="369172"/>
                  </a:lnTo>
                  <a:lnTo>
                    <a:pt x="929140" y="440823"/>
                  </a:lnTo>
                  <a:lnTo>
                    <a:pt x="968430" y="484925"/>
                  </a:lnTo>
                  <a:lnTo>
                    <a:pt x="999301" y="520229"/>
                  </a:lnTo>
                  <a:lnTo>
                    <a:pt x="1018946" y="580305"/>
                  </a:lnTo>
                  <a:lnTo>
                    <a:pt x="1011332" y="621199"/>
                  </a:lnTo>
                  <a:lnTo>
                    <a:pt x="989011" y="654533"/>
                  </a:lnTo>
                  <a:lnTo>
                    <a:pt x="955451" y="677008"/>
                  </a:lnTo>
                  <a:lnTo>
                    <a:pt x="914173" y="685245"/>
                  </a:lnTo>
                  <a:lnTo>
                    <a:pt x="1027749" y="685245"/>
                  </a:lnTo>
                  <a:lnTo>
                    <a:pt x="1040799" y="672397"/>
                  </a:lnTo>
                  <a:lnTo>
                    <a:pt x="1063250" y="629669"/>
                  </a:lnTo>
                  <a:lnTo>
                    <a:pt x="1066799" y="607991"/>
                  </a:lnTo>
                  <a:lnTo>
                    <a:pt x="1066799" y="467948"/>
                  </a:lnTo>
                  <a:lnTo>
                    <a:pt x="1021441" y="467948"/>
                  </a:lnTo>
                  <a:lnTo>
                    <a:pt x="1000256" y="444026"/>
                  </a:lnTo>
                  <a:lnTo>
                    <a:pt x="976382" y="417325"/>
                  </a:lnTo>
                  <a:lnTo>
                    <a:pt x="950403" y="388773"/>
                  </a:lnTo>
                  <a:lnTo>
                    <a:pt x="925207" y="361764"/>
                  </a:lnTo>
                  <a:close/>
                </a:path>
                <a:path w="1066800" h="735965">
                  <a:moveTo>
                    <a:pt x="845571" y="313611"/>
                  </a:moveTo>
                  <a:lnTo>
                    <a:pt x="844324" y="313611"/>
                  </a:lnTo>
                  <a:lnTo>
                    <a:pt x="822067" y="317605"/>
                  </a:lnTo>
                  <a:lnTo>
                    <a:pt x="783635" y="342260"/>
                  </a:lnTo>
                  <a:lnTo>
                    <a:pt x="740508" y="385065"/>
                  </a:lnTo>
                  <a:lnTo>
                    <a:pt x="705105" y="422086"/>
                  </a:lnTo>
                  <a:lnTo>
                    <a:pt x="599852" y="533387"/>
                  </a:lnTo>
                  <a:lnTo>
                    <a:pt x="667287" y="533387"/>
                  </a:lnTo>
                  <a:lnTo>
                    <a:pt x="775053" y="419380"/>
                  </a:lnTo>
                  <a:lnTo>
                    <a:pt x="801915" y="391397"/>
                  </a:lnTo>
                  <a:lnTo>
                    <a:pt x="812556" y="381037"/>
                  </a:lnTo>
                  <a:lnTo>
                    <a:pt x="823431" y="371488"/>
                  </a:lnTo>
                  <a:lnTo>
                    <a:pt x="833838" y="364484"/>
                  </a:lnTo>
                  <a:lnTo>
                    <a:pt x="843076" y="361764"/>
                  </a:lnTo>
                  <a:lnTo>
                    <a:pt x="925207" y="361764"/>
                  </a:lnTo>
                  <a:lnTo>
                    <a:pt x="922904" y="359295"/>
                  </a:lnTo>
                  <a:lnTo>
                    <a:pt x="901700" y="338614"/>
                  </a:lnTo>
                  <a:lnTo>
                    <a:pt x="882366" y="324415"/>
                  </a:lnTo>
                  <a:lnTo>
                    <a:pt x="863969" y="316235"/>
                  </a:lnTo>
                  <a:lnTo>
                    <a:pt x="845571" y="313611"/>
                  </a:lnTo>
                  <a:close/>
                </a:path>
                <a:path w="1066800" h="735965">
                  <a:moveTo>
                    <a:pt x="1025570" y="49387"/>
                  </a:moveTo>
                  <a:lnTo>
                    <a:pt x="914173" y="49387"/>
                  </a:lnTo>
                  <a:lnTo>
                    <a:pt x="955665" y="57644"/>
                  </a:lnTo>
                  <a:lnTo>
                    <a:pt x="989790" y="80254"/>
                  </a:lnTo>
                  <a:lnTo>
                    <a:pt x="1012924" y="113977"/>
                  </a:lnTo>
                  <a:lnTo>
                    <a:pt x="1021441" y="155571"/>
                  </a:lnTo>
                  <a:lnTo>
                    <a:pt x="1021441" y="467948"/>
                  </a:lnTo>
                  <a:lnTo>
                    <a:pt x="1066799" y="467948"/>
                  </a:lnTo>
                  <a:lnTo>
                    <a:pt x="1066799" y="129682"/>
                  </a:lnTo>
                  <a:lnTo>
                    <a:pt x="1062771" y="106677"/>
                  </a:lnTo>
                  <a:lnTo>
                    <a:pt x="1040260" y="64006"/>
                  </a:lnTo>
                  <a:lnTo>
                    <a:pt x="1025570" y="49387"/>
                  </a:lnTo>
                  <a:close/>
                </a:path>
                <a:path w="1066800" h="735965">
                  <a:moveTo>
                    <a:pt x="269317" y="239530"/>
                  </a:moveTo>
                  <a:lnTo>
                    <a:pt x="268070" y="239530"/>
                  </a:lnTo>
                  <a:lnTo>
                    <a:pt x="237043" y="244623"/>
                  </a:lnTo>
                  <a:lnTo>
                    <a:pt x="176859" y="281201"/>
                  </a:lnTo>
                  <a:lnTo>
                    <a:pt x="145829" y="309907"/>
                  </a:lnTo>
                  <a:lnTo>
                    <a:pt x="65144" y="389256"/>
                  </a:lnTo>
                  <a:lnTo>
                    <a:pt x="43550" y="411152"/>
                  </a:lnTo>
                  <a:lnTo>
                    <a:pt x="114205" y="411152"/>
                  </a:lnTo>
                  <a:lnTo>
                    <a:pt x="182006" y="344479"/>
                  </a:lnTo>
                  <a:lnTo>
                    <a:pt x="209856" y="318608"/>
                  </a:lnTo>
                  <a:lnTo>
                    <a:pt x="232678" y="301419"/>
                  </a:lnTo>
                  <a:lnTo>
                    <a:pt x="251991" y="291869"/>
                  </a:lnTo>
                  <a:lnTo>
                    <a:pt x="269317" y="288917"/>
                  </a:lnTo>
                  <a:lnTo>
                    <a:pt x="368073" y="288917"/>
                  </a:lnTo>
                  <a:lnTo>
                    <a:pt x="357720" y="279117"/>
                  </a:lnTo>
                  <a:lnTo>
                    <a:pt x="326693" y="256815"/>
                  </a:lnTo>
                  <a:lnTo>
                    <a:pt x="297537" y="243774"/>
                  </a:lnTo>
                  <a:lnTo>
                    <a:pt x="269317" y="239530"/>
                  </a:lnTo>
                  <a:close/>
                </a:path>
              </a:pathLst>
            </a:custGeom>
            <a:solidFill>
              <a:srgbClr val="1777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81748" y="5978909"/>
              <a:ext cx="197073" cy="195081"/>
            </a:xfrm>
            <a:prstGeom prst="rect">
              <a:avLst/>
            </a:prstGeom>
          </p:spPr>
        </p:pic>
        <p:sp>
          <p:nvSpPr>
            <p:cNvPr id="10" name="object 10" descr=""/>
            <p:cNvSpPr/>
            <p:nvPr/>
          </p:nvSpPr>
          <p:spPr>
            <a:xfrm>
              <a:off x="3874982" y="5780144"/>
              <a:ext cx="1041400" cy="762000"/>
            </a:xfrm>
            <a:custGeom>
              <a:avLst/>
              <a:gdLst/>
              <a:ahLst/>
              <a:cxnLst/>
              <a:rect l="l" t="t" r="r" b="b"/>
              <a:pathLst>
                <a:path w="1041400" h="762000">
                  <a:moveTo>
                    <a:pt x="877638" y="0"/>
                  </a:moveTo>
                  <a:lnTo>
                    <a:pt x="857038" y="5073"/>
                  </a:lnTo>
                  <a:lnTo>
                    <a:pt x="834450" y="17440"/>
                  </a:lnTo>
                  <a:lnTo>
                    <a:pt x="697246" y="112511"/>
                  </a:lnTo>
                  <a:lnTo>
                    <a:pt x="694752" y="113746"/>
                  </a:lnTo>
                  <a:lnTo>
                    <a:pt x="693505" y="113746"/>
                  </a:lnTo>
                  <a:lnTo>
                    <a:pt x="691010" y="114980"/>
                  </a:lnTo>
                  <a:lnTo>
                    <a:pt x="168390" y="469337"/>
                  </a:lnTo>
                  <a:lnTo>
                    <a:pt x="164648" y="471806"/>
                  </a:lnTo>
                  <a:lnTo>
                    <a:pt x="160906" y="476745"/>
                  </a:lnTo>
                  <a:lnTo>
                    <a:pt x="159659" y="480449"/>
                  </a:lnTo>
                  <a:lnTo>
                    <a:pt x="0" y="761951"/>
                  </a:lnTo>
                  <a:lnTo>
                    <a:pt x="321809" y="713798"/>
                  </a:lnTo>
                  <a:lnTo>
                    <a:pt x="326798" y="713798"/>
                  </a:lnTo>
                  <a:lnTo>
                    <a:pt x="331787" y="712563"/>
                  </a:lnTo>
                  <a:lnTo>
                    <a:pt x="335529" y="710094"/>
                  </a:lnTo>
                  <a:lnTo>
                    <a:pt x="351822" y="698981"/>
                  </a:lnTo>
                  <a:lnTo>
                    <a:pt x="93547" y="698981"/>
                  </a:lnTo>
                  <a:lnTo>
                    <a:pt x="120988" y="649594"/>
                  </a:lnTo>
                  <a:lnTo>
                    <a:pt x="182106" y="649594"/>
                  </a:lnTo>
                  <a:lnTo>
                    <a:pt x="148428" y="601449"/>
                  </a:lnTo>
                  <a:lnTo>
                    <a:pt x="184605" y="537245"/>
                  </a:lnTo>
                  <a:lnTo>
                    <a:pt x="245935" y="537245"/>
                  </a:lnTo>
                  <a:lnTo>
                    <a:pt x="217035" y="496500"/>
                  </a:lnTo>
                  <a:lnTo>
                    <a:pt x="698494" y="169307"/>
                  </a:lnTo>
                  <a:lnTo>
                    <a:pt x="758820" y="169307"/>
                  </a:lnTo>
                  <a:lnTo>
                    <a:pt x="739655" y="142143"/>
                  </a:lnTo>
                  <a:lnTo>
                    <a:pt x="774579" y="117450"/>
                  </a:lnTo>
                  <a:lnTo>
                    <a:pt x="836710" y="117450"/>
                  </a:lnTo>
                  <a:lnTo>
                    <a:pt x="816987" y="89052"/>
                  </a:lnTo>
                  <a:lnTo>
                    <a:pt x="863138" y="56950"/>
                  </a:lnTo>
                  <a:lnTo>
                    <a:pt x="871518" y="52320"/>
                  </a:lnTo>
                  <a:lnTo>
                    <a:pt x="879664" y="49542"/>
                  </a:lnTo>
                  <a:lnTo>
                    <a:pt x="887343" y="48616"/>
                  </a:lnTo>
                  <a:lnTo>
                    <a:pt x="962148" y="48616"/>
                  </a:lnTo>
                  <a:lnTo>
                    <a:pt x="954191" y="37195"/>
                  </a:lnTo>
                  <a:lnTo>
                    <a:pt x="910535" y="3858"/>
                  </a:lnTo>
                  <a:lnTo>
                    <a:pt x="895665" y="250"/>
                  </a:lnTo>
                  <a:lnTo>
                    <a:pt x="877638" y="0"/>
                  </a:lnTo>
                  <a:close/>
                </a:path>
                <a:path w="1041400" h="762000">
                  <a:moveTo>
                    <a:pt x="182106" y="649594"/>
                  </a:moveTo>
                  <a:lnTo>
                    <a:pt x="120988" y="649594"/>
                  </a:lnTo>
                  <a:lnTo>
                    <a:pt x="149681" y="690339"/>
                  </a:lnTo>
                  <a:lnTo>
                    <a:pt x="93547" y="698981"/>
                  </a:lnTo>
                  <a:lnTo>
                    <a:pt x="351822" y="698981"/>
                  </a:lnTo>
                  <a:lnTo>
                    <a:pt x="377167" y="681696"/>
                  </a:lnTo>
                  <a:lnTo>
                    <a:pt x="204562" y="681696"/>
                  </a:lnTo>
                  <a:lnTo>
                    <a:pt x="182106" y="649594"/>
                  </a:lnTo>
                  <a:close/>
                </a:path>
                <a:path w="1041400" h="762000">
                  <a:moveTo>
                    <a:pt x="245935" y="537245"/>
                  </a:moveTo>
                  <a:lnTo>
                    <a:pt x="184605" y="537245"/>
                  </a:lnTo>
                  <a:lnTo>
                    <a:pt x="230755" y="603918"/>
                  </a:lnTo>
                  <a:lnTo>
                    <a:pt x="256949" y="642186"/>
                  </a:lnTo>
                  <a:lnTo>
                    <a:pt x="276906" y="671818"/>
                  </a:lnTo>
                  <a:lnTo>
                    <a:pt x="204562" y="681696"/>
                  </a:lnTo>
                  <a:lnTo>
                    <a:pt x="377167" y="681696"/>
                  </a:lnTo>
                  <a:lnTo>
                    <a:pt x="416995" y="654532"/>
                  </a:lnTo>
                  <a:lnTo>
                    <a:pt x="328045" y="654532"/>
                  </a:lnTo>
                  <a:lnTo>
                    <a:pt x="286884" y="595275"/>
                  </a:lnTo>
                  <a:lnTo>
                    <a:pt x="346684" y="554531"/>
                  </a:lnTo>
                  <a:lnTo>
                    <a:pt x="258196" y="554531"/>
                  </a:lnTo>
                  <a:lnTo>
                    <a:pt x="245935" y="537245"/>
                  </a:lnTo>
                  <a:close/>
                </a:path>
                <a:path w="1041400" h="762000">
                  <a:moveTo>
                    <a:pt x="827791" y="268082"/>
                  </a:moveTo>
                  <a:lnTo>
                    <a:pt x="767095" y="268082"/>
                  </a:lnTo>
                  <a:lnTo>
                    <a:pt x="787052" y="296480"/>
                  </a:lnTo>
                  <a:lnTo>
                    <a:pt x="808256" y="327347"/>
                  </a:lnTo>
                  <a:lnTo>
                    <a:pt x="328045" y="654532"/>
                  </a:lnTo>
                  <a:lnTo>
                    <a:pt x="416995" y="654532"/>
                  </a:lnTo>
                  <a:lnTo>
                    <a:pt x="937976" y="298949"/>
                  </a:lnTo>
                  <a:lnTo>
                    <a:pt x="849417" y="298949"/>
                  </a:lnTo>
                  <a:lnTo>
                    <a:pt x="827791" y="268082"/>
                  </a:lnTo>
                  <a:close/>
                </a:path>
                <a:path w="1041400" h="762000">
                  <a:moveTo>
                    <a:pt x="758820" y="169307"/>
                  </a:moveTo>
                  <a:lnTo>
                    <a:pt x="698494" y="169307"/>
                  </a:lnTo>
                  <a:lnTo>
                    <a:pt x="739655" y="227337"/>
                  </a:lnTo>
                  <a:lnTo>
                    <a:pt x="258196" y="554531"/>
                  </a:lnTo>
                  <a:lnTo>
                    <a:pt x="346684" y="554531"/>
                  </a:lnTo>
                  <a:lnTo>
                    <a:pt x="767095" y="268082"/>
                  </a:lnTo>
                  <a:lnTo>
                    <a:pt x="827791" y="268082"/>
                  </a:lnTo>
                  <a:lnTo>
                    <a:pt x="795783" y="222398"/>
                  </a:lnTo>
                  <a:lnTo>
                    <a:pt x="795783" y="221164"/>
                  </a:lnTo>
                  <a:lnTo>
                    <a:pt x="794536" y="219929"/>
                  </a:lnTo>
                  <a:lnTo>
                    <a:pt x="758820" y="169307"/>
                  </a:lnTo>
                  <a:close/>
                </a:path>
                <a:path w="1041400" h="762000">
                  <a:moveTo>
                    <a:pt x="836710" y="117450"/>
                  </a:moveTo>
                  <a:lnTo>
                    <a:pt x="774579" y="117450"/>
                  </a:lnTo>
                  <a:lnTo>
                    <a:pt x="884342" y="275490"/>
                  </a:lnTo>
                  <a:lnTo>
                    <a:pt x="849417" y="298949"/>
                  </a:lnTo>
                  <a:lnTo>
                    <a:pt x="937976" y="298949"/>
                  </a:lnTo>
                  <a:lnTo>
                    <a:pt x="954191" y="287837"/>
                  </a:lnTo>
                  <a:lnTo>
                    <a:pt x="1000341" y="255735"/>
                  </a:lnTo>
                  <a:lnTo>
                    <a:pt x="1011446" y="247092"/>
                  </a:lnTo>
                  <a:lnTo>
                    <a:pt x="926750" y="247092"/>
                  </a:lnTo>
                  <a:lnTo>
                    <a:pt x="836710" y="117450"/>
                  </a:lnTo>
                  <a:close/>
                </a:path>
                <a:path w="1041400" h="762000">
                  <a:moveTo>
                    <a:pt x="962148" y="48616"/>
                  </a:moveTo>
                  <a:lnTo>
                    <a:pt x="887343" y="48616"/>
                  </a:lnTo>
                  <a:lnTo>
                    <a:pt x="894320" y="49542"/>
                  </a:lnTo>
                  <a:lnTo>
                    <a:pt x="903051" y="52011"/>
                  </a:lnTo>
                  <a:lnTo>
                    <a:pt x="909288" y="58184"/>
                  </a:lnTo>
                  <a:lnTo>
                    <a:pt x="913030" y="64358"/>
                  </a:lnTo>
                  <a:lnTo>
                    <a:pt x="987868" y="171776"/>
                  </a:lnTo>
                  <a:lnTo>
                    <a:pt x="992857" y="179184"/>
                  </a:lnTo>
                  <a:lnTo>
                    <a:pt x="992857" y="185358"/>
                  </a:lnTo>
                  <a:lnTo>
                    <a:pt x="991610" y="192766"/>
                  </a:lnTo>
                  <a:lnTo>
                    <a:pt x="926750" y="247092"/>
                  </a:lnTo>
                  <a:lnTo>
                    <a:pt x="1011446" y="247092"/>
                  </a:lnTo>
                  <a:lnTo>
                    <a:pt x="1037760" y="206347"/>
                  </a:lnTo>
                  <a:lnTo>
                    <a:pt x="1041307" y="190451"/>
                  </a:lnTo>
                  <a:lnTo>
                    <a:pt x="1041003" y="179184"/>
                  </a:lnTo>
                  <a:lnTo>
                    <a:pt x="1040878" y="174554"/>
                  </a:lnTo>
                  <a:lnTo>
                    <a:pt x="1036708" y="159120"/>
                  </a:lnTo>
                  <a:lnTo>
                    <a:pt x="1029029" y="144613"/>
                  </a:lnTo>
                  <a:lnTo>
                    <a:pt x="962148" y="48616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 descr=""/>
            <p:cNvSpPr/>
            <p:nvPr/>
          </p:nvSpPr>
          <p:spPr>
            <a:xfrm>
              <a:off x="6772275" y="5839040"/>
              <a:ext cx="1066800" cy="734695"/>
            </a:xfrm>
            <a:custGeom>
              <a:avLst/>
              <a:gdLst/>
              <a:ahLst/>
              <a:cxnLst/>
              <a:rect l="l" t="t" r="r" b="b"/>
              <a:pathLst>
                <a:path w="1066800" h="734695">
                  <a:moveTo>
                    <a:pt x="726122" y="366699"/>
                  </a:moveTo>
                  <a:lnTo>
                    <a:pt x="724585" y="351370"/>
                  </a:lnTo>
                  <a:lnTo>
                    <a:pt x="718477" y="337540"/>
                  </a:lnTo>
                  <a:lnTo>
                    <a:pt x="708380" y="326250"/>
                  </a:lnTo>
                  <a:lnTo>
                    <a:pt x="694893" y="318554"/>
                  </a:lnTo>
                  <a:lnTo>
                    <a:pt x="677405" y="307721"/>
                  </a:lnTo>
                  <a:lnTo>
                    <a:pt x="677405" y="364236"/>
                  </a:lnTo>
                  <a:lnTo>
                    <a:pt x="677405" y="367944"/>
                  </a:lnTo>
                  <a:lnTo>
                    <a:pt x="676160" y="369176"/>
                  </a:lnTo>
                  <a:lnTo>
                    <a:pt x="448805" y="509930"/>
                  </a:lnTo>
                  <a:lnTo>
                    <a:pt x="446303" y="511162"/>
                  </a:lnTo>
                  <a:lnTo>
                    <a:pt x="445058" y="512394"/>
                  </a:lnTo>
                  <a:lnTo>
                    <a:pt x="441312" y="512394"/>
                  </a:lnTo>
                  <a:lnTo>
                    <a:pt x="440055" y="511162"/>
                  </a:lnTo>
                  <a:lnTo>
                    <a:pt x="440055" y="222250"/>
                  </a:lnTo>
                  <a:lnTo>
                    <a:pt x="441312" y="221005"/>
                  </a:lnTo>
                  <a:lnTo>
                    <a:pt x="445058" y="221005"/>
                  </a:lnTo>
                  <a:lnTo>
                    <a:pt x="446303" y="222250"/>
                  </a:lnTo>
                  <a:lnTo>
                    <a:pt x="669912" y="360527"/>
                  </a:lnTo>
                  <a:lnTo>
                    <a:pt x="677405" y="364236"/>
                  </a:lnTo>
                  <a:lnTo>
                    <a:pt x="677405" y="307721"/>
                  </a:lnTo>
                  <a:lnTo>
                    <a:pt x="537527" y="221005"/>
                  </a:lnTo>
                  <a:lnTo>
                    <a:pt x="473786" y="181495"/>
                  </a:lnTo>
                  <a:lnTo>
                    <a:pt x="443801" y="171627"/>
                  </a:lnTo>
                  <a:lnTo>
                    <a:pt x="422770" y="175755"/>
                  </a:lnTo>
                  <a:lnTo>
                    <a:pt x="405701" y="187058"/>
                  </a:lnTo>
                  <a:lnTo>
                    <a:pt x="394271" y="203923"/>
                  </a:lnTo>
                  <a:lnTo>
                    <a:pt x="390093" y="224713"/>
                  </a:lnTo>
                  <a:lnTo>
                    <a:pt x="390093" y="508698"/>
                  </a:lnTo>
                  <a:lnTo>
                    <a:pt x="394271" y="529488"/>
                  </a:lnTo>
                  <a:lnTo>
                    <a:pt x="405701" y="546354"/>
                  </a:lnTo>
                  <a:lnTo>
                    <a:pt x="422770" y="557657"/>
                  </a:lnTo>
                  <a:lnTo>
                    <a:pt x="443801" y="561784"/>
                  </a:lnTo>
                  <a:lnTo>
                    <a:pt x="452221" y="561086"/>
                  </a:lnTo>
                  <a:lnTo>
                    <a:pt x="460514" y="559003"/>
                  </a:lnTo>
                  <a:lnTo>
                    <a:pt x="468579" y="555536"/>
                  </a:lnTo>
                  <a:lnTo>
                    <a:pt x="476288" y="550672"/>
                  </a:lnTo>
                  <a:lnTo>
                    <a:pt x="538111" y="512394"/>
                  </a:lnTo>
                  <a:lnTo>
                    <a:pt x="703643" y="409917"/>
                  </a:lnTo>
                  <a:lnTo>
                    <a:pt x="704888" y="408686"/>
                  </a:lnTo>
                  <a:lnTo>
                    <a:pt x="714006" y="400215"/>
                  </a:lnTo>
                  <a:lnTo>
                    <a:pt x="720661" y="390004"/>
                  </a:lnTo>
                  <a:lnTo>
                    <a:pt x="724738" y="378650"/>
                  </a:lnTo>
                  <a:lnTo>
                    <a:pt x="726122" y="366699"/>
                  </a:lnTo>
                  <a:close/>
                </a:path>
                <a:path w="1066800" h="734695">
                  <a:moveTo>
                    <a:pt x="1066800" y="114554"/>
                  </a:moveTo>
                  <a:lnTo>
                    <a:pt x="1065301" y="105575"/>
                  </a:lnTo>
                  <a:lnTo>
                    <a:pt x="1042822" y="63207"/>
                  </a:lnTo>
                  <a:lnTo>
                    <a:pt x="1028687" y="49390"/>
                  </a:lnTo>
                  <a:lnTo>
                    <a:pt x="1023429" y="44259"/>
                  </a:lnTo>
                  <a:lnTo>
                    <a:pt x="1023429" y="154343"/>
                  </a:lnTo>
                  <a:lnTo>
                    <a:pt x="1023429" y="171627"/>
                  </a:lnTo>
                  <a:lnTo>
                    <a:pt x="1022184" y="171627"/>
                  </a:lnTo>
                  <a:lnTo>
                    <a:pt x="1022184" y="221005"/>
                  </a:lnTo>
                  <a:lnTo>
                    <a:pt x="1022184" y="340779"/>
                  </a:lnTo>
                  <a:lnTo>
                    <a:pt x="1022184" y="390169"/>
                  </a:lnTo>
                  <a:lnTo>
                    <a:pt x="1022184" y="509930"/>
                  </a:lnTo>
                  <a:lnTo>
                    <a:pt x="1022184" y="560552"/>
                  </a:lnTo>
                  <a:lnTo>
                    <a:pt x="1022184" y="579069"/>
                  </a:lnTo>
                  <a:lnTo>
                    <a:pt x="1014374" y="620141"/>
                  </a:lnTo>
                  <a:lnTo>
                    <a:pt x="991577" y="653923"/>
                  </a:lnTo>
                  <a:lnTo>
                    <a:pt x="957541" y="676821"/>
                  </a:lnTo>
                  <a:lnTo>
                    <a:pt x="916000" y="685253"/>
                  </a:lnTo>
                  <a:lnTo>
                    <a:pt x="861034" y="685253"/>
                  </a:lnTo>
                  <a:lnTo>
                    <a:pt x="861034" y="560552"/>
                  </a:lnTo>
                  <a:lnTo>
                    <a:pt x="1022184" y="560552"/>
                  </a:lnTo>
                  <a:lnTo>
                    <a:pt x="1022184" y="509930"/>
                  </a:lnTo>
                  <a:lnTo>
                    <a:pt x="861034" y="509930"/>
                  </a:lnTo>
                  <a:lnTo>
                    <a:pt x="861034" y="390169"/>
                  </a:lnTo>
                  <a:lnTo>
                    <a:pt x="1022184" y="390169"/>
                  </a:lnTo>
                  <a:lnTo>
                    <a:pt x="1022184" y="340779"/>
                  </a:lnTo>
                  <a:lnTo>
                    <a:pt x="861034" y="340779"/>
                  </a:lnTo>
                  <a:lnTo>
                    <a:pt x="861034" y="221005"/>
                  </a:lnTo>
                  <a:lnTo>
                    <a:pt x="1022184" y="221005"/>
                  </a:lnTo>
                  <a:lnTo>
                    <a:pt x="1022184" y="171627"/>
                  </a:lnTo>
                  <a:lnTo>
                    <a:pt x="861034" y="171627"/>
                  </a:lnTo>
                  <a:lnTo>
                    <a:pt x="861034" y="49390"/>
                  </a:lnTo>
                  <a:lnTo>
                    <a:pt x="916000" y="49390"/>
                  </a:lnTo>
                  <a:lnTo>
                    <a:pt x="957554" y="57632"/>
                  </a:lnTo>
                  <a:lnTo>
                    <a:pt x="991730" y="80098"/>
                  </a:lnTo>
                  <a:lnTo>
                    <a:pt x="1014895" y="113461"/>
                  </a:lnTo>
                  <a:lnTo>
                    <a:pt x="1023429" y="154343"/>
                  </a:lnTo>
                  <a:lnTo>
                    <a:pt x="1023429" y="44259"/>
                  </a:lnTo>
                  <a:lnTo>
                    <a:pt x="1008646" y="29794"/>
                  </a:lnTo>
                  <a:lnTo>
                    <a:pt x="965466" y="7874"/>
                  </a:lnTo>
                  <a:lnTo>
                    <a:pt x="916000" y="0"/>
                  </a:lnTo>
                  <a:lnTo>
                    <a:pt x="812317" y="0"/>
                  </a:lnTo>
                  <a:lnTo>
                    <a:pt x="812317" y="49390"/>
                  </a:lnTo>
                  <a:lnTo>
                    <a:pt x="812317" y="685253"/>
                  </a:lnTo>
                  <a:lnTo>
                    <a:pt x="256425" y="685253"/>
                  </a:lnTo>
                  <a:lnTo>
                    <a:pt x="256425" y="560552"/>
                  </a:lnTo>
                  <a:lnTo>
                    <a:pt x="256425" y="509930"/>
                  </a:lnTo>
                  <a:lnTo>
                    <a:pt x="256425" y="49390"/>
                  </a:lnTo>
                  <a:lnTo>
                    <a:pt x="812317" y="49390"/>
                  </a:lnTo>
                  <a:lnTo>
                    <a:pt x="812317" y="0"/>
                  </a:lnTo>
                  <a:lnTo>
                    <a:pt x="206463" y="0"/>
                  </a:lnTo>
                  <a:lnTo>
                    <a:pt x="206463" y="49390"/>
                  </a:lnTo>
                  <a:lnTo>
                    <a:pt x="206463" y="171627"/>
                  </a:lnTo>
                  <a:lnTo>
                    <a:pt x="206463" y="390169"/>
                  </a:lnTo>
                  <a:lnTo>
                    <a:pt x="206463" y="509930"/>
                  </a:lnTo>
                  <a:lnTo>
                    <a:pt x="205206" y="509930"/>
                  </a:lnTo>
                  <a:lnTo>
                    <a:pt x="205206" y="560552"/>
                  </a:lnTo>
                  <a:lnTo>
                    <a:pt x="205206" y="685253"/>
                  </a:lnTo>
                  <a:lnTo>
                    <a:pt x="150241" y="685253"/>
                  </a:lnTo>
                  <a:lnTo>
                    <a:pt x="109410" y="676821"/>
                  </a:lnTo>
                  <a:lnTo>
                    <a:pt x="75603" y="653923"/>
                  </a:lnTo>
                  <a:lnTo>
                    <a:pt x="52578" y="620141"/>
                  </a:lnTo>
                  <a:lnTo>
                    <a:pt x="44069" y="579069"/>
                  </a:lnTo>
                  <a:lnTo>
                    <a:pt x="44069" y="560552"/>
                  </a:lnTo>
                  <a:lnTo>
                    <a:pt x="205206" y="560552"/>
                  </a:lnTo>
                  <a:lnTo>
                    <a:pt x="205206" y="509930"/>
                  </a:lnTo>
                  <a:lnTo>
                    <a:pt x="44069" y="509930"/>
                  </a:lnTo>
                  <a:lnTo>
                    <a:pt x="44069" y="390169"/>
                  </a:lnTo>
                  <a:lnTo>
                    <a:pt x="206463" y="390169"/>
                  </a:lnTo>
                  <a:lnTo>
                    <a:pt x="206463" y="171627"/>
                  </a:lnTo>
                  <a:lnTo>
                    <a:pt x="205206" y="171627"/>
                  </a:lnTo>
                  <a:lnTo>
                    <a:pt x="205206" y="221005"/>
                  </a:lnTo>
                  <a:lnTo>
                    <a:pt x="205206" y="340779"/>
                  </a:lnTo>
                  <a:lnTo>
                    <a:pt x="44069" y="340779"/>
                  </a:lnTo>
                  <a:lnTo>
                    <a:pt x="44069" y="221005"/>
                  </a:lnTo>
                  <a:lnTo>
                    <a:pt x="205206" y="221005"/>
                  </a:lnTo>
                  <a:lnTo>
                    <a:pt x="205206" y="171627"/>
                  </a:lnTo>
                  <a:lnTo>
                    <a:pt x="44069" y="171627"/>
                  </a:lnTo>
                  <a:lnTo>
                    <a:pt x="44069" y="154343"/>
                  </a:lnTo>
                  <a:lnTo>
                    <a:pt x="52590" y="113461"/>
                  </a:lnTo>
                  <a:lnTo>
                    <a:pt x="75755" y="80098"/>
                  </a:lnTo>
                  <a:lnTo>
                    <a:pt x="109943" y="57632"/>
                  </a:lnTo>
                  <a:lnTo>
                    <a:pt x="151498" y="49390"/>
                  </a:lnTo>
                  <a:lnTo>
                    <a:pt x="206463" y="49390"/>
                  </a:lnTo>
                  <a:lnTo>
                    <a:pt x="206463" y="0"/>
                  </a:lnTo>
                  <a:lnTo>
                    <a:pt x="151498" y="0"/>
                  </a:lnTo>
                  <a:lnTo>
                    <a:pt x="102019" y="7874"/>
                  </a:lnTo>
                  <a:lnTo>
                    <a:pt x="58851" y="29794"/>
                  </a:lnTo>
                  <a:lnTo>
                    <a:pt x="24676" y="63207"/>
                  </a:lnTo>
                  <a:lnTo>
                    <a:pt x="2184" y="105575"/>
                  </a:lnTo>
                  <a:lnTo>
                    <a:pt x="0" y="118808"/>
                  </a:lnTo>
                  <a:lnTo>
                    <a:pt x="0" y="615226"/>
                  </a:lnTo>
                  <a:lnTo>
                    <a:pt x="2070" y="627964"/>
                  </a:lnTo>
                  <a:lnTo>
                    <a:pt x="24320" y="670636"/>
                  </a:lnTo>
                  <a:lnTo>
                    <a:pt x="58318" y="704405"/>
                  </a:lnTo>
                  <a:lnTo>
                    <a:pt x="101777" y="726757"/>
                  </a:lnTo>
                  <a:lnTo>
                    <a:pt x="102285" y="726757"/>
                  </a:lnTo>
                  <a:lnTo>
                    <a:pt x="151498" y="734631"/>
                  </a:lnTo>
                  <a:lnTo>
                    <a:pt x="916000" y="734631"/>
                  </a:lnTo>
                  <a:lnTo>
                    <a:pt x="965466" y="726757"/>
                  </a:lnTo>
                  <a:lnTo>
                    <a:pt x="1008646" y="704761"/>
                  </a:lnTo>
                  <a:lnTo>
                    <a:pt x="1042822" y="671169"/>
                  </a:lnTo>
                  <a:lnTo>
                    <a:pt x="1065301" y="628434"/>
                  </a:lnTo>
                  <a:lnTo>
                    <a:pt x="1066800" y="619353"/>
                  </a:lnTo>
                  <a:lnTo>
                    <a:pt x="1066800" y="560552"/>
                  </a:lnTo>
                  <a:lnTo>
                    <a:pt x="1066800" y="509930"/>
                  </a:lnTo>
                  <a:lnTo>
                    <a:pt x="1066800" y="390169"/>
                  </a:lnTo>
                  <a:lnTo>
                    <a:pt x="1066800" y="340779"/>
                  </a:lnTo>
                  <a:lnTo>
                    <a:pt x="1066800" y="221005"/>
                  </a:lnTo>
                  <a:lnTo>
                    <a:pt x="1066800" y="171627"/>
                  </a:lnTo>
                  <a:lnTo>
                    <a:pt x="1066800" y="11455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 descr=""/>
            <p:cNvSpPr/>
            <p:nvPr/>
          </p:nvSpPr>
          <p:spPr>
            <a:xfrm>
              <a:off x="9686925" y="5782922"/>
              <a:ext cx="1066800" cy="751205"/>
            </a:xfrm>
            <a:custGeom>
              <a:avLst/>
              <a:gdLst/>
              <a:ahLst/>
              <a:cxnLst/>
              <a:rect l="l" t="t" r="r" b="b"/>
              <a:pathLst>
                <a:path w="1066800" h="751204">
                  <a:moveTo>
                    <a:pt x="0" y="591778"/>
                  </a:moveTo>
                  <a:lnTo>
                    <a:pt x="29830" y="640642"/>
                  </a:lnTo>
                  <a:lnTo>
                    <a:pt x="65124" y="679306"/>
                  </a:lnTo>
                  <a:lnTo>
                    <a:pt x="103053" y="709191"/>
                  </a:lnTo>
                  <a:lnTo>
                    <a:pt x="142713" y="730775"/>
                  </a:lnTo>
                  <a:lnTo>
                    <a:pt x="183206" y="744539"/>
                  </a:lnTo>
                  <a:lnTo>
                    <a:pt x="223628" y="750964"/>
                  </a:lnTo>
                  <a:lnTo>
                    <a:pt x="263081" y="750530"/>
                  </a:lnTo>
                  <a:lnTo>
                    <a:pt x="322327" y="736948"/>
                  </a:lnTo>
                  <a:lnTo>
                    <a:pt x="374090" y="708550"/>
                  </a:lnTo>
                  <a:lnTo>
                    <a:pt x="379478" y="703611"/>
                  </a:lnTo>
                  <a:lnTo>
                    <a:pt x="232677" y="703611"/>
                  </a:lnTo>
                  <a:lnTo>
                    <a:pt x="189904" y="696889"/>
                  </a:lnTo>
                  <a:lnTo>
                    <a:pt x="147130" y="679878"/>
                  </a:lnTo>
                  <a:lnTo>
                    <a:pt x="105915" y="651754"/>
                  </a:lnTo>
                  <a:lnTo>
                    <a:pt x="146495" y="637209"/>
                  </a:lnTo>
                  <a:lnTo>
                    <a:pt x="177951" y="613174"/>
                  </a:lnTo>
                  <a:lnTo>
                    <a:pt x="186384" y="603124"/>
                  </a:lnTo>
                  <a:lnTo>
                    <a:pt x="99192" y="603124"/>
                  </a:lnTo>
                  <a:lnTo>
                    <a:pt x="53529" y="602375"/>
                  </a:lnTo>
                  <a:lnTo>
                    <a:pt x="0" y="591778"/>
                  </a:lnTo>
                  <a:close/>
                </a:path>
                <a:path w="1066800" h="751204">
                  <a:moveTo>
                    <a:pt x="401469" y="490442"/>
                  </a:moveTo>
                  <a:lnTo>
                    <a:pt x="304241" y="490442"/>
                  </a:lnTo>
                  <a:lnTo>
                    <a:pt x="319209" y="492487"/>
                  </a:lnTo>
                  <a:lnTo>
                    <a:pt x="333183" y="497793"/>
                  </a:lnTo>
                  <a:lnTo>
                    <a:pt x="371596" y="531997"/>
                  </a:lnTo>
                  <a:lnTo>
                    <a:pt x="390420" y="573263"/>
                  </a:lnTo>
                  <a:lnTo>
                    <a:pt x="390481" y="573397"/>
                  </a:lnTo>
                  <a:lnTo>
                    <a:pt x="388902" y="611322"/>
                  </a:lnTo>
                  <a:lnTo>
                    <a:pt x="345402" y="670275"/>
                  </a:lnTo>
                  <a:lnTo>
                    <a:pt x="311985" y="689481"/>
                  </a:lnTo>
                  <a:lnTo>
                    <a:pt x="273890" y="700868"/>
                  </a:lnTo>
                  <a:lnTo>
                    <a:pt x="232677" y="703611"/>
                  </a:lnTo>
                  <a:lnTo>
                    <a:pt x="379478" y="703611"/>
                  </a:lnTo>
                  <a:lnTo>
                    <a:pt x="426165" y="648206"/>
                  </a:lnTo>
                  <a:lnTo>
                    <a:pt x="438708" y="584046"/>
                  </a:lnTo>
                  <a:lnTo>
                    <a:pt x="438862" y="579996"/>
                  </a:lnTo>
                  <a:lnTo>
                    <a:pt x="438950" y="577681"/>
                  </a:lnTo>
                  <a:lnTo>
                    <a:pt x="504302" y="577681"/>
                  </a:lnTo>
                  <a:lnTo>
                    <a:pt x="525716" y="573263"/>
                  </a:lnTo>
                  <a:lnTo>
                    <a:pt x="569293" y="556228"/>
                  </a:lnTo>
                  <a:lnTo>
                    <a:pt x="614155" y="531997"/>
                  </a:lnTo>
                  <a:lnTo>
                    <a:pt x="496864" y="531997"/>
                  </a:lnTo>
                  <a:lnTo>
                    <a:pt x="448928" y="530917"/>
                  </a:lnTo>
                  <a:lnTo>
                    <a:pt x="421176" y="514422"/>
                  </a:lnTo>
                  <a:lnTo>
                    <a:pt x="402778" y="492487"/>
                  </a:lnTo>
                  <a:lnTo>
                    <a:pt x="401469" y="490442"/>
                  </a:lnTo>
                  <a:close/>
                </a:path>
                <a:path w="1066800" h="751204">
                  <a:moveTo>
                    <a:pt x="306268" y="442077"/>
                  </a:moveTo>
                  <a:lnTo>
                    <a:pt x="255908" y="452688"/>
                  </a:lnTo>
                  <a:lnTo>
                    <a:pt x="217242" y="479157"/>
                  </a:lnTo>
                  <a:lnTo>
                    <a:pt x="192608" y="510834"/>
                  </a:lnTo>
                  <a:lnTo>
                    <a:pt x="158246" y="561571"/>
                  </a:lnTo>
                  <a:lnTo>
                    <a:pt x="132577" y="588019"/>
                  </a:lnTo>
                  <a:lnTo>
                    <a:pt x="99192" y="603124"/>
                  </a:lnTo>
                  <a:lnTo>
                    <a:pt x="186384" y="603124"/>
                  </a:lnTo>
                  <a:lnTo>
                    <a:pt x="202391" y="584046"/>
                  </a:lnTo>
                  <a:lnTo>
                    <a:pt x="221919" y="554222"/>
                  </a:lnTo>
                  <a:lnTo>
                    <a:pt x="231274" y="539753"/>
                  </a:lnTo>
                  <a:lnTo>
                    <a:pt x="240629" y="526441"/>
                  </a:lnTo>
                  <a:lnTo>
                    <a:pt x="274306" y="497002"/>
                  </a:lnTo>
                  <a:lnTo>
                    <a:pt x="304241" y="490442"/>
                  </a:lnTo>
                  <a:lnTo>
                    <a:pt x="401469" y="490442"/>
                  </a:lnTo>
                  <a:lnTo>
                    <a:pt x="387382" y="468430"/>
                  </a:lnTo>
                  <a:lnTo>
                    <a:pt x="382730" y="446804"/>
                  </a:lnTo>
                  <a:lnTo>
                    <a:pt x="332929" y="446804"/>
                  </a:lnTo>
                  <a:lnTo>
                    <a:pt x="331682" y="445569"/>
                  </a:lnTo>
                  <a:lnTo>
                    <a:pt x="306268" y="442077"/>
                  </a:lnTo>
                  <a:close/>
                </a:path>
                <a:path w="1066800" h="751204">
                  <a:moveTo>
                    <a:pt x="504302" y="577681"/>
                  </a:moveTo>
                  <a:lnTo>
                    <a:pt x="438950" y="577681"/>
                  </a:lnTo>
                  <a:lnTo>
                    <a:pt x="450215" y="579996"/>
                  </a:lnTo>
                  <a:lnTo>
                    <a:pt x="461713" y="581385"/>
                  </a:lnTo>
                  <a:lnTo>
                    <a:pt x="473680" y="581848"/>
                  </a:lnTo>
                  <a:lnTo>
                    <a:pt x="486348" y="581385"/>
                  </a:lnTo>
                  <a:lnTo>
                    <a:pt x="504302" y="577681"/>
                  </a:lnTo>
                  <a:close/>
                </a:path>
                <a:path w="1066800" h="751204">
                  <a:moveTo>
                    <a:pt x="499533" y="341855"/>
                  </a:moveTo>
                  <a:lnTo>
                    <a:pt x="438950" y="341855"/>
                  </a:lnTo>
                  <a:lnTo>
                    <a:pt x="558691" y="507304"/>
                  </a:lnTo>
                  <a:lnTo>
                    <a:pt x="492325" y="531997"/>
                  </a:lnTo>
                  <a:lnTo>
                    <a:pt x="614155" y="531997"/>
                  </a:lnTo>
                  <a:lnTo>
                    <a:pt x="617548" y="530165"/>
                  </a:lnTo>
                  <a:lnTo>
                    <a:pt x="670948" y="494957"/>
                  </a:lnTo>
                  <a:lnTo>
                    <a:pt x="687388" y="482610"/>
                  </a:lnTo>
                  <a:lnTo>
                    <a:pt x="601099" y="482610"/>
                  </a:lnTo>
                  <a:lnTo>
                    <a:pt x="499533" y="341855"/>
                  </a:lnTo>
                  <a:close/>
                </a:path>
                <a:path w="1066800" h="751204">
                  <a:moveTo>
                    <a:pt x="553755" y="293702"/>
                  </a:moveTo>
                  <a:lnTo>
                    <a:pt x="496326" y="293702"/>
                  </a:lnTo>
                  <a:lnTo>
                    <a:pt x="622303" y="469028"/>
                  </a:lnTo>
                  <a:lnTo>
                    <a:pt x="607336" y="478906"/>
                  </a:lnTo>
                  <a:lnTo>
                    <a:pt x="601099" y="482610"/>
                  </a:lnTo>
                  <a:lnTo>
                    <a:pt x="687388" y="482610"/>
                  </a:lnTo>
                  <a:lnTo>
                    <a:pt x="707302" y="467653"/>
                  </a:lnTo>
                  <a:lnTo>
                    <a:pt x="739083" y="441865"/>
                  </a:lnTo>
                  <a:lnTo>
                    <a:pt x="660970" y="441865"/>
                  </a:lnTo>
                  <a:lnTo>
                    <a:pt x="553755" y="293702"/>
                  </a:lnTo>
                  <a:close/>
                </a:path>
                <a:path w="1066800" h="751204">
                  <a:moveTo>
                    <a:pt x="1026273" y="0"/>
                  </a:moveTo>
                  <a:lnTo>
                    <a:pt x="982173" y="7025"/>
                  </a:lnTo>
                  <a:lnTo>
                    <a:pt x="915344" y="26671"/>
                  </a:lnTo>
                  <a:lnTo>
                    <a:pt x="820624" y="62814"/>
                  </a:lnTo>
                  <a:lnTo>
                    <a:pt x="767092" y="86403"/>
                  </a:lnTo>
                  <a:lnTo>
                    <a:pt x="714018" y="111374"/>
                  </a:lnTo>
                  <a:lnTo>
                    <a:pt x="662319" y="137296"/>
                  </a:lnTo>
                  <a:lnTo>
                    <a:pt x="612910" y="163735"/>
                  </a:lnTo>
                  <a:lnTo>
                    <a:pt x="566709" y="190261"/>
                  </a:lnTo>
                  <a:lnTo>
                    <a:pt x="524632" y="216442"/>
                  </a:lnTo>
                  <a:lnTo>
                    <a:pt x="487595" y="241845"/>
                  </a:lnTo>
                  <a:lnTo>
                    <a:pt x="429490" y="286511"/>
                  </a:lnTo>
                  <a:lnTo>
                    <a:pt x="385276" y="328925"/>
                  </a:lnTo>
                  <a:lnTo>
                    <a:pt x="354772" y="369502"/>
                  </a:lnTo>
                  <a:lnTo>
                    <a:pt x="337799" y="408657"/>
                  </a:lnTo>
                  <a:lnTo>
                    <a:pt x="334294" y="445569"/>
                  </a:lnTo>
                  <a:lnTo>
                    <a:pt x="334177" y="446804"/>
                  </a:lnTo>
                  <a:lnTo>
                    <a:pt x="382730" y="446804"/>
                  </a:lnTo>
                  <a:lnTo>
                    <a:pt x="380639" y="437081"/>
                  </a:lnTo>
                  <a:lnTo>
                    <a:pt x="394008" y="395776"/>
                  </a:lnTo>
                  <a:lnTo>
                    <a:pt x="438950" y="341855"/>
                  </a:lnTo>
                  <a:lnTo>
                    <a:pt x="499533" y="341855"/>
                  </a:lnTo>
                  <a:lnTo>
                    <a:pt x="476369" y="309753"/>
                  </a:lnTo>
                  <a:lnTo>
                    <a:pt x="485880" y="302190"/>
                  </a:lnTo>
                  <a:lnTo>
                    <a:pt x="490927" y="298120"/>
                  </a:lnTo>
                  <a:lnTo>
                    <a:pt x="496326" y="293702"/>
                  </a:lnTo>
                  <a:lnTo>
                    <a:pt x="553755" y="293702"/>
                  </a:lnTo>
                  <a:lnTo>
                    <a:pt x="579863" y="238860"/>
                  </a:lnTo>
                  <a:lnTo>
                    <a:pt x="628563" y="210341"/>
                  </a:lnTo>
                  <a:lnTo>
                    <a:pt x="679788" y="182674"/>
                  </a:lnTo>
                  <a:lnTo>
                    <a:pt x="732233" y="156315"/>
                  </a:lnTo>
                  <a:lnTo>
                    <a:pt x="784593" y="131721"/>
                  </a:lnTo>
                  <a:lnTo>
                    <a:pt x="835565" y="109347"/>
                  </a:lnTo>
                  <a:lnTo>
                    <a:pt x="883843" y="89650"/>
                  </a:lnTo>
                  <a:lnTo>
                    <a:pt x="928124" y="73087"/>
                  </a:lnTo>
                  <a:lnTo>
                    <a:pt x="967102" y="60114"/>
                  </a:lnTo>
                  <a:lnTo>
                    <a:pt x="1023935" y="46763"/>
                  </a:lnTo>
                  <a:lnTo>
                    <a:pt x="1066799" y="46763"/>
                  </a:lnTo>
                  <a:lnTo>
                    <a:pt x="1066799" y="8246"/>
                  </a:lnTo>
                  <a:lnTo>
                    <a:pt x="1052807" y="1720"/>
                  </a:lnTo>
                  <a:lnTo>
                    <a:pt x="1026273" y="0"/>
                  </a:lnTo>
                  <a:close/>
                </a:path>
                <a:path w="1066800" h="751204">
                  <a:moveTo>
                    <a:pt x="1066799" y="46763"/>
                  </a:moveTo>
                  <a:lnTo>
                    <a:pt x="1032666" y="46763"/>
                  </a:lnTo>
                  <a:lnTo>
                    <a:pt x="1024711" y="65678"/>
                  </a:lnTo>
                  <a:lnTo>
                    <a:pt x="1008925" y="91366"/>
                  </a:lnTo>
                  <a:lnTo>
                    <a:pt x="986194" y="122704"/>
                  </a:lnTo>
                  <a:lnTo>
                    <a:pt x="957408" y="158567"/>
                  </a:lnTo>
                  <a:lnTo>
                    <a:pt x="923454" y="197830"/>
                  </a:lnTo>
                  <a:lnTo>
                    <a:pt x="885222" y="239370"/>
                  </a:lnTo>
                  <a:lnTo>
                    <a:pt x="843599" y="282062"/>
                  </a:lnTo>
                  <a:lnTo>
                    <a:pt x="799474" y="324782"/>
                  </a:lnTo>
                  <a:lnTo>
                    <a:pt x="753735" y="366405"/>
                  </a:lnTo>
                  <a:lnTo>
                    <a:pt x="707271" y="405807"/>
                  </a:lnTo>
                  <a:lnTo>
                    <a:pt x="660970" y="441865"/>
                  </a:lnTo>
                  <a:lnTo>
                    <a:pt x="739083" y="441865"/>
                  </a:lnTo>
                  <a:lnTo>
                    <a:pt x="786969" y="400908"/>
                  </a:lnTo>
                  <a:lnTo>
                    <a:pt x="828494" y="363107"/>
                  </a:lnTo>
                  <a:lnTo>
                    <a:pt x="869953" y="323450"/>
                  </a:lnTo>
                  <a:lnTo>
                    <a:pt x="910452" y="282755"/>
                  </a:lnTo>
                  <a:lnTo>
                    <a:pt x="949097" y="241845"/>
                  </a:lnTo>
                  <a:lnTo>
                    <a:pt x="1014984" y="164831"/>
                  </a:lnTo>
                  <a:lnTo>
                    <a:pt x="1055441" y="108087"/>
                  </a:lnTo>
                  <a:lnTo>
                    <a:pt x="1066799" y="86069"/>
                  </a:lnTo>
                  <a:lnTo>
                    <a:pt x="1066799" y="46763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839075" y="3086100"/>
              <a:ext cx="3609975" cy="2266950"/>
            </a:xfrm>
            <a:prstGeom prst="rect">
              <a:avLst/>
            </a:prstGeom>
          </p:spPr>
        </p:pic>
      </p:grpSp>
      <p:sp>
        <p:nvSpPr>
          <p:cNvPr id="14" name="object 14" descr=""/>
          <p:cNvSpPr txBox="1"/>
          <p:nvPr/>
        </p:nvSpPr>
        <p:spPr>
          <a:xfrm>
            <a:off x="430212" y="1298511"/>
            <a:ext cx="4768215" cy="1779270"/>
          </a:xfrm>
          <a:prstGeom prst="rect">
            <a:avLst/>
          </a:prstGeom>
        </p:spPr>
        <p:txBody>
          <a:bodyPr wrap="square" lIns="0" tIns="37465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295"/>
              </a:spcBef>
            </a:pP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become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largest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technology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manufacturer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world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by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making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strategic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product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investments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protecting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itself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from</a:t>
            </a:r>
            <a:r>
              <a:rPr dirty="0" sz="1400" spc="-8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market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entrance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risk.</a:t>
            </a:r>
            <a:r>
              <a:rPr dirty="0" sz="1400" spc="3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It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dominates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several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product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sectors,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including</a:t>
            </a:r>
            <a:r>
              <a:rPr dirty="0" sz="1400" spc="-8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home</a:t>
            </a:r>
            <a:r>
              <a:rPr dirty="0" sz="14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entertainment,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smart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devices,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semiconductors.</a:t>
            </a:r>
            <a:r>
              <a:rPr dirty="0" sz="1400" spc="3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However,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 with</a:t>
            </a:r>
            <a:r>
              <a:rPr dirty="0" sz="14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dirty="0" sz="1400" spc="-8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focus</a:t>
            </a:r>
            <a:r>
              <a:rPr dirty="0" sz="1400" spc="-8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dirty="0" sz="14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future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growth,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executives</a:t>
            </a:r>
            <a:r>
              <a:rPr dirty="0" sz="1400" spc="-9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aggressively</a:t>
            </a:r>
            <a:r>
              <a:rPr dirty="0" sz="1400" spc="-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looked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dirty="0" sz="14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ways</a:t>
            </a:r>
            <a:r>
              <a:rPr dirty="0" sz="1400" spc="-9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foster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breakthroughs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like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data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20">
                <a:solidFill>
                  <a:srgbClr val="FFFFFF"/>
                </a:solidFill>
                <a:latin typeface="Arial MT"/>
                <a:cs typeface="Arial MT"/>
              </a:rPr>
              <a:t>economy,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IoT,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1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AI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because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of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their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immense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potential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capacity</a:t>
            </a:r>
            <a:r>
              <a:rPr dirty="0" sz="14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dirty="0" sz="14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transcend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conventional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silos.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8" name="object 18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508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5</a:t>
            </a:fld>
          </a:p>
        </p:txBody>
      </p:sp>
      <p:sp>
        <p:nvSpPr>
          <p:cNvPr id="15" name="object 15" descr=""/>
          <p:cNvSpPr txBox="1"/>
          <p:nvPr/>
        </p:nvSpPr>
        <p:spPr>
          <a:xfrm>
            <a:off x="430212" y="950340"/>
            <a:ext cx="11186795" cy="4006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5840095">
              <a:lnSpc>
                <a:spcPts val="1460"/>
              </a:lnSpc>
              <a:spcBef>
                <a:spcPts val="125"/>
              </a:spcBef>
            </a:pP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Since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founding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Semiconductor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(SSI)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Silicon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Valley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over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ts val="1460"/>
              </a:lnSpc>
            </a:pP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By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first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decade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new</a:t>
            </a:r>
            <a:r>
              <a:rPr dirty="0" sz="1400" spc="-5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century,</a:t>
            </a:r>
            <a:r>
              <a:rPr dirty="0" sz="1400" spc="-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had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grown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6" name="object 16" descr=""/>
          <p:cNvSpPr txBox="1"/>
          <p:nvPr/>
        </p:nvSpPr>
        <p:spPr>
          <a:xfrm>
            <a:off x="6258178" y="1169670"/>
            <a:ext cx="5361305" cy="173101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 marR="5080">
              <a:lnSpc>
                <a:spcPct val="99600"/>
              </a:lnSpc>
              <a:spcBef>
                <a:spcPts val="130"/>
              </a:spcBef>
            </a:pP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three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decades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ago,</a:t>
            </a:r>
            <a:r>
              <a:rPr dirty="0" sz="1400" spc="-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executives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have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long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acknowledged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region</a:t>
            </a:r>
            <a:r>
              <a:rPr dirty="0" sz="1400" spc="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</a:t>
            </a:r>
            <a:r>
              <a:rPr dirty="0" sz="1400" spc="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hub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for</a:t>
            </a:r>
            <a:r>
              <a:rPr dirty="0" sz="1400" spc="-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open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innovation,</a:t>
            </a:r>
            <a:r>
              <a:rPr dirty="0" sz="1400" spc="-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SSI</a:t>
            </a:r>
            <a:r>
              <a:rPr dirty="0" sz="1400" spc="-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has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been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crucial</a:t>
            </a:r>
            <a:r>
              <a:rPr dirty="0" sz="1400" spc="-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to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development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valley.</a:t>
            </a:r>
            <a:r>
              <a:rPr dirty="0" sz="1400" spc="2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Furthermore,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perhaps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more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significantly,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executives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had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witnessed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firsthand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the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valley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advantages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innovation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that</a:t>
            </a:r>
            <a:r>
              <a:rPr dirty="0" sz="1400" spc="-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can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be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fostered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through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a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"failure</a:t>
            </a:r>
            <a:r>
              <a:rPr dirty="0" sz="1400" spc="-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fruitful"</a:t>
            </a:r>
            <a:r>
              <a:rPr dirty="0" sz="1400" spc="-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approach, wherein</a:t>
            </a:r>
            <a:r>
              <a:rPr dirty="0" sz="1400" spc="-9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errors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failures,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both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individually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collaboration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with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others,</a:t>
            </a:r>
            <a:r>
              <a:rPr dirty="0" sz="1400" spc="-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can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spur</a:t>
            </a:r>
            <a:r>
              <a:rPr dirty="0" sz="1400" spc="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innovation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and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refine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advancements.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17" name="object 17" descr=""/>
          <p:cNvSpPr txBox="1"/>
          <p:nvPr/>
        </p:nvSpPr>
        <p:spPr>
          <a:xfrm>
            <a:off x="1146492" y="3336861"/>
            <a:ext cx="5818505" cy="1741170"/>
          </a:xfrm>
          <a:prstGeom prst="rect">
            <a:avLst/>
          </a:prstGeom>
        </p:spPr>
        <p:txBody>
          <a:bodyPr wrap="square" lIns="0" tIns="15240" rIns="0" bIns="0" rtlCol="0" vert="horz">
            <a:spAutoFit/>
          </a:bodyPr>
          <a:lstStyle/>
          <a:p>
            <a:pPr marL="12700" marR="5080">
              <a:lnSpc>
                <a:spcPct val="100299"/>
              </a:lnSpc>
              <a:spcBef>
                <a:spcPts val="120"/>
              </a:spcBef>
            </a:pP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ideas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SSI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felt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like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 logical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place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to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start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when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thinking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about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Samsung's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future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transformation,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idea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using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company's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growth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into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valley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catalyst</a:t>
            </a:r>
            <a:r>
              <a:rPr dirty="0" sz="1400" spc="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for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change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was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alluring.</a:t>
            </a:r>
            <a:r>
              <a:rPr dirty="0" sz="1400" spc="254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After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realising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they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were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on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to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something,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Samsung's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brain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trust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went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on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manhunt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to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find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top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industry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leaders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 valley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veterans.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Soon,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they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had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key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players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place,</a:t>
            </a:r>
            <a:r>
              <a:rPr dirty="0" sz="1400" spc="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including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David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Eun,</a:t>
            </a:r>
            <a:r>
              <a:rPr dirty="0" sz="1400" spc="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president</a:t>
            </a:r>
            <a:r>
              <a:rPr dirty="0" sz="1400" spc="-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-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Electronics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30">
                <a:solidFill>
                  <a:srgbClr val="F1F1F1"/>
                </a:solidFill>
                <a:latin typeface="Arial MT"/>
                <a:cs typeface="Arial MT"/>
              </a:rPr>
              <a:t>NEXT,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Young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Sohn,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who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is</a:t>
            </a:r>
            <a:r>
              <a:rPr dirty="0" sz="1400" spc="-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currently</a:t>
            </a:r>
            <a:r>
              <a:rPr dirty="0" sz="1400" spc="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president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 and</a:t>
            </a:r>
            <a:r>
              <a:rPr dirty="0" sz="1400" spc="50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chief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strategy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officer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Electronics.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 descr="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" name="object 4" descr=""/>
            <p:cNvSpPr/>
            <p:nvPr/>
          </p:nvSpPr>
          <p:spPr>
            <a:xfrm>
              <a:off x="0" y="0"/>
              <a:ext cx="12192000" cy="3790950"/>
            </a:xfrm>
            <a:custGeom>
              <a:avLst/>
              <a:gdLst/>
              <a:ahLst/>
              <a:cxnLst/>
              <a:rect l="l" t="t" r="r" b="b"/>
              <a:pathLst>
                <a:path w="12192000" h="3790950">
                  <a:moveTo>
                    <a:pt x="12192000" y="0"/>
                  </a:moveTo>
                  <a:lnTo>
                    <a:pt x="0" y="0"/>
                  </a:lnTo>
                  <a:lnTo>
                    <a:pt x="0" y="3790950"/>
                  </a:lnTo>
                  <a:lnTo>
                    <a:pt x="12192000" y="37909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0000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0" y="3790950"/>
              <a:ext cx="12192000" cy="3067050"/>
            </a:xfrm>
            <a:custGeom>
              <a:avLst/>
              <a:gdLst/>
              <a:ahLst/>
              <a:cxnLst/>
              <a:rect l="l" t="t" r="r" b="b"/>
              <a:pathLst>
                <a:path w="12192000" h="3067050">
                  <a:moveTo>
                    <a:pt x="12192000" y="0"/>
                  </a:moveTo>
                  <a:lnTo>
                    <a:pt x="0" y="0"/>
                  </a:lnTo>
                  <a:lnTo>
                    <a:pt x="0" y="3067050"/>
                  </a:lnTo>
                  <a:lnTo>
                    <a:pt x="12192000" y="30670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38200" y="2171700"/>
              <a:ext cx="4953000" cy="409575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70179" y="-39369"/>
            <a:ext cx="5186680" cy="57531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600" spc="-10">
                <a:latin typeface="Palatino Linotype"/>
                <a:cs typeface="Palatino Linotype"/>
              </a:rPr>
              <a:t>RECOMMENDATIONS</a:t>
            </a:r>
            <a:endParaRPr sz="3600">
              <a:latin typeface="Palatino Linotype"/>
              <a:cs typeface="Palatino Linotype"/>
            </a:endParaRPr>
          </a:p>
        </p:txBody>
      </p:sp>
      <p:sp>
        <p:nvSpPr>
          <p:cNvPr id="8" name="object 8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18110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930"/>
              </a:spcBef>
              <a:buChar char="•"/>
              <a:tabLst>
                <a:tab pos="240665" algn="l"/>
              </a:tabLst>
            </a:pPr>
            <a:r>
              <a:rPr dirty="0"/>
              <a:t>Increase</a:t>
            </a:r>
            <a:r>
              <a:rPr dirty="0" spc="-80"/>
              <a:t> </a:t>
            </a:r>
            <a:r>
              <a:rPr dirty="0"/>
              <a:t>the</a:t>
            </a:r>
            <a:r>
              <a:rPr dirty="0" spc="-10"/>
              <a:t> </a:t>
            </a:r>
            <a:r>
              <a:rPr dirty="0"/>
              <a:t>range</a:t>
            </a:r>
            <a:r>
              <a:rPr dirty="0" spc="-5"/>
              <a:t> </a:t>
            </a:r>
            <a:r>
              <a:rPr dirty="0"/>
              <a:t>of</a:t>
            </a:r>
            <a:r>
              <a:rPr dirty="0" spc="-40"/>
              <a:t> </a:t>
            </a:r>
            <a:r>
              <a:rPr dirty="0"/>
              <a:t>software</a:t>
            </a:r>
            <a:r>
              <a:rPr dirty="0" spc="-10"/>
              <a:t> </a:t>
            </a:r>
            <a:r>
              <a:rPr dirty="0"/>
              <a:t>and</a:t>
            </a:r>
            <a:r>
              <a:rPr dirty="0" spc="-75"/>
              <a:t> </a:t>
            </a:r>
            <a:r>
              <a:rPr dirty="0"/>
              <a:t>AI</a:t>
            </a:r>
            <a:r>
              <a:rPr dirty="0" spc="-40"/>
              <a:t> </a:t>
            </a:r>
            <a:r>
              <a:rPr dirty="0" spc="-10"/>
              <a:t>services.</a:t>
            </a:r>
          </a:p>
          <a:p>
            <a:pPr marL="241300" marR="5080" indent="-228600">
              <a:lnSpc>
                <a:spcPts val="1650"/>
              </a:lnSpc>
              <a:spcBef>
                <a:spcPts val="1010"/>
              </a:spcBef>
              <a:buChar char="•"/>
              <a:tabLst>
                <a:tab pos="241300" algn="l"/>
              </a:tabLst>
            </a:pPr>
            <a:r>
              <a:rPr dirty="0"/>
              <a:t>Make</a:t>
            </a:r>
            <a:r>
              <a:rPr dirty="0" spc="-5"/>
              <a:t> </a:t>
            </a:r>
            <a:r>
              <a:rPr dirty="0"/>
              <a:t>supply</a:t>
            </a:r>
            <a:r>
              <a:rPr dirty="0" spc="-65"/>
              <a:t> </a:t>
            </a:r>
            <a:r>
              <a:rPr dirty="0"/>
              <a:t>networks</a:t>
            </a:r>
            <a:r>
              <a:rPr dirty="0" spc="10"/>
              <a:t> </a:t>
            </a:r>
            <a:r>
              <a:rPr dirty="0"/>
              <a:t>that</a:t>
            </a:r>
            <a:r>
              <a:rPr dirty="0" spc="-35"/>
              <a:t> </a:t>
            </a:r>
            <a:r>
              <a:rPr dirty="0"/>
              <a:t>are stronger</a:t>
            </a:r>
            <a:r>
              <a:rPr dirty="0" spc="-40"/>
              <a:t> </a:t>
            </a:r>
            <a:r>
              <a:rPr dirty="0"/>
              <a:t>and</a:t>
            </a:r>
            <a:r>
              <a:rPr dirty="0" spc="-5"/>
              <a:t> </a:t>
            </a:r>
            <a:r>
              <a:rPr dirty="0"/>
              <a:t>focus</a:t>
            </a:r>
            <a:r>
              <a:rPr dirty="0" spc="-60"/>
              <a:t> </a:t>
            </a:r>
            <a:r>
              <a:rPr dirty="0"/>
              <a:t>more</a:t>
            </a:r>
            <a:r>
              <a:rPr dirty="0" spc="-5"/>
              <a:t> </a:t>
            </a:r>
            <a:r>
              <a:rPr dirty="0" spc="-25"/>
              <a:t>on </a:t>
            </a:r>
            <a:r>
              <a:rPr dirty="0"/>
              <a:t>local</a:t>
            </a:r>
            <a:r>
              <a:rPr dirty="0" spc="-25"/>
              <a:t> </a:t>
            </a:r>
            <a:r>
              <a:rPr dirty="0" spc="-10"/>
              <a:t>areas.</a:t>
            </a:r>
          </a:p>
          <a:p>
            <a:pPr marL="240665" indent="-227965">
              <a:lnSpc>
                <a:spcPct val="100000"/>
              </a:lnSpc>
              <a:spcBef>
                <a:spcPts val="800"/>
              </a:spcBef>
              <a:buChar char="•"/>
              <a:tabLst>
                <a:tab pos="240665" algn="l"/>
              </a:tabLst>
            </a:pPr>
            <a:r>
              <a:rPr dirty="0"/>
              <a:t>Start</a:t>
            </a:r>
            <a:r>
              <a:rPr dirty="0" spc="-45"/>
              <a:t> </a:t>
            </a:r>
            <a:r>
              <a:rPr dirty="0"/>
              <a:t>making</a:t>
            </a:r>
            <a:r>
              <a:rPr dirty="0" spc="-5"/>
              <a:t> </a:t>
            </a:r>
            <a:r>
              <a:rPr dirty="0"/>
              <a:t>products</a:t>
            </a:r>
            <a:r>
              <a:rPr dirty="0" spc="-70"/>
              <a:t> </a:t>
            </a:r>
            <a:r>
              <a:rPr dirty="0"/>
              <a:t>that</a:t>
            </a:r>
            <a:r>
              <a:rPr dirty="0" spc="-40"/>
              <a:t> </a:t>
            </a:r>
            <a:r>
              <a:rPr dirty="0"/>
              <a:t>are</a:t>
            </a:r>
            <a:r>
              <a:rPr dirty="0" spc="-10"/>
              <a:t> </a:t>
            </a:r>
            <a:r>
              <a:rPr dirty="0"/>
              <a:t>good</a:t>
            </a:r>
            <a:r>
              <a:rPr dirty="0" spc="-10"/>
              <a:t> </a:t>
            </a:r>
            <a:r>
              <a:rPr dirty="0"/>
              <a:t>for</a:t>
            </a:r>
            <a:r>
              <a:rPr dirty="0" spc="20"/>
              <a:t> </a:t>
            </a:r>
            <a:r>
              <a:rPr dirty="0"/>
              <a:t>the</a:t>
            </a:r>
            <a:r>
              <a:rPr dirty="0" spc="-10"/>
              <a:t> environment.</a:t>
            </a: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Char char="•"/>
              <a:tabLst>
                <a:tab pos="240665" algn="l"/>
              </a:tabLst>
            </a:pPr>
            <a:r>
              <a:rPr dirty="0"/>
              <a:t>Focus</a:t>
            </a:r>
            <a:r>
              <a:rPr dirty="0" spc="-95"/>
              <a:t> </a:t>
            </a:r>
            <a:r>
              <a:rPr dirty="0"/>
              <a:t>on</a:t>
            </a:r>
            <a:r>
              <a:rPr dirty="0" spc="-10"/>
              <a:t> </a:t>
            </a:r>
            <a:r>
              <a:rPr dirty="0"/>
              <a:t>affordable</a:t>
            </a:r>
            <a:r>
              <a:rPr dirty="0" spc="-10"/>
              <a:t> </a:t>
            </a:r>
            <a:r>
              <a:rPr dirty="0"/>
              <a:t>technology</a:t>
            </a:r>
            <a:r>
              <a:rPr dirty="0" spc="-5"/>
              <a:t> </a:t>
            </a:r>
            <a:r>
              <a:rPr dirty="0"/>
              <a:t>for</a:t>
            </a:r>
            <a:r>
              <a:rPr dirty="0" spc="-45"/>
              <a:t> </a:t>
            </a:r>
            <a:r>
              <a:rPr dirty="0"/>
              <a:t>south</a:t>
            </a:r>
            <a:r>
              <a:rPr dirty="0" spc="-75"/>
              <a:t> </a:t>
            </a:r>
            <a:r>
              <a:rPr dirty="0"/>
              <a:t>Asia</a:t>
            </a:r>
            <a:r>
              <a:rPr dirty="0" spc="-75"/>
              <a:t> </a:t>
            </a:r>
            <a:r>
              <a:rPr dirty="0"/>
              <a:t>and</a:t>
            </a:r>
            <a:r>
              <a:rPr dirty="0" spc="-120"/>
              <a:t> </a:t>
            </a:r>
            <a:r>
              <a:rPr dirty="0" spc="-10"/>
              <a:t>Africa.</a:t>
            </a:r>
          </a:p>
          <a:p>
            <a:pPr marL="240665" indent="-227965">
              <a:lnSpc>
                <a:spcPct val="100000"/>
              </a:lnSpc>
              <a:spcBef>
                <a:spcPts val="825"/>
              </a:spcBef>
              <a:buChar char="•"/>
              <a:tabLst>
                <a:tab pos="240665" algn="l"/>
              </a:tabLst>
            </a:pPr>
            <a:r>
              <a:rPr dirty="0"/>
              <a:t>Invest</a:t>
            </a:r>
            <a:r>
              <a:rPr dirty="0" spc="-40"/>
              <a:t> </a:t>
            </a:r>
            <a:r>
              <a:rPr dirty="0"/>
              <a:t>money</a:t>
            </a:r>
            <a:r>
              <a:rPr dirty="0" spc="-5"/>
              <a:t> </a:t>
            </a:r>
            <a:r>
              <a:rPr dirty="0"/>
              <a:t>into</a:t>
            </a:r>
            <a:r>
              <a:rPr dirty="0" spc="-80"/>
              <a:t> </a:t>
            </a:r>
            <a:r>
              <a:rPr dirty="0"/>
              <a:t>clean</a:t>
            </a:r>
            <a:r>
              <a:rPr dirty="0" spc="-10"/>
              <a:t> </a:t>
            </a:r>
            <a:r>
              <a:rPr dirty="0"/>
              <a:t>energy for</a:t>
            </a:r>
            <a:r>
              <a:rPr dirty="0" spc="15"/>
              <a:t> </a:t>
            </a:r>
            <a:r>
              <a:rPr dirty="0" spc="-10"/>
              <a:t>factories.</a:t>
            </a:r>
          </a:p>
        </p:txBody>
      </p:sp>
      <p:grpSp>
        <p:nvGrpSpPr>
          <p:cNvPr id="9" name="object 9" descr=""/>
          <p:cNvGrpSpPr/>
          <p:nvPr/>
        </p:nvGrpSpPr>
        <p:grpSpPr>
          <a:xfrm>
            <a:off x="955673" y="323850"/>
            <a:ext cx="10360025" cy="4930775"/>
            <a:chOff x="955673" y="323850"/>
            <a:chExt cx="10360025" cy="493077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1075" y="2362200"/>
              <a:ext cx="4638675" cy="2867025"/>
            </a:xfrm>
            <a:prstGeom prst="rect">
              <a:avLst/>
            </a:prstGeom>
          </p:spPr>
        </p:pic>
        <p:sp>
          <p:nvSpPr>
            <p:cNvPr id="11" name="object 11" descr=""/>
            <p:cNvSpPr/>
            <p:nvPr/>
          </p:nvSpPr>
          <p:spPr>
            <a:xfrm>
              <a:off x="968375" y="2349500"/>
              <a:ext cx="4664075" cy="2892425"/>
            </a:xfrm>
            <a:custGeom>
              <a:avLst/>
              <a:gdLst/>
              <a:ahLst/>
              <a:cxnLst/>
              <a:rect l="l" t="t" r="r" b="b"/>
              <a:pathLst>
                <a:path w="4664075" h="2892425">
                  <a:moveTo>
                    <a:pt x="0" y="2892425"/>
                  </a:moveTo>
                  <a:lnTo>
                    <a:pt x="4664075" y="2892425"/>
                  </a:lnTo>
                  <a:lnTo>
                    <a:pt x="4664075" y="0"/>
                  </a:lnTo>
                  <a:lnTo>
                    <a:pt x="0" y="0"/>
                  </a:lnTo>
                  <a:lnTo>
                    <a:pt x="0" y="2892425"/>
                  </a:lnTo>
                  <a:close/>
                </a:path>
              </a:pathLst>
            </a:custGeom>
            <a:ln w="25402">
              <a:solidFill>
                <a:srgbClr val="00BA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67499" y="323850"/>
              <a:ext cx="4648200" cy="2038350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508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5</a:t>
            </a:fld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 descr="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" name="object 4" descr=""/>
            <p:cNvSpPr/>
            <p:nvPr/>
          </p:nvSpPr>
          <p:spPr>
            <a:xfrm>
              <a:off x="0" y="0"/>
              <a:ext cx="12192000" cy="4495800"/>
            </a:xfrm>
            <a:custGeom>
              <a:avLst/>
              <a:gdLst/>
              <a:ahLst/>
              <a:cxnLst/>
              <a:rect l="l" t="t" r="r" b="b"/>
              <a:pathLst>
                <a:path w="12192000" h="4495800">
                  <a:moveTo>
                    <a:pt x="0" y="4495800"/>
                  </a:moveTo>
                  <a:lnTo>
                    <a:pt x="12192000" y="44958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4495800"/>
                  </a:lnTo>
                  <a:close/>
                </a:path>
              </a:pathLst>
            </a:custGeom>
            <a:solidFill>
              <a:srgbClr val="000000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0" y="4495800"/>
              <a:ext cx="12192000" cy="2362200"/>
            </a:xfrm>
            <a:custGeom>
              <a:avLst/>
              <a:gdLst/>
              <a:ahLst/>
              <a:cxnLst/>
              <a:rect l="l" t="t" r="r" b="b"/>
              <a:pathLst>
                <a:path w="12192000" h="2362200">
                  <a:moveTo>
                    <a:pt x="12192000" y="0"/>
                  </a:moveTo>
                  <a:lnTo>
                    <a:pt x="0" y="0"/>
                  </a:lnTo>
                  <a:lnTo>
                    <a:pt x="0" y="2362200"/>
                  </a:lnTo>
                  <a:lnTo>
                    <a:pt x="12192000" y="23622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215"/>
              <a:t>Conclusion</a:t>
            </a:r>
          </a:p>
        </p:txBody>
      </p:sp>
      <p:sp>
        <p:nvSpPr>
          <p:cNvPr id="7" name="object 7" descr=""/>
          <p:cNvSpPr txBox="1"/>
          <p:nvPr/>
        </p:nvSpPr>
        <p:spPr>
          <a:xfrm>
            <a:off x="1890776" y="1036637"/>
            <a:ext cx="8365490" cy="3238500"/>
          </a:xfrm>
          <a:prstGeom prst="rect">
            <a:avLst/>
          </a:prstGeom>
        </p:spPr>
        <p:txBody>
          <a:bodyPr wrap="square" lIns="0" tIns="14604" rIns="0" bIns="0" rtlCol="0" vert="horz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114"/>
              </a:spcBef>
            </a:pP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conclusion,</a:t>
            </a:r>
            <a:r>
              <a:rPr dirty="0" sz="1400" spc="-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Electronics'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development</a:t>
            </a:r>
            <a:r>
              <a:rPr dirty="0" sz="1400" spc="-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performance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have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been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greatly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impacted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by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globalisation.</a:t>
            </a:r>
            <a:r>
              <a:rPr dirty="0" sz="1400" spc="30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But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other</a:t>
            </a:r>
            <a:r>
              <a:rPr dirty="0" sz="1400" spc="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electronics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behemoths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like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Sony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LG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are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also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keeping up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with the pace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of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globalisation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technical</a:t>
            </a:r>
            <a:r>
              <a:rPr dirty="0" sz="1400" spc="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advancements.</a:t>
            </a:r>
            <a:r>
              <a:rPr dirty="0" sz="1400" spc="3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Particularly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market</a:t>
            </a:r>
            <a:r>
              <a:rPr dirty="0" sz="1400" spc="-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for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mobile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phones,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this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circumstance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is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narrowing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gap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competition.</a:t>
            </a:r>
            <a:r>
              <a:rPr dirty="0" sz="1400" spc="2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market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for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consumer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electronics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is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now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oversaturated.</a:t>
            </a:r>
            <a:r>
              <a:rPr dirty="0" sz="1400" spc="3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Because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 the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abrupt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appearance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new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technologies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electronics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sector,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is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diversifying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at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comparatively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rapid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rate.</a:t>
            </a:r>
            <a:r>
              <a:rPr dirty="0" sz="1400" spc="229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result,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Electronics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is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increasingly required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to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accelerate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its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product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development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 order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to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rethink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its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business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model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 terms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innovation.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30"/>
              </a:spcBef>
            </a:pPr>
            <a:endParaRPr sz="1400">
              <a:latin typeface="Arial MT"/>
              <a:cs typeface="Arial MT"/>
            </a:endParaRPr>
          </a:p>
          <a:p>
            <a:pPr marL="12700" marR="154305">
              <a:lnSpc>
                <a:spcPct val="100099"/>
              </a:lnSpc>
            </a:pP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One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-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top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businesses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technology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sector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is</a:t>
            </a:r>
            <a:r>
              <a:rPr dirty="0" sz="1400" spc="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Group.</a:t>
            </a:r>
            <a:r>
              <a:rPr dirty="0" sz="1400" spc="40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Nonetheless,</a:t>
            </a:r>
            <a:r>
              <a:rPr dirty="0" sz="1400" spc="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expands</a:t>
            </a:r>
            <a:r>
              <a:rPr dirty="0" sz="1400" spc="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0">
                <a:solidFill>
                  <a:srgbClr val="F1F1F1"/>
                </a:solidFill>
                <a:latin typeface="Arial MT"/>
                <a:cs typeface="Arial MT"/>
              </a:rPr>
              <a:t>into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other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industries, such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security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insurance.</a:t>
            </a:r>
            <a:r>
              <a:rPr dirty="0" sz="1400" spc="3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Samsung, a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South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Korean</a:t>
            </a:r>
            <a:r>
              <a:rPr dirty="0" sz="1400" spc="-8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chaebol, has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dominated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the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Korean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13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Asian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markets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with its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innovative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state-of-the-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art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technologies.</a:t>
            </a:r>
            <a:r>
              <a:rPr dirty="0" sz="1400" spc="3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faces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intense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competition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since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</a:t>
            </a:r>
            <a:r>
              <a:rPr dirty="0" sz="1400" spc="2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sets</a:t>
            </a:r>
            <a:r>
              <a:rPr dirty="0" sz="1400" spc="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pace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technology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industry.</a:t>
            </a:r>
            <a:r>
              <a:rPr dirty="0" sz="1400" spc="32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Samsung</a:t>
            </a:r>
            <a:r>
              <a:rPr dirty="0" sz="1400" spc="-7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should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make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most</a:t>
            </a:r>
            <a:r>
              <a:rPr dirty="0" sz="1400" spc="-4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of</a:t>
            </a:r>
            <a:r>
              <a:rPr dirty="0" sz="1400" spc="-4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1F1F1"/>
                </a:solidFill>
                <a:latin typeface="Arial MT"/>
                <a:cs typeface="Arial MT"/>
              </a:rPr>
              <a:t>its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possibilities</a:t>
            </a:r>
            <a:r>
              <a:rPr dirty="0" sz="1400" spc="-3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assets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in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order</a:t>
            </a:r>
            <a:r>
              <a:rPr dirty="0" sz="1400" spc="-6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to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maintain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its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growth</a:t>
            </a:r>
            <a:r>
              <a:rPr dirty="0" sz="1400" spc="-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brand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image.</a:t>
            </a:r>
            <a:r>
              <a:rPr dirty="0" sz="1400" spc="2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To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maintain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its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position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as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50">
                <a:solidFill>
                  <a:srgbClr val="F1F1F1"/>
                </a:solidFill>
                <a:latin typeface="Arial MT"/>
                <a:cs typeface="Arial MT"/>
              </a:rPr>
              <a:t>a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global</a:t>
            </a:r>
            <a:r>
              <a:rPr dirty="0" sz="1400" spc="-6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leader</a:t>
            </a:r>
            <a:r>
              <a:rPr dirty="0" sz="1400" spc="1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and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legacy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creator,</a:t>
            </a:r>
            <a:r>
              <a:rPr dirty="0" sz="1400" spc="-5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the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corporation</a:t>
            </a:r>
            <a:r>
              <a:rPr dirty="0" sz="1400" spc="-7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should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also</a:t>
            </a:r>
            <a:r>
              <a:rPr dirty="0" sz="1400" spc="-80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address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1F1F1"/>
                </a:solidFill>
                <a:latin typeface="Arial MT"/>
                <a:cs typeface="Arial MT"/>
              </a:rPr>
              <a:t>its</a:t>
            </a:r>
            <a:r>
              <a:rPr dirty="0" sz="1400" spc="-5">
                <a:solidFill>
                  <a:srgbClr val="F1F1F1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1F1F1"/>
                </a:solidFill>
                <a:latin typeface="Arial MT"/>
                <a:cs typeface="Arial MT"/>
              </a:rPr>
              <a:t>shortcomings.</a:t>
            </a:r>
            <a:endParaRPr sz="1400">
              <a:latin typeface="Arial MT"/>
              <a:cs typeface="Arial MT"/>
            </a:endParaRPr>
          </a:p>
        </p:txBody>
      </p:sp>
      <p:pic>
        <p:nvPicPr>
          <p:cNvPr id="8" name="object 8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43250" y="4514848"/>
            <a:ext cx="5705475" cy="2247900"/>
          </a:xfrm>
          <a:prstGeom prst="rect">
            <a:avLst/>
          </a:prstGeom>
        </p:spPr>
      </p:pic>
      <p:sp>
        <p:nvSpPr>
          <p:cNvPr id="9" name="object 9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508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5</a:t>
            </a:fld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 descr=""/>
          <p:cNvSpPr/>
          <p:nvPr/>
        </p:nvSpPr>
        <p:spPr>
          <a:xfrm>
            <a:off x="0" y="3429000"/>
            <a:ext cx="12192000" cy="3429000"/>
          </a:xfrm>
          <a:custGeom>
            <a:avLst/>
            <a:gdLst/>
            <a:ahLst/>
            <a:cxnLst/>
            <a:rect l="l" t="t" r="r" b="b"/>
            <a:pathLst>
              <a:path w="12192000" h="3429000">
                <a:moveTo>
                  <a:pt x="12192000" y="0"/>
                </a:moveTo>
                <a:lnTo>
                  <a:pt x="0" y="0"/>
                </a:lnTo>
                <a:lnTo>
                  <a:pt x="0" y="3429000"/>
                </a:lnTo>
                <a:lnTo>
                  <a:pt x="12192000" y="3429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27037" y="171767"/>
            <a:ext cx="3446779" cy="632460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310"/>
              <a:t>REFERENCES</a:t>
            </a: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508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40"/>
              </a:spcBef>
            </a:pPr>
            <a:fld id="{81D60167-4931-47E6-BA6A-407CBD079E47}" type="slidenum">
              <a:rPr dirty="0" spc="-50"/>
              <a:t>5</a:t>
            </a:fld>
          </a:p>
        </p:txBody>
      </p:sp>
      <p:sp>
        <p:nvSpPr>
          <p:cNvPr id="5" name="object 5" descr=""/>
          <p:cNvSpPr txBox="1"/>
          <p:nvPr/>
        </p:nvSpPr>
        <p:spPr>
          <a:xfrm>
            <a:off x="843280" y="704278"/>
            <a:ext cx="4642485" cy="243204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400" spc="-60">
                <a:solidFill>
                  <a:srgbClr val="FFFFFF"/>
                </a:solidFill>
                <a:latin typeface="Trebuchet MS"/>
                <a:cs typeface="Trebuchet MS"/>
              </a:rPr>
              <a:t>1.</a:t>
            </a:r>
            <a:r>
              <a:rPr dirty="0" sz="14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4E94D9"/>
                </a:solidFill>
                <a:latin typeface="Arial MT"/>
                <a:cs typeface="Arial MT"/>
              </a:rPr>
              <a:t>https://</a:t>
            </a:r>
            <a:r>
              <a:rPr dirty="0" sz="1400" spc="-10">
                <a:solidFill>
                  <a:srgbClr val="4E94D9"/>
                </a:solidFill>
                <a:latin typeface="Arial MT"/>
                <a:cs typeface="Arial MT"/>
                <a:hlinkClick r:id="rId3"/>
              </a:rPr>
              <a:t>www.britannica.com/money/Samsung-Electronics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843280" y="1133411"/>
            <a:ext cx="10407650" cy="4526280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94945" indent="-182245">
              <a:lnSpc>
                <a:spcPct val="100000"/>
              </a:lnSpc>
              <a:spcBef>
                <a:spcPts val="125"/>
              </a:spcBef>
              <a:buClr>
                <a:srgbClr val="FFFFFF"/>
              </a:buClr>
              <a:buAutoNum type="arabicPeriod" startAt="2"/>
              <a:tabLst>
                <a:tab pos="194945" algn="l"/>
              </a:tabLst>
            </a:pPr>
            <a:r>
              <a:rPr dirty="0" u="sng" sz="1400" spc="-55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Trebuchet MS"/>
                <a:cs typeface="Trebuchet MS"/>
                <a:hlinkClick r:id="rId4"/>
              </a:rPr>
              <a:t>https://thestrategystory.com/blog/samsung</a:t>
            </a:r>
            <a:r>
              <a:rPr dirty="0" u="sng" sz="1400" spc="-55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Trebuchet MS"/>
                <a:cs typeface="Trebuchet MS"/>
                <a:hlinkClick r:id="rId4"/>
              </a:rPr>
              <a:t>-</a:t>
            </a:r>
            <a:r>
              <a:rPr dirty="0" u="sng" sz="1400" spc="-3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Trebuchet MS"/>
                <a:cs typeface="Trebuchet MS"/>
                <a:hlinkClick r:id="rId4"/>
              </a:rPr>
              <a:t>pestel</a:t>
            </a:r>
            <a:r>
              <a:rPr dirty="0" u="sng" sz="1400" spc="-3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Trebuchet MS"/>
                <a:cs typeface="Trebuchet MS"/>
                <a:hlinkClick r:id="rId4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Trebuchet MS"/>
                <a:cs typeface="Trebuchet MS"/>
                <a:hlinkClick r:id="rId4"/>
              </a:rPr>
              <a:t>analysis/</a:t>
            </a:r>
            <a:endParaRPr sz="1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AutoNum type="arabicPeriod" startAt="2"/>
            </a:pPr>
            <a:endParaRPr sz="1400">
              <a:latin typeface="Trebuchet MS"/>
              <a:cs typeface="Trebuchet MS"/>
            </a:endParaRPr>
          </a:p>
          <a:p>
            <a:pPr marL="12700" marR="400685" indent="180340">
              <a:lnSpc>
                <a:spcPts val="1650"/>
              </a:lnSpc>
              <a:buAutoNum type="arabicPeriod" startAt="2"/>
              <a:tabLst>
                <a:tab pos="193040" algn="l"/>
              </a:tabLst>
            </a:pP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•Bhasin,</a:t>
            </a:r>
            <a:r>
              <a:rPr dirty="0" sz="1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70">
                <a:solidFill>
                  <a:srgbClr val="FFFFFF"/>
                </a:solidFill>
                <a:latin typeface="Trebuchet MS"/>
                <a:cs typeface="Trebuchet MS"/>
              </a:rPr>
              <a:t>H.,</a:t>
            </a:r>
            <a:r>
              <a:rPr dirty="0" sz="1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2024.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SWOT</a:t>
            </a:r>
            <a:r>
              <a:rPr dirty="0" sz="1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Analysis</a:t>
            </a:r>
            <a:r>
              <a:rPr dirty="0" sz="1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Samsung.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(online)</a:t>
            </a:r>
            <a:r>
              <a:rPr dirty="0" sz="1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Marketing91.</a:t>
            </a:r>
            <a:r>
              <a:rPr dirty="0" sz="1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Available</a:t>
            </a:r>
            <a:r>
              <a:rPr dirty="0" sz="1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80">
                <a:solidFill>
                  <a:srgbClr val="FFFFFF"/>
                </a:solidFill>
                <a:latin typeface="Trebuchet MS"/>
                <a:cs typeface="Trebuchet MS"/>
              </a:rPr>
              <a:t>at:</a:t>
            </a:r>
            <a:r>
              <a:rPr dirty="0" sz="1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5">
                <a:solidFill>
                  <a:srgbClr val="FFFFFF"/>
                </a:solidFill>
                <a:latin typeface="Trebuchet MS"/>
                <a:cs typeface="Trebuchet MS"/>
              </a:rPr>
              <a:t>https://</a:t>
            </a:r>
            <a:r>
              <a:rPr dirty="0" sz="1400" spc="-55">
                <a:solidFill>
                  <a:srgbClr val="FFFFFF"/>
                </a:solidFill>
                <a:latin typeface="Trebuchet MS"/>
                <a:cs typeface="Trebuchet MS"/>
                <a:hlinkClick r:id="rId5"/>
              </a:rPr>
              <a:t>www.marketing91.com/swot-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  <a:hlinkClick r:id="rId5"/>
              </a:rPr>
              <a:t>analysis-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samsung/.</a:t>
            </a:r>
            <a:r>
              <a:rPr dirty="0" sz="1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(Accessed</a:t>
            </a:r>
            <a:r>
              <a:rPr dirty="0" sz="14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31</a:t>
            </a:r>
            <a:r>
              <a:rPr dirty="0" sz="1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1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2025)</a:t>
            </a:r>
            <a:endParaRPr sz="1400">
              <a:latin typeface="Trebuchet MS"/>
              <a:cs typeface="Trebuchet MS"/>
            </a:endParaRPr>
          </a:p>
          <a:p>
            <a:pPr lvl="1" marL="12700" marR="225425" indent="-10160">
              <a:lnSpc>
                <a:spcPts val="1650"/>
              </a:lnSpc>
              <a:spcBef>
                <a:spcPts val="80"/>
              </a:spcBef>
              <a:buSzPct val="89285"/>
              <a:buChar char="•"/>
              <a:tabLst>
                <a:tab pos="97790" algn="l"/>
              </a:tabLst>
            </a:pP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dirty="0" sz="1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Strategy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Hub,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2025.</a:t>
            </a:r>
            <a:r>
              <a:rPr dirty="0" sz="14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Samsung</a:t>
            </a:r>
            <a:r>
              <a:rPr dirty="0" sz="1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SWOT</a:t>
            </a:r>
            <a:r>
              <a:rPr dirty="0" sz="1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Analysis.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(online)</a:t>
            </a:r>
            <a:r>
              <a:rPr dirty="0" sz="14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Available</a:t>
            </a:r>
            <a:r>
              <a:rPr dirty="0" sz="14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75">
                <a:solidFill>
                  <a:srgbClr val="FFFFFF"/>
                </a:solidFill>
                <a:latin typeface="Trebuchet MS"/>
                <a:cs typeface="Trebuchet MS"/>
              </a:rPr>
              <a:t>at: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5">
                <a:solidFill>
                  <a:srgbClr val="FFFFFF"/>
                </a:solidFill>
                <a:latin typeface="Trebuchet MS"/>
                <a:cs typeface="Trebuchet MS"/>
              </a:rPr>
              <a:t>https://bstrategyhub.com/swot-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analysus-</a:t>
            </a:r>
            <a:r>
              <a:rPr dirty="0" sz="1400" spc="-45">
                <a:solidFill>
                  <a:srgbClr val="FFFFFF"/>
                </a:solidFill>
                <a:latin typeface="Trebuchet MS"/>
                <a:cs typeface="Trebuchet MS"/>
              </a:rPr>
              <a:t>of-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samsung- 2019-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samsung-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swot-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analysis/</a:t>
            </a:r>
            <a:r>
              <a:rPr dirty="0" sz="14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(Accessed</a:t>
            </a:r>
            <a:r>
              <a:rPr dirty="0" sz="1400" spc="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31</a:t>
            </a:r>
            <a:r>
              <a:rPr dirty="0" sz="1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2025)</a:t>
            </a:r>
            <a:endParaRPr sz="1400">
              <a:latin typeface="Trebuchet MS"/>
              <a:cs typeface="Trebuchet MS"/>
            </a:endParaRPr>
          </a:p>
          <a:p>
            <a:pPr lvl="1" marL="98425" indent="-95250">
              <a:lnSpc>
                <a:spcPts val="1605"/>
              </a:lnSpc>
              <a:buSzPct val="89285"/>
              <a:buChar char="•"/>
              <a:tabLst>
                <a:tab pos="98425" algn="l"/>
              </a:tabLst>
            </a:pP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Haizar,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N.F.M.,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5">
                <a:solidFill>
                  <a:srgbClr val="FFFFFF"/>
                </a:solidFill>
                <a:latin typeface="Trebuchet MS"/>
                <a:cs typeface="Trebuchet MS"/>
              </a:rPr>
              <a:t>Kee,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D.M.H.,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Chong,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L.M.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75">
                <a:solidFill>
                  <a:srgbClr val="FFFFFF"/>
                </a:solidFill>
                <a:latin typeface="Trebuchet MS"/>
                <a:cs typeface="Trebuchet MS"/>
              </a:rPr>
              <a:t>C</a:t>
            </a:r>
            <a:r>
              <a:rPr dirty="0" sz="1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Chong,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90">
                <a:solidFill>
                  <a:srgbClr val="FFFFFF"/>
                </a:solidFill>
                <a:latin typeface="Trebuchet MS"/>
                <a:cs typeface="Trebuchet MS"/>
              </a:rPr>
              <a:t>J.H.</a:t>
            </a:r>
            <a:r>
              <a:rPr dirty="0" sz="1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(2020),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95">
                <a:solidFill>
                  <a:srgbClr val="FFFFFF"/>
                </a:solidFill>
                <a:latin typeface="Trebuchet MS"/>
                <a:cs typeface="Trebuchet MS"/>
              </a:rPr>
              <a:t>‘’The</a:t>
            </a:r>
            <a:r>
              <a:rPr dirty="0" sz="1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impact</a:t>
            </a:r>
            <a:r>
              <a:rPr dirty="0" sz="1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innovation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45">
                <a:solidFill>
                  <a:srgbClr val="FFFFFF"/>
                </a:solidFill>
                <a:latin typeface="Trebuchet MS"/>
                <a:cs typeface="Trebuchet MS"/>
              </a:rPr>
              <a:t>strategy</a:t>
            </a: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organizational</a:t>
            </a:r>
            <a:r>
              <a:rPr dirty="0" sz="1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success:</a:t>
            </a:r>
            <a:r>
              <a:rPr dirty="0" sz="1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study</a:t>
            </a:r>
            <a:r>
              <a:rPr dirty="0" sz="1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endParaRPr sz="1400">
              <a:latin typeface="Trebuchet MS"/>
              <a:cs typeface="Trebuchet MS"/>
            </a:endParaRPr>
          </a:p>
          <a:p>
            <a:pPr marL="12700">
              <a:lnSpc>
                <a:spcPts val="1664"/>
              </a:lnSpc>
              <a:spcBef>
                <a:spcPts val="45"/>
              </a:spcBef>
            </a:pP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Samsung’’.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Asia</a:t>
            </a:r>
            <a:r>
              <a:rPr dirty="0" sz="1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Pacific</a:t>
            </a:r>
            <a:r>
              <a:rPr dirty="0" sz="1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5">
                <a:solidFill>
                  <a:srgbClr val="FFFFFF"/>
                </a:solidFill>
                <a:latin typeface="Trebuchet MS"/>
                <a:cs typeface="Trebuchet MS"/>
              </a:rPr>
              <a:t>Journal</a:t>
            </a:r>
            <a:r>
              <a:rPr dirty="0" sz="1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1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Education,</a:t>
            </a:r>
            <a:r>
              <a:rPr dirty="0" sz="1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pp.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93-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103.</a:t>
            </a:r>
            <a:endParaRPr sz="1400">
              <a:latin typeface="Trebuchet MS"/>
              <a:cs typeface="Trebuchet MS"/>
            </a:endParaRPr>
          </a:p>
          <a:p>
            <a:pPr lvl="1" marL="98425" indent="-95250">
              <a:lnSpc>
                <a:spcPts val="1664"/>
              </a:lnSpc>
              <a:buSzPct val="89285"/>
              <a:buChar char="•"/>
              <a:tabLst>
                <a:tab pos="98425" algn="l"/>
              </a:tabLst>
            </a:pPr>
            <a:r>
              <a:rPr dirty="0" sz="1400" spc="-70">
                <a:solidFill>
                  <a:srgbClr val="FFFFFF"/>
                </a:solidFill>
                <a:latin typeface="Trebuchet MS"/>
                <a:cs typeface="Trebuchet MS"/>
              </a:rPr>
              <a:t>Jung,</a:t>
            </a:r>
            <a:r>
              <a:rPr dirty="0" sz="1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S.C.</a:t>
            </a:r>
            <a:r>
              <a:rPr dirty="0" sz="1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(2014),</a:t>
            </a:r>
            <a:r>
              <a:rPr dirty="0" sz="1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analysis</a:t>
            </a:r>
            <a:r>
              <a:rPr dirty="0" sz="1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strategic</a:t>
            </a:r>
            <a:r>
              <a:rPr dirty="0" sz="1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1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Samsung</a:t>
            </a:r>
            <a:r>
              <a:rPr dirty="0" sz="1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Electronics</a:t>
            </a:r>
            <a:r>
              <a:rPr dirty="0" sz="1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company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1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generic</a:t>
            </a:r>
            <a:r>
              <a:rPr dirty="0" sz="1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value</a:t>
            </a:r>
            <a:r>
              <a:rPr dirty="0" sz="1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chain</a:t>
            </a:r>
            <a:r>
              <a:rPr dirty="0" sz="1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model’’.</a:t>
            </a:r>
            <a:endParaRPr sz="1400">
              <a:latin typeface="Trebuchet MS"/>
              <a:cs typeface="Trebuchet MS"/>
            </a:endParaRPr>
          </a:p>
          <a:p>
            <a:pPr marL="12700">
              <a:lnSpc>
                <a:spcPts val="1664"/>
              </a:lnSpc>
              <a:spcBef>
                <a:spcPts val="50"/>
              </a:spcBef>
            </a:pP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International</a:t>
            </a:r>
            <a:r>
              <a:rPr dirty="0" sz="1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Journal</a:t>
            </a: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Software</a:t>
            </a:r>
            <a:r>
              <a:rPr dirty="0" sz="1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Engineering</a:t>
            </a:r>
            <a:r>
              <a:rPr dirty="0" sz="1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dirty="0" sz="1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applications,</a:t>
            </a:r>
            <a:r>
              <a:rPr dirty="0" sz="1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pp.133-</a:t>
            </a:r>
            <a:r>
              <a:rPr dirty="0" sz="1400" spc="-20">
                <a:solidFill>
                  <a:srgbClr val="FFFFFF"/>
                </a:solidFill>
                <a:latin typeface="Trebuchet MS"/>
                <a:cs typeface="Trebuchet MS"/>
              </a:rPr>
              <a:t>142.</a:t>
            </a:r>
            <a:endParaRPr sz="1400">
              <a:latin typeface="Trebuchet MS"/>
              <a:cs typeface="Trebuchet MS"/>
            </a:endParaRPr>
          </a:p>
          <a:p>
            <a:pPr lvl="1" marL="98425" indent="-95250">
              <a:lnSpc>
                <a:spcPts val="1664"/>
              </a:lnSpc>
              <a:buSzPct val="89285"/>
              <a:buChar char="•"/>
              <a:tabLst>
                <a:tab pos="98425" algn="l"/>
              </a:tabLst>
            </a:pP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Samsung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electronics</a:t>
            </a:r>
            <a:r>
              <a:rPr dirty="0" sz="1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Co.</a:t>
            </a:r>
            <a:r>
              <a:rPr dirty="0" sz="1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40">
                <a:solidFill>
                  <a:srgbClr val="FFFFFF"/>
                </a:solidFill>
                <a:latin typeface="Trebuchet MS"/>
                <a:cs typeface="Trebuchet MS"/>
              </a:rPr>
              <a:t>(2023)</a:t>
            </a:r>
            <a:r>
              <a:rPr dirty="0" sz="14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2023</a:t>
            </a:r>
            <a:r>
              <a:rPr dirty="0" sz="14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65">
                <a:solidFill>
                  <a:srgbClr val="FFFFFF"/>
                </a:solidFill>
                <a:latin typeface="Trebuchet MS"/>
                <a:cs typeface="Trebuchet MS"/>
              </a:rPr>
              <a:t>report.</a:t>
            </a:r>
            <a:r>
              <a:rPr dirty="0" sz="1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Available</a:t>
            </a:r>
            <a:r>
              <a:rPr dirty="0" sz="14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FFFFFF"/>
                </a:solidFill>
                <a:latin typeface="Trebuchet MS"/>
                <a:cs typeface="Trebuchet MS"/>
              </a:rPr>
              <a:t>Samsung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investor</a:t>
            </a:r>
            <a:r>
              <a:rPr dirty="0" sz="1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30">
                <a:solidFill>
                  <a:srgbClr val="FFFFFF"/>
                </a:solidFill>
                <a:latin typeface="Trebuchet MS"/>
                <a:cs typeface="Trebuchet MS"/>
              </a:rPr>
              <a:t>relations</a:t>
            </a:r>
            <a:r>
              <a:rPr dirty="0" sz="1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Trebuchet MS"/>
                <a:cs typeface="Trebuchet MS"/>
              </a:rPr>
              <a:t>website.</a:t>
            </a:r>
            <a:endParaRPr sz="1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29"/>
              </a:spcBef>
            </a:pPr>
            <a:endParaRPr sz="1400">
              <a:latin typeface="Trebuchet MS"/>
              <a:cs typeface="Trebuchet MS"/>
            </a:endParaRPr>
          </a:p>
          <a:p>
            <a:pPr marL="12700" marR="790575" indent="198755">
              <a:lnSpc>
                <a:spcPts val="1650"/>
              </a:lnSpc>
              <a:buAutoNum type="arabicPeriod" startAt="4"/>
              <a:tabLst>
                <a:tab pos="211454" algn="l"/>
              </a:tabLst>
            </a:pP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Freund,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S,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Trahan,</a:t>
            </a:r>
            <a:r>
              <a:rPr dirty="0" sz="14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&amp;</a:t>
            </a:r>
            <a:r>
              <a:rPr dirty="0" sz="1400" spc="1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Vasudevan,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G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2007,‘Effects</a:t>
            </a:r>
            <a:r>
              <a:rPr dirty="0" sz="14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Global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Industrial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Diversification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Firm</a:t>
            </a:r>
            <a:r>
              <a:rPr dirty="0" sz="1400" spc="-7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Value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dirty="0" sz="1400" spc="1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Operating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Performance’,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Financial</a:t>
            </a:r>
            <a:r>
              <a:rPr dirty="0" sz="1400" spc="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(Wiley-Blackwell),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vol.</a:t>
            </a:r>
            <a:r>
              <a:rPr dirty="0" sz="1400" spc="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36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no.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4,</a:t>
            </a:r>
            <a:r>
              <a:rPr dirty="0" sz="1400" spc="-3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pp.143-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61.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FFFF"/>
              </a:buClr>
              <a:buFont typeface="Arial MT"/>
              <a:buAutoNum type="arabicPeriod" startAt="4"/>
            </a:pPr>
            <a:endParaRPr sz="1400">
              <a:latin typeface="Arial MT"/>
              <a:cs typeface="Arial MT"/>
            </a:endParaRPr>
          </a:p>
          <a:p>
            <a:pPr marL="211454" indent="-198755">
              <a:lnSpc>
                <a:spcPts val="1664"/>
              </a:lnSpc>
              <a:buAutoNum type="arabicPeriod" startAt="4"/>
              <a:tabLst>
                <a:tab pos="211454" algn="l"/>
              </a:tabLst>
            </a:pP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Chang,</a:t>
            </a:r>
            <a:r>
              <a:rPr dirty="0" sz="14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</a:t>
            </a:r>
            <a:r>
              <a:rPr dirty="0" sz="1400" spc="-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2012,</a:t>
            </a:r>
            <a:r>
              <a:rPr dirty="0" sz="1400" spc="-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‘Study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dirty="0" sz="1400" spc="-7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human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resource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Korea’s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chaebol</a:t>
            </a:r>
            <a:r>
              <a:rPr dirty="0" sz="1400" spc="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enterprise:</a:t>
            </a:r>
            <a:r>
              <a:rPr dirty="0" sz="1400" spc="2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dirty="0" sz="1400" spc="-6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case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study</a:t>
            </a:r>
            <a:r>
              <a:rPr dirty="0" sz="1400" spc="-6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4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Samsung</a:t>
            </a:r>
            <a:r>
              <a:rPr dirty="0" sz="1400" spc="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Electronics’,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ts val="1664"/>
              </a:lnSpc>
            </a:pP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International</a:t>
            </a:r>
            <a:r>
              <a:rPr dirty="0" sz="1400" spc="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Journal</a:t>
            </a:r>
            <a:r>
              <a:rPr dirty="0" sz="1400" spc="4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Human</a:t>
            </a:r>
            <a:r>
              <a:rPr dirty="0" sz="1400" spc="2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10">
                <a:solidFill>
                  <a:srgbClr val="FFFFFF"/>
                </a:solidFill>
                <a:latin typeface="Arial MT"/>
                <a:cs typeface="Arial MT"/>
              </a:rPr>
              <a:t>Resource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Management,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vol.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23</a:t>
            </a:r>
            <a:r>
              <a:rPr dirty="0" sz="1400" spc="-55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no.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7,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dirty="0" sz="1400" spc="-3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dirty="0" sz="1400" spc="-25">
                <a:solidFill>
                  <a:srgbClr val="FFFFFF"/>
                </a:solidFill>
                <a:latin typeface="Arial MT"/>
                <a:cs typeface="Arial MT"/>
              </a:rPr>
              <a:t>1436-61.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400">
              <a:latin typeface="Arial MT"/>
              <a:cs typeface="Arial MT"/>
            </a:endParaRPr>
          </a:p>
          <a:p>
            <a:pPr marL="208915" indent="-196215">
              <a:lnSpc>
                <a:spcPct val="100000"/>
              </a:lnSpc>
              <a:buClr>
                <a:srgbClr val="FFFFFF"/>
              </a:buClr>
              <a:buAutoNum type="arabicPeriod" startAt="6"/>
              <a:tabLst>
                <a:tab pos="208915" algn="l"/>
              </a:tabLst>
            </a:pP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https://ivypanda.com/essays/samsung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company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globalisation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effects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on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growth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and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-</a:t>
            </a: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  <a:hlinkClick r:id="rId6"/>
              </a:rPr>
              <a:t>performance/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Clr>
                <a:srgbClr val="FFFFFF"/>
              </a:buClr>
              <a:buFont typeface="Arial MT"/>
              <a:buAutoNum type="arabicPeriod" startAt="6"/>
            </a:pPr>
            <a:endParaRPr sz="1400">
              <a:latin typeface="Arial MT"/>
              <a:cs typeface="Arial MT"/>
            </a:endParaRPr>
          </a:p>
          <a:p>
            <a:pPr marL="208915" indent="-196215">
              <a:lnSpc>
                <a:spcPct val="100000"/>
              </a:lnSpc>
              <a:buClr>
                <a:srgbClr val="FFFFFF"/>
              </a:buClr>
              <a:buAutoNum type="arabicPeriod" startAt="6"/>
              <a:tabLst>
                <a:tab pos="208915" algn="l"/>
              </a:tabLst>
            </a:pPr>
            <a:r>
              <a:rPr dirty="0" u="sng" sz="1400" spc="-10">
                <a:solidFill>
                  <a:srgbClr val="4E94D9"/>
                </a:solidFill>
                <a:uFill>
                  <a:solidFill>
                    <a:srgbClr val="4E94D9"/>
                  </a:solidFill>
                </a:uFill>
                <a:latin typeface="Arial MT"/>
                <a:cs typeface="Arial MT"/>
              </a:rPr>
              <a:t>https://businessmodelanalyst.com/samsung-swot-analysis/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2025-06-14T09:55:58Z</dcterms:created>
  <dcterms:modified xsi:type="dcterms:W3CDTF">2025-06-14T09:55:58Z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2025-06-14T00:00:00Z</vt:filetime>
  </property>
  <property fmtid="{D5CDD505-2E9C-101B-9397-08002B2CF9AE}" pid="3" name="LastSaved">
    <vt:filetime>2025-06-14T00:00:00Z</vt:filetime>
  </property>
</Properties>
</file>