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357" r:id="rId4"/>
    <p:sldId id="358" r:id="rId5"/>
    <p:sldId id="359" r:id="rId6"/>
    <p:sldId id="360" r:id="rId7"/>
    <p:sldId id="361" r:id="rId8"/>
    <p:sldId id="363" r:id="rId9"/>
    <p:sldId id="364" r:id="rId10"/>
    <p:sldId id="365" r:id="rId11"/>
    <p:sldId id="366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1979" autoAdjust="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DB34CD9-C9F0-4E05-8BA2-C576989BF70D}" type="datetimeFigureOut">
              <a:rPr lang="en-US"/>
              <a:pPr>
                <a:defRPr/>
              </a:pPr>
              <a:t>2/15/2017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908126-1EB9-40A2-B636-360F98B25D9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49559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6E27B7C-DA74-4C27-AD6F-D4A3CB7E6F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1199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E6C989F-D9E6-4B55-9A96-F3E6C477EEF0}" type="slidenum">
              <a:rPr lang="en-GB" altLang="en-US"/>
              <a:pPr eaLnBrk="1" hangingPunct="1"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5649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275A52-B5CF-442F-B9B5-AAAAF0C04413}" type="slidenum">
              <a:rPr lang="en-GB" altLang="en-US"/>
              <a:pPr eaLnBrk="1" hangingPunct="1"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288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 smtClean="0"/>
              <a:t>Buying experiences, not purchasing products</a:t>
            </a:r>
          </a:p>
        </p:txBody>
      </p:sp>
    </p:spTree>
    <p:extLst>
      <p:ext uri="{BB962C8B-B14F-4D97-AF65-F5344CB8AC3E}">
        <p14:creationId xmlns:p14="http://schemas.microsoft.com/office/powerpoint/2010/main" val="2354480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identification of the event consumers/market segments the event is designed to appeal to.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event marketing plan (how, when and where the marketing and communication of the event will occur)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61157-6408-4D5C-86CF-1AA71BBAAFA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18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identification of the event consumers/market segments the event is designed to appeal to.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event marketing plan (how, when and where the marketing and communication of the event will occur)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61157-6408-4D5C-86CF-1AA71BBAAFA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761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63DFD84-B873-4167-B400-C9FB5668D528}" type="slidenum">
              <a:rPr lang="en-GB" altLang="en-US">
                <a:solidFill>
                  <a:prstClr val="black"/>
                </a:solidFill>
              </a:rPr>
              <a:pPr/>
              <a:t>8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17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5" name="Rectangle 3" descr="Stationery"/>
            <p:cNvSpPr>
              <a:spLocks noChangeArrowheads="1"/>
            </p:cNvSpPr>
            <p:nvPr/>
          </p:nvSpPr>
          <p:spPr bwMode="white">
            <a:xfrm>
              <a:off x="336" y="150"/>
              <a:ext cx="5253" cy="402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pic>
          <p:nvPicPr>
            <p:cNvPr id="6" name="Picture 4" descr="minispir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62025" y="1925638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47825" y="3738563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9620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400425" y="6100763"/>
            <a:ext cx="28956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294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fld id="{6BDC93C7-23AB-4978-A0E1-05EA86689AD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713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E59934-DCEB-4068-AA08-2202BF617C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990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32C21-70CB-4268-9671-681805C81D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959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B55F91-0872-484C-828E-D399A1EED6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97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3E7118-5826-4DE2-9675-C800A06101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680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54227A-1CE4-46B2-902D-E2F68BF179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92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1F1951-63AE-45B0-A017-A6124250F8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401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10942-9A94-4E7D-846A-8DA7B610CD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591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81DC2D-202B-41B1-8B9A-C640937791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5358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979CA2-3ACD-479E-9C84-80F3F25B8A5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2270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0" y="4572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4DFB4-6691-45F6-974C-2B429380EE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699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1032" name="Rectangle 3"/>
            <p:cNvSpPr>
              <a:spLocks noChangeArrowheads="1"/>
            </p:cNvSpPr>
            <p:nvPr/>
          </p:nvSpPr>
          <p:spPr bwMode="ltGray">
            <a:xfrm>
              <a:off x="336" y="150"/>
              <a:ext cx="5253" cy="40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pic>
          <p:nvPicPr>
            <p:cNvPr id="1033" name="Picture 4" descr="minispir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" name="Line 5"/>
            <p:cNvSpPr>
              <a:spLocks noChangeShapeType="1"/>
            </p:cNvSpPr>
            <p:nvPr/>
          </p:nvSpPr>
          <p:spPr bwMode="ltGray">
            <a:xfrm>
              <a:off x="640" y="1008"/>
              <a:ext cx="4880" cy="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8288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Times New Roman" panose="02020603050405020304" pitchFamily="18" charset="0"/>
              </a:defRPr>
            </a:lvl1pPr>
          </a:lstStyle>
          <a:p>
            <a:fld id="{09EDD4E2-9818-4817-81DA-B8E7E04F30B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Monotype Sorts" pitchFamily="2" charset="2"/>
        <a:buChar char="4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400" b="1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0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direct.com.ezproxy.uwtsd.ac.uk/science/article/pii/S0261517710000579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285875"/>
            <a:ext cx="7914456" cy="4451882"/>
          </a:xfrm>
          <a:prstGeom prst="rect">
            <a:avLst/>
          </a:prstGeom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 smtClean="0">
                <a:solidFill>
                  <a:schemeClr val="bg1"/>
                </a:solidFill>
              </a:rPr>
              <a:t>The Events Industry</a:t>
            </a:r>
            <a:endParaRPr lang="en-GB" altLang="en-US" sz="4000" dirty="0" smtClean="0">
              <a:solidFill>
                <a:schemeClr val="bg1"/>
              </a:solidFill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bg1"/>
                </a:solidFill>
              </a:rPr>
              <a:t>Week </a:t>
            </a:r>
            <a:r>
              <a:rPr lang="en-GB" altLang="en-US" dirty="0" smtClean="0">
                <a:solidFill>
                  <a:schemeClr val="bg1"/>
                </a:solidFill>
              </a:rPr>
              <a:t>Three</a:t>
            </a:r>
            <a:endParaRPr lang="en-GB" altLang="en-US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bg1"/>
                </a:solidFill>
              </a:rPr>
              <a:t>Event Market Segmentation</a:t>
            </a:r>
            <a:endParaRPr lang="en-GB" altLang="en-U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Session Outcomes</a:t>
            </a:r>
            <a:endParaRPr lang="en-GB" altLang="en-US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Re-cap from last </a:t>
            </a:r>
            <a:r>
              <a:rPr lang="en-GB" altLang="en-US" dirty="0" smtClean="0"/>
              <a:t>week</a:t>
            </a:r>
          </a:p>
          <a:p>
            <a:pPr lvl="1"/>
            <a:r>
              <a:rPr lang="en-GB" altLang="en-US" dirty="0" smtClean="0"/>
              <a:t>Demand and Motivation for events</a:t>
            </a:r>
          </a:p>
          <a:p>
            <a:pPr lvl="1"/>
            <a:r>
              <a:rPr lang="en-GB" altLang="en-US" dirty="0" smtClean="0"/>
              <a:t>The Event Experience</a:t>
            </a:r>
          </a:p>
          <a:p>
            <a:pPr eaLnBrk="1" hangingPunct="1"/>
            <a:r>
              <a:rPr lang="en-GB" altLang="en-US" dirty="0" smtClean="0"/>
              <a:t>Assignment Focus</a:t>
            </a:r>
            <a:endParaRPr lang="en-GB" altLang="en-US" dirty="0"/>
          </a:p>
          <a:p>
            <a:pPr eaLnBrk="1" hangingPunct="1"/>
            <a:r>
              <a:rPr lang="en-GB" altLang="en-US" dirty="0" smtClean="0"/>
              <a:t>Event Marketing planning</a:t>
            </a:r>
          </a:p>
          <a:p>
            <a:pPr eaLnBrk="1" hangingPunct="1"/>
            <a:r>
              <a:rPr lang="en-GB" altLang="en-US" dirty="0" smtClean="0"/>
              <a:t>Market selection and segmentation</a:t>
            </a:r>
          </a:p>
          <a:p>
            <a:pPr eaLnBrk="1" hangingPunct="1"/>
            <a:r>
              <a:rPr lang="en-GB" altLang="en-US" dirty="0" smtClean="0"/>
              <a:t>Event research</a:t>
            </a:r>
            <a:endParaRPr lang="en-GB" alt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Focus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en-GB" sz="1600" dirty="0"/>
              <a:t>Students are required to attend an event/choose an event they have previously attended (support for this will be provided in class) and produce a review of the event which could be presented to the management team. To carry out this task, students will need to produce a checklist for event consumer evaluation which may be used for observational research. </a:t>
            </a:r>
          </a:p>
          <a:p>
            <a:pPr hangingPunct="0"/>
            <a:endParaRPr lang="en-GB" sz="1600" dirty="0"/>
          </a:p>
          <a:p>
            <a:pPr hangingPunct="0"/>
            <a:r>
              <a:rPr lang="en-GB" sz="2000" dirty="0"/>
              <a:t>The review should include but not be limited to the following:</a:t>
            </a:r>
          </a:p>
          <a:p>
            <a:pPr lvl="0" hangingPunct="0"/>
            <a:r>
              <a:rPr lang="en-GB" sz="2000" i="1" dirty="0"/>
              <a:t>Definition and description of the event – event type, scale, industry </a:t>
            </a:r>
            <a:r>
              <a:rPr lang="en-GB" sz="2000" i="1" dirty="0" smtClean="0"/>
              <a:t>context 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i="1" dirty="0"/>
              <a:t>Identification of the ‘typical’ event consumer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i="1" dirty="0"/>
              <a:t>Event satisfaction checklist which enables a review of the organisation and delivery of the event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dirty="0"/>
              <a:t>Discussion relating to the key elements which influence consumer satisfaction and experience</a:t>
            </a:r>
            <a:endParaRPr lang="en-GB" sz="2000" dirty="0" smtClean="0">
              <a:effectLst/>
            </a:endParaRPr>
          </a:p>
          <a:p>
            <a:pPr lvl="0" hangingPunct="0"/>
            <a:r>
              <a:rPr lang="en-GB" sz="2000" dirty="0"/>
              <a:t>Written and presented to accepted academic standards</a:t>
            </a:r>
            <a:endParaRPr lang="en-GB" sz="2000" dirty="0" smtClean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88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The Marketing Concept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700808"/>
            <a:ext cx="7920880" cy="424279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 dirty="0" smtClean="0"/>
              <a:t>Marketing, as defined by the CIM (2000):</a:t>
            </a:r>
          </a:p>
          <a:p>
            <a:pPr marL="444500" indent="0">
              <a:lnSpc>
                <a:spcPct val="90000"/>
              </a:lnSpc>
              <a:buNone/>
            </a:pPr>
            <a:r>
              <a:rPr lang="en-GB" altLang="en-US" sz="2800" dirty="0" smtClean="0">
                <a:solidFill>
                  <a:srgbClr val="33CC33"/>
                </a:solidFill>
              </a:rPr>
              <a:t>‘</a:t>
            </a:r>
            <a:r>
              <a:rPr lang="en-GB" altLang="en-US" sz="2800" i="1" dirty="0" smtClean="0">
                <a:solidFill>
                  <a:srgbClr val="33CC33"/>
                </a:solidFill>
              </a:rPr>
              <a:t>the management process responsible for identifying, anticipating and satisfying customer requirements profitably.’</a:t>
            </a: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en-GB" altLang="en-US" sz="2800" dirty="0" smtClean="0"/>
              <a:t>In an events context </a:t>
            </a:r>
            <a:r>
              <a:rPr lang="en-GB" altLang="en-US" sz="2400" b="0" dirty="0" smtClean="0">
                <a:solidFill>
                  <a:schemeClr val="tx2">
                    <a:lumMod val="50000"/>
                  </a:schemeClr>
                </a:solidFill>
              </a:rPr>
              <a:t>(Hall, 1997, p 136)</a:t>
            </a:r>
            <a:r>
              <a:rPr lang="en-GB" altLang="en-US" sz="2800" b="0" dirty="0" smtClean="0">
                <a:solidFill>
                  <a:schemeClr val="tx2">
                    <a:lumMod val="50000"/>
                  </a:schemeClr>
                </a:solidFill>
              </a:rPr>
              <a:t>:  </a:t>
            </a:r>
          </a:p>
          <a:p>
            <a:pPr marL="444500" indent="0">
              <a:lnSpc>
                <a:spcPct val="90000"/>
              </a:lnSpc>
              <a:spcBef>
                <a:spcPts val="1200"/>
              </a:spcBef>
              <a:buNone/>
            </a:pPr>
            <a:r>
              <a:rPr lang="en-GB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‘</a:t>
            </a:r>
            <a:r>
              <a:rPr lang="en-GB" altLang="en-US" sz="28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Marketing is that function of event management that keeps in touch with the event’s participants and visitors, reads their needs and motivations, develops products that meet these needs, and builds a communication program which expresses the event’s purpose and objectives.’</a:t>
            </a:r>
            <a:endParaRPr lang="en-GB" altLang="en-US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3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Marketing Planning Process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Organizational/event goals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Internal and external analysis</a:t>
            </a:r>
          </a:p>
          <a:p>
            <a:pPr lvl="1"/>
            <a:r>
              <a:rPr lang="en-US" sz="2400" dirty="0" smtClean="0"/>
              <a:t>Screening methods</a:t>
            </a:r>
          </a:p>
          <a:p>
            <a:pPr lvl="1"/>
            <a:r>
              <a:rPr lang="en-US" sz="2400" dirty="0" smtClean="0"/>
              <a:t>SWOT analysis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Marketing goals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>
                <a:solidFill>
                  <a:srgbClr val="33CC33"/>
                </a:solidFill>
              </a:rPr>
              <a:t>Market selection</a:t>
            </a:r>
          </a:p>
          <a:p>
            <a:pPr lvl="1"/>
            <a:r>
              <a:rPr lang="en-US" sz="2400" dirty="0" smtClean="0"/>
              <a:t>Identification of potential markets</a:t>
            </a:r>
          </a:p>
          <a:p>
            <a:pPr lvl="1"/>
            <a:r>
              <a:rPr lang="en-US" sz="2400" dirty="0" smtClean="0"/>
              <a:t>Selection of target market (segmentation)</a:t>
            </a:r>
          </a:p>
          <a:p>
            <a:pPr marL="514350" indent="-514350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81383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Marketing Planning </a:t>
            </a:r>
            <a:r>
              <a:rPr lang="en-GB" altLang="en-US" sz="2800" b="0" smtClean="0"/>
              <a:t>(Cont.)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>
                <a:solidFill>
                  <a:srgbClr val="0000FF"/>
                </a:solidFill>
              </a:rPr>
              <a:t>Marketing mix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Development of marketing strategy</a:t>
            </a:r>
          </a:p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>
                <a:solidFill>
                  <a:srgbClr val="CC3300"/>
                </a:solidFill>
              </a:rPr>
              <a:t>Organization/implementation</a:t>
            </a:r>
          </a:p>
          <a:p>
            <a:pPr lvl="1">
              <a:defRPr/>
            </a:pPr>
            <a:r>
              <a:rPr lang="en-US" sz="2400" dirty="0" smtClean="0"/>
              <a:t>Scheduling execution of marketing plan</a:t>
            </a:r>
          </a:p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/>
              <a:t>Control</a:t>
            </a:r>
          </a:p>
          <a:p>
            <a:pPr lvl="1">
              <a:defRPr/>
            </a:pPr>
            <a:r>
              <a:rPr lang="en-US" sz="2400" dirty="0" smtClean="0"/>
              <a:t>Controls and performance indicators</a:t>
            </a:r>
          </a:p>
          <a:p>
            <a:pPr lvl="2">
              <a:defRPr/>
            </a:pPr>
            <a:r>
              <a:rPr lang="en-US" sz="2000" dirty="0" smtClean="0"/>
              <a:t>Correction and comparison with objectives</a:t>
            </a:r>
          </a:p>
          <a:p>
            <a:pPr marL="0" indent="0">
              <a:spcBef>
                <a:spcPts val="1800"/>
              </a:spcBef>
              <a:buFont typeface="Monotype Sorts" pitchFamily="2" charset="2"/>
              <a:buNone/>
              <a:defRPr/>
            </a:pPr>
            <a:r>
              <a:rPr lang="en-US" sz="2000" b="0" dirty="0" smtClean="0"/>
              <a:t>                                                                (Adapted from Masterman, 2009)</a:t>
            </a:r>
            <a:endParaRPr 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387763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solidFill>
                  <a:srgbClr val="33CC33"/>
                </a:solidFill>
              </a:rPr>
              <a:t>Market Selection</a:t>
            </a:r>
            <a:endParaRPr lang="en-GB" altLang="en-US" sz="3200" b="0" dirty="0" smtClean="0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 dirty="0" smtClean="0"/>
              <a:t>Questions to be asked: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is the existing and potential demand for </a:t>
            </a:r>
            <a:r>
              <a:rPr lang="en-GB" altLang="en-US" sz="2000" dirty="0" smtClean="0"/>
              <a:t>the </a:t>
            </a:r>
            <a:r>
              <a:rPr lang="en-GB" altLang="en-US" sz="2000" dirty="0" smtClean="0"/>
              <a:t>event?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How many people </a:t>
            </a:r>
            <a:r>
              <a:rPr lang="en-GB" altLang="en-US" sz="2000" dirty="0" smtClean="0"/>
              <a:t>are expected?</a:t>
            </a:r>
            <a:endParaRPr lang="en-GB" altLang="en-US" sz="2000" dirty="0" smtClean="0"/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types of people are most likely to be interested/attracted?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are their needs/motives?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are the expected spending patterns? (packages, admission, merchandise</a:t>
            </a:r>
            <a:r>
              <a:rPr lang="en-GB" altLang="en-US" sz="2000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Predict how many will attend and at what time they are likely to attend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Consider profile of customers and what they might be willing to pay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394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arget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22"/>
          <a:stretch>
            <a:fillRect/>
          </a:stretch>
        </p:blipFill>
        <p:spPr bwMode="auto">
          <a:xfrm>
            <a:off x="2771800" y="1916832"/>
            <a:ext cx="4126368" cy="400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934935" y="428625"/>
            <a:ext cx="8229600" cy="1143000"/>
          </a:xfrm>
        </p:spPr>
        <p:txBody>
          <a:bodyPr/>
          <a:lstStyle/>
          <a:p>
            <a:r>
              <a:rPr lang="en-GB" altLang="en-US" dirty="0" smtClean="0"/>
              <a:t>Segmentation</a:t>
            </a:r>
            <a:endParaRPr lang="en-GB" altLang="en-US" dirty="0" smtClean="0"/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357188" y="1000125"/>
            <a:ext cx="8501062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>
              <a:buFont typeface="Arial" charset="0"/>
              <a:buChar char="•"/>
            </a:pPr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1000" b="1">
              <a:solidFill>
                <a:srgbClr val="402000"/>
              </a:solidFill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73402" y="1772816"/>
            <a:ext cx="7523163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sz="2800" dirty="0">
                <a:solidFill>
                  <a:srgbClr val="402000"/>
                </a:solidFill>
              </a:rPr>
              <a:t>Market </a:t>
            </a:r>
            <a:r>
              <a:rPr lang="en-GB" sz="2800" dirty="0">
                <a:solidFill>
                  <a:srgbClr val="00B0F0"/>
                </a:solidFill>
              </a:rPr>
              <a:t>segmentation</a:t>
            </a:r>
            <a:r>
              <a:rPr lang="en-GB" sz="2800" dirty="0">
                <a:solidFill>
                  <a:srgbClr val="402000"/>
                </a:solidFill>
              </a:rPr>
              <a:t> is the process of identifying your target market.  Some factors to consider:</a:t>
            </a:r>
          </a:p>
          <a:p>
            <a:pPr marL="271463" indent="-271463">
              <a:spcBef>
                <a:spcPts val="1200"/>
              </a:spcBef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Geographic</a:t>
            </a:r>
            <a:r>
              <a:rPr lang="en-GB" sz="2800" dirty="0">
                <a:solidFill>
                  <a:srgbClr val="402000"/>
                </a:solidFill>
              </a:rPr>
              <a:t> - location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Demographic</a:t>
            </a:r>
            <a:r>
              <a:rPr lang="en-GB" sz="2800" dirty="0">
                <a:solidFill>
                  <a:srgbClr val="402000"/>
                </a:solidFill>
              </a:rPr>
              <a:t> – population and population trends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Psychographic</a:t>
            </a:r>
            <a:r>
              <a:rPr lang="en-GB" sz="2800" dirty="0">
                <a:solidFill>
                  <a:srgbClr val="402000"/>
                </a:solidFill>
              </a:rPr>
              <a:t> – life style, values, opinions personality characteristics, interests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Behavioural </a:t>
            </a:r>
            <a:r>
              <a:rPr lang="en-GB" sz="2800" dirty="0">
                <a:solidFill>
                  <a:srgbClr val="402000"/>
                </a:solidFill>
              </a:rPr>
              <a:t>- brand loyalty, volume usage and price sensitivity</a:t>
            </a:r>
          </a:p>
          <a:p>
            <a:pPr>
              <a:buFont typeface="Arial" charset="0"/>
              <a:buChar char="•"/>
            </a:pPr>
            <a:endParaRPr lang="en-GB" sz="2800" dirty="0">
              <a:solidFill>
                <a:srgbClr val="402000"/>
              </a:solidFill>
            </a:endParaRPr>
          </a:p>
          <a:p>
            <a:endParaRPr lang="en-US" dirty="0">
              <a:solidFill>
                <a:srgbClr val="402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31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specific ways in which events consumers could be segmented with</a:t>
            </a:r>
          </a:p>
          <a:p>
            <a:endParaRPr lang="en-GB" dirty="0"/>
          </a:p>
          <a:p>
            <a:r>
              <a:rPr lang="en-GB" dirty="0" smtClean="0"/>
              <a:t>If you could ask attendees, what would you ask?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061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4919" y="260648"/>
            <a:ext cx="5846047" cy="63217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3285" y="4572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2E2E2E"/>
                </a:solidFill>
                <a:latin typeface="Arial" panose="020B0604020202020204" pitchFamily="34" charset="0"/>
              </a:rPr>
              <a:t>Event segmentation: A review and research </a:t>
            </a:r>
            <a:r>
              <a:rPr lang="en-GB" dirty="0" smtClean="0">
                <a:solidFill>
                  <a:srgbClr val="2E2E2E"/>
                </a:solidFill>
                <a:latin typeface="Arial" panose="020B0604020202020204" pitchFamily="34" charset="0"/>
              </a:rPr>
              <a:t>agenda </a:t>
            </a:r>
          </a:p>
          <a:p>
            <a:r>
              <a:rPr lang="en-GB" dirty="0">
                <a:solidFill>
                  <a:srgbClr val="2E2E2E"/>
                </a:solidFill>
                <a:hlinkClick r:id="rId3"/>
              </a:rPr>
              <a:t>http://</a:t>
            </a:r>
            <a:r>
              <a:rPr lang="en-GB" dirty="0" smtClean="0">
                <a:solidFill>
                  <a:srgbClr val="2E2E2E"/>
                </a:solidFill>
                <a:hlinkClick r:id="rId3"/>
              </a:rPr>
              <a:t>www.sciencedirect.com.ezproxy.uwtsd.ac.uk/science/article/pii/S0261517710000579</a:t>
            </a:r>
            <a:endParaRPr lang="en-GB" dirty="0" smtClean="0">
              <a:solidFill>
                <a:srgbClr val="2E2E2E"/>
              </a:solidFill>
            </a:endParaRPr>
          </a:p>
          <a:p>
            <a:endParaRPr lang="en-GB" b="0" i="0" dirty="0">
              <a:solidFill>
                <a:srgbClr val="2E2E2E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145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The Discussion section of the Research paper provided</a:t>
            </a:r>
          </a:p>
          <a:p>
            <a:r>
              <a:rPr lang="en-GB" sz="2800" dirty="0" smtClean="0"/>
              <a:t>1. What is the author aiming to do?</a:t>
            </a:r>
          </a:p>
          <a:p>
            <a:r>
              <a:rPr lang="en-GB" sz="2800" dirty="0" smtClean="0"/>
              <a:t>2. How can you use this information to provide segmentation criteria for your own events</a:t>
            </a:r>
          </a:p>
          <a:p>
            <a:r>
              <a:rPr lang="en-GB" sz="2800" dirty="0" smtClean="0"/>
              <a:t>3. Conduct further research to identify one other useful piece of research to support</a:t>
            </a:r>
          </a:p>
          <a:p>
            <a:r>
              <a:rPr lang="en-GB" sz="2800" dirty="0" smtClean="0"/>
              <a:t>4. Identify other means of supporting segment details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79716243"/>
      </p:ext>
    </p:extLst>
  </p:cSld>
  <p:clrMapOvr>
    <a:masterClrMapping/>
  </p:clrMapOvr>
</p:sld>
</file>

<file path=ppt/theme/theme1.xml><?xml version="1.0" encoding="utf-8"?>
<a:theme xmlns:a="http://schemas.openxmlformats.org/drawingml/2006/main" name="Notebook">
  <a:themeElements>
    <a:clrScheme name="Notebook 1">
      <a:dk1>
        <a:srgbClr val="402000"/>
      </a:dk1>
      <a:lt1>
        <a:srgbClr val="FBFAE2"/>
      </a:lt1>
      <a:dk2>
        <a:srgbClr val="996633"/>
      </a:dk2>
      <a:lt2>
        <a:srgbClr val="A08366"/>
      </a:lt2>
      <a:accent1>
        <a:srgbClr val="CE9964"/>
      </a:accent1>
      <a:accent2>
        <a:srgbClr val="CD3333"/>
      </a:accent2>
      <a:accent3>
        <a:srgbClr val="FDFCEE"/>
      </a:accent3>
      <a:accent4>
        <a:srgbClr val="351A00"/>
      </a:accent4>
      <a:accent5>
        <a:srgbClr val="E3CAB8"/>
      </a:accent5>
      <a:accent6>
        <a:srgbClr val="BA2D2D"/>
      </a:accent6>
      <a:hlink>
        <a:srgbClr val="9A7F32"/>
      </a:hlink>
      <a:folHlink>
        <a:srgbClr val="ECA07A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tebook 1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DFCEE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FFFFF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4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FFFFFF"/>
        </a:accent3>
        <a:accent4>
          <a:srgbClr val="161616"/>
        </a:accent4>
        <a:accent5>
          <a:srgbClr val="FFB3B3"/>
        </a:accent5>
        <a:accent6>
          <a:srgbClr val="008A8A"/>
        </a:accent6>
        <a:hlink>
          <a:srgbClr val="3366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SPRT2013 Week Two lecture</Template>
  <TotalTime>52</TotalTime>
  <Words>618</Words>
  <Application>Microsoft Office PowerPoint</Application>
  <PresentationFormat>On-screen Show (4:3)</PresentationFormat>
  <Paragraphs>86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Monotype Sorts</vt:lpstr>
      <vt:lpstr>Notebook</vt:lpstr>
      <vt:lpstr>The Events Industry</vt:lpstr>
      <vt:lpstr>Session Outcomes</vt:lpstr>
      <vt:lpstr>Assignment Focus</vt:lpstr>
      <vt:lpstr>The Marketing Concept</vt:lpstr>
      <vt:lpstr>Marketing Planning Process</vt:lpstr>
      <vt:lpstr>Marketing Planning (Cont.)</vt:lpstr>
      <vt:lpstr>Market Selection</vt:lpstr>
      <vt:lpstr>Segmentation</vt:lpstr>
      <vt:lpstr>Task</vt:lpstr>
      <vt:lpstr>PowerPoint Presentation</vt:lpstr>
      <vt:lpstr>Seminar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SPRT2013 Sport Event Project Management</dc:title>
  <dc:creator>Suzanne Wells</dc:creator>
  <cp:lastModifiedBy>Suzanne Wells</cp:lastModifiedBy>
  <cp:revision>4</cp:revision>
  <dcterms:created xsi:type="dcterms:W3CDTF">2017-02-15T21:38:45Z</dcterms:created>
  <dcterms:modified xsi:type="dcterms:W3CDTF">2017-02-15T22:31:15Z</dcterms:modified>
</cp:coreProperties>
</file>