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303" r:id="rId3"/>
    <p:sldId id="305" r:id="rId4"/>
    <p:sldId id="306" r:id="rId5"/>
    <p:sldId id="299" r:id="rId6"/>
    <p:sldId id="259" r:id="rId7"/>
    <p:sldId id="266" r:id="rId8"/>
    <p:sldId id="278" r:id="rId9"/>
    <p:sldId id="304" r:id="rId10"/>
    <p:sldId id="267" r:id="rId11"/>
    <p:sldId id="269" r:id="rId12"/>
    <p:sldId id="310" r:id="rId13"/>
    <p:sldId id="276" r:id="rId14"/>
    <p:sldId id="307" r:id="rId15"/>
    <p:sldId id="308" r:id="rId16"/>
    <p:sldId id="285" r:id="rId17"/>
    <p:sldId id="275" r:id="rId18"/>
    <p:sldId id="272" r:id="rId19"/>
    <p:sldId id="274" r:id="rId20"/>
    <p:sldId id="286" r:id="rId21"/>
    <p:sldId id="294" r:id="rId22"/>
    <p:sldId id="295" r:id="rId23"/>
    <p:sldId id="302" r:id="rId24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99FF"/>
    <a:srgbClr val="FFCCFF"/>
    <a:srgbClr val="FF00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3484" autoAdjust="0"/>
    <p:restoredTop sz="94660"/>
  </p:normalViewPr>
  <p:slideViewPr>
    <p:cSldViewPr>
      <p:cViewPr varScale="1">
        <p:scale>
          <a:sx n="82" d="100"/>
          <a:sy n="82" d="100"/>
        </p:scale>
        <p:origin x="1003" y="5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ltGray">
          <a:xfrm>
            <a:off x="0" y="-31531"/>
            <a:ext cx="9143999" cy="513543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3355848"/>
            <a:ext cx="8077200" cy="1673352"/>
          </a:xfrm>
        </p:spPr>
        <p:txBody>
          <a:bodyPr vert="horz" lIns="91440" tIns="0" rIns="45720" bIns="0" rtlCol="0" anchor="t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/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828800"/>
            <a:ext cx="8077200" cy="1499616"/>
          </a:xfrm>
        </p:spPr>
        <p:txBody>
          <a:bodyPr lIns="118872" tIns="0" rIns="45720" bIns="0" anchor="b">
            <a:normAutofit/>
          </a:bodyPr>
          <a:lstStyle>
            <a:lvl1pPr marL="0" indent="0" algn="l">
              <a:buNone/>
              <a:defRPr sz="36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7AE4A5-747C-4DF3-BFBB-C8CC903D704E}" type="datetimeFigureOut">
              <a:rPr lang="en-GB" smtClean="0"/>
              <a:t>28/02/2023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A318AB-B6C4-4DF3-9EA6-85CA78D00D9B}" type="slidenum">
              <a:rPr lang="en-GB" smtClean="0"/>
              <a:t>‹#›</a:t>
            </a:fld>
            <a:endParaRPr lang="en-GB"/>
          </a:p>
        </p:txBody>
      </p:sp>
      <p:sp>
        <p:nvSpPr>
          <p:cNvPr id="10" name="Rectangle 9"/>
          <p:cNvSpPr/>
          <p:nvPr/>
        </p:nvSpPr>
        <p:spPr bwMode="invGray">
          <a:xfrm>
            <a:off x="0" y="5128334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252728"/>
          </a:xfrm>
        </p:spPr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7AE4A5-747C-4DF3-BFBB-C8CC903D704E}" type="datetimeFigureOut">
              <a:rPr lang="en-GB" smtClean="0"/>
              <a:t>28/02/2023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A318AB-B6C4-4DF3-9EA6-85CA78D00D9B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ltGray">
          <a:xfrm>
            <a:off x="0" y="1"/>
            <a:ext cx="9144000" cy="260252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ectangle 11"/>
          <p:cNvSpPr/>
          <p:nvPr/>
        </p:nvSpPr>
        <p:spPr bwMode="invGray">
          <a:xfrm>
            <a:off x="0" y="2602520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49808" y="118872"/>
            <a:ext cx="8013192" cy="1636776"/>
          </a:xfrm>
        </p:spPr>
        <p:txBody>
          <a:bodyPr vert="horz" lIns="91440" tIns="0" rIns="91440" bIns="0" rtlCol="0" anchor="b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 cap="none" baseline="0"/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40664" y="1828800"/>
            <a:ext cx="8022336" cy="685800"/>
          </a:xfrm>
        </p:spPr>
        <p:txBody>
          <a:bodyPr lIns="146304" tIns="0" rIns="45720" bIns="0"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7AE4A5-747C-4DF3-BFBB-C8CC903D704E}" type="datetimeFigureOut">
              <a:rPr lang="en-GB" smtClean="0"/>
              <a:t>28/02/2023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A318AB-B6C4-4DF3-9EA6-85CA78D00D9B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038600" cy="4623816"/>
          </a:xfrm>
        </p:spPr>
        <p:txBody>
          <a:bodyPr lIns="91440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773936"/>
            <a:ext cx="4038600" cy="4623816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7AE4A5-747C-4DF3-BFBB-C8CC903D704E}" type="datetimeFigureOut">
              <a:rPr lang="en-GB" smtClean="0"/>
              <a:t>28/02/2023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A318AB-B6C4-4DF3-9EA6-85CA78D00D9B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98987"/>
            <a:ext cx="4040188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449512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698987"/>
            <a:ext cx="4041775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449512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7AE4A5-747C-4DF3-BFBB-C8CC903D704E}" type="datetimeFigureOut">
              <a:rPr lang="en-GB" smtClean="0"/>
              <a:t>28/02/2023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A318AB-B6C4-4DF3-9EA6-85CA78D00D9B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7AE4A5-747C-4DF3-BFBB-C8CC903D704E}" type="datetimeFigureOut">
              <a:rPr lang="en-GB" smtClean="0"/>
              <a:t>28/02/2023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A318AB-B6C4-4DF3-9EA6-85CA78D00D9B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7AE4A5-747C-4DF3-BFBB-C8CC903D704E}" type="datetimeFigureOut">
              <a:rPr lang="en-GB" smtClean="0"/>
              <a:t>28/02/2023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A318AB-B6C4-4DF3-9EA6-85CA78D00D9B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838" y="152400"/>
            <a:ext cx="2523744" cy="978408"/>
          </a:xfrm>
        </p:spPr>
        <p:txBody>
          <a:bodyPr vert="horz" lIns="73152" rIns="45720" bIns="0" rtlCol="0" anchor="b">
            <a:normAutofit/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19377" y="1743133"/>
            <a:ext cx="5920641" cy="455888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838" y="1730018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7AE4A5-747C-4DF3-BFBB-C8CC903D704E}" type="datetimeFigureOut">
              <a:rPr lang="en-GB" smtClean="0"/>
              <a:t>28/02/2023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A318AB-B6C4-4DF3-9EA6-85CA78D00D9B}" type="slidenum">
              <a:rPr lang="en-GB" smtClean="0"/>
              <a:t>‹#›</a:t>
            </a:fld>
            <a:endParaRPr lang="en-GB"/>
          </a:p>
        </p:txBody>
      </p:sp>
      <p:sp>
        <p:nvSpPr>
          <p:cNvPr id="12" name="Rectangle 11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4592" y="155448"/>
            <a:ext cx="2525150" cy="978408"/>
          </a:xfrm>
        </p:spPr>
        <p:txBody>
          <a:bodyPr lIns="73152" bIns="0" anchor="b"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903805" y="1484808"/>
            <a:ext cx="6247397" cy="5373192"/>
          </a:xfrm>
          <a:solidFill>
            <a:schemeClr val="bg2">
              <a:shade val="75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  <a:extLst/>
          </a:lstStyle>
          <a:p>
            <a:r>
              <a:rPr kumimoji="0" lang="en-US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4592" y="1728216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64592" y="1170432"/>
            <a:ext cx="2523744" cy="201168"/>
          </a:xfrm>
        </p:spPr>
        <p:txBody>
          <a:bodyPr/>
          <a:lstStyle/>
          <a:p>
            <a:fld id="{677AE4A5-747C-4DF3-BFBB-C8CC903D704E}" type="datetimeFigureOut">
              <a:rPr lang="en-GB" smtClean="0"/>
              <a:t>28/02/2023</a:t>
            </a:fld>
            <a:endParaRPr lang="en-GB"/>
          </a:p>
        </p:txBody>
      </p:sp>
      <p:sp>
        <p:nvSpPr>
          <p:cNvPr id="11" name="Rectangle 10"/>
          <p:cNvSpPr/>
          <p:nvPr/>
        </p:nvSpPr>
        <p:spPr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 bwMode="invGray"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035808" y="1170432"/>
            <a:ext cx="5193792" cy="201168"/>
          </a:xfrm>
        </p:spPr>
        <p:txBody>
          <a:bodyPr/>
          <a:lstStyle>
            <a:lvl1pPr>
              <a:defRPr>
                <a:solidFill>
                  <a:schemeClr val="bg1">
                    <a:shade val="5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339328" y="1170432"/>
            <a:ext cx="733864" cy="201168"/>
          </a:xfrm>
        </p:spPr>
        <p:txBody>
          <a:bodyPr/>
          <a:lstStyle/>
          <a:p>
            <a:fld id="{FAA318AB-B6C4-4DF3-9EA6-85CA78D00D9B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7AE4A5-747C-4DF3-BFBB-C8CC903D704E}" type="datetimeFigureOut">
              <a:rPr lang="en-GB" smtClean="0"/>
              <a:t>28/02/2023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A318AB-B6C4-4DF3-9EA6-85CA78D00D9B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invGray">
          <a:xfrm>
            <a:off x="6598920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108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 bwMode="ltGray">
          <a:xfrm>
            <a:off x="6647687" y="0"/>
            <a:ext cx="2514601" cy="685800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81800" y="274640"/>
            <a:ext cx="1905000" cy="5851525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304800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7AE4A5-747C-4DF3-BFBB-C8CC903D704E}" type="datetimeFigureOut">
              <a:rPr lang="en-GB" smtClean="0"/>
              <a:t>28/02/2023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40597" y="6377459"/>
            <a:ext cx="3836404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A318AB-B6C4-4DF3-9EA6-85CA78D00D9B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ClipArt">
  <p:cSld name="Title, Text and Clip Ar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79310D-3F1C-FBDE-C194-AA7B8A2480B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B45FA59-8BA2-3B5E-3FCE-B41B7D5DF46E}"/>
              </a:ext>
            </a:extLst>
          </p:cNvPr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Online Image Placeholder 3">
            <a:extLst>
              <a:ext uri="{FF2B5EF4-FFF2-40B4-BE49-F238E27FC236}">
                <a16:creationId xmlns:a16="http://schemas.microsoft.com/office/drawing/2014/main" id="{92FF034E-7D29-AC08-1297-D960CA1A6752}"/>
              </a:ext>
            </a:extLst>
          </p:cNvPr>
          <p:cNvSpPr>
            <a:spLocks noGrp="1"/>
          </p:cNvSpPr>
          <p:nvPr>
            <p:ph type="clipArt"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/>
          <a:p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24DA369-0225-5119-F85F-EC40C2C862E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E592303-83D1-F378-3CE8-603B9CFCBFA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D774A37-5F24-9B84-8C77-A782B40C6D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fld id="{CD51D7EB-3961-4060-8D04-37705738A939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1338320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 bwMode="invGray">
          <a:xfrm>
            <a:off x="0" y="1435895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Rectangle 6"/>
          <p:cNvSpPr/>
          <p:nvPr/>
        </p:nvSpPr>
        <p:spPr bwMode="ltGray">
          <a:xfrm>
            <a:off x="0" y="0"/>
            <a:ext cx="9143999" cy="1433733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51062"/>
          </a:xfrm>
          <a:prstGeom prst="rect">
            <a:avLst/>
          </a:prstGeom>
        </p:spPr>
        <p:txBody>
          <a:bodyPr vert="horz" lIns="91440" rIns="45720" rtlCol="0" anchor="ctr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775191"/>
            <a:ext cx="8229600" cy="4625609"/>
          </a:xfrm>
          <a:prstGeom prst="rect">
            <a:avLst/>
          </a:prstGeom>
        </p:spPr>
        <p:txBody>
          <a:bodyPr vert="horz" lIns="54864" tIns="91440" rtlCol="0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476999"/>
            <a:ext cx="2133600" cy="274320"/>
          </a:xfrm>
          <a:prstGeom prst="rect">
            <a:avLst/>
          </a:prstGeom>
        </p:spPr>
        <p:txBody>
          <a:bodyPr vert="horz" lIns="109728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677AE4A5-747C-4DF3-BFBB-C8CC903D704E}" type="datetimeFigureOut">
              <a:rPr lang="en-GB" smtClean="0"/>
              <a:t>28/02/2023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640596" y="6476999"/>
            <a:ext cx="5507719" cy="274320"/>
          </a:xfrm>
          <a:prstGeom prst="rect">
            <a:avLst/>
          </a:prstGeom>
        </p:spPr>
        <p:txBody>
          <a:bodyPr vert="horz" lIns="45720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204396" y="6476999"/>
            <a:ext cx="733864" cy="274320"/>
          </a:xfrm>
          <a:prstGeom prst="rect">
            <a:avLst/>
          </a:prstGeom>
        </p:spPr>
        <p:txBody>
          <a:bodyPr vert="horz" bIns="0" rtlCol="0" anchor="b"/>
          <a:lstStyle>
            <a:lvl1pPr algn="r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FAA318AB-B6C4-4DF3-9EA6-85CA78D00D9B}" type="slidenum">
              <a:rPr lang="en-GB" smtClean="0"/>
              <a:t>‹#›</a:t>
            </a:fld>
            <a:endParaRPr lang="en-GB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</p:sldLayoutIdLst>
  <p:txStyles>
    <p:titleStyle>
      <a:lvl1pPr algn="l" rtl="0" eaLnBrk="1" latinLnBrk="0" hangingPunct="1">
        <a:spcBef>
          <a:spcPct val="0"/>
        </a:spcBef>
        <a:buNone/>
        <a:defRPr kumimoji="0" sz="4500" b="1" kern="1200">
          <a:solidFill>
            <a:schemeClr val="accent1">
              <a:satMod val="150000"/>
            </a:schemeClr>
          </a:solidFill>
          <a:effectLst/>
          <a:latin typeface="+mj-lt"/>
          <a:ea typeface="+mj-ea"/>
          <a:cs typeface="+mj-cs"/>
        </a:defRPr>
      </a:lvl1pPr>
      <a:extLst/>
    </p:titleStyle>
    <p:bodyStyle>
      <a:lvl1pPr marL="438912" indent="-320040" algn="l" rtl="0" eaLnBrk="1" latinLnBrk="0" hangingPunct="1">
        <a:spcBef>
          <a:spcPts val="0"/>
        </a:spcBef>
        <a:buClr>
          <a:schemeClr val="accent1"/>
        </a:buClr>
        <a:buSzPct val="80000"/>
        <a:buFont typeface="Wingdings 2"/>
        <a:buChar char="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31520" indent="-274320" algn="l" rtl="0" eaLnBrk="1" latinLnBrk="0" hangingPunct="1">
        <a:spcBef>
          <a:spcPct val="20000"/>
        </a:spcBef>
        <a:buClr>
          <a:schemeClr val="accent2"/>
        </a:buClr>
        <a:buSzPct val="90000"/>
        <a:buFont typeface="Wingdings"/>
        <a:buChar char="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996696" indent="-228600" algn="l" rtl="0" eaLnBrk="1" latinLnBrk="0" hangingPunct="1">
        <a:spcBef>
          <a:spcPct val="20000"/>
        </a:spcBef>
        <a:buClr>
          <a:schemeClr val="accent3"/>
        </a:buClr>
        <a:buFont typeface="Arial"/>
        <a:buChar char="▪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16152" indent="-182880" algn="l" rtl="0" eaLnBrk="1" latinLnBrk="0" hangingPunct="1">
        <a:spcBef>
          <a:spcPct val="20000"/>
        </a:spcBef>
        <a:buClr>
          <a:schemeClr val="accent4"/>
        </a:buClr>
        <a:buFont typeface="Arial"/>
        <a:buChar char="▪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26464" indent="-182880" algn="l" rtl="0" eaLnBrk="1" latinLnBrk="0" hangingPunct="1">
        <a:spcBef>
          <a:spcPct val="20000"/>
        </a:spcBef>
        <a:buClr>
          <a:schemeClr val="accent5"/>
        </a:buClr>
        <a:buFont typeface="Wingdings 3"/>
        <a:buChar char=""/>
        <a:defRPr kumimoji="0" lang="en-US" sz="2000" kern="1200" smtClean="0">
          <a:solidFill>
            <a:schemeClr val="tx1"/>
          </a:solidFill>
          <a:latin typeface="+mn-lt"/>
          <a:ea typeface="+mn-ea"/>
          <a:cs typeface="+mn-cs"/>
        </a:defRPr>
      </a:lvl5pPr>
      <a:lvl6pPr marL="1627632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ct val="20000"/>
        </a:spcBef>
        <a:buClr>
          <a:schemeClr val="accent1"/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ct val="20000"/>
        </a:spcBef>
        <a:buClr>
          <a:schemeClr val="accent2"/>
        </a:buClr>
        <a:buFont typeface="Wingdings 2" pitchFamily="18" charset="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231136" indent="-182880" algn="l" rtl="0" eaLnBrk="1" latinLnBrk="0" hangingPunct="1">
        <a:spcBef>
          <a:spcPct val="20000"/>
        </a:spcBef>
        <a:buClr>
          <a:schemeClr val="accent3"/>
        </a:buClr>
        <a:buFont typeface="Wingdings 2" pitchFamily="18" charset="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1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4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g"/><Relationship Id="rId1" Type="http://schemas.openxmlformats.org/officeDocument/2006/relationships/slideLayout" Target="../slideLayouts/slideLayout4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4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>
            <a:extLst>
              <a:ext uri="{FF2B5EF4-FFF2-40B4-BE49-F238E27FC236}">
                <a16:creationId xmlns:a16="http://schemas.microsoft.com/office/drawing/2014/main" id="{0C868537-39C0-EB1A-7609-7E001567CA1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139991"/>
            <a:ext cx="8431504" cy="63133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Subtitle 3">
            <a:extLst>
              <a:ext uri="{FF2B5EF4-FFF2-40B4-BE49-F238E27FC236}">
                <a16:creationId xmlns:a16="http://schemas.microsoft.com/office/drawing/2014/main" id="{7A314748-DEA8-433A-9F8B-2D802D861C2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95536" y="5013176"/>
            <a:ext cx="8077200" cy="1499616"/>
          </a:xfrm>
        </p:spPr>
        <p:txBody>
          <a:bodyPr>
            <a:normAutofit/>
          </a:bodyPr>
          <a:lstStyle/>
          <a:p>
            <a:r>
              <a:rPr lang="en-GB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Material Culture &amp; Greek Influences</a:t>
            </a:r>
          </a:p>
        </p:txBody>
      </p:sp>
      <p:sp>
        <p:nvSpPr>
          <p:cNvPr id="9" name="Title 8">
            <a:extLst>
              <a:ext uri="{FF2B5EF4-FFF2-40B4-BE49-F238E27FC236}">
                <a16:creationId xmlns:a16="http://schemas.microsoft.com/office/drawing/2014/main" id="{DB514558-074A-4445-B0E7-C92F5239E8B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508104" y="156826"/>
            <a:ext cx="3456384" cy="864096"/>
          </a:xfrm>
          <a:noFill/>
        </p:spPr>
        <p:txBody>
          <a:bodyPr>
            <a:normAutofit/>
          </a:bodyPr>
          <a:lstStyle/>
          <a:p>
            <a:r>
              <a:rPr lang="en-GB" sz="5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HPCS5016</a:t>
            </a:r>
          </a:p>
        </p:txBody>
      </p:sp>
    </p:spTree>
    <p:extLst>
      <p:ext uri="{BB962C8B-B14F-4D97-AF65-F5344CB8AC3E}">
        <p14:creationId xmlns:p14="http://schemas.microsoft.com/office/powerpoint/2010/main" val="246196356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E8F01D-DF45-D839-8675-23794996378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Useful Readings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AC25D4B-B426-4A50-376C-E3FB10D951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7504" y="1700808"/>
            <a:ext cx="8712968" cy="4896543"/>
          </a:xfrm>
        </p:spPr>
        <p:txBody>
          <a:bodyPr>
            <a:noAutofit/>
          </a:bodyPr>
          <a:lstStyle/>
          <a:p>
            <a:r>
              <a:rPr lang="en-GB" sz="2400" dirty="0"/>
              <a:t>Boivin, N. 2008. </a:t>
            </a:r>
            <a:r>
              <a:rPr lang="en-GB" sz="2400" i="1" dirty="0"/>
              <a:t>Material Cultures, Material Minds: The Impact of Things on Human Thought, Society, and Evolution</a:t>
            </a:r>
            <a:r>
              <a:rPr lang="en-GB" sz="2400" dirty="0"/>
              <a:t>. Cambridge: CUP.</a:t>
            </a:r>
          </a:p>
          <a:p>
            <a:r>
              <a:rPr lang="en-GB" sz="2400" dirty="0"/>
              <a:t>Gosden, C. 2004. </a:t>
            </a:r>
            <a:r>
              <a:rPr lang="en-GB" sz="2400" i="1" dirty="0"/>
              <a:t>Archaeology and Colonialism: Cultural Contact from 5000BC to the Present</a:t>
            </a:r>
            <a:r>
              <a:rPr lang="en-GB" sz="2400" dirty="0"/>
              <a:t>. Cambridge: CUP.</a:t>
            </a:r>
          </a:p>
          <a:p>
            <a:r>
              <a:rPr lang="en-GB" sz="2400" dirty="0"/>
              <a:t>Stockhammer, P.W. 2012. Conceptualizing cultural hybridization in archaeology. In P.W. Stockhammer (ed.), </a:t>
            </a:r>
            <a:r>
              <a:rPr lang="en-GB" sz="2400" i="1" dirty="0"/>
              <a:t>Conceptualizing Cultural Hybridization in Archaeology: A Transdisciplinary Approach</a:t>
            </a:r>
            <a:r>
              <a:rPr lang="en-GB" sz="2400" dirty="0"/>
              <a:t>, 43–58. Berlin and Heidelberg: Springer</a:t>
            </a:r>
          </a:p>
          <a:p>
            <a:r>
              <a:rPr lang="en-GB" sz="2400" dirty="0"/>
              <a:t>van </a:t>
            </a:r>
            <a:r>
              <a:rPr lang="en-GB" sz="2400" dirty="0" err="1"/>
              <a:t>Dommelen</a:t>
            </a:r>
            <a:r>
              <a:rPr lang="en-GB" sz="2400" dirty="0"/>
              <a:t>, P. &amp;  Rowlands, M. 2012. Material concerns and colonial encounters. In J. Maran &amp; P.W. Stockhammer (eds</a:t>
            </a:r>
            <a:r>
              <a:rPr lang="en-GB" sz="2400" i="1" dirty="0"/>
              <a:t>) Materiality and Social Practice: Transformative Capacities of Intercultural Encounters</a:t>
            </a:r>
            <a:r>
              <a:rPr lang="en-GB" sz="2400" dirty="0"/>
              <a:t>. 20-31. Oxford: Oxbow.</a:t>
            </a:r>
          </a:p>
          <a:p>
            <a:endParaRPr lang="en-GB" altLang="en-US" sz="2400" dirty="0">
              <a:effectLst>
                <a:outerShdw blurRad="38100" dist="38100" dir="2700000" algn="tl">
                  <a:srgbClr val="000000"/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5786379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7C37E136-2A9B-4029-531E-7544FE3CD49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78160" y="239191"/>
            <a:ext cx="8435280" cy="1251062"/>
          </a:xfrm>
        </p:spPr>
        <p:txBody>
          <a:bodyPr>
            <a:normAutofit fontScale="90000"/>
          </a:bodyPr>
          <a:lstStyle/>
          <a:p>
            <a:r>
              <a:rPr lang="en-GB" dirty="0"/>
              <a:t>Greek Influence on Celtic Material Culture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901D4A6A-F902-9BB3-8A74-F3AFBD2BABB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290939" y="1916832"/>
            <a:ext cx="4038600" cy="4623816"/>
          </a:xfrm>
        </p:spPr>
        <p:txBody>
          <a:bodyPr>
            <a:normAutofit/>
          </a:bodyPr>
          <a:lstStyle/>
          <a:p>
            <a:r>
              <a:rPr lang="en-GB" sz="2400" dirty="0"/>
              <a:t>Archaeological context for Greek Influence</a:t>
            </a:r>
          </a:p>
          <a:p>
            <a:r>
              <a:rPr lang="en-GB" sz="2400" dirty="0"/>
              <a:t>What is material culture? </a:t>
            </a:r>
          </a:p>
          <a:p>
            <a:r>
              <a:rPr lang="en-GB" sz="2400" dirty="0"/>
              <a:t>Exploring Cultural Hybridity</a:t>
            </a:r>
          </a:p>
          <a:p>
            <a:r>
              <a:rPr lang="en-GB" sz="2400" dirty="0"/>
              <a:t>What do you think?</a:t>
            </a:r>
          </a:p>
        </p:txBody>
      </p:sp>
      <p:pic>
        <p:nvPicPr>
          <p:cNvPr id="4098" name="Picture 2" descr="Celtic Horse Brooch">
            <a:extLst>
              <a:ext uri="{FF2B5EF4-FFF2-40B4-BE49-F238E27FC236}">
                <a16:creationId xmlns:a16="http://schemas.microsoft.com/office/drawing/2014/main" id="{50FE7869-E671-39BF-7D0D-A6B04AB5CCBB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2276872"/>
            <a:ext cx="4038600" cy="30908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5F0D0B32-6123-FDC4-22A2-45A962DEE6C6}"/>
              </a:ext>
            </a:extLst>
          </p:cNvPr>
          <p:cNvSpPr txBox="1"/>
          <p:nvPr/>
        </p:nvSpPr>
        <p:spPr>
          <a:xfrm>
            <a:off x="6228184" y="5517232"/>
            <a:ext cx="216867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Celtic Animal Brooch</a:t>
            </a:r>
          </a:p>
        </p:txBody>
      </p:sp>
    </p:spTree>
    <p:extLst>
      <p:ext uri="{BB962C8B-B14F-4D97-AF65-F5344CB8AC3E}">
        <p14:creationId xmlns:p14="http://schemas.microsoft.com/office/powerpoint/2010/main" val="21776786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uiExpand="1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53D794-6F9E-325E-C8C3-5236C433331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Iron Age Celts in Europe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1B08F35-7CE6-4350-74BF-79CAC0D49DF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474840" cy="4623816"/>
          </a:xfrm>
        </p:spPr>
        <p:txBody>
          <a:bodyPr>
            <a:normAutofit/>
          </a:bodyPr>
          <a:lstStyle/>
          <a:p>
            <a:r>
              <a:rPr lang="en-GB" sz="2400" dirty="0"/>
              <a:t>Celts: name given by classical authors to tribal groups in western &amp; Central Europe</a:t>
            </a:r>
          </a:p>
          <a:p>
            <a:r>
              <a:rPr lang="en-GB" sz="2400" dirty="0"/>
              <a:t>Hallstatt Culture:</a:t>
            </a:r>
          </a:p>
          <a:p>
            <a:pPr lvl="1"/>
            <a:r>
              <a:rPr lang="en-GB" sz="2000" dirty="0"/>
              <a:t>c.1200 to c. 450 BCE </a:t>
            </a:r>
          </a:p>
          <a:p>
            <a:pPr lvl="1"/>
            <a:r>
              <a:rPr lang="en-GB" sz="2000" dirty="0"/>
              <a:t>Peak in the 8th to 6th century BCE</a:t>
            </a:r>
          </a:p>
          <a:p>
            <a:pPr lvl="1"/>
            <a:r>
              <a:rPr lang="en-GB" sz="2000" dirty="0"/>
              <a:t>Traded with Etruscans &amp; Greek colonies in southern France</a:t>
            </a:r>
          </a:p>
          <a:p>
            <a:r>
              <a:rPr lang="en-GB" sz="2400" dirty="0"/>
              <a:t>La Tène Culture:</a:t>
            </a:r>
          </a:p>
          <a:p>
            <a:pPr lvl="1"/>
            <a:r>
              <a:rPr lang="en-GB" sz="2000" dirty="0"/>
              <a:t>c.450-50 BCE</a:t>
            </a:r>
          </a:p>
          <a:p>
            <a:pPr lvl="1"/>
            <a:endParaRPr lang="en-GB" sz="2000" dirty="0"/>
          </a:p>
        </p:txBody>
      </p:sp>
      <p:sp>
        <p:nvSpPr>
          <p:cNvPr id="6" name="AutoShape 2" descr="Map of Hallstatt &amp; La Tène Cultures">
            <a:extLst>
              <a:ext uri="{FF2B5EF4-FFF2-40B4-BE49-F238E27FC236}">
                <a16:creationId xmlns:a16="http://schemas.microsoft.com/office/drawing/2014/main" id="{86583AB0-5050-B594-AE0B-49D24A3B9996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4419600" y="32766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11" name="Content Placeholder 10">
            <a:extLst>
              <a:ext uri="{FF2B5EF4-FFF2-40B4-BE49-F238E27FC236}">
                <a16:creationId xmlns:a16="http://schemas.microsoft.com/office/drawing/2014/main" id="{4718C74E-0CCE-8FE5-5F79-432333E28FB4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237062" y="2368610"/>
            <a:ext cx="3622693" cy="26445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332839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55330A-D763-08B7-58AC-993793BC780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is Material Culture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2308E82-31C4-24A8-EB87-99681FF23FA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08315" y="1844824"/>
            <a:ext cx="4830687" cy="4823416"/>
          </a:xfrm>
        </p:spPr>
        <p:txBody>
          <a:bodyPr>
            <a:normAutofit lnSpcReduction="10000"/>
          </a:bodyPr>
          <a:lstStyle/>
          <a:p>
            <a:r>
              <a:rPr lang="en-GB" altLang="en-US" sz="2400" dirty="0"/>
              <a:t>Artefacts…  Objects... Stuff</a:t>
            </a:r>
          </a:p>
          <a:p>
            <a:r>
              <a:rPr lang="en-GB" altLang="en-US" sz="2400" dirty="0"/>
              <a:t>Things made/modified &amp; used by human agency….</a:t>
            </a:r>
          </a:p>
          <a:p>
            <a:r>
              <a:rPr lang="en-GB" altLang="en-US" sz="2400" dirty="0"/>
              <a:t>Material remains of past human action</a:t>
            </a:r>
          </a:p>
          <a:p>
            <a:r>
              <a:rPr lang="en-GB" altLang="en-US" sz="2400" dirty="0"/>
              <a:t>Material culture studies: </a:t>
            </a:r>
          </a:p>
          <a:p>
            <a:pPr lvl="1"/>
            <a:r>
              <a:rPr lang="en-GB" sz="2200" dirty="0"/>
              <a:t>Anthropologically informed approaches focusing on links between people &amp; objects </a:t>
            </a:r>
          </a:p>
          <a:p>
            <a:pPr lvl="1"/>
            <a:r>
              <a:rPr lang="en-GB" sz="2200" dirty="0"/>
              <a:t>How objects are given meaning &amp; ascribed values </a:t>
            </a:r>
          </a:p>
          <a:p>
            <a:pPr lvl="1"/>
            <a:r>
              <a:rPr lang="en-GB" sz="2200" dirty="0"/>
              <a:t>Material culture is culturally constituted &amp; conveys symbolic meaning</a:t>
            </a:r>
          </a:p>
          <a:p>
            <a:endParaRPr lang="en-GB" altLang="en-US" sz="2400" dirty="0"/>
          </a:p>
        </p:txBody>
      </p:sp>
      <p:pic>
        <p:nvPicPr>
          <p:cNvPr id="5" name="Picture 2" descr="La Têne Ceramic – Balkan Celts">
            <a:extLst>
              <a:ext uri="{FF2B5EF4-FFF2-40B4-BE49-F238E27FC236}">
                <a16:creationId xmlns:a16="http://schemas.microsoft.com/office/drawing/2014/main" id="{AEE6EADE-E294-A09C-6D11-7959F2AFA326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6" y="2564904"/>
            <a:ext cx="3859694" cy="23136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36DB8DEB-DAA3-EB3B-4972-FBD304EE84F4}"/>
              </a:ext>
            </a:extLst>
          </p:cNvPr>
          <p:cNvSpPr txBox="1"/>
          <p:nvPr/>
        </p:nvSpPr>
        <p:spPr>
          <a:xfrm>
            <a:off x="6804248" y="5085184"/>
            <a:ext cx="167065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La Tène pottery</a:t>
            </a:r>
          </a:p>
        </p:txBody>
      </p:sp>
    </p:spTree>
    <p:extLst>
      <p:ext uri="{BB962C8B-B14F-4D97-AF65-F5344CB8AC3E}">
        <p14:creationId xmlns:p14="http://schemas.microsoft.com/office/powerpoint/2010/main" val="18634923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Interpreting Objects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23528" y="1757576"/>
            <a:ext cx="4038600" cy="4623816"/>
          </a:xfrm>
        </p:spPr>
        <p:txBody>
          <a:bodyPr/>
          <a:lstStyle/>
          <a:p>
            <a:r>
              <a:rPr lang="en-GB" dirty="0"/>
              <a:t>Use and meaning</a:t>
            </a:r>
          </a:p>
          <a:p>
            <a:pPr lvl="1"/>
            <a:r>
              <a:rPr lang="en-GB" dirty="0"/>
              <a:t>What story does the object tell us?</a:t>
            </a:r>
          </a:p>
          <a:p>
            <a:pPr lvl="1"/>
            <a:r>
              <a:rPr lang="en-GB" dirty="0"/>
              <a:t>How was it made? And by whom?</a:t>
            </a:r>
          </a:p>
          <a:p>
            <a:pPr lvl="1"/>
            <a:r>
              <a:rPr lang="en-GB" dirty="0"/>
              <a:t>How was it handled?</a:t>
            </a:r>
          </a:p>
          <a:p>
            <a:pPr lvl="1"/>
            <a:r>
              <a:rPr lang="en-GB" dirty="0"/>
              <a:t>Utilitarian or ceremonial</a:t>
            </a:r>
          </a:p>
          <a:p>
            <a:pPr lvl="1"/>
            <a:r>
              <a:rPr lang="en-GB" dirty="0"/>
              <a:t>Value, social significance, identities?</a:t>
            </a:r>
          </a:p>
          <a:p>
            <a:pPr marL="119062" indent="0">
              <a:buNone/>
            </a:pPr>
            <a:endParaRPr lang="en-GB" dirty="0"/>
          </a:p>
          <a:p>
            <a:endParaRPr lang="en-GB" dirty="0"/>
          </a:p>
        </p:txBody>
      </p:sp>
      <p:sp>
        <p:nvSpPr>
          <p:cNvPr id="10" name="TextBox 9"/>
          <p:cNvSpPr txBox="1"/>
          <p:nvPr/>
        </p:nvSpPr>
        <p:spPr>
          <a:xfrm>
            <a:off x="5506361" y="5949280"/>
            <a:ext cx="270298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err="1"/>
              <a:t>Matzhausen</a:t>
            </a:r>
            <a:r>
              <a:rPr lang="en-GB" dirty="0"/>
              <a:t> </a:t>
            </a:r>
            <a:r>
              <a:rPr lang="en-GB" dirty="0" err="1"/>
              <a:t>Linsenflasche</a:t>
            </a:r>
            <a:endParaRPr lang="en-GB" dirty="0"/>
          </a:p>
        </p:txBody>
      </p:sp>
      <p:pic>
        <p:nvPicPr>
          <p:cNvPr id="1026" name="Picture 2" descr="Matzhausen Linsenflasche">
            <a:extLst>
              <a:ext uri="{FF2B5EF4-FFF2-40B4-BE49-F238E27FC236}">
                <a16:creationId xmlns:a16="http://schemas.microsoft.com/office/drawing/2014/main" id="{09BB205B-9C41-0E1A-3E28-49A501FE40FF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4113" y="1916832"/>
            <a:ext cx="3226378" cy="39266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08857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500"/>
                            </p:stCondLst>
                            <p:childTnLst>
                              <p:par>
                                <p:cTn id="2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FA2AE5-A8D8-43B8-9D18-E831E023D05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Meaning of Things?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6C3DCD1-6174-44FB-A204-9C8E0E705F2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23528" y="1773733"/>
            <a:ext cx="4834880" cy="4623816"/>
          </a:xfrm>
        </p:spPr>
        <p:txBody>
          <a:bodyPr>
            <a:normAutofit/>
          </a:bodyPr>
          <a:lstStyle/>
          <a:p>
            <a:r>
              <a:rPr lang="en-GB" sz="2400" dirty="0"/>
              <a:t>Humans ascribe meaning &amp; value to things</a:t>
            </a:r>
          </a:p>
          <a:p>
            <a:r>
              <a:rPr lang="en-GB" sz="2400" dirty="0"/>
              <a:t>How do archaeologists access these meanings?</a:t>
            </a:r>
          </a:p>
          <a:p>
            <a:pPr lvl="1"/>
            <a:r>
              <a:rPr lang="en-GB" sz="2000" dirty="0"/>
              <a:t>Distribution of artefacts – where found, how common etc</a:t>
            </a:r>
          </a:p>
          <a:p>
            <a:pPr lvl="1"/>
            <a:r>
              <a:rPr lang="en-GB" sz="2000" dirty="0"/>
              <a:t>Materials used: rarity or easily accessible</a:t>
            </a:r>
          </a:p>
          <a:p>
            <a:pPr lvl="1"/>
            <a:r>
              <a:rPr lang="en-GB" sz="2000" dirty="0"/>
              <a:t>Skills involved in creating objects</a:t>
            </a:r>
          </a:p>
          <a:p>
            <a:pPr lvl="1"/>
            <a:r>
              <a:rPr lang="en-GB" sz="2000" dirty="0"/>
              <a:t>Decorative or plain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06036675-907F-4D95-96F1-BF36A9A04D94}"/>
              </a:ext>
            </a:extLst>
          </p:cNvPr>
          <p:cNvSpPr txBox="1"/>
          <p:nvPr/>
        </p:nvSpPr>
        <p:spPr>
          <a:xfrm>
            <a:off x="5813083" y="6336268"/>
            <a:ext cx="280237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Celtic vessel from La Marne</a:t>
            </a:r>
          </a:p>
        </p:txBody>
      </p:sp>
      <p:pic>
        <p:nvPicPr>
          <p:cNvPr id="3074" name="Picture 2" descr="Celtic Pottery Vessel">
            <a:extLst>
              <a:ext uri="{FF2B5EF4-FFF2-40B4-BE49-F238E27FC236}">
                <a16:creationId xmlns:a16="http://schemas.microsoft.com/office/drawing/2014/main" id="{1E09855B-2120-891E-FB32-0227B1B12123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08064" y="1710664"/>
            <a:ext cx="3212407" cy="46243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385705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50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1000"/>
                            </p:stCondLst>
                            <p:childTnLst>
                              <p:par>
                                <p:cTn id="1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1500"/>
                            </p:stCondLst>
                            <p:childTnLst>
                              <p:par>
                                <p:cTn id="2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2000"/>
                            </p:stCondLst>
                            <p:childTnLst>
                              <p:par>
                                <p:cTn id="26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B70B48-FC69-0C02-F121-164A139F506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What Can Artefacts Tell Us?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4559E0F-EC8E-2AAF-4E60-684F2F61237F}"/>
              </a:ext>
            </a:extLst>
          </p:cNvPr>
          <p:cNvSpPr>
            <a:spLocks noGrp="1"/>
          </p:cNvSpPr>
          <p:nvPr>
            <p:ph type="body" sz="half" idx="1"/>
          </p:nvPr>
        </p:nvSpPr>
        <p:spPr>
          <a:xfrm>
            <a:off x="251520" y="1816832"/>
            <a:ext cx="4680520" cy="4738538"/>
          </a:xfrm>
        </p:spPr>
        <p:txBody>
          <a:bodyPr>
            <a:normAutofit fontScale="92500"/>
          </a:bodyPr>
          <a:lstStyle/>
          <a:p>
            <a:r>
              <a:rPr lang="en-GB" sz="2800" dirty="0"/>
              <a:t>Embedded in social practices:</a:t>
            </a:r>
          </a:p>
          <a:p>
            <a:pPr lvl="1"/>
            <a:r>
              <a:rPr lang="en-GB" sz="2400" dirty="0"/>
              <a:t>How we use &amp; handle things shapes our daily experiences</a:t>
            </a:r>
          </a:p>
          <a:p>
            <a:pPr lvl="1"/>
            <a:r>
              <a:rPr lang="en-GB" sz="2400" dirty="0"/>
              <a:t>Habitus</a:t>
            </a:r>
          </a:p>
          <a:p>
            <a:r>
              <a:rPr lang="en-GB" sz="2800" dirty="0"/>
              <a:t>Artefacts convey social meanings:</a:t>
            </a:r>
          </a:p>
          <a:p>
            <a:pPr lvl="1"/>
            <a:r>
              <a:rPr lang="en-GB" sz="2400" dirty="0"/>
              <a:t>Style / fashion</a:t>
            </a:r>
          </a:p>
          <a:p>
            <a:pPr lvl="1"/>
            <a:r>
              <a:rPr lang="en-GB" sz="2400" dirty="0"/>
              <a:t>Status / wealth</a:t>
            </a:r>
          </a:p>
          <a:p>
            <a:pPr lvl="1"/>
            <a:r>
              <a:rPr lang="en-GB" sz="2400" dirty="0"/>
              <a:t>Identity</a:t>
            </a:r>
          </a:p>
          <a:p>
            <a:pPr lvl="1"/>
            <a:r>
              <a:rPr lang="en-GB" sz="2400" dirty="0"/>
              <a:t>Symbolism  / esoteric knowledge</a:t>
            </a:r>
            <a:endParaRPr lang="en-GB" dirty="0"/>
          </a:p>
          <a:p>
            <a:endParaRPr lang="en-GB" sz="2000" dirty="0"/>
          </a:p>
        </p:txBody>
      </p:sp>
      <p:pic>
        <p:nvPicPr>
          <p:cNvPr id="7" name="Picture 2" descr="Equipment, jewelery and weapons from the La Tene culture, was a European  Iron Age culture, Germany. The La Tene culture was a European Iron Age  culture named after the archaeological site of">
            <a:extLst>
              <a:ext uri="{FF2B5EF4-FFF2-40B4-BE49-F238E27FC236}">
                <a16:creationId xmlns:a16="http://schemas.microsoft.com/office/drawing/2014/main" id="{D0BD4F94-97C4-5F08-BA28-B4EC2851113C}"/>
              </a:ext>
            </a:extLst>
          </p:cNvPr>
          <p:cNvPicPr>
            <a:picLocks noGrp="1" noChangeAspect="1" noChangeArrowheads="1"/>
          </p:cNvPicPr>
          <p:nvPr>
            <p:ph type="clipArt" sz="half" idx="2"/>
          </p:nvPr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>
            <a:off x="5652120" y="1840564"/>
            <a:ext cx="2891024" cy="42654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B63B3166-A008-ED2E-7EF4-11A0E6A9D528}"/>
              </a:ext>
            </a:extLst>
          </p:cNvPr>
          <p:cNvSpPr txBox="1"/>
          <p:nvPr/>
        </p:nvSpPr>
        <p:spPr>
          <a:xfrm>
            <a:off x="5940152" y="6213086"/>
            <a:ext cx="247215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La Tène material culture</a:t>
            </a:r>
          </a:p>
        </p:txBody>
      </p:sp>
    </p:spTree>
    <p:extLst>
      <p:ext uri="{BB962C8B-B14F-4D97-AF65-F5344CB8AC3E}">
        <p14:creationId xmlns:p14="http://schemas.microsoft.com/office/powerpoint/2010/main" val="629660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500"/>
                            </p:stCondLst>
                            <p:childTnLst>
                              <p:par>
                                <p:cTn id="2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1000"/>
                            </p:stCondLst>
                            <p:childTnLst>
                              <p:par>
                                <p:cTn id="26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1500"/>
                            </p:stCondLst>
                            <p:childTnLst>
                              <p:par>
                                <p:cTn id="30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2000"/>
                            </p:stCondLst>
                            <p:childTnLst>
                              <p:par>
                                <p:cTn id="3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06F971-DE1E-4626-9ED1-6AA4809726B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Materiality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09BDB63-D14B-487F-BF03-FF7CC0A7C55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251520" y="1700808"/>
            <a:ext cx="4320480" cy="4824536"/>
          </a:xfrm>
        </p:spPr>
        <p:txBody>
          <a:bodyPr>
            <a:normAutofit/>
          </a:bodyPr>
          <a:lstStyle/>
          <a:p>
            <a:r>
              <a:rPr lang="en-GB" sz="2400" dirty="0"/>
              <a:t>The “two faces of materiality” (Ingold 2013, 27)</a:t>
            </a:r>
          </a:p>
          <a:p>
            <a:pPr lvl="1"/>
            <a:r>
              <a:rPr lang="en-GB" sz="2000" dirty="0"/>
              <a:t>Physical properties or thingness of things </a:t>
            </a:r>
          </a:p>
          <a:p>
            <a:pPr lvl="1"/>
            <a:r>
              <a:rPr lang="en-GB" sz="2000" dirty="0"/>
              <a:t>The engagement of human agents &amp; things</a:t>
            </a:r>
          </a:p>
          <a:p>
            <a:r>
              <a:rPr lang="en-GB" sz="2400" dirty="0"/>
              <a:t>Recognises objects as social &amp; relational beings entangled in complex human-thing networks</a:t>
            </a:r>
          </a:p>
          <a:p>
            <a:r>
              <a:rPr lang="en-GB" sz="2400" dirty="0"/>
              <a:t>Agency of objects </a:t>
            </a:r>
          </a:p>
        </p:txBody>
      </p:sp>
      <p:pic>
        <p:nvPicPr>
          <p:cNvPr id="1026" name="Picture 2" descr="undefined">
            <a:extLst>
              <a:ext uri="{FF2B5EF4-FFF2-40B4-BE49-F238E27FC236}">
                <a16:creationId xmlns:a16="http://schemas.microsoft.com/office/drawing/2014/main" id="{6A428378-E9AD-2EF0-781F-BFC29F030A84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>
            <a:off x="5398774" y="2132856"/>
            <a:ext cx="3322712" cy="29523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F96F6480-B94C-18BD-9C7F-F6CF621E6C4B}"/>
              </a:ext>
            </a:extLst>
          </p:cNvPr>
          <p:cNvSpPr txBox="1"/>
          <p:nvPr/>
        </p:nvSpPr>
        <p:spPr>
          <a:xfrm>
            <a:off x="5724128" y="5157192"/>
            <a:ext cx="292131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Bronze chariot fitting, </a:t>
            </a:r>
            <a:r>
              <a:rPr lang="en-GB" dirty="0" err="1"/>
              <a:t>Roissy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631974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FA2AE5-A8D8-43B8-9D18-E831E023D05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Social Life of Things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6C3DCD1-6174-44FB-A204-9C8E0E705F2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23528" y="1773936"/>
            <a:ext cx="4248472" cy="4623816"/>
          </a:xfrm>
        </p:spPr>
        <p:txBody>
          <a:bodyPr>
            <a:normAutofit/>
          </a:bodyPr>
          <a:lstStyle/>
          <a:p>
            <a:r>
              <a:rPr lang="en-GB" dirty="0"/>
              <a:t>Recursive relationship between people &amp; things:</a:t>
            </a:r>
          </a:p>
          <a:p>
            <a:pPr lvl="1"/>
            <a:r>
              <a:rPr lang="en-GB" dirty="0"/>
              <a:t>An understanding that objects shape people as much as people shape objects</a:t>
            </a:r>
          </a:p>
          <a:p>
            <a:pPr lvl="1"/>
            <a:r>
              <a:rPr lang="en-GB" dirty="0"/>
              <a:t>Objects are embedded in the ways in which we shape our social worlds</a:t>
            </a:r>
          </a:p>
        </p:txBody>
      </p:sp>
      <p:pic>
        <p:nvPicPr>
          <p:cNvPr id="5" name="Picture 2" descr="La Tene Ireland – Balkan Celts">
            <a:extLst>
              <a:ext uri="{FF2B5EF4-FFF2-40B4-BE49-F238E27FC236}">
                <a16:creationId xmlns:a16="http://schemas.microsoft.com/office/drawing/2014/main" id="{6F64BE1D-F0CD-E964-90B2-2F19FFFF960F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08445" y="1921582"/>
            <a:ext cx="4038600" cy="41139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A97633B5-C662-0523-D16C-B78C7F3F2441}"/>
              </a:ext>
            </a:extLst>
          </p:cNvPr>
          <p:cNvSpPr txBox="1"/>
          <p:nvPr/>
        </p:nvSpPr>
        <p:spPr>
          <a:xfrm>
            <a:off x="7020272" y="6213086"/>
            <a:ext cx="152317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La Tène shield</a:t>
            </a:r>
          </a:p>
        </p:txBody>
      </p:sp>
    </p:spTree>
    <p:extLst>
      <p:ext uri="{BB962C8B-B14F-4D97-AF65-F5344CB8AC3E}">
        <p14:creationId xmlns:p14="http://schemas.microsoft.com/office/powerpoint/2010/main" val="9761328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0FC061ED-8FF7-4267-AF88-C4A83B5739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Inalienable Possessions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320A1AD2-C52E-4F99-B770-1071B2F471D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79512" y="1700808"/>
            <a:ext cx="4608512" cy="5004792"/>
          </a:xfrm>
        </p:spPr>
        <p:txBody>
          <a:bodyPr>
            <a:noAutofit/>
          </a:bodyPr>
          <a:lstStyle/>
          <a:p>
            <a:r>
              <a:rPr lang="en-GB" sz="2400" dirty="0"/>
              <a:t>Objects “imbued with the intrinsic &amp; ineffable identities of their owners which are not easy to give away” (Weiner 1992, 6)</a:t>
            </a:r>
          </a:p>
          <a:p>
            <a:pPr lvl="1"/>
            <a:r>
              <a:rPr lang="en-GB" sz="2000" dirty="0"/>
              <a:t>Cannot be detached (spiritually) from their owner, even if they move physically</a:t>
            </a:r>
          </a:p>
          <a:p>
            <a:pPr lvl="1"/>
            <a:r>
              <a:rPr lang="en-GB" sz="2000" dirty="0"/>
              <a:t>Not attainable, kept out of circulation</a:t>
            </a:r>
          </a:p>
          <a:p>
            <a:r>
              <a:rPr lang="en-GB" sz="2400" dirty="0"/>
              <a:t>Memories embedded in objects provide a link to the past:</a:t>
            </a:r>
          </a:p>
          <a:p>
            <a:pPr lvl="1"/>
            <a:r>
              <a:rPr lang="en-GB" sz="2000" dirty="0"/>
              <a:t>Embody ancestors’ histories</a:t>
            </a:r>
          </a:p>
        </p:txBody>
      </p:sp>
      <p:pic>
        <p:nvPicPr>
          <p:cNvPr id="8194" name="Picture 2" descr="Witham Shield Detail">
            <a:extLst>
              <a:ext uri="{FF2B5EF4-FFF2-40B4-BE49-F238E27FC236}">
                <a16:creationId xmlns:a16="http://schemas.microsoft.com/office/drawing/2014/main" id="{77A2450A-4060-9EA6-9119-54840406AECA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2519822"/>
            <a:ext cx="3815613" cy="25335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65C770D5-4EAE-588D-68F8-81804CC61D8C}"/>
              </a:ext>
            </a:extLst>
          </p:cNvPr>
          <p:cNvSpPr txBox="1"/>
          <p:nvPr/>
        </p:nvSpPr>
        <p:spPr>
          <a:xfrm>
            <a:off x="6516216" y="5157192"/>
            <a:ext cx="240527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Detail of Witham shield</a:t>
            </a:r>
          </a:p>
        </p:txBody>
      </p:sp>
    </p:spTree>
    <p:extLst>
      <p:ext uri="{BB962C8B-B14F-4D97-AF65-F5344CB8AC3E}">
        <p14:creationId xmlns:p14="http://schemas.microsoft.com/office/powerpoint/2010/main" val="14671249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500"/>
                            </p:stCondLst>
                            <p:childTnLst>
                              <p:par>
                                <p:cTn id="20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uiExpand="1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777C3BB2-B6EE-4EAF-93A5-FF44888F230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Inalienable Possessions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4DCC712B-2580-4C4E-9D0D-9A13BCF9C46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79512" y="1773936"/>
            <a:ext cx="4176464" cy="4751408"/>
          </a:xfrm>
        </p:spPr>
        <p:txBody>
          <a:bodyPr>
            <a:normAutofit/>
          </a:bodyPr>
          <a:lstStyle/>
          <a:p>
            <a:r>
              <a:rPr lang="en-GB" sz="2400" dirty="0"/>
              <a:t>“What makes a possession inalienable is its exclusive &amp; cumulative identity with a particular series of owners through time (Weiner 1992, 33):</a:t>
            </a:r>
          </a:p>
          <a:p>
            <a:pPr lvl="1"/>
            <a:r>
              <a:rPr lang="en-GB" sz="2000" dirty="0"/>
              <a:t>Power of the object derives from association with specific individuals</a:t>
            </a:r>
          </a:p>
          <a:p>
            <a:pPr lvl="1"/>
            <a:r>
              <a:rPr lang="en-GB" sz="2000" dirty="0"/>
              <a:t>Individuals garner power &amp; prestige through their ownership of specific objects</a:t>
            </a:r>
          </a:p>
        </p:txBody>
      </p:sp>
      <p:pic>
        <p:nvPicPr>
          <p:cNvPr id="9218" name="Picture 2" descr="Waterloo Helmet">
            <a:extLst>
              <a:ext uri="{FF2B5EF4-FFF2-40B4-BE49-F238E27FC236}">
                <a16:creationId xmlns:a16="http://schemas.microsoft.com/office/drawing/2014/main" id="{A4D38ED3-A1C8-78B9-285B-40903295643A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>
            <a:off x="4788026" y="2348880"/>
            <a:ext cx="3918752" cy="31683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A19D3935-56F8-DD50-127D-1627457EDAAC}"/>
              </a:ext>
            </a:extLst>
          </p:cNvPr>
          <p:cNvSpPr txBox="1"/>
          <p:nvPr/>
        </p:nvSpPr>
        <p:spPr>
          <a:xfrm>
            <a:off x="6588224" y="5661248"/>
            <a:ext cx="179889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Waterloo helmet</a:t>
            </a:r>
          </a:p>
        </p:txBody>
      </p:sp>
    </p:spTree>
    <p:extLst>
      <p:ext uri="{BB962C8B-B14F-4D97-AF65-F5344CB8AC3E}">
        <p14:creationId xmlns:p14="http://schemas.microsoft.com/office/powerpoint/2010/main" val="2685148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uiExpand="1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90E9B9-5BFE-43CA-9EDC-51D1BEB78F4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Power of the Object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0896403-9BED-4BFD-925B-406450A6F14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330824" cy="4751408"/>
          </a:xfrm>
        </p:spPr>
        <p:txBody>
          <a:bodyPr>
            <a:noAutofit/>
          </a:bodyPr>
          <a:lstStyle/>
          <a:p>
            <a:r>
              <a:rPr lang="en-GB" sz="2400" dirty="0"/>
              <a:t>Transformed into a vehicle for political authority</a:t>
            </a:r>
          </a:p>
          <a:p>
            <a:r>
              <a:rPr lang="en-GB" sz="2400" dirty="0"/>
              <a:t>Right to own/control inalienable possessions translates into rights to control territory, resources, people etc.</a:t>
            </a:r>
          </a:p>
          <a:p>
            <a:r>
              <a:rPr lang="en-GB" sz="2400" dirty="0"/>
              <a:t>Authority embedded in &amp; emerges from inalienable possessions</a:t>
            </a:r>
          </a:p>
          <a:p>
            <a:pPr lvl="1"/>
            <a:r>
              <a:rPr lang="en-GB" sz="2000" dirty="0"/>
              <a:t>Sustains rank/social position &amp; political hierarchy</a:t>
            </a:r>
          </a:p>
          <a:p>
            <a:pPr lvl="1"/>
            <a:r>
              <a:rPr lang="en-GB" sz="2000" dirty="0"/>
              <a:t>Marks social difference</a:t>
            </a:r>
          </a:p>
        </p:txBody>
      </p:sp>
      <p:pic>
        <p:nvPicPr>
          <p:cNvPr id="7170" name="Picture 2" descr="The Gundestrup Cauldron">
            <a:extLst>
              <a:ext uri="{FF2B5EF4-FFF2-40B4-BE49-F238E27FC236}">
                <a16:creationId xmlns:a16="http://schemas.microsoft.com/office/drawing/2014/main" id="{60DCEC7F-87A2-D623-9EA8-1BFDABF28851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 bwMode="auto">
          <a:xfrm>
            <a:off x="5076056" y="2204864"/>
            <a:ext cx="3822576" cy="28997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53E838F8-77F7-AA9D-23A5-8D3B560D89BE}"/>
              </a:ext>
            </a:extLst>
          </p:cNvPr>
          <p:cNvSpPr txBox="1"/>
          <p:nvPr/>
        </p:nvSpPr>
        <p:spPr>
          <a:xfrm>
            <a:off x="6300192" y="5229200"/>
            <a:ext cx="226857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err="1"/>
              <a:t>Gunderstrup</a:t>
            </a:r>
            <a:r>
              <a:rPr lang="en-GB" dirty="0"/>
              <a:t> cauldron</a:t>
            </a:r>
          </a:p>
        </p:txBody>
      </p:sp>
    </p:spTree>
    <p:extLst>
      <p:ext uri="{BB962C8B-B14F-4D97-AF65-F5344CB8AC3E}">
        <p14:creationId xmlns:p14="http://schemas.microsoft.com/office/powerpoint/2010/main" val="8823200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500"/>
                            </p:stCondLst>
                            <p:childTnLst>
                              <p:par>
                                <p:cTn id="1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1000"/>
                            </p:stCondLst>
                            <p:childTnLst>
                              <p:par>
                                <p:cTn id="2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EBE7A3-6DB2-3E2E-5186-B6D79AD729A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Object Biography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663B432-48E3-5862-0830-34985534240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-118864" y="1621536"/>
            <a:ext cx="5050904" cy="5084064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Objects have social lives:</a:t>
            </a:r>
          </a:p>
          <a:p>
            <a:pPr lvl="1"/>
            <a:r>
              <a:rPr lang="en-GB" sz="2200" dirty="0"/>
              <a:t>They gain meaning through social practices</a:t>
            </a:r>
          </a:p>
          <a:p>
            <a:pPr lvl="1"/>
            <a:r>
              <a:rPr lang="en-GB" sz="2200" dirty="0"/>
              <a:t>These are constantly being shaped &amp; changed through the life-use of the objects</a:t>
            </a:r>
          </a:p>
          <a:p>
            <a:r>
              <a:rPr lang="en-GB" dirty="0"/>
              <a:t>Biography of object:</a:t>
            </a:r>
          </a:p>
          <a:p>
            <a:pPr lvl="1"/>
            <a:r>
              <a:rPr lang="en-GB" sz="2200" dirty="0">
                <a:solidFill>
                  <a:schemeClr val="accent1"/>
                </a:solidFill>
              </a:rPr>
              <a:t>Life stories:</a:t>
            </a:r>
            <a:r>
              <a:rPr lang="en-GB" sz="2200" dirty="0"/>
              <a:t> what was its (ideal) “career”?</a:t>
            </a:r>
          </a:p>
          <a:p>
            <a:pPr lvl="1"/>
            <a:r>
              <a:rPr lang="en-GB" sz="2200" dirty="0">
                <a:solidFill>
                  <a:schemeClr val="accent1"/>
                </a:solidFill>
              </a:rPr>
              <a:t>Associations:</a:t>
            </a:r>
            <a:r>
              <a:rPr lang="en-GB" sz="2200" dirty="0"/>
              <a:t> Recognized events in its life? &amp; how are these marked?</a:t>
            </a:r>
          </a:p>
          <a:p>
            <a:pPr lvl="1"/>
            <a:r>
              <a:rPr lang="en-GB" sz="2200" dirty="0">
                <a:solidFill>
                  <a:schemeClr val="accent1"/>
                </a:solidFill>
              </a:rPr>
              <a:t>Accumulative identities:</a:t>
            </a:r>
            <a:r>
              <a:rPr lang="en-GB" sz="2200" dirty="0"/>
              <a:t> Changes in use/function/meaning?</a:t>
            </a:r>
          </a:p>
          <a:p>
            <a:pPr lvl="1"/>
            <a:r>
              <a:rPr lang="en-GB" sz="2200" dirty="0">
                <a:solidFill>
                  <a:schemeClr val="accent1"/>
                </a:solidFill>
              </a:rPr>
              <a:t>Death: </a:t>
            </a:r>
            <a:r>
              <a:rPr lang="en-GB" sz="2200" dirty="0"/>
              <a:t>what happens when it is no longer useful? Broken? Deposition: entering the archaeological record?</a:t>
            </a:r>
            <a:endParaRPr lang="en-GB" sz="2200" dirty="0">
              <a:solidFill>
                <a:schemeClr val="accent1"/>
              </a:solidFill>
            </a:endParaRPr>
          </a:p>
          <a:p>
            <a:endParaRPr lang="en-GB" sz="2000" dirty="0"/>
          </a:p>
          <a:p>
            <a:endParaRPr lang="en-GB" sz="2400" dirty="0"/>
          </a:p>
        </p:txBody>
      </p:sp>
      <p:pic>
        <p:nvPicPr>
          <p:cNvPr id="5" name="Picture 2" descr="Repaired Greek Cup">
            <a:extLst>
              <a:ext uri="{FF2B5EF4-FFF2-40B4-BE49-F238E27FC236}">
                <a16:creationId xmlns:a16="http://schemas.microsoft.com/office/drawing/2014/main" id="{A5508201-4ADF-98A7-8ECA-2B4E68065B02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 bwMode="auto">
          <a:xfrm>
            <a:off x="5148064" y="2276872"/>
            <a:ext cx="3439566" cy="26278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357558DA-CF0F-E409-B217-606C6A5DEE01}"/>
              </a:ext>
            </a:extLst>
          </p:cNvPr>
          <p:cNvSpPr txBox="1"/>
          <p:nvPr/>
        </p:nvSpPr>
        <p:spPr>
          <a:xfrm>
            <a:off x="5744270" y="5085184"/>
            <a:ext cx="224715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/>
              <a:t>Repaired Greek cup</a:t>
            </a:r>
          </a:p>
        </p:txBody>
      </p:sp>
    </p:spTree>
    <p:extLst>
      <p:ext uri="{BB962C8B-B14F-4D97-AF65-F5344CB8AC3E}">
        <p14:creationId xmlns:p14="http://schemas.microsoft.com/office/powerpoint/2010/main" val="10129009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500"/>
                            </p:stCondLst>
                            <p:childTnLst>
                              <p:par>
                                <p:cTn id="2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1000"/>
                            </p:stCondLst>
                            <p:childTnLst>
                              <p:par>
                                <p:cTn id="26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1500"/>
                            </p:stCondLst>
                            <p:childTnLst>
                              <p:par>
                                <p:cTn id="30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2000"/>
                            </p:stCondLst>
                            <p:childTnLst>
                              <p:par>
                                <p:cTn id="3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6DAE1E-B114-D481-CACC-B04F2358E9E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Object Biography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B5E76D2-7693-E823-010B-D879D55E6C7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330824" cy="4623816"/>
          </a:xfrm>
        </p:spPr>
        <p:txBody>
          <a:bodyPr>
            <a:normAutofit fontScale="92500"/>
          </a:bodyPr>
          <a:lstStyle/>
          <a:p>
            <a:r>
              <a:rPr lang="en-GB" dirty="0"/>
              <a:t>Movement of objects between cultures:</a:t>
            </a:r>
          </a:p>
          <a:p>
            <a:r>
              <a:rPr lang="en-GB" dirty="0"/>
              <a:t>“what is significant about the adoption of alien objects … is not the fact that they are adopted, but the way in which they are culturally redefined &amp; put to use” (Kopytoff 1986, 67)</a:t>
            </a:r>
          </a:p>
          <a:p>
            <a:pPr lvl="1"/>
            <a:r>
              <a:rPr lang="en-GB" dirty="0"/>
              <a:t>Acquiring new meanings, uses, values…</a:t>
            </a:r>
          </a:p>
        </p:txBody>
      </p:sp>
      <p:pic>
        <p:nvPicPr>
          <p:cNvPr id="6146" name="Picture 2">
            <a:extLst>
              <a:ext uri="{FF2B5EF4-FFF2-40B4-BE49-F238E27FC236}">
                <a16:creationId xmlns:a16="http://schemas.microsoft.com/office/drawing/2014/main" id="{5A2C2EF1-0CDB-0E58-E10F-D72ACFFA386C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07294" y="1916832"/>
            <a:ext cx="3718670" cy="34552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8D42469F-E75B-736A-7728-8A6AB39F75AD}"/>
              </a:ext>
            </a:extLst>
          </p:cNvPr>
          <p:cNvSpPr txBox="1"/>
          <p:nvPr/>
        </p:nvSpPr>
        <p:spPr>
          <a:xfrm>
            <a:off x="5076056" y="5490292"/>
            <a:ext cx="367240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Bone &amp; amber sphinx from chieftain burial, </a:t>
            </a:r>
            <a:r>
              <a:rPr lang="en-GB" dirty="0" err="1"/>
              <a:t>Asperg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232127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50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Politics of Distance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236689" y="1773936"/>
            <a:ext cx="4248472" cy="4931664"/>
          </a:xfrm>
        </p:spPr>
        <p:txBody>
          <a:bodyPr>
            <a:noAutofit/>
          </a:bodyPr>
          <a:lstStyle/>
          <a:p>
            <a:r>
              <a:rPr lang="en-GB" sz="2400" dirty="0"/>
              <a:t>Control over traded goods allows the accumulation of political &amp; ideological power</a:t>
            </a:r>
          </a:p>
          <a:p>
            <a:pPr lvl="1"/>
            <a:r>
              <a:rPr lang="en-GB" sz="1800" dirty="0"/>
              <a:t>“The select few who are either able or expected to become familiar with geographically distant phenomena may be accorded an aura of prestige or power” (Helms 1988: 5)</a:t>
            </a:r>
          </a:p>
          <a:p>
            <a:r>
              <a:rPr lang="en-GB" sz="2400" dirty="0"/>
              <a:t>Esoteric knowledge of distance places &amp; customs can be used in the construction of political ideologies</a:t>
            </a:r>
          </a:p>
        </p:txBody>
      </p:sp>
      <p:pic>
        <p:nvPicPr>
          <p:cNvPr id="10242" name="Picture 2" descr="oinochoe; flagon | British Museum">
            <a:extLst>
              <a:ext uri="{FF2B5EF4-FFF2-40B4-BE49-F238E27FC236}">
                <a16:creationId xmlns:a16="http://schemas.microsoft.com/office/drawing/2014/main" id="{31434613-A510-5295-8251-2C83AF3DFD77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2276872"/>
            <a:ext cx="4048293" cy="27892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22A864AE-7935-30F8-7857-A5B380673F8D}"/>
              </a:ext>
            </a:extLst>
          </p:cNvPr>
          <p:cNvSpPr txBox="1"/>
          <p:nvPr/>
        </p:nvSpPr>
        <p:spPr>
          <a:xfrm>
            <a:off x="6012160" y="5517232"/>
            <a:ext cx="270048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Detail of Basse </a:t>
            </a:r>
            <a:r>
              <a:rPr lang="en-GB" dirty="0" err="1"/>
              <a:t>Yutz</a:t>
            </a:r>
            <a:r>
              <a:rPr lang="en-GB" dirty="0"/>
              <a:t> flagon</a:t>
            </a:r>
          </a:p>
        </p:txBody>
      </p:sp>
    </p:spTree>
    <p:extLst>
      <p:ext uri="{BB962C8B-B14F-4D97-AF65-F5344CB8AC3E}">
        <p14:creationId xmlns:p14="http://schemas.microsoft.com/office/powerpoint/2010/main" val="8289798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uiExpand="1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802" name="Rectangle 2">
            <a:extLst>
              <a:ext uri="{FF2B5EF4-FFF2-40B4-BE49-F238E27FC236}">
                <a16:creationId xmlns:a16="http://schemas.microsoft.com/office/drawing/2014/main" id="{80B70687-272C-B82E-4E92-AB227182B042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z="5400" dirty="0"/>
              <a:t>Cultural Hybridity</a:t>
            </a:r>
          </a:p>
        </p:txBody>
      </p:sp>
      <p:sp>
        <p:nvSpPr>
          <p:cNvPr id="76803" name="Rectangle 3">
            <a:extLst>
              <a:ext uri="{FF2B5EF4-FFF2-40B4-BE49-F238E27FC236}">
                <a16:creationId xmlns:a16="http://schemas.microsoft.com/office/drawing/2014/main" id="{8C09E30F-BD71-1262-DE10-E7B8384671D1}"/>
              </a:ext>
            </a:extLst>
          </p:cNvPr>
          <p:cNvSpPr>
            <a:spLocks noGrp="1" noChangeArrowheads="1"/>
          </p:cNvSpPr>
          <p:nvPr>
            <p:ph sz="half" idx="1"/>
          </p:nvPr>
        </p:nvSpPr>
        <p:spPr>
          <a:xfrm>
            <a:off x="179512" y="1799214"/>
            <a:ext cx="4896544" cy="4860776"/>
          </a:xfrm>
        </p:spPr>
        <p:txBody>
          <a:bodyPr>
            <a:normAutofit fontScale="85000" lnSpcReduction="10000"/>
          </a:bodyPr>
          <a:lstStyle/>
          <a:p>
            <a:r>
              <a:rPr lang="en-GB" sz="2800" dirty="0"/>
              <a:t>Middle ground or third space</a:t>
            </a:r>
          </a:p>
          <a:p>
            <a:pPr lvl="1"/>
            <a:r>
              <a:rPr lang="en-GB" dirty="0"/>
              <a:t>Contact zone where people &amp; ideas meet &amp; mix</a:t>
            </a:r>
          </a:p>
          <a:p>
            <a:pPr lvl="1"/>
            <a:r>
              <a:rPr lang="en-GB" dirty="0"/>
              <a:t>A marginal &amp; ambiguous place</a:t>
            </a:r>
          </a:p>
          <a:p>
            <a:pPr lvl="1">
              <a:defRPr/>
            </a:pPr>
            <a:r>
              <a:rPr lang="en-GB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Mutually beneficial social interaction &amp; exploitation of differences</a:t>
            </a:r>
          </a:p>
          <a:p>
            <a:pPr>
              <a:defRPr/>
            </a:pPr>
            <a:r>
              <a:rPr lang="en-GB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Creation of a shared cultural milieu:</a:t>
            </a:r>
          </a:p>
          <a:p>
            <a:pPr lvl="1">
              <a:defRPr/>
            </a:pPr>
            <a:r>
              <a:rPr lang="en-GB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Great Lakes fur trade: social interaction made binding through exchange of culturally appropriate gifts appealing to values of both sides</a:t>
            </a:r>
          </a:p>
          <a:p>
            <a:pPr lvl="1">
              <a:defRPr/>
            </a:pPr>
            <a:r>
              <a:rPr lang="en-GB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Mutually understood system of values</a:t>
            </a:r>
          </a:p>
        </p:txBody>
      </p:sp>
      <p:sp>
        <p:nvSpPr>
          <p:cNvPr id="6" name="AutoShape 6" descr="Celtic Parade Helmet">
            <a:extLst>
              <a:ext uri="{FF2B5EF4-FFF2-40B4-BE49-F238E27FC236}">
                <a16:creationId xmlns:a16="http://schemas.microsoft.com/office/drawing/2014/main" id="{A092E6F4-CAFF-5CC3-B341-F679F84772D0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4419600" y="32766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3" name="Picture 6" descr="fur trade 1">
            <a:extLst>
              <a:ext uri="{FF2B5EF4-FFF2-40B4-BE49-F238E27FC236}">
                <a16:creationId xmlns:a16="http://schemas.microsoft.com/office/drawing/2014/main" id="{E732FED9-93C0-6C20-8A96-518A727194C9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lum bright="-12000" contrast="-12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21086" y="2418945"/>
            <a:ext cx="3528392" cy="232490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EC48C651-425C-B6CB-A57E-13C3EC822C9E}"/>
              </a:ext>
            </a:extLst>
          </p:cNvPr>
          <p:cNvSpPr txBox="1"/>
          <p:nvPr/>
        </p:nvSpPr>
        <p:spPr>
          <a:xfrm>
            <a:off x="6660232" y="4941168"/>
            <a:ext cx="224805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Great Lakes fur trade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80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680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80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7680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80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7680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80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7680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80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7680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0" presetClass="entr" presetSubtype="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80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7680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10" presetClass="entr" presetSubtype="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80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7680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6803" grpId="0" uiExpand="1" build="p"/>
      <p:bldP spid="76803" grpId="1" uiExpand="1" build="p"/>
      <p:bldP spid="76803" grpId="2" uiExpand="1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682" name="Rectangle 2">
            <a:extLst>
              <a:ext uri="{FF2B5EF4-FFF2-40B4-BE49-F238E27FC236}">
                <a16:creationId xmlns:a16="http://schemas.microsoft.com/office/drawing/2014/main" id="{79A81E14-F624-83FE-6EDD-59BB8A35FC84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eaLnBrk="1" hangingPunct="1">
              <a:defRPr/>
            </a:pPr>
            <a:r>
              <a:rPr lang="en-GB" sz="4800" dirty="0"/>
              <a:t>Shared Cultural Milieu</a:t>
            </a:r>
          </a:p>
        </p:txBody>
      </p:sp>
      <p:sp>
        <p:nvSpPr>
          <p:cNvPr id="71683" name="Rectangle 3">
            <a:extLst>
              <a:ext uri="{FF2B5EF4-FFF2-40B4-BE49-F238E27FC236}">
                <a16:creationId xmlns:a16="http://schemas.microsoft.com/office/drawing/2014/main" id="{B588DE1B-4876-A49E-EE2E-52B294D349AC}"/>
              </a:ext>
            </a:extLst>
          </p:cNvPr>
          <p:cNvSpPr>
            <a:spLocks noGrp="1" noChangeArrowheads="1"/>
          </p:cNvSpPr>
          <p:nvPr>
            <p:ph sz="half" idx="1"/>
          </p:nvPr>
        </p:nvSpPr>
        <p:spPr>
          <a:xfrm>
            <a:off x="457200" y="1773936"/>
            <a:ext cx="3898776" cy="3959320"/>
          </a:xfrm>
        </p:spPr>
        <p:txBody>
          <a:bodyPr>
            <a:normAutofit/>
          </a:bodyPr>
          <a:lstStyle/>
          <a:p>
            <a:pPr eaLnBrk="1" hangingPunct="1">
              <a:lnSpc>
                <a:spcPct val="90000"/>
              </a:lnSpc>
              <a:defRPr/>
            </a:pPr>
            <a:r>
              <a:rPr lang="en-GB" sz="2400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Shared cultural values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GB" sz="2400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Spread of material culture &amp; cultural practices over a geographic area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GB" sz="2400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No evidence for military interaction/control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GB" sz="2400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Associated with elite interaction:</a:t>
            </a:r>
          </a:p>
          <a:p>
            <a:pPr lvl="1">
              <a:lnSpc>
                <a:spcPct val="90000"/>
              </a:lnSpc>
              <a:defRPr/>
            </a:pPr>
            <a:r>
              <a:rPr lang="en-GB" sz="2000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Gift exchange</a:t>
            </a:r>
          </a:p>
        </p:txBody>
      </p:sp>
      <p:pic>
        <p:nvPicPr>
          <p:cNvPr id="6" name="Picture 2" descr="Vix Grave - Wikipedia">
            <a:extLst>
              <a:ext uri="{FF2B5EF4-FFF2-40B4-BE49-F238E27FC236}">
                <a16:creationId xmlns:a16="http://schemas.microsoft.com/office/drawing/2014/main" id="{03EA4D0A-CD20-A0F8-0A82-13FB6AF6BA1D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5043747" y="2237494"/>
            <a:ext cx="3819698" cy="34664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ACA3EDB4-C348-B4CA-2752-23467A336243}"/>
              </a:ext>
            </a:extLst>
          </p:cNvPr>
          <p:cNvSpPr txBox="1"/>
          <p:nvPr/>
        </p:nvSpPr>
        <p:spPr>
          <a:xfrm>
            <a:off x="5724128" y="6165304"/>
            <a:ext cx="110479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err="1"/>
              <a:t>Vix</a:t>
            </a:r>
            <a:r>
              <a:rPr lang="en-GB" dirty="0"/>
              <a:t> krater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68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7168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68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7168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68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7168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68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7168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2000"/>
                            </p:stCondLst>
                            <p:childTnLst>
                              <p:par>
                                <p:cTn id="24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68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2000"/>
                                        <p:tgtEl>
                                          <p:spTgt spid="7168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1683" grpId="0" build="p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665085-3999-49F6-B60C-9E64855B3BD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Cultural Hybridity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3A83437-B97F-4D9F-8AC8-F005284C671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23528" y="1773936"/>
            <a:ext cx="4320480" cy="4931664"/>
          </a:xfrm>
        </p:spPr>
        <p:txBody>
          <a:bodyPr>
            <a:normAutofit/>
          </a:bodyPr>
          <a:lstStyle/>
          <a:p>
            <a:r>
              <a:rPr lang="en-GB" sz="2400" dirty="0"/>
              <a:t>Developed to explain cultural contact in colonial situation:</a:t>
            </a:r>
          </a:p>
          <a:p>
            <a:pPr lvl="1"/>
            <a:r>
              <a:rPr lang="en-GB" sz="2000" dirty="0"/>
              <a:t>But frequently applied to other contact situations</a:t>
            </a:r>
          </a:p>
          <a:p>
            <a:r>
              <a:rPr lang="en-GB" sz="2400" dirty="0"/>
              <a:t>Emphasised the </a:t>
            </a:r>
            <a:r>
              <a:rPr lang="en-GB" sz="2400" dirty="0">
                <a:solidFill>
                  <a:srgbClr val="FFC000"/>
                </a:solidFill>
              </a:rPr>
              <a:t>interdependence</a:t>
            </a:r>
            <a:r>
              <a:rPr lang="en-GB" sz="2400" dirty="0"/>
              <a:t> of the coloniser &amp; colonised</a:t>
            </a:r>
          </a:p>
          <a:p>
            <a:r>
              <a:rPr lang="en-GB" sz="2400" dirty="0"/>
              <a:t>The inherent purity &amp; originality of cultures is an untenable concept</a:t>
            </a:r>
          </a:p>
          <a:p>
            <a:r>
              <a:rPr lang="en-GB" sz="2400" dirty="0"/>
              <a:t>Cultural contact inevitably means </a:t>
            </a:r>
            <a:r>
              <a:rPr lang="en-GB" sz="2400" dirty="0">
                <a:solidFill>
                  <a:srgbClr val="FFC000"/>
                </a:solidFill>
              </a:rPr>
              <a:t>cultural mix</a:t>
            </a:r>
          </a:p>
        </p:txBody>
      </p:sp>
      <p:pic>
        <p:nvPicPr>
          <p:cNvPr id="6" name="Picture 2">
            <a:extLst>
              <a:ext uri="{FF2B5EF4-FFF2-40B4-BE49-F238E27FC236}">
                <a16:creationId xmlns:a16="http://schemas.microsoft.com/office/drawing/2014/main" id="{91ADDA27-74F3-EC5F-B775-33304A0C9D03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2132856"/>
            <a:ext cx="4038600" cy="30240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432E64A5-F49D-DA3B-89B3-C98A3F97853F}"/>
              </a:ext>
            </a:extLst>
          </p:cNvPr>
          <p:cNvSpPr txBox="1"/>
          <p:nvPr/>
        </p:nvSpPr>
        <p:spPr>
          <a:xfrm>
            <a:off x="5076056" y="5445224"/>
            <a:ext cx="389458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i="0" dirty="0">
                <a:effectLst/>
                <a:latin typeface="Corbel" panose="020B0503020204020204" pitchFamily="34" charset="0"/>
              </a:rPr>
              <a:t>Sphinxes depicted on a gold applique from a drinking horn, </a:t>
            </a:r>
            <a:r>
              <a:rPr lang="en-GB" i="0" dirty="0" err="1">
                <a:effectLst/>
                <a:latin typeface="Corbel" panose="020B0503020204020204" pitchFamily="34" charset="0"/>
              </a:rPr>
              <a:t>Weiskirchen</a:t>
            </a:r>
            <a:endParaRPr lang="en-GB" dirty="0">
              <a:latin typeface="Corbel" panose="020B0503020204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139786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830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dirty="0"/>
              <a:t>Hybridisation</a:t>
            </a:r>
          </a:p>
        </p:txBody>
      </p:sp>
      <p:sp>
        <p:nvSpPr>
          <p:cNvPr id="98307" name="Rectangle 3"/>
          <p:cNvSpPr>
            <a:spLocks noGrp="1" noChangeArrowheads="1"/>
          </p:cNvSpPr>
          <p:nvPr>
            <p:ph sz="half" idx="1"/>
          </p:nvPr>
        </p:nvSpPr>
        <p:spPr>
          <a:xfrm>
            <a:off x="179512" y="1797060"/>
            <a:ext cx="4618415" cy="4908540"/>
          </a:xfrm>
        </p:spPr>
        <p:txBody>
          <a:bodyPr>
            <a:normAutofit/>
          </a:bodyPr>
          <a:lstStyle/>
          <a:p>
            <a:r>
              <a:rPr lang="en-GB" sz="2400" dirty="0"/>
              <a:t>“the creation of new transcultural forms within the contact zone produced by colonisation” (Ashcroft </a:t>
            </a:r>
            <a:r>
              <a:rPr lang="en-GB" sz="2400" i="1" dirty="0"/>
              <a:t>et al</a:t>
            </a:r>
            <a:r>
              <a:rPr lang="en-GB" sz="2400" dirty="0"/>
              <a:t>. 2007: 118)</a:t>
            </a:r>
          </a:p>
          <a:p>
            <a:pPr>
              <a:lnSpc>
                <a:spcPct val="90000"/>
              </a:lnSpc>
              <a:defRPr/>
            </a:pPr>
            <a:r>
              <a:rPr lang="en-GB" sz="2400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How local identities are reworked by peoples living in colonial situations</a:t>
            </a:r>
          </a:p>
          <a:p>
            <a:pPr>
              <a:lnSpc>
                <a:spcPct val="90000"/>
              </a:lnSpc>
              <a:defRPr/>
            </a:pPr>
            <a:r>
              <a:rPr lang="en-GB" sz="2400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Recognises the </a:t>
            </a:r>
            <a:r>
              <a:rPr lang="en-GB" sz="2400" dirty="0">
                <a:solidFill>
                  <a:srgbClr val="FFC000"/>
                </a:solidFill>
              </a:rPr>
              <a:t>agency</a:t>
            </a:r>
            <a:r>
              <a:rPr lang="en-GB" sz="2400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 of the indigenous population</a:t>
            </a:r>
          </a:p>
          <a:p>
            <a:pPr>
              <a:lnSpc>
                <a:spcPct val="90000"/>
              </a:lnSpc>
            </a:pPr>
            <a:endParaRPr lang="en-GB" altLang="en-US" sz="2400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11CE0E74-0406-429E-A9D1-6641A3823348}"/>
              </a:ext>
            </a:extLst>
          </p:cNvPr>
          <p:cNvSpPr txBox="1"/>
          <p:nvPr/>
        </p:nvSpPr>
        <p:spPr>
          <a:xfrm>
            <a:off x="5584478" y="6051544"/>
            <a:ext cx="194982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Detail of </a:t>
            </a:r>
            <a:r>
              <a:rPr lang="en-GB" dirty="0" err="1"/>
              <a:t>Vix</a:t>
            </a:r>
            <a:r>
              <a:rPr lang="en-GB" dirty="0"/>
              <a:t> krater</a:t>
            </a:r>
          </a:p>
        </p:txBody>
      </p:sp>
      <p:pic>
        <p:nvPicPr>
          <p:cNvPr id="12290" name="Picture 2" descr="akg-images - Lady of Vix">
            <a:extLst>
              <a:ext uri="{FF2B5EF4-FFF2-40B4-BE49-F238E27FC236}">
                <a16:creationId xmlns:a16="http://schemas.microsoft.com/office/drawing/2014/main" id="{35ABE827-9F20-2361-F817-8D6D5C3C8D02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1966702"/>
            <a:ext cx="3096344" cy="39825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809542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30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9830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30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9830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30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9830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8307" grpId="0" uiExpand="1" build="p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5234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altLang="en-US" sz="4000" dirty="0"/>
              <a:t>Hybridisation</a:t>
            </a:r>
          </a:p>
        </p:txBody>
      </p:sp>
      <p:sp>
        <p:nvSpPr>
          <p:cNvPr id="95235" name="Rectangle 3"/>
          <p:cNvSpPr>
            <a:spLocks noGrp="1" noChangeArrowheads="1"/>
          </p:cNvSpPr>
          <p:nvPr>
            <p:ph sz="half" idx="1"/>
          </p:nvPr>
        </p:nvSpPr>
        <p:spPr>
          <a:xfrm>
            <a:off x="395536" y="1773936"/>
            <a:ext cx="4464496" cy="4751408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  <a:defRPr/>
            </a:pPr>
            <a:r>
              <a:rPr lang="en-GB" sz="2400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“…cultural mixture is the effect of the practice of mixed origins” (Friedman 1995: 84)</a:t>
            </a:r>
          </a:p>
          <a:p>
            <a:pPr>
              <a:lnSpc>
                <a:spcPct val="90000"/>
              </a:lnSpc>
              <a:defRPr/>
            </a:pPr>
            <a:r>
              <a:rPr lang="en-GB" sz="2400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Construction of a new identity &amp; new social practices in a contact zone</a:t>
            </a:r>
          </a:p>
          <a:p>
            <a:pPr lvl="1">
              <a:lnSpc>
                <a:spcPct val="90000"/>
              </a:lnSpc>
              <a:defRPr/>
            </a:pPr>
            <a:r>
              <a:rPr lang="en-GB" sz="2000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More than a simple fusion of different cultural features:</a:t>
            </a:r>
          </a:p>
          <a:p>
            <a:pPr lvl="1">
              <a:lnSpc>
                <a:spcPct val="90000"/>
              </a:lnSpc>
              <a:defRPr/>
            </a:pPr>
            <a:r>
              <a:rPr lang="en-GB" sz="2000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This is social practice involving active social agents</a:t>
            </a:r>
          </a:p>
          <a:p>
            <a:endParaRPr lang="en-GB" altLang="en-US" sz="2400" dirty="0"/>
          </a:p>
        </p:txBody>
      </p:sp>
      <p:pic>
        <p:nvPicPr>
          <p:cNvPr id="4" name="Content Placeholder 8">
            <a:extLst>
              <a:ext uri="{FF2B5EF4-FFF2-40B4-BE49-F238E27FC236}">
                <a16:creationId xmlns:a16="http://schemas.microsoft.com/office/drawing/2014/main" id="{EE85AD96-C5FB-1921-8920-59ACF4014789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220072" y="1040142"/>
            <a:ext cx="3622665" cy="46243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668515DA-2079-D6F5-4911-612E52512E0E}"/>
              </a:ext>
            </a:extLst>
          </p:cNvPr>
          <p:cNvSpPr txBox="1"/>
          <p:nvPr/>
        </p:nvSpPr>
        <p:spPr>
          <a:xfrm>
            <a:off x="6001109" y="5675686"/>
            <a:ext cx="274735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Celtic parade helmet, </a:t>
            </a:r>
            <a:r>
              <a:rPr lang="en-GB" dirty="0" err="1"/>
              <a:t>Agris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594866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52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523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500"/>
                            </p:stCondLst>
                            <p:childTnLst>
                              <p:par>
                                <p:cTn id="12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523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523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5235" grpId="0" uiExpand="1" build="p" autoUpdateAnimBg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5B4F1A-D444-442F-A284-E7883DD9D3C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Common Ground: Third Space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41B8F82-738E-4A63-97B2-D234AB588F6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15340" y="1749901"/>
            <a:ext cx="4960716" cy="4919459"/>
          </a:xfrm>
        </p:spPr>
        <p:txBody>
          <a:bodyPr>
            <a:normAutofit fontScale="85000" lnSpcReduction="20000"/>
          </a:bodyPr>
          <a:lstStyle/>
          <a:p>
            <a:r>
              <a:rPr lang="en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Assumes </a:t>
            </a:r>
            <a:r>
              <a:rPr lang="en-GB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mutually beneficial interaction </a:t>
            </a:r>
            <a:r>
              <a:rPr lang="en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between cultural groups</a:t>
            </a:r>
          </a:p>
          <a:p>
            <a:r>
              <a:rPr lang="en-GB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 creative space </a:t>
            </a:r>
            <a:r>
              <a:rPr lang="en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where people of diverse cultural backgrounds come into contact</a:t>
            </a:r>
          </a:p>
          <a:p>
            <a:r>
              <a:rPr lang="en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Neither group is subordinate or predominant</a:t>
            </a:r>
          </a:p>
          <a:p>
            <a:r>
              <a:rPr lang="en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People accommodate very different values:</a:t>
            </a:r>
          </a:p>
          <a:p>
            <a:pPr lvl="1"/>
            <a:r>
              <a:rPr lang="en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Adopt, reinterpret &amp; frequently misconstrue each other’s social practices &amp; ideologies </a:t>
            </a:r>
          </a:p>
          <a:p>
            <a:pPr lvl="1"/>
            <a:r>
              <a:rPr lang="en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Creation of shared new social structures</a:t>
            </a:r>
          </a:p>
          <a:p>
            <a:endParaRPr lang="en-GB" sz="2400" dirty="0">
              <a:effectLst>
                <a:outerShdw blurRad="38100" dist="38100" dir="2700000" algn="tl">
                  <a:srgbClr val="000000"/>
                </a:outerShdw>
              </a:effectLst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F18E90A3-9AC1-405E-BE84-7E5946D48384}"/>
              </a:ext>
            </a:extLst>
          </p:cNvPr>
          <p:cNvSpPr txBox="1"/>
          <p:nvPr/>
        </p:nvSpPr>
        <p:spPr>
          <a:xfrm>
            <a:off x="7740352" y="5445224"/>
            <a:ext cx="106952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err="1"/>
              <a:t>Vix</a:t>
            </a:r>
            <a:r>
              <a:rPr lang="en-GB" dirty="0"/>
              <a:t> burial</a:t>
            </a:r>
          </a:p>
        </p:txBody>
      </p:sp>
      <p:pic>
        <p:nvPicPr>
          <p:cNvPr id="10242" name="Picture 2" descr="Woman of Vix - Celts in europe">
            <a:extLst>
              <a:ext uri="{FF2B5EF4-FFF2-40B4-BE49-F238E27FC236}">
                <a16:creationId xmlns:a16="http://schemas.microsoft.com/office/drawing/2014/main" id="{0862597C-EED3-79CF-236E-60CB7C9F4543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6096" y="2204864"/>
            <a:ext cx="3467225" cy="30837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668761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500"/>
                            </p:stCondLst>
                            <p:childTnLst>
                              <p:par>
                                <p:cTn id="2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1000"/>
                            </p:stCondLst>
                            <p:childTnLst>
                              <p:par>
                                <p:cTn id="2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13EA13-1C8D-4BE0-82DE-81C57582C46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Summary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C038C34-B2E9-4C61-ADCF-9054A673A5A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3528" y="1556792"/>
            <a:ext cx="8496944" cy="4822161"/>
          </a:xfrm>
        </p:spPr>
        <p:txBody>
          <a:bodyPr>
            <a:noAutofit/>
          </a:bodyPr>
          <a:lstStyle/>
          <a:p>
            <a:r>
              <a:rPr lang="en-GB" sz="2800" dirty="0"/>
              <a:t>Material culture provides us with a rich seam of evidence for exploring past social lifeways and lived experiences</a:t>
            </a:r>
          </a:p>
          <a:p>
            <a:r>
              <a:rPr lang="en-GB" sz="2800" dirty="0"/>
              <a:t>Objects &amp; people’s lives are inextricably interwoven</a:t>
            </a:r>
          </a:p>
          <a:p>
            <a:r>
              <a:rPr lang="en-GB" sz="2800" dirty="0"/>
              <a:t>Symbolic content is embedded in material culture and this is used in the articulation of identities</a:t>
            </a:r>
          </a:p>
          <a:p>
            <a:r>
              <a:rPr lang="en-GB" sz="2800" dirty="0"/>
              <a:t>Objects are highly socialised and can be considered to have their own life histories, which equally inform the life and identity of people who own these objects</a:t>
            </a:r>
          </a:p>
          <a:p>
            <a:r>
              <a:rPr lang="en-GB" sz="2800" dirty="0"/>
              <a:t>Access to the exotic can enhance the status of individuals</a:t>
            </a:r>
          </a:p>
          <a:p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18936724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dule">
  <a:themeElements>
    <a:clrScheme name="Module">
      <a:dk1>
        <a:sysClr val="windowText" lastClr="000000"/>
      </a:dk1>
      <a:lt1>
        <a:sysClr val="window" lastClr="FFFFFF"/>
      </a:lt1>
      <a:dk2>
        <a:srgbClr val="5A6378"/>
      </a:dk2>
      <a:lt2>
        <a:srgbClr val="D4D4D6"/>
      </a:lt2>
      <a:accent1>
        <a:srgbClr val="F0AD00"/>
      </a:accent1>
      <a:accent2>
        <a:srgbClr val="60B5CC"/>
      </a:accent2>
      <a:accent3>
        <a:srgbClr val="E66C7D"/>
      </a:accent3>
      <a:accent4>
        <a:srgbClr val="6BB76D"/>
      </a:accent4>
      <a:accent5>
        <a:srgbClr val="E88651"/>
      </a:accent5>
      <a:accent6>
        <a:srgbClr val="C64847"/>
      </a:accent6>
      <a:hlink>
        <a:srgbClr val="168BBA"/>
      </a:hlink>
      <a:folHlink>
        <a:srgbClr val="680000"/>
      </a:folHlink>
    </a:clrScheme>
    <a:fontScheme name="Module">
      <a:maj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Modul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8000"/>
                <a:satMod val="300000"/>
              </a:schemeClr>
            </a:gs>
            <a:gs pos="12000">
              <a:schemeClr val="phClr">
                <a:tint val="48000"/>
                <a:satMod val="300000"/>
              </a:schemeClr>
            </a:gs>
            <a:gs pos="20000">
              <a:schemeClr val="phClr">
                <a:tint val="49000"/>
                <a:satMod val="300000"/>
              </a:schemeClr>
            </a:gs>
            <a:gs pos="100000">
              <a:schemeClr val="phClr">
                <a:shade val="30000"/>
              </a:schemeClr>
            </a:gs>
          </a:gsLst>
          <a:path path="circle">
            <a:fillToRect l="10000" t="-25000" r="10000" b="125000"/>
          </a:path>
        </a:gradFill>
        <a:blipFill>
          <a:blip xmlns:r="http://schemas.openxmlformats.org/officeDocument/2006/relationships" r:embed="rId1">
            <a:duotone>
              <a:schemeClr val="phClr">
                <a:shade val="75000"/>
                <a:satMod val="105000"/>
              </a:schemeClr>
              <a:schemeClr val="phClr">
                <a:tint val="95000"/>
                <a:satMod val="105000"/>
              </a:schemeClr>
            </a:duotone>
          </a:blip>
          <a:tile tx="0" ty="0" sx="38000" sy="38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Lecture style" id="{633661EC-246C-469B-BA07-08323448BCC4}" vid="{7A249CB0-3D19-4A1D-BFB0-555BAB52FE89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1968</TotalTime>
  <Words>1293</Words>
  <Application>Microsoft Office PowerPoint</Application>
  <PresentationFormat>On-screen Show (4:3)</PresentationFormat>
  <Paragraphs>155</Paragraphs>
  <Slides>23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size="29" baseType="lpstr">
      <vt:lpstr>Arial</vt:lpstr>
      <vt:lpstr>Corbel</vt:lpstr>
      <vt:lpstr>Wingdings</vt:lpstr>
      <vt:lpstr>Wingdings 2</vt:lpstr>
      <vt:lpstr>Wingdings 3</vt:lpstr>
      <vt:lpstr>Module</vt:lpstr>
      <vt:lpstr>HPCS5016</vt:lpstr>
      <vt:lpstr>Useful Readings</vt:lpstr>
      <vt:lpstr>Greek Influence on Celtic Material Culture</vt:lpstr>
      <vt:lpstr>Iron Age Celts in Europe</vt:lpstr>
      <vt:lpstr>What is Material Culture</vt:lpstr>
      <vt:lpstr>Interpreting Objects</vt:lpstr>
      <vt:lpstr>The Meaning of Things?</vt:lpstr>
      <vt:lpstr>What Can Artefacts Tell Us?</vt:lpstr>
      <vt:lpstr>Materiality</vt:lpstr>
      <vt:lpstr>Social Life of Things </vt:lpstr>
      <vt:lpstr>Inalienable Possessions</vt:lpstr>
      <vt:lpstr>Inalienable Possessions</vt:lpstr>
      <vt:lpstr>Power of the Object</vt:lpstr>
      <vt:lpstr>Object Biography</vt:lpstr>
      <vt:lpstr>Object Biography</vt:lpstr>
      <vt:lpstr>Politics of Distance</vt:lpstr>
      <vt:lpstr>Cultural Hybridity</vt:lpstr>
      <vt:lpstr>Shared Cultural Milieu</vt:lpstr>
      <vt:lpstr>Cultural Hybridity</vt:lpstr>
      <vt:lpstr>Hybridisation</vt:lpstr>
      <vt:lpstr>Hybridisation</vt:lpstr>
      <vt:lpstr>Common Ground: Third Space</vt:lpstr>
      <vt:lpstr>Summary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Louise Steel</dc:creator>
  <cp:lastModifiedBy>Louise Steel</cp:lastModifiedBy>
  <cp:revision>220</cp:revision>
  <dcterms:created xsi:type="dcterms:W3CDTF">2011-11-16T11:40:50Z</dcterms:created>
  <dcterms:modified xsi:type="dcterms:W3CDTF">2023-02-28T18:01:20Z</dcterms:modified>
</cp:coreProperties>
</file>