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D94349-C6BF-4365-AAF3-4A45F6E1B42A}" v="15" dt="2026-03-21T21:42:04.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5306" autoAdjust="0"/>
  </p:normalViewPr>
  <p:slideViewPr>
    <p:cSldViewPr snapToGrid="0">
      <p:cViewPr varScale="1">
        <p:scale>
          <a:sx n="81" d="100"/>
          <a:sy n="81" d="100"/>
        </p:scale>
        <p:origin x="715"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sanna Tjipanga" userId="31b327911670c04c" providerId="LiveId" clId="{8AC3C264-2F2D-44A4-A98F-6BBE51C121C3}"/>
    <pc:docChg chg="undo custSel delSld modSld">
      <pc:chgData name="Susanna Tjipanga" userId="31b327911670c04c" providerId="LiveId" clId="{8AC3C264-2F2D-44A4-A98F-6BBE51C121C3}" dt="2026-03-23T18:15:23.815" v="65" actId="2696"/>
      <pc:docMkLst>
        <pc:docMk/>
      </pc:docMkLst>
      <pc:sldChg chg="modSp mod">
        <pc:chgData name="Susanna Tjipanga" userId="31b327911670c04c" providerId="LiveId" clId="{8AC3C264-2F2D-44A4-A98F-6BBE51C121C3}" dt="2026-03-21T21:40:53.870" v="55" actId="20577"/>
        <pc:sldMkLst>
          <pc:docMk/>
          <pc:sldMk cId="2230890017" sldId="256"/>
        </pc:sldMkLst>
        <pc:spChg chg="mod">
          <ac:chgData name="Susanna Tjipanga" userId="31b327911670c04c" providerId="LiveId" clId="{8AC3C264-2F2D-44A4-A98F-6BBE51C121C3}" dt="2026-03-21T21:40:53.870" v="55" actId="20577"/>
          <ac:spMkLst>
            <pc:docMk/>
            <pc:sldMk cId="2230890017" sldId="256"/>
            <ac:spMk id="2" creationId="{00000000-0000-0000-0000-000000000000}"/>
          </ac:spMkLst>
        </pc:spChg>
      </pc:sldChg>
      <pc:sldChg chg="modSp mod">
        <pc:chgData name="Susanna Tjipanga" userId="31b327911670c04c" providerId="LiveId" clId="{8AC3C264-2F2D-44A4-A98F-6BBE51C121C3}" dt="2026-03-23T18:15:14.813" v="64" actId="1076"/>
        <pc:sldMkLst>
          <pc:docMk/>
          <pc:sldMk cId="2012088286" sldId="257"/>
        </pc:sldMkLst>
        <pc:spChg chg="mod">
          <ac:chgData name="Susanna Tjipanga" userId="31b327911670c04c" providerId="LiveId" clId="{8AC3C264-2F2D-44A4-A98F-6BBE51C121C3}" dt="2026-03-21T21:42:04.259" v="63"/>
          <ac:spMkLst>
            <pc:docMk/>
            <pc:sldMk cId="2012088286" sldId="257"/>
            <ac:spMk id="2" creationId="{00000000-0000-0000-0000-000000000000}"/>
          </ac:spMkLst>
        </pc:spChg>
        <pc:picChg chg="mod">
          <ac:chgData name="Susanna Tjipanga" userId="31b327911670c04c" providerId="LiveId" clId="{8AC3C264-2F2D-44A4-A98F-6BBE51C121C3}" dt="2026-03-23T18:15:14.813" v="64" actId="1076"/>
          <ac:picMkLst>
            <pc:docMk/>
            <pc:sldMk cId="2012088286" sldId="257"/>
            <ac:picMk id="5" creationId="{00000000-0000-0000-0000-000000000000}"/>
          </ac:picMkLst>
        </pc:picChg>
      </pc:sldChg>
      <pc:sldChg chg="modSp mod">
        <pc:chgData name="Susanna Tjipanga" userId="31b327911670c04c" providerId="LiveId" clId="{8AC3C264-2F2D-44A4-A98F-6BBE51C121C3}" dt="2026-03-21T21:42:02.506" v="61"/>
        <pc:sldMkLst>
          <pc:docMk/>
          <pc:sldMk cId="3048032203" sldId="258"/>
        </pc:sldMkLst>
        <pc:spChg chg="mod">
          <ac:chgData name="Susanna Tjipanga" userId="31b327911670c04c" providerId="LiveId" clId="{8AC3C264-2F2D-44A4-A98F-6BBE51C121C3}" dt="2026-03-21T21:42:02.506" v="61"/>
          <ac:spMkLst>
            <pc:docMk/>
            <pc:sldMk cId="3048032203" sldId="258"/>
            <ac:spMk id="2" creationId="{00000000-0000-0000-0000-000000000000}"/>
          </ac:spMkLst>
        </pc:spChg>
      </pc:sldChg>
      <pc:sldChg chg="modSp mod">
        <pc:chgData name="Susanna Tjipanga" userId="31b327911670c04c" providerId="LiveId" clId="{8AC3C264-2F2D-44A4-A98F-6BBE51C121C3}" dt="2026-03-21T21:42:04.259" v="63"/>
        <pc:sldMkLst>
          <pc:docMk/>
          <pc:sldMk cId="2936218" sldId="259"/>
        </pc:sldMkLst>
        <pc:spChg chg="mod">
          <ac:chgData name="Susanna Tjipanga" userId="31b327911670c04c" providerId="LiveId" clId="{8AC3C264-2F2D-44A4-A98F-6BBE51C121C3}" dt="2026-03-21T21:42:04.259" v="63"/>
          <ac:spMkLst>
            <pc:docMk/>
            <pc:sldMk cId="2936218" sldId="259"/>
            <ac:spMk id="2" creationId="{00000000-0000-0000-0000-000000000000}"/>
          </ac:spMkLst>
        </pc:spChg>
        <pc:picChg chg="mod">
          <ac:chgData name="Susanna Tjipanga" userId="31b327911670c04c" providerId="LiveId" clId="{8AC3C264-2F2D-44A4-A98F-6BBE51C121C3}" dt="2026-03-19T21:47:01.793" v="0" actId="1076"/>
          <ac:picMkLst>
            <pc:docMk/>
            <pc:sldMk cId="2936218" sldId="259"/>
            <ac:picMk id="5" creationId="{00000000-0000-0000-0000-000000000000}"/>
          </ac:picMkLst>
        </pc:picChg>
      </pc:sldChg>
      <pc:sldChg chg="modSp mod">
        <pc:chgData name="Susanna Tjipanga" userId="31b327911670c04c" providerId="LiveId" clId="{8AC3C264-2F2D-44A4-A98F-6BBE51C121C3}" dt="2026-03-21T21:42:04.259" v="63"/>
        <pc:sldMkLst>
          <pc:docMk/>
          <pc:sldMk cId="2599139316" sldId="261"/>
        </pc:sldMkLst>
        <pc:spChg chg="mod">
          <ac:chgData name="Susanna Tjipanga" userId="31b327911670c04c" providerId="LiveId" clId="{8AC3C264-2F2D-44A4-A98F-6BBE51C121C3}" dt="2026-03-21T21:42:04.259" v="63"/>
          <ac:spMkLst>
            <pc:docMk/>
            <pc:sldMk cId="2599139316" sldId="261"/>
            <ac:spMk id="2" creationId="{00000000-0000-0000-0000-000000000000}"/>
          </ac:spMkLst>
        </pc:spChg>
        <pc:picChg chg="mod">
          <ac:chgData name="Susanna Tjipanga" userId="31b327911670c04c" providerId="LiveId" clId="{8AC3C264-2F2D-44A4-A98F-6BBE51C121C3}" dt="2026-03-21T21:39:07.911" v="1" actId="1076"/>
          <ac:picMkLst>
            <pc:docMk/>
            <pc:sldMk cId="2599139316" sldId="261"/>
            <ac:picMk id="5" creationId="{00000000-0000-0000-0000-000000000000}"/>
          </ac:picMkLst>
        </pc:picChg>
      </pc:sldChg>
      <pc:sldChg chg="modSp">
        <pc:chgData name="Susanna Tjipanga" userId="31b327911670c04c" providerId="LiveId" clId="{8AC3C264-2F2D-44A4-A98F-6BBE51C121C3}" dt="2026-03-21T21:42:04.259" v="63"/>
        <pc:sldMkLst>
          <pc:docMk/>
          <pc:sldMk cId="1727798604" sldId="262"/>
        </pc:sldMkLst>
        <pc:spChg chg="mod">
          <ac:chgData name="Susanna Tjipanga" userId="31b327911670c04c" providerId="LiveId" clId="{8AC3C264-2F2D-44A4-A98F-6BBE51C121C3}" dt="2026-03-21T21:42:04.259" v="63"/>
          <ac:spMkLst>
            <pc:docMk/>
            <pc:sldMk cId="1727798604" sldId="262"/>
            <ac:spMk id="2" creationId="{00000000-0000-0000-0000-000000000000}"/>
          </ac:spMkLst>
        </pc:spChg>
      </pc:sldChg>
      <pc:sldChg chg="modSp del mod">
        <pc:chgData name="Susanna Tjipanga" userId="31b327911670c04c" providerId="LiveId" clId="{8AC3C264-2F2D-44A4-A98F-6BBE51C121C3}" dt="2026-03-23T18:15:23.815" v="65" actId="2696"/>
        <pc:sldMkLst>
          <pc:docMk/>
          <pc:sldMk cId="2585452852" sldId="264"/>
        </pc:sldMkLst>
        <pc:spChg chg="mod">
          <ac:chgData name="Susanna Tjipanga" userId="31b327911670c04c" providerId="LiveId" clId="{8AC3C264-2F2D-44A4-A98F-6BBE51C121C3}" dt="2026-03-21T21:42:04.259" v="63"/>
          <ac:spMkLst>
            <pc:docMk/>
            <pc:sldMk cId="2585452852" sldId="264"/>
            <ac:spMk id="2" creationId="{00000000-0000-0000-0000-000000000000}"/>
          </ac:spMkLst>
        </pc:spChg>
        <pc:spChg chg="mod">
          <ac:chgData name="Susanna Tjipanga" userId="31b327911670c04c" providerId="LiveId" clId="{8AC3C264-2F2D-44A4-A98F-6BBE51C121C3}" dt="2026-03-21T21:42:04.259" v="63"/>
          <ac:spMkLst>
            <pc:docMk/>
            <pc:sldMk cId="2585452852" sldId="264"/>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AF6B9E-1340-44F3-9479-FBEA6F97770C}" type="doc">
      <dgm:prSet loTypeId="urn:microsoft.com/office/officeart/2005/8/layout/hProcess9" loCatId="process" qsTypeId="urn:microsoft.com/office/officeart/2005/8/quickstyle/simple3" qsCatId="simple" csTypeId="urn:microsoft.com/office/officeart/2005/8/colors/accent1_1" csCatId="accent1" phldr="1"/>
      <dgm:spPr/>
      <dgm:t>
        <a:bodyPr/>
        <a:lstStyle/>
        <a:p>
          <a:endParaRPr lang="en-US"/>
        </a:p>
      </dgm:t>
    </dgm:pt>
    <dgm:pt modelId="{01D43C68-B5B7-4B40-8CCF-1CA82541CB31}">
      <dgm:prSet/>
      <dgm:spPr/>
      <dgm:t>
        <a:bodyPr/>
        <a:lstStyle/>
        <a:p>
          <a:pPr rtl="0"/>
          <a:r>
            <a:rPr lang="en-US" b="0" i="0" baseline="0" dirty="0"/>
            <a:t>The life course approach studies health from birth to old age (Fang et al., 2025).</a:t>
          </a:r>
          <a:endParaRPr lang="en-US" dirty="0"/>
        </a:p>
      </dgm:t>
    </dgm:pt>
    <dgm:pt modelId="{26024FC4-6881-4BAD-86F6-E9C260F3C6BE}" type="parTrans" cxnId="{CD69CAB4-1F3A-4CF4-9B43-69B9191E9DF5}">
      <dgm:prSet/>
      <dgm:spPr/>
      <dgm:t>
        <a:bodyPr/>
        <a:lstStyle/>
        <a:p>
          <a:endParaRPr lang="en-US"/>
        </a:p>
      </dgm:t>
    </dgm:pt>
    <dgm:pt modelId="{628B7369-F896-420B-A5D7-74283E03F842}" type="sibTrans" cxnId="{CD69CAB4-1F3A-4CF4-9B43-69B9191E9DF5}">
      <dgm:prSet/>
      <dgm:spPr/>
      <dgm:t>
        <a:bodyPr/>
        <a:lstStyle/>
        <a:p>
          <a:endParaRPr lang="en-US"/>
        </a:p>
      </dgm:t>
    </dgm:pt>
    <dgm:pt modelId="{500416ED-A124-473A-8D4A-64F6E30EBCFB}">
      <dgm:prSet/>
      <dgm:spPr/>
      <dgm:t>
        <a:bodyPr/>
        <a:lstStyle/>
        <a:p>
          <a:pPr rtl="0"/>
          <a:r>
            <a:rPr lang="en-US" b="0" i="0" baseline="0" dirty="0"/>
            <a:t>Early life conditions influence physical and mental health (Smith et al., 2024).</a:t>
          </a:r>
          <a:endParaRPr lang="en-US" dirty="0"/>
        </a:p>
      </dgm:t>
    </dgm:pt>
    <dgm:pt modelId="{417B0190-70B0-4699-80C2-78088F371C9B}" type="parTrans" cxnId="{92C48153-C998-4D3F-93C7-D03EF1F42C62}">
      <dgm:prSet/>
      <dgm:spPr/>
      <dgm:t>
        <a:bodyPr/>
        <a:lstStyle/>
        <a:p>
          <a:endParaRPr lang="en-US"/>
        </a:p>
      </dgm:t>
    </dgm:pt>
    <dgm:pt modelId="{3B0EF2C4-E9F8-48B4-AE10-F95651A62181}" type="sibTrans" cxnId="{92C48153-C998-4D3F-93C7-D03EF1F42C62}">
      <dgm:prSet/>
      <dgm:spPr/>
      <dgm:t>
        <a:bodyPr/>
        <a:lstStyle/>
        <a:p>
          <a:endParaRPr lang="en-US"/>
        </a:p>
      </dgm:t>
    </dgm:pt>
    <dgm:pt modelId="{A4B00483-A53C-47C8-B730-711C53967673}">
      <dgm:prSet/>
      <dgm:spPr/>
      <dgm:t>
        <a:bodyPr/>
        <a:lstStyle/>
        <a:p>
          <a:pPr rtl="0"/>
          <a:r>
            <a:rPr lang="en-US" b="0" i="0" baseline="0" dirty="0"/>
            <a:t>Health is shaped by experiences that build up across life</a:t>
          </a:r>
          <a:endParaRPr lang="en-US" dirty="0"/>
        </a:p>
      </dgm:t>
    </dgm:pt>
    <dgm:pt modelId="{3E3BF779-F3A8-4093-8D70-FA532F22602C}" type="parTrans" cxnId="{C4B1C0D8-94B4-4574-8690-C7311AB3D522}">
      <dgm:prSet/>
      <dgm:spPr/>
      <dgm:t>
        <a:bodyPr/>
        <a:lstStyle/>
        <a:p>
          <a:endParaRPr lang="en-US"/>
        </a:p>
      </dgm:t>
    </dgm:pt>
    <dgm:pt modelId="{2A41B6C1-CD75-43F1-AD64-6436512FECFC}" type="sibTrans" cxnId="{C4B1C0D8-94B4-4574-8690-C7311AB3D522}">
      <dgm:prSet/>
      <dgm:spPr/>
      <dgm:t>
        <a:bodyPr/>
        <a:lstStyle/>
        <a:p>
          <a:endParaRPr lang="en-US"/>
        </a:p>
      </dgm:t>
    </dgm:pt>
    <dgm:pt modelId="{F023B5A1-4256-4F9B-8FB6-3A0EFC57B11B}">
      <dgm:prSet/>
      <dgm:spPr/>
      <dgm:t>
        <a:bodyPr/>
        <a:lstStyle/>
        <a:p>
          <a:pPr rtl="0"/>
          <a:r>
            <a:rPr lang="en-US" b="0" i="0" baseline="0" dirty="0"/>
            <a:t>Prevention and early care can improve long-term health</a:t>
          </a:r>
          <a:endParaRPr lang="en-US" dirty="0"/>
        </a:p>
      </dgm:t>
    </dgm:pt>
    <dgm:pt modelId="{1728D1CB-B695-4816-9BD1-DBD5CF88C3C2}" type="parTrans" cxnId="{FC92F743-0166-45B4-A900-34C608C424E4}">
      <dgm:prSet/>
      <dgm:spPr/>
      <dgm:t>
        <a:bodyPr/>
        <a:lstStyle/>
        <a:p>
          <a:endParaRPr lang="en-US"/>
        </a:p>
      </dgm:t>
    </dgm:pt>
    <dgm:pt modelId="{21418515-91FE-4095-AC27-C2D9AAC37837}" type="sibTrans" cxnId="{FC92F743-0166-45B4-A900-34C608C424E4}">
      <dgm:prSet/>
      <dgm:spPr/>
      <dgm:t>
        <a:bodyPr/>
        <a:lstStyle/>
        <a:p>
          <a:endParaRPr lang="en-US"/>
        </a:p>
      </dgm:t>
    </dgm:pt>
    <dgm:pt modelId="{618E1AFD-3002-485E-810D-EB83E50F4AAA}" type="pres">
      <dgm:prSet presAssocID="{A0AF6B9E-1340-44F3-9479-FBEA6F97770C}" presName="CompostProcess" presStyleCnt="0">
        <dgm:presLayoutVars>
          <dgm:dir/>
          <dgm:resizeHandles val="exact"/>
        </dgm:presLayoutVars>
      </dgm:prSet>
      <dgm:spPr/>
    </dgm:pt>
    <dgm:pt modelId="{B2462630-F009-4B02-8A7D-D725C83A3AB2}" type="pres">
      <dgm:prSet presAssocID="{A0AF6B9E-1340-44F3-9479-FBEA6F97770C}" presName="arrow" presStyleLbl="bgShp" presStyleIdx="0" presStyleCnt="1"/>
      <dgm:spPr/>
    </dgm:pt>
    <dgm:pt modelId="{D3B5DF20-2998-49DA-A851-5AD6C61BF4FC}" type="pres">
      <dgm:prSet presAssocID="{A0AF6B9E-1340-44F3-9479-FBEA6F97770C}" presName="linearProcess" presStyleCnt="0"/>
      <dgm:spPr/>
    </dgm:pt>
    <dgm:pt modelId="{7EDCB3D1-1957-482E-AD72-C7996C223A29}" type="pres">
      <dgm:prSet presAssocID="{01D43C68-B5B7-4B40-8CCF-1CA82541CB31}" presName="textNode" presStyleLbl="node1" presStyleIdx="0" presStyleCnt="4">
        <dgm:presLayoutVars>
          <dgm:bulletEnabled val="1"/>
        </dgm:presLayoutVars>
      </dgm:prSet>
      <dgm:spPr/>
    </dgm:pt>
    <dgm:pt modelId="{3B87DC1D-1EF6-4133-A3AB-C775F8AB35F3}" type="pres">
      <dgm:prSet presAssocID="{628B7369-F896-420B-A5D7-74283E03F842}" presName="sibTrans" presStyleCnt="0"/>
      <dgm:spPr/>
    </dgm:pt>
    <dgm:pt modelId="{77A09319-679A-4251-BBEF-AA88B744C9BB}" type="pres">
      <dgm:prSet presAssocID="{500416ED-A124-473A-8D4A-64F6E30EBCFB}" presName="textNode" presStyleLbl="node1" presStyleIdx="1" presStyleCnt="4">
        <dgm:presLayoutVars>
          <dgm:bulletEnabled val="1"/>
        </dgm:presLayoutVars>
      </dgm:prSet>
      <dgm:spPr/>
    </dgm:pt>
    <dgm:pt modelId="{3C384F1B-D250-4F73-B0E2-FD88748292FC}" type="pres">
      <dgm:prSet presAssocID="{3B0EF2C4-E9F8-48B4-AE10-F95651A62181}" presName="sibTrans" presStyleCnt="0"/>
      <dgm:spPr/>
    </dgm:pt>
    <dgm:pt modelId="{D6D236F6-2D8F-461B-ADD3-6877842A061C}" type="pres">
      <dgm:prSet presAssocID="{A4B00483-A53C-47C8-B730-711C53967673}" presName="textNode" presStyleLbl="node1" presStyleIdx="2" presStyleCnt="4">
        <dgm:presLayoutVars>
          <dgm:bulletEnabled val="1"/>
        </dgm:presLayoutVars>
      </dgm:prSet>
      <dgm:spPr/>
    </dgm:pt>
    <dgm:pt modelId="{280C47C6-527D-4EFF-A2A4-D021DAAA11B5}" type="pres">
      <dgm:prSet presAssocID="{2A41B6C1-CD75-43F1-AD64-6436512FECFC}" presName="sibTrans" presStyleCnt="0"/>
      <dgm:spPr/>
    </dgm:pt>
    <dgm:pt modelId="{5A2C1D3B-A81B-4AA5-9878-F35554873003}" type="pres">
      <dgm:prSet presAssocID="{F023B5A1-4256-4F9B-8FB6-3A0EFC57B11B}" presName="textNode" presStyleLbl="node1" presStyleIdx="3" presStyleCnt="4">
        <dgm:presLayoutVars>
          <dgm:bulletEnabled val="1"/>
        </dgm:presLayoutVars>
      </dgm:prSet>
      <dgm:spPr/>
    </dgm:pt>
  </dgm:ptLst>
  <dgm:cxnLst>
    <dgm:cxn modelId="{25C32208-953F-4606-B0F6-3E75EAB688BE}" type="presOf" srcId="{A4B00483-A53C-47C8-B730-711C53967673}" destId="{D6D236F6-2D8F-461B-ADD3-6877842A061C}" srcOrd="0" destOrd="0" presId="urn:microsoft.com/office/officeart/2005/8/layout/hProcess9"/>
    <dgm:cxn modelId="{F0033D15-CCB2-43C8-A821-32F327C11279}" type="presOf" srcId="{A0AF6B9E-1340-44F3-9479-FBEA6F97770C}" destId="{618E1AFD-3002-485E-810D-EB83E50F4AAA}" srcOrd="0" destOrd="0" presId="urn:microsoft.com/office/officeart/2005/8/layout/hProcess9"/>
    <dgm:cxn modelId="{FC92F743-0166-45B4-A900-34C608C424E4}" srcId="{A0AF6B9E-1340-44F3-9479-FBEA6F97770C}" destId="{F023B5A1-4256-4F9B-8FB6-3A0EFC57B11B}" srcOrd="3" destOrd="0" parTransId="{1728D1CB-B695-4816-9BD1-DBD5CF88C3C2}" sibTransId="{21418515-91FE-4095-AC27-C2D9AAC37837}"/>
    <dgm:cxn modelId="{9CEB3568-C90F-410F-9BC8-44C765C08880}" type="presOf" srcId="{500416ED-A124-473A-8D4A-64F6E30EBCFB}" destId="{77A09319-679A-4251-BBEF-AA88B744C9BB}" srcOrd="0" destOrd="0" presId="urn:microsoft.com/office/officeart/2005/8/layout/hProcess9"/>
    <dgm:cxn modelId="{92C48153-C998-4D3F-93C7-D03EF1F42C62}" srcId="{A0AF6B9E-1340-44F3-9479-FBEA6F97770C}" destId="{500416ED-A124-473A-8D4A-64F6E30EBCFB}" srcOrd="1" destOrd="0" parTransId="{417B0190-70B0-4699-80C2-78088F371C9B}" sibTransId="{3B0EF2C4-E9F8-48B4-AE10-F95651A62181}"/>
    <dgm:cxn modelId="{CD69CAB4-1F3A-4CF4-9B43-69B9191E9DF5}" srcId="{A0AF6B9E-1340-44F3-9479-FBEA6F97770C}" destId="{01D43C68-B5B7-4B40-8CCF-1CA82541CB31}" srcOrd="0" destOrd="0" parTransId="{26024FC4-6881-4BAD-86F6-E9C260F3C6BE}" sibTransId="{628B7369-F896-420B-A5D7-74283E03F842}"/>
    <dgm:cxn modelId="{C4B1C0D8-94B4-4574-8690-C7311AB3D522}" srcId="{A0AF6B9E-1340-44F3-9479-FBEA6F97770C}" destId="{A4B00483-A53C-47C8-B730-711C53967673}" srcOrd="2" destOrd="0" parTransId="{3E3BF779-F3A8-4093-8D70-FA532F22602C}" sibTransId="{2A41B6C1-CD75-43F1-AD64-6436512FECFC}"/>
    <dgm:cxn modelId="{84EA74E7-2615-44AF-B3A2-232510F9088C}" type="presOf" srcId="{01D43C68-B5B7-4B40-8CCF-1CA82541CB31}" destId="{7EDCB3D1-1957-482E-AD72-C7996C223A29}" srcOrd="0" destOrd="0" presId="urn:microsoft.com/office/officeart/2005/8/layout/hProcess9"/>
    <dgm:cxn modelId="{B3D428F5-DB2B-4296-93FC-6920D4A1CB60}" type="presOf" srcId="{F023B5A1-4256-4F9B-8FB6-3A0EFC57B11B}" destId="{5A2C1D3B-A81B-4AA5-9878-F35554873003}" srcOrd="0" destOrd="0" presId="urn:microsoft.com/office/officeart/2005/8/layout/hProcess9"/>
    <dgm:cxn modelId="{F7D3EB42-D654-4661-A526-F9394750B991}" type="presParOf" srcId="{618E1AFD-3002-485E-810D-EB83E50F4AAA}" destId="{B2462630-F009-4B02-8A7D-D725C83A3AB2}" srcOrd="0" destOrd="0" presId="urn:microsoft.com/office/officeart/2005/8/layout/hProcess9"/>
    <dgm:cxn modelId="{72EB65A8-0410-4BC0-A4A5-966F66A3AD20}" type="presParOf" srcId="{618E1AFD-3002-485E-810D-EB83E50F4AAA}" destId="{D3B5DF20-2998-49DA-A851-5AD6C61BF4FC}" srcOrd="1" destOrd="0" presId="urn:microsoft.com/office/officeart/2005/8/layout/hProcess9"/>
    <dgm:cxn modelId="{5E3D084B-588F-4DE5-946F-4F7C885BF145}" type="presParOf" srcId="{D3B5DF20-2998-49DA-A851-5AD6C61BF4FC}" destId="{7EDCB3D1-1957-482E-AD72-C7996C223A29}" srcOrd="0" destOrd="0" presId="urn:microsoft.com/office/officeart/2005/8/layout/hProcess9"/>
    <dgm:cxn modelId="{0A95C376-61DF-4445-9D25-83E501B2697E}" type="presParOf" srcId="{D3B5DF20-2998-49DA-A851-5AD6C61BF4FC}" destId="{3B87DC1D-1EF6-4133-A3AB-C775F8AB35F3}" srcOrd="1" destOrd="0" presId="urn:microsoft.com/office/officeart/2005/8/layout/hProcess9"/>
    <dgm:cxn modelId="{F3F182EA-E219-4690-9A77-7A01B4741A87}" type="presParOf" srcId="{D3B5DF20-2998-49DA-A851-5AD6C61BF4FC}" destId="{77A09319-679A-4251-BBEF-AA88B744C9BB}" srcOrd="2" destOrd="0" presId="urn:microsoft.com/office/officeart/2005/8/layout/hProcess9"/>
    <dgm:cxn modelId="{65E6D7A8-CC7D-40B8-9FA9-4687B366B1F6}" type="presParOf" srcId="{D3B5DF20-2998-49DA-A851-5AD6C61BF4FC}" destId="{3C384F1B-D250-4F73-B0E2-FD88748292FC}" srcOrd="3" destOrd="0" presId="urn:microsoft.com/office/officeart/2005/8/layout/hProcess9"/>
    <dgm:cxn modelId="{C707B6BE-6A2C-4857-9D11-E95E1635BD65}" type="presParOf" srcId="{D3B5DF20-2998-49DA-A851-5AD6C61BF4FC}" destId="{D6D236F6-2D8F-461B-ADD3-6877842A061C}" srcOrd="4" destOrd="0" presId="urn:microsoft.com/office/officeart/2005/8/layout/hProcess9"/>
    <dgm:cxn modelId="{A0B77FDA-ADD1-4661-A884-4F1FC3524200}" type="presParOf" srcId="{D3B5DF20-2998-49DA-A851-5AD6C61BF4FC}" destId="{280C47C6-527D-4EFF-A2A4-D021DAAA11B5}" srcOrd="5" destOrd="0" presId="urn:microsoft.com/office/officeart/2005/8/layout/hProcess9"/>
    <dgm:cxn modelId="{D52DD069-C422-4F2F-8D90-722A125942AC}" type="presParOf" srcId="{D3B5DF20-2998-49DA-A851-5AD6C61BF4FC}" destId="{5A2C1D3B-A81B-4AA5-9878-F35554873003}"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637298-151F-449E-85D5-FC2B1A791C6E}" type="doc">
      <dgm:prSet loTypeId="urn:microsoft.com/office/officeart/2005/8/layout/venn3" loCatId="relationship" qsTypeId="urn:microsoft.com/office/officeart/2005/8/quickstyle/simple1" qsCatId="simple" csTypeId="urn:microsoft.com/office/officeart/2005/8/colors/colorful1" csCatId="colorful" phldr="1"/>
      <dgm:spPr/>
      <dgm:t>
        <a:bodyPr/>
        <a:lstStyle/>
        <a:p>
          <a:endParaRPr lang="en-US"/>
        </a:p>
      </dgm:t>
    </dgm:pt>
    <dgm:pt modelId="{01735A3F-9DB3-447C-ACE5-894313854625}">
      <dgm:prSet/>
      <dgm:spPr/>
      <dgm:t>
        <a:bodyPr/>
        <a:lstStyle/>
        <a:p>
          <a:pPr rtl="0"/>
          <a:r>
            <a:rPr lang="en-US" b="0" i="0" baseline="0"/>
            <a:t>Childhood builds the base for health behaviours (Smith et al., 2024).</a:t>
          </a:r>
          <a:endParaRPr lang="en-US"/>
        </a:p>
      </dgm:t>
    </dgm:pt>
    <dgm:pt modelId="{AC213A89-5D59-4FF7-9A0B-341F1866119B}" type="parTrans" cxnId="{33A5BCD0-3878-4C51-A9DD-A6D414FC94B9}">
      <dgm:prSet/>
      <dgm:spPr/>
      <dgm:t>
        <a:bodyPr/>
        <a:lstStyle/>
        <a:p>
          <a:endParaRPr lang="en-US"/>
        </a:p>
      </dgm:t>
    </dgm:pt>
    <dgm:pt modelId="{F902C49A-7FBE-4BF0-AF1C-FB2D5D890AA1}" type="sibTrans" cxnId="{33A5BCD0-3878-4C51-A9DD-A6D414FC94B9}">
      <dgm:prSet/>
      <dgm:spPr/>
      <dgm:t>
        <a:bodyPr/>
        <a:lstStyle/>
        <a:p>
          <a:endParaRPr lang="en-US"/>
        </a:p>
      </dgm:t>
    </dgm:pt>
    <dgm:pt modelId="{33512F06-839C-4990-B6B7-600DA750DB32}">
      <dgm:prSet/>
      <dgm:spPr/>
      <dgm:t>
        <a:bodyPr/>
        <a:lstStyle/>
        <a:p>
          <a:pPr rtl="0"/>
          <a:r>
            <a:rPr lang="en-US" b="0" i="0" baseline="0"/>
            <a:t>Adolescence is when lifestyle habits often start (Wagner et al., 2024).</a:t>
          </a:r>
          <a:endParaRPr lang="en-US"/>
        </a:p>
      </dgm:t>
    </dgm:pt>
    <dgm:pt modelId="{A33F3173-0CD4-4A37-9E6E-0A4DA14CDAC4}" type="parTrans" cxnId="{A83A65BD-00D9-41BB-94B0-E27ACCA8A10B}">
      <dgm:prSet/>
      <dgm:spPr/>
      <dgm:t>
        <a:bodyPr/>
        <a:lstStyle/>
        <a:p>
          <a:endParaRPr lang="en-US"/>
        </a:p>
      </dgm:t>
    </dgm:pt>
    <dgm:pt modelId="{DBEEF266-01B3-4B21-9CC2-4CF259C6902F}" type="sibTrans" cxnId="{A83A65BD-00D9-41BB-94B0-E27ACCA8A10B}">
      <dgm:prSet/>
      <dgm:spPr/>
      <dgm:t>
        <a:bodyPr/>
        <a:lstStyle/>
        <a:p>
          <a:endParaRPr lang="en-US"/>
        </a:p>
      </dgm:t>
    </dgm:pt>
    <dgm:pt modelId="{29F41963-21A5-406D-A0B6-B561B46FAC27}">
      <dgm:prSet/>
      <dgm:spPr/>
      <dgm:t>
        <a:bodyPr/>
        <a:lstStyle/>
        <a:p>
          <a:pPr rtl="0"/>
          <a:r>
            <a:rPr lang="en-US" b="0" i="0" baseline="0" dirty="0"/>
            <a:t>Adulthood health is affected by work stress and lifestyle.</a:t>
          </a:r>
          <a:endParaRPr lang="en-US" dirty="0"/>
        </a:p>
      </dgm:t>
    </dgm:pt>
    <dgm:pt modelId="{026512CF-95D2-45BE-A04E-11DAE0B6FD0E}" type="parTrans" cxnId="{69D0E8C8-7FA3-4CB9-9E07-DEC25C0CA14B}">
      <dgm:prSet/>
      <dgm:spPr/>
      <dgm:t>
        <a:bodyPr/>
        <a:lstStyle/>
        <a:p>
          <a:endParaRPr lang="en-US"/>
        </a:p>
      </dgm:t>
    </dgm:pt>
    <dgm:pt modelId="{9786165F-91CD-4513-906D-BE5848ADAC68}" type="sibTrans" cxnId="{69D0E8C8-7FA3-4CB9-9E07-DEC25C0CA14B}">
      <dgm:prSet/>
      <dgm:spPr/>
      <dgm:t>
        <a:bodyPr/>
        <a:lstStyle/>
        <a:p>
          <a:endParaRPr lang="en-US"/>
        </a:p>
      </dgm:t>
    </dgm:pt>
    <dgm:pt modelId="{9D88CCDE-63BD-490F-BC5E-35E7E198E2C6}">
      <dgm:prSet/>
      <dgm:spPr/>
      <dgm:t>
        <a:bodyPr/>
        <a:lstStyle/>
        <a:p>
          <a:pPr rtl="0"/>
          <a:r>
            <a:rPr lang="en-US" b="0" i="0" baseline="0" dirty="0"/>
            <a:t>Older age health depends on earlier life experiences.</a:t>
          </a:r>
          <a:endParaRPr lang="en-US" dirty="0"/>
        </a:p>
      </dgm:t>
    </dgm:pt>
    <dgm:pt modelId="{99BAD369-3BD4-4874-8508-AB36A8702CAD}" type="parTrans" cxnId="{56837F6B-F188-4311-8146-AC5DA5E4C9D5}">
      <dgm:prSet/>
      <dgm:spPr/>
      <dgm:t>
        <a:bodyPr/>
        <a:lstStyle/>
        <a:p>
          <a:endParaRPr lang="en-US"/>
        </a:p>
      </dgm:t>
    </dgm:pt>
    <dgm:pt modelId="{F303DC41-29CF-493C-829E-92B522FC02F5}" type="sibTrans" cxnId="{56837F6B-F188-4311-8146-AC5DA5E4C9D5}">
      <dgm:prSet/>
      <dgm:spPr/>
      <dgm:t>
        <a:bodyPr/>
        <a:lstStyle/>
        <a:p>
          <a:endParaRPr lang="en-US"/>
        </a:p>
      </dgm:t>
    </dgm:pt>
    <dgm:pt modelId="{8308904F-3B6A-45AF-B682-A5AE6691A6A0}" type="pres">
      <dgm:prSet presAssocID="{C5637298-151F-449E-85D5-FC2B1A791C6E}" presName="Name0" presStyleCnt="0">
        <dgm:presLayoutVars>
          <dgm:dir/>
          <dgm:resizeHandles val="exact"/>
        </dgm:presLayoutVars>
      </dgm:prSet>
      <dgm:spPr/>
    </dgm:pt>
    <dgm:pt modelId="{DD021893-07C7-4DCE-837F-40F00712BEF8}" type="pres">
      <dgm:prSet presAssocID="{01735A3F-9DB3-447C-ACE5-894313854625}" presName="Name5" presStyleLbl="vennNode1" presStyleIdx="0" presStyleCnt="4">
        <dgm:presLayoutVars>
          <dgm:bulletEnabled val="1"/>
        </dgm:presLayoutVars>
      </dgm:prSet>
      <dgm:spPr/>
    </dgm:pt>
    <dgm:pt modelId="{107866D9-D162-455E-A76F-9C821AE9CD54}" type="pres">
      <dgm:prSet presAssocID="{F902C49A-7FBE-4BF0-AF1C-FB2D5D890AA1}" presName="space" presStyleCnt="0"/>
      <dgm:spPr/>
    </dgm:pt>
    <dgm:pt modelId="{105870AA-400A-4BEE-AB74-E47182598B7D}" type="pres">
      <dgm:prSet presAssocID="{33512F06-839C-4990-B6B7-600DA750DB32}" presName="Name5" presStyleLbl="vennNode1" presStyleIdx="1" presStyleCnt="4">
        <dgm:presLayoutVars>
          <dgm:bulletEnabled val="1"/>
        </dgm:presLayoutVars>
      </dgm:prSet>
      <dgm:spPr/>
    </dgm:pt>
    <dgm:pt modelId="{5AF8A07D-E953-4AE5-ABAE-6BD875E10B11}" type="pres">
      <dgm:prSet presAssocID="{DBEEF266-01B3-4B21-9CC2-4CF259C6902F}" presName="space" presStyleCnt="0"/>
      <dgm:spPr/>
    </dgm:pt>
    <dgm:pt modelId="{1E55D76E-E397-469B-91AD-ADCC53026243}" type="pres">
      <dgm:prSet presAssocID="{29F41963-21A5-406D-A0B6-B561B46FAC27}" presName="Name5" presStyleLbl="vennNode1" presStyleIdx="2" presStyleCnt="4">
        <dgm:presLayoutVars>
          <dgm:bulletEnabled val="1"/>
        </dgm:presLayoutVars>
      </dgm:prSet>
      <dgm:spPr/>
    </dgm:pt>
    <dgm:pt modelId="{902AB2A5-5E2E-456A-9CA8-38E96C6AC793}" type="pres">
      <dgm:prSet presAssocID="{9786165F-91CD-4513-906D-BE5848ADAC68}" presName="space" presStyleCnt="0"/>
      <dgm:spPr/>
    </dgm:pt>
    <dgm:pt modelId="{C5E531C0-DFF1-44DB-ADFB-2661C1E319E6}" type="pres">
      <dgm:prSet presAssocID="{9D88CCDE-63BD-490F-BC5E-35E7E198E2C6}" presName="Name5" presStyleLbl="vennNode1" presStyleIdx="3" presStyleCnt="4">
        <dgm:presLayoutVars>
          <dgm:bulletEnabled val="1"/>
        </dgm:presLayoutVars>
      </dgm:prSet>
      <dgm:spPr/>
    </dgm:pt>
  </dgm:ptLst>
  <dgm:cxnLst>
    <dgm:cxn modelId="{8557231A-C7FE-4ECC-BA18-52628A3A30FF}" type="presOf" srcId="{29F41963-21A5-406D-A0B6-B561B46FAC27}" destId="{1E55D76E-E397-469B-91AD-ADCC53026243}" srcOrd="0" destOrd="0" presId="urn:microsoft.com/office/officeart/2005/8/layout/venn3"/>
    <dgm:cxn modelId="{F2C5E334-1C21-4479-A6D6-554BEE61BEC5}" type="presOf" srcId="{33512F06-839C-4990-B6B7-600DA750DB32}" destId="{105870AA-400A-4BEE-AB74-E47182598B7D}" srcOrd="0" destOrd="0" presId="urn:microsoft.com/office/officeart/2005/8/layout/venn3"/>
    <dgm:cxn modelId="{56837F6B-F188-4311-8146-AC5DA5E4C9D5}" srcId="{C5637298-151F-449E-85D5-FC2B1A791C6E}" destId="{9D88CCDE-63BD-490F-BC5E-35E7E198E2C6}" srcOrd="3" destOrd="0" parTransId="{99BAD369-3BD4-4874-8508-AB36A8702CAD}" sibTransId="{F303DC41-29CF-493C-829E-92B522FC02F5}"/>
    <dgm:cxn modelId="{C727CF57-7235-4D4A-9425-949B41A429D1}" type="presOf" srcId="{C5637298-151F-449E-85D5-FC2B1A791C6E}" destId="{8308904F-3B6A-45AF-B682-A5AE6691A6A0}" srcOrd="0" destOrd="0" presId="urn:microsoft.com/office/officeart/2005/8/layout/venn3"/>
    <dgm:cxn modelId="{A83A65BD-00D9-41BB-94B0-E27ACCA8A10B}" srcId="{C5637298-151F-449E-85D5-FC2B1A791C6E}" destId="{33512F06-839C-4990-B6B7-600DA750DB32}" srcOrd="1" destOrd="0" parTransId="{A33F3173-0CD4-4A37-9E6E-0A4DA14CDAC4}" sibTransId="{DBEEF266-01B3-4B21-9CC2-4CF259C6902F}"/>
    <dgm:cxn modelId="{6F6E72BE-4D22-4FBC-9F34-C26966466206}" type="presOf" srcId="{01735A3F-9DB3-447C-ACE5-894313854625}" destId="{DD021893-07C7-4DCE-837F-40F00712BEF8}" srcOrd="0" destOrd="0" presId="urn:microsoft.com/office/officeart/2005/8/layout/venn3"/>
    <dgm:cxn modelId="{69D0E8C8-7FA3-4CB9-9E07-DEC25C0CA14B}" srcId="{C5637298-151F-449E-85D5-FC2B1A791C6E}" destId="{29F41963-21A5-406D-A0B6-B561B46FAC27}" srcOrd="2" destOrd="0" parTransId="{026512CF-95D2-45BE-A04E-11DAE0B6FD0E}" sibTransId="{9786165F-91CD-4513-906D-BE5848ADAC68}"/>
    <dgm:cxn modelId="{33A5BCD0-3878-4C51-A9DD-A6D414FC94B9}" srcId="{C5637298-151F-449E-85D5-FC2B1A791C6E}" destId="{01735A3F-9DB3-447C-ACE5-894313854625}" srcOrd="0" destOrd="0" parTransId="{AC213A89-5D59-4FF7-9A0B-341F1866119B}" sibTransId="{F902C49A-7FBE-4BF0-AF1C-FB2D5D890AA1}"/>
    <dgm:cxn modelId="{DE617CE8-BF43-48AC-98E5-4ABA02228CD1}" type="presOf" srcId="{9D88CCDE-63BD-490F-BC5E-35E7E198E2C6}" destId="{C5E531C0-DFF1-44DB-ADFB-2661C1E319E6}" srcOrd="0" destOrd="0" presId="urn:microsoft.com/office/officeart/2005/8/layout/venn3"/>
    <dgm:cxn modelId="{C96DEF15-C228-4524-835F-82B6BC2B0AAF}" type="presParOf" srcId="{8308904F-3B6A-45AF-B682-A5AE6691A6A0}" destId="{DD021893-07C7-4DCE-837F-40F00712BEF8}" srcOrd="0" destOrd="0" presId="urn:microsoft.com/office/officeart/2005/8/layout/venn3"/>
    <dgm:cxn modelId="{B009A376-92C8-4F92-861A-89DC6C6881E1}" type="presParOf" srcId="{8308904F-3B6A-45AF-B682-A5AE6691A6A0}" destId="{107866D9-D162-455E-A76F-9C821AE9CD54}" srcOrd="1" destOrd="0" presId="urn:microsoft.com/office/officeart/2005/8/layout/venn3"/>
    <dgm:cxn modelId="{1DF22274-3CFA-4BE2-91ED-E6DE7FF2E655}" type="presParOf" srcId="{8308904F-3B6A-45AF-B682-A5AE6691A6A0}" destId="{105870AA-400A-4BEE-AB74-E47182598B7D}" srcOrd="2" destOrd="0" presId="urn:microsoft.com/office/officeart/2005/8/layout/venn3"/>
    <dgm:cxn modelId="{C55DBF5B-A18C-496D-AF9F-6F8F23DBE444}" type="presParOf" srcId="{8308904F-3B6A-45AF-B682-A5AE6691A6A0}" destId="{5AF8A07D-E953-4AE5-ABAE-6BD875E10B11}" srcOrd="3" destOrd="0" presId="urn:microsoft.com/office/officeart/2005/8/layout/venn3"/>
    <dgm:cxn modelId="{F0F43453-8C81-4227-B092-A80C6CD4F6FA}" type="presParOf" srcId="{8308904F-3B6A-45AF-B682-A5AE6691A6A0}" destId="{1E55D76E-E397-469B-91AD-ADCC53026243}" srcOrd="4" destOrd="0" presId="urn:microsoft.com/office/officeart/2005/8/layout/venn3"/>
    <dgm:cxn modelId="{729D82A8-96A3-4AF2-9B2D-C063F2695B15}" type="presParOf" srcId="{8308904F-3B6A-45AF-B682-A5AE6691A6A0}" destId="{902AB2A5-5E2E-456A-9CA8-38E96C6AC793}" srcOrd="5" destOrd="0" presId="urn:microsoft.com/office/officeart/2005/8/layout/venn3"/>
    <dgm:cxn modelId="{BA73E315-30F3-4154-A05A-EF92D34F276A}" type="presParOf" srcId="{8308904F-3B6A-45AF-B682-A5AE6691A6A0}" destId="{C5E531C0-DFF1-44DB-ADFB-2661C1E319E6}"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FF04CC-3155-4367-943F-CCCBED6CEBA8}" type="doc">
      <dgm:prSet loTypeId="urn:microsoft.com/office/officeart/2005/8/layout/process4" loCatId="list" qsTypeId="urn:microsoft.com/office/officeart/2005/8/quickstyle/simple2" qsCatId="simple" csTypeId="urn:microsoft.com/office/officeart/2005/8/colors/colorful1" csCatId="colorful"/>
      <dgm:spPr/>
      <dgm:t>
        <a:bodyPr/>
        <a:lstStyle/>
        <a:p>
          <a:endParaRPr lang="en-US"/>
        </a:p>
      </dgm:t>
    </dgm:pt>
    <dgm:pt modelId="{117631E4-A3F7-4EA5-8050-0474EFEDBE54}">
      <dgm:prSet/>
      <dgm:spPr/>
      <dgm:t>
        <a:bodyPr/>
        <a:lstStyle/>
        <a:p>
          <a:pPr rtl="0"/>
          <a:r>
            <a:rPr lang="en-US" b="0" i="0" baseline="0" dirty="0"/>
            <a:t>Health develops through experiences across the whole life course.</a:t>
          </a:r>
          <a:endParaRPr lang="en-US" dirty="0"/>
        </a:p>
      </dgm:t>
    </dgm:pt>
    <dgm:pt modelId="{B7771A9D-C15A-4709-959D-18DD1EBEEFAE}" type="parTrans" cxnId="{C0BA9AA9-30DF-4AD4-8F27-C505D8DB772E}">
      <dgm:prSet/>
      <dgm:spPr/>
      <dgm:t>
        <a:bodyPr/>
        <a:lstStyle/>
        <a:p>
          <a:endParaRPr lang="en-US"/>
        </a:p>
      </dgm:t>
    </dgm:pt>
    <dgm:pt modelId="{4D3B769C-0598-4E0A-8604-18B1B8BA6457}" type="sibTrans" cxnId="{C0BA9AA9-30DF-4AD4-8F27-C505D8DB772E}">
      <dgm:prSet/>
      <dgm:spPr/>
      <dgm:t>
        <a:bodyPr/>
        <a:lstStyle/>
        <a:p>
          <a:endParaRPr lang="en-US"/>
        </a:p>
      </dgm:t>
    </dgm:pt>
    <dgm:pt modelId="{768EA9BD-00A9-4D79-945E-3C8C5F47211F}">
      <dgm:prSet/>
      <dgm:spPr/>
      <dgm:t>
        <a:bodyPr/>
        <a:lstStyle/>
        <a:p>
          <a:pPr rtl="0"/>
          <a:r>
            <a:rPr lang="en-US" b="0" i="0" baseline="0"/>
            <a:t>Early life conditions strongly influence long-term health.</a:t>
          </a:r>
          <a:endParaRPr lang="en-US"/>
        </a:p>
      </dgm:t>
    </dgm:pt>
    <dgm:pt modelId="{73FF64D4-0740-40FA-A354-A1C609F2F7AF}" type="parTrans" cxnId="{DA3A9B4D-EC20-4BDB-99F7-BB41340846E7}">
      <dgm:prSet/>
      <dgm:spPr/>
      <dgm:t>
        <a:bodyPr/>
        <a:lstStyle/>
        <a:p>
          <a:endParaRPr lang="en-US"/>
        </a:p>
      </dgm:t>
    </dgm:pt>
    <dgm:pt modelId="{012E5380-4481-4161-A5A6-1297F6891A34}" type="sibTrans" cxnId="{DA3A9B4D-EC20-4BDB-99F7-BB41340846E7}">
      <dgm:prSet/>
      <dgm:spPr/>
      <dgm:t>
        <a:bodyPr/>
        <a:lstStyle/>
        <a:p>
          <a:endParaRPr lang="en-US"/>
        </a:p>
      </dgm:t>
    </dgm:pt>
    <dgm:pt modelId="{D6610D89-4B02-42FD-81FC-5F39BD1AB854}">
      <dgm:prSet/>
      <dgm:spPr/>
      <dgm:t>
        <a:bodyPr/>
        <a:lstStyle/>
        <a:p>
          <a:pPr rtl="0"/>
          <a:r>
            <a:rPr lang="en-US" b="0" i="0" baseline="0"/>
            <a:t>Lifestyle choices and social factors play a major role in wellbeing.</a:t>
          </a:r>
          <a:endParaRPr lang="en-US"/>
        </a:p>
      </dgm:t>
    </dgm:pt>
    <dgm:pt modelId="{C342BE13-A7D8-49BE-9EAB-CF8E0381BFAE}" type="parTrans" cxnId="{B307E343-2AFA-48CC-A8CB-04BEA77AA0AE}">
      <dgm:prSet/>
      <dgm:spPr/>
      <dgm:t>
        <a:bodyPr/>
        <a:lstStyle/>
        <a:p>
          <a:endParaRPr lang="en-US"/>
        </a:p>
      </dgm:t>
    </dgm:pt>
    <dgm:pt modelId="{CEBD901B-6F67-4CFB-A15A-2DF4CAEC68AD}" type="sibTrans" cxnId="{B307E343-2AFA-48CC-A8CB-04BEA77AA0AE}">
      <dgm:prSet/>
      <dgm:spPr/>
      <dgm:t>
        <a:bodyPr/>
        <a:lstStyle/>
        <a:p>
          <a:endParaRPr lang="en-US"/>
        </a:p>
      </dgm:t>
    </dgm:pt>
    <dgm:pt modelId="{6F90317B-9DC7-43C4-8BA9-67025A9E231A}">
      <dgm:prSet/>
      <dgm:spPr/>
      <dgm:t>
        <a:bodyPr/>
        <a:lstStyle/>
        <a:p>
          <a:pPr rtl="0"/>
          <a:r>
            <a:rPr lang="en-US" b="0" i="0" baseline="0"/>
            <a:t>Early prevention can help people live healthier lives.</a:t>
          </a:r>
          <a:endParaRPr lang="en-US"/>
        </a:p>
      </dgm:t>
    </dgm:pt>
    <dgm:pt modelId="{270A29B0-DB58-4A01-8E32-56C606329062}" type="parTrans" cxnId="{BE561573-69F9-4086-9C55-0CC1C81DA6BC}">
      <dgm:prSet/>
      <dgm:spPr/>
      <dgm:t>
        <a:bodyPr/>
        <a:lstStyle/>
        <a:p>
          <a:endParaRPr lang="en-US"/>
        </a:p>
      </dgm:t>
    </dgm:pt>
    <dgm:pt modelId="{9511A5FC-B841-4A2F-A5D6-4EA18C43BF6B}" type="sibTrans" cxnId="{BE561573-69F9-4086-9C55-0CC1C81DA6BC}">
      <dgm:prSet/>
      <dgm:spPr/>
      <dgm:t>
        <a:bodyPr/>
        <a:lstStyle/>
        <a:p>
          <a:endParaRPr lang="en-US"/>
        </a:p>
      </dgm:t>
    </dgm:pt>
    <dgm:pt modelId="{088586F7-A9EE-42A7-A1AB-29F5E802A4BA}" type="pres">
      <dgm:prSet presAssocID="{CAFF04CC-3155-4367-943F-CCCBED6CEBA8}" presName="Name0" presStyleCnt="0">
        <dgm:presLayoutVars>
          <dgm:dir/>
          <dgm:animLvl val="lvl"/>
          <dgm:resizeHandles val="exact"/>
        </dgm:presLayoutVars>
      </dgm:prSet>
      <dgm:spPr/>
    </dgm:pt>
    <dgm:pt modelId="{1AC35C74-7FA3-4F63-8D4D-B0AD08456E2A}" type="pres">
      <dgm:prSet presAssocID="{6F90317B-9DC7-43C4-8BA9-67025A9E231A}" presName="boxAndChildren" presStyleCnt="0"/>
      <dgm:spPr/>
    </dgm:pt>
    <dgm:pt modelId="{46556680-4431-4FFC-8C7E-C55F2531CF72}" type="pres">
      <dgm:prSet presAssocID="{6F90317B-9DC7-43C4-8BA9-67025A9E231A}" presName="parentTextBox" presStyleLbl="node1" presStyleIdx="0" presStyleCnt="4"/>
      <dgm:spPr/>
    </dgm:pt>
    <dgm:pt modelId="{5551958D-E1D7-492A-BE6B-386C63B17EBA}" type="pres">
      <dgm:prSet presAssocID="{CEBD901B-6F67-4CFB-A15A-2DF4CAEC68AD}" presName="sp" presStyleCnt="0"/>
      <dgm:spPr/>
    </dgm:pt>
    <dgm:pt modelId="{B990FA23-5B4A-47C5-914B-C4146E808041}" type="pres">
      <dgm:prSet presAssocID="{D6610D89-4B02-42FD-81FC-5F39BD1AB854}" presName="arrowAndChildren" presStyleCnt="0"/>
      <dgm:spPr/>
    </dgm:pt>
    <dgm:pt modelId="{74C638A7-D383-46F0-97EA-AE9671CE11C6}" type="pres">
      <dgm:prSet presAssocID="{D6610D89-4B02-42FD-81FC-5F39BD1AB854}" presName="parentTextArrow" presStyleLbl="node1" presStyleIdx="1" presStyleCnt="4"/>
      <dgm:spPr/>
    </dgm:pt>
    <dgm:pt modelId="{7E91715D-5402-4592-A72F-1537A2A68874}" type="pres">
      <dgm:prSet presAssocID="{012E5380-4481-4161-A5A6-1297F6891A34}" presName="sp" presStyleCnt="0"/>
      <dgm:spPr/>
    </dgm:pt>
    <dgm:pt modelId="{AD7ECAF9-34B8-48D6-994E-155B31750CA5}" type="pres">
      <dgm:prSet presAssocID="{768EA9BD-00A9-4D79-945E-3C8C5F47211F}" presName="arrowAndChildren" presStyleCnt="0"/>
      <dgm:spPr/>
    </dgm:pt>
    <dgm:pt modelId="{6FA04238-FB74-4880-9F49-BF1F6E9E6042}" type="pres">
      <dgm:prSet presAssocID="{768EA9BD-00A9-4D79-945E-3C8C5F47211F}" presName="parentTextArrow" presStyleLbl="node1" presStyleIdx="2" presStyleCnt="4"/>
      <dgm:spPr/>
    </dgm:pt>
    <dgm:pt modelId="{E8D59CF4-85E6-4A29-AFA4-BD3FB5C1DE73}" type="pres">
      <dgm:prSet presAssocID="{4D3B769C-0598-4E0A-8604-18B1B8BA6457}" presName="sp" presStyleCnt="0"/>
      <dgm:spPr/>
    </dgm:pt>
    <dgm:pt modelId="{69824DC8-C2D3-42C8-BB56-F5F75903497E}" type="pres">
      <dgm:prSet presAssocID="{117631E4-A3F7-4EA5-8050-0474EFEDBE54}" presName="arrowAndChildren" presStyleCnt="0"/>
      <dgm:spPr/>
    </dgm:pt>
    <dgm:pt modelId="{F0E84261-F113-449E-A711-B6F930B2F293}" type="pres">
      <dgm:prSet presAssocID="{117631E4-A3F7-4EA5-8050-0474EFEDBE54}" presName="parentTextArrow" presStyleLbl="node1" presStyleIdx="3" presStyleCnt="4"/>
      <dgm:spPr/>
    </dgm:pt>
  </dgm:ptLst>
  <dgm:cxnLst>
    <dgm:cxn modelId="{E87D7618-85E6-46A7-95B3-6C29D035F816}" type="presOf" srcId="{6F90317B-9DC7-43C4-8BA9-67025A9E231A}" destId="{46556680-4431-4FFC-8C7E-C55F2531CF72}" srcOrd="0" destOrd="0" presId="urn:microsoft.com/office/officeart/2005/8/layout/process4"/>
    <dgm:cxn modelId="{D8E9AD3D-2DFA-4F79-AC76-E1C4A12B10C0}" type="presOf" srcId="{D6610D89-4B02-42FD-81FC-5F39BD1AB854}" destId="{74C638A7-D383-46F0-97EA-AE9671CE11C6}" srcOrd="0" destOrd="0" presId="urn:microsoft.com/office/officeart/2005/8/layout/process4"/>
    <dgm:cxn modelId="{E0315543-69D7-4902-9680-0902EE4393C8}" type="presOf" srcId="{CAFF04CC-3155-4367-943F-CCCBED6CEBA8}" destId="{088586F7-A9EE-42A7-A1AB-29F5E802A4BA}" srcOrd="0" destOrd="0" presId="urn:microsoft.com/office/officeart/2005/8/layout/process4"/>
    <dgm:cxn modelId="{B307E343-2AFA-48CC-A8CB-04BEA77AA0AE}" srcId="{CAFF04CC-3155-4367-943F-CCCBED6CEBA8}" destId="{D6610D89-4B02-42FD-81FC-5F39BD1AB854}" srcOrd="2" destOrd="0" parTransId="{C342BE13-A7D8-49BE-9EAB-CF8E0381BFAE}" sibTransId="{CEBD901B-6F67-4CFB-A15A-2DF4CAEC68AD}"/>
    <dgm:cxn modelId="{DA3A9B4D-EC20-4BDB-99F7-BB41340846E7}" srcId="{CAFF04CC-3155-4367-943F-CCCBED6CEBA8}" destId="{768EA9BD-00A9-4D79-945E-3C8C5F47211F}" srcOrd="1" destOrd="0" parTransId="{73FF64D4-0740-40FA-A354-A1C609F2F7AF}" sibTransId="{012E5380-4481-4161-A5A6-1297F6891A34}"/>
    <dgm:cxn modelId="{BE561573-69F9-4086-9C55-0CC1C81DA6BC}" srcId="{CAFF04CC-3155-4367-943F-CCCBED6CEBA8}" destId="{6F90317B-9DC7-43C4-8BA9-67025A9E231A}" srcOrd="3" destOrd="0" parTransId="{270A29B0-DB58-4A01-8E32-56C606329062}" sibTransId="{9511A5FC-B841-4A2F-A5D6-4EA18C43BF6B}"/>
    <dgm:cxn modelId="{C0BA9AA9-30DF-4AD4-8F27-C505D8DB772E}" srcId="{CAFF04CC-3155-4367-943F-CCCBED6CEBA8}" destId="{117631E4-A3F7-4EA5-8050-0474EFEDBE54}" srcOrd="0" destOrd="0" parTransId="{B7771A9D-C15A-4709-959D-18DD1EBEEFAE}" sibTransId="{4D3B769C-0598-4E0A-8604-18B1B8BA6457}"/>
    <dgm:cxn modelId="{C94384CD-6A01-48EF-80D4-DDAEC214BB7A}" type="presOf" srcId="{117631E4-A3F7-4EA5-8050-0474EFEDBE54}" destId="{F0E84261-F113-449E-A711-B6F930B2F293}" srcOrd="0" destOrd="0" presId="urn:microsoft.com/office/officeart/2005/8/layout/process4"/>
    <dgm:cxn modelId="{0BDE2BEA-607A-42C0-B05A-5E4AD8AF20B0}" type="presOf" srcId="{768EA9BD-00A9-4D79-945E-3C8C5F47211F}" destId="{6FA04238-FB74-4880-9F49-BF1F6E9E6042}" srcOrd="0" destOrd="0" presId="urn:microsoft.com/office/officeart/2005/8/layout/process4"/>
    <dgm:cxn modelId="{F5193D27-3AA6-4479-9DB8-F27C99CA24A2}" type="presParOf" srcId="{088586F7-A9EE-42A7-A1AB-29F5E802A4BA}" destId="{1AC35C74-7FA3-4F63-8D4D-B0AD08456E2A}" srcOrd="0" destOrd="0" presId="urn:microsoft.com/office/officeart/2005/8/layout/process4"/>
    <dgm:cxn modelId="{66F9CF76-2AAA-47C5-A635-7872BA60E678}" type="presParOf" srcId="{1AC35C74-7FA3-4F63-8D4D-B0AD08456E2A}" destId="{46556680-4431-4FFC-8C7E-C55F2531CF72}" srcOrd="0" destOrd="0" presId="urn:microsoft.com/office/officeart/2005/8/layout/process4"/>
    <dgm:cxn modelId="{4787D5EC-BFF1-48C6-82E7-66674D1E91C6}" type="presParOf" srcId="{088586F7-A9EE-42A7-A1AB-29F5E802A4BA}" destId="{5551958D-E1D7-492A-BE6B-386C63B17EBA}" srcOrd="1" destOrd="0" presId="urn:microsoft.com/office/officeart/2005/8/layout/process4"/>
    <dgm:cxn modelId="{119333D9-2AF3-4BC7-83A2-0260BFBE92F1}" type="presParOf" srcId="{088586F7-A9EE-42A7-A1AB-29F5E802A4BA}" destId="{B990FA23-5B4A-47C5-914B-C4146E808041}" srcOrd="2" destOrd="0" presId="urn:microsoft.com/office/officeart/2005/8/layout/process4"/>
    <dgm:cxn modelId="{C78D708A-C73B-41CD-831B-6E1FCFE31CB3}" type="presParOf" srcId="{B990FA23-5B4A-47C5-914B-C4146E808041}" destId="{74C638A7-D383-46F0-97EA-AE9671CE11C6}" srcOrd="0" destOrd="0" presId="urn:microsoft.com/office/officeart/2005/8/layout/process4"/>
    <dgm:cxn modelId="{8E2E71E0-B5D9-4900-AA52-8C03FD474512}" type="presParOf" srcId="{088586F7-A9EE-42A7-A1AB-29F5E802A4BA}" destId="{7E91715D-5402-4592-A72F-1537A2A68874}" srcOrd="3" destOrd="0" presId="urn:microsoft.com/office/officeart/2005/8/layout/process4"/>
    <dgm:cxn modelId="{23FFE7BB-6AC8-4E06-8C19-8F9E73679046}" type="presParOf" srcId="{088586F7-A9EE-42A7-A1AB-29F5E802A4BA}" destId="{AD7ECAF9-34B8-48D6-994E-155B31750CA5}" srcOrd="4" destOrd="0" presId="urn:microsoft.com/office/officeart/2005/8/layout/process4"/>
    <dgm:cxn modelId="{307F664B-DC03-4379-946A-0B129E82E71A}" type="presParOf" srcId="{AD7ECAF9-34B8-48D6-994E-155B31750CA5}" destId="{6FA04238-FB74-4880-9F49-BF1F6E9E6042}" srcOrd="0" destOrd="0" presId="urn:microsoft.com/office/officeart/2005/8/layout/process4"/>
    <dgm:cxn modelId="{AE3B8C50-70BA-49D7-A443-F749159D71D0}" type="presParOf" srcId="{088586F7-A9EE-42A7-A1AB-29F5E802A4BA}" destId="{E8D59CF4-85E6-4A29-AFA4-BD3FB5C1DE73}" srcOrd="5" destOrd="0" presId="urn:microsoft.com/office/officeart/2005/8/layout/process4"/>
    <dgm:cxn modelId="{E724CFE0-9F3A-4C95-A25D-FDEE42190EF9}" type="presParOf" srcId="{088586F7-A9EE-42A7-A1AB-29F5E802A4BA}" destId="{69824DC8-C2D3-42C8-BB56-F5F75903497E}" srcOrd="6" destOrd="0" presId="urn:microsoft.com/office/officeart/2005/8/layout/process4"/>
    <dgm:cxn modelId="{B9342A72-32D5-41B6-B02C-E4B752E64CF6}" type="presParOf" srcId="{69824DC8-C2D3-42C8-BB56-F5F75903497E}" destId="{F0E84261-F113-449E-A711-B6F930B2F293}"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462630-F009-4B02-8A7D-D725C83A3AB2}">
      <dsp:nvSpPr>
        <dsp:cNvPr id="0" name=""/>
        <dsp:cNvSpPr/>
      </dsp:nvSpPr>
      <dsp:spPr>
        <a:xfrm>
          <a:off x="803686" y="0"/>
          <a:ext cx="9108442" cy="353943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7EDCB3D1-1957-482E-AD72-C7996C223A29}">
      <dsp:nvSpPr>
        <dsp:cNvPr id="0" name=""/>
        <dsp:cNvSpPr/>
      </dsp:nvSpPr>
      <dsp:spPr>
        <a:xfrm>
          <a:off x="5363" y="1061829"/>
          <a:ext cx="2579539" cy="1415772"/>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0" i="0" kern="1200" baseline="0" dirty="0"/>
            <a:t>The life course approach studies health from birth to old age (Fang et al., 2025).</a:t>
          </a:r>
          <a:endParaRPr lang="en-US" sz="1800" kern="1200" dirty="0"/>
        </a:p>
      </dsp:txBody>
      <dsp:txXfrm>
        <a:off x="74475" y="1130941"/>
        <a:ext cx="2441315" cy="1277548"/>
      </dsp:txXfrm>
    </dsp:sp>
    <dsp:sp modelId="{77A09319-679A-4251-BBEF-AA88B744C9BB}">
      <dsp:nvSpPr>
        <dsp:cNvPr id="0" name=""/>
        <dsp:cNvSpPr/>
      </dsp:nvSpPr>
      <dsp:spPr>
        <a:xfrm>
          <a:off x="2713879" y="1061829"/>
          <a:ext cx="2579539" cy="1415772"/>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0" i="0" kern="1200" baseline="0" dirty="0"/>
            <a:t>Early life conditions influence physical and mental health (Smith et al., 2024).</a:t>
          </a:r>
          <a:endParaRPr lang="en-US" sz="1800" kern="1200" dirty="0"/>
        </a:p>
      </dsp:txBody>
      <dsp:txXfrm>
        <a:off x="2782991" y="1130941"/>
        <a:ext cx="2441315" cy="1277548"/>
      </dsp:txXfrm>
    </dsp:sp>
    <dsp:sp modelId="{D6D236F6-2D8F-461B-ADD3-6877842A061C}">
      <dsp:nvSpPr>
        <dsp:cNvPr id="0" name=""/>
        <dsp:cNvSpPr/>
      </dsp:nvSpPr>
      <dsp:spPr>
        <a:xfrm>
          <a:off x="5422395" y="1061829"/>
          <a:ext cx="2579539" cy="1415772"/>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0" i="0" kern="1200" baseline="0" dirty="0"/>
            <a:t>Health is shaped by experiences that build up across life</a:t>
          </a:r>
          <a:endParaRPr lang="en-US" sz="1800" kern="1200" dirty="0"/>
        </a:p>
      </dsp:txBody>
      <dsp:txXfrm>
        <a:off x="5491507" y="1130941"/>
        <a:ext cx="2441315" cy="1277548"/>
      </dsp:txXfrm>
    </dsp:sp>
    <dsp:sp modelId="{5A2C1D3B-A81B-4AA5-9878-F35554873003}">
      <dsp:nvSpPr>
        <dsp:cNvPr id="0" name=""/>
        <dsp:cNvSpPr/>
      </dsp:nvSpPr>
      <dsp:spPr>
        <a:xfrm>
          <a:off x="8130912" y="1061829"/>
          <a:ext cx="2579539" cy="1415772"/>
        </a:xfrm>
        <a:prstGeom prst="round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0" i="0" kern="1200" baseline="0" dirty="0"/>
            <a:t>Prevention and early care can improve long-term health</a:t>
          </a:r>
          <a:endParaRPr lang="en-US" sz="1800" kern="1200" dirty="0"/>
        </a:p>
      </dsp:txBody>
      <dsp:txXfrm>
        <a:off x="8200024" y="1130941"/>
        <a:ext cx="2441315" cy="12775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021893-07C7-4DCE-837F-40F00712BEF8}">
      <dsp:nvSpPr>
        <dsp:cNvPr id="0" name=""/>
        <dsp:cNvSpPr/>
      </dsp:nvSpPr>
      <dsp:spPr>
        <a:xfrm>
          <a:off x="2951" y="288859"/>
          <a:ext cx="2961710" cy="2961710"/>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2993" tIns="27940" rIns="162993" bIns="27940" numCol="1" spcCol="1270" anchor="ctr" anchorCtr="0">
          <a:noAutofit/>
        </a:bodyPr>
        <a:lstStyle/>
        <a:p>
          <a:pPr marL="0" lvl="0" indent="0" algn="ctr" defTabSz="977900" rtl="0">
            <a:lnSpc>
              <a:spcPct val="90000"/>
            </a:lnSpc>
            <a:spcBef>
              <a:spcPct val="0"/>
            </a:spcBef>
            <a:spcAft>
              <a:spcPct val="35000"/>
            </a:spcAft>
            <a:buNone/>
          </a:pPr>
          <a:r>
            <a:rPr lang="en-US" sz="2200" b="0" i="0" kern="1200" baseline="0"/>
            <a:t>Childhood builds the base for health behaviours (Smith et al., 2024).</a:t>
          </a:r>
          <a:endParaRPr lang="en-US" sz="2200" kern="1200"/>
        </a:p>
      </dsp:txBody>
      <dsp:txXfrm>
        <a:off x="436683" y="722591"/>
        <a:ext cx="2094246" cy="2094246"/>
      </dsp:txXfrm>
    </dsp:sp>
    <dsp:sp modelId="{105870AA-400A-4BEE-AB74-E47182598B7D}">
      <dsp:nvSpPr>
        <dsp:cNvPr id="0" name=""/>
        <dsp:cNvSpPr/>
      </dsp:nvSpPr>
      <dsp:spPr>
        <a:xfrm>
          <a:off x="2372319" y="288859"/>
          <a:ext cx="2961710" cy="2961710"/>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2993" tIns="27940" rIns="162993" bIns="27940" numCol="1" spcCol="1270" anchor="ctr" anchorCtr="0">
          <a:noAutofit/>
        </a:bodyPr>
        <a:lstStyle/>
        <a:p>
          <a:pPr marL="0" lvl="0" indent="0" algn="ctr" defTabSz="977900" rtl="0">
            <a:lnSpc>
              <a:spcPct val="90000"/>
            </a:lnSpc>
            <a:spcBef>
              <a:spcPct val="0"/>
            </a:spcBef>
            <a:spcAft>
              <a:spcPct val="35000"/>
            </a:spcAft>
            <a:buNone/>
          </a:pPr>
          <a:r>
            <a:rPr lang="en-US" sz="2200" b="0" i="0" kern="1200" baseline="0"/>
            <a:t>Adolescence is when lifestyle habits often start (Wagner et al., 2024).</a:t>
          </a:r>
          <a:endParaRPr lang="en-US" sz="2200" kern="1200"/>
        </a:p>
      </dsp:txBody>
      <dsp:txXfrm>
        <a:off x="2806051" y="722591"/>
        <a:ext cx="2094246" cy="2094246"/>
      </dsp:txXfrm>
    </dsp:sp>
    <dsp:sp modelId="{1E55D76E-E397-469B-91AD-ADCC53026243}">
      <dsp:nvSpPr>
        <dsp:cNvPr id="0" name=""/>
        <dsp:cNvSpPr/>
      </dsp:nvSpPr>
      <dsp:spPr>
        <a:xfrm>
          <a:off x="4741687" y="288859"/>
          <a:ext cx="2961710" cy="2961710"/>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2993" tIns="27940" rIns="162993" bIns="27940" numCol="1" spcCol="1270" anchor="ctr" anchorCtr="0">
          <a:noAutofit/>
        </a:bodyPr>
        <a:lstStyle/>
        <a:p>
          <a:pPr marL="0" lvl="0" indent="0" algn="ctr" defTabSz="977900" rtl="0">
            <a:lnSpc>
              <a:spcPct val="90000"/>
            </a:lnSpc>
            <a:spcBef>
              <a:spcPct val="0"/>
            </a:spcBef>
            <a:spcAft>
              <a:spcPct val="35000"/>
            </a:spcAft>
            <a:buNone/>
          </a:pPr>
          <a:r>
            <a:rPr lang="en-US" sz="2200" b="0" i="0" kern="1200" baseline="0" dirty="0"/>
            <a:t>Adulthood health is affected by work stress and lifestyle.</a:t>
          </a:r>
          <a:endParaRPr lang="en-US" sz="2200" kern="1200" dirty="0"/>
        </a:p>
      </dsp:txBody>
      <dsp:txXfrm>
        <a:off x="5175419" y="722591"/>
        <a:ext cx="2094246" cy="2094246"/>
      </dsp:txXfrm>
    </dsp:sp>
    <dsp:sp modelId="{C5E531C0-DFF1-44DB-ADFB-2661C1E319E6}">
      <dsp:nvSpPr>
        <dsp:cNvPr id="0" name=""/>
        <dsp:cNvSpPr/>
      </dsp:nvSpPr>
      <dsp:spPr>
        <a:xfrm>
          <a:off x="7111056" y="288859"/>
          <a:ext cx="2961710" cy="2961710"/>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2993" tIns="27940" rIns="162993" bIns="27940" numCol="1" spcCol="1270" anchor="ctr" anchorCtr="0">
          <a:noAutofit/>
        </a:bodyPr>
        <a:lstStyle/>
        <a:p>
          <a:pPr marL="0" lvl="0" indent="0" algn="ctr" defTabSz="977900" rtl="0">
            <a:lnSpc>
              <a:spcPct val="90000"/>
            </a:lnSpc>
            <a:spcBef>
              <a:spcPct val="0"/>
            </a:spcBef>
            <a:spcAft>
              <a:spcPct val="35000"/>
            </a:spcAft>
            <a:buNone/>
          </a:pPr>
          <a:r>
            <a:rPr lang="en-US" sz="2200" b="0" i="0" kern="1200" baseline="0" dirty="0"/>
            <a:t>Older age health depends on earlier life experiences.</a:t>
          </a:r>
          <a:endParaRPr lang="en-US" sz="2200" kern="1200" dirty="0"/>
        </a:p>
      </dsp:txBody>
      <dsp:txXfrm>
        <a:off x="7544788" y="722591"/>
        <a:ext cx="2094246" cy="2094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556680-4431-4FFC-8C7E-C55F2531CF72}">
      <dsp:nvSpPr>
        <dsp:cNvPr id="0" name=""/>
        <dsp:cNvSpPr/>
      </dsp:nvSpPr>
      <dsp:spPr>
        <a:xfrm>
          <a:off x="0" y="3137220"/>
          <a:ext cx="8785387" cy="68634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US" sz="2400" b="0" i="0" kern="1200" baseline="0"/>
            <a:t>Early prevention can help people live healthier lives.</a:t>
          </a:r>
          <a:endParaRPr lang="en-US" sz="2400" kern="1200"/>
        </a:p>
      </dsp:txBody>
      <dsp:txXfrm>
        <a:off x="0" y="3137220"/>
        <a:ext cx="8785387" cy="686347"/>
      </dsp:txXfrm>
    </dsp:sp>
    <dsp:sp modelId="{74C638A7-D383-46F0-97EA-AE9671CE11C6}">
      <dsp:nvSpPr>
        <dsp:cNvPr id="0" name=""/>
        <dsp:cNvSpPr/>
      </dsp:nvSpPr>
      <dsp:spPr>
        <a:xfrm rot="10800000">
          <a:off x="0" y="2091913"/>
          <a:ext cx="8785387" cy="1055601"/>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US" sz="2400" b="0" i="0" kern="1200" baseline="0"/>
            <a:t>Lifestyle choices and social factors play a major role in wellbeing.</a:t>
          </a:r>
          <a:endParaRPr lang="en-US" sz="2400" kern="1200"/>
        </a:p>
      </dsp:txBody>
      <dsp:txXfrm rot="10800000">
        <a:off x="0" y="2091913"/>
        <a:ext cx="8785387" cy="685898"/>
      </dsp:txXfrm>
    </dsp:sp>
    <dsp:sp modelId="{6FA04238-FB74-4880-9F49-BF1F6E9E6042}">
      <dsp:nvSpPr>
        <dsp:cNvPr id="0" name=""/>
        <dsp:cNvSpPr/>
      </dsp:nvSpPr>
      <dsp:spPr>
        <a:xfrm rot="10800000">
          <a:off x="0" y="1046607"/>
          <a:ext cx="8785387" cy="1055601"/>
        </a:xfrm>
        <a:prstGeom prst="upArrowCallou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US" sz="2400" b="0" i="0" kern="1200" baseline="0"/>
            <a:t>Early life conditions strongly influence long-term health.</a:t>
          </a:r>
          <a:endParaRPr lang="en-US" sz="2400" kern="1200"/>
        </a:p>
      </dsp:txBody>
      <dsp:txXfrm rot="10800000">
        <a:off x="0" y="1046607"/>
        <a:ext cx="8785387" cy="685898"/>
      </dsp:txXfrm>
    </dsp:sp>
    <dsp:sp modelId="{F0E84261-F113-449E-A711-B6F930B2F293}">
      <dsp:nvSpPr>
        <dsp:cNvPr id="0" name=""/>
        <dsp:cNvSpPr/>
      </dsp:nvSpPr>
      <dsp:spPr>
        <a:xfrm rot="10800000">
          <a:off x="0" y="1300"/>
          <a:ext cx="8785387" cy="1055601"/>
        </a:xfrm>
        <a:prstGeom prst="upArrowCallou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US" sz="2400" b="0" i="0" kern="1200" baseline="0" dirty="0"/>
            <a:t>Health develops through experiences across the whole life course.</a:t>
          </a:r>
          <a:endParaRPr lang="en-US" sz="2400" kern="1200" dirty="0"/>
        </a:p>
      </dsp:txBody>
      <dsp:txXfrm rot="10800000">
        <a:off x="0" y="1300"/>
        <a:ext cx="8785387" cy="68589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3E2788-F2A1-48DC-9549-B418232C6161}" type="datetimeFigureOut">
              <a:rPr lang="en-US" smtClean="0"/>
              <a:t>3/23/2026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7ECA60-DE82-4347-8B81-0A147E9023C4}" type="slidenum">
              <a:rPr lang="en-US" smtClean="0"/>
              <a:t>‹#›</a:t>
            </a:fld>
            <a:endParaRPr lang="en-US"/>
          </a:p>
        </p:txBody>
      </p:sp>
    </p:spTree>
    <p:extLst>
      <p:ext uri="{BB962C8B-B14F-4D97-AF65-F5344CB8AC3E}">
        <p14:creationId xmlns:p14="http://schemas.microsoft.com/office/powerpoint/2010/main" val="3440957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 and wellbeing are determined by a lot of factors including, biology, lifestyle, and environment. These are influencing factors that determine the way people develop, live, and age. The life course approach describes how health is influenced by lifelong experiences in the life of the individual. Childhood experiences may influence health at adulthood (Marmot, 2020). As an illustration, health issues may arise in the future because of poor nutrition or stressful conditions. The wellbeing is also affected by social factors like education and income at different stages of life (Edwards, 2022).</a:t>
            </a:r>
          </a:p>
        </p:txBody>
      </p:sp>
      <p:sp>
        <p:nvSpPr>
          <p:cNvPr id="4" name="Slide Number Placeholder 3"/>
          <p:cNvSpPr>
            <a:spLocks noGrp="1"/>
          </p:cNvSpPr>
          <p:nvPr>
            <p:ph type="sldNum" sz="quarter" idx="10"/>
          </p:nvPr>
        </p:nvSpPr>
        <p:spPr/>
        <p:txBody>
          <a:bodyPr/>
          <a:lstStyle/>
          <a:p>
            <a:fld id="{717ECA60-DE82-4347-8B81-0A147E9023C4}" type="slidenum">
              <a:rPr lang="en-US" smtClean="0"/>
              <a:t>2</a:t>
            </a:fld>
            <a:endParaRPr lang="en-US"/>
          </a:p>
        </p:txBody>
      </p:sp>
    </p:spTree>
    <p:extLst>
      <p:ext uri="{BB962C8B-B14F-4D97-AF65-F5344CB8AC3E}">
        <p14:creationId xmlns:p14="http://schemas.microsoft.com/office/powerpoint/2010/main" val="1524625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Life course perspective is a research on health development over the life of an individual. It demonstrates that there are effects in health outcomes due to the experiences over time. Childhood, adolescence and adulthood events can all influence subsequent health (Fang et al., 2025). As an illustration, mental health and wellbeing can be affected by care and education at early childhood. Prevention and initial health support is also </a:t>
            </a:r>
            <a:r>
              <a:rPr lang="en-US" dirty="0" err="1"/>
              <a:t>emphasised</a:t>
            </a:r>
            <a:r>
              <a:rPr lang="en-US" dirty="0"/>
              <a:t> by this approach. Societies can </a:t>
            </a:r>
            <a:r>
              <a:rPr lang="en-US" dirty="0" err="1"/>
              <a:t>minimise</a:t>
            </a:r>
            <a:r>
              <a:rPr lang="en-US" dirty="0"/>
              <a:t> health issues in the future by enhancing health at an early age (Smith et al., 2024).</a:t>
            </a:r>
          </a:p>
        </p:txBody>
      </p:sp>
      <p:sp>
        <p:nvSpPr>
          <p:cNvPr id="4" name="Slide Number Placeholder 3"/>
          <p:cNvSpPr>
            <a:spLocks noGrp="1"/>
          </p:cNvSpPr>
          <p:nvPr>
            <p:ph type="sldNum" sz="quarter" idx="10"/>
          </p:nvPr>
        </p:nvSpPr>
        <p:spPr/>
        <p:txBody>
          <a:bodyPr/>
          <a:lstStyle/>
          <a:p>
            <a:fld id="{717ECA60-DE82-4347-8B81-0A147E9023C4}" type="slidenum">
              <a:rPr lang="en-US" smtClean="0"/>
              <a:t>3</a:t>
            </a:fld>
            <a:endParaRPr lang="en-US"/>
          </a:p>
        </p:txBody>
      </p:sp>
    </p:spTree>
    <p:extLst>
      <p:ext uri="{BB962C8B-B14F-4D97-AF65-F5344CB8AC3E}">
        <p14:creationId xmlns:p14="http://schemas.microsoft.com/office/powerpoint/2010/main" val="4121642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Childhood experiences are very crucial in health development. Pregnancy and early childhood health may influence physical and mental wellbeing of a person in later life. Indicatively, healthy brain and body development occur through good nutrition in the course of pregnancy ((Lassi et al., 2025). Nevertheless, childhood poverty or poor living is a factor that can predispose an individual to diseases during adulthood. Children also gain healthy </a:t>
            </a:r>
            <a:r>
              <a:rPr lang="en-US" dirty="0" err="1"/>
              <a:t>behaviours</a:t>
            </a:r>
            <a:r>
              <a:rPr lang="en-US" dirty="0"/>
              <a:t> and overall wellbeing through family support and education during their life (Wang and Wei, 2024).</a:t>
            </a:r>
          </a:p>
        </p:txBody>
      </p:sp>
      <p:sp>
        <p:nvSpPr>
          <p:cNvPr id="4" name="Slide Number Placeholder 3"/>
          <p:cNvSpPr>
            <a:spLocks noGrp="1"/>
          </p:cNvSpPr>
          <p:nvPr>
            <p:ph type="sldNum" sz="quarter" idx="10"/>
          </p:nvPr>
        </p:nvSpPr>
        <p:spPr/>
        <p:txBody>
          <a:bodyPr/>
          <a:lstStyle/>
          <a:p>
            <a:fld id="{717ECA60-DE82-4347-8B81-0A147E9023C4}" type="slidenum">
              <a:rPr lang="en-US" smtClean="0"/>
              <a:t>4</a:t>
            </a:fld>
            <a:endParaRPr lang="en-US"/>
          </a:p>
        </p:txBody>
      </p:sp>
    </p:spTree>
    <p:extLst>
      <p:ext uri="{BB962C8B-B14F-4D97-AF65-F5344CB8AC3E}">
        <p14:creationId xmlns:p14="http://schemas.microsoft.com/office/powerpoint/2010/main" val="2636917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lifestyle has a significant influence on health and wellbeing. Eating healthy and exercising prevent a variety of diseases, including heart disease and diabetes. Nonetheless, bad habits such as alcoholism and smoking predispose an individual to severe health complications. A wide range of lifestyle habits begin when a person is in adolescence and persist in adulthood (Wagner et al., 2024). Thus, the promotion of healthy lifestyles at an early age might enhance long-term wellbeing and decrease subsequent morbidity (Fang et al., 2025).</a:t>
            </a:r>
            <a:endParaRPr lang="en-US" dirty="0"/>
          </a:p>
        </p:txBody>
      </p:sp>
      <p:sp>
        <p:nvSpPr>
          <p:cNvPr id="4" name="Slide Number Placeholder 3"/>
          <p:cNvSpPr>
            <a:spLocks noGrp="1"/>
          </p:cNvSpPr>
          <p:nvPr>
            <p:ph type="sldNum" sz="quarter" idx="10"/>
          </p:nvPr>
        </p:nvSpPr>
        <p:spPr/>
        <p:txBody>
          <a:bodyPr/>
          <a:lstStyle/>
          <a:p>
            <a:fld id="{717ECA60-DE82-4347-8B81-0A147E9023C4}" type="slidenum">
              <a:rPr lang="en-US" smtClean="0"/>
              <a:t>5</a:t>
            </a:fld>
            <a:endParaRPr lang="en-US"/>
          </a:p>
        </p:txBody>
      </p:sp>
    </p:spTree>
    <p:extLst>
      <p:ext uri="{BB962C8B-B14F-4D97-AF65-F5344CB8AC3E}">
        <p14:creationId xmlns:p14="http://schemas.microsoft.com/office/powerpoint/2010/main" val="33885319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determinants are the social and economic determinants of health. These are income, education, housing, employment and social support. Individuals that have higher incomes and improved education tend to access healthcare and healthier lifestyles. Physical and mental health issues can be the cause of poor housing or financial stress (</a:t>
            </a:r>
            <a:r>
              <a:rPr lang="en-US" dirty="0" err="1"/>
              <a:t>Calloo</a:t>
            </a:r>
            <a:r>
              <a:rPr lang="en-US" dirty="0"/>
              <a:t> et al., 2026). Thus, the enhancement of the social conditions will allow to enhance the health outcomes of the population. These social factors are </a:t>
            </a:r>
            <a:r>
              <a:rPr lang="en-US" dirty="0" err="1"/>
              <a:t>emphasised</a:t>
            </a:r>
            <a:r>
              <a:rPr lang="en-US" dirty="0"/>
              <a:t> in the life course approach, which promotes the wellbeing in the long-term (Wang and Wei, 2024).</a:t>
            </a:r>
          </a:p>
        </p:txBody>
      </p:sp>
      <p:sp>
        <p:nvSpPr>
          <p:cNvPr id="4" name="Slide Number Placeholder 3"/>
          <p:cNvSpPr>
            <a:spLocks noGrp="1"/>
          </p:cNvSpPr>
          <p:nvPr>
            <p:ph type="sldNum" sz="quarter" idx="10"/>
          </p:nvPr>
        </p:nvSpPr>
        <p:spPr/>
        <p:txBody>
          <a:bodyPr/>
          <a:lstStyle/>
          <a:p>
            <a:fld id="{717ECA60-DE82-4347-8B81-0A147E9023C4}" type="slidenum">
              <a:rPr lang="en-US" smtClean="0"/>
              <a:t>6</a:t>
            </a:fld>
            <a:endParaRPr lang="en-US"/>
          </a:p>
        </p:txBody>
      </p:sp>
    </p:spTree>
    <p:extLst>
      <p:ext uri="{BB962C8B-B14F-4D97-AF65-F5344CB8AC3E}">
        <p14:creationId xmlns:p14="http://schemas.microsoft.com/office/powerpoint/2010/main" val="2542885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and wellbeing evolves at the various phases of life. In childhood, individuals form the habits and </a:t>
            </a:r>
            <a:r>
              <a:rPr lang="en-US" dirty="0" err="1"/>
              <a:t>behaviours</a:t>
            </a:r>
            <a:r>
              <a:rPr lang="en-US" dirty="0"/>
              <a:t> which influence future health. The stage of adolescence is when diet and physical activity become lifestyle decisions. During adulthood, the work stress and lifestyle </a:t>
            </a:r>
            <a:r>
              <a:rPr lang="en-US" dirty="0" err="1"/>
              <a:t>behaviours</a:t>
            </a:r>
            <a:r>
              <a:rPr lang="en-US" dirty="0"/>
              <a:t> may influence the outcomes of health (Smith et al., 2024). As one becomes old ageing presents an issue in the form of more health challenges. Nevertheless, previous experiences in life tend to affect health during the later stages of life (Wagner et al., 2024).</a:t>
            </a:r>
          </a:p>
        </p:txBody>
      </p:sp>
      <p:sp>
        <p:nvSpPr>
          <p:cNvPr id="4" name="Slide Number Placeholder 3"/>
          <p:cNvSpPr>
            <a:spLocks noGrp="1"/>
          </p:cNvSpPr>
          <p:nvPr>
            <p:ph type="sldNum" sz="quarter" idx="10"/>
          </p:nvPr>
        </p:nvSpPr>
        <p:spPr/>
        <p:txBody>
          <a:bodyPr/>
          <a:lstStyle/>
          <a:p>
            <a:fld id="{717ECA60-DE82-4347-8B81-0A147E9023C4}" type="slidenum">
              <a:rPr lang="en-US" smtClean="0"/>
              <a:t>7</a:t>
            </a:fld>
            <a:endParaRPr lang="en-US"/>
          </a:p>
        </p:txBody>
      </p:sp>
    </p:spTree>
    <p:extLst>
      <p:ext uri="{BB962C8B-B14F-4D97-AF65-F5344CB8AC3E}">
        <p14:creationId xmlns:p14="http://schemas.microsoft.com/office/powerpoint/2010/main" val="3027749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the life course perspective is based on the development of health, which manifests itself through experiences during the life of a person. Long term health outcomes are affected by early childhood events, lifestyles, and social issues. Wellbeing and disease risk can be enhanced with the help of healthy </a:t>
            </a:r>
            <a:r>
              <a:rPr lang="en-US" dirty="0" err="1"/>
              <a:t>behaviours</a:t>
            </a:r>
            <a:r>
              <a:rPr lang="en-US" dirty="0"/>
              <a:t> and supporting environments. Thus, the significance of early prevention and supportive policies is very high to enhance the health of the populations. Knowledge of the life course approach assists governments and healthcare practitioners to develop strategies that promote healthy lives across childhood to old age.</a:t>
            </a:r>
          </a:p>
        </p:txBody>
      </p:sp>
      <p:sp>
        <p:nvSpPr>
          <p:cNvPr id="4" name="Slide Number Placeholder 3"/>
          <p:cNvSpPr>
            <a:spLocks noGrp="1"/>
          </p:cNvSpPr>
          <p:nvPr>
            <p:ph type="sldNum" sz="quarter" idx="10"/>
          </p:nvPr>
        </p:nvSpPr>
        <p:spPr/>
        <p:txBody>
          <a:bodyPr/>
          <a:lstStyle/>
          <a:p>
            <a:fld id="{717ECA60-DE82-4347-8B81-0A147E9023C4}" type="slidenum">
              <a:rPr lang="en-US" smtClean="0"/>
              <a:t>8</a:t>
            </a:fld>
            <a:endParaRPr lang="en-US"/>
          </a:p>
        </p:txBody>
      </p:sp>
    </p:spTree>
    <p:extLst>
      <p:ext uri="{BB962C8B-B14F-4D97-AF65-F5344CB8AC3E}">
        <p14:creationId xmlns:p14="http://schemas.microsoft.com/office/powerpoint/2010/main" val="1453965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2B598A4-E629-4EE6-B07F-1EE5B7AC51D6}"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F64BA-8AE3-42B1-8FF5-E58FAD1D6D47}" type="slidenum">
              <a:rPr lang="en-US" smtClean="0"/>
              <a:t>‹#›</a:t>
            </a:fld>
            <a:endParaRPr lang="en-US"/>
          </a:p>
        </p:txBody>
      </p:sp>
    </p:spTree>
    <p:extLst>
      <p:ext uri="{BB962C8B-B14F-4D97-AF65-F5344CB8AC3E}">
        <p14:creationId xmlns:p14="http://schemas.microsoft.com/office/powerpoint/2010/main" val="1232189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B598A4-E629-4EE6-B07F-1EE5B7AC51D6}"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F64BA-8AE3-42B1-8FF5-E58FAD1D6D47}" type="slidenum">
              <a:rPr lang="en-US" smtClean="0"/>
              <a:t>‹#›</a:t>
            </a:fld>
            <a:endParaRPr lang="en-US"/>
          </a:p>
        </p:txBody>
      </p:sp>
    </p:spTree>
    <p:extLst>
      <p:ext uri="{BB962C8B-B14F-4D97-AF65-F5344CB8AC3E}">
        <p14:creationId xmlns:p14="http://schemas.microsoft.com/office/powerpoint/2010/main" val="2630113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B598A4-E629-4EE6-B07F-1EE5B7AC51D6}"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F64BA-8AE3-42B1-8FF5-E58FAD1D6D47}" type="slidenum">
              <a:rPr lang="en-US" smtClean="0"/>
              <a:t>‹#›</a:t>
            </a:fld>
            <a:endParaRPr lang="en-US"/>
          </a:p>
        </p:txBody>
      </p:sp>
    </p:spTree>
    <p:extLst>
      <p:ext uri="{BB962C8B-B14F-4D97-AF65-F5344CB8AC3E}">
        <p14:creationId xmlns:p14="http://schemas.microsoft.com/office/powerpoint/2010/main" val="1983165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2B598A4-E629-4EE6-B07F-1EE5B7AC51D6}"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7F64BA-8AE3-42B1-8FF5-E58FAD1D6D47}" type="slidenum">
              <a:rPr lang="en-US" smtClean="0"/>
              <a:t>‹#›</a:t>
            </a:fld>
            <a:endParaRPr lang="en-US"/>
          </a:p>
        </p:txBody>
      </p:sp>
    </p:spTree>
    <p:extLst>
      <p:ext uri="{BB962C8B-B14F-4D97-AF65-F5344CB8AC3E}">
        <p14:creationId xmlns:p14="http://schemas.microsoft.com/office/powerpoint/2010/main" val="3446620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2B598A4-E629-4EE6-B07F-1EE5B7AC51D6}" type="datetimeFigureOut">
              <a:rPr lang="en-US" smtClean="0"/>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7F64BA-8AE3-42B1-8FF5-E58FAD1D6D47}" type="slidenum">
              <a:rPr lang="en-US" smtClean="0"/>
              <a:t>‹#›</a:t>
            </a:fld>
            <a:endParaRPr lang="en-US"/>
          </a:p>
        </p:txBody>
      </p:sp>
    </p:spTree>
    <p:extLst>
      <p:ext uri="{BB962C8B-B14F-4D97-AF65-F5344CB8AC3E}">
        <p14:creationId xmlns:p14="http://schemas.microsoft.com/office/powerpoint/2010/main" val="2252595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2B598A4-E629-4EE6-B07F-1EE5B7AC51D6}" type="datetimeFigureOut">
              <a:rPr lang="en-US" smtClean="0"/>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7F64BA-8AE3-42B1-8FF5-E58FAD1D6D47}" type="slidenum">
              <a:rPr lang="en-US" smtClean="0"/>
              <a:t>‹#›</a:t>
            </a:fld>
            <a:endParaRPr lang="en-US"/>
          </a:p>
        </p:txBody>
      </p:sp>
    </p:spTree>
    <p:extLst>
      <p:ext uri="{BB962C8B-B14F-4D97-AF65-F5344CB8AC3E}">
        <p14:creationId xmlns:p14="http://schemas.microsoft.com/office/powerpoint/2010/main" val="347599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B598A4-E629-4EE6-B07F-1EE5B7AC51D6}" type="datetimeFigureOut">
              <a:rPr lang="en-US" smtClean="0"/>
              <a:t>3/23/2026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7F64BA-8AE3-42B1-8FF5-E58FAD1D6D47}" type="slidenum">
              <a:rPr lang="en-US" smtClean="0"/>
              <a:t>‹#›</a:t>
            </a:fld>
            <a:endParaRPr lang="en-US"/>
          </a:p>
        </p:txBody>
      </p:sp>
    </p:spTree>
    <p:extLst>
      <p:ext uri="{BB962C8B-B14F-4D97-AF65-F5344CB8AC3E}">
        <p14:creationId xmlns:p14="http://schemas.microsoft.com/office/powerpoint/2010/main" val="3424314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B598A4-E629-4EE6-B07F-1EE5B7AC51D6}"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7F64BA-8AE3-42B1-8FF5-E58FAD1D6D47}" type="slidenum">
              <a:rPr lang="en-US" smtClean="0"/>
              <a:t>‹#›</a:t>
            </a:fld>
            <a:endParaRPr lang="en-US"/>
          </a:p>
        </p:txBody>
      </p:sp>
    </p:spTree>
    <p:extLst>
      <p:ext uri="{BB962C8B-B14F-4D97-AF65-F5344CB8AC3E}">
        <p14:creationId xmlns:p14="http://schemas.microsoft.com/office/powerpoint/2010/main" val="1118012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B598A4-E629-4EE6-B07F-1EE5B7AC51D6}"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7F64BA-8AE3-42B1-8FF5-E58FAD1D6D47}" type="slidenum">
              <a:rPr lang="en-US" smtClean="0"/>
              <a:t>‹#›</a:t>
            </a:fld>
            <a:endParaRPr lang="en-US"/>
          </a:p>
        </p:txBody>
      </p:sp>
    </p:spTree>
    <p:extLst>
      <p:ext uri="{BB962C8B-B14F-4D97-AF65-F5344CB8AC3E}">
        <p14:creationId xmlns:p14="http://schemas.microsoft.com/office/powerpoint/2010/main" val="1460009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B598A4-E629-4EE6-B07F-1EE5B7AC51D6}"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F64BA-8AE3-42B1-8FF5-E58FAD1D6D47}" type="slidenum">
              <a:rPr lang="en-US" smtClean="0"/>
              <a:t>‹#›</a:t>
            </a:fld>
            <a:endParaRPr lang="en-US"/>
          </a:p>
        </p:txBody>
      </p:sp>
    </p:spTree>
    <p:extLst>
      <p:ext uri="{BB962C8B-B14F-4D97-AF65-F5344CB8AC3E}">
        <p14:creationId xmlns:p14="http://schemas.microsoft.com/office/powerpoint/2010/main" val="3342172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B598A4-E629-4EE6-B07F-1EE5B7AC51D6}"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F64BA-8AE3-42B1-8FF5-E58FAD1D6D47}" type="slidenum">
              <a:rPr lang="en-US" smtClean="0"/>
              <a:t>‹#›</a:t>
            </a:fld>
            <a:endParaRPr lang="en-US"/>
          </a:p>
        </p:txBody>
      </p:sp>
    </p:spTree>
    <p:extLst>
      <p:ext uri="{BB962C8B-B14F-4D97-AF65-F5344CB8AC3E}">
        <p14:creationId xmlns:p14="http://schemas.microsoft.com/office/powerpoint/2010/main" val="2702728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B598A4-E629-4EE6-B07F-1EE5B7AC51D6}" type="datetimeFigureOut">
              <a:rPr lang="en-US" smtClean="0"/>
              <a:t>3/23/2026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7F64BA-8AE3-42B1-8FF5-E58FAD1D6D47}" type="slidenum">
              <a:rPr lang="en-US" smtClean="0"/>
              <a:t>‹#›</a:t>
            </a:fld>
            <a:endParaRPr lang="en-US"/>
          </a:p>
        </p:txBody>
      </p:sp>
    </p:spTree>
    <p:extLst>
      <p:ext uri="{BB962C8B-B14F-4D97-AF65-F5344CB8AC3E}">
        <p14:creationId xmlns:p14="http://schemas.microsoft.com/office/powerpoint/2010/main" val="2110249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65879" y="1661025"/>
            <a:ext cx="9525000" cy="3811299"/>
          </a:xfrm>
        </p:spPr>
        <p:txBody>
          <a:bodyPr>
            <a:noAutofit/>
          </a:bodyPr>
          <a:lstStyle/>
          <a:p>
            <a:r>
              <a:rPr lang="en-US" sz="4000" b="1" dirty="0"/>
              <a:t>The Life </a:t>
            </a:r>
            <a:r>
              <a:rPr lang="en-US" sz="4000" dirty="0"/>
              <a:t>Course Approach to Health and Well-being</a:t>
            </a:r>
            <a:br>
              <a:rPr lang="en-US" sz="4000" dirty="0"/>
            </a:br>
            <a:r>
              <a:rPr lang="en-US" sz="4000" dirty="0"/>
              <a:t>Module Code: BMNS4014</a:t>
            </a:r>
            <a:br>
              <a:rPr lang="en-US" sz="4000" dirty="0"/>
            </a:br>
            <a:r>
              <a:rPr lang="en-US" sz="4000" dirty="0"/>
              <a:t>Student Name: Susanna Tjipanga</a:t>
            </a:r>
            <a:br>
              <a:rPr lang="en-US" sz="4000" dirty="0"/>
            </a:br>
            <a:r>
              <a:rPr lang="en-US" sz="4000" dirty="0"/>
              <a:t>Student ID: 2506926</a:t>
            </a:r>
            <a:br>
              <a:rPr lang="en-US" sz="4000" dirty="0"/>
            </a:br>
            <a:endParaRPr lang="en-US" sz="4000" dirty="0"/>
          </a:p>
        </p:txBody>
      </p:sp>
    </p:spTree>
    <p:extLst>
      <p:ext uri="{BB962C8B-B14F-4D97-AF65-F5344CB8AC3E}">
        <p14:creationId xmlns:p14="http://schemas.microsoft.com/office/powerpoint/2010/main" val="22308900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INTRODUCTION TO HEALTH AND WELLBEING</a:t>
            </a:r>
          </a:p>
        </p:txBody>
      </p:sp>
      <p:sp>
        <p:nvSpPr>
          <p:cNvPr id="4" name="Rectangle 1"/>
          <p:cNvSpPr>
            <a:spLocks noGrp="1" noChangeArrowheads="1"/>
          </p:cNvSpPr>
          <p:nvPr>
            <p:ph idx="1"/>
          </p:nvPr>
        </p:nvSpPr>
        <p:spPr bwMode="auto">
          <a:xfrm>
            <a:off x="838200" y="2552259"/>
            <a:ext cx="5964043"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Health and wellbeing are affected by body, lifestyle, and environment (Marmot, 2020).</a:t>
            </a:r>
          </a:p>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The life course approach explains how health develops across life.</a:t>
            </a:r>
          </a:p>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Early life experiences can influence health in later life.</a:t>
            </a:r>
          </a:p>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Lifestyle choices and social conditions affect long-term wellbeing (Edwards, 2022).</a:t>
            </a:r>
          </a:p>
        </p:txBody>
      </p:sp>
      <p:pic>
        <p:nvPicPr>
          <p:cNvPr id="5" name="Picture 4"/>
          <p:cNvPicPr>
            <a:picLocks noChangeAspect="1"/>
          </p:cNvPicPr>
          <p:nvPr/>
        </p:nvPicPr>
        <p:blipFill>
          <a:blip r:embed="rId3"/>
          <a:stretch>
            <a:fillRect/>
          </a:stretch>
        </p:blipFill>
        <p:spPr>
          <a:xfrm>
            <a:off x="7569149" y="1957588"/>
            <a:ext cx="4127812" cy="4258557"/>
          </a:xfrm>
          <a:prstGeom prst="rect">
            <a:avLst/>
          </a:prstGeom>
        </p:spPr>
      </p:pic>
    </p:spTree>
    <p:extLst>
      <p:ext uri="{BB962C8B-B14F-4D97-AF65-F5344CB8AC3E}">
        <p14:creationId xmlns:p14="http://schemas.microsoft.com/office/powerpoint/2010/main" val="2012088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5964" y="562553"/>
            <a:ext cx="10515600" cy="1325563"/>
          </a:xfrm>
        </p:spPr>
        <p:txBody>
          <a:bodyPr/>
          <a:lstStyle/>
          <a:p>
            <a:pPr algn="ctr"/>
            <a:r>
              <a:rPr lang="en-US" b="1" dirty="0"/>
              <a:t>UNDERSTANDING THE LIFE COURSE APPROACH</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82878973"/>
              </p:ext>
            </p:extLst>
          </p:nvPr>
        </p:nvGraphicFramePr>
        <p:xfrm>
          <a:off x="602673" y="2021378"/>
          <a:ext cx="10715815" cy="35394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8032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IMPACT OF EARLY LIFE EXPERIENCES</a:t>
            </a:r>
          </a:p>
        </p:txBody>
      </p:sp>
      <p:sp>
        <p:nvSpPr>
          <p:cNvPr id="4" name="Rectangle 1"/>
          <p:cNvSpPr>
            <a:spLocks noGrp="1" noChangeArrowheads="1"/>
          </p:cNvSpPr>
          <p:nvPr>
            <p:ph idx="1"/>
          </p:nvPr>
        </p:nvSpPr>
        <p:spPr bwMode="auto">
          <a:xfrm>
            <a:off x="702781" y="2250523"/>
            <a:ext cx="6043707"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Health in pregnancy and childhood affects future health (Lassi</a:t>
            </a:r>
            <a:r>
              <a:rPr lang="en-US" sz="2400" dirty="0">
                <a:latin typeface="Arial" panose="020B0604020202020204" pitchFamily="34" charset="0"/>
              </a:rPr>
              <a:t> et al., </a:t>
            </a:r>
            <a:r>
              <a:rPr kumimoji="0" lang="en-US" sz="2400" b="0" i="0" u="none" strike="noStrike" cap="none" normalizeH="0" baseline="0" dirty="0">
                <a:ln>
                  <a:noFill/>
                </a:ln>
                <a:solidFill>
                  <a:schemeClr val="tx1"/>
                </a:solidFill>
                <a:effectLst/>
                <a:latin typeface="Arial" panose="020B0604020202020204" pitchFamily="34" charset="0"/>
              </a:rPr>
              <a:t>2025).</a:t>
            </a:r>
          </a:p>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Good nutrition during pregnancy supports child development.</a:t>
            </a:r>
          </a:p>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Childhood poverty can increase disease risk in adulthood.</a:t>
            </a:r>
          </a:p>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Family support and education improve wellbeing in later life (Wang and Wei, 2024).</a:t>
            </a:r>
          </a:p>
        </p:txBody>
      </p:sp>
      <p:pic>
        <p:nvPicPr>
          <p:cNvPr id="5" name="Picture 4"/>
          <p:cNvPicPr>
            <a:picLocks noChangeAspect="1"/>
          </p:cNvPicPr>
          <p:nvPr/>
        </p:nvPicPr>
        <p:blipFill>
          <a:blip r:embed="rId3"/>
          <a:stretch>
            <a:fillRect/>
          </a:stretch>
        </p:blipFill>
        <p:spPr>
          <a:xfrm>
            <a:off x="6995457" y="2250523"/>
            <a:ext cx="4705814" cy="3117894"/>
          </a:xfrm>
          <a:prstGeom prst="rect">
            <a:avLst/>
          </a:prstGeom>
        </p:spPr>
      </p:pic>
    </p:spTree>
    <p:extLst>
      <p:ext uri="{BB962C8B-B14F-4D97-AF65-F5344CB8AC3E}">
        <p14:creationId xmlns:p14="http://schemas.microsoft.com/office/powerpoint/2010/main" val="2936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5344" y="500207"/>
            <a:ext cx="9705111" cy="1325563"/>
          </a:xfrm>
        </p:spPr>
        <p:txBody>
          <a:bodyPr/>
          <a:lstStyle/>
          <a:p>
            <a:pPr algn="ctr"/>
            <a:r>
              <a:rPr lang="en-US" b="1" dirty="0"/>
              <a:t>LIFESTYLE FACTORS AFFECTING HEALTH</a:t>
            </a:r>
          </a:p>
        </p:txBody>
      </p:sp>
      <p:sp>
        <p:nvSpPr>
          <p:cNvPr id="4" name="Rectangle 1"/>
          <p:cNvSpPr>
            <a:spLocks noGrp="1" noChangeArrowheads="1"/>
          </p:cNvSpPr>
          <p:nvPr>
            <p:ph idx="1"/>
          </p:nvPr>
        </p:nvSpPr>
        <p:spPr bwMode="auto">
          <a:xfrm>
            <a:off x="845719" y="2235856"/>
            <a:ext cx="5934222"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Healthy diet helps prevent many diseases (Wagner et al., 2024).</a:t>
            </a:r>
          </a:p>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Regular physical activity supports body and mental health.</a:t>
            </a:r>
          </a:p>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Smoking and alcohol increase health problems.</a:t>
            </a:r>
          </a:p>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Healthy habits learned early can improve long-term wellbeing (Fang</a:t>
            </a:r>
            <a:r>
              <a:rPr lang="en-US" sz="2400" dirty="0">
                <a:latin typeface="Arial" panose="020B0604020202020204" pitchFamily="34" charset="0"/>
              </a:rPr>
              <a:t> et al., </a:t>
            </a:r>
            <a:r>
              <a:rPr kumimoji="0" lang="en-US" sz="2400" b="0" i="0" u="none" strike="noStrike" cap="none" normalizeH="0" baseline="0" dirty="0">
                <a:ln>
                  <a:noFill/>
                </a:ln>
                <a:solidFill>
                  <a:schemeClr val="tx1"/>
                </a:solidFill>
                <a:effectLst/>
                <a:latin typeface="Arial" panose="020B0604020202020204" pitchFamily="34" charset="0"/>
              </a:rPr>
              <a:t>2025).</a:t>
            </a:r>
          </a:p>
        </p:txBody>
      </p:sp>
      <p:pic>
        <p:nvPicPr>
          <p:cNvPr id="5" name="Picture 4"/>
          <p:cNvPicPr>
            <a:picLocks noChangeAspect="1"/>
          </p:cNvPicPr>
          <p:nvPr/>
        </p:nvPicPr>
        <p:blipFill>
          <a:blip r:embed="rId3"/>
          <a:stretch>
            <a:fillRect/>
          </a:stretch>
        </p:blipFill>
        <p:spPr>
          <a:xfrm>
            <a:off x="7805855" y="2040447"/>
            <a:ext cx="3298902" cy="3611729"/>
          </a:xfrm>
          <a:prstGeom prst="rect">
            <a:avLst/>
          </a:prstGeom>
        </p:spPr>
      </p:pic>
    </p:spTree>
    <p:extLst>
      <p:ext uri="{BB962C8B-B14F-4D97-AF65-F5344CB8AC3E}">
        <p14:creationId xmlns:p14="http://schemas.microsoft.com/office/powerpoint/2010/main" val="2962603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WIDER DETERMINANTS INFLUENCING HEALTH</a:t>
            </a:r>
          </a:p>
        </p:txBody>
      </p:sp>
      <p:sp>
        <p:nvSpPr>
          <p:cNvPr id="4" name="Rectangle 1"/>
          <p:cNvSpPr>
            <a:spLocks noGrp="1" noChangeArrowheads="1"/>
          </p:cNvSpPr>
          <p:nvPr>
            <p:ph idx="1"/>
          </p:nvPr>
        </p:nvSpPr>
        <p:spPr bwMode="auto">
          <a:xfrm>
            <a:off x="838200" y="2294024"/>
            <a:ext cx="5985924"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Social conditions strongly affect health outcomes.</a:t>
            </a:r>
          </a:p>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Income and employment influence access to healthcare (</a:t>
            </a:r>
            <a:r>
              <a:rPr kumimoji="0" lang="en-US" sz="2400" b="0" i="0" u="none" strike="noStrike" cap="none" normalizeH="0" baseline="0" dirty="0" err="1">
                <a:ln>
                  <a:noFill/>
                </a:ln>
                <a:solidFill>
                  <a:schemeClr val="tx1"/>
                </a:solidFill>
                <a:effectLst/>
                <a:latin typeface="Arial" panose="020B0604020202020204" pitchFamily="34" charset="0"/>
              </a:rPr>
              <a:t>Calloo</a:t>
            </a:r>
            <a:r>
              <a:rPr kumimoji="0" lang="en-US" sz="2400" b="0" i="0" u="none" strike="noStrike" cap="none" normalizeH="0" baseline="0" dirty="0">
                <a:ln>
                  <a:noFill/>
                </a:ln>
                <a:solidFill>
                  <a:schemeClr val="tx1"/>
                </a:solidFill>
                <a:effectLst/>
                <a:latin typeface="Arial" panose="020B0604020202020204" pitchFamily="34" charset="0"/>
              </a:rPr>
              <a:t> et al., 2026).</a:t>
            </a:r>
          </a:p>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Education helps people make better health decisions (Wang and Wei, 2024).</a:t>
            </a:r>
          </a:p>
          <a:p>
            <a:pPr algn="just" eaLnBrk="0" fontAlgn="base" hangingPunct="0">
              <a:lnSpc>
                <a:spcPct val="100000"/>
              </a:lnSpc>
              <a:spcBef>
                <a:spcPct val="0"/>
              </a:spcBef>
              <a:spcAft>
                <a:spcPct val="0"/>
              </a:spcAft>
            </a:pPr>
            <a:r>
              <a:rPr kumimoji="0" lang="en-US" sz="2400" b="0" i="0" u="none" strike="noStrike" cap="none" normalizeH="0" baseline="0" dirty="0">
                <a:ln>
                  <a:noFill/>
                </a:ln>
                <a:solidFill>
                  <a:schemeClr val="tx1"/>
                </a:solidFill>
                <a:effectLst/>
                <a:latin typeface="Arial" panose="020B0604020202020204" pitchFamily="34" charset="0"/>
              </a:rPr>
              <a:t>Housing and social support affect physical and mental health.</a:t>
            </a:r>
          </a:p>
        </p:txBody>
      </p:sp>
      <p:pic>
        <p:nvPicPr>
          <p:cNvPr id="5" name="Picture 4"/>
          <p:cNvPicPr>
            <a:picLocks noChangeAspect="1"/>
          </p:cNvPicPr>
          <p:nvPr/>
        </p:nvPicPr>
        <p:blipFill>
          <a:blip r:embed="rId3"/>
          <a:stretch>
            <a:fillRect/>
          </a:stretch>
        </p:blipFill>
        <p:spPr>
          <a:xfrm>
            <a:off x="8167407" y="2068838"/>
            <a:ext cx="3469888" cy="3641506"/>
          </a:xfrm>
          <a:prstGeom prst="rect">
            <a:avLst/>
          </a:prstGeom>
        </p:spPr>
      </p:pic>
    </p:spTree>
    <p:extLst>
      <p:ext uri="{BB962C8B-B14F-4D97-AF65-F5344CB8AC3E}">
        <p14:creationId xmlns:p14="http://schemas.microsoft.com/office/powerpoint/2010/main" val="2599139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HEALTH AND WELLBEING ACROSS THE LIFE COURSE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82505131"/>
              </p:ext>
            </p:extLst>
          </p:nvPr>
        </p:nvGraphicFramePr>
        <p:xfrm>
          <a:off x="914401" y="2210798"/>
          <a:ext cx="10075718" cy="35394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7798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653" y="365125"/>
            <a:ext cx="10515600" cy="1325563"/>
          </a:xfrm>
        </p:spPr>
        <p:txBody>
          <a:bodyPr/>
          <a:lstStyle/>
          <a:p>
            <a:pPr algn="ctr"/>
            <a:r>
              <a:rPr lang="en-US" b="1" dirty="0"/>
              <a:t>CONCLUSION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259019871"/>
              </p:ext>
            </p:extLst>
          </p:nvPr>
        </p:nvGraphicFramePr>
        <p:xfrm>
          <a:off x="1973766" y="2074128"/>
          <a:ext cx="8785387" cy="38248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8947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1096</Words>
  <Application>Microsoft Office PowerPoint</Application>
  <PresentationFormat>Widescreen</PresentationFormat>
  <Paragraphs>50</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The Life Course Approach to Health and Well-being Module Code: BMNS4014 Student Name: Susanna Tjipanga Student ID: 2506926 </vt:lpstr>
      <vt:lpstr>INTRODUCTION TO HEALTH AND WELLBEING</vt:lpstr>
      <vt:lpstr>UNDERSTANDING THE LIFE COURSE APPROACH</vt:lpstr>
      <vt:lpstr>IMPACT OF EARLY LIFE EXPERIENCES</vt:lpstr>
      <vt:lpstr>LIFESTYLE FACTORS AFFECTING HEALTH</vt:lpstr>
      <vt:lpstr>WIDER DETERMINANTS INFLUENCING HEALTH</vt:lpstr>
      <vt:lpstr>HEALTH AND WELLBEING ACROSS THE LIFE COURSE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Life Course Approach to Health and Wellbeing Module Code: BMNS4014 Student Name Student ID</dc:title>
  <dc:creator>--</dc:creator>
  <cp:lastModifiedBy>Susanna Tjipanga</cp:lastModifiedBy>
  <cp:revision>5</cp:revision>
  <dcterms:created xsi:type="dcterms:W3CDTF">2026-03-13T11:51:35Z</dcterms:created>
  <dcterms:modified xsi:type="dcterms:W3CDTF">2026-03-23T18:15:25Z</dcterms:modified>
</cp:coreProperties>
</file>