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openxmlformats-officedocument.oleObject"/>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9" r:id="rId17"/>
    <p:sldId id="280" r:id="rId18"/>
    <p:sldId id="281" r:id="rId19"/>
    <p:sldId id="272" r:id="rId20"/>
    <p:sldId id="273" r:id="rId21"/>
    <p:sldId id="274" r:id="rId22"/>
    <p:sldId id="275" r:id="rId23"/>
    <p:sldId id="276" r:id="rId24"/>
    <p:sldId id="278" r:id="rId25"/>
    <p:sldId id="282" r:id="rId26"/>
    <p:sldId id="28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947" autoAdjust="0"/>
    <p:restoredTop sz="97972" autoAdjust="0"/>
  </p:normalViewPr>
  <p:slideViewPr>
    <p:cSldViewPr>
      <p:cViewPr>
        <p:scale>
          <a:sx n="70" d="100"/>
          <a:sy n="70" d="100"/>
        </p:scale>
        <p:origin x="-606" y="-16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w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7EDC752-9519-4FA7-BA5A-3939559C71AC}" type="datetimeFigureOut">
              <a:rPr lang="en-US" smtClean="0"/>
              <a:pPr/>
              <a:t>9/10/2010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7819C-B26E-4ABD-9CC4-1B9FD6E5B44A}"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7EDC752-9519-4FA7-BA5A-3939559C71AC}" type="datetimeFigureOut">
              <a:rPr lang="en-US" smtClean="0"/>
              <a:pPr/>
              <a:t>9/10/2010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7819C-B26E-4ABD-9CC4-1B9FD6E5B44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EDC752-9519-4FA7-BA5A-3939559C71AC}" type="datetimeFigureOut">
              <a:rPr lang="en-US" smtClean="0"/>
              <a:pPr/>
              <a:t>9/10/2010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7819C-B26E-4ABD-9CC4-1B9FD6E5B44A}"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7EDC752-9519-4FA7-BA5A-3939559C71AC}" type="datetimeFigureOut">
              <a:rPr lang="en-US" smtClean="0"/>
              <a:pPr/>
              <a:t>9/10/2010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57819C-B26E-4ABD-9CC4-1B9FD6E5B44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7EDC752-9519-4FA7-BA5A-3939559C71AC}" type="datetimeFigureOut">
              <a:rPr lang="en-US" smtClean="0"/>
              <a:pPr/>
              <a:t>9/10/2010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57819C-B26E-4ABD-9CC4-1B9FD6E5B44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7EDC752-9519-4FA7-BA5A-3939559C71AC}" type="datetimeFigureOut">
              <a:rPr lang="en-US" smtClean="0"/>
              <a:pPr/>
              <a:t>9/10/2010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57819C-B26E-4ABD-9CC4-1B9FD6E5B44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EDC752-9519-4FA7-BA5A-3939559C71AC}" type="datetimeFigureOut">
              <a:rPr lang="en-US" smtClean="0"/>
              <a:pPr/>
              <a:t>9/10/2010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57819C-B26E-4ABD-9CC4-1B9FD6E5B44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EDC752-9519-4FA7-BA5A-3939559C71AC}" type="datetimeFigureOut">
              <a:rPr lang="en-US" smtClean="0"/>
              <a:pPr/>
              <a:t>9/10/2010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57819C-B26E-4ABD-9CC4-1B9FD6E5B44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EDC752-9519-4FA7-BA5A-3939559C71AC}" type="datetimeFigureOut">
              <a:rPr lang="en-US" smtClean="0"/>
              <a:pPr/>
              <a:t>9/10/2010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57819C-B26E-4ABD-9CC4-1B9FD6E5B44A}"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7EDC752-9519-4FA7-BA5A-3939559C71AC}" type="datetimeFigureOut">
              <a:rPr lang="en-US" smtClean="0"/>
              <a:pPr/>
              <a:t>9/10/2010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7819C-B26E-4ABD-9CC4-1B9FD6E5B44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7EDC752-9519-4FA7-BA5A-3939559C71AC}" type="datetimeFigureOut">
              <a:rPr lang="en-US" smtClean="0"/>
              <a:pPr/>
              <a:t>9/10/2010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7819C-B26E-4ABD-9CC4-1B9FD6E5B44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EDC752-9519-4FA7-BA5A-3939559C71AC}" type="datetimeFigureOut">
              <a:rPr lang="en-US" smtClean="0"/>
              <a:pPr/>
              <a:t>9/10/2010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57819C-B26E-4ABD-9CC4-1B9FD6E5B44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Phased Array UT</a:t>
            </a:r>
            <a:endParaRPr lang="en-GB" dirty="0"/>
          </a:p>
        </p:txBody>
      </p:sp>
      <p:sp>
        <p:nvSpPr>
          <p:cNvPr id="3" name="Subtitle 2"/>
          <p:cNvSpPr>
            <a:spLocks noGrp="1"/>
          </p:cNvSpPr>
          <p:nvPr>
            <p:ph type="subTitle" idx="1"/>
          </p:nvPr>
        </p:nvSpPr>
        <p:spPr/>
        <p:txBody>
          <a:bodyPr/>
          <a:lstStyle/>
          <a:p>
            <a:r>
              <a:rPr lang="en-GB" dirty="0" smtClean="0"/>
              <a:t>Basic Principles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5" name="Rectangle 4"/>
          <p:cNvSpPr/>
          <p:nvPr/>
        </p:nvSpPr>
        <p:spPr>
          <a:xfrm>
            <a:off x="214282" y="1651236"/>
            <a:ext cx="5429288" cy="4278094"/>
          </a:xfrm>
          <a:prstGeom prst="rect">
            <a:avLst/>
          </a:prstGeom>
        </p:spPr>
        <p:txBody>
          <a:bodyPr wrap="square">
            <a:spAutoFit/>
          </a:bodyPr>
          <a:lstStyle/>
          <a:p>
            <a:pPr marL="360363" indent="-360363">
              <a:buFont typeface="Arial" pitchFamily="34" charset="0"/>
              <a:buChar char="•"/>
            </a:pPr>
            <a:r>
              <a:rPr lang="en-GB" sz="1600" dirty="0" smtClean="0"/>
              <a:t>Ultrasonic </a:t>
            </a:r>
            <a:r>
              <a:rPr lang="en-GB" sz="1600" dirty="0"/>
              <a:t>NDE is a well-established inspection method to detect and size </a:t>
            </a:r>
            <a:r>
              <a:rPr lang="en-GB" sz="1600" dirty="0" smtClean="0"/>
              <a:t> discontinuities in structural materials.</a:t>
            </a:r>
          </a:p>
          <a:p>
            <a:pPr marL="360363" indent="-360363">
              <a:buFont typeface="Arial" pitchFamily="34" charset="0"/>
              <a:buChar char="•"/>
            </a:pPr>
            <a:r>
              <a:rPr lang="en-GB" sz="1600" dirty="0" smtClean="0"/>
              <a:t>Inspection </a:t>
            </a:r>
            <a:r>
              <a:rPr lang="en-GB" sz="1600" dirty="0"/>
              <a:t>using phased arrays has much in common with </a:t>
            </a:r>
            <a:r>
              <a:rPr lang="en-GB" sz="1600" dirty="0" smtClean="0"/>
              <a:t>conventional ultrasonic methods, </a:t>
            </a:r>
            <a:r>
              <a:rPr lang="en-GB" sz="1600" dirty="0"/>
              <a:t>since the physics of wave propagation, </a:t>
            </a:r>
            <a:r>
              <a:rPr lang="en-GB" sz="1600" dirty="0" smtClean="0"/>
              <a:t>reflection</a:t>
            </a:r>
            <a:r>
              <a:rPr lang="en-GB" sz="1600" dirty="0"/>
              <a:t>, refraction, mode </a:t>
            </a:r>
            <a:r>
              <a:rPr lang="en-GB" sz="1600" dirty="0" smtClean="0"/>
              <a:t>conversion, and </a:t>
            </a:r>
            <a:r>
              <a:rPr lang="en-GB" sz="1600" dirty="0"/>
              <a:t>diffraction remain the </a:t>
            </a:r>
            <a:r>
              <a:rPr lang="en-GB" sz="1600" dirty="0" smtClean="0"/>
              <a:t>same.</a:t>
            </a:r>
          </a:p>
          <a:p>
            <a:pPr marL="360363" indent="-360363">
              <a:buFont typeface="Arial" pitchFamily="34" charset="0"/>
              <a:buChar char="•"/>
            </a:pPr>
            <a:r>
              <a:rPr lang="en-GB" sz="1600" dirty="0" smtClean="0"/>
              <a:t>It </a:t>
            </a:r>
            <a:r>
              <a:rPr lang="en-GB" sz="1600" dirty="0"/>
              <a:t>is the method of generating and receiving the </a:t>
            </a:r>
            <a:r>
              <a:rPr lang="en-GB" sz="1600" dirty="0" smtClean="0"/>
              <a:t>ultrasonic waves </a:t>
            </a:r>
            <a:r>
              <a:rPr lang="en-GB" sz="1600" dirty="0"/>
              <a:t>that is </a:t>
            </a:r>
            <a:r>
              <a:rPr lang="en-GB" sz="1600" dirty="0" smtClean="0"/>
              <a:t>different.</a:t>
            </a:r>
          </a:p>
          <a:p>
            <a:pPr marL="360363" indent="-360363">
              <a:buFont typeface="Arial" pitchFamily="34" charset="0"/>
              <a:buChar char="•"/>
            </a:pPr>
            <a:r>
              <a:rPr lang="en-GB" sz="1600" dirty="0" smtClean="0"/>
              <a:t>An </a:t>
            </a:r>
            <a:r>
              <a:rPr lang="en-GB" sz="1600" dirty="0"/>
              <a:t>ultrasonic phased-array probe is comprised of multiple elements, </a:t>
            </a:r>
            <a:r>
              <a:rPr lang="en-GB" sz="1600" dirty="0" smtClean="0"/>
              <a:t>each </a:t>
            </a:r>
            <a:r>
              <a:rPr lang="en-GB" sz="1600" dirty="0"/>
              <a:t>of which can act as a single ultrasonic </a:t>
            </a:r>
            <a:r>
              <a:rPr lang="en-GB" sz="1600" dirty="0" smtClean="0"/>
              <a:t>transducer.</a:t>
            </a:r>
          </a:p>
          <a:p>
            <a:pPr marL="360363" indent="-360363">
              <a:buFont typeface="Arial" pitchFamily="34" charset="0"/>
              <a:buChar char="•"/>
            </a:pPr>
            <a:r>
              <a:rPr lang="en-GB" sz="1600" dirty="0" smtClean="0"/>
              <a:t>The </a:t>
            </a:r>
            <a:r>
              <a:rPr lang="en-GB" sz="1600" dirty="0"/>
              <a:t>elements may be arranged </a:t>
            </a:r>
            <a:r>
              <a:rPr lang="en-GB" sz="1600" dirty="0" smtClean="0"/>
              <a:t>in a </a:t>
            </a:r>
            <a:r>
              <a:rPr lang="en-GB" sz="1600" dirty="0"/>
              <a:t>variety of patterns, the simplest of which is a linear array</a:t>
            </a:r>
            <a:r>
              <a:rPr lang="en-GB" sz="1600" dirty="0" smtClean="0"/>
              <a:t>.</a:t>
            </a:r>
          </a:p>
          <a:p>
            <a:pPr marL="360363" indent="-360363">
              <a:buFont typeface="Arial" pitchFamily="34" charset="0"/>
              <a:buChar char="•"/>
            </a:pPr>
            <a:r>
              <a:rPr lang="en-GB" sz="1600" dirty="0" smtClean="0"/>
              <a:t>The ability to modify or control the beam profile generated by a phased-array probe leads to three main electronic scanning techniques that cannot be achieved using conventional ultrasonic systems.</a:t>
            </a:r>
            <a:endParaRPr lang="en-GB" sz="1600" dirty="0"/>
          </a:p>
        </p:txBody>
      </p:sp>
      <p:pic>
        <p:nvPicPr>
          <p:cNvPr id="1027" name="Picture 3"/>
          <p:cNvPicPr>
            <a:picLocks noChangeAspect="1" noChangeArrowheads="1"/>
          </p:cNvPicPr>
          <p:nvPr/>
        </p:nvPicPr>
        <p:blipFill>
          <a:blip r:embed="rId2" cstate="print"/>
          <a:srcRect l="15873" r="20634"/>
          <a:stretch>
            <a:fillRect/>
          </a:stretch>
        </p:blipFill>
        <p:spPr bwMode="auto">
          <a:xfrm>
            <a:off x="5612747" y="1428736"/>
            <a:ext cx="3145915" cy="2857520"/>
          </a:xfrm>
          <a:prstGeom prst="rect">
            <a:avLst/>
          </a:prstGeom>
          <a:noFill/>
          <a:ln w="9525">
            <a:noFill/>
            <a:miter lim="800000"/>
            <a:headEnd/>
            <a:tailEnd/>
          </a:ln>
        </p:spPr>
      </p:pic>
      <p:sp>
        <p:nvSpPr>
          <p:cNvPr id="7" name="Rectangle 6"/>
          <p:cNvSpPr/>
          <p:nvPr/>
        </p:nvSpPr>
        <p:spPr>
          <a:xfrm>
            <a:off x="5643570" y="4403719"/>
            <a:ext cx="3286148" cy="954107"/>
          </a:xfrm>
          <a:prstGeom prst="rect">
            <a:avLst/>
          </a:prstGeom>
        </p:spPr>
        <p:txBody>
          <a:bodyPr wrap="square">
            <a:spAutoFit/>
          </a:bodyPr>
          <a:lstStyle/>
          <a:p>
            <a:pPr algn="just"/>
            <a:r>
              <a:rPr lang="en-GB" sz="1400" i="1" dirty="0"/>
              <a:t>Examples of simple phased array element patterns. (a) A 16-element linear array</a:t>
            </a:r>
            <a:r>
              <a:rPr lang="en-GB" sz="1400" i="1" dirty="0" smtClean="0"/>
              <a:t>, (</a:t>
            </a:r>
            <a:r>
              <a:rPr lang="en-GB" sz="1400" i="1" dirty="0"/>
              <a:t>b) a 32-element matrix, and (c) a 16-element annular array.</a:t>
            </a:r>
            <a:endParaRPr lang="en-GB"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5" name="Rectangle 4"/>
          <p:cNvSpPr/>
          <p:nvPr/>
        </p:nvSpPr>
        <p:spPr>
          <a:xfrm>
            <a:off x="428596" y="1428736"/>
            <a:ext cx="8286808" cy="2031325"/>
          </a:xfrm>
          <a:prstGeom prst="rect">
            <a:avLst/>
          </a:prstGeom>
        </p:spPr>
        <p:txBody>
          <a:bodyPr wrap="square">
            <a:spAutoFit/>
          </a:bodyPr>
          <a:lstStyle/>
          <a:p>
            <a:r>
              <a:rPr lang="en-GB" b="1" dirty="0" smtClean="0"/>
              <a:t>(a) Linear Scanning</a:t>
            </a:r>
          </a:p>
          <a:p>
            <a:pPr marL="360363" indent="-360363">
              <a:buFont typeface="Arial" pitchFamily="34" charset="0"/>
              <a:buChar char="•"/>
            </a:pPr>
            <a:r>
              <a:rPr lang="en-GB" dirty="0" smtClean="0"/>
              <a:t>A sub-set or group of the array elements is pulsed to form the desired beam profile and then the focal law giving this beam profile is electronically multiplexed along the length of the array. This is the electronic equivalent of mechanically scanning a conventional (single-crystal) probe along a distance equal to the length of the larger phased-array probe.  Currently, commercially available arrays have up to 128 elements which are typically pulsed in groups of 8 to 16.</a:t>
            </a:r>
          </a:p>
        </p:txBody>
      </p:sp>
      <p:pic>
        <p:nvPicPr>
          <p:cNvPr id="2050" name="Picture 2"/>
          <p:cNvPicPr>
            <a:picLocks noChangeAspect="1" noChangeArrowheads="1"/>
          </p:cNvPicPr>
          <p:nvPr/>
        </p:nvPicPr>
        <p:blipFill>
          <a:blip r:embed="rId2" cstate="print"/>
          <a:srcRect/>
          <a:stretch>
            <a:fillRect/>
          </a:stretch>
        </p:blipFill>
        <p:spPr bwMode="auto">
          <a:xfrm>
            <a:off x="2357422" y="3714752"/>
            <a:ext cx="4423441" cy="2571768"/>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5" name="Rectangle 4"/>
          <p:cNvSpPr/>
          <p:nvPr/>
        </p:nvSpPr>
        <p:spPr>
          <a:xfrm>
            <a:off x="428596" y="1785926"/>
            <a:ext cx="3929090" cy="3416320"/>
          </a:xfrm>
          <a:prstGeom prst="rect">
            <a:avLst/>
          </a:prstGeom>
        </p:spPr>
        <p:txBody>
          <a:bodyPr wrap="square">
            <a:spAutoFit/>
          </a:bodyPr>
          <a:lstStyle/>
          <a:p>
            <a:pPr marL="360363" indent="-360363"/>
            <a:r>
              <a:rPr lang="en-GB" b="1" dirty="0" smtClean="0"/>
              <a:t>(b) Dynamic depth focussing</a:t>
            </a:r>
          </a:p>
          <a:p>
            <a:pPr marL="360363" indent="-360363">
              <a:buFont typeface="Arial" pitchFamily="34" charset="0"/>
              <a:buChar char="•"/>
            </a:pPr>
            <a:r>
              <a:rPr lang="en-GB" dirty="0" smtClean="0"/>
              <a:t>By varying the focal laws the focal point is electronically moved along the nominal beam axis.</a:t>
            </a:r>
          </a:p>
          <a:p>
            <a:pPr marL="360363" indent="-360363"/>
            <a:endParaRPr lang="en-GB" b="1" dirty="0" smtClean="0"/>
          </a:p>
          <a:p>
            <a:r>
              <a:rPr lang="en-GB" b="1" dirty="0" smtClean="0"/>
              <a:t>(c) Swept angular (sectorial or azimuthal) scanning</a:t>
            </a:r>
          </a:p>
          <a:p>
            <a:pPr marL="360363" indent="-360363">
              <a:buFont typeface="Arial" pitchFamily="34" charset="0"/>
              <a:buChar char="•"/>
            </a:pPr>
            <a:r>
              <a:rPr lang="en-GB" dirty="0" smtClean="0"/>
              <a:t>Focal laws are chosen to electronically steer the beam to a fixed angle of incidence, or sweep the beam through a wide angular range.</a:t>
            </a:r>
          </a:p>
        </p:txBody>
      </p:sp>
      <p:pic>
        <p:nvPicPr>
          <p:cNvPr id="3074" name="Picture 2"/>
          <p:cNvPicPr>
            <a:picLocks noChangeAspect="1" noChangeArrowheads="1"/>
          </p:cNvPicPr>
          <p:nvPr/>
        </p:nvPicPr>
        <p:blipFill>
          <a:blip r:embed="rId2" cstate="print"/>
          <a:srcRect/>
          <a:stretch>
            <a:fillRect/>
          </a:stretch>
        </p:blipFill>
        <p:spPr bwMode="auto">
          <a:xfrm>
            <a:off x="4357686" y="1714488"/>
            <a:ext cx="3986231" cy="4613279"/>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5" name="Rectangle 4"/>
          <p:cNvSpPr/>
          <p:nvPr/>
        </p:nvSpPr>
        <p:spPr>
          <a:xfrm>
            <a:off x="428596" y="1428736"/>
            <a:ext cx="8358246" cy="3170099"/>
          </a:xfrm>
          <a:prstGeom prst="rect">
            <a:avLst/>
          </a:prstGeom>
        </p:spPr>
        <p:txBody>
          <a:bodyPr wrap="square">
            <a:spAutoFit/>
          </a:bodyPr>
          <a:lstStyle/>
          <a:p>
            <a:pPr marL="360363" indent="-360363">
              <a:buFont typeface="Arial" pitchFamily="34" charset="0"/>
              <a:buChar char="•"/>
            </a:pPr>
            <a:r>
              <a:rPr lang="en-GB" sz="2000" dirty="0"/>
              <a:t>Combinations of these electronic scanning techniques provide a far more complicated </a:t>
            </a:r>
            <a:r>
              <a:rPr lang="en-GB" sz="2000" dirty="0" smtClean="0"/>
              <a:t>scan and </a:t>
            </a:r>
            <a:r>
              <a:rPr lang="en-GB" sz="2000" dirty="0"/>
              <a:t>greater coverage than is possible by conventional </a:t>
            </a:r>
            <a:r>
              <a:rPr lang="en-GB" sz="2000" dirty="0" smtClean="0"/>
              <a:t>methods.</a:t>
            </a:r>
          </a:p>
          <a:p>
            <a:pPr marL="360363" indent="-360363">
              <a:buFont typeface="Arial" pitchFamily="34" charset="0"/>
              <a:buChar char="•"/>
            </a:pPr>
            <a:r>
              <a:rPr lang="en-GB" sz="2000" dirty="0" smtClean="0"/>
              <a:t>These </a:t>
            </a:r>
            <a:r>
              <a:rPr lang="en-GB" sz="2000" dirty="0"/>
              <a:t>advanced scans can </a:t>
            </a:r>
            <a:r>
              <a:rPr lang="en-GB" sz="2000" dirty="0" smtClean="0"/>
              <a:t>be programmed </a:t>
            </a:r>
            <a:r>
              <a:rPr lang="en-GB" sz="2000" dirty="0"/>
              <a:t>and modified to suit the inspection with relative ease – the operator specifies </a:t>
            </a:r>
            <a:r>
              <a:rPr lang="en-GB" sz="2000" dirty="0" smtClean="0"/>
              <a:t>the required </a:t>
            </a:r>
            <a:r>
              <a:rPr lang="en-GB" sz="2000" dirty="0"/>
              <a:t>beam focal distance and scan pattern, then the time delays for the elements </a:t>
            </a:r>
            <a:r>
              <a:rPr lang="en-GB" sz="2000" dirty="0" smtClean="0"/>
              <a:t>are calculated </a:t>
            </a:r>
            <a:r>
              <a:rPr lang="en-GB" sz="2000" dirty="0"/>
              <a:t>by </a:t>
            </a:r>
            <a:r>
              <a:rPr lang="en-GB" sz="2000" dirty="0" smtClean="0"/>
              <a:t>the software.</a:t>
            </a:r>
          </a:p>
          <a:p>
            <a:pPr marL="360363" indent="-360363">
              <a:buFont typeface="Arial" pitchFamily="34" charset="0"/>
              <a:buChar char="•"/>
            </a:pPr>
            <a:r>
              <a:rPr lang="en-GB" sz="2000" dirty="0" smtClean="0"/>
              <a:t>Ultimately</a:t>
            </a:r>
            <a:r>
              <a:rPr lang="en-GB" sz="2000" dirty="0"/>
              <a:t>, the decisions confronting the phased-array operator are the same as those </a:t>
            </a:r>
            <a:r>
              <a:rPr lang="en-GB" sz="2000" dirty="0" smtClean="0"/>
              <a:t>when using </a:t>
            </a:r>
            <a:r>
              <a:rPr lang="en-GB" sz="2000" dirty="0"/>
              <a:t>a conventional ultrasonic </a:t>
            </a:r>
            <a:r>
              <a:rPr lang="en-GB" sz="2000" dirty="0" smtClean="0"/>
              <a:t>system, </a:t>
            </a:r>
            <a:r>
              <a:rPr lang="en-GB" sz="2000" dirty="0"/>
              <a:t>i.e., selection of test frequency, element size, and </a:t>
            </a:r>
            <a:r>
              <a:rPr lang="en-GB" sz="2000" dirty="0" smtClean="0"/>
              <a:t>angle of </a:t>
            </a:r>
            <a:r>
              <a:rPr lang="en-GB" sz="2000" dirty="0"/>
              <a:t>incidence.</a:t>
            </a:r>
            <a:endParaRPr lang="en-GB" sz="2000"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4" name="Rectangle 3"/>
          <p:cNvSpPr/>
          <p:nvPr/>
        </p:nvSpPr>
        <p:spPr>
          <a:xfrm>
            <a:off x="357158" y="1500174"/>
            <a:ext cx="8501122" cy="4801314"/>
          </a:xfrm>
          <a:prstGeom prst="rect">
            <a:avLst/>
          </a:prstGeom>
        </p:spPr>
        <p:txBody>
          <a:bodyPr wrap="square">
            <a:spAutoFit/>
          </a:bodyPr>
          <a:lstStyle/>
          <a:p>
            <a:r>
              <a:rPr lang="en-GB" b="1" dirty="0"/>
              <a:t>Advantages of Phased Arrays</a:t>
            </a:r>
          </a:p>
          <a:p>
            <a:r>
              <a:rPr lang="en-GB" dirty="0"/>
              <a:t>The main advantages of ultrasonic phased arrays over conventional methods </a:t>
            </a:r>
            <a:r>
              <a:rPr lang="en-GB" dirty="0" smtClean="0"/>
              <a:t>are</a:t>
            </a:r>
          </a:p>
          <a:p>
            <a:endParaRPr lang="en-GB" dirty="0" smtClean="0"/>
          </a:p>
          <a:p>
            <a:pPr marL="360363" indent="-360363">
              <a:buFont typeface="Arial" pitchFamily="34" charset="0"/>
              <a:buChar char="•"/>
            </a:pPr>
            <a:r>
              <a:rPr lang="en-GB" dirty="0" smtClean="0"/>
              <a:t>increased inspection sensitivity,</a:t>
            </a:r>
          </a:p>
          <a:p>
            <a:pPr marL="360363" indent="-360363">
              <a:buFont typeface="Arial" pitchFamily="34" charset="0"/>
              <a:buChar char="•"/>
            </a:pPr>
            <a:r>
              <a:rPr lang="en-GB" dirty="0" smtClean="0"/>
              <a:t>Increased coverage</a:t>
            </a:r>
            <a:r>
              <a:rPr lang="en-GB" dirty="0"/>
              <a:t>, and </a:t>
            </a:r>
            <a:endParaRPr lang="en-GB" dirty="0" smtClean="0"/>
          </a:p>
          <a:p>
            <a:pPr marL="360363" indent="-360363">
              <a:buFont typeface="Arial" pitchFamily="34" charset="0"/>
              <a:buChar char="•"/>
            </a:pPr>
            <a:r>
              <a:rPr lang="en-GB" dirty="0" smtClean="0"/>
              <a:t>decreased </a:t>
            </a:r>
            <a:r>
              <a:rPr lang="en-GB" dirty="0"/>
              <a:t>inspection times.</a:t>
            </a:r>
          </a:p>
          <a:p>
            <a:endParaRPr lang="en-GB" dirty="0" smtClean="0"/>
          </a:p>
          <a:p>
            <a:r>
              <a:rPr lang="en-GB" dirty="0" smtClean="0"/>
              <a:t>The </a:t>
            </a:r>
            <a:r>
              <a:rPr lang="en-GB" dirty="0"/>
              <a:t>first two advantages are brought about by the ability to control the direction and shape </a:t>
            </a:r>
            <a:r>
              <a:rPr lang="en-GB" dirty="0" smtClean="0"/>
              <a:t>of the </a:t>
            </a:r>
            <a:r>
              <a:rPr lang="en-GB" dirty="0"/>
              <a:t>generated ultrasonic </a:t>
            </a:r>
            <a:r>
              <a:rPr lang="en-GB" dirty="0" smtClean="0"/>
              <a:t>beam.</a:t>
            </a:r>
          </a:p>
          <a:p>
            <a:pPr marL="360363" indent="-360363"/>
            <a:endParaRPr lang="en-GB" b="1" i="1" dirty="0" smtClean="0"/>
          </a:p>
          <a:p>
            <a:pPr marL="360363" indent="-360363"/>
            <a:r>
              <a:rPr lang="en-GB" b="1" i="1" dirty="0" smtClean="0"/>
              <a:t>Increased </a:t>
            </a:r>
            <a:r>
              <a:rPr lang="en-GB" b="1" i="1" dirty="0"/>
              <a:t>sensitivity </a:t>
            </a:r>
            <a:r>
              <a:rPr lang="en-GB" dirty="0" smtClean="0"/>
              <a:t>- optimisation of the beam </a:t>
            </a:r>
            <a:r>
              <a:rPr lang="en-GB" dirty="0"/>
              <a:t>angle </a:t>
            </a:r>
            <a:r>
              <a:rPr lang="en-GB" dirty="0" smtClean="0"/>
              <a:t>to </a:t>
            </a:r>
            <a:r>
              <a:rPr lang="en-GB" dirty="0"/>
              <a:t>ensure that it is perpendicular to the face of an expected discontinuity </a:t>
            </a:r>
            <a:r>
              <a:rPr lang="en-GB" dirty="0" smtClean="0"/>
              <a:t>and electronic </a:t>
            </a:r>
            <a:r>
              <a:rPr lang="en-GB" dirty="0"/>
              <a:t>focussing allows the beam’s shape and width to be optimised for an </a:t>
            </a:r>
            <a:r>
              <a:rPr lang="en-GB" dirty="0" smtClean="0"/>
              <a:t>anticipated discontinuity location.</a:t>
            </a:r>
          </a:p>
          <a:p>
            <a:pPr marL="360363" indent="-360363"/>
            <a:endParaRPr lang="en-GB" b="1" i="1" dirty="0" smtClean="0"/>
          </a:p>
          <a:p>
            <a:pPr marL="360363" indent="-360363"/>
            <a:r>
              <a:rPr lang="en-GB" b="1" i="1" dirty="0" smtClean="0"/>
              <a:t>Increased </a:t>
            </a:r>
            <a:r>
              <a:rPr lang="en-GB" b="1" i="1" dirty="0"/>
              <a:t>coverage </a:t>
            </a:r>
            <a:r>
              <a:rPr lang="en-GB" dirty="0" smtClean="0"/>
              <a:t>- possible </a:t>
            </a:r>
            <a:r>
              <a:rPr lang="en-GB" dirty="0"/>
              <a:t>because the complex scans permitted </a:t>
            </a:r>
            <a:r>
              <a:rPr lang="en-GB" dirty="0" smtClean="0"/>
              <a:t>by phased </a:t>
            </a:r>
            <a:r>
              <a:rPr lang="en-GB" dirty="0"/>
              <a:t>arrays allow a far greater volume of material to be interrogated from one </a:t>
            </a:r>
            <a:r>
              <a:rPr lang="en-GB" dirty="0" smtClean="0"/>
              <a:t>probe position</a:t>
            </a:r>
            <a:r>
              <a:rPr lang="en-GB" dirty="0"/>
              <a:t>.</a:t>
            </a:r>
          </a:p>
          <a:p>
            <a:endParaRPr lang="en-GB"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3" name="Rectangle 2"/>
          <p:cNvSpPr/>
          <p:nvPr/>
        </p:nvSpPr>
        <p:spPr>
          <a:xfrm>
            <a:off x="428596" y="1714488"/>
            <a:ext cx="8215370" cy="3139321"/>
          </a:xfrm>
          <a:prstGeom prst="rect">
            <a:avLst/>
          </a:prstGeom>
        </p:spPr>
        <p:txBody>
          <a:bodyPr wrap="square">
            <a:spAutoFit/>
          </a:bodyPr>
          <a:lstStyle/>
          <a:p>
            <a:r>
              <a:rPr lang="en-GB" b="1" dirty="0" smtClean="0"/>
              <a:t>Decreased inspection times</a:t>
            </a:r>
            <a:r>
              <a:rPr lang="en-GB" dirty="0"/>
              <a:t> </a:t>
            </a:r>
            <a:r>
              <a:rPr lang="en-GB" dirty="0" smtClean="0"/>
              <a:t>- achieved principally through very rapid electronic scan rates, which are many times faster and more repeatable than the mechanical scan rates of conventional methods.  In addition the ability for one probe to be used to perform multiple inspections can lead to further time savings because there is less need to change probes and reconfigure the test setup.</a:t>
            </a:r>
          </a:p>
          <a:p>
            <a:endParaRPr lang="en-GB" dirty="0" smtClean="0"/>
          </a:p>
          <a:p>
            <a:r>
              <a:rPr lang="en-GB" dirty="0" smtClean="0"/>
              <a:t>Another benefit of phased array systems is their ability to produce immediate images, allowing </a:t>
            </a:r>
            <a:r>
              <a:rPr lang="en-GB" i="1" dirty="0" smtClean="0"/>
              <a:t>straightforward</a:t>
            </a:r>
            <a:r>
              <a:rPr lang="en-GB" dirty="0" smtClean="0"/>
              <a:t> (</a:t>
            </a:r>
            <a:r>
              <a:rPr lang="en-GB" b="1" i="1" dirty="0" smtClean="0"/>
              <a:t>sometimes!</a:t>
            </a:r>
            <a:r>
              <a:rPr lang="en-GB" dirty="0" smtClean="0"/>
              <a:t>) visualisation of the internal structure of a component, and simplifying data interpretation.  Whilst this feature is also available in conventional instruments linked to mechanical scanning systems, it is mainly confined to large-scale or advanced systems.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3" name="Rectangle 2"/>
          <p:cNvSpPr/>
          <p:nvPr/>
        </p:nvSpPr>
        <p:spPr>
          <a:xfrm>
            <a:off x="357158" y="1357298"/>
            <a:ext cx="4786346" cy="3139321"/>
          </a:xfrm>
          <a:prstGeom prst="rect">
            <a:avLst/>
          </a:prstGeom>
        </p:spPr>
        <p:txBody>
          <a:bodyPr wrap="square">
            <a:spAutoFit/>
          </a:bodyPr>
          <a:lstStyle/>
          <a:p>
            <a:r>
              <a:rPr lang="en-GB" b="1" dirty="0" smtClean="0"/>
              <a:t>Specific advantages </a:t>
            </a:r>
            <a:r>
              <a:rPr lang="en-GB" b="1" dirty="0"/>
              <a:t>for weld inspection</a:t>
            </a:r>
          </a:p>
          <a:p>
            <a:r>
              <a:rPr lang="en-GB" dirty="0" smtClean="0"/>
              <a:t>There </a:t>
            </a:r>
            <a:r>
              <a:rPr lang="en-GB" dirty="0"/>
              <a:t>are specific benefits in using </a:t>
            </a:r>
            <a:r>
              <a:rPr lang="en-GB" dirty="0" smtClean="0"/>
              <a:t>ultrasonic phased </a:t>
            </a:r>
            <a:r>
              <a:rPr lang="en-GB" dirty="0"/>
              <a:t>arrays for pulse-echo shear-wave inspection of thick-section </a:t>
            </a:r>
            <a:r>
              <a:rPr lang="en-GB" dirty="0" smtClean="0"/>
              <a:t>welds.  The </a:t>
            </a:r>
            <a:r>
              <a:rPr lang="en-GB" dirty="0"/>
              <a:t>geometry of a weld determines the ultrasonic inspection angles that are </a:t>
            </a:r>
            <a:r>
              <a:rPr lang="en-GB" dirty="0" smtClean="0"/>
              <a:t>required.</a:t>
            </a:r>
          </a:p>
          <a:p>
            <a:endParaRPr lang="en-GB" b="1" dirty="0" smtClean="0"/>
          </a:p>
          <a:p>
            <a:r>
              <a:rPr lang="en-GB" b="1" dirty="0" smtClean="0"/>
              <a:t>Sectorial </a:t>
            </a:r>
            <a:r>
              <a:rPr lang="en-GB" b="1" dirty="0"/>
              <a:t>scan </a:t>
            </a:r>
            <a:r>
              <a:rPr lang="en-GB" dirty="0" smtClean="0"/>
              <a:t>- enables </a:t>
            </a:r>
            <a:r>
              <a:rPr lang="en-GB" dirty="0"/>
              <a:t>the inspection angle to be varied and tailored to the weld geometry </a:t>
            </a:r>
            <a:r>
              <a:rPr lang="en-GB" dirty="0" smtClean="0"/>
              <a:t>and is </a:t>
            </a:r>
            <a:r>
              <a:rPr lang="en-GB" dirty="0"/>
              <a:t>particularly useful for inspections with restricted </a:t>
            </a:r>
            <a:r>
              <a:rPr lang="en-GB" dirty="0" smtClean="0"/>
              <a:t>access.</a:t>
            </a:r>
          </a:p>
        </p:txBody>
      </p:sp>
      <p:pic>
        <p:nvPicPr>
          <p:cNvPr id="4098" name="Picture 2"/>
          <p:cNvPicPr>
            <a:picLocks noChangeAspect="1" noChangeArrowheads="1"/>
          </p:cNvPicPr>
          <p:nvPr/>
        </p:nvPicPr>
        <p:blipFill>
          <a:blip r:embed="rId2" cstate="print"/>
          <a:srcRect l="3989" t="4190" r="2260" b="3631"/>
          <a:stretch>
            <a:fillRect/>
          </a:stretch>
        </p:blipFill>
        <p:spPr bwMode="auto">
          <a:xfrm>
            <a:off x="5124021" y="2000240"/>
            <a:ext cx="3662821" cy="1714512"/>
          </a:xfrm>
          <a:prstGeom prst="rect">
            <a:avLst/>
          </a:prstGeom>
          <a:noFill/>
          <a:ln w="9525">
            <a:noFill/>
            <a:miter lim="800000"/>
            <a:headEnd/>
            <a:tailEnd/>
          </a:ln>
        </p:spPr>
      </p:pic>
      <p:sp>
        <p:nvSpPr>
          <p:cNvPr id="6" name="Rectangle 5"/>
          <p:cNvSpPr/>
          <p:nvPr/>
        </p:nvSpPr>
        <p:spPr>
          <a:xfrm>
            <a:off x="357158" y="4429132"/>
            <a:ext cx="8215370" cy="2031325"/>
          </a:xfrm>
          <a:prstGeom prst="rect">
            <a:avLst/>
          </a:prstGeom>
        </p:spPr>
        <p:txBody>
          <a:bodyPr wrap="square">
            <a:spAutoFit/>
          </a:bodyPr>
          <a:lstStyle/>
          <a:p>
            <a:r>
              <a:rPr lang="en-GB" dirty="0" smtClean="0"/>
              <a:t>A typical sectorial scan involves a stationary probe, where the beam is made to sweep through a range of angles. The scan image produced allows instant visualisation of any discontinuities detected.</a:t>
            </a:r>
          </a:p>
          <a:p>
            <a:endParaRPr lang="en-GB" dirty="0" smtClean="0"/>
          </a:p>
          <a:p>
            <a:r>
              <a:rPr lang="en-GB" dirty="0" smtClean="0"/>
              <a:t>In some inspection situations, particular discontinuity orientations are expected (e.g.,</a:t>
            </a:r>
          </a:p>
          <a:p>
            <a:r>
              <a:rPr lang="en-GB" dirty="0" smtClean="0"/>
              <a:t>transverse cracks). Phased-array systems allow the inspection angle to be set accurately and modified easily to optimise the response from a detected discontinuity.</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pic>
        <p:nvPicPr>
          <p:cNvPr id="3" name="Picture 3"/>
          <p:cNvPicPr>
            <a:picLocks noChangeAspect="1" noChangeArrowheads="1"/>
          </p:cNvPicPr>
          <p:nvPr/>
        </p:nvPicPr>
        <p:blipFill>
          <a:blip r:embed="rId2" cstate="print"/>
          <a:srcRect/>
          <a:stretch>
            <a:fillRect/>
          </a:stretch>
        </p:blipFill>
        <p:spPr bwMode="auto">
          <a:xfrm>
            <a:off x="1070927" y="3857628"/>
            <a:ext cx="7072973" cy="2286016"/>
          </a:xfrm>
          <a:prstGeom prst="rect">
            <a:avLst/>
          </a:prstGeom>
          <a:noFill/>
          <a:ln w="9525">
            <a:noFill/>
            <a:miter lim="800000"/>
            <a:headEnd/>
            <a:tailEnd/>
          </a:ln>
        </p:spPr>
      </p:pic>
      <p:sp>
        <p:nvSpPr>
          <p:cNvPr id="4" name="Rectangle 3"/>
          <p:cNvSpPr/>
          <p:nvPr/>
        </p:nvSpPr>
        <p:spPr>
          <a:xfrm>
            <a:off x="428596" y="1428736"/>
            <a:ext cx="8429684" cy="2031325"/>
          </a:xfrm>
          <a:prstGeom prst="rect">
            <a:avLst/>
          </a:prstGeom>
        </p:spPr>
        <p:txBody>
          <a:bodyPr wrap="square">
            <a:spAutoFit/>
          </a:bodyPr>
          <a:lstStyle/>
          <a:p>
            <a:r>
              <a:rPr lang="en-GB" b="1" dirty="0" smtClean="0"/>
              <a:t>Linear Array Scan </a:t>
            </a:r>
            <a:r>
              <a:rPr lang="en-GB" dirty="0" smtClean="0"/>
              <a:t>- A </a:t>
            </a:r>
            <a:r>
              <a:rPr lang="en-GB" dirty="0"/>
              <a:t>phased-array probe is easily programmed to mimic a conventional ultrasonic weld </a:t>
            </a:r>
            <a:r>
              <a:rPr lang="en-GB" dirty="0" smtClean="0"/>
              <a:t>probe, for </a:t>
            </a:r>
            <a:r>
              <a:rPr lang="en-GB" dirty="0"/>
              <a:t>example, a shear-wave probe to enable inspections at the commonly used angles of 45°, </a:t>
            </a:r>
            <a:r>
              <a:rPr lang="en-GB" dirty="0" smtClean="0"/>
              <a:t>60° or </a:t>
            </a:r>
            <a:r>
              <a:rPr lang="en-GB" dirty="0"/>
              <a:t>70</a:t>
            </a:r>
            <a:r>
              <a:rPr lang="en-GB" dirty="0" smtClean="0"/>
              <a:t>°.</a:t>
            </a:r>
          </a:p>
          <a:p>
            <a:endParaRPr lang="en-GB" dirty="0"/>
          </a:p>
          <a:p>
            <a:r>
              <a:rPr lang="en-GB" dirty="0" smtClean="0"/>
              <a:t>The </a:t>
            </a:r>
            <a:r>
              <a:rPr lang="en-GB" dirty="0"/>
              <a:t>benefit of phased arrays is that a single-angle inspection can be </a:t>
            </a:r>
            <a:r>
              <a:rPr lang="en-GB" dirty="0" smtClean="0"/>
              <a:t>electronically multiplexed </a:t>
            </a:r>
            <a:r>
              <a:rPr lang="en-GB" dirty="0"/>
              <a:t>along the elements of a stationary phased-array transducer to increase weld</a:t>
            </a:r>
          </a:p>
          <a:p>
            <a:r>
              <a:rPr lang="en-GB" dirty="0"/>
              <a:t>coverage in a rapid and repeatable </a:t>
            </a:r>
            <a:r>
              <a:rPr lang="en-GB" dirty="0" smtClean="0"/>
              <a:t>manner.</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3" name="Rectangle 2"/>
          <p:cNvSpPr/>
          <p:nvPr/>
        </p:nvSpPr>
        <p:spPr>
          <a:xfrm>
            <a:off x="285720" y="1285860"/>
            <a:ext cx="8572560" cy="5139869"/>
          </a:xfrm>
          <a:prstGeom prst="rect">
            <a:avLst/>
          </a:prstGeom>
        </p:spPr>
        <p:txBody>
          <a:bodyPr wrap="square">
            <a:spAutoFit/>
          </a:bodyPr>
          <a:lstStyle/>
          <a:p>
            <a:r>
              <a:rPr lang="en-GB" sz="1600" dirty="0"/>
              <a:t>Depending on weld and transducer dimensions, a phased-array transducer will likely need </a:t>
            </a:r>
            <a:r>
              <a:rPr lang="en-GB" sz="1600" dirty="0" smtClean="0"/>
              <a:t>to be </a:t>
            </a:r>
            <a:r>
              <a:rPr lang="en-GB" sz="1600" dirty="0"/>
              <a:t>mechanically moved along a weld length for complete coverage – this can be done</a:t>
            </a:r>
          </a:p>
          <a:p>
            <a:r>
              <a:rPr lang="en-GB" sz="1600" dirty="0"/>
              <a:t>manually or </a:t>
            </a:r>
            <a:r>
              <a:rPr lang="en-GB" sz="1600" dirty="0" smtClean="0"/>
              <a:t>automatically.</a:t>
            </a:r>
          </a:p>
          <a:p>
            <a:endParaRPr lang="en-GB" sz="1600" dirty="0" smtClean="0"/>
          </a:p>
          <a:p>
            <a:pPr marL="360363" indent="-360363">
              <a:buFont typeface="Arial" pitchFamily="34" charset="0"/>
              <a:buChar char="•"/>
            </a:pPr>
            <a:r>
              <a:rPr lang="en-GB" sz="1600" dirty="0" smtClean="0"/>
              <a:t>By </a:t>
            </a:r>
            <a:r>
              <a:rPr lang="en-GB" sz="1600" dirty="0"/>
              <a:t>attaching an encoder to the probe head, its position can </a:t>
            </a:r>
            <a:r>
              <a:rPr lang="en-GB" sz="1600" dirty="0" smtClean="0"/>
              <a:t>be recorded </a:t>
            </a:r>
            <a:r>
              <a:rPr lang="en-GB" sz="1600" dirty="0"/>
              <a:t>and the ultrasonic data for each position </a:t>
            </a:r>
            <a:r>
              <a:rPr lang="en-GB" sz="1600" dirty="0" smtClean="0"/>
              <a:t>displayed.</a:t>
            </a:r>
          </a:p>
          <a:p>
            <a:pPr marL="360363" indent="-360363">
              <a:buFont typeface="Arial" pitchFamily="34" charset="0"/>
              <a:buChar char="•"/>
            </a:pPr>
            <a:endParaRPr lang="en-GB" sz="1600" dirty="0" smtClean="0"/>
          </a:p>
          <a:p>
            <a:pPr marL="360363" indent="-360363">
              <a:buFont typeface="Arial" pitchFamily="34" charset="0"/>
              <a:buChar char="•"/>
            </a:pPr>
            <a:r>
              <a:rPr lang="en-GB" sz="1600" dirty="0" smtClean="0"/>
              <a:t>A </a:t>
            </a:r>
            <a:r>
              <a:rPr lang="en-GB" sz="1600" dirty="0"/>
              <a:t>two-dimensional array </a:t>
            </a:r>
            <a:r>
              <a:rPr lang="en-GB" sz="1600" dirty="0" smtClean="0"/>
              <a:t>could be </a:t>
            </a:r>
            <a:r>
              <a:rPr lang="en-GB" sz="1600" dirty="0"/>
              <a:t>used to reduce or eliminate the requirement for probe movement along the weld </a:t>
            </a:r>
            <a:r>
              <a:rPr lang="en-GB" sz="1600" dirty="0" smtClean="0"/>
              <a:t>length.</a:t>
            </a:r>
          </a:p>
          <a:p>
            <a:pPr marL="1081088"/>
            <a:r>
              <a:rPr lang="en-GB" sz="1600" i="1" u="sng" dirty="0" smtClean="0"/>
              <a:t>however </a:t>
            </a:r>
            <a:r>
              <a:rPr lang="en-GB" sz="1600" i="1" u="sng" dirty="0"/>
              <a:t>this approach must be weighed against the significantly increased cost of large </a:t>
            </a:r>
            <a:r>
              <a:rPr lang="en-GB" sz="1600" i="1" u="sng" dirty="0" smtClean="0"/>
              <a:t>two dimensional probes</a:t>
            </a:r>
            <a:r>
              <a:rPr lang="en-GB" sz="1600" i="1" u="sng" dirty="0"/>
              <a:t>, and the added difficulty of achieving good ultrasonic coupling with </a:t>
            </a:r>
            <a:r>
              <a:rPr lang="en-GB" sz="1600" i="1" u="sng" dirty="0" smtClean="0"/>
              <a:t>a large </a:t>
            </a:r>
            <a:r>
              <a:rPr lang="en-GB" sz="1600" i="1" u="sng" dirty="0"/>
              <a:t>probe footprint.</a:t>
            </a:r>
          </a:p>
          <a:p>
            <a:endParaRPr lang="en-GB" sz="1600" dirty="0" smtClean="0"/>
          </a:p>
          <a:p>
            <a:pPr marL="360363" indent="-360363">
              <a:buFont typeface="Arial" pitchFamily="34" charset="0"/>
              <a:buChar char="•"/>
            </a:pPr>
            <a:r>
              <a:rPr lang="en-GB" sz="1600" dirty="0" smtClean="0"/>
              <a:t>When </a:t>
            </a:r>
            <a:r>
              <a:rPr lang="en-GB" sz="1600" dirty="0"/>
              <a:t>a weld discontinuity has been detected and located, inspection angles and focal </a:t>
            </a:r>
            <a:r>
              <a:rPr lang="en-GB" sz="1600" dirty="0" smtClean="0"/>
              <a:t>spot sizes </a:t>
            </a:r>
            <a:r>
              <a:rPr lang="en-GB" sz="1600" dirty="0"/>
              <a:t>can be easily optimised for accurate sizing and improved characterisation of </a:t>
            </a:r>
            <a:r>
              <a:rPr lang="en-GB" sz="1600" dirty="0" smtClean="0"/>
              <a:t>that particular </a:t>
            </a:r>
            <a:r>
              <a:rPr lang="en-GB" sz="1600" dirty="0"/>
              <a:t>discontinuity – resulting in improved inspection </a:t>
            </a:r>
            <a:r>
              <a:rPr lang="en-GB" sz="1600" dirty="0" smtClean="0"/>
              <a:t>reliability.</a:t>
            </a:r>
          </a:p>
          <a:p>
            <a:pPr marL="360363" indent="-360363">
              <a:buFont typeface="Arial" pitchFamily="34" charset="0"/>
              <a:buChar char="•"/>
            </a:pPr>
            <a:endParaRPr lang="en-GB" sz="1600" dirty="0" smtClean="0"/>
          </a:p>
          <a:p>
            <a:pPr marL="360363" indent="-360363">
              <a:buFont typeface="Arial" pitchFamily="34" charset="0"/>
              <a:buChar char="•"/>
            </a:pPr>
            <a:r>
              <a:rPr lang="en-GB" sz="1600" dirty="0" smtClean="0"/>
              <a:t>Like a number </a:t>
            </a:r>
            <a:r>
              <a:rPr lang="en-GB" sz="1600" dirty="0"/>
              <a:t>of conventional ultrasonic systems, some phased-array systems are capable </a:t>
            </a:r>
            <a:r>
              <a:rPr lang="en-GB" sz="1600" dirty="0" smtClean="0"/>
              <a:t>of performing </a:t>
            </a:r>
            <a:r>
              <a:rPr lang="en-GB" sz="1600" dirty="0"/>
              <a:t>time-of-flight diffraction (TOFD) inspections, which is a defect-sizing </a:t>
            </a:r>
            <a:r>
              <a:rPr lang="en-GB" sz="1600" dirty="0" smtClean="0"/>
              <a:t>technique that </a:t>
            </a:r>
            <a:r>
              <a:rPr lang="en-GB" sz="1600" dirty="0"/>
              <a:t>is often more accurate than standard amplitude sizing methods.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3" name="Rectangle 2"/>
          <p:cNvSpPr/>
          <p:nvPr/>
        </p:nvSpPr>
        <p:spPr>
          <a:xfrm>
            <a:off x="285720" y="1285860"/>
            <a:ext cx="8572560" cy="4524315"/>
          </a:xfrm>
          <a:prstGeom prst="rect">
            <a:avLst/>
          </a:prstGeom>
        </p:spPr>
        <p:txBody>
          <a:bodyPr wrap="square">
            <a:spAutoFit/>
          </a:bodyPr>
          <a:lstStyle/>
          <a:p>
            <a:r>
              <a:rPr lang="en-GB" b="1" dirty="0"/>
              <a:t>Limitations and Practical Problems of Phased </a:t>
            </a:r>
            <a:r>
              <a:rPr lang="en-GB" b="1" dirty="0" smtClean="0"/>
              <a:t>Arrays</a:t>
            </a:r>
          </a:p>
          <a:p>
            <a:r>
              <a:rPr lang="en-GB" dirty="0"/>
              <a:t>Despite </a:t>
            </a:r>
            <a:r>
              <a:rPr lang="en-GB" dirty="0" smtClean="0"/>
              <a:t>the obvious advantages, </a:t>
            </a:r>
            <a:r>
              <a:rPr lang="en-GB" dirty="0"/>
              <a:t>there are limitations that a new </a:t>
            </a:r>
            <a:r>
              <a:rPr lang="en-GB" dirty="0" smtClean="0"/>
              <a:t>operator needs </a:t>
            </a:r>
            <a:r>
              <a:rPr lang="en-GB" dirty="0"/>
              <a:t>to be aware of prior to employing this technology for non-destructive </a:t>
            </a:r>
            <a:r>
              <a:rPr lang="en-GB" dirty="0" smtClean="0"/>
              <a:t>inspections. Without </a:t>
            </a:r>
            <a:r>
              <a:rPr lang="en-GB" dirty="0"/>
              <a:t>an appreciation of these limitations, the risk that an inspection will not reliably </a:t>
            </a:r>
            <a:r>
              <a:rPr lang="en-GB" dirty="0" smtClean="0"/>
              <a:t>detect discontinuities </a:t>
            </a:r>
            <a:r>
              <a:rPr lang="en-GB" dirty="0"/>
              <a:t>is much greater</a:t>
            </a:r>
            <a:r>
              <a:rPr lang="en-GB" dirty="0" smtClean="0"/>
              <a:t>.</a:t>
            </a:r>
          </a:p>
          <a:p>
            <a:endParaRPr lang="en-GB" dirty="0" smtClean="0"/>
          </a:p>
          <a:p>
            <a:r>
              <a:rPr lang="en-GB" b="1" dirty="0" smtClean="0"/>
              <a:t>Complexity</a:t>
            </a:r>
          </a:p>
          <a:p>
            <a:pPr marL="360363" indent="-360363">
              <a:buFont typeface="Arial" pitchFamily="34" charset="0"/>
              <a:buChar char="•"/>
            </a:pPr>
            <a:r>
              <a:rPr lang="en-GB" dirty="0" smtClean="0"/>
              <a:t>Phased-array </a:t>
            </a:r>
            <a:r>
              <a:rPr lang="en-GB" dirty="0"/>
              <a:t>equipment is more complex and hence more difficult to operate </a:t>
            </a:r>
            <a:r>
              <a:rPr lang="en-GB" dirty="0" smtClean="0"/>
              <a:t>than conventional instruments.</a:t>
            </a:r>
          </a:p>
          <a:p>
            <a:pPr marL="360363" indent="-360363">
              <a:buFont typeface="Arial" pitchFamily="34" charset="0"/>
              <a:buChar char="•"/>
            </a:pPr>
            <a:r>
              <a:rPr lang="en-GB" dirty="0" smtClean="0"/>
              <a:t>Inexperienced operators </a:t>
            </a:r>
            <a:r>
              <a:rPr lang="en-GB" dirty="0"/>
              <a:t>will often have difficulty </a:t>
            </a:r>
            <a:r>
              <a:rPr lang="en-GB" dirty="0" smtClean="0"/>
              <a:t>in assimilating </a:t>
            </a:r>
            <a:r>
              <a:rPr lang="en-GB" dirty="0"/>
              <a:t>the wide range of data presentation modes offered by the </a:t>
            </a:r>
            <a:r>
              <a:rPr lang="en-GB" dirty="0" smtClean="0"/>
              <a:t>equipment.</a:t>
            </a:r>
          </a:p>
          <a:p>
            <a:pPr marL="360363" indent="-360363">
              <a:buFont typeface="Arial" pitchFamily="34" charset="0"/>
              <a:buChar char="•"/>
            </a:pPr>
            <a:r>
              <a:rPr lang="en-GB" dirty="0" smtClean="0"/>
              <a:t>It </a:t>
            </a:r>
            <a:r>
              <a:rPr lang="en-GB" dirty="0"/>
              <a:t>is </a:t>
            </a:r>
            <a:r>
              <a:rPr lang="en-GB" dirty="0" smtClean="0"/>
              <a:t>also easy </a:t>
            </a:r>
            <a:r>
              <a:rPr lang="en-GB" dirty="0"/>
              <a:t>for an inexperienced operator to select inappropriate settings that may limit </a:t>
            </a:r>
            <a:r>
              <a:rPr lang="en-GB" dirty="0" smtClean="0"/>
              <a:t>the effectiveness </a:t>
            </a:r>
            <a:r>
              <a:rPr lang="en-GB" dirty="0"/>
              <a:t>of an </a:t>
            </a:r>
            <a:r>
              <a:rPr lang="en-GB" dirty="0" smtClean="0"/>
              <a:t>inspection.</a:t>
            </a:r>
          </a:p>
          <a:p>
            <a:pPr marL="360363" indent="-360363">
              <a:buFont typeface="Arial" pitchFamily="34" charset="0"/>
              <a:buChar char="•"/>
            </a:pPr>
            <a:r>
              <a:rPr lang="en-GB" dirty="0" smtClean="0"/>
              <a:t>Specific </a:t>
            </a:r>
            <a:r>
              <a:rPr lang="en-GB" dirty="0"/>
              <a:t>formal training and experience in ultrasonic </a:t>
            </a:r>
            <a:r>
              <a:rPr lang="en-GB" dirty="0" smtClean="0"/>
              <a:t>phased arrays </a:t>
            </a:r>
            <a:r>
              <a:rPr lang="en-GB" dirty="0"/>
              <a:t>is essential to overcome these challenges, and to ensure that the potential of </a:t>
            </a:r>
            <a:r>
              <a:rPr lang="en-GB" dirty="0" smtClean="0"/>
              <a:t>the equipment </a:t>
            </a:r>
            <a:r>
              <a:rPr lang="en-GB" dirty="0"/>
              <a:t>is realised.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3" name="Rectangle 2"/>
          <p:cNvSpPr/>
          <p:nvPr/>
        </p:nvSpPr>
        <p:spPr>
          <a:xfrm>
            <a:off x="285720" y="1500174"/>
            <a:ext cx="8572560" cy="4524315"/>
          </a:xfrm>
          <a:prstGeom prst="rect">
            <a:avLst/>
          </a:prstGeom>
        </p:spPr>
        <p:txBody>
          <a:bodyPr wrap="square">
            <a:spAutoFit/>
          </a:bodyPr>
          <a:lstStyle/>
          <a:p>
            <a:r>
              <a:rPr lang="en-GB" sz="1600" b="1" dirty="0" smtClean="0"/>
              <a:t>Setup</a:t>
            </a:r>
          </a:p>
          <a:p>
            <a:r>
              <a:rPr lang="en-GB" sz="1600" dirty="0" smtClean="0"/>
              <a:t>The </a:t>
            </a:r>
            <a:r>
              <a:rPr lang="en-GB" sz="1600" dirty="0"/>
              <a:t>first-time set-up is very time consuming, as the input parameters of inspection </a:t>
            </a:r>
            <a:r>
              <a:rPr lang="en-GB" sz="1600" dirty="0" smtClean="0"/>
              <a:t>angle, focal </a:t>
            </a:r>
            <a:r>
              <a:rPr lang="en-GB" sz="1600" dirty="0"/>
              <a:t>distance and scan pattern, among others, must be determined and selected, in order </a:t>
            </a:r>
            <a:r>
              <a:rPr lang="en-GB" sz="1600" dirty="0" smtClean="0"/>
              <a:t>to establish </a:t>
            </a:r>
            <a:r>
              <a:rPr lang="en-GB" sz="1600" dirty="0"/>
              <a:t>the focal </a:t>
            </a:r>
            <a:r>
              <a:rPr lang="en-GB" sz="1600" dirty="0" smtClean="0"/>
              <a:t>laws.</a:t>
            </a:r>
            <a:endParaRPr lang="en-GB" sz="1600" dirty="0"/>
          </a:p>
          <a:p>
            <a:pPr marL="360363"/>
            <a:r>
              <a:rPr lang="en-GB" sz="1600" i="1" dirty="0" smtClean="0"/>
              <a:t>Once </a:t>
            </a:r>
            <a:r>
              <a:rPr lang="en-GB" sz="1600" i="1" dirty="0"/>
              <a:t>set up, however, the laws may be saved and quickly </a:t>
            </a:r>
            <a:r>
              <a:rPr lang="en-GB" sz="1600" i="1" dirty="0" smtClean="0"/>
              <a:t>retrieved for </a:t>
            </a:r>
            <a:r>
              <a:rPr lang="en-GB" sz="1600" i="1" dirty="0"/>
              <a:t>subsequent inspections</a:t>
            </a:r>
            <a:r>
              <a:rPr lang="en-GB" sz="1600" i="1" dirty="0" smtClean="0"/>
              <a:t>.</a:t>
            </a:r>
          </a:p>
          <a:p>
            <a:endParaRPr lang="en-GB" sz="1600" dirty="0"/>
          </a:p>
          <a:p>
            <a:r>
              <a:rPr lang="en-GB" sz="1600" b="1" dirty="0" smtClean="0"/>
              <a:t>Component Coupling</a:t>
            </a:r>
          </a:p>
          <a:p>
            <a:r>
              <a:rPr lang="en-GB" sz="1600" dirty="0" smtClean="0"/>
              <a:t>Phased-array </a:t>
            </a:r>
            <a:r>
              <a:rPr lang="en-GB" sz="1600" dirty="0"/>
              <a:t>transducers and wedges are generally quite large, so maintaining </a:t>
            </a:r>
            <a:r>
              <a:rPr lang="en-GB" sz="1600" dirty="0" smtClean="0"/>
              <a:t>good ultrasonic </a:t>
            </a:r>
            <a:r>
              <a:rPr lang="en-GB" sz="1600" dirty="0"/>
              <a:t>coupling with the surface of the part being inspected can be </a:t>
            </a:r>
            <a:r>
              <a:rPr lang="en-GB" sz="1600" dirty="0" smtClean="0"/>
              <a:t>difficult.</a:t>
            </a:r>
          </a:p>
          <a:p>
            <a:r>
              <a:rPr lang="en-GB" sz="1600" i="1" dirty="0" smtClean="0"/>
              <a:t>	The part’s </a:t>
            </a:r>
            <a:r>
              <a:rPr lang="en-GB" sz="1600" i="1" dirty="0"/>
              <a:t>surface condition and waviness is more critical for phased arrays</a:t>
            </a:r>
            <a:r>
              <a:rPr lang="en-GB" sz="1600" i="1" dirty="0" smtClean="0"/>
              <a:t>.</a:t>
            </a:r>
          </a:p>
          <a:p>
            <a:endParaRPr lang="en-GB" sz="1600" i="1" dirty="0"/>
          </a:p>
          <a:p>
            <a:r>
              <a:rPr lang="en-GB" sz="1600" b="1" dirty="0" smtClean="0"/>
              <a:t>Cost</a:t>
            </a:r>
          </a:p>
          <a:p>
            <a:r>
              <a:rPr lang="en-GB" sz="1600" dirty="0" smtClean="0"/>
              <a:t>The equipment </a:t>
            </a:r>
            <a:r>
              <a:rPr lang="en-GB" sz="1600" dirty="0"/>
              <a:t>is expensive, typically costing more than twice as much as </a:t>
            </a:r>
            <a:r>
              <a:rPr lang="en-GB" sz="1600" dirty="0" smtClean="0"/>
              <a:t>a conventional UT system</a:t>
            </a:r>
            <a:r>
              <a:rPr lang="en-GB" sz="1600" dirty="0"/>
              <a:t>, with probes costing over five times as much as </a:t>
            </a:r>
            <a:r>
              <a:rPr lang="en-GB" sz="1600" dirty="0" smtClean="0"/>
              <a:t>single-crystal transducers.</a:t>
            </a:r>
          </a:p>
          <a:p>
            <a:endParaRPr lang="en-GB" sz="1600" dirty="0" smtClean="0"/>
          </a:p>
          <a:p>
            <a:r>
              <a:rPr lang="en-GB" sz="1600" dirty="0" smtClean="0"/>
              <a:t>Despite </a:t>
            </a:r>
            <a:r>
              <a:rPr lang="en-GB" sz="1600" dirty="0"/>
              <a:t>their great increase in versatility over standard transducers, </a:t>
            </a:r>
            <a:r>
              <a:rPr lang="en-GB" sz="1600" dirty="0" smtClean="0"/>
              <a:t>one ultrasonic-array </a:t>
            </a:r>
            <a:r>
              <a:rPr lang="en-GB" sz="1600" dirty="0"/>
              <a:t>probe cannot be used to test every component. </a:t>
            </a:r>
            <a:r>
              <a:rPr lang="en-GB" sz="1600" dirty="0" smtClean="0"/>
              <a:t> Several </a:t>
            </a:r>
            <a:r>
              <a:rPr lang="en-GB" sz="1600" dirty="0"/>
              <a:t>phased-array </a:t>
            </a:r>
            <a:r>
              <a:rPr lang="en-GB" sz="1600" dirty="0" smtClean="0"/>
              <a:t>probes and </a:t>
            </a:r>
            <a:r>
              <a:rPr lang="en-GB" sz="1600" dirty="0"/>
              <a:t>wedges will be required in the operator’s test kit to enable even routine inspections to </a:t>
            </a:r>
            <a:r>
              <a:rPr lang="en-GB" sz="1600" dirty="0" smtClean="0"/>
              <a:t>be performed</a:t>
            </a:r>
            <a:r>
              <a:rPr lang="en-GB" sz="1600" dirty="0"/>
              <a:t>.</a:t>
            </a:r>
            <a:endParaRPr lang="en-GB" sz="1600" i="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3" name="Rectangle 2"/>
          <p:cNvSpPr/>
          <p:nvPr/>
        </p:nvSpPr>
        <p:spPr>
          <a:xfrm>
            <a:off x="285720" y="1500174"/>
            <a:ext cx="8572560" cy="4247317"/>
          </a:xfrm>
          <a:prstGeom prst="rect">
            <a:avLst/>
          </a:prstGeom>
        </p:spPr>
        <p:txBody>
          <a:bodyPr wrap="square">
            <a:spAutoFit/>
          </a:bodyPr>
          <a:lstStyle/>
          <a:p>
            <a:r>
              <a:rPr lang="en-GB" b="1" dirty="0" smtClean="0"/>
              <a:t>Assumptions and  Incorrect Application</a:t>
            </a:r>
          </a:p>
          <a:p>
            <a:endParaRPr lang="en-GB" b="1" dirty="0" smtClean="0"/>
          </a:p>
          <a:p>
            <a:pPr marL="360363" indent="-360363">
              <a:buFont typeface="Arial" pitchFamily="34" charset="0"/>
              <a:buChar char="•"/>
            </a:pPr>
            <a:r>
              <a:rPr lang="en-GB" dirty="0" smtClean="0"/>
              <a:t>A </a:t>
            </a:r>
            <a:r>
              <a:rPr lang="en-GB" dirty="0"/>
              <a:t>tendency </a:t>
            </a:r>
            <a:r>
              <a:rPr lang="en-GB" dirty="0" smtClean="0"/>
              <a:t>to </a:t>
            </a:r>
            <a:r>
              <a:rPr lang="en-GB" dirty="0"/>
              <a:t>assume that a sectorial scan from a stationary probe </a:t>
            </a:r>
            <a:r>
              <a:rPr lang="en-GB" dirty="0" smtClean="0"/>
              <a:t>will detect </a:t>
            </a:r>
            <a:r>
              <a:rPr lang="en-GB" dirty="0"/>
              <a:t>all discontinuities that exist within its sweep </a:t>
            </a:r>
            <a:r>
              <a:rPr lang="en-GB" dirty="0" smtClean="0"/>
              <a:t>range.  This </a:t>
            </a:r>
            <a:r>
              <a:rPr lang="en-GB" dirty="0"/>
              <a:t>is not correct, as the </a:t>
            </a:r>
            <a:r>
              <a:rPr lang="en-GB" dirty="0" smtClean="0"/>
              <a:t>pulse-echo response </a:t>
            </a:r>
            <a:r>
              <a:rPr lang="en-GB" dirty="0"/>
              <a:t>depends on the angle of incidence of the ultrasound beam on the </a:t>
            </a:r>
            <a:r>
              <a:rPr lang="en-GB" dirty="0" smtClean="0"/>
              <a:t>discontinuity.</a:t>
            </a:r>
          </a:p>
          <a:p>
            <a:pPr marL="360363" indent="-360363"/>
            <a:r>
              <a:rPr lang="en-GB" dirty="0"/>
              <a:t>	</a:t>
            </a:r>
            <a:r>
              <a:rPr lang="en-GB" dirty="0" smtClean="0"/>
              <a:t>Clearly</a:t>
            </a:r>
            <a:r>
              <a:rPr lang="en-GB" dirty="0"/>
              <a:t>, not all discontinuities will be oriented at favourable detection </a:t>
            </a:r>
            <a:r>
              <a:rPr lang="en-GB" dirty="0" smtClean="0"/>
              <a:t>angles.</a:t>
            </a:r>
          </a:p>
          <a:p>
            <a:pPr marL="720725"/>
            <a:endParaRPr lang="en-GB" i="1" dirty="0" smtClean="0"/>
          </a:p>
          <a:p>
            <a:pPr marL="720725"/>
            <a:r>
              <a:rPr lang="en-GB" i="1" dirty="0" smtClean="0"/>
              <a:t>Mechanical scanning can overcome </a:t>
            </a:r>
            <a:r>
              <a:rPr lang="en-GB" i="1" dirty="0"/>
              <a:t>this problem by covering every part of the volume under inspection, </a:t>
            </a:r>
            <a:r>
              <a:rPr lang="en-GB" i="1" dirty="0" smtClean="0"/>
              <a:t>at each </a:t>
            </a:r>
            <a:r>
              <a:rPr lang="en-GB" i="1" dirty="0"/>
              <a:t>incident angle in the sweep.</a:t>
            </a:r>
          </a:p>
          <a:p>
            <a:endParaRPr lang="en-GB" dirty="0" smtClean="0"/>
          </a:p>
          <a:p>
            <a:pPr marL="360363" indent="-360363">
              <a:buFont typeface="Arial" pitchFamily="34" charset="0"/>
              <a:buChar char="•"/>
            </a:pPr>
            <a:r>
              <a:rPr lang="en-GB" dirty="0" smtClean="0"/>
              <a:t>Focussing </a:t>
            </a:r>
            <a:r>
              <a:rPr lang="en-GB" dirty="0"/>
              <a:t>the beam at too shallow a depth in the material can mean that </a:t>
            </a:r>
            <a:r>
              <a:rPr lang="en-GB" dirty="0" smtClean="0"/>
              <a:t>deeper discontinuities </a:t>
            </a:r>
            <a:r>
              <a:rPr lang="en-GB" dirty="0"/>
              <a:t>may be missed. If the entire thickness of the material is to be inspected, it </a:t>
            </a:r>
            <a:r>
              <a:rPr lang="en-GB" dirty="0" smtClean="0"/>
              <a:t>is best </a:t>
            </a:r>
            <a:r>
              <a:rPr lang="en-GB" dirty="0"/>
              <a:t>for the focal length to be not less than the material thickness.</a:t>
            </a:r>
          </a:p>
          <a:p>
            <a:endParaRPr lang="en-GB"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3" name="Rectangle 2"/>
          <p:cNvSpPr/>
          <p:nvPr/>
        </p:nvSpPr>
        <p:spPr>
          <a:xfrm>
            <a:off x="285720" y="1357298"/>
            <a:ext cx="8572560" cy="3785652"/>
          </a:xfrm>
          <a:prstGeom prst="rect">
            <a:avLst/>
          </a:prstGeom>
        </p:spPr>
        <p:txBody>
          <a:bodyPr wrap="square">
            <a:spAutoFit/>
          </a:bodyPr>
          <a:lstStyle/>
          <a:p>
            <a:r>
              <a:rPr lang="en-GB" sz="2000" b="1" dirty="0" smtClean="0"/>
              <a:t>Final Major Points – Very Important</a:t>
            </a:r>
          </a:p>
          <a:p>
            <a:endParaRPr lang="en-GB" sz="2000" b="1" dirty="0"/>
          </a:p>
          <a:p>
            <a:pPr marL="360363" indent="-360363">
              <a:buFont typeface="Arial" pitchFamily="34" charset="0"/>
              <a:buChar char="•"/>
            </a:pPr>
            <a:r>
              <a:rPr lang="en-GB" sz="2000" dirty="0" smtClean="0"/>
              <a:t>It is important to understand the beam profile before trying to interpret discontinuity indications.</a:t>
            </a:r>
          </a:p>
          <a:p>
            <a:pPr marL="360363" indent="-360363">
              <a:buFont typeface="Arial" pitchFamily="34" charset="0"/>
              <a:buChar char="•"/>
            </a:pPr>
            <a:endParaRPr lang="en-GB" sz="2000" dirty="0" smtClean="0"/>
          </a:p>
          <a:p>
            <a:pPr marL="360363" indent="-360363">
              <a:buFont typeface="Arial" pitchFamily="34" charset="0"/>
              <a:buChar char="•"/>
            </a:pPr>
            <a:r>
              <a:rPr lang="en-GB" sz="2000" dirty="0" smtClean="0"/>
              <a:t>In conventional inspections, the manufacturer and operator will have characterised each probe and the beam profile is therefore known. The beam profile of a phased-array transducer is adjustable and changes with any alteration to the focal laws.</a:t>
            </a:r>
          </a:p>
          <a:p>
            <a:pPr marL="360363" indent="-360363">
              <a:buFont typeface="Arial" pitchFamily="34" charset="0"/>
              <a:buChar char="•"/>
            </a:pPr>
            <a:endParaRPr lang="en-GB" sz="2000" dirty="0"/>
          </a:p>
          <a:p>
            <a:pPr marL="360363" indent="-360363">
              <a:buFont typeface="Arial" pitchFamily="34" charset="0"/>
              <a:buChar char="•"/>
            </a:pPr>
            <a:r>
              <a:rPr lang="en-GB" sz="2000" dirty="0" smtClean="0"/>
              <a:t>Before attempting to perform sizing measurements, the relevant phased-array beam profile should be measured or at least calculated.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3" name="Rectangle 2"/>
          <p:cNvSpPr/>
          <p:nvPr/>
        </p:nvSpPr>
        <p:spPr>
          <a:xfrm>
            <a:off x="285720" y="1357298"/>
            <a:ext cx="8572560" cy="5016758"/>
          </a:xfrm>
          <a:prstGeom prst="rect">
            <a:avLst/>
          </a:prstGeom>
        </p:spPr>
        <p:txBody>
          <a:bodyPr wrap="square">
            <a:spAutoFit/>
          </a:bodyPr>
          <a:lstStyle/>
          <a:p>
            <a:r>
              <a:rPr lang="en-GB" sz="2000" b="1" dirty="0" smtClean="0"/>
              <a:t>Important Repetition – Final Comments</a:t>
            </a:r>
          </a:p>
          <a:p>
            <a:endParaRPr lang="en-GB" sz="2000" b="1" dirty="0"/>
          </a:p>
          <a:p>
            <a:r>
              <a:rPr lang="en-GB" sz="2000" dirty="0" smtClean="0"/>
              <a:t>The angle of incidence is extremely important in the inspection of welds, it is wrong to assume that one wide-angled sectorial scan will detect all discontinuities in the weld.</a:t>
            </a:r>
          </a:p>
          <a:p>
            <a:endParaRPr lang="en-GB" sz="2000" dirty="0" smtClean="0"/>
          </a:p>
          <a:p>
            <a:r>
              <a:rPr lang="en-GB" sz="2000" dirty="0" smtClean="0"/>
              <a:t>The ultrasonic response relies upon a) the angle of incidence on the discontinuity, b) the location of the array and, c) the thickness of the plate,</a:t>
            </a:r>
          </a:p>
          <a:p>
            <a:pPr marL="1588" indent="-1588"/>
            <a:r>
              <a:rPr lang="en-GB" sz="2000" dirty="0" smtClean="0"/>
              <a:t>many discontinuities will not be oriented at favourable angles to be detected. </a:t>
            </a:r>
          </a:p>
          <a:p>
            <a:pPr marL="1588" indent="-1588"/>
            <a:endParaRPr lang="en-GB" sz="2000" dirty="0"/>
          </a:p>
          <a:p>
            <a:pPr marL="361950" indent="-361950">
              <a:buFont typeface="Arial" pitchFamily="34" charset="0"/>
              <a:buChar char="•"/>
            </a:pPr>
            <a:r>
              <a:rPr lang="en-GB" sz="2000" dirty="0" smtClean="0"/>
              <a:t>Fixed-angle scans should be used to inspect the fusion faces of a weld to ensure that the beam is maintained normal to the weld-preparation angle.</a:t>
            </a:r>
          </a:p>
          <a:p>
            <a:pPr marL="361950" indent="-361950">
              <a:buFont typeface="Arial" pitchFamily="34" charset="0"/>
              <a:buChar char="•"/>
            </a:pPr>
            <a:endParaRPr lang="en-GB" sz="2000" dirty="0"/>
          </a:p>
          <a:p>
            <a:pPr marL="361950" indent="-361950">
              <a:buFont typeface="Arial" pitchFamily="34" charset="0"/>
              <a:buChar char="•"/>
            </a:pPr>
            <a:r>
              <a:rPr lang="en-GB" sz="2000" dirty="0" smtClean="0"/>
              <a:t>This approach mimics a conventional inspection, but with the benefit of being able to configure other beam profiles to achieve greater coverage within the weld volume.</a:t>
            </a:r>
            <a:endParaRPr lang="en-GB" sz="2000" i="1"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5" name="TextBox 4"/>
          <p:cNvSpPr txBox="1"/>
          <p:nvPr/>
        </p:nvSpPr>
        <p:spPr>
          <a:xfrm>
            <a:off x="357158" y="1428736"/>
            <a:ext cx="8143932" cy="923330"/>
          </a:xfrm>
          <a:prstGeom prst="rect">
            <a:avLst/>
          </a:prstGeom>
          <a:noFill/>
        </p:spPr>
        <p:txBody>
          <a:bodyPr wrap="square" rtlCol="0">
            <a:spAutoFit/>
          </a:bodyPr>
          <a:lstStyle/>
          <a:p>
            <a:pPr marL="355600" indent="-355600">
              <a:buFont typeface="Arial" pitchFamily="34" charset="0"/>
              <a:buChar char="•"/>
            </a:pPr>
            <a:r>
              <a:rPr lang="en-GB" dirty="0" smtClean="0"/>
              <a:t>The maximum sweep range of phased arrays is determined by the element size and wavelength using the classical ultrasonic testing formula for calculating beam spread (where </a:t>
            </a:r>
            <a:r>
              <a:rPr lang="en-GB" i="1" dirty="0" smtClean="0"/>
              <a:t>e</a:t>
            </a:r>
            <a:r>
              <a:rPr lang="en-GB" dirty="0" smtClean="0"/>
              <a:t> is the element size):</a:t>
            </a:r>
            <a:endParaRPr lang="en-GB" dirty="0"/>
          </a:p>
        </p:txBody>
      </p:sp>
      <p:graphicFrame>
        <p:nvGraphicFramePr>
          <p:cNvPr id="6" name="Object 5"/>
          <p:cNvGraphicFramePr>
            <a:graphicFrameLocks noChangeAspect="1"/>
          </p:cNvGraphicFramePr>
          <p:nvPr/>
        </p:nvGraphicFramePr>
        <p:xfrm>
          <a:off x="3465861" y="2428868"/>
          <a:ext cx="1749081" cy="785818"/>
        </p:xfrm>
        <a:graphic>
          <a:graphicData uri="http://schemas.openxmlformats.org/presentationml/2006/ole">
            <p:oleObj spid="_x0000_s6146" name="Equation" r:id="rId3" imgW="876240" imgH="393480" progId="Equation.3">
              <p:embed/>
            </p:oleObj>
          </a:graphicData>
        </a:graphic>
      </p:graphicFrame>
      <p:sp>
        <p:nvSpPr>
          <p:cNvPr id="8" name="TextBox 7"/>
          <p:cNvSpPr txBox="1"/>
          <p:nvPr/>
        </p:nvSpPr>
        <p:spPr>
          <a:xfrm>
            <a:off x="285720" y="3424198"/>
            <a:ext cx="8501122" cy="2862322"/>
          </a:xfrm>
          <a:prstGeom prst="rect">
            <a:avLst/>
          </a:prstGeom>
          <a:noFill/>
        </p:spPr>
        <p:txBody>
          <a:bodyPr wrap="square" rtlCol="0">
            <a:spAutoFit/>
          </a:bodyPr>
          <a:lstStyle/>
          <a:p>
            <a:pPr marL="355600" indent="-355600">
              <a:buFont typeface="Arial" pitchFamily="34" charset="0"/>
              <a:buChar char="•"/>
            </a:pPr>
            <a:r>
              <a:rPr lang="en-GB" dirty="0" smtClean="0"/>
              <a:t>The smaller the element size the higher the sweep range.  For example: A phased array probe with 1mm elements will result in a total beam spread of 74</a:t>
            </a:r>
            <a:r>
              <a:rPr lang="en-GB" baseline="30000" dirty="0" smtClean="0"/>
              <a:t>o </a:t>
            </a:r>
            <a:r>
              <a:rPr lang="en-GB" dirty="0" smtClean="0"/>
              <a:t>(±37</a:t>
            </a:r>
            <a:r>
              <a:rPr lang="en-GB" baseline="30000" dirty="0" smtClean="0"/>
              <a:t>o</a:t>
            </a:r>
            <a:r>
              <a:rPr lang="en-GB" dirty="0" smtClean="0"/>
              <a:t>) for L-waves in steel.  This is what gives phased array technology the ability to sweep large angles.</a:t>
            </a:r>
          </a:p>
          <a:p>
            <a:pPr marL="355600" indent="-355600">
              <a:buFont typeface="Arial" pitchFamily="34" charset="0"/>
              <a:buChar char="•"/>
            </a:pPr>
            <a:r>
              <a:rPr lang="en-GB" dirty="0" smtClean="0"/>
              <a:t>The theoretical focusing limit of the probe is based upon what would be the near field for the total aperture size used for the focal law adopted and wavelength.</a:t>
            </a:r>
          </a:p>
          <a:p>
            <a:pPr marL="355600" indent="-355600">
              <a:buFont typeface="Arial" pitchFamily="34" charset="0"/>
              <a:buChar char="•"/>
            </a:pPr>
            <a:r>
              <a:rPr lang="en-GB" dirty="0" smtClean="0"/>
              <a:t>The sharpness of the focus is improved by increasing aperture, increasing frequency and reducing focal length.</a:t>
            </a:r>
          </a:p>
          <a:p>
            <a:pPr marL="355600" indent="-355600">
              <a:buFont typeface="Arial" pitchFamily="34" charset="0"/>
              <a:buChar char="•"/>
            </a:pPr>
            <a:r>
              <a:rPr lang="en-GB" dirty="0" smtClean="0"/>
              <a:t>Increasing the number of elements only refines the beam, but has minimal effect on focusing.</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4" name="TextBox 3"/>
          <p:cNvSpPr txBox="1"/>
          <p:nvPr/>
        </p:nvSpPr>
        <p:spPr>
          <a:xfrm>
            <a:off x="285720" y="1214423"/>
            <a:ext cx="8643998" cy="3139321"/>
          </a:xfrm>
          <a:prstGeom prst="rect">
            <a:avLst/>
          </a:prstGeom>
          <a:noFill/>
        </p:spPr>
        <p:txBody>
          <a:bodyPr wrap="square" rtlCol="0">
            <a:spAutoFit/>
          </a:bodyPr>
          <a:lstStyle/>
          <a:p>
            <a:r>
              <a:rPr lang="en-GB" dirty="0" smtClean="0"/>
              <a:t>Using the previously defined principles:</a:t>
            </a:r>
          </a:p>
          <a:p>
            <a:endParaRPr lang="en-GB" dirty="0"/>
          </a:p>
          <a:p>
            <a:r>
              <a:rPr lang="en-GB" dirty="0" smtClean="0"/>
              <a:t>A 5Mhz, 16mm aperture 16-element probe will have sharper focus than a 5MHz, 12mm aperture, 32 element probe.</a:t>
            </a:r>
          </a:p>
          <a:p>
            <a:endParaRPr lang="en-GB" dirty="0"/>
          </a:p>
          <a:p>
            <a:r>
              <a:rPr lang="en-GB" dirty="0" smtClean="0"/>
              <a:t>Just as in classical ultrasonic testing, for phased array weld testing</a:t>
            </a:r>
          </a:p>
          <a:p>
            <a:pPr marL="361950" indent="-361950">
              <a:buFont typeface="Arial" pitchFamily="34" charset="0"/>
              <a:buChar char="•"/>
            </a:pPr>
            <a:r>
              <a:rPr lang="en-GB" dirty="0" smtClean="0"/>
              <a:t>refracted shear waves can be used in the range of 35</a:t>
            </a:r>
            <a:r>
              <a:rPr lang="en-GB" baseline="30000" dirty="0" smtClean="0"/>
              <a:t>o</a:t>
            </a:r>
            <a:r>
              <a:rPr lang="en-GB" dirty="0" smtClean="0"/>
              <a:t> to 75</a:t>
            </a:r>
            <a:r>
              <a:rPr lang="en-GB" baseline="30000" dirty="0" smtClean="0"/>
              <a:t>o</a:t>
            </a:r>
            <a:r>
              <a:rPr lang="en-GB" dirty="0" smtClean="0"/>
              <a:t>, and</a:t>
            </a:r>
          </a:p>
          <a:p>
            <a:pPr marL="361950" indent="-361950">
              <a:buFont typeface="Arial" pitchFamily="34" charset="0"/>
              <a:buChar char="•"/>
            </a:pPr>
            <a:r>
              <a:rPr lang="en-GB" dirty="0" smtClean="0"/>
              <a:t>Refracted longitudinal waves can be used from 0</a:t>
            </a:r>
            <a:r>
              <a:rPr lang="en-GB" baseline="30000" dirty="0" smtClean="0"/>
              <a:t>o</a:t>
            </a:r>
            <a:r>
              <a:rPr lang="en-GB" dirty="0" smtClean="0"/>
              <a:t> to 80</a:t>
            </a:r>
            <a:r>
              <a:rPr lang="en-GB" baseline="30000" dirty="0" smtClean="0"/>
              <a:t>o</a:t>
            </a:r>
            <a:r>
              <a:rPr lang="en-GB" dirty="0" smtClean="0"/>
              <a:t>.</a:t>
            </a:r>
          </a:p>
          <a:p>
            <a:pPr marL="361950" indent="-361950"/>
            <a:endParaRPr lang="en-GB" dirty="0"/>
          </a:p>
          <a:p>
            <a:pPr marL="361950" indent="-361950"/>
            <a:r>
              <a:rPr lang="en-GB" dirty="0" smtClean="0"/>
              <a:t>Focussing and beam forming can be undertaken for both transmit and receive cycles, as illustrated below.</a:t>
            </a:r>
            <a:endParaRPr lang="en-GB" dirty="0"/>
          </a:p>
        </p:txBody>
      </p:sp>
      <p:pic>
        <p:nvPicPr>
          <p:cNvPr id="7170" name="Picture 2"/>
          <p:cNvPicPr>
            <a:picLocks noChangeAspect="1" noChangeArrowheads="1"/>
          </p:cNvPicPr>
          <p:nvPr/>
        </p:nvPicPr>
        <p:blipFill>
          <a:blip r:embed="rId2" cstate="print"/>
          <a:srcRect/>
          <a:stretch>
            <a:fillRect/>
          </a:stretch>
        </p:blipFill>
        <p:spPr bwMode="auto">
          <a:xfrm>
            <a:off x="1857356" y="4270454"/>
            <a:ext cx="5462598" cy="2587546"/>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4" name="TextBox 3"/>
          <p:cNvSpPr txBox="1"/>
          <p:nvPr/>
        </p:nvSpPr>
        <p:spPr>
          <a:xfrm>
            <a:off x="785786" y="1857364"/>
            <a:ext cx="7500990" cy="2308324"/>
          </a:xfrm>
          <a:prstGeom prst="rect">
            <a:avLst/>
          </a:prstGeom>
          <a:noFill/>
        </p:spPr>
        <p:txBody>
          <a:bodyPr wrap="square" rtlCol="0">
            <a:spAutoFit/>
          </a:bodyPr>
          <a:lstStyle/>
          <a:p>
            <a:r>
              <a:rPr lang="en-GB" dirty="0" smtClean="0"/>
              <a:t>Please note:  The following examples/problems </a:t>
            </a:r>
            <a:r>
              <a:rPr lang="en-GB" dirty="0" smtClean="0"/>
              <a:t>do not necessarily comply with limitation </a:t>
            </a:r>
            <a:r>
              <a:rPr lang="en-GB" dirty="0" smtClean="0"/>
              <a:t>placed </a:t>
            </a:r>
            <a:r>
              <a:rPr lang="en-GB" dirty="0" smtClean="0"/>
              <a:t>on </a:t>
            </a:r>
            <a:r>
              <a:rPr lang="en-GB" dirty="0" smtClean="0"/>
              <a:t>focussing limits and maximum swept angles, but are used to provide an understanding of the delay calculations based upon simple trigonometrical concepts.</a:t>
            </a:r>
          </a:p>
          <a:p>
            <a:endParaRPr lang="en-GB" dirty="0"/>
          </a:p>
          <a:p>
            <a:r>
              <a:rPr lang="en-GB" dirty="0" smtClean="0"/>
              <a:t>For this course work exercise (worth10%), please produce a </a:t>
            </a:r>
            <a:r>
              <a:rPr lang="en-GB" dirty="0" smtClean="0"/>
              <a:t>one or two sheet </a:t>
            </a:r>
            <a:r>
              <a:rPr lang="en-GB" dirty="0" smtClean="0"/>
              <a:t>summary for each of the examples provided.  Brief explanations for each along with calculated results and/or tables will suffice.</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857356" y="4000504"/>
            <a:ext cx="5500726" cy="1357322"/>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Basic Principles - PAUT</a:t>
            </a:r>
            <a:endParaRPr lang="en-GB" dirty="0"/>
          </a:p>
        </p:txBody>
      </p:sp>
      <p:sp>
        <p:nvSpPr>
          <p:cNvPr id="5" name="TextBox 4"/>
          <p:cNvSpPr txBox="1"/>
          <p:nvPr/>
        </p:nvSpPr>
        <p:spPr>
          <a:xfrm>
            <a:off x="357158" y="1571612"/>
            <a:ext cx="8358246" cy="1200329"/>
          </a:xfrm>
          <a:prstGeom prst="rect">
            <a:avLst/>
          </a:prstGeom>
          <a:noFill/>
        </p:spPr>
        <p:txBody>
          <a:bodyPr wrap="square" rtlCol="0">
            <a:spAutoFit/>
          </a:bodyPr>
          <a:lstStyle/>
          <a:p>
            <a:r>
              <a:rPr lang="en-GB" b="1" dirty="0" smtClean="0"/>
              <a:t>Delay </a:t>
            </a:r>
            <a:r>
              <a:rPr lang="en-GB" b="1" dirty="0" smtClean="0"/>
              <a:t>law calculation example 1:</a:t>
            </a:r>
          </a:p>
          <a:p>
            <a:endParaRPr lang="en-GB" dirty="0" smtClean="0"/>
          </a:p>
          <a:p>
            <a:r>
              <a:rPr lang="en-GB" dirty="0" smtClean="0"/>
              <a:t>For the following array probe determine the delay values for each of the elements to provide a 45</a:t>
            </a:r>
            <a:r>
              <a:rPr lang="en-GB" baseline="30000" dirty="0" smtClean="0"/>
              <a:t>o</a:t>
            </a:r>
            <a:r>
              <a:rPr lang="en-GB" dirty="0" smtClean="0"/>
              <a:t> L - wave propagation in the steel block.  Use the full array aperture.</a:t>
            </a:r>
            <a:endParaRPr lang="en-GB" dirty="0"/>
          </a:p>
        </p:txBody>
      </p:sp>
      <p:cxnSp>
        <p:nvCxnSpPr>
          <p:cNvPr id="7" name="Straight Connector 6"/>
          <p:cNvCxnSpPr/>
          <p:nvPr/>
        </p:nvCxnSpPr>
        <p:spPr>
          <a:xfrm>
            <a:off x="1857356" y="4000504"/>
            <a:ext cx="550072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929322" y="4357694"/>
            <a:ext cx="1126334" cy="369332"/>
          </a:xfrm>
          <a:prstGeom prst="rect">
            <a:avLst/>
          </a:prstGeom>
          <a:noFill/>
        </p:spPr>
        <p:txBody>
          <a:bodyPr wrap="none" rtlCol="0">
            <a:spAutoFit/>
          </a:bodyPr>
          <a:lstStyle/>
          <a:p>
            <a:r>
              <a:rPr lang="en-GB" dirty="0" smtClean="0"/>
              <a:t>Mild Steel</a:t>
            </a:r>
            <a:endParaRPr lang="en-GB" dirty="0"/>
          </a:p>
        </p:txBody>
      </p:sp>
      <p:sp>
        <p:nvSpPr>
          <p:cNvPr id="12" name="Rectangle 11"/>
          <p:cNvSpPr/>
          <p:nvPr/>
        </p:nvSpPr>
        <p:spPr>
          <a:xfrm>
            <a:off x="3214678"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86182"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357686"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929190"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p:cNvCxnSpPr/>
          <p:nvPr/>
        </p:nvCxnSpPr>
        <p:spPr>
          <a:xfrm>
            <a:off x="3214678" y="3429000"/>
            <a:ext cx="2286016" cy="1588"/>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3929058" y="2928934"/>
            <a:ext cx="787395" cy="369332"/>
          </a:xfrm>
          <a:prstGeom prst="rect">
            <a:avLst/>
          </a:prstGeom>
          <a:noFill/>
        </p:spPr>
        <p:txBody>
          <a:bodyPr wrap="none" rtlCol="0">
            <a:spAutoFit/>
          </a:bodyPr>
          <a:lstStyle/>
          <a:p>
            <a:r>
              <a:rPr lang="en-GB" dirty="0" smtClean="0"/>
              <a:t>10mm</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5" name="TextBox 4"/>
          <p:cNvSpPr txBox="1"/>
          <p:nvPr/>
        </p:nvSpPr>
        <p:spPr>
          <a:xfrm>
            <a:off x="285720" y="1500174"/>
            <a:ext cx="8643998" cy="1200329"/>
          </a:xfrm>
          <a:prstGeom prst="rect">
            <a:avLst/>
          </a:prstGeom>
          <a:noFill/>
        </p:spPr>
        <p:txBody>
          <a:bodyPr wrap="square" rtlCol="0">
            <a:spAutoFit/>
          </a:bodyPr>
          <a:lstStyle/>
          <a:p>
            <a:r>
              <a:rPr lang="en-GB" b="1" dirty="0" smtClean="0"/>
              <a:t>Delay </a:t>
            </a:r>
            <a:r>
              <a:rPr lang="en-GB" b="1" dirty="0" smtClean="0"/>
              <a:t>law calculation example 2:</a:t>
            </a:r>
          </a:p>
          <a:p>
            <a:endParaRPr lang="en-GB" dirty="0" smtClean="0"/>
          </a:p>
          <a:p>
            <a:r>
              <a:rPr lang="en-GB" dirty="0" smtClean="0"/>
              <a:t>For the following array configuration determine the delay values for each of the elements to provide a 45</a:t>
            </a:r>
            <a:r>
              <a:rPr lang="en-GB" baseline="30000" dirty="0" smtClean="0"/>
              <a:t>o</a:t>
            </a:r>
            <a:r>
              <a:rPr lang="en-GB" dirty="0" smtClean="0"/>
              <a:t> L- wave propagation in the steel block.  Use the full array aperture.</a:t>
            </a:r>
            <a:endParaRPr lang="en-GB" dirty="0"/>
          </a:p>
        </p:txBody>
      </p:sp>
      <p:sp>
        <p:nvSpPr>
          <p:cNvPr id="11" name="Rectangle 10"/>
          <p:cNvSpPr/>
          <p:nvPr/>
        </p:nvSpPr>
        <p:spPr>
          <a:xfrm>
            <a:off x="1857356" y="5357826"/>
            <a:ext cx="5500726" cy="1214446"/>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p:nvPr/>
        </p:nvCxnSpPr>
        <p:spPr>
          <a:xfrm>
            <a:off x="1857356" y="4000504"/>
            <a:ext cx="550072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929322" y="5572140"/>
            <a:ext cx="1126334" cy="369332"/>
          </a:xfrm>
          <a:prstGeom prst="rect">
            <a:avLst/>
          </a:prstGeom>
          <a:noFill/>
        </p:spPr>
        <p:txBody>
          <a:bodyPr wrap="none" rtlCol="0">
            <a:spAutoFit/>
          </a:bodyPr>
          <a:lstStyle/>
          <a:p>
            <a:r>
              <a:rPr lang="en-GB" dirty="0" smtClean="0"/>
              <a:t>Mild Steel</a:t>
            </a:r>
            <a:endParaRPr lang="en-GB" dirty="0"/>
          </a:p>
        </p:txBody>
      </p:sp>
      <p:sp>
        <p:nvSpPr>
          <p:cNvPr id="12" name="Rectangle 11"/>
          <p:cNvSpPr/>
          <p:nvPr/>
        </p:nvSpPr>
        <p:spPr>
          <a:xfrm>
            <a:off x="3214678"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86182"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357686"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929190"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p:cNvCxnSpPr/>
          <p:nvPr/>
        </p:nvCxnSpPr>
        <p:spPr>
          <a:xfrm>
            <a:off x="3214678" y="3429000"/>
            <a:ext cx="2286016" cy="1588"/>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3929058" y="2928934"/>
            <a:ext cx="787395" cy="369332"/>
          </a:xfrm>
          <a:prstGeom prst="rect">
            <a:avLst/>
          </a:prstGeom>
          <a:noFill/>
        </p:spPr>
        <p:txBody>
          <a:bodyPr wrap="none" rtlCol="0">
            <a:spAutoFit/>
          </a:bodyPr>
          <a:lstStyle/>
          <a:p>
            <a:r>
              <a:rPr lang="en-GB" dirty="0" smtClean="0"/>
              <a:t>10mm</a:t>
            </a:r>
            <a:endParaRPr lang="en-GB" dirty="0"/>
          </a:p>
        </p:txBody>
      </p:sp>
      <p:sp>
        <p:nvSpPr>
          <p:cNvPr id="16" name="Rectangle 15"/>
          <p:cNvSpPr/>
          <p:nvPr/>
        </p:nvSpPr>
        <p:spPr>
          <a:xfrm>
            <a:off x="1857356" y="4000504"/>
            <a:ext cx="5500726" cy="1357322"/>
          </a:xfrm>
          <a:prstGeom prst="rect">
            <a:avLst/>
          </a:prstGeom>
          <a:noFill/>
          <a:ln w="6350" cmpd="sng">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6143636" y="4572008"/>
            <a:ext cx="913199" cy="369332"/>
          </a:xfrm>
          <a:prstGeom prst="rect">
            <a:avLst/>
          </a:prstGeom>
          <a:noFill/>
        </p:spPr>
        <p:txBody>
          <a:bodyPr wrap="none" rtlCol="0">
            <a:spAutoFit/>
          </a:bodyPr>
          <a:lstStyle/>
          <a:p>
            <a:r>
              <a:rPr lang="en-GB" dirty="0" smtClean="0"/>
              <a:t>Perspex</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5" name="TextBox 4"/>
          <p:cNvSpPr txBox="1"/>
          <p:nvPr/>
        </p:nvSpPr>
        <p:spPr>
          <a:xfrm>
            <a:off x="285720" y="1571612"/>
            <a:ext cx="8572560" cy="1200329"/>
          </a:xfrm>
          <a:prstGeom prst="rect">
            <a:avLst/>
          </a:prstGeom>
          <a:noFill/>
        </p:spPr>
        <p:txBody>
          <a:bodyPr wrap="square" rtlCol="0">
            <a:spAutoFit/>
          </a:bodyPr>
          <a:lstStyle/>
          <a:p>
            <a:r>
              <a:rPr lang="en-GB" b="1" dirty="0" smtClean="0"/>
              <a:t>Delay </a:t>
            </a:r>
            <a:r>
              <a:rPr lang="en-GB" b="1" dirty="0" smtClean="0"/>
              <a:t>law calculation example 3:</a:t>
            </a:r>
          </a:p>
          <a:p>
            <a:endParaRPr lang="en-GB" dirty="0" smtClean="0"/>
          </a:p>
          <a:p>
            <a:r>
              <a:rPr lang="en-GB" dirty="0" smtClean="0"/>
              <a:t>For the following array configuration determine the delay values for each of the elements to provide a 45</a:t>
            </a:r>
            <a:r>
              <a:rPr lang="en-GB" baseline="30000" dirty="0" smtClean="0"/>
              <a:t>o</a:t>
            </a:r>
            <a:r>
              <a:rPr lang="en-GB" dirty="0" smtClean="0"/>
              <a:t> S - wave propagation in the steel block.  Use the full array aperture.</a:t>
            </a:r>
            <a:endParaRPr lang="en-GB" dirty="0"/>
          </a:p>
        </p:txBody>
      </p:sp>
      <p:sp>
        <p:nvSpPr>
          <p:cNvPr id="11" name="Rectangle 10"/>
          <p:cNvSpPr/>
          <p:nvPr/>
        </p:nvSpPr>
        <p:spPr>
          <a:xfrm>
            <a:off x="1857356" y="5357826"/>
            <a:ext cx="5500726" cy="1214446"/>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p:nvPr/>
        </p:nvCxnSpPr>
        <p:spPr>
          <a:xfrm>
            <a:off x="1857356" y="4000504"/>
            <a:ext cx="550072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929322" y="5572140"/>
            <a:ext cx="1126334" cy="369332"/>
          </a:xfrm>
          <a:prstGeom prst="rect">
            <a:avLst/>
          </a:prstGeom>
          <a:noFill/>
        </p:spPr>
        <p:txBody>
          <a:bodyPr wrap="none" rtlCol="0">
            <a:spAutoFit/>
          </a:bodyPr>
          <a:lstStyle/>
          <a:p>
            <a:r>
              <a:rPr lang="en-GB" dirty="0" smtClean="0"/>
              <a:t>Mild Steel</a:t>
            </a:r>
            <a:endParaRPr lang="en-GB" dirty="0"/>
          </a:p>
        </p:txBody>
      </p:sp>
      <p:sp>
        <p:nvSpPr>
          <p:cNvPr id="12" name="Rectangle 11"/>
          <p:cNvSpPr/>
          <p:nvPr/>
        </p:nvSpPr>
        <p:spPr>
          <a:xfrm>
            <a:off x="3214678"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86182"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357686"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929190"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p:cNvCxnSpPr/>
          <p:nvPr/>
        </p:nvCxnSpPr>
        <p:spPr>
          <a:xfrm>
            <a:off x="3214678" y="3429000"/>
            <a:ext cx="2286016" cy="1588"/>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3929058" y="2928934"/>
            <a:ext cx="787395" cy="369332"/>
          </a:xfrm>
          <a:prstGeom prst="rect">
            <a:avLst/>
          </a:prstGeom>
          <a:noFill/>
        </p:spPr>
        <p:txBody>
          <a:bodyPr wrap="none" rtlCol="0">
            <a:spAutoFit/>
          </a:bodyPr>
          <a:lstStyle/>
          <a:p>
            <a:r>
              <a:rPr lang="en-GB" dirty="0" smtClean="0"/>
              <a:t>10mm</a:t>
            </a:r>
            <a:endParaRPr lang="en-GB" dirty="0"/>
          </a:p>
        </p:txBody>
      </p:sp>
      <p:sp>
        <p:nvSpPr>
          <p:cNvPr id="16" name="Rectangle 15"/>
          <p:cNvSpPr/>
          <p:nvPr/>
        </p:nvSpPr>
        <p:spPr>
          <a:xfrm>
            <a:off x="1857356" y="4000504"/>
            <a:ext cx="5500726" cy="1357322"/>
          </a:xfrm>
          <a:prstGeom prst="rect">
            <a:avLst/>
          </a:prstGeom>
          <a:noFill/>
          <a:ln w="6350" cmpd="sng">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6143636" y="4572008"/>
            <a:ext cx="913199" cy="369332"/>
          </a:xfrm>
          <a:prstGeom prst="rect">
            <a:avLst/>
          </a:prstGeom>
          <a:noFill/>
        </p:spPr>
        <p:txBody>
          <a:bodyPr wrap="none" rtlCol="0">
            <a:spAutoFit/>
          </a:bodyPr>
          <a:lstStyle/>
          <a:p>
            <a:r>
              <a:rPr lang="en-GB" dirty="0" smtClean="0"/>
              <a:t>Perspex</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857356" y="4643446"/>
            <a:ext cx="5500726" cy="1357322"/>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Basic Principles - PAUT</a:t>
            </a:r>
            <a:endParaRPr lang="en-GB" dirty="0"/>
          </a:p>
        </p:txBody>
      </p:sp>
      <p:sp>
        <p:nvSpPr>
          <p:cNvPr id="5" name="TextBox 4"/>
          <p:cNvSpPr txBox="1"/>
          <p:nvPr/>
        </p:nvSpPr>
        <p:spPr>
          <a:xfrm>
            <a:off x="285720" y="1500174"/>
            <a:ext cx="8572560" cy="2031325"/>
          </a:xfrm>
          <a:prstGeom prst="rect">
            <a:avLst/>
          </a:prstGeom>
          <a:noFill/>
        </p:spPr>
        <p:txBody>
          <a:bodyPr wrap="square" rtlCol="0">
            <a:spAutoFit/>
          </a:bodyPr>
          <a:lstStyle/>
          <a:p>
            <a:r>
              <a:rPr lang="en-GB" b="1" dirty="0" smtClean="0"/>
              <a:t>Delay </a:t>
            </a:r>
            <a:r>
              <a:rPr lang="en-GB" b="1" dirty="0" smtClean="0"/>
              <a:t>law calculation example 4:</a:t>
            </a:r>
          </a:p>
          <a:p>
            <a:endParaRPr lang="en-GB" dirty="0" smtClean="0"/>
          </a:p>
          <a:p>
            <a:r>
              <a:rPr lang="en-GB" dirty="0" smtClean="0"/>
              <a:t>For the following array probe determine the delay laws for each of the elements to provide 0</a:t>
            </a:r>
            <a:r>
              <a:rPr lang="en-GB" baseline="30000" dirty="0" smtClean="0"/>
              <a:t>o</a:t>
            </a:r>
            <a:r>
              <a:rPr lang="en-GB" dirty="0" smtClean="0"/>
              <a:t>, 1</a:t>
            </a:r>
            <a:r>
              <a:rPr lang="en-GB" dirty="0"/>
              <a:t>5</a:t>
            </a:r>
            <a:r>
              <a:rPr lang="en-GB" baseline="30000" dirty="0" smtClean="0"/>
              <a:t>o</a:t>
            </a:r>
            <a:r>
              <a:rPr lang="en-GB" dirty="0" smtClean="0"/>
              <a:t>, 30</a:t>
            </a:r>
            <a:r>
              <a:rPr lang="en-GB" baseline="30000" dirty="0" smtClean="0"/>
              <a:t>o</a:t>
            </a:r>
            <a:r>
              <a:rPr lang="en-GB" dirty="0" smtClean="0"/>
              <a:t>, 4</a:t>
            </a:r>
            <a:r>
              <a:rPr lang="en-GB" dirty="0"/>
              <a:t>5</a:t>
            </a:r>
            <a:r>
              <a:rPr lang="en-GB" baseline="30000" dirty="0" smtClean="0"/>
              <a:t>o</a:t>
            </a:r>
            <a:r>
              <a:rPr lang="en-GB" dirty="0" smtClean="0"/>
              <a:t> and 60</a:t>
            </a:r>
            <a:r>
              <a:rPr lang="en-GB" baseline="30000" dirty="0" smtClean="0"/>
              <a:t>o</a:t>
            </a:r>
            <a:r>
              <a:rPr lang="en-GB" dirty="0" smtClean="0"/>
              <a:t> L - wave angled propagation in the steel block.</a:t>
            </a:r>
          </a:p>
          <a:p>
            <a:endParaRPr lang="en-GB" dirty="0" smtClean="0"/>
          </a:p>
          <a:p>
            <a:r>
              <a:rPr lang="en-GB" dirty="0" smtClean="0"/>
              <a:t>Create a table of delay laws that could be used to provide a sector scan type image.  Use the full array aperture.</a:t>
            </a:r>
            <a:endParaRPr lang="en-GB" dirty="0"/>
          </a:p>
        </p:txBody>
      </p:sp>
      <p:cxnSp>
        <p:nvCxnSpPr>
          <p:cNvPr id="7" name="Straight Connector 6"/>
          <p:cNvCxnSpPr/>
          <p:nvPr/>
        </p:nvCxnSpPr>
        <p:spPr>
          <a:xfrm>
            <a:off x="1857356" y="4643446"/>
            <a:ext cx="550072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929322" y="5000636"/>
            <a:ext cx="1126334" cy="369332"/>
          </a:xfrm>
          <a:prstGeom prst="rect">
            <a:avLst/>
          </a:prstGeom>
          <a:noFill/>
        </p:spPr>
        <p:txBody>
          <a:bodyPr wrap="none" rtlCol="0">
            <a:spAutoFit/>
          </a:bodyPr>
          <a:lstStyle/>
          <a:p>
            <a:r>
              <a:rPr lang="en-GB" dirty="0" smtClean="0"/>
              <a:t>Mild Steel</a:t>
            </a:r>
            <a:endParaRPr lang="en-GB" dirty="0"/>
          </a:p>
        </p:txBody>
      </p:sp>
      <p:cxnSp>
        <p:nvCxnSpPr>
          <p:cNvPr id="17" name="Straight Arrow Connector 16"/>
          <p:cNvCxnSpPr/>
          <p:nvPr/>
        </p:nvCxnSpPr>
        <p:spPr>
          <a:xfrm>
            <a:off x="3214678" y="4071942"/>
            <a:ext cx="2286016" cy="1588"/>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3929058" y="3571876"/>
            <a:ext cx="787395" cy="369332"/>
          </a:xfrm>
          <a:prstGeom prst="rect">
            <a:avLst/>
          </a:prstGeom>
          <a:noFill/>
        </p:spPr>
        <p:txBody>
          <a:bodyPr wrap="none" rtlCol="0">
            <a:spAutoFit/>
          </a:bodyPr>
          <a:lstStyle/>
          <a:p>
            <a:r>
              <a:rPr lang="en-GB" dirty="0" smtClean="0"/>
              <a:t>10mm</a:t>
            </a:r>
            <a:endParaRPr lang="en-GB" dirty="0"/>
          </a:p>
        </p:txBody>
      </p:sp>
      <p:sp>
        <p:nvSpPr>
          <p:cNvPr id="16" name="Rectangle 15"/>
          <p:cNvSpPr/>
          <p:nvPr/>
        </p:nvSpPr>
        <p:spPr>
          <a:xfrm>
            <a:off x="3214678"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3500430"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3786182"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4071934"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4357686"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4643438"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p:cNvSpPr/>
          <p:nvPr/>
        </p:nvSpPr>
        <p:spPr>
          <a:xfrm>
            <a:off x="4929190"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p:cNvSpPr/>
          <p:nvPr/>
        </p:nvSpPr>
        <p:spPr>
          <a:xfrm>
            <a:off x="5214942"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5" name="TextBox 4"/>
          <p:cNvSpPr txBox="1"/>
          <p:nvPr/>
        </p:nvSpPr>
        <p:spPr>
          <a:xfrm>
            <a:off x="500034" y="1285860"/>
            <a:ext cx="7929618" cy="1754326"/>
          </a:xfrm>
          <a:prstGeom prst="rect">
            <a:avLst/>
          </a:prstGeom>
          <a:noFill/>
        </p:spPr>
        <p:txBody>
          <a:bodyPr wrap="square" rtlCol="0">
            <a:spAutoFit/>
          </a:bodyPr>
          <a:lstStyle/>
          <a:p>
            <a:r>
              <a:rPr lang="en-GB" b="1" dirty="0" smtClean="0"/>
              <a:t>Delay </a:t>
            </a:r>
            <a:r>
              <a:rPr lang="en-GB" b="1" dirty="0" smtClean="0"/>
              <a:t>law calculation example 5:</a:t>
            </a:r>
          </a:p>
          <a:p>
            <a:endParaRPr lang="en-GB" dirty="0" smtClean="0"/>
          </a:p>
          <a:p>
            <a:r>
              <a:rPr lang="en-GB" dirty="0" smtClean="0"/>
              <a:t>For the following array probe determine the delay laws for each of the elements to provide 0</a:t>
            </a:r>
            <a:r>
              <a:rPr lang="en-GB" baseline="30000" dirty="0" smtClean="0"/>
              <a:t>o</a:t>
            </a:r>
            <a:r>
              <a:rPr lang="en-GB" dirty="0" smtClean="0"/>
              <a:t>, 15</a:t>
            </a:r>
            <a:r>
              <a:rPr lang="en-GB" baseline="30000" dirty="0" smtClean="0"/>
              <a:t>o</a:t>
            </a:r>
            <a:r>
              <a:rPr lang="en-GB" dirty="0" smtClean="0"/>
              <a:t>, 30</a:t>
            </a:r>
            <a:r>
              <a:rPr lang="en-GB" baseline="30000" dirty="0" smtClean="0"/>
              <a:t>o</a:t>
            </a:r>
            <a:r>
              <a:rPr lang="en-GB" dirty="0" smtClean="0"/>
              <a:t>, 45</a:t>
            </a:r>
            <a:r>
              <a:rPr lang="en-GB" baseline="30000" dirty="0" smtClean="0"/>
              <a:t>o</a:t>
            </a:r>
            <a:r>
              <a:rPr lang="en-GB" dirty="0" smtClean="0"/>
              <a:t> and 60</a:t>
            </a:r>
            <a:r>
              <a:rPr lang="en-GB" baseline="30000" dirty="0" smtClean="0"/>
              <a:t>o</a:t>
            </a:r>
            <a:r>
              <a:rPr lang="en-GB" dirty="0" smtClean="0"/>
              <a:t> L - wave angled propagation in the steel block.</a:t>
            </a:r>
          </a:p>
          <a:p>
            <a:endParaRPr lang="en-GB" dirty="0"/>
          </a:p>
          <a:p>
            <a:r>
              <a:rPr lang="en-GB" dirty="0" smtClean="0"/>
              <a:t>Create a table of delay laws that could be used to provide a sector scan type image.</a:t>
            </a:r>
          </a:p>
        </p:txBody>
      </p:sp>
      <p:sp>
        <p:nvSpPr>
          <p:cNvPr id="11" name="Rectangle 10"/>
          <p:cNvSpPr/>
          <p:nvPr/>
        </p:nvSpPr>
        <p:spPr>
          <a:xfrm>
            <a:off x="1857356" y="5357826"/>
            <a:ext cx="5500726" cy="1214446"/>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p:nvPr/>
        </p:nvCxnSpPr>
        <p:spPr>
          <a:xfrm>
            <a:off x="1857356" y="4000504"/>
            <a:ext cx="550072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929322" y="5572140"/>
            <a:ext cx="1126334" cy="369332"/>
          </a:xfrm>
          <a:prstGeom prst="rect">
            <a:avLst/>
          </a:prstGeom>
          <a:noFill/>
        </p:spPr>
        <p:txBody>
          <a:bodyPr wrap="none" rtlCol="0">
            <a:spAutoFit/>
          </a:bodyPr>
          <a:lstStyle/>
          <a:p>
            <a:r>
              <a:rPr lang="en-GB" dirty="0" smtClean="0"/>
              <a:t>Mild Steel</a:t>
            </a:r>
            <a:endParaRPr lang="en-GB" dirty="0"/>
          </a:p>
        </p:txBody>
      </p:sp>
      <p:sp>
        <p:nvSpPr>
          <p:cNvPr id="12" name="Rectangle 11"/>
          <p:cNvSpPr/>
          <p:nvPr/>
        </p:nvSpPr>
        <p:spPr>
          <a:xfrm>
            <a:off x="3214678"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86182"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357686"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929190"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p:cNvCxnSpPr/>
          <p:nvPr/>
        </p:nvCxnSpPr>
        <p:spPr>
          <a:xfrm>
            <a:off x="3214678" y="3429000"/>
            <a:ext cx="2286016" cy="1588"/>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3929058" y="2928934"/>
            <a:ext cx="787395" cy="369332"/>
          </a:xfrm>
          <a:prstGeom prst="rect">
            <a:avLst/>
          </a:prstGeom>
          <a:noFill/>
        </p:spPr>
        <p:txBody>
          <a:bodyPr wrap="none" rtlCol="0">
            <a:spAutoFit/>
          </a:bodyPr>
          <a:lstStyle/>
          <a:p>
            <a:r>
              <a:rPr lang="en-GB" dirty="0" smtClean="0"/>
              <a:t>10mm</a:t>
            </a:r>
            <a:endParaRPr lang="en-GB" dirty="0"/>
          </a:p>
        </p:txBody>
      </p:sp>
      <p:sp>
        <p:nvSpPr>
          <p:cNvPr id="16" name="Rectangle 15"/>
          <p:cNvSpPr/>
          <p:nvPr/>
        </p:nvSpPr>
        <p:spPr>
          <a:xfrm>
            <a:off x="1857356" y="4000504"/>
            <a:ext cx="5500726" cy="1357322"/>
          </a:xfrm>
          <a:prstGeom prst="rect">
            <a:avLst/>
          </a:prstGeom>
          <a:noFill/>
          <a:ln w="6350" cmpd="sng">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6143636" y="4572008"/>
            <a:ext cx="913199" cy="369332"/>
          </a:xfrm>
          <a:prstGeom prst="rect">
            <a:avLst/>
          </a:prstGeom>
          <a:noFill/>
        </p:spPr>
        <p:txBody>
          <a:bodyPr wrap="none" rtlCol="0">
            <a:spAutoFit/>
          </a:bodyPr>
          <a:lstStyle/>
          <a:p>
            <a:r>
              <a:rPr lang="en-GB" dirty="0" smtClean="0"/>
              <a:t>Perspex</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5" name="TextBox 4"/>
          <p:cNvSpPr txBox="1"/>
          <p:nvPr/>
        </p:nvSpPr>
        <p:spPr>
          <a:xfrm>
            <a:off x="500034" y="1674674"/>
            <a:ext cx="7929618" cy="1200329"/>
          </a:xfrm>
          <a:prstGeom prst="rect">
            <a:avLst/>
          </a:prstGeom>
          <a:noFill/>
        </p:spPr>
        <p:txBody>
          <a:bodyPr wrap="square" rtlCol="0">
            <a:spAutoFit/>
          </a:bodyPr>
          <a:lstStyle/>
          <a:p>
            <a:r>
              <a:rPr lang="en-GB" b="1" dirty="0" smtClean="0"/>
              <a:t>Delay </a:t>
            </a:r>
            <a:r>
              <a:rPr lang="en-GB" b="1" dirty="0" smtClean="0"/>
              <a:t>law </a:t>
            </a:r>
            <a:r>
              <a:rPr lang="en-GB" b="1" dirty="0" smtClean="0"/>
              <a:t>calculation example 6:</a:t>
            </a:r>
          </a:p>
          <a:p>
            <a:endParaRPr lang="en-GB" dirty="0" smtClean="0"/>
          </a:p>
          <a:p>
            <a:r>
              <a:rPr lang="en-GB" dirty="0" smtClean="0"/>
              <a:t>Create a table of delay laws that could be used to provide normal angle wave propagation in steel, with focussing at depths of 4mm, 8mm, 12mm and 16mm.</a:t>
            </a:r>
            <a:endParaRPr lang="en-GB" dirty="0"/>
          </a:p>
        </p:txBody>
      </p:sp>
      <p:grpSp>
        <p:nvGrpSpPr>
          <p:cNvPr id="29" name="Group 28"/>
          <p:cNvGrpSpPr/>
          <p:nvPr/>
        </p:nvGrpSpPr>
        <p:grpSpPr>
          <a:xfrm>
            <a:off x="1785918" y="3214686"/>
            <a:ext cx="5500726" cy="3071834"/>
            <a:chOff x="1857356" y="3571876"/>
            <a:chExt cx="5500726" cy="3071834"/>
          </a:xfrm>
        </p:grpSpPr>
        <p:sp>
          <p:nvSpPr>
            <p:cNvPr id="11" name="Rectangle 10"/>
            <p:cNvSpPr/>
            <p:nvPr/>
          </p:nvSpPr>
          <p:spPr>
            <a:xfrm>
              <a:off x="1857356" y="4643446"/>
              <a:ext cx="5500726" cy="2000264"/>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7" name="Straight Connector 6"/>
            <p:cNvCxnSpPr/>
            <p:nvPr/>
          </p:nvCxnSpPr>
          <p:spPr>
            <a:xfrm>
              <a:off x="1857356" y="4643446"/>
              <a:ext cx="550072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929322" y="5000636"/>
              <a:ext cx="1126334" cy="369332"/>
            </a:xfrm>
            <a:prstGeom prst="rect">
              <a:avLst/>
            </a:prstGeom>
            <a:noFill/>
          </p:spPr>
          <p:txBody>
            <a:bodyPr wrap="none" rtlCol="0">
              <a:spAutoFit/>
            </a:bodyPr>
            <a:lstStyle/>
            <a:p>
              <a:r>
                <a:rPr lang="en-GB" dirty="0" smtClean="0"/>
                <a:t>Mild Steel</a:t>
              </a:r>
              <a:endParaRPr lang="en-GB" dirty="0"/>
            </a:p>
          </p:txBody>
        </p:sp>
        <p:cxnSp>
          <p:nvCxnSpPr>
            <p:cNvPr id="17" name="Straight Arrow Connector 16"/>
            <p:cNvCxnSpPr/>
            <p:nvPr/>
          </p:nvCxnSpPr>
          <p:spPr>
            <a:xfrm>
              <a:off x="3214678" y="4071942"/>
              <a:ext cx="2286016" cy="1588"/>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3929058" y="3571876"/>
              <a:ext cx="787395" cy="369332"/>
            </a:xfrm>
            <a:prstGeom prst="rect">
              <a:avLst/>
            </a:prstGeom>
            <a:noFill/>
          </p:spPr>
          <p:txBody>
            <a:bodyPr wrap="none" rtlCol="0">
              <a:spAutoFit/>
            </a:bodyPr>
            <a:lstStyle/>
            <a:p>
              <a:r>
                <a:rPr lang="en-GB" dirty="0" smtClean="0"/>
                <a:t>10mm</a:t>
              </a:r>
              <a:endParaRPr lang="en-GB" dirty="0"/>
            </a:p>
          </p:txBody>
        </p:sp>
        <p:cxnSp>
          <p:nvCxnSpPr>
            <p:cNvPr id="19" name="Straight Connector 18"/>
            <p:cNvCxnSpPr/>
            <p:nvPr/>
          </p:nvCxnSpPr>
          <p:spPr>
            <a:xfrm rot="5400000">
              <a:off x="3428992" y="5572140"/>
              <a:ext cx="185738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4071934" y="5000636"/>
              <a:ext cx="5715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4071934" y="5429264"/>
              <a:ext cx="5715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4071934" y="5857892"/>
              <a:ext cx="5715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4071934" y="6286520"/>
              <a:ext cx="571504" cy="0"/>
            </a:xfrm>
            <a:prstGeom prst="line">
              <a:avLst/>
            </a:prstGeom>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3987567" y="4786322"/>
              <a:ext cx="670376" cy="369332"/>
            </a:xfrm>
            <a:prstGeom prst="rect">
              <a:avLst/>
            </a:prstGeom>
            <a:noFill/>
          </p:spPr>
          <p:txBody>
            <a:bodyPr wrap="none" rtlCol="0">
              <a:spAutoFit/>
            </a:bodyPr>
            <a:lstStyle/>
            <a:p>
              <a:r>
                <a:rPr lang="en-GB" dirty="0" smtClean="0"/>
                <a:t>4mm</a:t>
              </a:r>
              <a:endParaRPr lang="en-GB" dirty="0"/>
            </a:p>
          </p:txBody>
        </p:sp>
        <p:sp>
          <p:nvSpPr>
            <p:cNvPr id="26" name="TextBox 25"/>
            <p:cNvSpPr txBox="1"/>
            <p:nvPr/>
          </p:nvSpPr>
          <p:spPr>
            <a:xfrm>
              <a:off x="3987567" y="5214950"/>
              <a:ext cx="670376" cy="369332"/>
            </a:xfrm>
            <a:prstGeom prst="rect">
              <a:avLst/>
            </a:prstGeom>
            <a:noFill/>
          </p:spPr>
          <p:txBody>
            <a:bodyPr wrap="none" rtlCol="0">
              <a:spAutoFit/>
            </a:bodyPr>
            <a:lstStyle/>
            <a:p>
              <a:r>
                <a:rPr lang="en-GB" dirty="0"/>
                <a:t>8</a:t>
              </a:r>
              <a:r>
                <a:rPr lang="en-GB" dirty="0" smtClean="0"/>
                <a:t>mm</a:t>
              </a:r>
              <a:endParaRPr lang="en-GB" dirty="0"/>
            </a:p>
          </p:txBody>
        </p:sp>
        <p:sp>
          <p:nvSpPr>
            <p:cNvPr id="27" name="TextBox 26"/>
            <p:cNvSpPr txBox="1"/>
            <p:nvPr/>
          </p:nvSpPr>
          <p:spPr>
            <a:xfrm>
              <a:off x="3929058" y="5702874"/>
              <a:ext cx="787395" cy="369332"/>
            </a:xfrm>
            <a:prstGeom prst="rect">
              <a:avLst/>
            </a:prstGeom>
            <a:noFill/>
          </p:spPr>
          <p:txBody>
            <a:bodyPr wrap="none" rtlCol="0">
              <a:spAutoFit/>
            </a:bodyPr>
            <a:lstStyle/>
            <a:p>
              <a:r>
                <a:rPr lang="en-GB" dirty="0" smtClean="0"/>
                <a:t>12mm</a:t>
              </a:r>
              <a:endParaRPr lang="en-GB" dirty="0"/>
            </a:p>
          </p:txBody>
        </p:sp>
        <p:sp>
          <p:nvSpPr>
            <p:cNvPr id="28" name="TextBox 27"/>
            <p:cNvSpPr txBox="1"/>
            <p:nvPr/>
          </p:nvSpPr>
          <p:spPr>
            <a:xfrm>
              <a:off x="3929058" y="6131502"/>
              <a:ext cx="787395" cy="369332"/>
            </a:xfrm>
            <a:prstGeom prst="rect">
              <a:avLst/>
            </a:prstGeom>
            <a:noFill/>
          </p:spPr>
          <p:txBody>
            <a:bodyPr wrap="none" rtlCol="0">
              <a:spAutoFit/>
            </a:bodyPr>
            <a:lstStyle/>
            <a:p>
              <a:r>
                <a:rPr lang="en-GB" dirty="0" smtClean="0"/>
                <a:t>16mm</a:t>
              </a:r>
              <a:endParaRPr lang="en-GB" dirty="0"/>
            </a:p>
          </p:txBody>
        </p:sp>
      </p:grpSp>
      <p:sp>
        <p:nvSpPr>
          <p:cNvPr id="30" name="Rectangle 29"/>
          <p:cNvSpPr/>
          <p:nvPr/>
        </p:nvSpPr>
        <p:spPr>
          <a:xfrm>
            <a:off x="3143240" y="385762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p:cNvSpPr/>
          <p:nvPr/>
        </p:nvSpPr>
        <p:spPr>
          <a:xfrm>
            <a:off x="3428992" y="385762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p:cNvSpPr/>
          <p:nvPr/>
        </p:nvSpPr>
        <p:spPr>
          <a:xfrm flipH="1">
            <a:off x="3714744" y="385762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32"/>
          <p:cNvSpPr/>
          <p:nvPr/>
        </p:nvSpPr>
        <p:spPr>
          <a:xfrm>
            <a:off x="4000496" y="385762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p:cNvSpPr/>
          <p:nvPr/>
        </p:nvSpPr>
        <p:spPr>
          <a:xfrm>
            <a:off x="4286248" y="385762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p:cNvSpPr/>
          <p:nvPr/>
        </p:nvSpPr>
        <p:spPr>
          <a:xfrm>
            <a:off x="4572000" y="385762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p:cNvSpPr/>
          <p:nvPr/>
        </p:nvSpPr>
        <p:spPr>
          <a:xfrm>
            <a:off x="4857752" y="385762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36"/>
          <p:cNvSpPr/>
          <p:nvPr/>
        </p:nvSpPr>
        <p:spPr>
          <a:xfrm>
            <a:off x="5143504" y="385762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857356" y="4643446"/>
            <a:ext cx="5500726" cy="1357322"/>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Basic Principles - PAUT</a:t>
            </a:r>
            <a:endParaRPr lang="en-GB" dirty="0"/>
          </a:p>
        </p:txBody>
      </p:sp>
      <p:sp>
        <p:nvSpPr>
          <p:cNvPr id="5" name="TextBox 4"/>
          <p:cNvSpPr txBox="1"/>
          <p:nvPr/>
        </p:nvSpPr>
        <p:spPr>
          <a:xfrm>
            <a:off x="500034" y="1674674"/>
            <a:ext cx="7929618" cy="1477328"/>
          </a:xfrm>
          <a:prstGeom prst="rect">
            <a:avLst/>
          </a:prstGeom>
          <a:noFill/>
        </p:spPr>
        <p:txBody>
          <a:bodyPr wrap="square" rtlCol="0">
            <a:spAutoFit/>
          </a:bodyPr>
          <a:lstStyle/>
          <a:p>
            <a:r>
              <a:rPr lang="en-GB" b="1" dirty="0" smtClean="0"/>
              <a:t>Delay </a:t>
            </a:r>
            <a:r>
              <a:rPr lang="en-GB" b="1" dirty="0" smtClean="0"/>
              <a:t>law calculation example 7:</a:t>
            </a:r>
          </a:p>
          <a:p>
            <a:endParaRPr lang="en-GB" dirty="0" smtClean="0"/>
          </a:p>
          <a:p>
            <a:r>
              <a:rPr lang="en-GB" dirty="0" smtClean="0"/>
              <a:t>For the following array probe determine the delay values and sequencing required to provide a linear array scan with a 60</a:t>
            </a:r>
            <a:r>
              <a:rPr lang="en-GB" baseline="30000" dirty="0" smtClean="0"/>
              <a:t>o</a:t>
            </a:r>
            <a:r>
              <a:rPr lang="en-GB" dirty="0" smtClean="0"/>
              <a:t>  L-wave propagation.  Use a 4 element aperture.</a:t>
            </a:r>
            <a:endParaRPr lang="en-GB" dirty="0"/>
          </a:p>
        </p:txBody>
      </p:sp>
      <p:cxnSp>
        <p:nvCxnSpPr>
          <p:cNvPr id="7" name="Straight Connector 6"/>
          <p:cNvCxnSpPr/>
          <p:nvPr/>
        </p:nvCxnSpPr>
        <p:spPr>
          <a:xfrm>
            <a:off x="1857356" y="4643446"/>
            <a:ext cx="550072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929322" y="5000636"/>
            <a:ext cx="1126334" cy="369332"/>
          </a:xfrm>
          <a:prstGeom prst="rect">
            <a:avLst/>
          </a:prstGeom>
          <a:noFill/>
        </p:spPr>
        <p:txBody>
          <a:bodyPr wrap="none" rtlCol="0">
            <a:spAutoFit/>
          </a:bodyPr>
          <a:lstStyle/>
          <a:p>
            <a:r>
              <a:rPr lang="en-GB" dirty="0" smtClean="0"/>
              <a:t>Mild Steel</a:t>
            </a:r>
            <a:endParaRPr lang="en-GB" dirty="0"/>
          </a:p>
        </p:txBody>
      </p:sp>
      <p:sp>
        <p:nvSpPr>
          <p:cNvPr id="12" name="Rectangle 11"/>
          <p:cNvSpPr/>
          <p:nvPr/>
        </p:nvSpPr>
        <p:spPr>
          <a:xfrm>
            <a:off x="3214678"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p:cNvCxnSpPr/>
          <p:nvPr/>
        </p:nvCxnSpPr>
        <p:spPr>
          <a:xfrm>
            <a:off x="3214678" y="4071942"/>
            <a:ext cx="2286016" cy="1588"/>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3929058" y="3571876"/>
            <a:ext cx="787395" cy="369332"/>
          </a:xfrm>
          <a:prstGeom prst="rect">
            <a:avLst/>
          </a:prstGeom>
          <a:noFill/>
        </p:spPr>
        <p:txBody>
          <a:bodyPr wrap="none" rtlCol="0">
            <a:spAutoFit/>
          </a:bodyPr>
          <a:lstStyle/>
          <a:p>
            <a:r>
              <a:rPr lang="en-GB" dirty="0" smtClean="0"/>
              <a:t>10mm</a:t>
            </a:r>
            <a:endParaRPr lang="en-GB" dirty="0"/>
          </a:p>
        </p:txBody>
      </p:sp>
      <p:sp>
        <p:nvSpPr>
          <p:cNvPr id="16" name="Rectangle 15"/>
          <p:cNvSpPr/>
          <p:nvPr/>
        </p:nvSpPr>
        <p:spPr>
          <a:xfrm>
            <a:off x="3500430"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3786182"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4071934"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4357686"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4643438"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4929190"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p:cNvSpPr/>
          <p:nvPr/>
        </p:nvSpPr>
        <p:spPr>
          <a:xfrm>
            <a:off x="5214942" y="4214818"/>
            <a:ext cx="285752"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PAUT</a:t>
            </a:r>
            <a:endParaRPr lang="en-GB" dirty="0"/>
          </a:p>
        </p:txBody>
      </p:sp>
      <p:sp>
        <p:nvSpPr>
          <p:cNvPr id="5" name="TextBox 4"/>
          <p:cNvSpPr txBox="1"/>
          <p:nvPr/>
        </p:nvSpPr>
        <p:spPr>
          <a:xfrm>
            <a:off x="357158" y="1142984"/>
            <a:ext cx="8429684" cy="2031325"/>
          </a:xfrm>
          <a:prstGeom prst="rect">
            <a:avLst/>
          </a:prstGeom>
          <a:noFill/>
        </p:spPr>
        <p:txBody>
          <a:bodyPr wrap="square" rtlCol="0">
            <a:spAutoFit/>
          </a:bodyPr>
          <a:lstStyle/>
          <a:p>
            <a:r>
              <a:rPr lang="en-GB" b="1" dirty="0" smtClean="0"/>
              <a:t>Delay </a:t>
            </a:r>
            <a:r>
              <a:rPr lang="en-GB" b="1" dirty="0" smtClean="0"/>
              <a:t>law calculation example </a:t>
            </a:r>
            <a:r>
              <a:rPr lang="en-GB" b="1" dirty="0" smtClean="0"/>
              <a:t>8:</a:t>
            </a:r>
            <a:endParaRPr lang="en-GB" b="1" dirty="0" smtClean="0"/>
          </a:p>
          <a:p>
            <a:endParaRPr lang="en-GB" dirty="0" smtClean="0"/>
          </a:p>
          <a:p>
            <a:r>
              <a:rPr lang="en-GB" dirty="0" smtClean="0"/>
              <a:t>For the following array probe determine </a:t>
            </a:r>
            <a:r>
              <a:rPr lang="en-GB" dirty="0" smtClean="0"/>
              <a:t>1) the incident angle required to provide a 45</a:t>
            </a:r>
            <a:r>
              <a:rPr lang="en-GB" baseline="30000" dirty="0" smtClean="0"/>
              <a:t>o </a:t>
            </a:r>
            <a:r>
              <a:rPr lang="en-GB" dirty="0" smtClean="0"/>
              <a:t>S-wave in the mild steel, and 2) determine the delay values necessary to </a:t>
            </a:r>
            <a:r>
              <a:rPr lang="en-GB" dirty="0" smtClean="0"/>
              <a:t>provide </a:t>
            </a:r>
            <a:r>
              <a:rPr lang="en-GB" dirty="0" smtClean="0"/>
              <a:t>30, 40, </a:t>
            </a:r>
            <a:r>
              <a:rPr lang="en-GB" dirty="0" smtClean="0"/>
              <a:t>45</a:t>
            </a:r>
            <a:r>
              <a:rPr lang="en-GB" dirty="0" smtClean="0"/>
              <a:t>, 50, </a:t>
            </a:r>
            <a:r>
              <a:rPr lang="en-GB" dirty="0" smtClean="0"/>
              <a:t>5</a:t>
            </a:r>
            <a:r>
              <a:rPr lang="en-GB" dirty="0" smtClean="0"/>
              <a:t>5</a:t>
            </a:r>
            <a:r>
              <a:rPr lang="en-GB" baseline="30000" dirty="0" smtClean="0"/>
              <a:t>o</a:t>
            </a:r>
            <a:r>
              <a:rPr lang="en-GB" dirty="0" smtClean="0"/>
              <a:t> </a:t>
            </a:r>
            <a:r>
              <a:rPr lang="en-GB" dirty="0" smtClean="0"/>
              <a:t>and 60</a:t>
            </a:r>
            <a:r>
              <a:rPr lang="en-GB" baseline="30000" dirty="0" smtClean="0"/>
              <a:t>o</a:t>
            </a:r>
            <a:r>
              <a:rPr lang="en-GB" dirty="0" smtClean="0"/>
              <a:t> </a:t>
            </a:r>
            <a:r>
              <a:rPr lang="en-GB" dirty="0" smtClean="0"/>
              <a:t>angled S </a:t>
            </a:r>
            <a:r>
              <a:rPr lang="en-GB" dirty="0" smtClean="0"/>
              <a:t>- wave angled propagation in the steel block.</a:t>
            </a:r>
          </a:p>
          <a:p>
            <a:endParaRPr lang="en-GB" dirty="0"/>
          </a:p>
          <a:p>
            <a:r>
              <a:rPr lang="en-GB" dirty="0" smtClean="0"/>
              <a:t>Create a table of delay laws that could be used to provide a sector scan type image.</a:t>
            </a:r>
          </a:p>
        </p:txBody>
      </p:sp>
      <p:sp>
        <p:nvSpPr>
          <p:cNvPr id="11" name="Rectangle 10"/>
          <p:cNvSpPr/>
          <p:nvPr/>
        </p:nvSpPr>
        <p:spPr>
          <a:xfrm>
            <a:off x="285720" y="5500702"/>
            <a:ext cx="8358246" cy="107157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929322" y="5572140"/>
            <a:ext cx="1126334" cy="369332"/>
          </a:xfrm>
          <a:prstGeom prst="rect">
            <a:avLst/>
          </a:prstGeom>
          <a:noFill/>
        </p:spPr>
        <p:txBody>
          <a:bodyPr wrap="none" rtlCol="0">
            <a:spAutoFit/>
          </a:bodyPr>
          <a:lstStyle/>
          <a:p>
            <a:r>
              <a:rPr lang="en-GB" dirty="0" smtClean="0"/>
              <a:t>Mild Steel</a:t>
            </a:r>
            <a:endParaRPr lang="en-GB" dirty="0"/>
          </a:p>
        </p:txBody>
      </p:sp>
      <p:grpSp>
        <p:nvGrpSpPr>
          <p:cNvPr id="20" name="Group 19"/>
          <p:cNvGrpSpPr/>
          <p:nvPr/>
        </p:nvGrpSpPr>
        <p:grpSpPr>
          <a:xfrm rot="19174096">
            <a:off x="908228" y="3635149"/>
            <a:ext cx="4687940" cy="1432073"/>
            <a:chOff x="1857356" y="2928934"/>
            <a:chExt cx="5500726" cy="2428892"/>
          </a:xfrm>
        </p:grpSpPr>
        <p:sp>
          <p:nvSpPr>
            <p:cNvPr id="12" name="Rectangle 11"/>
            <p:cNvSpPr/>
            <p:nvPr/>
          </p:nvSpPr>
          <p:spPr>
            <a:xfrm>
              <a:off x="3214678"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86182"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357686"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929190" y="3571876"/>
              <a:ext cx="571504" cy="4286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p:cNvCxnSpPr/>
            <p:nvPr/>
          </p:nvCxnSpPr>
          <p:spPr>
            <a:xfrm>
              <a:off x="3214678" y="3429000"/>
              <a:ext cx="2286016" cy="1588"/>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3929058" y="2928934"/>
              <a:ext cx="787395" cy="369332"/>
            </a:xfrm>
            <a:prstGeom prst="rect">
              <a:avLst/>
            </a:prstGeom>
            <a:noFill/>
          </p:spPr>
          <p:txBody>
            <a:bodyPr wrap="none" rtlCol="0">
              <a:spAutoFit/>
            </a:bodyPr>
            <a:lstStyle/>
            <a:p>
              <a:r>
                <a:rPr lang="en-GB" dirty="0" smtClean="0"/>
                <a:t>10mm</a:t>
              </a:r>
              <a:endParaRPr lang="en-GB" dirty="0"/>
            </a:p>
          </p:txBody>
        </p:sp>
        <p:sp>
          <p:nvSpPr>
            <p:cNvPr id="16" name="Rectangle 15"/>
            <p:cNvSpPr/>
            <p:nvPr/>
          </p:nvSpPr>
          <p:spPr>
            <a:xfrm>
              <a:off x="1857356" y="4000504"/>
              <a:ext cx="5500726" cy="1357322"/>
            </a:xfrm>
            <a:prstGeom prst="rect">
              <a:avLst/>
            </a:prstGeom>
            <a:noFill/>
            <a:ln w="6350" cmpd="sng">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9" name="TextBox 18"/>
          <p:cNvSpPr txBox="1"/>
          <p:nvPr/>
        </p:nvSpPr>
        <p:spPr>
          <a:xfrm>
            <a:off x="4429124" y="4643446"/>
            <a:ext cx="913199" cy="369332"/>
          </a:xfrm>
          <a:prstGeom prst="rect">
            <a:avLst/>
          </a:prstGeom>
          <a:noFill/>
        </p:spPr>
        <p:txBody>
          <a:bodyPr wrap="none" rtlCol="0">
            <a:spAutoFit/>
          </a:bodyPr>
          <a:lstStyle/>
          <a:p>
            <a:r>
              <a:rPr lang="en-GB" dirty="0" smtClean="0"/>
              <a:t>Perspex</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281</TotalTime>
  <Words>2368</Words>
  <Application>Microsoft Office PowerPoint</Application>
  <PresentationFormat>On-screen Show (4:3)</PresentationFormat>
  <Paragraphs>198</Paragraphs>
  <Slides>26</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26</vt:i4>
      </vt:variant>
    </vt:vector>
  </HeadingPairs>
  <TitlesOfParts>
    <vt:vector size="28" baseType="lpstr">
      <vt:lpstr>Office Theme</vt:lpstr>
      <vt:lpstr>Equation</vt:lpstr>
      <vt:lpstr>Phased Array 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lpstr>Basic Principles - PAUT</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Phased Array UT</dc:title>
  <dc:creator>fad-pc</dc:creator>
  <cp:lastModifiedBy>fad-pc</cp:lastModifiedBy>
  <cp:revision>37</cp:revision>
  <dcterms:created xsi:type="dcterms:W3CDTF">2010-09-09T11:43:01Z</dcterms:created>
  <dcterms:modified xsi:type="dcterms:W3CDTF">2010-09-10T07:23:38Z</dcterms:modified>
</cp:coreProperties>
</file>