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5" r:id="rId1"/>
  </p:sldMasterIdLst>
  <p:notesMasterIdLst>
    <p:notesMasterId r:id="rId31"/>
  </p:notesMasterIdLst>
  <p:sldIdLst>
    <p:sldId id="273" r:id="rId2"/>
    <p:sldId id="274" r:id="rId3"/>
    <p:sldId id="275" r:id="rId4"/>
    <p:sldId id="276" r:id="rId5"/>
    <p:sldId id="277" r:id="rId6"/>
    <p:sldId id="278" r:id="rId7"/>
    <p:sldId id="279" r:id="rId8"/>
    <p:sldId id="280" r:id="rId9"/>
    <p:sldId id="281" r:id="rId10"/>
    <p:sldId id="282" r:id="rId11"/>
    <p:sldId id="283" r:id="rId12"/>
    <p:sldId id="284" r:id="rId13"/>
    <p:sldId id="286" r:id="rId14"/>
    <p:sldId id="266" r:id="rId15"/>
    <p:sldId id="285" r:id="rId16"/>
    <p:sldId id="267" r:id="rId17"/>
    <p:sldId id="268" r:id="rId18"/>
    <p:sldId id="269" r:id="rId19"/>
    <p:sldId id="270" r:id="rId20"/>
    <p:sldId id="271" r:id="rId21"/>
    <p:sldId id="272" r:id="rId22"/>
    <p:sldId id="256" r:id="rId23"/>
    <p:sldId id="258" r:id="rId24"/>
    <p:sldId id="263" r:id="rId25"/>
    <p:sldId id="260" r:id="rId26"/>
    <p:sldId id="259" r:id="rId27"/>
    <p:sldId id="262" r:id="rId28"/>
    <p:sldId id="265" r:id="rId29"/>
    <p:sldId id="261"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46"/>
    <p:restoredTop sz="93864"/>
  </p:normalViewPr>
  <p:slideViewPr>
    <p:cSldViewPr snapToGrid="0" snapToObjects="1">
      <p:cViewPr varScale="1">
        <p:scale>
          <a:sx n="70" d="100"/>
          <a:sy n="70" d="100"/>
        </p:scale>
        <p:origin x="71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1242A8-F0DC-A544-BDDF-16F732BE42F5}" type="datetimeFigureOut">
              <a:rPr lang="en-GB" smtClean="0"/>
              <a:t>16/01/2018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D7F0CA-C165-A549-AD40-28AB29605AB7}" type="slidenum">
              <a:rPr lang="en-GB" smtClean="0"/>
              <a:t>‹#›</a:t>
            </a:fld>
            <a:endParaRPr lang="en-GB"/>
          </a:p>
        </p:txBody>
      </p:sp>
    </p:spTree>
    <p:extLst>
      <p:ext uri="{BB962C8B-B14F-4D97-AF65-F5344CB8AC3E}">
        <p14:creationId xmlns:p14="http://schemas.microsoft.com/office/powerpoint/2010/main" val="19479120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7947B6-5D83-4980-A45E-B144EE8D7DFB}" type="slidenum">
              <a:rPr lang="en-GB" smtClean="0"/>
              <a:t>9</a:t>
            </a:fld>
            <a:endParaRPr lang="en-GB"/>
          </a:p>
        </p:txBody>
      </p:sp>
    </p:spTree>
    <p:extLst>
      <p:ext uri="{BB962C8B-B14F-4D97-AF65-F5344CB8AC3E}">
        <p14:creationId xmlns:p14="http://schemas.microsoft.com/office/powerpoint/2010/main" val="2529421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solidFill>
                  <a:srgbClr val="000000"/>
                </a:solidFill>
                <a:latin typeface="Times New Roman" charset="0"/>
                <a:ea typeface="Calibri" charset="0"/>
                <a:cs typeface="Times New Roman" charset="0"/>
              </a:rPr>
              <a:t>Similarly here in Wales, this problem occurs when teachers can’t deliver physical activity to their class because they don’t feel confident and lack strategies to motivate pupils. Perhaps, there is a case to reconsider the PGCE teaching program delivered to post graduates. Evidence to support my point from Estyn (2006) who state that, “fifteen hours or less allocated to physical education on PGCE courses, is inadequate to cover one or more elements of the National Curriculum.” </a:t>
            </a:r>
            <a:endParaRPr lang="en-US" sz="1100" dirty="0" smtClean="0">
              <a:effectLst/>
              <a:latin typeface="Calibri" charset="0"/>
              <a:ea typeface="Calibri" charset="0"/>
              <a:cs typeface="Times New Roman" charset="0"/>
            </a:endParaRPr>
          </a:p>
          <a:p>
            <a:endParaRPr lang="en-GB" dirty="0"/>
          </a:p>
        </p:txBody>
      </p:sp>
      <p:sp>
        <p:nvSpPr>
          <p:cNvPr id="4" name="Slide Number Placeholder 3"/>
          <p:cNvSpPr>
            <a:spLocks noGrp="1"/>
          </p:cNvSpPr>
          <p:nvPr>
            <p:ph type="sldNum" sz="quarter" idx="10"/>
          </p:nvPr>
        </p:nvSpPr>
        <p:spPr/>
        <p:txBody>
          <a:bodyPr/>
          <a:lstStyle/>
          <a:p>
            <a:fld id="{85D7F0CA-C165-A549-AD40-28AB29605AB7}" type="slidenum">
              <a:rPr lang="en-GB" smtClean="0"/>
              <a:t>23</a:t>
            </a:fld>
            <a:endParaRPr lang="en-GB"/>
          </a:p>
        </p:txBody>
      </p:sp>
    </p:spTree>
    <p:extLst>
      <p:ext uri="{BB962C8B-B14F-4D97-AF65-F5344CB8AC3E}">
        <p14:creationId xmlns:p14="http://schemas.microsoft.com/office/powerpoint/2010/main" val="1067563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dirty="0" smtClean="0">
                <a:solidFill>
                  <a:schemeClr val="tx1"/>
                </a:solidFill>
              </a:rPr>
              <a:t> </a:t>
            </a:r>
            <a:r>
              <a:rPr lang="en-US" dirty="0" err="1" smtClean="0">
                <a:solidFill>
                  <a:schemeClr val="tx1"/>
                </a:solidFill>
              </a:rPr>
              <a:t>Weichselbaum</a:t>
            </a:r>
            <a:r>
              <a:rPr lang="en-US" dirty="0" smtClean="0">
                <a:solidFill>
                  <a:schemeClr val="tx1"/>
                </a:solidFill>
              </a:rPr>
              <a:t> et al (2013) implies that Change4Life’s first year showed that 99% of all mothers of children under 11 years (the initial target group) had been reached.</a:t>
            </a:r>
          </a:p>
          <a:p>
            <a:pPr>
              <a:lnSpc>
                <a:spcPct val="150000"/>
              </a:lnSpc>
            </a:pPr>
            <a:r>
              <a:rPr lang="en-US" dirty="0" smtClean="0">
                <a:solidFill>
                  <a:schemeClr val="tx1"/>
                </a:solidFill>
              </a:rPr>
              <a:t>Awareness of the initiative had been achieved in 87% of all mothers with children under 11 years.</a:t>
            </a:r>
          </a:p>
          <a:p>
            <a:endParaRPr lang="en-GB" dirty="0"/>
          </a:p>
        </p:txBody>
      </p:sp>
      <p:sp>
        <p:nvSpPr>
          <p:cNvPr id="4" name="Slide Number Placeholder 3"/>
          <p:cNvSpPr>
            <a:spLocks noGrp="1"/>
          </p:cNvSpPr>
          <p:nvPr>
            <p:ph type="sldNum" sz="quarter" idx="10"/>
          </p:nvPr>
        </p:nvSpPr>
        <p:spPr/>
        <p:txBody>
          <a:bodyPr/>
          <a:lstStyle/>
          <a:p>
            <a:fld id="{85D7F0CA-C165-A549-AD40-28AB29605AB7}" type="slidenum">
              <a:rPr lang="en-GB" smtClean="0"/>
              <a:t>24</a:t>
            </a:fld>
            <a:endParaRPr lang="en-GB"/>
          </a:p>
        </p:txBody>
      </p:sp>
    </p:spTree>
    <p:extLst>
      <p:ext uri="{BB962C8B-B14F-4D97-AF65-F5344CB8AC3E}">
        <p14:creationId xmlns:p14="http://schemas.microsoft.com/office/powerpoint/2010/main" val="9959648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20000"/>
              </a:lnSpc>
              <a:buFont typeface="Wingdings" charset="2"/>
              <a:buChar char="Ø"/>
            </a:pPr>
            <a:r>
              <a:rPr lang="en-GB" dirty="0" smtClean="0"/>
              <a:t>Sport England appreciate local communities that have strong volunteering groups to encourage physical activity. </a:t>
            </a:r>
          </a:p>
          <a:p>
            <a:pPr>
              <a:lnSpc>
                <a:spcPct val="120000"/>
              </a:lnSpc>
              <a:buFont typeface="Wingdings" charset="2"/>
              <a:buChar char="Ø"/>
            </a:pPr>
            <a:r>
              <a:rPr lang="en-GB" dirty="0" smtClean="0"/>
              <a:t>In total, The Office for National Statistics estimates that the time given for free is worth £24 billion, the equivalent of 1.5% of GDP. </a:t>
            </a:r>
            <a:endParaRPr lang="en-GB" dirty="0"/>
          </a:p>
        </p:txBody>
      </p:sp>
      <p:sp>
        <p:nvSpPr>
          <p:cNvPr id="4" name="Slide Number Placeholder 3"/>
          <p:cNvSpPr>
            <a:spLocks noGrp="1"/>
          </p:cNvSpPr>
          <p:nvPr>
            <p:ph type="sldNum" sz="quarter" idx="10"/>
          </p:nvPr>
        </p:nvSpPr>
        <p:spPr/>
        <p:txBody>
          <a:bodyPr/>
          <a:lstStyle/>
          <a:p>
            <a:fld id="{85D7F0CA-C165-A549-AD40-28AB29605AB7}" type="slidenum">
              <a:rPr lang="en-GB" smtClean="0"/>
              <a:t>25</a:t>
            </a:fld>
            <a:endParaRPr lang="en-GB"/>
          </a:p>
        </p:txBody>
      </p:sp>
    </p:spTree>
    <p:extLst>
      <p:ext uri="{BB962C8B-B14F-4D97-AF65-F5344CB8AC3E}">
        <p14:creationId xmlns:p14="http://schemas.microsoft.com/office/powerpoint/2010/main" val="14347177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tx1"/>
              </a:solidFill>
            </a:endParaRPr>
          </a:p>
        </p:txBody>
      </p:sp>
      <p:sp>
        <p:nvSpPr>
          <p:cNvPr id="4" name="Slide Number Placeholder 3"/>
          <p:cNvSpPr>
            <a:spLocks noGrp="1"/>
          </p:cNvSpPr>
          <p:nvPr>
            <p:ph type="sldNum" sz="quarter" idx="10"/>
          </p:nvPr>
        </p:nvSpPr>
        <p:spPr/>
        <p:txBody>
          <a:bodyPr/>
          <a:lstStyle/>
          <a:p>
            <a:fld id="{85D7F0CA-C165-A549-AD40-28AB29605AB7}" type="slidenum">
              <a:rPr lang="en-GB" smtClean="0"/>
              <a:t>26</a:t>
            </a:fld>
            <a:endParaRPr lang="en-GB"/>
          </a:p>
        </p:txBody>
      </p:sp>
    </p:spTree>
    <p:extLst>
      <p:ext uri="{BB962C8B-B14F-4D97-AF65-F5344CB8AC3E}">
        <p14:creationId xmlns:p14="http://schemas.microsoft.com/office/powerpoint/2010/main" val="1691048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 Ajibua et al (2013) indicated that physical inactivity caused 15% of some cancers, diabetes and heart diseases. In Nigeria, chronic diseases are reported to account for 24% of all deaths.</a:t>
            </a:r>
          </a:p>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in Nigeria in 2005 there were 478,000 deaths due to chronic disease (WHO, 2005). In terms of national income, according to the report by , Nigeria lost 400 million dollars to chronic disease caused by inactivity in 2005.</a:t>
            </a:r>
          </a:p>
          <a:p>
            <a:endParaRPr lang="en-GB" dirty="0"/>
          </a:p>
        </p:txBody>
      </p:sp>
      <p:sp>
        <p:nvSpPr>
          <p:cNvPr id="4" name="Slide Number Placeholder 3"/>
          <p:cNvSpPr>
            <a:spLocks noGrp="1"/>
          </p:cNvSpPr>
          <p:nvPr>
            <p:ph type="sldNum" sz="quarter" idx="10"/>
          </p:nvPr>
        </p:nvSpPr>
        <p:spPr/>
        <p:txBody>
          <a:bodyPr/>
          <a:lstStyle/>
          <a:p>
            <a:fld id="{85D7F0CA-C165-A549-AD40-28AB29605AB7}" type="slidenum">
              <a:rPr lang="en-GB" smtClean="0"/>
              <a:t>27</a:t>
            </a:fld>
            <a:endParaRPr lang="en-GB"/>
          </a:p>
        </p:txBody>
      </p:sp>
    </p:spTree>
    <p:extLst>
      <p:ext uri="{BB962C8B-B14F-4D97-AF65-F5344CB8AC3E}">
        <p14:creationId xmlns:p14="http://schemas.microsoft.com/office/powerpoint/2010/main" val="2542165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5D7F0CA-C165-A549-AD40-28AB29605AB7}" type="slidenum">
              <a:rPr lang="en-GB" smtClean="0"/>
              <a:t>29</a:t>
            </a:fld>
            <a:endParaRPr lang="en-GB"/>
          </a:p>
        </p:txBody>
      </p:sp>
    </p:spTree>
    <p:extLst>
      <p:ext uri="{BB962C8B-B14F-4D97-AF65-F5344CB8AC3E}">
        <p14:creationId xmlns:p14="http://schemas.microsoft.com/office/powerpoint/2010/main" val="4910867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11587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96240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734259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193152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710978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26045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288669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22069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1/16/2018</a:t>
            </a:fld>
            <a:endParaRPr lang="en-US" dirty="0"/>
          </a:p>
        </p:txBody>
      </p:sp>
    </p:spTree>
    <p:extLst>
      <p:ext uri="{BB962C8B-B14F-4D97-AF65-F5344CB8AC3E}">
        <p14:creationId xmlns:p14="http://schemas.microsoft.com/office/powerpoint/2010/main" val="1382108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15105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987499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499959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370685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164084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204913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846958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1/16/2018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19128349"/>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 id="2147483699" r:id="rId14"/>
    <p:sldLayoutId id="2147483700" r:id="rId15"/>
    <p:sldLayoutId id="214748370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hyperlink" Target="https://www.youtube.com/watch?v=fyCm6ZLRCbQ"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physical-literacy.org.uk/"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port.wales/media/119237/climbing_higher_e%5b1%5d.pdf" TargetMode="External"/><Relationship Id="rId2" Type="http://schemas.openxmlformats.org/officeDocument/2006/relationships/hyperlink" Target="https://sparkpe.org/what-is-spark/" TargetMode="External"/><Relationship Id="rId1" Type="http://schemas.openxmlformats.org/officeDocument/2006/relationships/slideLayout" Target="../slideLayouts/slideLayout2.xml"/><Relationship Id="rId5" Type="http://schemas.openxmlformats.org/officeDocument/2006/relationships/hyperlink" Target="http://apps.who.int/iris/bitstream/10665/67796/1/WHO_NMH_NPH_PAH_03.2.pdf" TargetMode="External"/><Relationship Id="rId4" Type="http://schemas.openxmlformats.org/officeDocument/2006/relationships/hyperlink" Target="http://sport.wales/about-us/about-sport-wales/what-we-do.aspx"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7300" dirty="0">
                <a:solidFill>
                  <a:schemeClr val="tx1"/>
                </a:solidFill>
              </a:rPr>
              <a:t>The role of Physical Education in </a:t>
            </a:r>
            <a:r>
              <a:rPr lang="en-US" sz="7300" dirty="0" smtClean="0">
                <a:solidFill>
                  <a:schemeClr val="tx1"/>
                </a:solidFill>
              </a:rPr>
              <a:t>contributing to </a:t>
            </a:r>
            <a:r>
              <a:rPr lang="en-US" sz="7300" dirty="0">
                <a:solidFill>
                  <a:schemeClr val="tx1"/>
                </a:solidFill>
              </a:rPr>
              <a:t>lifelong physical </a:t>
            </a:r>
            <a:r>
              <a:rPr lang="en-US" sz="7300" dirty="0" smtClean="0">
                <a:solidFill>
                  <a:schemeClr val="tx1"/>
                </a:solidFill>
              </a:rPr>
              <a:t>activity.</a:t>
            </a:r>
            <a:r>
              <a:rPr lang="en-US" dirty="0"/>
              <a:t/>
            </a:r>
            <a:br>
              <a:rPr lang="en-US" dirty="0"/>
            </a:br>
            <a:endParaRPr lang="en-US" dirty="0"/>
          </a:p>
        </p:txBody>
      </p:sp>
      <p:sp>
        <p:nvSpPr>
          <p:cNvPr id="3" name="Content Placeholder 2"/>
          <p:cNvSpPr>
            <a:spLocks noGrp="1"/>
          </p:cNvSpPr>
          <p:nvPr>
            <p:ph idx="1"/>
          </p:nvPr>
        </p:nvSpPr>
        <p:spPr/>
        <p:txBody>
          <a:bodyPr>
            <a:normAutofit/>
          </a:bodyPr>
          <a:lstStyle/>
          <a:p>
            <a:endParaRPr lang="en-US" sz="4400" dirty="0"/>
          </a:p>
        </p:txBody>
      </p:sp>
    </p:spTree>
    <p:extLst>
      <p:ext uri="{BB962C8B-B14F-4D97-AF65-F5344CB8AC3E}">
        <p14:creationId xmlns:p14="http://schemas.microsoft.com/office/powerpoint/2010/main" val="93773293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2511074" y="4209392"/>
            <a:ext cx="4929188" cy="2648607"/>
          </a:xfrm>
          <a:prstGeom prst="rect">
            <a:avLst/>
          </a:prstGeom>
        </p:spPr>
      </p:pic>
      <p:sp>
        <p:nvSpPr>
          <p:cNvPr id="2" name="Title 1"/>
          <p:cNvSpPr>
            <a:spLocks noGrp="1"/>
          </p:cNvSpPr>
          <p:nvPr>
            <p:ph type="title"/>
          </p:nvPr>
        </p:nvSpPr>
        <p:spPr/>
        <p:txBody>
          <a:bodyPr/>
          <a:lstStyle/>
          <a:p>
            <a:r>
              <a:rPr lang="en-US" dirty="0" smtClean="0">
                <a:solidFill>
                  <a:schemeClr val="tx1"/>
                </a:solidFill>
              </a:rPr>
              <a:t>The Foundation Phase as a vehicle to developing FMS</a:t>
            </a:r>
            <a:endParaRPr lang="en-US" dirty="0">
              <a:solidFill>
                <a:schemeClr val="tx1"/>
              </a:solidFill>
            </a:endParaRPr>
          </a:p>
        </p:txBody>
      </p:sp>
      <p:sp>
        <p:nvSpPr>
          <p:cNvPr id="10" name="Content Placeholder 9"/>
          <p:cNvSpPr>
            <a:spLocks noGrp="1"/>
          </p:cNvSpPr>
          <p:nvPr>
            <p:ph idx="1"/>
          </p:nvPr>
        </p:nvSpPr>
        <p:spPr>
          <a:xfrm>
            <a:off x="677334" y="1930400"/>
            <a:ext cx="8596668" cy="3880773"/>
          </a:xfrm>
        </p:spPr>
        <p:txBody>
          <a:bodyPr>
            <a:normAutofit/>
          </a:bodyPr>
          <a:lstStyle/>
          <a:p>
            <a:r>
              <a:rPr lang="en-US" sz="2400" dirty="0" smtClean="0"/>
              <a:t>The importance of developing FMS in the early years (3 to 7-year-olds).</a:t>
            </a:r>
          </a:p>
          <a:p>
            <a:r>
              <a:rPr lang="en-US" sz="2400" dirty="0" smtClean="0"/>
              <a:t>How the Foundation Phase can offer the development of FMS.</a:t>
            </a:r>
          </a:p>
          <a:p>
            <a:r>
              <a:rPr lang="en-US" sz="2400" dirty="0" smtClean="0"/>
              <a:t>“Children learn through having first-hand experiential activities, with ’play’ being the the best suited vehicle to do so”.</a:t>
            </a:r>
          </a:p>
        </p:txBody>
      </p:sp>
    </p:spTree>
    <p:extLst>
      <p:ext uri="{BB962C8B-B14F-4D97-AF65-F5344CB8AC3E}">
        <p14:creationId xmlns:p14="http://schemas.microsoft.com/office/powerpoint/2010/main" val="88014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nodeType="clickEffect">
                                  <p:stCondLst>
                                    <p:cond delay="0"/>
                                  </p:stCondLst>
                                  <p:childTnLst>
                                    <p:set>
                                      <p:cBhvr>
                                        <p:cTn id="12" dur="1" fill="hold">
                                          <p:stCondLst>
                                            <p:cond delay="0"/>
                                          </p:stCondLst>
                                        </p:cTn>
                                        <p:tgtEl>
                                          <p:spTgt spid="10">
                                            <p:txEl>
                                              <p:pRg st="0" end="0"/>
                                            </p:txEl>
                                          </p:spTgt>
                                        </p:tgtEl>
                                        <p:attrNameLst>
                                          <p:attrName>style.visibility</p:attrName>
                                        </p:attrNameLst>
                                      </p:cBhvr>
                                      <p:to>
                                        <p:strVal val="visible"/>
                                      </p:to>
                                    </p:set>
                                    <p:animEffect transition="in" filter="dissolve">
                                      <p:cBhvr>
                                        <p:cTn id="13" dur="500"/>
                                        <p:tgtEl>
                                          <p:spTgt spid="10">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nodeType="clickEffect">
                                  <p:stCondLst>
                                    <p:cond delay="0"/>
                                  </p:stCondLst>
                                  <p:childTnLst>
                                    <p:set>
                                      <p:cBhvr>
                                        <p:cTn id="17" dur="1" fill="hold">
                                          <p:stCondLst>
                                            <p:cond delay="0"/>
                                          </p:stCondLst>
                                        </p:cTn>
                                        <p:tgtEl>
                                          <p:spTgt spid="10">
                                            <p:txEl>
                                              <p:pRg st="1" end="1"/>
                                            </p:txEl>
                                          </p:spTgt>
                                        </p:tgtEl>
                                        <p:attrNameLst>
                                          <p:attrName>style.visibility</p:attrName>
                                        </p:attrNameLst>
                                      </p:cBhvr>
                                      <p:to>
                                        <p:strVal val="visible"/>
                                      </p:to>
                                    </p:set>
                                    <p:animEffect transition="in" filter="dissolve">
                                      <p:cBhvr>
                                        <p:cTn id="18" dur="500"/>
                                        <p:tgtEl>
                                          <p:spTgt spid="10">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nodeType="clickEffect">
                                  <p:stCondLst>
                                    <p:cond delay="0"/>
                                  </p:stCondLst>
                                  <p:childTnLst>
                                    <p:set>
                                      <p:cBhvr>
                                        <p:cTn id="22" dur="1" fill="hold">
                                          <p:stCondLst>
                                            <p:cond delay="0"/>
                                          </p:stCondLst>
                                        </p:cTn>
                                        <p:tgtEl>
                                          <p:spTgt spid="10">
                                            <p:txEl>
                                              <p:pRg st="2" end="2"/>
                                            </p:txEl>
                                          </p:spTgt>
                                        </p:tgtEl>
                                        <p:attrNameLst>
                                          <p:attrName>style.visibility</p:attrName>
                                        </p:attrNameLst>
                                      </p:cBhvr>
                                      <p:to>
                                        <p:strVal val="visible"/>
                                      </p:to>
                                    </p:set>
                                    <p:animEffect transition="in" filter="dissolve">
                                      <p:cBhvr>
                                        <p:cTn id="23" dur="500"/>
                                        <p:tgtEl>
                                          <p:spTgt spid="1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smtClean="0">
              <a:solidFill>
                <a:schemeClr val="tx1"/>
              </a:solidFill>
            </a:endParaRPr>
          </a:p>
        </p:txBody>
      </p:sp>
      <p:sp>
        <p:nvSpPr>
          <p:cNvPr id="3" name="Content Placeholder 2"/>
          <p:cNvSpPr>
            <a:spLocks noGrp="1"/>
          </p:cNvSpPr>
          <p:nvPr>
            <p:ph idx="1"/>
          </p:nvPr>
        </p:nvSpPr>
        <p:spPr>
          <a:xfrm>
            <a:off x="677333" y="1485901"/>
            <a:ext cx="8852429" cy="4555462"/>
          </a:xfrm>
        </p:spPr>
        <p:txBody>
          <a:bodyPr/>
          <a:lstStyle/>
          <a:p>
            <a:endParaRPr lang="en-US" dirty="0"/>
          </a:p>
        </p:txBody>
      </p:sp>
      <p:pic>
        <p:nvPicPr>
          <p:cNvPr id="4" name="Picture 3"/>
          <p:cNvPicPr/>
          <p:nvPr/>
        </p:nvPicPr>
        <p:blipFill>
          <a:blip r:embed="rId2"/>
          <a:srcRect/>
          <a:stretch>
            <a:fillRect/>
          </a:stretch>
        </p:blipFill>
        <p:spPr>
          <a:xfrm>
            <a:off x="1366658" y="1028370"/>
            <a:ext cx="7473778" cy="5470524"/>
          </a:xfrm>
          <a:prstGeom prst="rect">
            <a:avLst/>
          </a:prstGeom>
          <a:noFill/>
          <a:ln>
            <a:noFill/>
            <a:prstDash/>
          </a:ln>
        </p:spPr>
      </p:pic>
      <p:pic>
        <p:nvPicPr>
          <p:cNvPr id="5" name="Picture 4" descr="../../../Desktop/Screen%20Shot%202017-02-25%20at%2017.51.22.png"/>
          <p:cNvPicPr/>
          <p:nvPr/>
        </p:nvPicPr>
        <p:blipFill>
          <a:blip r:embed="rId3">
            <a:extLst>
              <a:ext uri="{28A0092B-C50C-407E-A947-70E740481C1C}">
                <a14:useLocalDpi xmlns:a14="http://schemas.microsoft.com/office/drawing/2010/main" val="0"/>
              </a:ext>
            </a:extLst>
          </a:blip>
          <a:srcRect/>
          <a:stretch>
            <a:fillRect/>
          </a:stretch>
        </p:blipFill>
        <p:spPr bwMode="auto">
          <a:xfrm>
            <a:off x="1366657" y="1028370"/>
            <a:ext cx="8163103" cy="5470524"/>
          </a:xfrm>
          <a:prstGeom prst="rect">
            <a:avLst/>
          </a:prstGeom>
          <a:noFill/>
          <a:ln>
            <a:noFill/>
          </a:ln>
        </p:spPr>
      </p:pic>
    </p:spTree>
    <p:extLst>
      <p:ext uri="{BB962C8B-B14F-4D97-AF65-F5344CB8AC3E}">
        <p14:creationId xmlns:p14="http://schemas.microsoft.com/office/powerpoint/2010/main" val="2119157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784978" y="4145840"/>
            <a:ext cx="5465320" cy="2712160"/>
          </a:xfrm>
          <a:prstGeom prst="rect">
            <a:avLst/>
          </a:prstGeom>
        </p:spPr>
      </p:pic>
      <p:sp>
        <p:nvSpPr>
          <p:cNvPr id="2" name="Title 1"/>
          <p:cNvSpPr>
            <a:spLocks noGrp="1"/>
          </p:cNvSpPr>
          <p:nvPr>
            <p:ph type="title"/>
          </p:nvPr>
        </p:nvSpPr>
        <p:spPr/>
        <p:txBody>
          <a:bodyPr/>
          <a:lstStyle/>
          <a:p>
            <a:r>
              <a:rPr lang="en-US" dirty="0" smtClean="0">
                <a:solidFill>
                  <a:schemeClr val="tx1"/>
                </a:solidFill>
              </a:rPr>
              <a:t>Pedagogical Models – A different approach to traditional sports</a:t>
            </a:r>
            <a:endParaRPr lang="en-US" dirty="0">
              <a:solidFill>
                <a:schemeClr val="tx1"/>
              </a:solidFill>
            </a:endParaRPr>
          </a:p>
        </p:txBody>
      </p:sp>
      <p:sp>
        <p:nvSpPr>
          <p:cNvPr id="3" name="Content Placeholder 2"/>
          <p:cNvSpPr>
            <a:spLocks noGrp="1"/>
          </p:cNvSpPr>
          <p:nvPr>
            <p:ph idx="1"/>
          </p:nvPr>
        </p:nvSpPr>
        <p:spPr>
          <a:xfrm>
            <a:off x="677333" y="2160589"/>
            <a:ext cx="9680611" cy="3880773"/>
          </a:xfrm>
        </p:spPr>
        <p:txBody>
          <a:bodyPr>
            <a:normAutofit/>
          </a:bodyPr>
          <a:lstStyle/>
          <a:p>
            <a:r>
              <a:rPr lang="en-US" dirty="0" smtClean="0"/>
              <a:t>Sport Education</a:t>
            </a:r>
          </a:p>
          <a:p>
            <a:r>
              <a:rPr lang="en-US" dirty="0" smtClean="0"/>
              <a:t>Teaching Games for Understanding</a:t>
            </a:r>
          </a:p>
          <a:p>
            <a:r>
              <a:rPr lang="en-US" dirty="0" smtClean="0"/>
              <a:t>Cooperative learning </a:t>
            </a:r>
          </a:p>
          <a:p>
            <a:r>
              <a:rPr lang="en-GB" dirty="0" smtClean="0"/>
              <a:t>Models such as these can offer “Authentic </a:t>
            </a:r>
            <a:r>
              <a:rPr lang="en-GB" dirty="0"/>
              <a:t>experiences that are thorough and enjoyable and that contribute to their desire to become and stay physically active throughout their lives</a:t>
            </a:r>
            <a:r>
              <a:rPr lang="en-GB" dirty="0" smtClean="0"/>
              <a:t>”</a:t>
            </a:r>
          </a:p>
        </p:txBody>
      </p:sp>
    </p:spTree>
    <p:extLst>
      <p:ext uri="{BB962C8B-B14F-4D97-AF65-F5344CB8AC3E}">
        <p14:creationId xmlns:p14="http://schemas.microsoft.com/office/powerpoint/2010/main" val="260050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dissolv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dissolv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dissolv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9"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dissolve">
                                      <p:cBhvr>
                                        <p:cTn id="28"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chemeClr val="tx1"/>
                </a:solidFill>
              </a:rPr>
              <a:t>A child’s physical literacy journey</a:t>
            </a:r>
            <a:endParaRPr lang="en-US" dirty="0">
              <a:solidFill>
                <a:schemeClr val="tx1"/>
              </a:solidFill>
            </a:endParaRPr>
          </a:p>
        </p:txBody>
      </p:sp>
      <p:sp>
        <p:nvSpPr>
          <p:cNvPr id="3" name="Content Placeholder 2"/>
          <p:cNvSpPr>
            <a:spLocks noGrp="1"/>
          </p:cNvSpPr>
          <p:nvPr>
            <p:ph idx="1"/>
          </p:nvPr>
        </p:nvSpPr>
        <p:spPr>
          <a:xfrm>
            <a:off x="677334" y="6102085"/>
            <a:ext cx="8596668" cy="383512"/>
          </a:xfrm>
        </p:spPr>
        <p:txBody>
          <a:bodyPr/>
          <a:lstStyle/>
          <a:p>
            <a:r>
              <a:rPr lang="en-US" dirty="0">
                <a:hlinkClick r:id="rId2"/>
              </a:rPr>
              <a:t>https://</a:t>
            </a:r>
            <a:r>
              <a:rPr lang="en-US" dirty="0" smtClean="0">
                <a:hlinkClick r:id="rId2"/>
              </a:rPr>
              <a:t>www.youtube.com/watch?v=fyCm6ZLRCbQ</a:t>
            </a:r>
            <a:endParaRPr lang="en-US" dirty="0" smtClean="0"/>
          </a:p>
          <a:p>
            <a:endParaRPr lang="en-US" dirty="0"/>
          </a:p>
        </p:txBody>
      </p:sp>
      <p:pic>
        <p:nvPicPr>
          <p:cNvPr id="4" name="Picture 3"/>
          <p:cNvPicPr>
            <a:picLocks noChangeAspect="1"/>
          </p:cNvPicPr>
          <p:nvPr/>
        </p:nvPicPr>
        <p:blipFill>
          <a:blip r:embed="rId3"/>
          <a:stretch>
            <a:fillRect/>
          </a:stretch>
        </p:blipFill>
        <p:spPr>
          <a:xfrm>
            <a:off x="2691478" y="1270000"/>
            <a:ext cx="5238086" cy="4795771"/>
          </a:xfrm>
          <a:prstGeom prst="rect">
            <a:avLst/>
          </a:prstGeom>
        </p:spPr>
      </p:pic>
    </p:spTree>
    <p:extLst>
      <p:ext uri="{BB962C8B-B14F-4D97-AF65-F5344CB8AC3E}">
        <p14:creationId xmlns:p14="http://schemas.microsoft.com/office/powerpoint/2010/main" val="825353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dissolve">
                                      <p:cBhvr>
                                        <p:cTn id="13"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a:xfrm>
            <a:off x="677334" y="609601"/>
            <a:ext cx="8596668" cy="5431762"/>
          </a:xfrm>
        </p:spPr>
        <p:txBody>
          <a:bodyPr>
            <a:normAutofit lnSpcReduction="10000"/>
          </a:bodyPr>
          <a:lstStyle/>
          <a:p>
            <a:r>
              <a:rPr lang="en-US" sz="1400" dirty="0"/>
              <a:t>Clark, J.E. (1994). Motor development. </a:t>
            </a:r>
            <a:r>
              <a:rPr lang="en-US" sz="1400" i="1" dirty="0"/>
              <a:t>Encyclopedia of human behavior, 3</a:t>
            </a:r>
            <a:r>
              <a:rPr lang="en-US" sz="1400" dirty="0"/>
              <a:t>, 245-255. </a:t>
            </a:r>
            <a:endParaRPr lang="en-US" sz="1400" dirty="0" smtClean="0"/>
          </a:p>
          <a:p>
            <a:r>
              <a:rPr lang="en-US" sz="1400" dirty="0" smtClean="0"/>
              <a:t>Clark</a:t>
            </a:r>
            <a:r>
              <a:rPr lang="en-US" sz="1400" dirty="0"/>
              <a:t>, J.E., &amp; Metcalfe, J.S. (2002). The mountain of motor development: A metaphor. In J.E. Clark &amp; J.H. Humphrey (Eds.), </a:t>
            </a:r>
            <a:r>
              <a:rPr lang="en-US" sz="1400" i="1" dirty="0"/>
              <a:t>Motor development: Research and reviews </a:t>
            </a:r>
            <a:r>
              <a:rPr lang="en-US" sz="1400" dirty="0"/>
              <a:t>(Vol. 2, pp. 163–190). Reston, VA: National Association of Sport and Physical Education. </a:t>
            </a:r>
          </a:p>
          <a:p>
            <a:r>
              <a:rPr lang="en-US" sz="1400" dirty="0"/>
              <a:t>Eccles, J.S., &amp; Harold, R.D. (1991). Gender differences in sport involvement: Applying the Eccles’ Expectancy-Value Model. </a:t>
            </a:r>
            <a:r>
              <a:rPr lang="en-US" sz="1400" i="1" dirty="0"/>
              <a:t>Journal of Applied Sport Psychology, 3, </a:t>
            </a:r>
            <a:r>
              <a:rPr lang="en-US" sz="1400" dirty="0"/>
              <a:t>7–35. </a:t>
            </a:r>
          </a:p>
          <a:p>
            <a:r>
              <a:rPr lang="en-US" sz="1400" dirty="0"/>
              <a:t>Eccles, J.S., &amp; </a:t>
            </a:r>
            <a:r>
              <a:rPr lang="en-US" sz="1400" dirty="0" err="1"/>
              <a:t>Wigfield</a:t>
            </a:r>
            <a:r>
              <a:rPr lang="en-US" sz="1400" dirty="0"/>
              <a:t>, A. (2002). Motivational beliefs, values, and goals. </a:t>
            </a:r>
            <a:r>
              <a:rPr lang="en-US" sz="1400" i="1" dirty="0"/>
              <a:t>Annual Review of Psychology, 53, </a:t>
            </a:r>
            <a:r>
              <a:rPr lang="en-US" sz="1400" dirty="0"/>
              <a:t>109–132.</a:t>
            </a:r>
          </a:p>
          <a:p>
            <a:r>
              <a:rPr lang="en-US" sz="1400" dirty="0"/>
              <a:t>Eccles, J.S., </a:t>
            </a:r>
            <a:r>
              <a:rPr lang="en-US" sz="1400" dirty="0" err="1"/>
              <a:t>Wigfield</a:t>
            </a:r>
            <a:r>
              <a:rPr lang="en-US" sz="1400" dirty="0"/>
              <a:t>, A., &amp; </a:t>
            </a:r>
            <a:r>
              <a:rPr lang="en-US" sz="1400" dirty="0" err="1"/>
              <a:t>Schiefele</a:t>
            </a:r>
            <a:r>
              <a:rPr lang="en-US" sz="1400" dirty="0"/>
              <a:t>, U. (1998). Motivation to succeed. In W. Damon &amp; N. Eisenberg (Eds.), </a:t>
            </a:r>
            <a:r>
              <a:rPr lang="en-US" sz="1400" i="1" dirty="0"/>
              <a:t>Handbook of child psychology: </a:t>
            </a:r>
            <a:r>
              <a:rPr lang="en-US" sz="1400" i="1" dirty="0" err="1"/>
              <a:t>Vol</a:t>
            </a:r>
            <a:r>
              <a:rPr lang="en-US" sz="1400" i="1" dirty="0"/>
              <a:t> 3. Social, emotional, and personal- </a:t>
            </a:r>
            <a:r>
              <a:rPr lang="en-US" sz="1400" i="1" dirty="0" err="1"/>
              <a:t>ity</a:t>
            </a:r>
            <a:r>
              <a:rPr lang="en-US" sz="1400" i="1" dirty="0"/>
              <a:t> development </a:t>
            </a:r>
            <a:r>
              <a:rPr lang="en-US" sz="1400" dirty="0"/>
              <a:t>(5th ed., pp. 1017–1095). Hoboken, NJ: John Wiley &amp; Sons</a:t>
            </a:r>
            <a:r>
              <a:rPr lang="en-US" sz="1400" dirty="0" smtClean="0"/>
              <a:t>.</a:t>
            </a:r>
          </a:p>
          <a:p>
            <a:r>
              <a:rPr lang="en-US" sz="1400" dirty="0"/>
              <a:t>Frost, J. L. (1992). </a:t>
            </a:r>
            <a:r>
              <a:rPr lang="en-US" sz="1400" i="1" dirty="0"/>
              <a:t>Play and </a:t>
            </a:r>
            <a:r>
              <a:rPr lang="en-US" sz="1400" i="1" dirty="0" err="1"/>
              <a:t>playscapes</a:t>
            </a:r>
            <a:r>
              <a:rPr lang="en-US" sz="1400" dirty="0"/>
              <a:t>. Albany, NY: Delmar Pub- </a:t>
            </a:r>
            <a:r>
              <a:rPr lang="en-US" sz="1400" dirty="0" err="1"/>
              <a:t>lishers</a:t>
            </a:r>
            <a:r>
              <a:rPr lang="en-US" sz="1400" dirty="0"/>
              <a:t>. </a:t>
            </a:r>
            <a:endParaRPr lang="en-US" sz="1400" dirty="0" smtClean="0"/>
          </a:p>
          <a:p>
            <a:r>
              <a:rPr lang="en-US" sz="1400" dirty="0" err="1"/>
              <a:t>Gallahue</a:t>
            </a:r>
            <a:r>
              <a:rPr lang="en-US" sz="1400" dirty="0"/>
              <a:t>, D.L. (1982). </a:t>
            </a:r>
            <a:r>
              <a:rPr lang="en-US" sz="1400" i="1" dirty="0"/>
              <a:t>Understanding Motor Development in Children</a:t>
            </a:r>
            <a:r>
              <a:rPr lang="en-US" sz="1400" dirty="0"/>
              <a:t>. Boston, MA: John Wiley &amp; Sons, Inc. </a:t>
            </a:r>
          </a:p>
          <a:p>
            <a:r>
              <a:rPr lang="en-US" sz="1400" dirty="0" err="1"/>
              <a:t>Gallahue</a:t>
            </a:r>
            <a:r>
              <a:rPr lang="en-US" sz="1400" dirty="0"/>
              <a:t>, D.L., &amp; </a:t>
            </a:r>
            <a:r>
              <a:rPr lang="en-US" sz="1400" dirty="0" err="1"/>
              <a:t>Ozmun</a:t>
            </a:r>
            <a:r>
              <a:rPr lang="en-US" sz="1400" dirty="0"/>
              <a:t>, J.C. (1989). </a:t>
            </a:r>
            <a:r>
              <a:rPr lang="en-US" sz="1400" i="1" dirty="0"/>
              <a:t>Understanding Motor Development </a:t>
            </a:r>
            <a:r>
              <a:rPr lang="en-US" sz="1400" dirty="0"/>
              <a:t>(3rd ed.). Madison, WI: Brown &amp; Benchmark Publishers. </a:t>
            </a:r>
            <a:endParaRPr lang="en-US" sz="1400" dirty="0" smtClean="0"/>
          </a:p>
          <a:p>
            <a:r>
              <a:rPr lang="en-US" sz="1400" dirty="0" err="1"/>
              <a:t>Goodway</a:t>
            </a:r>
            <a:r>
              <a:rPr lang="en-US" sz="1400" dirty="0"/>
              <a:t>, J.D., &amp; </a:t>
            </a:r>
            <a:r>
              <a:rPr lang="en-US" sz="1400" dirty="0" err="1"/>
              <a:t>Rudisill</a:t>
            </a:r>
            <a:r>
              <a:rPr lang="en-US" sz="1400" dirty="0"/>
              <a:t>, M.E. (1997). Perceived physical competence and actual motor skill competence of African American preschool children. </a:t>
            </a:r>
            <a:r>
              <a:rPr lang="en-US" sz="1400" i="1" dirty="0"/>
              <a:t>Adapted Physical Activity Quarterly, 14, </a:t>
            </a:r>
            <a:r>
              <a:rPr lang="en-US" sz="1400" dirty="0"/>
              <a:t>314–326. </a:t>
            </a:r>
          </a:p>
          <a:p>
            <a:r>
              <a:rPr lang="en-US" sz="1400" dirty="0" smtClean="0"/>
              <a:t>Heft</a:t>
            </a:r>
            <a:r>
              <a:rPr lang="en-US" sz="1400" dirty="0"/>
              <a:t>, H. (1988). Affordances of children’s environments: A functional approach to environmental description. </a:t>
            </a:r>
            <a:r>
              <a:rPr lang="en-US" sz="1400" i="1" dirty="0"/>
              <a:t>Children’s Environments Quarterly</a:t>
            </a:r>
            <a:r>
              <a:rPr lang="en-US" sz="1400" dirty="0"/>
              <a:t>, </a:t>
            </a:r>
            <a:r>
              <a:rPr lang="en-US" sz="1400" i="1" dirty="0"/>
              <a:t>5 </a:t>
            </a:r>
            <a:r>
              <a:rPr lang="en-US" sz="1400" dirty="0"/>
              <a:t>(3</a:t>
            </a:r>
            <a:r>
              <a:rPr lang="en-US" sz="1400" dirty="0" smtClean="0"/>
              <a:t>).</a:t>
            </a:r>
          </a:p>
          <a:p>
            <a:endParaRPr lang="en-US" sz="1400" dirty="0"/>
          </a:p>
          <a:p>
            <a:endParaRPr lang="en-US" sz="1400" dirty="0" smtClean="0"/>
          </a:p>
          <a:p>
            <a:endParaRPr lang="en-US" sz="1400" dirty="0"/>
          </a:p>
          <a:p>
            <a:endParaRPr lang="en-US" sz="1400" dirty="0"/>
          </a:p>
          <a:p>
            <a:endParaRPr lang="en-US" sz="1400" dirty="0"/>
          </a:p>
          <a:p>
            <a:endParaRPr lang="en-US" dirty="0"/>
          </a:p>
        </p:txBody>
      </p:sp>
    </p:spTree>
    <p:extLst>
      <p:ext uri="{BB962C8B-B14F-4D97-AF65-F5344CB8AC3E}">
        <p14:creationId xmlns:p14="http://schemas.microsoft.com/office/powerpoint/2010/main" val="173514101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677334" y="609601"/>
            <a:ext cx="8596668" cy="5431762"/>
          </a:xfrm>
        </p:spPr>
        <p:txBody>
          <a:bodyPr>
            <a:normAutofit/>
          </a:bodyPr>
          <a:lstStyle/>
          <a:p>
            <a:r>
              <a:rPr lang="en-US" sz="1400" dirty="0"/>
              <a:t>National Assembly for Wales (2008) </a:t>
            </a:r>
            <a:r>
              <a:rPr lang="en-US" sz="1400" i="1" dirty="0"/>
              <a:t>National Curriculum of Physical Education in Wales. </a:t>
            </a:r>
            <a:r>
              <a:rPr lang="en-US" sz="1400" dirty="0"/>
              <a:t>Cardiff: ACCAC Publications. </a:t>
            </a:r>
          </a:p>
          <a:p>
            <a:r>
              <a:rPr lang="en-US" sz="1400" dirty="0" err="1" smtClean="0"/>
              <a:t>Pellegrini</a:t>
            </a:r>
            <a:r>
              <a:rPr lang="en-US" sz="1400" dirty="0" smtClean="0"/>
              <a:t>, A.M., &amp; </a:t>
            </a:r>
            <a:r>
              <a:rPr lang="en-US" sz="1400" dirty="0" err="1" smtClean="0"/>
              <a:t>Barela</a:t>
            </a:r>
            <a:r>
              <a:rPr lang="en-US" sz="1400" dirty="0" smtClean="0"/>
              <a:t>, J.A. (1998). O </a:t>
            </a:r>
            <a:r>
              <a:rPr lang="en-US" sz="1400" dirty="0" err="1" smtClean="0"/>
              <a:t>que</a:t>
            </a:r>
            <a:r>
              <a:rPr lang="en-US" sz="1400" dirty="0" smtClean="0"/>
              <a:t> o professor </a:t>
            </a:r>
            <a:r>
              <a:rPr lang="en-US" sz="1400" dirty="0" err="1" smtClean="0"/>
              <a:t>deve</a:t>
            </a:r>
            <a:r>
              <a:rPr lang="en-US" sz="1400" dirty="0" smtClean="0"/>
              <a:t> saber </a:t>
            </a:r>
            <a:r>
              <a:rPr lang="en-US" sz="1400" dirty="0" err="1" smtClean="0"/>
              <a:t>sobre</a:t>
            </a:r>
            <a:r>
              <a:rPr lang="en-US" sz="1400" dirty="0" smtClean="0"/>
              <a:t> o </a:t>
            </a:r>
            <a:r>
              <a:rPr lang="en-US" sz="1400" dirty="0" err="1" smtClean="0"/>
              <a:t>desenvolvimento</a:t>
            </a:r>
            <a:r>
              <a:rPr lang="en-US" sz="1400" dirty="0" smtClean="0"/>
              <a:t> motor de </a:t>
            </a:r>
            <a:r>
              <a:rPr lang="en-US" sz="1400" dirty="0" err="1" smtClean="0"/>
              <a:t>seus</a:t>
            </a:r>
            <a:r>
              <a:rPr lang="en-US" sz="1400" dirty="0" smtClean="0"/>
              <a:t> </a:t>
            </a:r>
            <a:r>
              <a:rPr lang="en-US" sz="1400" dirty="0" err="1" smtClean="0"/>
              <a:t>alunos</a:t>
            </a:r>
            <a:r>
              <a:rPr lang="en-US" sz="1400" dirty="0" smtClean="0"/>
              <a:t>. In M. C. D. O. </a:t>
            </a:r>
            <a:r>
              <a:rPr lang="en-US" sz="1400" dirty="0" err="1" smtClean="0"/>
              <a:t>Micotti</a:t>
            </a:r>
            <a:r>
              <a:rPr lang="en-US" sz="1400" dirty="0" smtClean="0"/>
              <a:t> (Ed.), </a:t>
            </a:r>
            <a:r>
              <a:rPr lang="en-US" sz="1400" i="1" dirty="0" err="1" smtClean="0"/>
              <a:t>Alfabetização</a:t>
            </a:r>
            <a:r>
              <a:rPr lang="en-US" sz="1400" i="1" dirty="0" smtClean="0"/>
              <a:t>: </a:t>
            </a:r>
            <a:r>
              <a:rPr lang="en-US" sz="1400" i="1" dirty="0" err="1" smtClean="0"/>
              <a:t>Assunto</a:t>
            </a:r>
            <a:r>
              <a:rPr lang="en-US" sz="1400" i="1" dirty="0" smtClean="0"/>
              <a:t> para </a:t>
            </a:r>
            <a:r>
              <a:rPr lang="en-US" sz="1400" i="1" dirty="0" err="1" smtClean="0"/>
              <a:t>pais</a:t>
            </a:r>
            <a:r>
              <a:rPr lang="en-US" sz="1400" i="1" dirty="0" smtClean="0"/>
              <a:t> e </a:t>
            </a:r>
            <a:r>
              <a:rPr lang="en-US" sz="1400" i="1" dirty="0" err="1" smtClean="0"/>
              <a:t>mestres</a:t>
            </a:r>
            <a:r>
              <a:rPr lang="en-US" sz="1400" i="1" dirty="0" smtClean="0"/>
              <a:t> </a:t>
            </a:r>
            <a:r>
              <a:rPr lang="en-US" sz="1400" dirty="0" smtClean="0"/>
              <a:t>(pp. 69-80). Rio Claro: </a:t>
            </a:r>
            <a:r>
              <a:rPr lang="en-US" sz="1400" dirty="0" err="1" smtClean="0"/>
              <a:t>Instituto</a:t>
            </a:r>
            <a:r>
              <a:rPr lang="en-US" sz="1400" dirty="0" smtClean="0"/>
              <a:t> de </a:t>
            </a:r>
            <a:r>
              <a:rPr lang="en-US" sz="1400" dirty="0" err="1" smtClean="0"/>
              <a:t>Biociências</a:t>
            </a:r>
            <a:r>
              <a:rPr lang="en-US" sz="1400" dirty="0" smtClean="0"/>
              <a:t>. </a:t>
            </a:r>
          </a:p>
          <a:p>
            <a:r>
              <a:rPr lang="en-US" sz="1400" dirty="0" err="1"/>
              <a:t>Seefeldt</a:t>
            </a:r>
            <a:r>
              <a:rPr lang="en-US" sz="1400" dirty="0"/>
              <a:t>, V. (1980). Developmental motor patterns: Implications for elementary school </a:t>
            </a:r>
            <a:r>
              <a:rPr lang="en-US" sz="1400" dirty="0" err="1"/>
              <a:t>physi</a:t>
            </a:r>
            <a:r>
              <a:rPr lang="en-US" sz="1400" dirty="0"/>
              <a:t>- </a:t>
            </a:r>
            <a:r>
              <a:rPr lang="en-US" sz="1400" dirty="0" err="1"/>
              <a:t>cal</a:t>
            </a:r>
            <a:r>
              <a:rPr lang="en-US" sz="1400" dirty="0"/>
              <a:t> education. In C. Nadeau, W. </a:t>
            </a:r>
            <a:r>
              <a:rPr lang="en-US" sz="1400" dirty="0" err="1"/>
              <a:t>Holliwell</a:t>
            </a:r>
            <a:r>
              <a:rPr lang="en-US" sz="1400" dirty="0"/>
              <a:t>, K. Newell, &amp; G. Roberts (Eds.), </a:t>
            </a:r>
            <a:r>
              <a:rPr lang="en-US" sz="1400" i="1" dirty="0"/>
              <a:t>Psychology of motor behavior and sport </a:t>
            </a:r>
            <a:r>
              <a:rPr lang="en-US" sz="1400" dirty="0"/>
              <a:t>(pp. 314–323). Champaign, IL: Human Kinetics. </a:t>
            </a:r>
          </a:p>
          <a:p>
            <a:r>
              <a:rPr lang="en-US" sz="1400" dirty="0" err="1"/>
              <a:t>Stodden</a:t>
            </a:r>
            <a:r>
              <a:rPr lang="en-US" sz="1400" dirty="0"/>
              <a:t>, D. F., </a:t>
            </a:r>
            <a:r>
              <a:rPr lang="en-US" sz="1400" dirty="0" err="1"/>
              <a:t>Goodway</a:t>
            </a:r>
            <a:r>
              <a:rPr lang="en-US" sz="1400" dirty="0"/>
              <a:t>, J. D., </a:t>
            </a:r>
            <a:r>
              <a:rPr lang="en-US" sz="1400" dirty="0" err="1"/>
              <a:t>Langendorfer</a:t>
            </a:r>
            <a:r>
              <a:rPr lang="en-US" sz="1400" dirty="0"/>
              <a:t>, S. J., </a:t>
            </a:r>
            <a:r>
              <a:rPr lang="en-US" sz="1400" dirty="0" err="1"/>
              <a:t>Roberton</a:t>
            </a:r>
            <a:r>
              <a:rPr lang="en-US" sz="1400" dirty="0"/>
              <a:t>, M. A., </a:t>
            </a:r>
            <a:r>
              <a:rPr lang="en-US" sz="1400" dirty="0" err="1"/>
              <a:t>Rudisill</a:t>
            </a:r>
            <a:r>
              <a:rPr lang="en-US" sz="1400" dirty="0"/>
              <a:t>, M. E., Garcia, C., et al (2008). A developmental perspective on the role of motor skill competence in physical activity: an emergent relationship. Quest, 60(2), 290–306. http://</a:t>
            </a:r>
            <a:r>
              <a:rPr lang="en-US" sz="1400" dirty="0" err="1"/>
              <a:t>dx.doi.org</a:t>
            </a:r>
            <a:r>
              <a:rPr lang="en-US" sz="1400" dirty="0"/>
              <a:t>/10.1080/00336297.2008.10483582. Retrieved from http://</a:t>
            </a:r>
            <a:r>
              <a:rPr lang="en-US" sz="1400" dirty="0" err="1"/>
              <a:t>dx.doi.org</a:t>
            </a:r>
            <a:r>
              <a:rPr lang="en-US" sz="1400" dirty="0"/>
              <a:t>/10.1080/00336297.2008.10483582. Retrieved from Routledge. </a:t>
            </a:r>
          </a:p>
          <a:p>
            <a:r>
              <a:rPr lang="en-GB" sz="1400" dirty="0"/>
              <a:t>Welsh Assembly Government, Department for Children, Education, Lifelong Learning Skills (2008) </a:t>
            </a:r>
            <a:r>
              <a:rPr lang="en-GB" sz="1400" i="1" dirty="0"/>
              <a:t>Physical Education in the National Curriculum for Wales. </a:t>
            </a:r>
            <a:r>
              <a:rPr lang="en-GB" sz="1400" dirty="0"/>
              <a:t>Available at: http://</a:t>
            </a:r>
            <a:r>
              <a:rPr lang="en-GB" sz="1400" dirty="0" err="1"/>
              <a:t>www.google.co.uk</a:t>
            </a:r>
            <a:r>
              <a:rPr lang="en-GB" sz="1400" dirty="0"/>
              <a:t>/</a:t>
            </a:r>
            <a:r>
              <a:rPr lang="en-GB" sz="1400" dirty="0" err="1"/>
              <a:t>url?sa</a:t>
            </a:r>
            <a:r>
              <a:rPr lang="en-GB" sz="1400" dirty="0"/>
              <a:t>=</a:t>
            </a:r>
            <a:r>
              <a:rPr lang="en-GB" sz="1400" dirty="0" err="1"/>
              <a:t>t&amp;rct</a:t>
            </a:r>
            <a:r>
              <a:rPr lang="en-GB" sz="1400" dirty="0"/>
              <a:t>=</a:t>
            </a:r>
            <a:r>
              <a:rPr lang="en-GB" sz="1400" dirty="0" err="1"/>
              <a:t>j&amp;q</a:t>
            </a:r>
            <a:r>
              <a:rPr lang="en-GB" sz="1400" dirty="0"/>
              <a:t>=&amp;</a:t>
            </a:r>
            <a:r>
              <a:rPr lang="en-GB" sz="1400" dirty="0" err="1"/>
              <a:t>esrc</a:t>
            </a:r>
            <a:r>
              <a:rPr lang="en-GB" sz="1400" dirty="0"/>
              <a:t>=</a:t>
            </a:r>
            <a:r>
              <a:rPr lang="en-GB" sz="1400" dirty="0" err="1"/>
              <a:t>s&amp;source</a:t>
            </a:r>
            <a:r>
              <a:rPr lang="en-GB" sz="1400" dirty="0"/>
              <a:t>=</a:t>
            </a:r>
            <a:r>
              <a:rPr lang="en-GB" sz="1400" dirty="0" err="1"/>
              <a:t>web&amp;cd</a:t>
            </a:r>
            <a:r>
              <a:rPr lang="en-GB" sz="1400" dirty="0"/>
              <a:t>=1&amp;ved=0CCEQFjAA&amp;url=http%3A%2F%2Flearning.wales.gov.uk%2Fdocs%2Flearningwales%2Fpublications%2F130425-physical-education-inthe-national-curriculum-en.pdf&amp;ei=rvaFVOOZHeKv7AbzyIDgBQ&amp;usg=AFQjCNElAZtVMICdq6mVtKTkIPbwlAx_3w&amp;sig2=QD7oisC6cDOcWV3pq1KJAQ&amp;bvm=bv.80642063,d.d2s (Accessed: </a:t>
            </a:r>
            <a:r>
              <a:rPr lang="en-GB" sz="1400" dirty="0" smtClean="0"/>
              <a:t>14 January </a:t>
            </a:r>
            <a:r>
              <a:rPr lang="en-GB" sz="1400" dirty="0"/>
              <a:t>2017</a:t>
            </a:r>
            <a:r>
              <a:rPr lang="en-GB" sz="1400" dirty="0" smtClean="0"/>
              <a:t>)</a:t>
            </a:r>
          </a:p>
          <a:p>
            <a:r>
              <a:rPr lang="en-US" sz="1400" dirty="0"/>
              <a:t>Whitehead, M (2016) </a:t>
            </a:r>
            <a:r>
              <a:rPr lang="en-US" sz="1400" i="1" dirty="0"/>
              <a:t>International Physical Literacy Association. </a:t>
            </a:r>
            <a:r>
              <a:rPr lang="en-US" sz="1400" dirty="0"/>
              <a:t>Available at: </a:t>
            </a:r>
            <a:r>
              <a:rPr lang="en-US" sz="1400" u="sng" dirty="0">
                <a:hlinkClick r:id="rId2"/>
              </a:rPr>
              <a:t>https://www.physical-literacy.org.uk</a:t>
            </a:r>
            <a:r>
              <a:rPr lang="en-US" sz="1400" dirty="0"/>
              <a:t> (Accessed: </a:t>
            </a:r>
            <a:r>
              <a:rPr lang="en-US" sz="1400" dirty="0" smtClean="0"/>
              <a:t>14 January </a:t>
            </a:r>
            <a:r>
              <a:rPr lang="en-US" sz="1400" dirty="0"/>
              <a:t>2017). </a:t>
            </a:r>
          </a:p>
          <a:p>
            <a:endParaRPr lang="en-US" sz="1400" dirty="0"/>
          </a:p>
          <a:p>
            <a:endParaRPr lang="en-US" sz="1400" dirty="0" smtClean="0"/>
          </a:p>
          <a:p>
            <a:endParaRPr lang="en-US" sz="1400" dirty="0" smtClean="0"/>
          </a:p>
          <a:p>
            <a:endParaRPr lang="en-US" dirty="0"/>
          </a:p>
        </p:txBody>
      </p:sp>
    </p:spTree>
    <p:extLst>
      <p:ext uri="{BB962C8B-B14F-4D97-AF65-F5344CB8AC3E}">
        <p14:creationId xmlns:p14="http://schemas.microsoft.com/office/powerpoint/2010/main" val="201280777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77334" y="609600"/>
            <a:ext cx="8596668" cy="1669366"/>
          </a:xfrm>
        </p:spPr>
        <p:txBody>
          <a:bodyPr>
            <a:normAutofit fontScale="90000"/>
          </a:bodyPr>
          <a:lstStyle/>
          <a:p>
            <a:r>
              <a:rPr lang="en-GB" sz="4400" dirty="0" smtClean="0"/>
              <a:t>Sport, Recreation and Community opportunities</a:t>
            </a:r>
            <a:br>
              <a:rPr lang="en-GB" sz="4400" dirty="0" smtClean="0"/>
            </a:br>
            <a:r>
              <a:rPr lang="en-GB" sz="4400" dirty="0" smtClean="0"/>
              <a:t/>
            </a:r>
            <a:br>
              <a:rPr lang="en-GB" sz="4400" dirty="0" smtClean="0"/>
            </a:br>
            <a:r>
              <a:rPr lang="en-GB" sz="2700" dirty="0" smtClean="0"/>
              <a:t/>
            </a:r>
            <a:br>
              <a:rPr lang="en-GB" sz="2700" dirty="0" smtClean="0"/>
            </a:br>
            <a:r>
              <a:rPr lang="en-GB" sz="4400" dirty="0" smtClean="0"/>
              <a:t/>
            </a:r>
            <a:br>
              <a:rPr lang="en-GB" sz="4400" dirty="0" smtClean="0"/>
            </a:br>
            <a:r>
              <a:rPr lang="en-GB" sz="4400" dirty="0" smtClean="0"/>
              <a:t/>
            </a:r>
            <a:br>
              <a:rPr lang="en-GB" sz="4400" dirty="0" smtClean="0"/>
            </a:br>
            <a:r>
              <a:rPr lang="en-GB" sz="4400" dirty="0"/>
              <a:t/>
            </a:r>
            <a:br>
              <a:rPr lang="en-GB" sz="4400" dirty="0"/>
            </a:br>
            <a:r>
              <a:rPr lang="en-GB" sz="4400" dirty="0" smtClean="0"/>
              <a:t>Group Activity</a:t>
            </a:r>
            <a:endParaRPr lang="en-GB" dirty="0"/>
          </a:p>
        </p:txBody>
      </p:sp>
    </p:spTree>
    <p:extLst>
      <p:ext uri="{BB962C8B-B14F-4D97-AF65-F5344CB8AC3E}">
        <p14:creationId xmlns:p14="http://schemas.microsoft.com/office/powerpoint/2010/main" val="138867192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599"/>
            <a:ext cx="8596668" cy="1550989"/>
          </a:xfrm>
        </p:spPr>
        <p:txBody>
          <a:bodyPr>
            <a:normAutofit/>
          </a:bodyPr>
          <a:lstStyle/>
          <a:p>
            <a:r>
              <a:rPr lang="en-GB" dirty="0" smtClean="0"/>
              <a:t>Impact and importance of Sport to lifelong physical activity</a:t>
            </a:r>
            <a:endParaRPr lang="en-GB" dirty="0"/>
          </a:p>
        </p:txBody>
      </p:sp>
      <p:sp>
        <p:nvSpPr>
          <p:cNvPr id="5" name="Content Placeholder 4"/>
          <p:cNvSpPr>
            <a:spLocks noGrp="1"/>
          </p:cNvSpPr>
          <p:nvPr>
            <p:ph idx="1"/>
          </p:nvPr>
        </p:nvSpPr>
        <p:spPr>
          <a:xfrm>
            <a:off x="677334" y="2160589"/>
            <a:ext cx="7177298" cy="3880773"/>
          </a:xfrm>
        </p:spPr>
        <p:txBody>
          <a:bodyPr>
            <a:normAutofit fontScale="92500" lnSpcReduction="20000"/>
          </a:bodyPr>
          <a:lstStyle/>
          <a:p>
            <a:pPr>
              <a:lnSpc>
                <a:spcPct val="160000"/>
              </a:lnSpc>
            </a:pPr>
            <a:r>
              <a:rPr lang="en-GB" sz="2100" dirty="0" smtClean="0"/>
              <a:t>“Engagement in sports gives young people opportunities for natural self-expression, self-confidence, relief of tension, achievement, social interaction and integration as well as for learning the spirit of solidarity and fair play. These positive effects also help counteract the risks and harm caused by the demanding, competitive, stressful and sedentary way of life that is so common in young people’s lives today.”</a:t>
            </a:r>
          </a:p>
          <a:p>
            <a:pPr marL="0" indent="0">
              <a:buNone/>
            </a:pPr>
            <a:r>
              <a:rPr lang="en-GB" sz="2000" dirty="0" smtClean="0"/>
              <a:t>    (WHO, 2003)</a:t>
            </a:r>
          </a:p>
          <a:p>
            <a:pPr marL="0" indent="0">
              <a:buNone/>
            </a:pPr>
            <a:endParaRPr lang="en-GB" dirty="0"/>
          </a:p>
        </p:txBody>
      </p:sp>
      <p:pic>
        <p:nvPicPr>
          <p:cNvPr id="7" name="Picture 6"/>
          <p:cNvPicPr>
            <a:picLocks noChangeAspect="1"/>
          </p:cNvPicPr>
          <p:nvPr/>
        </p:nvPicPr>
        <p:blipFill>
          <a:blip r:embed="rId3"/>
          <a:stretch>
            <a:fillRect/>
          </a:stretch>
        </p:blipFill>
        <p:spPr>
          <a:xfrm>
            <a:off x="7854632" y="4100975"/>
            <a:ext cx="4139543" cy="2566638"/>
          </a:xfrm>
          <a:prstGeom prst="rect">
            <a:avLst/>
          </a:prstGeom>
        </p:spPr>
      </p:pic>
    </p:spTree>
    <p:extLst>
      <p:ext uri="{BB962C8B-B14F-4D97-AF65-F5344CB8AC3E}">
        <p14:creationId xmlns:p14="http://schemas.microsoft.com/office/powerpoint/2010/main" val="1193544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p:cNvGraphicFramePr>
            <a:graphicFrameLocks noGrp="1"/>
          </p:cNvGraphicFramePr>
          <p:nvPr>
            <p:extLst>
              <p:ext uri="{D42A27DB-BD31-4B8C-83A1-F6EECF244321}">
                <p14:modId xmlns:p14="http://schemas.microsoft.com/office/powerpoint/2010/main" val="2025978708"/>
              </p:ext>
            </p:extLst>
          </p:nvPr>
        </p:nvGraphicFramePr>
        <p:xfrm>
          <a:off x="5326744" y="101599"/>
          <a:ext cx="5709846" cy="6587560"/>
        </p:xfrm>
        <a:graphic>
          <a:graphicData uri="http://schemas.openxmlformats.org/drawingml/2006/table">
            <a:tbl>
              <a:tblPr firstRow="1" firstCol="1" bandRow="1">
                <a:tableStyleId>{5C22544A-7EE6-4342-B048-85BDC9FD1C3A}</a:tableStyleId>
              </a:tblPr>
              <a:tblGrid>
                <a:gridCol w="1903282"/>
                <a:gridCol w="1903282"/>
                <a:gridCol w="1903282"/>
              </a:tblGrid>
              <a:tr h="292548">
                <a:tc>
                  <a:txBody>
                    <a:bodyPr/>
                    <a:lstStyle/>
                    <a:p>
                      <a:pPr>
                        <a:lnSpc>
                          <a:spcPts val="1560"/>
                        </a:lnSpc>
                        <a:spcAft>
                          <a:spcPts val="0"/>
                        </a:spcAft>
                      </a:pPr>
                      <a:r>
                        <a:rPr lang="en-GB" sz="1000" dirty="0">
                          <a:effectLst/>
                        </a:rPr>
                        <a:t>Age group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Motivations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Barriers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dirty="0">
                          <a:effectLst/>
                        </a:rPr>
                        <a:t>Young children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Experimentation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Competitive sports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Unusual activities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Highly structured activities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Parental support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Safe environment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Teenagers and young women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Body shape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Negative experiences at school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Weight management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Peer pressure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New social networks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Identity conflict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Family support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PE uniforms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Peer support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Boys' dominance in class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Competitive classes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Lack of teacher support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Adults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Sense of achievement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Negative school experiences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Skill development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Anxiety in unfamiliar surrounds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Medical sanction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Lack of social network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Support networks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Identity conflict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Enjoyment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Lack of role models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Older adults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Social support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Unclear guidance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Health benefits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Lack of role models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Enjoyment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bl>
          </a:graphicData>
        </a:graphic>
      </p:graphicFrame>
      <p:pic>
        <p:nvPicPr>
          <p:cNvPr id="26" name="Picture 25"/>
          <p:cNvPicPr>
            <a:picLocks noChangeAspect="1"/>
          </p:cNvPicPr>
          <p:nvPr/>
        </p:nvPicPr>
        <p:blipFill>
          <a:blip r:embed="rId2"/>
          <a:stretch>
            <a:fillRect/>
          </a:stretch>
        </p:blipFill>
        <p:spPr>
          <a:xfrm>
            <a:off x="472068" y="2569591"/>
            <a:ext cx="4615072" cy="3779848"/>
          </a:xfrm>
          <a:prstGeom prst="rect">
            <a:avLst/>
          </a:prstGeom>
        </p:spPr>
      </p:pic>
      <p:sp>
        <p:nvSpPr>
          <p:cNvPr id="2" name="Rectangle 1"/>
          <p:cNvSpPr/>
          <p:nvPr/>
        </p:nvSpPr>
        <p:spPr>
          <a:xfrm>
            <a:off x="5317958" y="1708484"/>
            <a:ext cx="5727031" cy="233412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p:cNvSpPr/>
          <p:nvPr/>
        </p:nvSpPr>
        <p:spPr>
          <a:xfrm>
            <a:off x="5326744" y="4042611"/>
            <a:ext cx="5709846" cy="16844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5317958" y="5727032"/>
            <a:ext cx="5727031" cy="96212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itle 1"/>
          <p:cNvSpPr>
            <a:spLocks noGrp="1"/>
          </p:cNvSpPr>
          <p:nvPr>
            <p:ph type="title"/>
          </p:nvPr>
        </p:nvSpPr>
        <p:spPr>
          <a:xfrm>
            <a:off x="268260" y="101599"/>
            <a:ext cx="4649410" cy="1320800"/>
          </a:xfrm>
        </p:spPr>
        <p:txBody>
          <a:bodyPr>
            <a:normAutofit fontScale="90000"/>
          </a:bodyPr>
          <a:lstStyle/>
          <a:p>
            <a:r>
              <a:rPr lang="en-GB" dirty="0" smtClean="0"/>
              <a:t>Impact and Importance of </a:t>
            </a:r>
            <a:r>
              <a:rPr lang="en-GB" smtClean="0"/>
              <a:t>Sport &amp; </a:t>
            </a:r>
            <a:r>
              <a:rPr lang="en-GB" dirty="0" smtClean="0"/>
              <a:t>Recreational activities to lifelong physical activity</a:t>
            </a:r>
            <a:endParaRPr lang="en-GB" dirty="0"/>
          </a:p>
        </p:txBody>
      </p:sp>
    </p:spTree>
    <p:extLst>
      <p:ext uri="{BB962C8B-B14F-4D97-AF65-F5344CB8AC3E}">
        <p14:creationId xmlns:p14="http://schemas.microsoft.com/office/powerpoint/2010/main" val="613955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3"/>
                                        </p:tgtEl>
                                      </p:cBhvr>
                                    </p:animEffect>
                                    <p:set>
                                      <p:cBhvr>
                                        <p:cTn id="12" dur="1" fill="hold">
                                          <p:stCondLst>
                                            <p:cond delay="499"/>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4"/>
                                        </p:tgtEl>
                                      </p:cBhvr>
                                    </p:animEffect>
                                    <p:set>
                                      <p:cBhvr>
                                        <p:cTn id="17"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place for sport and recreational activities within education?</a:t>
            </a:r>
            <a:endParaRPr lang="en-GB" dirty="0"/>
          </a:p>
        </p:txBody>
      </p:sp>
      <p:sp>
        <p:nvSpPr>
          <p:cNvPr id="3" name="Content Placeholder 2"/>
          <p:cNvSpPr>
            <a:spLocks noGrp="1"/>
          </p:cNvSpPr>
          <p:nvPr>
            <p:ph idx="1"/>
          </p:nvPr>
        </p:nvSpPr>
        <p:spPr>
          <a:xfrm>
            <a:off x="807963" y="2117046"/>
            <a:ext cx="8596668" cy="3880773"/>
          </a:xfrm>
        </p:spPr>
        <p:txBody>
          <a:bodyPr/>
          <a:lstStyle/>
          <a:p>
            <a:r>
              <a:rPr lang="en-GB" dirty="0" smtClean="0"/>
              <a:t>A large emphasis on traditional sport within physical education. </a:t>
            </a:r>
          </a:p>
          <a:p>
            <a:r>
              <a:rPr lang="en-GB" dirty="0" smtClean="0"/>
              <a:t>Globalisation of Sport and the Olympic games.</a:t>
            </a:r>
            <a:endParaRPr lang="en-GB" dirty="0"/>
          </a:p>
          <a:p>
            <a:pPr marL="0" indent="0">
              <a:buNone/>
            </a:pPr>
            <a:endParaRPr lang="en-GB" dirty="0" smtClean="0"/>
          </a:p>
          <a:p>
            <a:pPr marL="0" indent="0">
              <a:buNone/>
            </a:pPr>
            <a:endParaRPr lang="en-GB" dirty="0"/>
          </a:p>
          <a:p>
            <a:r>
              <a:rPr lang="en-GB" dirty="0" smtClean="0"/>
              <a:t>Extra curricular activities and initiatives:</a:t>
            </a:r>
          </a:p>
          <a:p>
            <a:r>
              <a:rPr lang="en-GB" dirty="0" smtClean="0"/>
              <a:t>Sport Wales</a:t>
            </a:r>
          </a:p>
          <a:p>
            <a:r>
              <a:rPr lang="en-GB" dirty="0" smtClean="0"/>
              <a:t>5x60/ Dragon Sports</a:t>
            </a:r>
          </a:p>
          <a:p>
            <a:r>
              <a:rPr lang="en-GB" dirty="0" smtClean="0"/>
              <a:t>Health Challenge Wales </a:t>
            </a:r>
          </a:p>
          <a:p>
            <a:r>
              <a:rPr lang="en-GB" dirty="0"/>
              <a:t>SPARK</a:t>
            </a:r>
          </a:p>
          <a:p>
            <a:endParaRPr lang="en-GB" dirty="0"/>
          </a:p>
        </p:txBody>
      </p:sp>
    </p:spTree>
    <p:extLst>
      <p:ext uri="{BB962C8B-B14F-4D97-AF65-F5344CB8AC3E}">
        <p14:creationId xmlns:p14="http://schemas.microsoft.com/office/powerpoint/2010/main" val="373160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1000"/>
                                        <p:tgtEl>
                                          <p:spTgt spid="3">
                                            <p:txEl>
                                              <p:pRg st="4" end="4"/>
                                            </p:txEl>
                                          </p:spTgt>
                                        </p:tgtEl>
                                      </p:cBhvr>
                                    </p:animEffect>
                                    <p:anim calcmode="lin" valueType="num">
                                      <p:cBhvr>
                                        <p:cTn id="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5" end="5"/>
                                            </p:txEl>
                                          </p:spTgt>
                                        </p:tgtEl>
                                        <p:attrNameLst>
                                          <p:attrName>style.visibility</p:attrName>
                                        </p:attrNameLst>
                                      </p:cBhvr>
                                      <p:to>
                                        <p:strVal val="visible"/>
                                      </p:to>
                                    </p:set>
                                    <p:animEffect transition="in" filter="fade">
                                      <p:cBhvr>
                                        <p:cTn id="14" dur="1000"/>
                                        <p:tgtEl>
                                          <p:spTgt spid="3">
                                            <p:txEl>
                                              <p:pRg st="5" end="5"/>
                                            </p:txEl>
                                          </p:spTgt>
                                        </p:tgtEl>
                                      </p:cBhvr>
                                    </p:animEffect>
                                    <p:anim calcmode="lin" valueType="num">
                                      <p:cBhvr>
                                        <p:cTn id="1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5" end="5"/>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1000"/>
                                        <p:tgtEl>
                                          <p:spTgt spid="3">
                                            <p:txEl>
                                              <p:pRg st="6" end="6"/>
                                            </p:txEl>
                                          </p:spTgt>
                                        </p:tgtEl>
                                      </p:cBhvr>
                                    </p:animEffect>
                                    <p:anim calcmode="lin" valueType="num">
                                      <p:cBhvr>
                                        <p:cTn id="2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6" end="6"/>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7" end="7"/>
                                            </p:txEl>
                                          </p:spTgt>
                                        </p:tgtEl>
                                        <p:attrNameLst>
                                          <p:attrName>style.visibility</p:attrName>
                                        </p:attrNameLst>
                                      </p:cBhvr>
                                      <p:to>
                                        <p:strVal val="visible"/>
                                      </p:to>
                                    </p:set>
                                    <p:animEffect transition="in" filter="fade">
                                      <p:cBhvr>
                                        <p:cTn id="24" dur="1000"/>
                                        <p:tgtEl>
                                          <p:spTgt spid="3">
                                            <p:txEl>
                                              <p:pRg st="7" end="7"/>
                                            </p:txEl>
                                          </p:spTgt>
                                        </p:tgtEl>
                                      </p:cBhvr>
                                    </p:animEffect>
                                    <p:anim calcmode="lin" valueType="num">
                                      <p:cBhvr>
                                        <p:cTn id="2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7" end="7"/>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Effect transition="in" filter="fade">
                                      <p:cBhvr>
                                        <p:cTn id="29" dur="1000"/>
                                        <p:tgtEl>
                                          <p:spTgt spid="3">
                                            <p:txEl>
                                              <p:pRg st="8" end="8"/>
                                            </p:txEl>
                                          </p:spTgt>
                                        </p:tgtEl>
                                      </p:cBhvr>
                                    </p:animEffect>
                                    <p:anim calcmode="lin" valueType="num">
                                      <p:cBhvr>
                                        <p:cTn id="3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 and Funding</a:t>
            </a:r>
            <a:endParaRPr lang="en-GB" dirty="0"/>
          </a:p>
        </p:txBody>
      </p:sp>
      <p:sp>
        <p:nvSpPr>
          <p:cNvPr id="3" name="Content Placeholder 2"/>
          <p:cNvSpPr>
            <a:spLocks noGrp="1"/>
          </p:cNvSpPr>
          <p:nvPr>
            <p:ph idx="1"/>
          </p:nvPr>
        </p:nvSpPr>
        <p:spPr>
          <a:xfrm>
            <a:off x="677334" y="1654629"/>
            <a:ext cx="8596668" cy="4386733"/>
          </a:xfrm>
        </p:spPr>
        <p:txBody>
          <a:bodyPr/>
          <a:lstStyle/>
          <a:p>
            <a:r>
              <a:rPr lang="en-GB" dirty="0" smtClean="0"/>
              <a:t>Introduction of the first national free swimming programme in Europe (sport Wales, 2006)</a:t>
            </a:r>
          </a:p>
          <a:p>
            <a:r>
              <a:rPr lang="en-GB" dirty="0" smtClean="0"/>
              <a:t>Welsh Assembly government and Lottery funding over 4 year period following ‘Climb Higher, next steps (2006) </a:t>
            </a:r>
          </a:p>
          <a:p>
            <a:endParaRPr lang="en-GB" dirty="0"/>
          </a:p>
          <a:p>
            <a:endParaRPr lang="en-GB" dirty="0" smtClean="0"/>
          </a:p>
          <a:p>
            <a:endParaRPr lang="en-GB" dirty="0"/>
          </a:p>
          <a:p>
            <a:r>
              <a:rPr lang="en-GB" dirty="0" smtClean="0"/>
              <a:t> Across a range of community facilities for a range of sport and recreational activity.</a:t>
            </a:r>
          </a:p>
          <a:p>
            <a:pPr marL="0" indent="0">
              <a:buNone/>
            </a:pPr>
            <a:endParaRPr lang="en-GB" dirty="0" smtClean="0"/>
          </a:p>
          <a:p>
            <a:endParaRPr lang="en-GB" dirty="0"/>
          </a:p>
        </p:txBody>
      </p:sp>
      <p:graphicFrame>
        <p:nvGraphicFramePr>
          <p:cNvPr id="6" name="Table 5"/>
          <p:cNvGraphicFramePr>
            <a:graphicFrameLocks noGrp="1"/>
          </p:cNvGraphicFramePr>
          <p:nvPr>
            <p:extLst/>
          </p:nvPr>
        </p:nvGraphicFramePr>
        <p:xfrm>
          <a:off x="1146002" y="3377991"/>
          <a:ext cx="8128000" cy="741680"/>
        </p:xfrm>
        <a:graphic>
          <a:graphicData uri="http://schemas.openxmlformats.org/drawingml/2006/table">
            <a:tbl>
              <a:tblPr firstRow="1" bandRow="1">
                <a:tableStyleId>{5C22544A-7EE6-4342-B048-85BDC9FD1C3A}</a:tableStyleId>
              </a:tblPr>
              <a:tblGrid>
                <a:gridCol w="1016627"/>
                <a:gridCol w="1015373"/>
                <a:gridCol w="1016000"/>
                <a:gridCol w="1016000"/>
                <a:gridCol w="1016000"/>
                <a:gridCol w="1016000"/>
                <a:gridCol w="1016000"/>
                <a:gridCol w="1016000"/>
              </a:tblGrid>
              <a:tr h="370840">
                <a:tc>
                  <a:txBody>
                    <a:bodyPr/>
                    <a:lstStyle/>
                    <a:p>
                      <a:r>
                        <a:rPr lang="en-GB" dirty="0" err="1" smtClean="0"/>
                        <a:t>Gov</a:t>
                      </a:r>
                      <a:endParaRPr lang="en-GB" dirty="0"/>
                    </a:p>
                  </a:txBody>
                  <a:tcPr/>
                </a:tc>
                <a:tc>
                  <a:txBody>
                    <a:bodyPr/>
                    <a:lstStyle/>
                    <a:p>
                      <a:r>
                        <a:rPr lang="en-GB" dirty="0" smtClean="0"/>
                        <a:t>Lottery</a:t>
                      </a:r>
                      <a:endParaRPr lang="en-GB" dirty="0"/>
                    </a:p>
                  </a:txBody>
                  <a:tcPr/>
                </a:tc>
                <a:tc>
                  <a:txBody>
                    <a:bodyPr/>
                    <a:lstStyle/>
                    <a:p>
                      <a:r>
                        <a:rPr lang="en-GB" dirty="0" err="1" smtClean="0"/>
                        <a:t>Gov</a:t>
                      </a:r>
                      <a:endParaRPr lang="en-GB" dirty="0"/>
                    </a:p>
                  </a:txBody>
                  <a:tcPr/>
                </a:tc>
                <a:tc>
                  <a:txBody>
                    <a:bodyPr/>
                    <a:lstStyle/>
                    <a:p>
                      <a:r>
                        <a:rPr lang="en-GB" dirty="0" smtClean="0"/>
                        <a:t>Lottery</a:t>
                      </a:r>
                      <a:endParaRPr lang="en-GB" dirty="0"/>
                    </a:p>
                  </a:txBody>
                  <a:tcPr/>
                </a:tc>
                <a:tc>
                  <a:txBody>
                    <a:bodyPr/>
                    <a:lstStyle/>
                    <a:p>
                      <a:r>
                        <a:rPr lang="en-GB" dirty="0" err="1" smtClean="0"/>
                        <a:t>Gov</a:t>
                      </a:r>
                      <a:endParaRPr lang="en-GB" dirty="0"/>
                    </a:p>
                  </a:txBody>
                  <a:tcPr/>
                </a:tc>
                <a:tc>
                  <a:txBody>
                    <a:bodyPr/>
                    <a:lstStyle/>
                    <a:p>
                      <a:r>
                        <a:rPr lang="en-GB" dirty="0" smtClean="0"/>
                        <a:t>Lottery</a:t>
                      </a:r>
                      <a:endParaRPr lang="en-GB" dirty="0"/>
                    </a:p>
                  </a:txBody>
                  <a:tcPr/>
                </a:tc>
                <a:tc>
                  <a:txBody>
                    <a:bodyPr/>
                    <a:lstStyle/>
                    <a:p>
                      <a:r>
                        <a:rPr lang="en-GB" dirty="0" err="1" smtClean="0"/>
                        <a:t>Gov</a:t>
                      </a:r>
                      <a:endParaRPr lang="en-GB" dirty="0"/>
                    </a:p>
                  </a:txBody>
                  <a:tcPr/>
                </a:tc>
                <a:tc>
                  <a:txBody>
                    <a:bodyPr/>
                    <a:lstStyle/>
                    <a:p>
                      <a:r>
                        <a:rPr lang="en-GB" dirty="0" smtClean="0"/>
                        <a:t>Lottery</a:t>
                      </a:r>
                      <a:endParaRPr lang="en-GB" dirty="0"/>
                    </a:p>
                  </a:txBody>
                  <a:tcPr/>
                </a:tc>
              </a:tr>
              <a:tr h="370840">
                <a:tc>
                  <a:txBody>
                    <a:bodyPr/>
                    <a:lstStyle/>
                    <a:p>
                      <a:r>
                        <a:rPr lang="en-GB" sz="1600" dirty="0" smtClean="0"/>
                        <a:t>£10.36m</a:t>
                      </a:r>
                      <a:endParaRPr lang="en-GB" sz="1600" dirty="0"/>
                    </a:p>
                  </a:txBody>
                  <a:tcPr/>
                </a:tc>
                <a:tc>
                  <a:txBody>
                    <a:bodyPr/>
                    <a:lstStyle/>
                    <a:p>
                      <a:r>
                        <a:rPr lang="en-GB" sz="1600" dirty="0" smtClean="0"/>
                        <a:t>£22.45m</a:t>
                      </a:r>
                      <a:endParaRPr lang="en-GB" sz="1600" dirty="0"/>
                    </a:p>
                  </a:txBody>
                  <a:tcPr/>
                </a:tc>
                <a:tc>
                  <a:txBody>
                    <a:bodyPr/>
                    <a:lstStyle/>
                    <a:p>
                      <a:r>
                        <a:rPr lang="en-GB" sz="1600" dirty="0" smtClean="0"/>
                        <a:t>£17.08m</a:t>
                      </a:r>
                      <a:endParaRPr lang="en-GB" sz="1600" dirty="0"/>
                    </a:p>
                  </a:txBody>
                  <a:tcPr/>
                </a:tc>
                <a:tc>
                  <a:txBody>
                    <a:bodyPr/>
                    <a:lstStyle/>
                    <a:p>
                      <a:r>
                        <a:rPr lang="en-GB" sz="1600" dirty="0" smtClean="0"/>
                        <a:t>£30.91m</a:t>
                      </a:r>
                      <a:endParaRPr lang="en-GB" sz="1600" dirty="0"/>
                    </a:p>
                  </a:txBody>
                  <a:tcPr/>
                </a:tc>
                <a:tc>
                  <a:txBody>
                    <a:bodyPr/>
                    <a:lstStyle/>
                    <a:p>
                      <a:r>
                        <a:rPr lang="en-GB" sz="1600" dirty="0" smtClean="0"/>
                        <a:t>£19.91m</a:t>
                      </a:r>
                      <a:endParaRPr lang="en-GB" sz="1600" dirty="0"/>
                    </a:p>
                  </a:txBody>
                  <a:tcPr/>
                </a:tc>
                <a:tc>
                  <a:txBody>
                    <a:bodyPr/>
                    <a:lstStyle/>
                    <a:p>
                      <a:r>
                        <a:rPr lang="en-GB" sz="1600" dirty="0" smtClean="0"/>
                        <a:t>£19.41m</a:t>
                      </a:r>
                      <a:endParaRPr lang="en-GB" sz="1600" dirty="0"/>
                    </a:p>
                  </a:txBody>
                  <a:tcPr/>
                </a:tc>
                <a:tc>
                  <a:txBody>
                    <a:bodyPr/>
                    <a:lstStyle/>
                    <a:p>
                      <a:r>
                        <a:rPr lang="en-GB" sz="1600" dirty="0" smtClean="0"/>
                        <a:t>£19.91m</a:t>
                      </a:r>
                      <a:endParaRPr lang="en-GB" sz="1600" dirty="0"/>
                    </a:p>
                  </a:txBody>
                  <a:tcPr/>
                </a:tc>
                <a:tc>
                  <a:txBody>
                    <a:bodyPr/>
                    <a:lstStyle/>
                    <a:p>
                      <a:r>
                        <a:rPr lang="en-GB" sz="1600" dirty="0" smtClean="0"/>
                        <a:t>£15.3m</a:t>
                      </a:r>
                      <a:endParaRPr lang="en-GB" sz="1600" dirty="0"/>
                    </a:p>
                  </a:txBody>
                  <a:tcPr/>
                </a:tc>
              </a:tr>
            </a:tbl>
          </a:graphicData>
        </a:graphic>
      </p:graphicFrame>
      <p:graphicFrame>
        <p:nvGraphicFramePr>
          <p:cNvPr id="7" name="Table 6"/>
          <p:cNvGraphicFramePr>
            <a:graphicFrameLocks noGrp="1"/>
          </p:cNvGraphicFramePr>
          <p:nvPr>
            <p:extLst/>
          </p:nvPr>
        </p:nvGraphicFramePr>
        <p:xfrm>
          <a:off x="1146002" y="3007151"/>
          <a:ext cx="8128000" cy="370840"/>
        </p:xfrm>
        <a:graphic>
          <a:graphicData uri="http://schemas.openxmlformats.org/drawingml/2006/table">
            <a:tbl>
              <a:tblPr firstRow="1" bandRow="1">
                <a:tableStyleId>{5C22544A-7EE6-4342-B048-85BDC9FD1C3A}</a:tableStyleId>
              </a:tblPr>
              <a:tblGrid>
                <a:gridCol w="2032000"/>
                <a:gridCol w="2032000"/>
                <a:gridCol w="2032000"/>
                <a:gridCol w="2032000"/>
              </a:tblGrid>
              <a:tr h="370840">
                <a:tc>
                  <a:txBody>
                    <a:bodyPr/>
                    <a:lstStyle/>
                    <a:p>
                      <a:pPr algn="ctr"/>
                      <a:r>
                        <a:rPr lang="en-GB" dirty="0" smtClean="0"/>
                        <a:t>2005/06</a:t>
                      </a:r>
                      <a:endParaRPr lang="en-GB" dirty="0"/>
                    </a:p>
                  </a:txBody>
                  <a:tcPr/>
                </a:tc>
                <a:tc>
                  <a:txBody>
                    <a:bodyPr/>
                    <a:lstStyle/>
                    <a:p>
                      <a:pPr algn="ctr"/>
                      <a:r>
                        <a:rPr lang="en-GB" dirty="0" smtClean="0"/>
                        <a:t>2006/07</a:t>
                      </a:r>
                      <a:endParaRPr lang="en-GB" dirty="0"/>
                    </a:p>
                  </a:txBody>
                  <a:tcPr/>
                </a:tc>
                <a:tc>
                  <a:txBody>
                    <a:bodyPr/>
                    <a:lstStyle/>
                    <a:p>
                      <a:pPr algn="ctr"/>
                      <a:r>
                        <a:rPr lang="en-GB" dirty="0" smtClean="0"/>
                        <a:t>2007/08</a:t>
                      </a:r>
                      <a:endParaRPr lang="en-GB" dirty="0"/>
                    </a:p>
                  </a:txBody>
                  <a:tcPr/>
                </a:tc>
                <a:tc>
                  <a:txBody>
                    <a:bodyPr/>
                    <a:lstStyle/>
                    <a:p>
                      <a:pPr algn="ctr"/>
                      <a:r>
                        <a:rPr lang="en-GB" dirty="0" smtClean="0"/>
                        <a:t>2008/09</a:t>
                      </a:r>
                      <a:endParaRPr lang="en-GB" dirty="0"/>
                    </a:p>
                  </a:txBody>
                  <a:tcPr/>
                </a:tc>
              </a:tr>
            </a:tbl>
          </a:graphicData>
        </a:graphic>
      </p:graphicFrame>
    </p:spTree>
    <p:extLst>
      <p:ext uri="{BB962C8B-B14F-4D97-AF65-F5344CB8AC3E}">
        <p14:creationId xmlns:p14="http://schemas.microsoft.com/office/powerpoint/2010/main" val="8965315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54743"/>
          </a:xfrm>
        </p:spPr>
        <p:txBody>
          <a:bodyPr/>
          <a:lstStyle/>
          <a:p>
            <a:r>
              <a:rPr lang="en-GB" dirty="0" smtClean="0"/>
              <a:t>Reference List:</a:t>
            </a:r>
            <a:endParaRPr lang="en-GB" dirty="0"/>
          </a:p>
        </p:txBody>
      </p:sp>
      <p:sp>
        <p:nvSpPr>
          <p:cNvPr id="3" name="Content Placeholder 2"/>
          <p:cNvSpPr>
            <a:spLocks noGrp="1"/>
          </p:cNvSpPr>
          <p:nvPr>
            <p:ph idx="1"/>
          </p:nvPr>
        </p:nvSpPr>
        <p:spPr>
          <a:xfrm>
            <a:off x="677334" y="1553029"/>
            <a:ext cx="8596668" cy="4862285"/>
          </a:xfrm>
        </p:spPr>
        <p:txBody>
          <a:bodyPr>
            <a:normAutofit lnSpcReduction="10000"/>
          </a:bodyPr>
          <a:lstStyle/>
          <a:p>
            <a:r>
              <a:rPr lang="en-GB" sz="1400" dirty="0" err="1"/>
              <a:t>Allender</a:t>
            </a:r>
            <a:r>
              <a:rPr lang="en-GB" sz="1400" dirty="0"/>
              <a:t>, S., </a:t>
            </a:r>
            <a:r>
              <a:rPr lang="en-GB" sz="1400" dirty="0" err="1"/>
              <a:t>Cowburn</a:t>
            </a:r>
            <a:r>
              <a:rPr lang="en-GB" sz="1400" dirty="0"/>
              <a:t>, G. and Foster, C., 2006. Understanding participation in sport and physical activity among children and adults: a review of qualitative studies. </a:t>
            </a:r>
            <a:r>
              <a:rPr lang="en-GB" sz="1400" i="1" dirty="0"/>
              <a:t>Health education research</a:t>
            </a:r>
            <a:r>
              <a:rPr lang="en-GB" sz="1400" dirty="0"/>
              <a:t>, </a:t>
            </a:r>
            <a:r>
              <a:rPr lang="en-GB" sz="1400" i="1" dirty="0"/>
              <a:t>21</a:t>
            </a:r>
            <a:r>
              <a:rPr lang="en-GB" sz="1400" dirty="0"/>
              <a:t>(6), pp.826-835</a:t>
            </a:r>
            <a:r>
              <a:rPr lang="en-GB" sz="1400" dirty="0" smtClean="0"/>
              <a:t>.</a:t>
            </a:r>
          </a:p>
          <a:p>
            <a:r>
              <a:rPr lang="en-GB" sz="1400" dirty="0"/>
              <a:t>Kirk, D., 2005. Physical education, youth sport and lifelong participation: the importance of early learning experiences. </a:t>
            </a:r>
            <a:r>
              <a:rPr lang="en-GB" sz="1400" i="1" dirty="0"/>
              <a:t>European Physical Education Review</a:t>
            </a:r>
            <a:r>
              <a:rPr lang="en-GB" sz="1400" dirty="0"/>
              <a:t>, </a:t>
            </a:r>
            <a:r>
              <a:rPr lang="en-GB" sz="1400" i="1" dirty="0"/>
              <a:t>11</a:t>
            </a:r>
            <a:r>
              <a:rPr lang="en-GB" sz="1400" dirty="0"/>
              <a:t>(3), pp.239-255</a:t>
            </a:r>
            <a:r>
              <a:rPr lang="en-GB" sz="1400" dirty="0" smtClean="0"/>
              <a:t>.</a:t>
            </a:r>
          </a:p>
          <a:p>
            <a:r>
              <a:rPr lang="en-GB" sz="1400" dirty="0"/>
              <a:t>Kirk, D. (2013) chapter: </a:t>
            </a:r>
            <a:r>
              <a:rPr lang="en-GB" sz="1400" i="1" dirty="0"/>
              <a:t>What is the future for physical education? </a:t>
            </a:r>
            <a:r>
              <a:rPr lang="en-GB" sz="1400" dirty="0"/>
              <a:t>Cited from Capel, S. and Whitehead, M. (</a:t>
            </a:r>
            <a:r>
              <a:rPr lang="en-GB" sz="1400" dirty="0" err="1"/>
              <a:t>eds</a:t>
            </a:r>
            <a:r>
              <a:rPr lang="en-GB" sz="1400" dirty="0"/>
              <a:t>) (2013) </a:t>
            </a:r>
            <a:r>
              <a:rPr lang="en-GB" sz="1400" i="1" dirty="0"/>
              <a:t>Debates in physical education teaching. </a:t>
            </a:r>
            <a:r>
              <a:rPr lang="en-GB" sz="1400" dirty="0"/>
              <a:t>New York: Routledge</a:t>
            </a:r>
            <a:r>
              <a:rPr lang="en-GB" sz="1400" dirty="0" smtClean="0"/>
              <a:t>.</a:t>
            </a:r>
          </a:p>
          <a:p>
            <a:r>
              <a:rPr lang="en-GB" sz="1400" dirty="0"/>
              <a:t>Lawson, H. A. (1998) Occupational socialization, culture studies and the physical education curriculum, </a:t>
            </a:r>
            <a:r>
              <a:rPr lang="en-GB" sz="1400" i="1" dirty="0"/>
              <a:t>Journal of Teaching in Physical Education</a:t>
            </a:r>
            <a:r>
              <a:rPr lang="en-GB" sz="1400" dirty="0"/>
              <a:t>, 7: 265-88</a:t>
            </a:r>
            <a:r>
              <a:rPr lang="en-GB" sz="1400" dirty="0" smtClean="0"/>
              <a:t>.</a:t>
            </a:r>
          </a:p>
          <a:p>
            <a:r>
              <a:rPr lang="en-GB" sz="1400" dirty="0"/>
              <a:t>SPARK: What is SPARK? Available at: </a:t>
            </a:r>
            <a:r>
              <a:rPr lang="en-GB" sz="1400" dirty="0">
                <a:hlinkClick r:id="rId2"/>
              </a:rPr>
              <a:t>https://sparkpe.org/what-is-spark/</a:t>
            </a:r>
            <a:r>
              <a:rPr lang="en-GB" sz="1400" dirty="0"/>
              <a:t> Accessed:15/12/2017</a:t>
            </a:r>
          </a:p>
          <a:p>
            <a:r>
              <a:rPr lang="en-GB" sz="1400" dirty="0"/>
              <a:t>Sport Wales: Climbing Higher, next steps (2006) available at: </a:t>
            </a:r>
            <a:r>
              <a:rPr lang="en-GB" sz="1400" dirty="0">
                <a:hlinkClick r:id="rId3" invalidUrl="http://sport.wales/media/119237/climbing_higher_e[1].pdf"/>
              </a:rPr>
              <a:t>http://sport.wales/media/119237/climbing_higher_e[1].pdf</a:t>
            </a:r>
            <a:r>
              <a:rPr lang="en-GB" sz="1400" dirty="0"/>
              <a:t> </a:t>
            </a:r>
            <a:r>
              <a:rPr lang="en-GB" sz="1400" dirty="0" smtClean="0"/>
              <a:t>Accessed:7/1/2018</a:t>
            </a:r>
          </a:p>
          <a:p>
            <a:r>
              <a:rPr lang="en-GB" sz="1400" dirty="0"/>
              <a:t>Sport Wales: What we do: Available at: </a:t>
            </a:r>
            <a:r>
              <a:rPr lang="en-GB" sz="1400" dirty="0">
                <a:hlinkClick r:id="rId4"/>
              </a:rPr>
              <a:t>http://sport.wales/about-us/about-sport-wales/what-we-do.aspx</a:t>
            </a:r>
            <a:r>
              <a:rPr lang="en-GB" sz="1400" dirty="0"/>
              <a:t> Accessed: </a:t>
            </a:r>
            <a:r>
              <a:rPr lang="en-GB" sz="1400" dirty="0" smtClean="0"/>
              <a:t>15/12/2017</a:t>
            </a:r>
          </a:p>
          <a:p>
            <a:r>
              <a:rPr lang="en-GB" sz="1400" dirty="0"/>
              <a:t>Vallerand, R.J., 2007. Intrinsic and extrinsic motivation in sport and physical activity. </a:t>
            </a:r>
            <a:r>
              <a:rPr lang="en-GB" sz="1400" i="1" dirty="0"/>
              <a:t>Handbook of sport psychology</a:t>
            </a:r>
            <a:r>
              <a:rPr lang="en-GB" sz="1400" dirty="0"/>
              <a:t>, </a:t>
            </a:r>
            <a:r>
              <a:rPr lang="en-GB" sz="1400" i="1" dirty="0"/>
              <a:t>3</a:t>
            </a:r>
            <a:r>
              <a:rPr lang="en-GB" sz="1400" dirty="0"/>
              <a:t>, pp.59-83. </a:t>
            </a:r>
            <a:endParaRPr lang="en-GB" sz="1400" dirty="0" smtClean="0"/>
          </a:p>
          <a:p>
            <a:r>
              <a:rPr lang="en-GB" sz="1400" dirty="0"/>
              <a:t>World Health Organisation (2003) Health and Development Through Physical Activity and Sport. Available at: </a:t>
            </a:r>
            <a:r>
              <a:rPr lang="en-GB" sz="1400" dirty="0">
                <a:hlinkClick r:id="rId5"/>
              </a:rPr>
              <a:t>http://apps.who.int/iris/bitstream/10665/67796/1/WHO_NMH_NPH_PAH_03.2.pdf</a:t>
            </a:r>
            <a:r>
              <a:rPr lang="en-GB" sz="1400" dirty="0"/>
              <a:t> Accessed: 29/11/2017.</a:t>
            </a:r>
          </a:p>
          <a:p>
            <a:endParaRPr lang="en-GB" sz="1400" dirty="0"/>
          </a:p>
          <a:p>
            <a:endParaRPr lang="en-GB" sz="1400" dirty="0"/>
          </a:p>
          <a:p>
            <a:endParaRPr lang="en-GB" sz="1400" dirty="0" smtClean="0"/>
          </a:p>
          <a:p>
            <a:endParaRPr lang="en-GB" sz="1400" dirty="0"/>
          </a:p>
          <a:p>
            <a:endParaRPr lang="en-GB" dirty="0"/>
          </a:p>
          <a:p>
            <a:endParaRPr lang="en-GB" dirty="0" smtClean="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4623872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 name="Title 1"/>
          <p:cNvSpPr txBox="1">
            <a:spLocks noGrp="1"/>
          </p:cNvSpPr>
          <p:nvPr>
            <p:ph type="ctrTitle"/>
          </p:nvPr>
        </p:nvSpPr>
        <p:spPr>
          <a:xfrm>
            <a:off x="1390650" y="438149"/>
            <a:ext cx="7766936" cy="1646304"/>
          </a:xfrm>
          <a:prstGeom prst="rect">
            <a:avLst/>
          </a:prstGeom>
        </p:spPr>
        <p:txBody>
          <a:bodyPr>
            <a:normAutofit fontScale="90000"/>
          </a:bodyPr>
          <a:lstStyle>
            <a:lvl1pPr defTabSz="443484">
              <a:defRPr sz="5238"/>
            </a:lvl1pPr>
          </a:lstStyle>
          <a:p>
            <a:r>
              <a:rPr dirty="0"/>
              <a:t>Involvement in Physical Activity</a:t>
            </a:r>
          </a:p>
        </p:txBody>
      </p:sp>
      <p:sp>
        <p:nvSpPr>
          <p:cNvPr id="187" name="Subtitle 2"/>
          <p:cNvSpPr txBox="1">
            <a:spLocks noGrp="1"/>
          </p:cNvSpPr>
          <p:nvPr>
            <p:ph type="subTitle" sz="quarter" idx="1"/>
          </p:nvPr>
        </p:nvSpPr>
        <p:spPr>
          <a:xfrm>
            <a:off x="1507067" y="4050832"/>
            <a:ext cx="7766937" cy="1096900"/>
          </a:xfrm>
          <a:prstGeom prst="rect">
            <a:avLst/>
          </a:prstGeom>
        </p:spPr>
        <p:txBody>
          <a:bodyPr>
            <a:normAutofit lnSpcReduction="10000"/>
          </a:bodyPr>
          <a:lstStyle>
            <a:lvl1pPr defTabSz="434340">
              <a:spcBef>
                <a:spcPts val="900"/>
              </a:spcBef>
              <a:defRPr sz="2280"/>
            </a:lvl1pPr>
          </a:lstStyle>
          <a:p>
            <a:r>
              <a:rPr dirty="0"/>
              <a:t>I will be discussing Parental Involvement, The Children's Perception on Parental Involvement, and the Family Socio-Economical Status</a:t>
            </a:r>
          </a:p>
        </p:txBody>
      </p:sp>
    </p:spTree>
    <p:extLst>
      <p:ext uri="{BB962C8B-B14F-4D97-AF65-F5344CB8AC3E}">
        <p14:creationId xmlns:p14="http://schemas.microsoft.com/office/powerpoint/2010/main" val="174811269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 and Funding</a:t>
            </a:r>
            <a:endParaRPr lang="en-GB" dirty="0"/>
          </a:p>
        </p:txBody>
      </p:sp>
      <p:sp>
        <p:nvSpPr>
          <p:cNvPr id="3" name="Content Placeholder 2"/>
          <p:cNvSpPr>
            <a:spLocks noGrp="1"/>
          </p:cNvSpPr>
          <p:nvPr>
            <p:ph idx="1"/>
          </p:nvPr>
        </p:nvSpPr>
        <p:spPr>
          <a:xfrm>
            <a:off x="677334" y="1654629"/>
            <a:ext cx="8596668" cy="4386733"/>
          </a:xfrm>
        </p:spPr>
        <p:txBody>
          <a:bodyPr/>
          <a:lstStyle/>
          <a:p>
            <a:r>
              <a:rPr lang="en-GB" dirty="0" smtClean="0"/>
              <a:t>Introduction of the first national free swimming programme in Europe (sport Wales, 2006)</a:t>
            </a:r>
          </a:p>
          <a:p>
            <a:r>
              <a:rPr lang="en-GB" dirty="0" smtClean="0"/>
              <a:t>Welsh Assembly government and Lottery funding over 4 year period following ‘Climb Higher, next steps (2006) </a:t>
            </a:r>
          </a:p>
          <a:p>
            <a:endParaRPr lang="en-GB" dirty="0"/>
          </a:p>
          <a:p>
            <a:endParaRPr lang="en-GB" dirty="0" smtClean="0"/>
          </a:p>
          <a:p>
            <a:endParaRPr lang="en-GB" dirty="0"/>
          </a:p>
          <a:p>
            <a:r>
              <a:rPr lang="en-GB" dirty="0" smtClean="0"/>
              <a:t> Across a range of community facilities for a range of sport and recreational activity.</a:t>
            </a:r>
          </a:p>
          <a:p>
            <a:pPr marL="0" indent="0">
              <a:buNone/>
            </a:pPr>
            <a:endParaRPr lang="en-GB" dirty="0" smtClean="0"/>
          </a:p>
          <a:p>
            <a:endParaRPr lang="en-GB" dirty="0"/>
          </a:p>
        </p:txBody>
      </p:sp>
      <p:graphicFrame>
        <p:nvGraphicFramePr>
          <p:cNvPr id="6" name="Table 5"/>
          <p:cNvGraphicFramePr>
            <a:graphicFrameLocks noGrp="1"/>
          </p:cNvGraphicFramePr>
          <p:nvPr>
            <p:extLst/>
          </p:nvPr>
        </p:nvGraphicFramePr>
        <p:xfrm>
          <a:off x="1146002" y="3377991"/>
          <a:ext cx="8128000" cy="741680"/>
        </p:xfrm>
        <a:graphic>
          <a:graphicData uri="http://schemas.openxmlformats.org/drawingml/2006/table">
            <a:tbl>
              <a:tblPr firstRow="1" bandRow="1">
                <a:tableStyleId>{5C22544A-7EE6-4342-B048-85BDC9FD1C3A}</a:tableStyleId>
              </a:tblPr>
              <a:tblGrid>
                <a:gridCol w="1016627"/>
                <a:gridCol w="1015373"/>
                <a:gridCol w="1016000"/>
                <a:gridCol w="1016000"/>
                <a:gridCol w="1016000"/>
                <a:gridCol w="1016000"/>
                <a:gridCol w="1016000"/>
                <a:gridCol w="1016000"/>
              </a:tblGrid>
              <a:tr h="370840">
                <a:tc>
                  <a:txBody>
                    <a:bodyPr/>
                    <a:lstStyle/>
                    <a:p>
                      <a:r>
                        <a:rPr lang="en-GB" dirty="0" err="1" smtClean="0"/>
                        <a:t>Gov</a:t>
                      </a:r>
                      <a:endParaRPr lang="en-GB" dirty="0"/>
                    </a:p>
                  </a:txBody>
                  <a:tcPr/>
                </a:tc>
                <a:tc>
                  <a:txBody>
                    <a:bodyPr/>
                    <a:lstStyle/>
                    <a:p>
                      <a:r>
                        <a:rPr lang="en-GB" dirty="0" smtClean="0"/>
                        <a:t>Lottery</a:t>
                      </a:r>
                      <a:endParaRPr lang="en-GB" dirty="0"/>
                    </a:p>
                  </a:txBody>
                  <a:tcPr/>
                </a:tc>
                <a:tc>
                  <a:txBody>
                    <a:bodyPr/>
                    <a:lstStyle/>
                    <a:p>
                      <a:r>
                        <a:rPr lang="en-GB" dirty="0" err="1" smtClean="0"/>
                        <a:t>Gov</a:t>
                      </a:r>
                      <a:endParaRPr lang="en-GB" dirty="0"/>
                    </a:p>
                  </a:txBody>
                  <a:tcPr/>
                </a:tc>
                <a:tc>
                  <a:txBody>
                    <a:bodyPr/>
                    <a:lstStyle/>
                    <a:p>
                      <a:r>
                        <a:rPr lang="en-GB" dirty="0" smtClean="0"/>
                        <a:t>Lottery</a:t>
                      </a:r>
                      <a:endParaRPr lang="en-GB" dirty="0"/>
                    </a:p>
                  </a:txBody>
                  <a:tcPr/>
                </a:tc>
                <a:tc>
                  <a:txBody>
                    <a:bodyPr/>
                    <a:lstStyle/>
                    <a:p>
                      <a:r>
                        <a:rPr lang="en-GB" dirty="0" err="1" smtClean="0"/>
                        <a:t>Gov</a:t>
                      </a:r>
                      <a:endParaRPr lang="en-GB" dirty="0"/>
                    </a:p>
                  </a:txBody>
                  <a:tcPr/>
                </a:tc>
                <a:tc>
                  <a:txBody>
                    <a:bodyPr/>
                    <a:lstStyle/>
                    <a:p>
                      <a:r>
                        <a:rPr lang="en-GB" dirty="0" smtClean="0"/>
                        <a:t>Lottery</a:t>
                      </a:r>
                      <a:endParaRPr lang="en-GB" dirty="0"/>
                    </a:p>
                  </a:txBody>
                  <a:tcPr/>
                </a:tc>
                <a:tc>
                  <a:txBody>
                    <a:bodyPr/>
                    <a:lstStyle/>
                    <a:p>
                      <a:r>
                        <a:rPr lang="en-GB" dirty="0" err="1" smtClean="0"/>
                        <a:t>Gov</a:t>
                      </a:r>
                      <a:endParaRPr lang="en-GB" dirty="0"/>
                    </a:p>
                  </a:txBody>
                  <a:tcPr/>
                </a:tc>
                <a:tc>
                  <a:txBody>
                    <a:bodyPr/>
                    <a:lstStyle/>
                    <a:p>
                      <a:r>
                        <a:rPr lang="en-GB" dirty="0" smtClean="0"/>
                        <a:t>Lottery</a:t>
                      </a:r>
                      <a:endParaRPr lang="en-GB" dirty="0"/>
                    </a:p>
                  </a:txBody>
                  <a:tcPr/>
                </a:tc>
              </a:tr>
              <a:tr h="370840">
                <a:tc>
                  <a:txBody>
                    <a:bodyPr/>
                    <a:lstStyle/>
                    <a:p>
                      <a:r>
                        <a:rPr lang="en-GB" sz="1600" dirty="0" smtClean="0"/>
                        <a:t>£10.36m</a:t>
                      </a:r>
                      <a:endParaRPr lang="en-GB" sz="1600" dirty="0"/>
                    </a:p>
                  </a:txBody>
                  <a:tcPr/>
                </a:tc>
                <a:tc>
                  <a:txBody>
                    <a:bodyPr/>
                    <a:lstStyle/>
                    <a:p>
                      <a:r>
                        <a:rPr lang="en-GB" sz="1600" dirty="0" smtClean="0"/>
                        <a:t>£22.45m</a:t>
                      </a:r>
                      <a:endParaRPr lang="en-GB" sz="1600" dirty="0"/>
                    </a:p>
                  </a:txBody>
                  <a:tcPr/>
                </a:tc>
                <a:tc>
                  <a:txBody>
                    <a:bodyPr/>
                    <a:lstStyle/>
                    <a:p>
                      <a:r>
                        <a:rPr lang="en-GB" sz="1600" dirty="0" smtClean="0"/>
                        <a:t>£17.08m</a:t>
                      </a:r>
                      <a:endParaRPr lang="en-GB" sz="1600" dirty="0"/>
                    </a:p>
                  </a:txBody>
                  <a:tcPr/>
                </a:tc>
                <a:tc>
                  <a:txBody>
                    <a:bodyPr/>
                    <a:lstStyle/>
                    <a:p>
                      <a:r>
                        <a:rPr lang="en-GB" sz="1600" dirty="0" smtClean="0"/>
                        <a:t>£30.91m</a:t>
                      </a:r>
                      <a:endParaRPr lang="en-GB" sz="1600" dirty="0"/>
                    </a:p>
                  </a:txBody>
                  <a:tcPr/>
                </a:tc>
                <a:tc>
                  <a:txBody>
                    <a:bodyPr/>
                    <a:lstStyle/>
                    <a:p>
                      <a:r>
                        <a:rPr lang="en-GB" sz="1600" dirty="0" smtClean="0"/>
                        <a:t>£19.91m</a:t>
                      </a:r>
                      <a:endParaRPr lang="en-GB" sz="1600" dirty="0"/>
                    </a:p>
                  </a:txBody>
                  <a:tcPr/>
                </a:tc>
                <a:tc>
                  <a:txBody>
                    <a:bodyPr/>
                    <a:lstStyle/>
                    <a:p>
                      <a:r>
                        <a:rPr lang="en-GB" sz="1600" dirty="0" smtClean="0"/>
                        <a:t>£19.41m</a:t>
                      </a:r>
                      <a:endParaRPr lang="en-GB" sz="1600" dirty="0"/>
                    </a:p>
                  </a:txBody>
                  <a:tcPr/>
                </a:tc>
                <a:tc>
                  <a:txBody>
                    <a:bodyPr/>
                    <a:lstStyle/>
                    <a:p>
                      <a:r>
                        <a:rPr lang="en-GB" sz="1600" dirty="0" smtClean="0"/>
                        <a:t>£19.91m</a:t>
                      </a:r>
                      <a:endParaRPr lang="en-GB" sz="1600" dirty="0"/>
                    </a:p>
                  </a:txBody>
                  <a:tcPr/>
                </a:tc>
                <a:tc>
                  <a:txBody>
                    <a:bodyPr/>
                    <a:lstStyle/>
                    <a:p>
                      <a:r>
                        <a:rPr lang="en-GB" sz="1600" dirty="0" smtClean="0"/>
                        <a:t>£15.3m</a:t>
                      </a:r>
                      <a:endParaRPr lang="en-GB" sz="1600" dirty="0"/>
                    </a:p>
                  </a:txBody>
                  <a:tcPr/>
                </a:tc>
              </a:tr>
            </a:tbl>
          </a:graphicData>
        </a:graphic>
      </p:graphicFrame>
      <p:graphicFrame>
        <p:nvGraphicFramePr>
          <p:cNvPr id="7" name="Table 6"/>
          <p:cNvGraphicFramePr>
            <a:graphicFrameLocks noGrp="1"/>
          </p:cNvGraphicFramePr>
          <p:nvPr>
            <p:extLst/>
          </p:nvPr>
        </p:nvGraphicFramePr>
        <p:xfrm>
          <a:off x="1146002" y="3007151"/>
          <a:ext cx="8128000" cy="370840"/>
        </p:xfrm>
        <a:graphic>
          <a:graphicData uri="http://schemas.openxmlformats.org/drawingml/2006/table">
            <a:tbl>
              <a:tblPr firstRow="1" bandRow="1">
                <a:tableStyleId>{5C22544A-7EE6-4342-B048-85BDC9FD1C3A}</a:tableStyleId>
              </a:tblPr>
              <a:tblGrid>
                <a:gridCol w="2032000"/>
                <a:gridCol w="2032000"/>
                <a:gridCol w="2032000"/>
                <a:gridCol w="2032000"/>
              </a:tblGrid>
              <a:tr h="370840">
                <a:tc>
                  <a:txBody>
                    <a:bodyPr/>
                    <a:lstStyle/>
                    <a:p>
                      <a:pPr algn="ctr"/>
                      <a:r>
                        <a:rPr lang="en-GB" dirty="0" smtClean="0"/>
                        <a:t>2005/06</a:t>
                      </a:r>
                      <a:endParaRPr lang="en-GB" dirty="0"/>
                    </a:p>
                  </a:txBody>
                  <a:tcPr/>
                </a:tc>
                <a:tc>
                  <a:txBody>
                    <a:bodyPr/>
                    <a:lstStyle/>
                    <a:p>
                      <a:pPr algn="ctr"/>
                      <a:r>
                        <a:rPr lang="en-GB" dirty="0" smtClean="0"/>
                        <a:t>2006/07</a:t>
                      </a:r>
                      <a:endParaRPr lang="en-GB" dirty="0"/>
                    </a:p>
                  </a:txBody>
                  <a:tcPr/>
                </a:tc>
                <a:tc>
                  <a:txBody>
                    <a:bodyPr/>
                    <a:lstStyle/>
                    <a:p>
                      <a:pPr algn="ctr"/>
                      <a:r>
                        <a:rPr lang="en-GB" dirty="0" smtClean="0"/>
                        <a:t>2007/08</a:t>
                      </a:r>
                      <a:endParaRPr lang="en-GB" dirty="0"/>
                    </a:p>
                  </a:txBody>
                  <a:tcPr/>
                </a:tc>
                <a:tc>
                  <a:txBody>
                    <a:bodyPr/>
                    <a:lstStyle/>
                    <a:p>
                      <a:pPr algn="ctr"/>
                      <a:r>
                        <a:rPr lang="en-GB" dirty="0" smtClean="0"/>
                        <a:t>2008/09</a:t>
                      </a:r>
                      <a:endParaRPr lang="en-GB" dirty="0"/>
                    </a:p>
                  </a:txBody>
                  <a:tcPr/>
                </a:tc>
              </a:tr>
            </a:tbl>
          </a:graphicData>
        </a:graphic>
      </p:graphicFrame>
    </p:spTree>
    <p:extLst>
      <p:ext uri="{BB962C8B-B14F-4D97-AF65-F5344CB8AC3E}">
        <p14:creationId xmlns:p14="http://schemas.microsoft.com/office/powerpoint/2010/main" val="96809246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9" name="Picture 4" descr="Picture 4"/>
          <p:cNvPicPr>
            <a:picLocks noChangeAspect="1"/>
          </p:cNvPicPr>
          <p:nvPr/>
        </p:nvPicPr>
        <p:blipFill>
          <a:blip r:embed="rId2">
            <a:extLst/>
          </a:blip>
          <a:srcRect l="11469" r="3239"/>
          <a:stretch>
            <a:fillRect/>
          </a:stretch>
        </p:blipFill>
        <p:spPr>
          <a:xfrm>
            <a:off x="5124449" y="2162175"/>
            <a:ext cx="4415051" cy="3882285"/>
          </a:xfrm>
          <a:prstGeom prst="rect">
            <a:avLst/>
          </a:prstGeom>
          <a:ln w="12700">
            <a:miter lim="400000"/>
          </a:ln>
        </p:spPr>
      </p:pic>
      <p:sp>
        <p:nvSpPr>
          <p:cNvPr id="190" name="Title 1"/>
          <p:cNvSpPr txBox="1">
            <a:spLocks noGrp="1"/>
          </p:cNvSpPr>
          <p:nvPr>
            <p:ph type="title"/>
          </p:nvPr>
        </p:nvSpPr>
        <p:spPr>
          <a:xfrm>
            <a:off x="677333" y="609600"/>
            <a:ext cx="8596670" cy="1320800"/>
          </a:xfrm>
          <a:prstGeom prst="rect">
            <a:avLst/>
          </a:prstGeom>
        </p:spPr>
        <p:txBody>
          <a:bodyPr/>
          <a:lstStyle/>
          <a:p>
            <a:r>
              <a:t>Parental Involvement </a:t>
            </a:r>
          </a:p>
        </p:txBody>
      </p:sp>
      <p:sp>
        <p:nvSpPr>
          <p:cNvPr id="191" name="Content Placeholder 2"/>
          <p:cNvSpPr txBox="1">
            <a:spLocks noGrp="1"/>
          </p:cNvSpPr>
          <p:nvPr>
            <p:ph type="body" sz="half" idx="1"/>
          </p:nvPr>
        </p:nvSpPr>
        <p:spPr>
          <a:xfrm>
            <a:off x="525462" y="1506981"/>
            <a:ext cx="4325846" cy="5192620"/>
          </a:xfrm>
          <a:prstGeom prst="rect">
            <a:avLst/>
          </a:prstGeom>
        </p:spPr>
        <p:txBody>
          <a:bodyPr/>
          <a:lstStyle/>
          <a:p>
            <a:pPr>
              <a:lnSpc>
                <a:spcPct val="135000"/>
              </a:lnSpc>
              <a:defRPr sz="1500"/>
            </a:pPr>
            <a:r>
              <a:rPr dirty="0"/>
              <a:t>Physically active parents tend to have physically active children (Sallis et al., 1999).</a:t>
            </a:r>
            <a:endParaRPr sz="1600" dirty="0"/>
          </a:p>
          <a:p>
            <a:pPr>
              <a:lnSpc>
                <a:spcPct val="135000"/>
              </a:lnSpc>
              <a:defRPr sz="1500"/>
            </a:pPr>
            <a:r>
              <a:rPr dirty="0"/>
              <a:t> Some parents believe that showing disappointment in their child’s performance would motivate them to do better, however, in the child’s perspective, it can backfire and could contribute to less enjoyment and motivation to participate and pursue physical activity. </a:t>
            </a:r>
            <a:endParaRPr sz="1600" dirty="0"/>
          </a:p>
          <a:p>
            <a:pPr>
              <a:lnSpc>
                <a:spcPct val="135000"/>
              </a:lnSpc>
              <a:defRPr sz="1500"/>
            </a:pPr>
            <a:r>
              <a:rPr dirty="0"/>
              <a:t>Parental Pressure is closely related to motivation and enjoyment for their children.</a:t>
            </a:r>
          </a:p>
        </p:txBody>
      </p:sp>
    </p:spTree>
    <p:extLst>
      <p:ext uri="{BB962C8B-B14F-4D97-AF65-F5344CB8AC3E}">
        <p14:creationId xmlns:p14="http://schemas.microsoft.com/office/powerpoint/2010/main" val="19017166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9"/>
                                        </p:tgtEl>
                                        <p:attrNameLst>
                                          <p:attrName>style.visibility</p:attrName>
                                        </p:attrNameLst>
                                      </p:cBhvr>
                                      <p:to>
                                        <p:strVal val="visible"/>
                                      </p:to>
                                    </p:set>
                                    <p:animEffect transition="in" filter="fade">
                                      <p:cBhvr>
                                        <p:cTn id="7" dur="500"/>
                                        <p:tgtEl>
                                          <p:spTgt spid="18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1">
                                            <p:txEl>
                                              <p:pRg st="0" end="0"/>
                                            </p:txEl>
                                          </p:spTgt>
                                        </p:tgtEl>
                                        <p:attrNameLst>
                                          <p:attrName>style.visibility</p:attrName>
                                        </p:attrNameLst>
                                      </p:cBhvr>
                                      <p:to>
                                        <p:strVal val="visible"/>
                                      </p:to>
                                    </p:set>
                                    <p:animEffect transition="in" filter="fade">
                                      <p:cBhvr>
                                        <p:cTn id="12" dur="500"/>
                                        <p:tgtEl>
                                          <p:spTgt spid="19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1">
                                            <p:txEl>
                                              <p:pRg st="1" end="1"/>
                                            </p:txEl>
                                          </p:spTgt>
                                        </p:tgtEl>
                                        <p:attrNameLst>
                                          <p:attrName>style.visibility</p:attrName>
                                        </p:attrNameLst>
                                      </p:cBhvr>
                                      <p:to>
                                        <p:strVal val="visible"/>
                                      </p:to>
                                    </p:set>
                                    <p:animEffect transition="in" filter="fade">
                                      <p:cBhvr>
                                        <p:cTn id="17" dur="500"/>
                                        <p:tgtEl>
                                          <p:spTgt spid="191">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1">
                                            <p:txEl>
                                              <p:pRg st="2" end="2"/>
                                            </p:txEl>
                                          </p:spTgt>
                                        </p:tgtEl>
                                        <p:attrNameLst>
                                          <p:attrName>style.visibility</p:attrName>
                                        </p:attrNameLst>
                                      </p:cBhvr>
                                      <p:to>
                                        <p:strVal val="visible"/>
                                      </p:to>
                                    </p:set>
                                    <p:animEffect transition="in" filter="fade">
                                      <p:cBhvr>
                                        <p:cTn id="22" dur="500"/>
                                        <p:tgtEl>
                                          <p:spTgt spid="19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3" name="Picture 4" descr="Picture 4"/>
          <p:cNvPicPr>
            <a:picLocks noChangeAspect="1"/>
          </p:cNvPicPr>
          <p:nvPr/>
        </p:nvPicPr>
        <p:blipFill>
          <a:blip r:embed="rId2">
            <a:extLst/>
          </a:blip>
          <a:stretch>
            <a:fillRect/>
          </a:stretch>
        </p:blipFill>
        <p:spPr>
          <a:xfrm>
            <a:off x="817474" y="2159330"/>
            <a:ext cx="2915974" cy="3187801"/>
          </a:xfrm>
          <a:prstGeom prst="rect">
            <a:avLst/>
          </a:prstGeom>
          <a:ln w="12700">
            <a:miter lim="400000"/>
          </a:ln>
        </p:spPr>
      </p:pic>
      <p:sp>
        <p:nvSpPr>
          <p:cNvPr id="194" name="Title 1"/>
          <p:cNvSpPr txBox="1">
            <a:spLocks noGrp="1"/>
          </p:cNvSpPr>
          <p:nvPr>
            <p:ph type="title"/>
          </p:nvPr>
        </p:nvSpPr>
        <p:spPr>
          <a:xfrm>
            <a:off x="677333" y="609600"/>
            <a:ext cx="8596670" cy="1320800"/>
          </a:xfrm>
          <a:prstGeom prst="rect">
            <a:avLst/>
          </a:prstGeom>
        </p:spPr>
        <p:txBody>
          <a:bodyPr/>
          <a:lstStyle/>
          <a:p>
            <a:r>
              <a:t>Children's Perception on Parental Involvement</a:t>
            </a:r>
          </a:p>
        </p:txBody>
      </p:sp>
      <p:sp>
        <p:nvSpPr>
          <p:cNvPr id="195" name="Content Placeholder 2"/>
          <p:cNvSpPr txBox="1">
            <a:spLocks noGrp="1"/>
          </p:cNvSpPr>
          <p:nvPr>
            <p:ph type="body" sz="half" idx="1"/>
          </p:nvPr>
        </p:nvSpPr>
        <p:spPr>
          <a:xfrm>
            <a:off x="3981449" y="1705161"/>
            <a:ext cx="5981795" cy="4335278"/>
          </a:xfrm>
          <a:prstGeom prst="rect">
            <a:avLst/>
          </a:prstGeom>
        </p:spPr>
        <p:txBody>
          <a:bodyPr/>
          <a:lstStyle/>
          <a:p>
            <a:pPr>
              <a:lnSpc>
                <a:spcPct val="135000"/>
              </a:lnSpc>
            </a:pPr>
            <a:r>
              <a:rPr dirty="0"/>
              <a:t>Too little or too much involvement from parents has a strong relationship with stress and enjoyment.</a:t>
            </a:r>
          </a:p>
          <a:p>
            <a:pPr>
              <a:lnSpc>
                <a:spcPct val="135000"/>
              </a:lnSpc>
            </a:pPr>
            <a:r>
              <a:rPr dirty="0"/>
              <a:t> Parental involvement seen as “just right” would create low stress levels for their child, whereas “too much” involvement would relate to high stress levels. Similarly, parental involvement seen as “too little” would relate to low levels of enjoyment with their child (Stein, Raedeke and Glenn, 1999). </a:t>
            </a:r>
          </a:p>
          <a:p>
            <a:pPr>
              <a:lnSpc>
                <a:spcPct val="135000"/>
              </a:lnSpc>
            </a:pPr>
            <a:r>
              <a:rPr dirty="0"/>
              <a:t>What was your personal experience with your parents or family members with your sport?</a:t>
            </a:r>
          </a:p>
        </p:txBody>
      </p:sp>
    </p:spTree>
    <p:extLst>
      <p:ext uri="{BB962C8B-B14F-4D97-AF65-F5344CB8AC3E}">
        <p14:creationId xmlns:p14="http://schemas.microsoft.com/office/powerpoint/2010/main" val="75326299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3"/>
                                        </p:tgtEl>
                                        <p:attrNameLst>
                                          <p:attrName>style.visibility</p:attrName>
                                        </p:attrNameLst>
                                      </p:cBhvr>
                                      <p:to>
                                        <p:strVal val="visible"/>
                                      </p:to>
                                    </p:set>
                                    <p:animEffect transition="in" filter="fade">
                                      <p:cBhvr>
                                        <p:cTn id="7" dur="500"/>
                                        <p:tgtEl>
                                          <p:spTgt spid="19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5">
                                            <p:txEl>
                                              <p:pRg st="0" end="0"/>
                                            </p:txEl>
                                          </p:spTgt>
                                        </p:tgtEl>
                                        <p:attrNameLst>
                                          <p:attrName>style.visibility</p:attrName>
                                        </p:attrNameLst>
                                      </p:cBhvr>
                                      <p:to>
                                        <p:strVal val="visible"/>
                                      </p:to>
                                    </p:set>
                                    <p:animEffect transition="in" filter="fade">
                                      <p:cBhvr>
                                        <p:cTn id="12" dur="500"/>
                                        <p:tgtEl>
                                          <p:spTgt spid="19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5">
                                            <p:txEl>
                                              <p:pRg st="1" end="1"/>
                                            </p:txEl>
                                          </p:spTgt>
                                        </p:tgtEl>
                                        <p:attrNameLst>
                                          <p:attrName>style.visibility</p:attrName>
                                        </p:attrNameLst>
                                      </p:cBhvr>
                                      <p:to>
                                        <p:strVal val="visible"/>
                                      </p:to>
                                    </p:set>
                                    <p:animEffect transition="in" filter="fade">
                                      <p:cBhvr>
                                        <p:cTn id="17" dur="500"/>
                                        <p:tgtEl>
                                          <p:spTgt spid="19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5">
                                            <p:txEl>
                                              <p:pRg st="2" end="2"/>
                                            </p:txEl>
                                          </p:spTgt>
                                        </p:tgtEl>
                                        <p:attrNameLst>
                                          <p:attrName>style.visibility</p:attrName>
                                        </p:attrNameLst>
                                      </p:cBhvr>
                                      <p:to>
                                        <p:strVal val="visible"/>
                                      </p:to>
                                    </p:set>
                                    <p:animEffect transition="in" filter="fade">
                                      <p:cBhvr>
                                        <p:cTn id="22" dur="500"/>
                                        <p:tgtEl>
                                          <p:spTgt spid="19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7" name="Picture 4" descr="Picture 4"/>
          <p:cNvPicPr>
            <a:picLocks noChangeAspect="1"/>
          </p:cNvPicPr>
          <p:nvPr/>
        </p:nvPicPr>
        <p:blipFill>
          <a:blip r:embed="rId2">
            <a:extLst/>
          </a:blip>
          <a:stretch>
            <a:fillRect/>
          </a:stretch>
        </p:blipFill>
        <p:spPr>
          <a:xfrm>
            <a:off x="6115050" y="1932316"/>
            <a:ext cx="3750582" cy="3750583"/>
          </a:xfrm>
          <a:prstGeom prst="rect">
            <a:avLst/>
          </a:prstGeom>
          <a:ln w="12700">
            <a:miter lim="400000"/>
          </a:ln>
        </p:spPr>
      </p:pic>
      <p:sp>
        <p:nvSpPr>
          <p:cNvPr id="198" name="Title 1"/>
          <p:cNvSpPr txBox="1">
            <a:spLocks noGrp="1"/>
          </p:cNvSpPr>
          <p:nvPr>
            <p:ph type="title"/>
          </p:nvPr>
        </p:nvSpPr>
        <p:spPr>
          <a:xfrm>
            <a:off x="676274" y="323850"/>
            <a:ext cx="8596670" cy="1320800"/>
          </a:xfrm>
          <a:prstGeom prst="rect">
            <a:avLst/>
          </a:prstGeom>
        </p:spPr>
        <p:txBody>
          <a:bodyPr/>
          <a:lstStyle/>
          <a:p>
            <a:r>
              <a:t>Family Socio-Economical Status </a:t>
            </a:r>
          </a:p>
        </p:txBody>
      </p:sp>
      <p:sp>
        <p:nvSpPr>
          <p:cNvPr id="199" name="Content Placeholder 2"/>
          <p:cNvSpPr txBox="1">
            <a:spLocks noGrp="1"/>
          </p:cNvSpPr>
          <p:nvPr>
            <p:ph type="body" sz="half" idx="1"/>
          </p:nvPr>
        </p:nvSpPr>
        <p:spPr>
          <a:xfrm>
            <a:off x="600074" y="1333500"/>
            <a:ext cx="5335963" cy="5984127"/>
          </a:xfrm>
          <a:prstGeom prst="rect">
            <a:avLst/>
          </a:prstGeom>
        </p:spPr>
        <p:txBody>
          <a:bodyPr/>
          <a:lstStyle/>
          <a:p>
            <a:pPr>
              <a:lnSpc>
                <a:spcPct val="150000"/>
              </a:lnSpc>
              <a:defRPr sz="1600"/>
            </a:pPr>
            <a:r>
              <a:rPr dirty="0"/>
              <a:t>The socio-economical status of a family has a prominent role of early participation in sport for youth. </a:t>
            </a:r>
          </a:p>
          <a:p>
            <a:pPr>
              <a:lnSpc>
                <a:spcPct val="150000"/>
              </a:lnSpc>
              <a:defRPr sz="1600"/>
            </a:pPr>
            <a:r>
              <a:rPr dirty="0"/>
              <a:t>Both Kirk et al., (1997) and Kay, (2005) show that family is the primary support line for children’s early experience in sport</a:t>
            </a:r>
          </a:p>
          <a:p>
            <a:pPr>
              <a:lnSpc>
                <a:spcPct val="150000"/>
              </a:lnSpc>
              <a:defRPr sz="1600"/>
            </a:pPr>
            <a:r>
              <a:rPr dirty="0"/>
              <a:t>The labor within families to support their children’s participation in sport is significant, especially when there’s more than one child to support. </a:t>
            </a:r>
          </a:p>
          <a:p>
            <a:pPr>
              <a:lnSpc>
                <a:spcPct val="150000"/>
              </a:lnSpc>
              <a:defRPr sz="1600"/>
            </a:pPr>
            <a:r>
              <a:rPr dirty="0"/>
              <a:t>When trying to implement sport and exercise promotion, there is an issue of unequal access to facilities by some neighborhoods and the obvious, financial constraint (White and McTeer, 2012).</a:t>
            </a:r>
          </a:p>
        </p:txBody>
      </p:sp>
    </p:spTree>
    <p:extLst>
      <p:ext uri="{BB962C8B-B14F-4D97-AF65-F5344CB8AC3E}">
        <p14:creationId xmlns:p14="http://schemas.microsoft.com/office/powerpoint/2010/main" val="8713477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7"/>
                                        </p:tgtEl>
                                        <p:attrNameLst>
                                          <p:attrName>style.visibility</p:attrName>
                                        </p:attrNameLst>
                                      </p:cBhvr>
                                      <p:to>
                                        <p:strVal val="visible"/>
                                      </p:to>
                                    </p:set>
                                    <p:animEffect transition="in" filter="fade">
                                      <p:cBhvr>
                                        <p:cTn id="7" dur="500"/>
                                        <p:tgtEl>
                                          <p:spTgt spid="19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9">
                                            <p:txEl>
                                              <p:pRg st="0" end="0"/>
                                            </p:txEl>
                                          </p:spTgt>
                                        </p:tgtEl>
                                        <p:attrNameLst>
                                          <p:attrName>style.visibility</p:attrName>
                                        </p:attrNameLst>
                                      </p:cBhvr>
                                      <p:to>
                                        <p:strVal val="visible"/>
                                      </p:to>
                                    </p:set>
                                    <p:animEffect transition="in" filter="fade">
                                      <p:cBhvr>
                                        <p:cTn id="12" dur="500"/>
                                        <p:tgtEl>
                                          <p:spTgt spid="1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9">
                                            <p:txEl>
                                              <p:pRg st="1" end="1"/>
                                            </p:txEl>
                                          </p:spTgt>
                                        </p:tgtEl>
                                        <p:attrNameLst>
                                          <p:attrName>style.visibility</p:attrName>
                                        </p:attrNameLst>
                                      </p:cBhvr>
                                      <p:to>
                                        <p:strVal val="visible"/>
                                      </p:to>
                                    </p:set>
                                    <p:animEffect transition="in" filter="fade">
                                      <p:cBhvr>
                                        <p:cTn id="17" dur="500"/>
                                        <p:tgtEl>
                                          <p:spTgt spid="19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9">
                                            <p:txEl>
                                              <p:pRg st="2" end="2"/>
                                            </p:txEl>
                                          </p:spTgt>
                                        </p:tgtEl>
                                        <p:attrNameLst>
                                          <p:attrName>style.visibility</p:attrName>
                                        </p:attrNameLst>
                                      </p:cBhvr>
                                      <p:to>
                                        <p:strVal val="visible"/>
                                      </p:to>
                                    </p:set>
                                    <p:animEffect transition="in" filter="fade">
                                      <p:cBhvr>
                                        <p:cTn id="22" dur="500"/>
                                        <p:tgtEl>
                                          <p:spTgt spid="199">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99">
                                            <p:txEl>
                                              <p:pRg st="3" end="3"/>
                                            </p:txEl>
                                          </p:spTgt>
                                        </p:tgtEl>
                                        <p:attrNameLst>
                                          <p:attrName>style.visibility</p:attrName>
                                        </p:attrNameLst>
                                      </p:cBhvr>
                                      <p:to>
                                        <p:strVal val="visible"/>
                                      </p:to>
                                    </p:set>
                                    <p:animEffect transition="in" filter="fade">
                                      <p:cBhvr>
                                        <p:cTn id="27" dur="500"/>
                                        <p:tgtEl>
                                          <p:spTgt spid="19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 name="Title 1"/>
          <p:cNvSpPr txBox="1">
            <a:spLocks noGrp="1"/>
          </p:cNvSpPr>
          <p:nvPr>
            <p:ph type="title"/>
          </p:nvPr>
        </p:nvSpPr>
        <p:spPr>
          <a:xfrm>
            <a:off x="677333" y="609600"/>
            <a:ext cx="8596670" cy="1320800"/>
          </a:xfrm>
          <a:prstGeom prst="rect">
            <a:avLst/>
          </a:prstGeom>
        </p:spPr>
        <p:txBody>
          <a:bodyPr/>
          <a:lstStyle/>
          <a:p>
            <a:r>
              <a:t>References</a:t>
            </a:r>
          </a:p>
        </p:txBody>
      </p:sp>
      <p:sp>
        <p:nvSpPr>
          <p:cNvPr id="202" name="Content Placeholder 2"/>
          <p:cNvSpPr txBox="1">
            <a:spLocks noGrp="1"/>
          </p:cNvSpPr>
          <p:nvPr>
            <p:ph type="body" sz="half" idx="1"/>
          </p:nvPr>
        </p:nvSpPr>
        <p:spPr>
          <a:xfrm>
            <a:off x="677333" y="2160589"/>
            <a:ext cx="8596670" cy="3880773"/>
          </a:xfrm>
          <a:prstGeom prst="rect">
            <a:avLst/>
          </a:prstGeom>
        </p:spPr>
        <p:txBody>
          <a:bodyPr>
            <a:normAutofit lnSpcReduction="10000"/>
          </a:bodyPr>
          <a:lstStyle/>
          <a:p>
            <a:pPr marL="0" indent="0" defTabSz="448055">
              <a:lnSpc>
                <a:spcPct val="80000"/>
              </a:lnSpc>
              <a:spcBef>
                <a:spcPts val="900"/>
              </a:spcBef>
              <a:buSzTx/>
              <a:buFont typeface="Wingdings 3"/>
              <a:buNone/>
              <a:defRPr sz="1568"/>
            </a:pPr>
            <a:r>
              <a:t>Anderson, J., Funk, J., Elliott, R. and Smith, P. (2003). Parental support and pressure and children's extracurricular activities: relationships with amount of involvement and affective experience of participation. </a:t>
            </a:r>
            <a:r>
              <a:rPr i="1"/>
              <a:t>Journal of Applied Developmental Psychology</a:t>
            </a:r>
            <a:r>
              <a:t>, 24(2), pp.241-257.</a:t>
            </a:r>
          </a:p>
          <a:p>
            <a:pPr marL="0" indent="0" defTabSz="448055">
              <a:lnSpc>
                <a:spcPct val="80000"/>
              </a:lnSpc>
              <a:spcBef>
                <a:spcPts val="900"/>
              </a:spcBef>
              <a:buSzTx/>
              <a:buFont typeface="Wingdings 3"/>
              <a:buNone/>
              <a:defRPr sz="1568"/>
            </a:pPr>
            <a:r>
              <a:t>Barro, R.J. (1989). Economic growth in a cross section of countries. </a:t>
            </a:r>
            <a:r>
              <a:rPr i="1"/>
              <a:t>National Bureau of Economic Research NBER Working Paper No. w3120.</a:t>
            </a:r>
            <a:endParaRPr>
              <a:solidFill>
                <a:srgbClr val="000000"/>
              </a:solidFill>
            </a:endParaRPr>
          </a:p>
          <a:p>
            <a:pPr marL="0" indent="0" defTabSz="448055">
              <a:lnSpc>
                <a:spcPct val="80000"/>
              </a:lnSpc>
              <a:spcBef>
                <a:spcPts val="900"/>
              </a:spcBef>
              <a:buSzTx/>
              <a:buFont typeface="Wingdings 3"/>
              <a:buNone/>
              <a:defRPr sz="1568"/>
            </a:pPr>
            <a:r>
              <a:t>Bollettieri N, Huber M. Sarasota Herald Tribune. (2013). </a:t>
            </a:r>
            <a:r>
              <a:rPr i="1"/>
              <a:t>Bol- lettieri Cites Lack of Talent in American Tennis</a:t>
            </a:r>
            <a:r>
              <a:t>.https://www.questia.com/ newspaper/1P2-36788118/bollettieri-cites-lack-of-talent-in-american-tennis</a:t>
            </a:r>
            <a:endParaRPr b="1"/>
          </a:p>
          <a:p>
            <a:pPr marL="0" indent="0" defTabSz="448055">
              <a:lnSpc>
                <a:spcPct val="80000"/>
              </a:lnSpc>
              <a:spcBef>
                <a:spcPts val="900"/>
              </a:spcBef>
              <a:buSzTx/>
              <a:buFont typeface="Wingdings 3"/>
              <a:buNone/>
              <a:defRPr sz="1568"/>
            </a:pPr>
            <a:r>
              <a:t>De Bosscher V, Bingham J, Shibli S et al. (2008). The global Sporting Arms Race. An international comparative study on sports policy factors leading to international sporting success. Aachen: Meyer &amp; Meyer</a:t>
            </a:r>
            <a:endParaRPr b="1"/>
          </a:p>
          <a:p>
            <a:pPr marL="0" indent="0" defTabSz="448055">
              <a:lnSpc>
                <a:spcPct val="80000"/>
              </a:lnSpc>
              <a:spcBef>
                <a:spcPts val="900"/>
              </a:spcBef>
              <a:buSzTx/>
              <a:buFont typeface="Wingdings 3"/>
              <a:buNone/>
              <a:defRPr sz="1568"/>
            </a:pPr>
            <a:r>
              <a:t>Dubow, E., Edwards, S. and Ippolito, M. (1997). Life Stressors, Neighborhood Disadvantage, and Resources: A Focus on Inner-City Children's Adjustment. </a:t>
            </a:r>
            <a:r>
              <a:rPr i="1"/>
              <a:t>Journal of Clinical Child Psychology</a:t>
            </a:r>
            <a:r>
              <a:t>, 26(2), pp.130-144.</a:t>
            </a:r>
            <a:endParaRPr>
              <a:solidFill>
                <a:srgbClr val="000000"/>
              </a:solidFill>
            </a:endParaRPr>
          </a:p>
          <a:p>
            <a:pPr marL="0" indent="0" defTabSz="448055">
              <a:lnSpc>
                <a:spcPct val="80000"/>
              </a:lnSpc>
              <a:spcBef>
                <a:spcPts val="900"/>
              </a:spcBef>
              <a:buSzTx/>
              <a:buFont typeface="Wingdings 3"/>
              <a:buNone/>
              <a:defRPr sz="1568"/>
            </a:pPr>
            <a:r>
              <a:t>Federico, B., Falese, L., Marandola, D. and Capelli, G. (2013). Socioeconomic differences in sport and physical activity among Italian adults. </a:t>
            </a:r>
            <a:r>
              <a:rPr i="1"/>
              <a:t>Journal of Sports Sciences</a:t>
            </a:r>
            <a:r>
              <a:t>, 31(4), pp.451-458.</a:t>
            </a:r>
          </a:p>
        </p:txBody>
      </p:sp>
    </p:spTree>
    <p:extLst>
      <p:ext uri="{BB962C8B-B14F-4D97-AF65-F5344CB8AC3E}">
        <p14:creationId xmlns:p14="http://schemas.microsoft.com/office/powerpoint/2010/main" val="18568241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 name="Title 1"/>
          <p:cNvSpPr txBox="1">
            <a:spLocks noGrp="1"/>
          </p:cNvSpPr>
          <p:nvPr>
            <p:ph type="title"/>
          </p:nvPr>
        </p:nvSpPr>
        <p:spPr>
          <a:xfrm>
            <a:off x="677333" y="609600"/>
            <a:ext cx="8596670" cy="1320800"/>
          </a:xfrm>
          <a:prstGeom prst="rect">
            <a:avLst/>
          </a:prstGeom>
        </p:spPr>
        <p:txBody>
          <a:bodyPr/>
          <a:lstStyle/>
          <a:p>
            <a:r>
              <a:t>References</a:t>
            </a:r>
          </a:p>
        </p:txBody>
      </p:sp>
      <p:sp>
        <p:nvSpPr>
          <p:cNvPr id="205" name="Content Placeholder 2"/>
          <p:cNvSpPr txBox="1">
            <a:spLocks noGrp="1"/>
          </p:cNvSpPr>
          <p:nvPr>
            <p:ph type="body" sz="half" idx="1"/>
          </p:nvPr>
        </p:nvSpPr>
        <p:spPr>
          <a:xfrm>
            <a:off x="677333" y="2160589"/>
            <a:ext cx="8596670" cy="3880773"/>
          </a:xfrm>
          <a:prstGeom prst="rect">
            <a:avLst/>
          </a:prstGeom>
        </p:spPr>
        <p:txBody>
          <a:bodyPr/>
          <a:lstStyle/>
          <a:p>
            <a:pPr marL="0" indent="0">
              <a:lnSpc>
                <a:spcPct val="90000"/>
              </a:lnSpc>
              <a:buSzTx/>
              <a:buFont typeface="Wingdings 3"/>
              <a:buNone/>
              <a:defRPr sz="1600"/>
            </a:pPr>
            <a:r>
              <a:t>Hellstedt, J. (2005). Invisible Players: A Family Systems Model. </a:t>
            </a:r>
            <a:r>
              <a:rPr i="1"/>
              <a:t>Clinics in Sports Medicine</a:t>
            </a:r>
            <a:r>
              <a:t>, 24(4), pp.899-928.</a:t>
            </a:r>
          </a:p>
          <a:p>
            <a:pPr marL="0" indent="0">
              <a:lnSpc>
                <a:spcPct val="90000"/>
              </a:lnSpc>
              <a:buSzTx/>
              <a:buFont typeface="Wingdings 3"/>
              <a:buNone/>
              <a:defRPr sz="1600"/>
            </a:pPr>
            <a:r>
              <a:t>Holt, N., Kingsley, B., Tink, L. and Scherer, J. (2011). Benefits and challenges associated with sport participation by children and parents from low-income families. </a:t>
            </a:r>
            <a:r>
              <a:rPr i="1"/>
              <a:t>Psychology of Sport and Exercise</a:t>
            </a:r>
            <a:r>
              <a:t>, 12(5), pp.490-499.</a:t>
            </a:r>
            <a:endParaRPr>
              <a:solidFill>
                <a:srgbClr val="000000"/>
              </a:solidFill>
            </a:endParaRPr>
          </a:p>
          <a:p>
            <a:pPr marL="0" indent="0">
              <a:lnSpc>
                <a:spcPct val="90000"/>
              </a:lnSpc>
              <a:buSzTx/>
              <a:buFont typeface="Wingdings 3"/>
              <a:buNone/>
              <a:defRPr sz="1600"/>
            </a:pPr>
            <a:r>
              <a:t>Kay, T.A. (2000) ‘Sporting Excellence: A Family Affair?’, </a:t>
            </a:r>
            <a:r>
              <a:rPr i="1"/>
              <a:t>European Physical Education Review </a:t>
            </a:r>
            <a:r>
              <a:t>6(2): 151–70.</a:t>
            </a:r>
            <a:endParaRPr>
              <a:solidFill>
                <a:srgbClr val="000000"/>
              </a:solidFill>
            </a:endParaRPr>
          </a:p>
          <a:p>
            <a:pPr marL="0" indent="0">
              <a:lnSpc>
                <a:spcPct val="90000"/>
              </a:lnSpc>
              <a:buSzTx/>
              <a:buFont typeface="Wingdings 3"/>
              <a:buNone/>
              <a:defRPr sz="1600"/>
            </a:pPr>
            <a:r>
              <a:t>Kirk, D., Carlson, T., O’Connor, A., Burke, P., Davis, K. and Glover, S. (1997) ‘The Economic Impact on Families of Children’s Participation in Junior Sport’, </a:t>
            </a:r>
            <a:r>
              <a:rPr i="1"/>
              <a:t>Australian Journal of Science and Medicine in Sport </a:t>
            </a:r>
            <a:r>
              <a:t>29(2): 27–33. </a:t>
            </a:r>
            <a:endParaRPr>
              <a:solidFill>
                <a:srgbClr val="000000"/>
              </a:solidFill>
            </a:endParaRPr>
          </a:p>
          <a:p>
            <a:pPr marL="0" indent="0">
              <a:lnSpc>
                <a:spcPct val="90000"/>
              </a:lnSpc>
              <a:buSzTx/>
              <a:buFont typeface="Wingdings 3"/>
              <a:buNone/>
              <a:defRPr sz="1600"/>
            </a:pPr>
            <a:r>
              <a:t>Martin, L. (2015). Is Socioeconomic Status a Contributing Factor to Tennis Players' Success?, </a:t>
            </a:r>
            <a:r>
              <a:rPr i="1"/>
              <a:t>Medicine &amp; Science In Tennis</a:t>
            </a:r>
            <a:r>
              <a:t>, 20, 3, pp. 116-121.</a:t>
            </a:r>
          </a:p>
        </p:txBody>
      </p:sp>
    </p:spTree>
    <p:extLst>
      <p:ext uri="{BB962C8B-B14F-4D97-AF65-F5344CB8AC3E}">
        <p14:creationId xmlns:p14="http://schemas.microsoft.com/office/powerpoint/2010/main" val="136191461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 name="Title 1"/>
          <p:cNvSpPr txBox="1">
            <a:spLocks noGrp="1"/>
          </p:cNvSpPr>
          <p:nvPr>
            <p:ph type="title"/>
          </p:nvPr>
        </p:nvSpPr>
        <p:spPr>
          <a:xfrm>
            <a:off x="677333" y="609600"/>
            <a:ext cx="8596670" cy="1320800"/>
          </a:xfrm>
          <a:prstGeom prst="rect">
            <a:avLst/>
          </a:prstGeom>
        </p:spPr>
        <p:txBody>
          <a:bodyPr/>
          <a:lstStyle/>
          <a:p>
            <a:r>
              <a:t>References</a:t>
            </a:r>
          </a:p>
        </p:txBody>
      </p:sp>
      <p:sp>
        <p:nvSpPr>
          <p:cNvPr id="208" name="Content Placeholder 2"/>
          <p:cNvSpPr txBox="1">
            <a:spLocks noGrp="1"/>
          </p:cNvSpPr>
          <p:nvPr>
            <p:ph type="body" sz="half" idx="1"/>
          </p:nvPr>
        </p:nvSpPr>
        <p:spPr>
          <a:xfrm>
            <a:off x="677333" y="2160589"/>
            <a:ext cx="8596670" cy="3880773"/>
          </a:xfrm>
          <a:prstGeom prst="rect">
            <a:avLst/>
          </a:prstGeom>
        </p:spPr>
        <p:txBody>
          <a:bodyPr>
            <a:normAutofit lnSpcReduction="10000"/>
          </a:bodyPr>
          <a:lstStyle/>
          <a:p>
            <a:pPr marL="0" indent="0" defTabSz="402336">
              <a:lnSpc>
                <a:spcPct val="80000"/>
              </a:lnSpc>
              <a:spcBef>
                <a:spcPts val="800"/>
              </a:spcBef>
              <a:buSzTx/>
              <a:buFont typeface="Wingdings 3"/>
              <a:buNone/>
              <a:defRPr sz="1408"/>
            </a:pPr>
            <a:r>
              <a:t>Mishan, E.J. (1967). The Costs of Economic Growth. </a:t>
            </a:r>
            <a:r>
              <a:rPr i="1"/>
              <a:t>London: Staples Press</a:t>
            </a:r>
            <a:r>
              <a:t>.</a:t>
            </a:r>
          </a:p>
          <a:p>
            <a:pPr marL="0" indent="0" defTabSz="402336">
              <a:lnSpc>
                <a:spcPct val="80000"/>
              </a:lnSpc>
              <a:spcBef>
                <a:spcPts val="800"/>
              </a:spcBef>
              <a:buSzTx/>
              <a:buFont typeface="Wingdings 3"/>
              <a:buNone/>
              <a:defRPr sz="1408"/>
            </a:pPr>
            <a:r>
              <a:t>Sánchez-Miguel, P., Leo, F., Sánchez-Oliva, D., Amado, D. and García-Calvo, T. (2013). The Importance of Parents’ Behavior in their Children’s Enjoyment and Amotivation in Sports. </a:t>
            </a:r>
            <a:r>
              <a:rPr i="1"/>
              <a:t>Journal of Human Kinetics</a:t>
            </a:r>
            <a:r>
              <a:t>, 36(1).</a:t>
            </a:r>
            <a:endParaRPr>
              <a:solidFill>
                <a:srgbClr val="000000"/>
              </a:solidFill>
            </a:endParaRPr>
          </a:p>
          <a:p>
            <a:pPr marL="0" indent="0" defTabSz="402336">
              <a:lnSpc>
                <a:spcPct val="80000"/>
              </a:lnSpc>
              <a:spcBef>
                <a:spcPts val="800"/>
              </a:spcBef>
              <a:buSzTx/>
              <a:buFont typeface="Wingdings 3"/>
              <a:buNone/>
              <a:defRPr sz="1408"/>
            </a:pPr>
            <a:r>
              <a:t>Sallis, J., McKenzie, T., Kolody, B., Lewis, M., Marshall, S. and Rosengard, P. (1999). Effects of Health-Related Physical Education on Academic Achievement: Project SPARK. </a:t>
            </a:r>
            <a:r>
              <a:rPr i="1"/>
              <a:t>Research Quarterly for Exercise and Sport</a:t>
            </a:r>
            <a:r>
              <a:t>, 70(2), pp.127-134.</a:t>
            </a:r>
            <a:endParaRPr>
              <a:solidFill>
                <a:srgbClr val="000000"/>
              </a:solidFill>
            </a:endParaRPr>
          </a:p>
          <a:p>
            <a:pPr marL="0" indent="0" defTabSz="402336">
              <a:lnSpc>
                <a:spcPct val="80000"/>
              </a:lnSpc>
              <a:spcBef>
                <a:spcPts val="800"/>
              </a:spcBef>
              <a:buSzTx/>
              <a:buFont typeface="Wingdings 3"/>
              <a:buNone/>
              <a:defRPr sz="1408"/>
            </a:pPr>
            <a:r>
              <a:t>Shakib, S., Veliz, P., Dunbar, M. and Sabo, D. (2011). Athletics as a Source for Social Status among Youth: Examining Variation by Gender, Race/Ethnicity, and Socioeconomic Status. </a:t>
            </a:r>
            <a:r>
              <a:rPr i="1"/>
              <a:t>Sociology of Sport Journal</a:t>
            </a:r>
            <a:r>
              <a:t>, 28(3), pp.303-328.</a:t>
            </a:r>
            <a:br/>
            <a:endParaRPr/>
          </a:p>
          <a:p>
            <a:pPr marL="0" indent="0" defTabSz="402336">
              <a:lnSpc>
                <a:spcPct val="80000"/>
              </a:lnSpc>
              <a:spcBef>
                <a:spcPts val="800"/>
              </a:spcBef>
              <a:buSzTx/>
              <a:buFont typeface="Wingdings 3"/>
              <a:buNone/>
              <a:defRPr sz="1408"/>
            </a:pPr>
            <a:r>
              <a:t>Stein, G., Raedeke, T. and Glenn, S. (1999). Children's Perceptions on Parent Sport Involvement: It's Not How Much, But to What Degree That's Important. </a:t>
            </a:r>
            <a:r>
              <a:rPr i="1"/>
              <a:t>Journal of Sport Behaviour</a:t>
            </a:r>
            <a:r>
              <a:t>, 22(4), pp.591-601.</a:t>
            </a:r>
            <a:endParaRPr>
              <a:solidFill>
                <a:srgbClr val="000000"/>
              </a:solidFill>
            </a:endParaRPr>
          </a:p>
          <a:p>
            <a:pPr marL="0" indent="0" defTabSz="402336">
              <a:lnSpc>
                <a:spcPct val="80000"/>
              </a:lnSpc>
              <a:spcBef>
                <a:spcPts val="800"/>
              </a:spcBef>
              <a:buSzTx/>
              <a:buFont typeface="Wingdings 3"/>
              <a:buNone/>
              <a:defRPr sz="1408"/>
            </a:pPr>
            <a:r>
              <a:t>White, P. and McTeer, W. (2012). Socioeconomic Status and Sport Participation at Different Developmental Stages during Childhood and Youth: Multivariate Analyses Using Canadian National Survey Data. </a:t>
            </a:r>
            <a:r>
              <a:rPr i="1"/>
              <a:t>Sociology of Sport Journal</a:t>
            </a:r>
            <a:r>
              <a:t>, 29(2), pp.186-209.</a:t>
            </a:r>
          </a:p>
          <a:p>
            <a:pPr marL="0" indent="0" defTabSz="402336">
              <a:lnSpc>
                <a:spcPct val="80000"/>
              </a:lnSpc>
              <a:spcBef>
                <a:spcPts val="800"/>
              </a:spcBef>
              <a:buSzTx/>
              <a:buFont typeface="Wingdings 3"/>
              <a:buNone/>
              <a:defRPr sz="1408"/>
            </a:pPr>
            <a:r>
              <a:t>Yang, X.L., Telama, R. and Laakso, L. (1996). Parents' Physical Activity, Socioeconomic Status and Education as Predictors of Physical Activity and Sport among Children and Youths - A 12-Year Follow-Up Study. </a:t>
            </a:r>
            <a:r>
              <a:rPr i="1"/>
              <a:t>International Review for the Sociology of Sport</a:t>
            </a:r>
            <a:r>
              <a:t>, 31(3), pp.273-291.</a:t>
            </a:r>
          </a:p>
        </p:txBody>
      </p:sp>
    </p:spTree>
    <p:extLst>
      <p:ext uri="{BB962C8B-B14F-4D97-AF65-F5344CB8AC3E}">
        <p14:creationId xmlns:p14="http://schemas.microsoft.com/office/powerpoint/2010/main" val="14448789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875367" y="974036"/>
            <a:ext cx="8574622" cy="2616199"/>
          </a:xfrm>
        </p:spPr>
        <p:txBody>
          <a:bodyPr>
            <a:normAutofit fontScale="90000"/>
          </a:bodyPr>
          <a:lstStyle/>
          <a:p>
            <a:r>
              <a:rPr lang="en-GB" dirty="0" smtClean="0"/>
              <a:t>Initiatives, Workplaces and Volunteers contribution towards promoting physical activity  </a:t>
            </a:r>
            <a:endParaRPr lang="en-GB" dirty="0"/>
          </a:p>
        </p:txBody>
      </p:sp>
      <p:sp>
        <p:nvSpPr>
          <p:cNvPr id="3" name="Subtitle 2"/>
          <p:cNvSpPr>
            <a:spLocks noGrp="1"/>
          </p:cNvSpPr>
          <p:nvPr>
            <p:ph type="subTitle" idx="1"/>
          </p:nvPr>
        </p:nvSpPr>
        <p:spPr>
          <a:xfrm>
            <a:off x="5026016" y="6264454"/>
            <a:ext cx="6987645" cy="504481"/>
          </a:xfrm>
        </p:spPr>
        <p:txBody>
          <a:bodyPr/>
          <a:lstStyle/>
          <a:p>
            <a:r>
              <a:rPr lang="en-GB" dirty="0" smtClean="0">
                <a:solidFill>
                  <a:schemeClr val="tx1"/>
                </a:solidFill>
              </a:rPr>
              <a:t>By Daniel Richards</a:t>
            </a:r>
            <a:endParaRPr lang="en-GB" dirty="0">
              <a:solidFill>
                <a:schemeClr val="tx1"/>
              </a:solidFill>
            </a:endParaRPr>
          </a:p>
        </p:txBody>
      </p:sp>
    </p:spTree>
    <p:extLst>
      <p:ext uri="{BB962C8B-B14F-4D97-AF65-F5344CB8AC3E}">
        <p14:creationId xmlns:p14="http://schemas.microsoft.com/office/powerpoint/2010/main" val="175796215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Initiatives that contribute to PA</a:t>
            </a:r>
            <a:endParaRPr lang="en-GB" dirty="0"/>
          </a:p>
        </p:txBody>
      </p:sp>
      <p:sp>
        <p:nvSpPr>
          <p:cNvPr id="10" name="Content Placeholder 9"/>
          <p:cNvSpPr>
            <a:spLocks noGrp="1"/>
          </p:cNvSpPr>
          <p:nvPr>
            <p:ph idx="1"/>
          </p:nvPr>
        </p:nvSpPr>
        <p:spPr>
          <a:xfrm>
            <a:off x="260474" y="1417917"/>
            <a:ext cx="9690349" cy="4955989"/>
          </a:xfrm>
        </p:spPr>
        <p:txBody>
          <a:bodyPr>
            <a:normAutofit/>
          </a:bodyPr>
          <a:lstStyle/>
          <a:p>
            <a:pPr>
              <a:lnSpc>
                <a:spcPct val="150000"/>
              </a:lnSpc>
            </a:pPr>
            <a:r>
              <a:rPr lang="en-GB" dirty="0" smtClean="0">
                <a:solidFill>
                  <a:schemeClr val="tx1"/>
                </a:solidFill>
              </a:rPr>
              <a:t>Typically, initiatives are targeted at young people to give them the best chance of leading balance and active healthy lifestyles.</a:t>
            </a:r>
          </a:p>
          <a:p>
            <a:pPr>
              <a:lnSpc>
                <a:spcPct val="150000"/>
              </a:lnSpc>
            </a:pPr>
            <a:r>
              <a:rPr lang="en-GB" dirty="0" smtClean="0">
                <a:solidFill>
                  <a:schemeClr val="tx1"/>
                </a:solidFill>
              </a:rPr>
              <a:t>One initiative that has worked well out in Canada is called the Daily Physical activity of 30 minutes each day.</a:t>
            </a:r>
          </a:p>
          <a:p>
            <a:pPr>
              <a:lnSpc>
                <a:spcPct val="150000"/>
              </a:lnSpc>
            </a:pPr>
            <a:r>
              <a:rPr lang="en-GB" dirty="0" smtClean="0">
                <a:solidFill>
                  <a:schemeClr val="tx1"/>
                </a:solidFill>
              </a:rPr>
              <a:t>Chorney (2009) explains that the initiative has only worked so well due to schools remodelling their timetable to promote physical activity as a top priority.</a:t>
            </a:r>
          </a:p>
          <a:p>
            <a:pPr>
              <a:lnSpc>
                <a:spcPct val="150000"/>
              </a:lnSpc>
            </a:pPr>
            <a:r>
              <a:rPr lang="en-GB" dirty="0" smtClean="0">
                <a:solidFill>
                  <a:schemeClr val="tx1"/>
                </a:solidFill>
              </a:rPr>
              <a:t>However, Alberta education suggests that the struggle for this initiative to be sustainable is that many educators don’t know the difference between daily physical activity and quality physical education.</a:t>
            </a:r>
          </a:p>
          <a:p>
            <a:pPr>
              <a:lnSpc>
                <a:spcPct val="150000"/>
              </a:lnSpc>
            </a:pPr>
            <a:endParaRPr lang="en-GB" dirty="0">
              <a:solidFill>
                <a:schemeClr val="tx1"/>
              </a:solidFill>
            </a:endParaRPr>
          </a:p>
        </p:txBody>
      </p:sp>
    </p:spTree>
    <p:extLst>
      <p:ext uri="{BB962C8B-B14F-4D97-AF65-F5344CB8AC3E}">
        <p14:creationId xmlns:p14="http://schemas.microsoft.com/office/powerpoint/2010/main" val="1589908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10">
                                            <p:txEl>
                                              <p:pRg st="0" end="0"/>
                                            </p:txEl>
                                          </p:spTgt>
                                        </p:tgtEl>
                                      </p:cBhvr>
                                    </p:animEffect>
                                    <p:set>
                                      <p:cBhvr>
                                        <p:cTn id="12" dur="1" fill="hold">
                                          <p:stCondLst>
                                            <p:cond delay="499"/>
                                          </p:stCondLst>
                                        </p:cTn>
                                        <p:tgtEl>
                                          <p:spTgt spid="10">
                                            <p:txEl>
                                              <p:pRg st="0" end="0"/>
                                            </p:txEl>
                                          </p:spTgt>
                                        </p:tgtEl>
                                        <p:attrNameLst>
                                          <p:attrName>style.visibility</p:attrName>
                                        </p:attrNameLst>
                                      </p:cBhvr>
                                      <p:to>
                                        <p:strVal val="hidden"/>
                                      </p:to>
                                    </p:set>
                                  </p:childTnLst>
                                </p:cTn>
                              </p:par>
                            </p:childTnLst>
                          </p:cTn>
                        </p:par>
                        <p:par>
                          <p:cTn id="13" fill="hold">
                            <p:stCondLst>
                              <p:cond delay="500"/>
                            </p:stCondLst>
                            <p:childTnLst>
                              <p:par>
                                <p:cTn id="14" presetID="10" presetClass="entr" presetSubtype="0" fill="hold" nodeType="afterEffect">
                                  <p:stCondLst>
                                    <p:cond delay="0"/>
                                  </p:stCondLst>
                                  <p:childTnLst>
                                    <p:set>
                                      <p:cBhvr>
                                        <p:cTn id="15" dur="1" fill="hold">
                                          <p:stCondLst>
                                            <p:cond delay="0"/>
                                          </p:stCondLst>
                                        </p:cTn>
                                        <p:tgtEl>
                                          <p:spTgt spid="10">
                                            <p:txEl>
                                              <p:pRg st="1" end="1"/>
                                            </p:txEl>
                                          </p:spTgt>
                                        </p:tgtEl>
                                        <p:attrNameLst>
                                          <p:attrName>style.visibility</p:attrName>
                                        </p:attrNameLst>
                                      </p:cBhvr>
                                      <p:to>
                                        <p:strVal val="visible"/>
                                      </p:to>
                                    </p:set>
                                    <p:animEffect transition="in" filter="fade">
                                      <p:cBhvr>
                                        <p:cTn id="16" dur="500"/>
                                        <p:tgtEl>
                                          <p:spTgt spid="10">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xit" presetSubtype="0" fill="hold" nodeType="clickEffect">
                                  <p:stCondLst>
                                    <p:cond delay="0"/>
                                  </p:stCondLst>
                                  <p:childTnLst>
                                    <p:animEffect transition="out" filter="fade">
                                      <p:cBhvr>
                                        <p:cTn id="20" dur="500"/>
                                        <p:tgtEl>
                                          <p:spTgt spid="10">
                                            <p:txEl>
                                              <p:pRg st="1" end="1"/>
                                            </p:txEl>
                                          </p:spTgt>
                                        </p:tgtEl>
                                      </p:cBhvr>
                                    </p:animEffect>
                                    <p:set>
                                      <p:cBhvr>
                                        <p:cTn id="21" dur="1" fill="hold">
                                          <p:stCondLst>
                                            <p:cond delay="499"/>
                                          </p:stCondLst>
                                        </p:cTn>
                                        <p:tgtEl>
                                          <p:spTgt spid="10">
                                            <p:txEl>
                                              <p:pRg st="1" end="1"/>
                                            </p:txEl>
                                          </p:spTgt>
                                        </p:tgtEl>
                                        <p:attrNameLst>
                                          <p:attrName>style.visibility</p:attrName>
                                        </p:attrNameLst>
                                      </p:cBhvr>
                                      <p:to>
                                        <p:strVal val="hidden"/>
                                      </p:to>
                                    </p:set>
                                  </p:childTnLst>
                                </p:cTn>
                              </p:par>
                            </p:childTnLst>
                          </p:cTn>
                        </p:par>
                        <p:par>
                          <p:cTn id="22" fill="hold">
                            <p:stCondLst>
                              <p:cond delay="500"/>
                            </p:stCondLst>
                            <p:childTnLst>
                              <p:par>
                                <p:cTn id="23" presetID="10" presetClass="entr" presetSubtype="0" fill="hold" nodeType="afterEffect">
                                  <p:stCondLst>
                                    <p:cond delay="0"/>
                                  </p:stCondLst>
                                  <p:childTnLst>
                                    <p:set>
                                      <p:cBhvr>
                                        <p:cTn id="24" dur="1" fill="hold">
                                          <p:stCondLst>
                                            <p:cond delay="0"/>
                                          </p:stCondLst>
                                        </p:cTn>
                                        <p:tgtEl>
                                          <p:spTgt spid="10">
                                            <p:txEl>
                                              <p:pRg st="2" end="2"/>
                                            </p:txEl>
                                          </p:spTgt>
                                        </p:tgtEl>
                                        <p:attrNameLst>
                                          <p:attrName>style.visibility</p:attrName>
                                        </p:attrNameLst>
                                      </p:cBhvr>
                                      <p:to>
                                        <p:strVal val="visible"/>
                                      </p:to>
                                    </p:set>
                                    <p:animEffect transition="in" filter="fade">
                                      <p:cBhvr>
                                        <p:cTn id="25" dur="500"/>
                                        <p:tgtEl>
                                          <p:spTgt spid="10">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xit" presetSubtype="0" fill="hold" nodeType="clickEffect">
                                  <p:stCondLst>
                                    <p:cond delay="0"/>
                                  </p:stCondLst>
                                  <p:childTnLst>
                                    <p:animEffect transition="out" filter="fade">
                                      <p:cBhvr>
                                        <p:cTn id="29" dur="500"/>
                                        <p:tgtEl>
                                          <p:spTgt spid="10">
                                            <p:txEl>
                                              <p:pRg st="2" end="2"/>
                                            </p:txEl>
                                          </p:spTgt>
                                        </p:tgtEl>
                                      </p:cBhvr>
                                    </p:animEffect>
                                    <p:set>
                                      <p:cBhvr>
                                        <p:cTn id="30" dur="1" fill="hold">
                                          <p:stCondLst>
                                            <p:cond delay="499"/>
                                          </p:stCondLst>
                                        </p:cTn>
                                        <p:tgtEl>
                                          <p:spTgt spid="10">
                                            <p:txEl>
                                              <p:pRg st="2" end="2"/>
                                            </p:txEl>
                                          </p:spTgt>
                                        </p:tgtEl>
                                        <p:attrNameLst>
                                          <p:attrName>style.visibility</p:attrName>
                                        </p:attrNameLst>
                                      </p:cBhvr>
                                      <p:to>
                                        <p:strVal val="hidden"/>
                                      </p:to>
                                    </p:set>
                                  </p:childTnLst>
                                </p:cTn>
                              </p:par>
                            </p:childTnLst>
                          </p:cTn>
                        </p:par>
                        <p:par>
                          <p:cTn id="31" fill="hold">
                            <p:stCondLst>
                              <p:cond delay="500"/>
                            </p:stCondLst>
                            <p:childTnLst>
                              <p:par>
                                <p:cTn id="32" presetID="10" presetClass="entr" presetSubtype="0" fill="hold" nodeType="afterEffect">
                                  <p:stCondLst>
                                    <p:cond delay="0"/>
                                  </p:stCondLst>
                                  <p:childTnLst>
                                    <p:set>
                                      <p:cBhvr>
                                        <p:cTn id="33" dur="1" fill="hold">
                                          <p:stCondLst>
                                            <p:cond delay="0"/>
                                          </p:stCondLst>
                                        </p:cTn>
                                        <p:tgtEl>
                                          <p:spTgt spid="10">
                                            <p:txEl>
                                              <p:pRg st="3" end="3"/>
                                            </p:txEl>
                                          </p:spTgt>
                                        </p:tgtEl>
                                        <p:attrNameLst>
                                          <p:attrName>style.visibility</p:attrName>
                                        </p:attrNameLst>
                                      </p:cBhvr>
                                      <p:to>
                                        <p:strVal val="visible"/>
                                      </p:to>
                                    </p:set>
                                    <p:animEffect transition="in" filter="fade">
                                      <p:cBhvr>
                                        <p:cTn id="34" dur="500"/>
                                        <p:tgtEl>
                                          <p:spTgt spid="10">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370" y="219635"/>
            <a:ext cx="8596668" cy="1320800"/>
          </a:xfrm>
        </p:spPr>
        <p:txBody>
          <a:bodyPr/>
          <a:lstStyle/>
          <a:p>
            <a:r>
              <a:rPr lang="en-GB" dirty="0" smtClean="0"/>
              <a:t>Change4Life Initiative</a:t>
            </a:r>
            <a:endParaRPr lang="en-GB" dirty="0"/>
          </a:p>
        </p:txBody>
      </p:sp>
      <p:sp>
        <p:nvSpPr>
          <p:cNvPr id="4" name="Content Placeholder 3"/>
          <p:cNvSpPr>
            <a:spLocks noGrp="1"/>
          </p:cNvSpPr>
          <p:nvPr>
            <p:ph idx="1"/>
          </p:nvPr>
        </p:nvSpPr>
        <p:spPr>
          <a:xfrm>
            <a:off x="502522" y="1699567"/>
            <a:ext cx="8596668" cy="4298613"/>
          </a:xfrm>
          <a:prstGeom prst="rect">
            <a:avLst/>
          </a:prstGeom>
        </p:spPr>
        <p:txBody>
          <a:bodyPr>
            <a:spAutoFit/>
          </a:bodyPr>
          <a:lstStyle/>
          <a:p>
            <a:pPr>
              <a:lnSpc>
                <a:spcPct val="150000"/>
              </a:lnSpc>
            </a:pPr>
            <a:r>
              <a:rPr lang="en-US" dirty="0" smtClean="0">
                <a:solidFill>
                  <a:schemeClr val="tx1"/>
                </a:solidFill>
              </a:rPr>
              <a:t>Change4Life </a:t>
            </a:r>
            <a:r>
              <a:rPr lang="en-US" dirty="0">
                <a:solidFill>
                  <a:schemeClr val="tx1"/>
                </a:solidFill>
              </a:rPr>
              <a:t>began initially in 2009 and used various routes to target the public, including TV adverts, adverts at bus stops and other public places, as well as adverts in the print media. </a:t>
            </a:r>
            <a:endParaRPr lang="en-US" dirty="0" smtClean="0">
              <a:solidFill>
                <a:schemeClr val="tx1"/>
              </a:solidFill>
            </a:endParaRPr>
          </a:p>
          <a:p>
            <a:pPr>
              <a:lnSpc>
                <a:spcPct val="150000"/>
              </a:lnSpc>
            </a:pPr>
            <a:r>
              <a:rPr lang="en-US" dirty="0">
                <a:solidFill>
                  <a:schemeClr val="tx1"/>
                </a:solidFill>
              </a:rPr>
              <a:t>Change4Life is a social marketing campaign run in England and Wales. It is aimed at the public, targeting the importance of healthy eating and physical activity for young people.</a:t>
            </a:r>
          </a:p>
          <a:p>
            <a:pPr>
              <a:lnSpc>
                <a:spcPct val="150000"/>
              </a:lnSpc>
            </a:pPr>
            <a:endParaRPr lang="en-US" dirty="0">
              <a:solidFill>
                <a:schemeClr val="tx1"/>
              </a:solidFill>
            </a:endParaRPr>
          </a:p>
          <a:p>
            <a:pPr>
              <a:lnSpc>
                <a:spcPct val="150000"/>
              </a:lnSpc>
            </a:pPr>
            <a:endParaRPr lang="en-US" dirty="0">
              <a:solidFill>
                <a:schemeClr val="tx1"/>
              </a:solidFill>
            </a:endParaRPr>
          </a:p>
          <a:p>
            <a:pPr>
              <a:lnSpc>
                <a:spcPct val="150000"/>
              </a:lnSpc>
              <a:spcAft>
                <a:spcPts val="0"/>
              </a:spcAft>
            </a:pPr>
            <a:endParaRPr lang="en-US" sz="1600" dirty="0">
              <a:effectLst/>
              <a:latin typeface="Calibri" charset="0"/>
              <a:ea typeface="Calibri" charset="0"/>
              <a:cs typeface="Times New Roman" charset="0"/>
            </a:endParaRPr>
          </a:p>
        </p:txBody>
      </p:sp>
      <p:pic>
        <p:nvPicPr>
          <p:cNvPr id="5" name="Picture 4"/>
          <p:cNvPicPr>
            <a:picLocks noChangeAspect="1"/>
          </p:cNvPicPr>
          <p:nvPr/>
        </p:nvPicPr>
        <p:blipFill>
          <a:blip r:embed="rId3"/>
          <a:stretch>
            <a:fillRect/>
          </a:stretch>
        </p:blipFill>
        <p:spPr>
          <a:xfrm>
            <a:off x="4405780" y="4014870"/>
            <a:ext cx="5437468" cy="2723228"/>
          </a:xfrm>
          <a:prstGeom prst="rect">
            <a:avLst/>
          </a:prstGeom>
        </p:spPr>
      </p:pic>
    </p:spTree>
    <p:extLst>
      <p:ext uri="{BB962C8B-B14F-4D97-AF65-F5344CB8AC3E}">
        <p14:creationId xmlns:p14="http://schemas.microsoft.com/office/powerpoint/2010/main" val="43655087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050" y="152400"/>
            <a:ext cx="8596668" cy="1320800"/>
          </a:xfrm>
        </p:spPr>
        <p:txBody>
          <a:bodyPr/>
          <a:lstStyle/>
          <a:p>
            <a:r>
              <a:rPr lang="en-GB" dirty="0" smtClean="0"/>
              <a:t>What Volunteering contributes to Physical activity</a:t>
            </a:r>
            <a:endParaRPr lang="en-GB" dirty="0"/>
          </a:p>
        </p:txBody>
      </p:sp>
      <p:sp>
        <p:nvSpPr>
          <p:cNvPr id="3" name="Content Placeholder 2"/>
          <p:cNvSpPr>
            <a:spLocks noGrp="1"/>
          </p:cNvSpPr>
          <p:nvPr>
            <p:ph idx="1"/>
          </p:nvPr>
        </p:nvSpPr>
        <p:spPr>
          <a:xfrm>
            <a:off x="0" y="1473199"/>
            <a:ext cx="7839635" cy="5250330"/>
          </a:xfrm>
        </p:spPr>
        <p:txBody>
          <a:bodyPr>
            <a:normAutofit/>
          </a:bodyPr>
          <a:lstStyle/>
          <a:p>
            <a:pPr>
              <a:lnSpc>
                <a:spcPct val="150000"/>
              </a:lnSpc>
            </a:pPr>
            <a:r>
              <a:rPr lang="en-GB" dirty="0" smtClean="0">
                <a:solidFill>
                  <a:schemeClr val="tx1"/>
                </a:solidFill>
              </a:rPr>
              <a:t>Volunteering has a huge influence in getting people to participate in physical activity. One example of a good strategy is Sport England.</a:t>
            </a:r>
          </a:p>
          <a:p>
            <a:pPr>
              <a:lnSpc>
                <a:spcPct val="150000"/>
              </a:lnSpc>
            </a:pPr>
            <a:r>
              <a:rPr lang="en-GB" dirty="0">
                <a:solidFill>
                  <a:schemeClr val="tx1"/>
                </a:solidFill>
              </a:rPr>
              <a:t>Sport England’s volunteering strategy shows that free time is invaluable to helping young children get into physical activity (Sport England, 2017</a:t>
            </a:r>
            <a:r>
              <a:rPr lang="en-GB" dirty="0" smtClean="0">
                <a:solidFill>
                  <a:schemeClr val="tx1"/>
                </a:solidFill>
              </a:rPr>
              <a:t>).</a:t>
            </a:r>
          </a:p>
          <a:p>
            <a:pPr>
              <a:lnSpc>
                <a:spcPct val="150000"/>
              </a:lnSpc>
            </a:pPr>
            <a:r>
              <a:rPr lang="en-GB" dirty="0">
                <a:solidFill>
                  <a:schemeClr val="tx1"/>
                </a:solidFill>
              </a:rPr>
              <a:t>31% of volunteers in England come from Education, schools, coaches and universities. </a:t>
            </a:r>
            <a:endParaRPr lang="en-GB" dirty="0" smtClean="0">
              <a:solidFill>
                <a:schemeClr val="tx1"/>
              </a:solidFill>
            </a:endParaRPr>
          </a:p>
          <a:p>
            <a:pPr>
              <a:lnSpc>
                <a:spcPct val="150000"/>
              </a:lnSpc>
              <a:buFont typeface="Wingdings" charset="2"/>
              <a:buChar char="Ø"/>
            </a:pPr>
            <a:r>
              <a:rPr lang="en-GB" dirty="0" smtClean="0">
                <a:solidFill>
                  <a:schemeClr val="tx1"/>
                </a:solidFill>
              </a:rPr>
              <a:t>In </a:t>
            </a:r>
            <a:r>
              <a:rPr lang="en-GB" dirty="0">
                <a:solidFill>
                  <a:schemeClr val="tx1"/>
                </a:solidFill>
              </a:rPr>
              <a:t>total 5.6 million people volunteer every month to support any sort of physical activity every month in England.</a:t>
            </a:r>
          </a:p>
          <a:p>
            <a:pPr>
              <a:lnSpc>
                <a:spcPct val="150000"/>
              </a:lnSpc>
              <a:buFont typeface="Wingdings" charset="2"/>
              <a:buChar char="Ø"/>
            </a:pPr>
            <a:r>
              <a:rPr lang="en-GB" dirty="0">
                <a:solidFill>
                  <a:schemeClr val="tx1"/>
                </a:solidFill>
              </a:rPr>
              <a:t>Sport England pledge that they will provide 26m investment into volunteering between 2017-21.</a:t>
            </a:r>
          </a:p>
          <a:p>
            <a:endParaRPr lang="en-GB" dirty="0">
              <a:solidFill>
                <a:schemeClr val="tx1"/>
              </a:solidFill>
            </a:endParaRPr>
          </a:p>
        </p:txBody>
      </p:sp>
      <p:pic>
        <p:nvPicPr>
          <p:cNvPr id="4" name="Content Placeholder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86601" y="1524139"/>
            <a:ext cx="4921624" cy="5562462"/>
          </a:xfrm>
          <a:prstGeom prst="rect">
            <a:avLst/>
          </a:prstGeom>
        </p:spPr>
      </p:pic>
    </p:spTree>
    <p:extLst>
      <p:ext uri="{BB962C8B-B14F-4D97-AF65-F5344CB8AC3E}">
        <p14:creationId xmlns:p14="http://schemas.microsoft.com/office/powerpoint/2010/main" val="596995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nodeType="clickEffect">
                                  <p:stCondLst>
                                    <p:cond delay="0"/>
                                  </p:stCondLst>
                                  <p:childTnLst>
                                    <p:animEffect transition="out" filter="fade">
                                      <p:cBhvr>
                                        <p:cTn id="14" dur="500"/>
                                        <p:tgtEl>
                                          <p:spTgt spid="3">
                                            <p:txEl>
                                              <p:pRg st="0" end="0"/>
                                            </p:txEl>
                                          </p:spTgt>
                                        </p:tgtEl>
                                      </p:cBhvr>
                                    </p:animEffect>
                                    <p:set>
                                      <p:cBhvr>
                                        <p:cTn id="15" dur="1" fill="hold">
                                          <p:stCondLst>
                                            <p:cond delay="499"/>
                                          </p:stCondLst>
                                        </p:cTn>
                                        <p:tgtEl>
                                          <p:spTgt spid="3">
                                            <p:txEl>
                                              <p:pRg st="0" end="0"/>
                                            </p:txEl>
                                          </p:spTgt>
                                        </p:tgtEl>
                                        <p:attrNameLst>
                                          <p:attrName>style.visibility</p:attrName>
                                        </p:attrNameLst>
                                      </p:cBhvr>
                                      <p:to>
                                        <p:strVal val="hidden"/>
                                      </p:to>
                                    </p:set>
                                  </p:childTnLst>
                                </p:cTn>
                              </p:par>
                              <p:par>
                                <p:cTn id="16" presetID="10" presetClass="exit" presetSubtype="0" fill="hold" nodeType="withEffect">
                                  <p:stCondLst>
                                    <p:cond delay="0"/>
                                  </p:stCondLst>
                                  <p:childTnLst>
                                    <p:animEffect transition="out" filter="fade">
                                      <p:cBhvr>
                                        <p:cTn id="17" dur="500"/>
                                        <p:tgtEl>
                                          <p:spTgt spid="3">
                                            <p:txEl>
                                              <p:pRg st="1" end="1"/>
                                            </p:txEl>
                                          </p:spTgt>
                                        </p:tgtEl>
                                      </p:cBhvr>
                                    </p:animEffect>
                                    <p:set>
                                      <p:cBhvr>
                                        <p:cTn id="18"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3">
                                            <p:txEl>
                                              <p:pRg st="2" end="2"/>
                                            </p:txEl>
                                          </p:spTgt>
                                        </p:tgtEl>
                                      </p:cBhvr>
                                    </p:animEffect>
                                    <p:set>
                                      <p:cBhvr>
                                        <p:cTn id="28"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500"/>
                                        <p:tgtEl>
                                          <p:spTgt spid="3">
                                            <p:txEl>
                                              <p:pRg st="3" end="3"/>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fade">
                                      <p:cBhvr>
                                        <p:cTn id="36"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9622" y="286870"/>
            <a:ext cx="8596668" cy="1320800"/>
          </a:xfrm>
        </p:spPr>
        <p:txBody>
          <a:bodyPr/>
          <a:lstStyle/>
          <a:p>
            <a:r>
              <a:rPr lang="en-GB" dirty="0" smtClean="0"/>
              <a:t>What a workplace can contribute to Physical Activity  </a:t>
            </a:r>
            <a:endParaRPr lang="en-GB" dirty="0"/>
          </a:p>
        </p:txBody>
      </p:sp>
      <p:sp>
        <p:nvSpPr>
          <p:cNvPr id="4" name="TextBox 3"/>
          <p:cNvSpPr txBox="1"/>
          <p:nvPr/>
        </p:nvSpPr>
        <p:spPr>
          <a:xfrm>
            <a:off x="349622" y="1607670"/>
            <a:ext cx="9049872" cy="1338828"/>
          </a:xfrm>
          <a:prstGeom prst="rect">
            <a:avLst/>
          </a:prstGeom>
          <a:noFill/>
        </p:spPr>
        <p:txBody>
          <a:bodyPr wrap="square" rtlCol="0">
            <a:spAutoFit/>
          </a:bodyPr>
          <a:lstStyle/>
          <a:p>
            <a:pPr>
              <a:lnSpc>
                <a:spcPct val="150000"/>
              </a:lnSpc>
            </a:pPr>
            <a:r>
              <a:rPr lang="en-US" dirty="0"/>
              <a:t>Workplace physical activity programs can motivate inactive target groups to increase daily activity levels, but it is important to determine their reach and impact.</a:t>
            </a:r>
            <a:br>
              <a:rPr lang="en-US" dirty="0"/>
            </a:br>
            <a:endParaRPr lang="en-US" dirty="0"/>
          </a:p>
        </p:txBody>
      </p:sp>
      <p:sp>
        <p:nvSpPr>
          <p:cNvPr id="5" name="Content Placeholder 2"/>
          <p:cNvSpPr txBox="1">
            <a:spLocks/>
          </p:cNvSpPr>
          <p:nvPr/>
        </p:nvSpPr>
        <p:spPr>
          <a:xfrm>
            <a:off x="0" y="2753658"/>
            <a:ext cx="11524131" cy="3442447"/>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lnSpc>
                <a:spcPct val="150000"/>
              </a:lnSpc>
            </a:pPr>
            <a:r>
              <a:rPr lang="en-US" dirty="0" smtClean="0">
                <a:solidFill>
                  <a:schemeClr val="tx1"/>
                </a:solidFill>
              </a:rPr>
              <a:t>One program that has been proven is the Global Corporate Challenge (GCC). The GCC  is a worldwide walking challenge run by a commercial provider. Each year organisations form teams of employees who compete to accumulate the greatest number of steps in a 16-week ‘challenge’. </a:t>
            </a:r>
          </a:p>
          <a:p>
            <a:pPr>
              <a:lnSpc>
                <a:spcPct val="150000"/>
              </a:lnSpc>
            </a:pPr>
            <a:r>
              <a:rPr lang="en-US" dirty="0" smtClean="0">
                <a:solidFill>
                  <a:schemeClr val="tx1"/>
                </a:solidFill>
              </a:rPr>
              <a:t>The Global Corporate Challenge (GCC) is a team-based program promoting pedometer-based self-monitoring to reach 10 000 steps per day.</a:t>
            </a:r>
          </a:p>
          <a:p>
            <a:pPr>
              <a:lnSpc>
                <a:spcPct val="150000"/>
              </a:lnSpc>
            </a:pPr>
            <a:r>
              <a:rPr lang="en-US" dirty="0" smtClean="0">
                <a:solidFill>
                  <a:schemeClr val="tx1"/>
                </a:solidFill>
              </a:rPr>
              <a:t>Participants who worked in an Australian university took </a:t>
            </a:r>
            <a:r>
              <a:rPr lang="en-US" dirty="0">
                <a:solidFill>
                  <a:schemeClr val="tx1"/>
                </a:solidFill>
              </a:rPr>
              <a:t>part. On average, participants self-estimated 11 638 daily steps in Week 1, increasing to measured estimates of 13 787 daily steps in Week 16.</a:t>
            </a:r>
          </a:p>
          <a:p>
            <a:pPr>
              <a:lnSpc>
                <a:spcPct val="150000"/>
              </a:lnSpc>
            </a:pPr>
            <a:endParaRPr lang="en-US" dirty="0" smtClean="0">
              <a:solidFill>
                <a:schemeClr val="tx1"/>
              </a:solidFill>
            </a:endParaRPr>
          </a:p>
          <a:p>
            <a:pPr>
              <a:lnSpc>
                <a:spcPct val="150000"/>
              </a:lnSpc>
            </a:pPr>
            <a:endParaRPr lang="en-US" dirty="0" smtClean="0">
              <a:solidFill>
                <a:schemeClr val="tx1"/>
              </a:solidFill>
            </a:endParaRPr>
          </a:p>
        </p:txBody>
      </p:sp>
    </p:spTree>
    <p:extLst>
      <p:ext uri="{BB962C8B-B14F-4D97-AF65-F5344CB8AC3E}">
        <p14:creationId xmlns:p14="http://schemas.microsoft.com/office/powerpoint/2010/main" val="1846164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5">
                                            <p:txEl>
                                              <p:pRg st="0" end="0"/>
                                            </p:txEl>
                                          </p:spTgt>
                                        </p:tgtEl>
                                      </p:cBhvr>
                                    </p:animEffect>
                                    <p:set>
                                      <p:cBhvr>
                                        <p:cTn id="12" dur="1" fill="hold">
                                          <p:stCondLst>
                                            <p:cond delay="499"/>
                                          </p:stCondLst>
                                        </p:cTn>
                                        <p:tgtEl>
                                          <p:spTgt spid="5">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animEffect transition="in" filter="fade">
                                      <p:cBhvr>
                                        <p:cTn id="15" dur="500"/>
                                        <p:tgtEl>
                                          <p:spTgt spid="5">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5">
                                            <p:txEl>
                                              <p:pRg st="1" end="1"/>
                                            </p:txEl>
                                          </p:spTgt>
                                        </p:tgtEl>
                                      </p:cBhvr>
                                    </p:animEffect>
                                    <p:set>
                                      <p:cBhvr>
                                        <p:cTn id="20" dur="1" fill="hold">
                                          <p:stCondLst>
                                            <p:cond delay="499"/>
                                          </p:stCondLst>
                                        </p:cTn>
                                        <p:tgtEl>
                                          <p:spTgt spid="5">
                                            <p:txEl>
                                              <p:pRg st="1" end="1"/>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animEffect transition="in" filter="fade">
                                      <p:cBhvr>
                                        <p:cTn id="23"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2925754" y="1540435"/>
            <a:ext cx="5075246" cy="4906732"/>
          </a:xfrm>
          <a:prstGeom prst="rect">
            <a:avLst/>
          </a:prstGeom>
        </p:spPr>
      </p:pic>
      <p:sp>
        <p:nvSpPr>
          <p:cNvPr id="2" name="Title 1"/>
          <p:cNvSpPr>
            <a:spLocks noGrp="1"/>
          </p:cNvSpPr>
          <p:nvPr>
            <p:ph type="title"/>
          </p:nvPr>
        </p:nvSpPr>
        <p:spPr>
          <a:xfrm>
            <a:off x="139452" y="138953"/>
            <a:ext cx="8596668" cy="1320800"/>
          </a:xfrm>
        </p:spPr>
        <p:txBody>
          <a:bodyPr/>
          <a:lstStyle/>
          <a:p>
            <a:r>
              <a:rPr lang="en-GB" dirty="0" smtClean="0"/>
              <a:t>A growing concern in physical activity within the workplace</a:t>
            </a:r>
            <a:endParaRPr lang="en-GB" dirty="0"/>
          </a:p>
        </p:txBody>
      </p:sp>
      <p:sp>
        <p:nvSpPr>
          <p:cNvPr id="3" name="Content Placeholder 2"/>
          <p:cNvSpPr>
            <a:spLocks noGrp="1"/>
          </p:cNvSpPr>
          <p:nvPr>
            <p:ph idx="1"/>
          </p:nvPr>
        </p:nvSpPr>
        <p:spPr>
          <a:xfrm>
            <a:off x="139452" y="2763495"/>
            <a:ext cx="10308913" cy="3973481"/>
          </a:xfrm>
        </p:spPr>
        <p:txBody>
          <a:bodyPr>
            <a:noAutofit/>
          </a:bodyPr>
          <a:lstStyle/>
          <a:p>
            <a:pPr>
              <a:lnSpc>
                <a:spcPct val="150000"/>
              </a:lnSpc>
            </a:pPr>
            <a:r>
              <a:rPr lang="en-US" dirty="0">
                <a:solidFill>
                  <a:schemeClr val="tx1"/>
                </a:solidFill>
              </a:rPr>
              <a:t> </a:t>
            </a:r>
            <a:r>
              <a:rPr lang="en-US" dirty="0" smtClean="0">
                <a:solidFill>
                  <a:schemeClr val="tx1"/>
                </a:solidFill>
              </a:rPr>
              <a:t>In particular, employees of Nigeria </a:t>
            </a:r>
            <a:r>
              <a:rPr lang="en-US" dirty="0">
                <a:solidFill>
                  <a:schemeClr val="tx1"/>
                </a:solidFill>
              </a:rPr>
              <a:t>need to participate in physical activity more than ever before. </a:t>
            </a:r>
            <a:endParaRPr lang="en-US" dirty="0" smtClean="0">
              <a:solidFill>
                <a:schemeClr val="tx1"/>
              </a:solidFill>
            </a:endParaRPr>
          </a:p>
          <a:p>
            <a:pPr>
              <a:lnSpc>
                <a:spcPct val="150000"/>
              </a:lnSpc>
            </a:pPr>
            <a:r>
              <a:rPr lang="en-US" dirty="0" smtClean="0">
                <a:solidFill>
                  <a:schemeClr val="tx1"/>
                </a:solidFill>
              </a:rPr>
              <a:t>Physical </a:t>
            </a:r>
            <a:r>
              <a:rPr lang="en-US" dirty="0">
                <a:solidFill>
                  <a:schemeClr val="tx1"/>
                </a:solidFill>
              </a:rPr>
              <a:t>activity is no longer part of daily life, automobiles have replaced walking, elevators have taken the place of stairs, and while washing machines have replaced manual </a:t>
            </a:r>
            <a:r>
              <a:rPr lang="en-US" dirty="0" smtClean="0">
                <a:solidFill>
                  <a:schemeClr val="tx1"/>
                </a:solidFill>
              </a:rPr>
              <a:t>laundry. </a:t>
            </a:r>
            <a:r>
              <a:rPr lang="en-US" dirty="0">
                <a:solidFill>
                  <a:schemeClr val="tx1"/>
                </a:solidFill>
              </a:rPr>
              <a:t>Ajibua et al (2013) </a:t>
            </a:r>
            <a:r>
              <a:rPr lang="en-US" dirty="0" smtClean="0">
                <a:solidFill>
                  <a:schemeClr val="tx1"/>
                </a:solidFill>
              </a:rPr>
              <a:t>suggests this </a:t>
            </a:r>
            <a:r>
              <a:rPr lang="en-US" dirty="0">
                <a:solidFill>
                  <a:schemeClr val="tx1"/>
                </a:solidFill>
              </a:rPr>
              <a:t>is as a result of technological advancements has placed individuals in a state of inactivity and has resulted into disease. </a:t>
            </a:r>
          </a:p>
          <a:p>
            <a:pPr>
              <a:lnSpc>
                <a:spcPct val="150000"/>
              </a:lnSpc>
            </a:pPr>
            <a:r>
              <a:rPr lang="en-US" dirty="0" smtClean="0">
                <a:solidFill>
                  <a:schemeClr val="tx1"/>
                </a:solidFill>
              </a:rPr>
              <a:t>The </a:t>
            </a:r>
            <a:r>
              <a:rPr lang="en-US" dirty="0">
                <a:solidFill>
                  <a:schemeClr val="tx1"/>
                </a:solidFill>
              </a:rPr>
              <a:t>World Health Organization (2002) reported that in </a:t>
            </a:r>
            <a:r>
              <a:rPr lang="en-US" dirty="0" smtClean="0">
                <a:solidFill>
                  <a:schemeClr val="tx1"/>
                </a:solidFill>
              </a:rPr>
              <a:t>2001 Nigeria had 1.9 </a:t>
            </a:r>
            <a:r>
              <a:rPr lang="en-US" dirty="0">
                <a:solidFill>
                  <a:schemeClr val="tx1"/>
                </a:solidFill>
              </a:rPr>
              <a:t>million deaths </a:t>
            </a:r>
            <a:r>
              <a:rPr lang="en-US" dirty="0" smtClean="0">
                <a:solidFill>
                  <a:schemeClr val="tx1"/>
                </a:solidFill>
              </a:rPr>
              <a:t>that were linked </a:t>
            </a:r>
            <a:r>
              <a:rPr lang="en-US" dirty="0">
                <a:solidFill>
                  <a:schemeClr val="tx1"/>
                </a:solidFill>
              </a:rPr>
              <a:t>directly to physical inactivity</a:t>
            </a:r>
            <a:r>
              <a:rPr lang="en-US" dirty="0" smtClean="0">
                <a:solidFill>
                  <a:schemeClr val="tx1"/>
                </a:solidFill>
              </a:rPr>
              <a:t>.</a:t>
            </a:r>
          </a:p>
          <a:p>
            <a:pPr>
              <a:lnSpc>
                <a:spcPct val="150000"/>
              </a:lnSpc>
            </a:pPr>
            <a:endParaRPr lang="en-US" dirty="0"/>
          </a:p>
          <a:p>
            <a:endParaRPr lang="en-US" dirty="0">
              <a:solidFill>
                <a:schemeClr val="tx1"/>
              </a:solidFill>
            </a:endParaRPr>
          </a:p>
        </p:txBody>
      </p:sp>
      <p:sp>
        <p:nvSpPr>
          <p:cNvPr id="4" name="TextBox 3"/>
          <p:cNvSpPr txBox="1"/>
          <p:nvPr/>
        </p:nvSpPr>
        <p:spPr>
          <a:xfrm>
            <a:off x="564777" y="1788459"/>
            <a:ext cx="8269941" cy="646331"/>
          </a:xfrm>
          <a:prstGeom prst="rect">
            <a:avLst/>
          </a:prstGeom>
          <a:noFill/>
        </p:spPr>
        <p:txBody>
          <a:bodyPr wrap="square" rtlCol="0">
            <a:spAutoFit/>
          </a:bodyPr>
          <a:lstStyle/>
          <a:p>
            <a:r>
              <a:rPr lang="en-GB" dirty="0" smtClean="0"/>
              <a:t>Some workplaces around the world have had a negative contribution to physical activity.</a:t>
            </a:r>
            <a:endParaRPr lang="en-GB" dirty="0"/>
          </a:p>
        </p:txBody>
      </p:sp>
    </p:spTree>
    <p:extLst>
      <p:ext uri="{BB962C8B-B14F-4D97-AF65-F5344CB8AC3E}">
        <p14:creationId xmlns:p14="http://schemas.microsoft.com/office/powerpoint/2010/main" val="2053374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3">
                                            <p:txEl>
                                              <p:pRg st="1" end="1"/>
                                            </p:txEl>
                                          </p:spTgt>
                                        </p:tgtEl>
                                      </p:cBhvr>
                                    </p:animEffect>
                                    <p:set>
                                      <p:cBhvr>
                                        <p:cTn id="20" dur="1" fill="hold">
                                          <p:stCondLst>
                                            <p:cond delay="499"/>
                                          </p:stCondLst>
                                        </p:cTn>
                                        <p:tgtEl>
                                          <p:spTgt spid="3">
                                            <p:txEl>
                                              <p:pRg st="1" end="1"/>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3">
                                            <p:txEl>
                                              <p:pRg st="2" end="2"/>
                                            </p:txEl>
                                          </p:spTgt>
                                        </p:tgtEl>
                                      </p:cBhvr>
                                    </p:animEffect>
                                    <p:set>
                                      <p:cBhvr>
                                        <p:cTn id="28" dur="1" fill="hold">
                                          <p:stCondLst>
                                            <p:cond delay="499"/>
                                          </p:stCondLst>
                                        </p:cTn>
                                        <p:tgtEl>
                                          <p:spTgt spid="3">
                                            <p:txEl>
                                              <p:pRg st="2" end="2"/>
                                            </p:txEl>
                                          </p:spTgt>
                                        </p:tgtEl>
                                        <p:attrNameLst>
                                          <p:attrName>style.visibility</p:attrName>
                                        </p:attrNameLst>
                                      </p:cBhvr>
                                      <p:to>
                                        <p:strVal val="hidden"/>
                                      </p:to>
                                    </p:set>
                                  </p:childTnLst>
                                </p:cTn>
                              </p:par>
                              <p:par>
                                <p:cTn id="29" presetID="10" presetClass="exit" presetSubtype="0" fill="hold" nodeType="withEffect">
                                  <p:stCondLst>
                                    <p:cond delay="0"/>
                                  </p:stCondLst>
                                  <p:childTnLst>
                                    <p:animEffect transition="out" filter="fade">
                                      <p:cBhvr>
                                        <p:cTn id="30" dur="500"/>
                                        <p:tgtEl>
                                          <p:spTgt spid="4">
                                            <p:txEl>
                                              <p:pRg st="0" end="0"/>
                                            </p:txEl>
                                          </p:spTgt>
                                        </p:tgtEl>
                                      </p:cBhvr>
                                    </p:animEffect>
                                    <p:set>
                                      <p:cBhvr>
                                        <p:cTn id="31" dur="1" fill="hold">
                                          <p:stCondLst>
                                            <p:cond delay="499"/>
                                          </p:stCondLst>
                                        </p:cTn>
                                        <p:tgtEl>
                                          <p:spTgt spid="4">
                                            <p:txEl>
                                              <p:pRg st="0" end="0"/>
                                            </p:txEl>
                                          </p:spTgt>
                                        </p:tgtEl>
                                        <p:attrNameLst>
                                          <p:attrName>style.visibility</p:attrName>
                                        </p:attrNameLst>
                                      </p:cBhvr>
                                      <p:to>
                                        <p:strVal val="hidden"/>
                                      </p:to>
                                    </p:set>
                                  </p:childTnLst>
                                </p:cTn>
                              </p:par>
                            </p:childTnLst>
                          </p:cTn>
                        </p:par>
                        <p:par>
                          <p:cTn id="32" fill="hold">
                            <p:stCondLst>
                              <p:cond delay="500"/>
                            </p:stCondLst>
                            <p:childTnLst>
                              <p:par>
                                <p:cTn id="33" presetID="10" presetClass="entr" presetSubtype="0" fill="hold" nodeType="after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fade">
                                      <p:cBhvr>
                                        <p:cTn id="3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761" y="195532"/>
            <a:ext cx="8596668" cy="684362"/>
          </a:xfrm>
        </p:spPr>
        <p:txBody>
          <a:bodyPr>
            <a:normAutofit fontScale="90000"/>
          </a:bodyPr>
          <a:lstStyle/>
          <a:p>
            <a:r>
              <a:rPr lang="en-GB" smtClean="0"/>
              <a:t>Reference List;</a:t>
            </a:r>
            <a:br>
              <a:rPr lang="en-GB" smtClean="0"/>
            </a:br>
            <a:endParaRPr lang="en-GB"/>
          </a:p>
        </p:txBody>
      </p:sp>
      <p:sp>
        <p:nvSpPr>
          <p:cNvPr id="3" name="Content Placeholder 2"/>
          <p:cNvSpPr>
            <a:spLocks noGrp="1"/>
          </p:cNvSpPr>
          <p:nvPr>
            <p:ph idx="1"/>
          </p:nvPr>
        </p:nvSpPr>
        <p:spPr>
          <a:xfrm>
            <a:off x="228761" y="879894"/>
            <a:ext cx="10847556" cy="5313872"/>
          </a:xfrm>
        </p:spPr>
        <p:txBody>
          <a:bodyPr>
            <a:noAutofit/>
          </a:bodyPr>
          <a:lstStyle/>
          <a:p>
            <a:pPr>
              <a:lnSpc>
                <a:spcPct val="150000"/>
              </a:lnSpc>
            </a:pPr>
            <a:r>
              <a:rPr lang="en-US" dirty="0" smtClean="0">
                <a:solidFill>
                  <a:schemeClr val="tx1"/>
                </a:solidFill>
              </a:rPr>
              <a:t>Ajibua, </a:t>
            </a:r>
            <a:r>
              <a:rPr lang="en-US" dirty="0">
                <a:solidFill>
                  <a:schemeClr val="tx1"/>
                </a:solidFill>
              </a:rPr>
              <a:t>M.A., </a:t>
            </a:r>
            <a:r>
              <a:rPr lang="en-US" dirty="0" err="1" smtClean="0">
                <a:solidFill>
                  <a:schemeClr val="tx1"/>
                </a:solidFill>
              </a:rPr>
              <a:t>olorunsola</a:t>
            </a:r>
            <a:r>
              <a:rPr lang="en-US" dirty="0" smtClean="0">
                <a:solidFill>
                  <a:schemeClr val="tx1"/>
                </a:solidFill>
              </a:rPr>
              <a:t>, </a:t>
            </a:r>
            <a:r>
              <a:rPr lang="en-US" dirty="0">
                <a:solidFill>
                  <a:schemeClr val="tx1"/>
                </a:solidFill>
              </a:rPr>
              <a:t>H.K. and </a:t>
            </a:r>
            <a:r>
              <a:rPr lang="en-US" dirty="0" err="1" smtClean="0">
                <a:solidFill>
                  <a:schemeClr val="tx1"/>
                </a:solidFill>
              </a:rPr>
              <a:t>Alla</a:t>
            </a:r>
            <a:r>
              <a:rPr lang="en-US" dirty="0" smtClean="0">
                <a:solidFill>
                  <a:schemeClr val="tx1"/>
                </a:solidFill>
              </a:rPr>
              <a:t>, J.B.(2013</a:t>
            </a:r>
            <a:r>
              <a:rPr lang="en-US" dirty="0">
                <a:solidFill>
                  <a:schemeClr val="tx1"/>
                </a:solidFill>
              </a:rPr>
              <a:t>)</a:t>
            </a:r>
            <a:r>
              <a:rPr lang="en-US" dirty="0" smtClean="0">
                <a:solidFill>
                  <a:schemeClr val="tx1"/>
                </a:solidFill>
              </a:rPr>
              <a:t> </a:t>
            </a:r>
            <a:r>
              <a:rPr lang="en-US" dirty="0">
                <a:solidFill>
                  <a:schemeClr val="tx1"/>
                </a:solidFill>
              </a:rPr>
              <a:t>The challenges of workplace physical activity among employees of higher institutions in Ondo State, Nigeria. </a:t>
            </a:r>
            <a:r>
              <a:rPr lang="en-US" i="1" dirty="0">
                <a:solidFill>
                  <a:schemeClr val="tx1"/>
                </a:solidFill>
              </a:rPr>
              <a:t>Journal of Physical Education and Sport, </a:t>
            </a:r>
            <a:r>
              <a:rPr lang="en-US" b="1" dirty="0">
                <a:solidFill>
                  <a:schemeClr val="tx1"/>
                </a:solidFill>
              </a:rPr>
              <a:t>13</a:t>
            </a:r>
            <a:r>
              <a:rPr lang="en-US" dirty="0">
                <a:solidFill>
                  <a:schemeClr val="tx1"/>
                </a:solidFill>
              </a:rPr>
              <a:t>(4), pp. 612-617</a:t>
            </a:r>
            <a:r>
              <a:rPr lang="en-US" dirty="0" smtClean="0">
                <a:solidFill>
                  <a:schemeClr val="tx1"/>
                </a:solidFill>
              </a:rPr>
              <a:t>.</a:t>
            </a:r>
          </a:p>
          <a:p>
            <a:pPr>
              <a:lnSpc>
                <a:spcPct val="150000"/>
              </a:lnSpc>
            </a:pPr>
            <a:r>
              <a:rPr lang="en-GB" dirty="0">
                <a:solidFill>
                  <a:schemeClr val="tx1"/>
                </a:solidFill>
              </a:rPr>
              <a:t>Change4Life photo (2018) Available </a:t>
            </a:r>
            <a:r>
              <a:rPr lang="en-GB" dirty="0" err="1">
                <a:solidFill>
                  <a:schemeClr val="tx1"/>
                </a:solidFill>
              </a:rPr>
              <a:t>at:https</a:t>
            </a:r>
            <a:r>
              <a:rPr lang="en-GB" dirty="0">
                <a:solidFill>
                  <a:schemeClr val="tx1"/>
                </a:solidFill>
              </a:rPr>
              <a:t>://</a:t>
            </a:r>
            <a:r>
              <a:rPr lang="en-GB" dirty="0" err="1">
                <a:solidFill>
                  <a:schemeClr val="tx1"/>
                </a:solidFill>
              </a:rPr>
              <a:t>www.google.co.uk</a:t>
            </a:r>
            <a:r>
              <a:rPr lang="en-GB" dirty="0">
                <a:solidFill>
                  <a:schemeClr val="tx1"/>
                </a:solidFill>
              </a:rPr>
              <a:t>/</a:t>
            </a:r>
            <a:r>
              <a:rPr lang="en-GB" dirty="0" err="1">
                <a:solidFill>
                  <a:schemeClr val="tx1"/>
                </a:solidFill>
              </a:rPr>
              <a:t>url?sa</a:t>
            </a:r>
            <a:r>
              <a:rPr lang="en-GB" dirty="0">
                <a:solidFill>
                  <a:schemeClr val="tx1"/>
                </a:solidFill>
              </a:rPr>
              <a:t>=</a:t>
            </a:r>
            <a:r>
              <a:rPr lang="en-GB" dirty="0" err="1">
                <a:solidFill>
                  <a:schemeClr val="tx1"/>
                </a:solidFill>
              </a:rPr>
              <a:t>i&amp;rct</a:t>
            </a:r>
            <a:r>
              <a:rPr lang="en-GB" dirty="0">
                <a:solidFill>
                  <a:schemeClr val="tx1"/>
                </a:solidFill>
              </a:rPr>
              <a:t>=</a:t>
            </a:r>
            <a:r>
              <a:rPr lang="en-GB" dirty="0" err="1">
                <a:solidFill>
                  <a:schemeClr val="tx1"/>
                </a:solidFill>
              </a:rPr>
              <a:t>j&amp;q</a:t>
            </a:r>
            <a:r>
              <a:rPr lang="en-GB" dirty="0">
                <a:solidFill>
                  <a:schemeClr val="tx1"/>
                </a:solidFill>
              </a:rPr>
              <a:t>=&amp;</a:t>
            </a:r>
            <a:r>
              <a:rPr lang="en-GB" dirty="0" err="1">
                <a:solidFill>
                  <a:schemeClr val="tx1"/>
                </a:solidFill>
              </a:rPr>
              <a:t>esrc</a:t>
            </a:r>
            <a:r>
              <a:rPr lang="en-GB" dirty="0">
                <a:solidFill>
                  <a:schemeClr val="tx1"/>
                </a:solidFill>
              </a:rPr>
              <a:t>=</a:t>
            </a:r>
            <a:r>
              <a:rPr lang="en-GB" dirty="0" err="1">
                <a:solidFill>
                  <a:schemeClr val="tx1"/>
                </a:solidFill>
              </a:rPr>
              <a:t>s&amp;source</a:t>
            </a:r>
            <a:r>
              <a:rPr lang="en-GB" dirty="0">
                <a:solidFill>
                  <a:schemeClr val="tx1"/>
                </a:solidFill>
              </a:rPr>
              <a:t>=</a:t>
            </a:r>
            <a:r>
              <a:rPr lang="en-GB" dirty="0" err="1">
                <a:solidFill>
                  <a:schemeClr val="tx1"/>
                </a:solidFill>
              </a:rPr>
              <a:t>images&amp;cd</a:t>
            </a:r>
            <a:r>
              <a:rPr lang="en-GB" dirty="0">
                <a:solidFill>
                  <a:schemeClr val="tx1"/>
                </a:solidFill>
              </a:rPr>
              <a:t>=&amp;cad=</a:t>
            </a:r>
            <a:r>
              <a:rPr lang="en-GB" dirty="0" err="1">
                <a:solidFill>
                  <a:schemeClr val="tx1"/>
                </a:solidFill>
              </a:rPr>
              <a:t>rja&amp;uact</a:t>
            </a:r>
            <a:r>
              <a:rPr lang="en-GB" dirty="0">
                <a:solidFill>
                  <a:schemeClr val="tx1"/>
                </a:solidFill>
              </a:rPr>
              <a:t>=8&amp;ved=0ahUKEwjFvfvVh9vYAhVKmbQKHfnjA-EQjB0IBg&amp;url=https%3A%2F%2Fwww.nhs.uk%2Fchange4life%2Fcards&amp;psig=AOvVaw3Olw45nJ8EEtIt4-RonnAY&amp;ust=1516143193073051</a:t>
            </a:r>
            <a:br>
              <a:rPr lang="en-GB" dirty="0">
                <a:solidFill>
                  <a:schemeClr val="tx1"/>
                </a:solidFill>
              </a:rPr>
            </a:br>
            <a:r>
              <a:rPr lang="en-GB" dirty="0">
                <a:solidFill>
                  <a:schemeClr val="tx1"/>
                </a:solidFill>
              </a:rPr>
              <a:t>(Accessed on 14</a:t>
            </a:r>
            <a:r>
              <a:rPr lang="en-GB" baseline="30000" dirty="0">
                <a:solidFill>
                  <a:schemeClr val="tx1"/>
                </a:solidFill>
              </a:rPr>
              <a:t>th</a:t>
            </a:r>
            <a:r>
              <a:rPr lang="en-GB" dirty="0">
                <a:solidFill>
                  <a:schemeClr val="tx1"/>
                </a:solidFill>
              </a:rPr>
              <a:t> January 2018).</a:t>
            </a:r>
            <a:endParaRPr lang="en-US" dirty="0" smtClean="0">
              <a:solidFill>
                <a:schemeClr val="tx1"/>
              </a:solidFill>
            </a:endParaRPr>
          </a:p>
          <a:p>
            <a:pPr>
              <a:lnSpc>
                <a:spcPct val="150000"/>
              </a:lnSpc>
            </a:pPr>
            <a:r>
              <a:rPr lang="en-US" dirty="0" err="1" smtClean="0">
                <a:solidFill>
                  <a:schemeClr val="tx1"/>
                </a:solidFill>
              </a:rPr>
              <a:t>Chorney</a:t>
            </a:r>
            <a:r>
              <a:rPr lang="en-US" dirty="0" smtClean="0">
                <a:solidFill>
                  <a:schemeClr val="tx1"/>
                </a:solidFill>
              </a:rPr>
              <a:t>, </a:t>
            </a:r>
            <a:r>
              <a:rPr lang="en-US" dirty="0">
                <a:solidFill>
                  <a:schemeClr val="tx1"/>
                </a:solidFill>
              </a:rPr>
              <a:t>D</a:t>
            </a:r>
            <a:r>
              <a:rPr lang="en-US" dirty="0" smtClean="0">
                <a:solidFill>
                  <a:schemeClr val="tx1"/>
                </a:solidFill>
              </a:rPr>
              <a:t>. (2009</a:t>
            </a:r>
            <a:r>
              <a:rPr lang="en-US" dirty="0">
                <a:solidFill>
                  <a:schemeClr val="tx1"/>
                </a:solidFill>
              </a:rPr>
              <a:t>)</a:t>
            </a:r>
            <a:r>
              <a:rPr lang="en-US" dirty="0" smtClean="0">
                <a:solidFill>
                  <a:schemeClr val="tx1"/>
                </a:solidFill>
              </a:rPr>
              <a:t> ‘Daily </a:t>
            </a:r>
            <a:r>
              <a:rPr lang="en-US" dirty="0">
                <a:solidFill>
                  <a:schemeClr val="tx1"/>
                </a:solidFill>
              </a:rPr>
              <a:t>Physical Activity Initiatives Across Canada: A Progress </a:t>
            </a:r>
            <a:r>
              <a:rPr lang="en-US" dirty="0" smtClean="0">
                <a:solidFill>
                  <a:schemeClr val="tx1"/>
                </a:solidFill>
              </a:rPr>
              <a:t>Report.’</a:t>
            </a:r>
            <a:r>
              <a:rPr lang="en-US" dirty="0">
                <a:solidFill>
                  <a:schemeClr val="tx1"/>
                </a:solidFill>
              </a:rPr>
              <a:t> </a:t>
            </a:r>
            <a:r>
              <a:rPr lang="en-US" i="1" dirty="0">
                <a:solidFill>
                  <a:schemeClr val="tx1"/>
                </a:solidFill>
              </a:rPr>
              <a:t>Physical &amp; Health Education Journal, </a:t>
            </a:r>
            <a:r>
              <a:rPr lang="en-US" b="1" dirty="0">
                <a:solidFill>
                  <a:schemeClr val="tx1"/>
                </a:solidFill>
              </a:rPr>
              <a:t>75</a:t>
            </a:r>
            <a:r>
              <a:rPr lang="en-US" dirty="0">
                <a:solidFill>
                  <a:schemeClr val="tx1"/>
                </a:solidFill>
              </a:rPr>
              <a:t>(3), pp. 12-13.</a:t>
            </a:r>
            <a:endParaRPr lang="en-US" dirty="0" smtClean="0">
              <a:solidFill>
                <a:schemeClr val="tx1"/>
              </a:solidFill>
            </a:endParaRPr>
          </a:p>
          <a:p>
            <a:endParaRPr lang="en-US" dirty="0">
              <a:solidFill>
                <a:schemeClr val="tx1"/>
              </a:solidFill>
            </a:endParaRPr>
          </a:p>
          <a:p>
            <a:endParaRPr lang="en-GB" dirty="0"/>
          </a:p>
        </p:txBody>
      </p:sp>
    </p:spTree>
    <p:extLst>
      <p:ext uri="{BB962C8B-B14F-4D97-AF65-F5344CB8AC3E}">
        <p14:creationId xmlns:p14="http://schemas.microsoft.com/office/powerpoint/2010/main" val="16042918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034" y="195531"/>
            <a:ext cx="10817525" cy="6248401"/>
          </a:xfrm>
        </p:spPr>
        <p:txBody>
          <a:bodyPr>
            <a:noAutofit/>
          </a:bodyPr>
          <a:lstStyle/>
          <a:p>
            <a:pPr>
              <a:lnSpc>
                <a:spcPct val="150000"/>
              </a:lnSpc>
            </a:pPr>
            <a:r>
              <a:rPr lang="en-US" sz="1800" dirty="0">
                <a:solidFill>
                  <a:schemeClr val="tx1"/>
                </a:solidFill>
              </a:rPr>
              <a:t>Government Website (2017) Number of children getting enough physical activity drops by 40%. Available at: https://</a:t>
            </a:r>
            <a:r>
              <a:rPr lang="en-US" sz="1800" dirty="0" err="1">
                <a:solidFill>
                  <a:schemeClr val="tx1"/>
                </a:solidFill>
              </a:rPr>
              <a:t>www.gov.uk</a:t>
            </a:r>
            <a:r>
              <a:rPr lang="en-US" sz="1800" dirty="0">
                <a:solidFill>
                  <a:schemeClr val="tx1"/>
                </a:solidFill>
              </a:rPr>
              <a:t>/government/news/number-of-children-getting-enough-physical-activity-drops-by-40</a:t>
            </a:r>
            <a:br>
              <a:rPr lang="en-US" sz="1800" dirty="0">
                <a:solidFill>
                  <a:schemeClr val="tx1"/>
                </a:solidFill>
              </a:rPr>
            </a:br>
            <a:r>
              <a:rPr lang="en-US" sz="1800" dirty="0">
                <a:solidFill>
                  <a:schemeClr val="tx1"/>
                </a:solidFill>
              </a:rPr>
              <a:t>(Accessed 14</a:t>
            </a:r>
            <a:r>
              <a:rPr lang="en-US" sz="1800" baseline="30000" dirty="0">
                <a:solidFill>
                  <a:schemeClr val="tx1"/>
                </a:solidFill>
              </a:rPr>
              <a:t>th</a:t>
            </a:r>
            <a:r>
              <a:rPr lang="en-US" sz="1800" dirty="0">
                <a:solidFill>
                  <a:schemeClr val="tx1"/>
                </a:solidFill>
              </a:rPr>
              <a:t> January 2018</a:t>
            </a:r>
            <a:r>
              <a:rPr lang="en-US" sz="1800" dirty="0" smtClean="0">
                <a:solidFill>
                  <a:schemeClr val="tx1"/>
                </a:solidFill>
              </a:rPr>
              <a:t>.)</a:t>
            </a:r>
            <a:br>
              <a:rPr lang="en-US" sz="1800" dirty="0" smtClean="0">
                <a:solidFill>
                  <a:schemeClr val="tx1"/>
                </a:solidFill>
              </a:rPr>
            </a:br>
            <a:r>
              <a:rPr lang="en-GB" sz="1800" dirty="0" smtClean="0">
                <a:solidFill>
                  <a:schemeClr val="tx1"/>
                </a:solidFill>
              </a:rPr>
              <a:t>Physical </a:t>
            </a:r>
            <a:r>
              <a:rPr lang="en-GB" sz="1800" dirty="0">
                <a:solidFill>
                  <a:schemeClr val="tx1"/>
                </a:solidFill>
              </a:rPr>
              <a:t>Activity Pyramid (2018) Available at: https://</a:t>
            </a:r>
            <a:r>
              <a:rPr lang="en-GB" sz="1800" dirty="0" err="1">
                <a:solidFill>
                  <a:schemeClr val="tx1"/>
                </a:solidFill>
              </a:rPr>
              <a:t>www.google.co.uk</a:t>
            </a:r>
            <a:r>
              <a:rPr lang="en-GB" sz="1800" dirty="0">
                <a:solidFill>
                  <a:schemeClr val="tx1"/>
                </a:solidFill>
              </a:rPr>
              <a:t>/</a:t>
            </a:r>
            <a:r>
              <a:rPr lang="en-GB" sz="1800" dirty="0" err="1">
                <a:solidFill>
                  <a:schemeClr val="tx1"/>
                </a:solidFill>
              </a:rPr>
              <a:t>url?sa</a:t>
            </a:r>
            <a:r>
              <a:rPr lang="en-GB" sz="1800" dirty="0">
                <a:solidFill>
                  <a:schemeClr val="tx1"/>
                </a:solidFill>
              </a:rPr>
              <a:t>=</a:t>
            </a:r>
            <a:r>
              <a:rPr lang="en-GB" sz="1800" dirty="0" err="1">
                <a:solidFill>
                  <a:schemeClr val="tx1"/>
                </a:solidFill>
              </a:rPr>
              <a:t>i&amp;rct</a:t>
            </a:r>
            <a:r>
              <a:rPr lang="en-GB" sz="1800" dirty="0">
                <a:solidFill>
                  <a:schemeClr val="tx1"/>
                </a:solidFill>
              </a:rPr>
              <a:t>=</a:t>
            </a:r>
            <a:r>
              <a:rPr lang="en-GB" sz="1800" dirty="0" err="1">
                <a:solidFill>
                  <a:schemeClr val="tx1"/>
                </a:solidFill>
              </a:rPr>
              <a:t>j&amp;q</a:t>
            </a:r>
            <a:r>
              <a:rPr lang="en-GB" sz="1800" dirty="0">
                <a:solidFill>
                  <a:schemeClr val="tx1"/>
                </a:solidFill>
              </a:rPr>
              <a:t>=&amp;</a:t>
            </a:r>
            <a:r>
              <a:rPr lang="en-GB" sz="1800" dirty="0" err="1">
                <a:solidFill>
                  <a:schemeClr val="tx1"/>
                </a:solidFill>
              </a:rPr>
              <a:t>esrc</a:t>
            </a:r>
            <a:r>
              <a:rPr lang="en-GB" sz="1800" dirty="0">
                <a:solidFill>
                  <a:schemeClr val="tx1"/>
                </a:solidFill>
              </a:rPr>
              <a:t>=</a:t>
            </a:r>
            <a:r>
              <a:rPr lang="en-GB" sz="1800" dirty="0" err="1">
                <a:solidFill>
                  <a:schemeClr val="tx1"/>
                </a:solidFill>
              </a:rPr>
              <a:t>s&amp;source</a:t>
            </a:r>
            <a:r>
              <a:rPr lang="en-GB" sz="1800" dirty="0">
                <a:solidFill>
                  <a:schemeClr val="tx1"/>
                </a:solidFill>
              </a:rPr>
              <a:t>=</a:t>
            </a:r>
            <a:r>
              <a:rPr lang="en-GB" sz="1800" dirty="0" err="1">
                <a:solidFill>
                  <a:schemeClr val="tx1"/>
                </a:solidFill>
              </a:rPr>
              <a:t>images&amp;cd</a:t>
            </a:r>
            <a:r>
              <a:rPr lang="en-GB" sz="1800" dirty="0">
                <a:solidFill>
                  <a:schemeClr val="tx1"/>
                </a:solidFill>
              </a:rPr>
              <a:t>=&amp;cad=</a:t>
            </a:r>
            <a:r>
              <a:rPr lang="en-GB" sz="1800" dirty="0" err="1">
                <a:solidFill>
                  <a:schemeClr val="tx1"/>
                </a:solidFill>
              </a:rPr>
              <a:t>rja&amp;uact</a:t>
            </a:r>
            <a:r>
              <a:rPr lang="en-GB" sz="1800" dirty="0">
                <a:solidFill>
                  <a:schemeClr val="tx1"/>
                </a:solidFill>
              </a:rPr>
              <a:t>=8&amp;ved=0ahUKEwiosdjLiNvYAhVPJ1AKHQj1B-UQjxwIAw&amp;url=https%3A%2F%2Fdrnibber.com%2Fmove-your-body%2F&amp;psig=AOvVaw0Tf5jS07v52pbHdCQXbzyu&amp;ust=1516143428369503</a:t>
            </a:r>
            <a:br>
              <a:rPr lang="en-GB" sz="1800" dirty="0">
                <a:solidFill>
                  <a:schemeClr val="tx1"/>
                </a:solidFill>
              </a:rPr>
            </a:br>
            <a:r>
              <a:rPr lang="en-GB" sz="1800" dirty="0">
                <a:solidFill>
                  <a:schemeClr val="tx1"/>
                </a:solidFill>
              </a:rPr>
              <a:t>(Accessed on 14</a:t>
            </a:r>
            <a:r>
              <a:rPr lang="en-GB" sz="1800" baseline="30000" dirty="0">
                <a:solidFill>
                  <a:schemeClr val="tx1"/>
                </a:solidFill>
              </a:rPr>
              <a:t>th</a:t>
            </a:r>
            <a:r>
              <a:rPr lang="en-GB" sz="1800" dirty="0">
                <a:solidFill>
                  <a:schemeClr val="tx1"/>
                </a:solidFill>
              </a:rPr>
              <a:t> January 2018</a:t>
            </a:r>
            <a:r>
              <a:rPr lang="en-GB" sz="1800" dirty="0" smtClean="0">
                <a:solidFill>
                  <a:schemeClr val="tx1"/>
                </a:solidFill>
              </a:rPr>
              <a:t>).</a:t>
            </a:r>
            <a:br>
              <a:rPr lang="en-GB" sz="1800" dirty="0" smtClean="0">
                <a:solidFill>
                  <a:schemeClr val="tx1"/>
                </a:solidFill>
              </a:rPr>
            </a:br>
            <a:r>
              <a:rPr lang="en-GB" sz="1800" dirty="0" smtClean="0">
                <a:solidFill>
                  <a:schemeClr val="tx1"/>
                </a:solidFill>
              </a:rPr>
              <a:t>Sport England (2016) Volunteering in Active Nation. </a:t>
            </a:r>
            <a:r>
              <a:rPr lang="en-GB" sz="1800" dirty="0">
                <a:solidFill>
                  <a:schemeClr val="tx1"/>
                </a:solidFill>
              </a:rPr>
              <a:t>Available at: https://</a:t>
            </a:r>
            <a:r>
              <a:rPr lang="en-GB" sz="1800" dirty="0" err="1" smtClean="0">
                <a:solidFill>
                  <a:schemeClr val="tx1"/>
                </a:solidFill>
              </a:rPr>
              <a:t>www.sportengland.org</a:t>
            </a:r>
            <a:r>
              <a:rPr lang="en-GB" sz="1800" dirty="0" smtClean="0">
                <a:solidFill>
                  <a:schemeClr val="tx1"/>
                </a:solidFill>
              </a:rPr>
              <a:t>/media/11323/volunteering-in-an-active-nation-</a:t>
            </a:r>
            <a:r>
              <a:rPr lang="en-GB" sz="1800" dirty="0" err="1" smtClean="0">
                <a:solidFill>
                  <a:schemeClr val="tx1"/>
                </a:solidFill>
              </a:rPr>
              <a:t>final.pdf</a:t>
            </a:r>
            <a:r>
              <a:rPr lang="en-GB" sz="1800" dirty="0" smtClean="0">
                <a:solidFill>
                  <a:schemeClr val="tx1"/>
                </a:solidFill>
              </a:rPr>
              <a:t/>
            </a:r>
            <a:br>
              <a:rPr lang="en-GB" sz="1800" dirty="0" smtClean="0">
                <a:solidFill>
                  <a:schemeClr val="tx1"/>
                </a:solidFill>
              </a:rPr>
            </a:br>
            <a:r>
              <a:rPr lang="en-GB" sz="1800" dirty="0" smtClean="0">
                <a:solidFill>
                  <a:schemeClr val="tx1"/>
                </a:solidFill>
              </a:rPr>
              <a:t>(Accessed 14</a:t>
            </a:r>
            <a:r>
              <a:rPr lang="en-GB" sz="1800" baseline="30000" dirty="0" smtClean="0">
                <a:solidFill>
                  <a:schemeClr val="tx1"/>
                </a:solidFill>
              </a:rPr>
              <a:t>th</a:t>
            </a:r>
            <a:r>
              <a:rPr lang="en-GB" sz="1800" dirty="0" smtClean="0">
                <a:solidFill>
                  <a:schemeClr val="tx1"/>
                </a:solidFill>
              </a:rPr>
              <a:t> January 2018.)</a:t>
            </a:r>
            <a:br>
              <a:rPr lang="en-GB" sz="1800" dirty="0" smtClean="0">
                <a:solidFill>
                  <a:schemeClr val="tx1"/>
                </a:solidFill>
              </a:rPr>
            </a:br>
            <a:r>
              <a:rPr lang="en-GB" sz="1800" dirty="0">
                <a:solidFill>
                  <a:schemeClr val="tx1"/>
                </a:solidFill>
              </a:rPr>
              <a:t>Vollum, </a:t>
            </a:r>
            <a:r>
              <a:rPr lang="en-GB" sz="1800" dirty="0" smtClean="0">
                <a:solidFill>
                  <a:schemeClr val="tx1"/>
                </a:solidFill>
              </a:rPr>
              <a:t>M. </a:t>
            </a:r>
            <a:r>
              <a:rPr lang="en-GB" sz="1800" dirty="0">
                <a:solidFill>
                  <a:schemeClr val="tx1"/>
                </a:solidFill>
              </a:rPr>
              <a:t>(2014) ‘The potential for social media use in K-12 physical and health education’, </a:t>
            </a:r>
            <a:r>
              <a:rPr lang="en-GB" sz="1800" i="1" dirty="0">
                <a:solidFill>
                  <a:schemeClr val="tx1"/>
                </a:solidFill>
              </a:rPr>
              <a:t>Computers in Human Behaviour, </a:t>
            </a:r>
            <a:r>
              <a:rPr lang="en-GB" sz="1800" dirty="0">
                <a:solidFill>
                  <a:schemeClr val="tx1"/>
                </a:solidFill>
              </a:rPr>
              <a:t>(35), pp. 560-564. </a:t>
            </a:r>
            <a:r>
              <a:rPr lang="en-US" sz="1800" dirty="0"/>
              <a:t/>
            </a:r>
            <a:br>
              <a:rPr lang="en-US" sz="1800" dirty="0"/>
            </a:br>
            <a:endParaRPr lang="en-GB" sz="1800" dirty="0">
              <a:solidFill>
                <a:schemeClr val="tx1"/>
              </a:solidFill>
            </a:endParaRPr>
          </a:p>
        </p:txBody>
      </p:sp>
    </p:spTree>
    <p:extLst>
      <p:ext uri="{BB962C8B-B14F-4D97-AF65-F5344CB8AC3E}">
        <p14:creationId xmlns:p14="http://schemas.microsoft.com/office/powerpoint/2010/main" val="103726634"/>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2335</TotalTime>
  <Words>2701</Words>
  <Application>Microsoft Office PowerPoint</Application>
  <PresentationFormat>Widescreen</PresentationFormat>
  <Paragraphs>264</Paragraphs>
  <Slides>29</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Calibri</vt:lpstr>
      <vt:lpstr>Times New Roman</vt:lpstr>
      <vt:lpstr>Trebuchet MS</vt:lpstr>
      <vt:lpstr>Wingdings</vt:lpstr>
      <vt:lpstr>Wingdings 3</vt:lpstr>
      <vt:lpstr>Facet</vt:lpstr>
      <vt:lpstr>The role of Physical Education in contributing to lifelong physical activity. </vt:lpstr>
      <vt:lpstr>The Foundation Phase as a vehicle to developing FMS</vt:lpstr>
      <vt:lpstr>PowerPoint Presentation</vt:lpstr>
      <vt:lpstr>Pedagogical Models – A different approach to traditional sports</vt:lpstr>
      <vt:lpstr>A child’s physical literacy journey</vt:lpstr>
      <vt:lpstr>PowerPoint Presentation</vt:lpstr>
      <vt:lpstr>PowerPoint Presentation</vt:lpstr>
      <vt:lpstr>Sport, Recreation and Community opportunities      Group Activity</vt:lpstr>
      <vt:lpstr>Impact and importance of Sport to lifelong physical activity</vt:lpstr>
      <vt:lpstr>Impact and Importance of Sport &amp; Recreational activities to lifelong physical activity</vt:lpstr>
      <vt:lpstr>A place for sport and recreational activities within education?</vt:lpstr>
      <vt:lpstr>Resources and Funding</vt:lpstr>
      <vt:lpstr>Reference List:</vt:lpstr>
      <vt:lpstr>Involvement in Physical Activity</vt:lpstr>
      <vt:lpstr>Resources and Funding</vt:lpstr>
      <vt:lpstr>Parental Involvement </vt:lpstr>
      <vt:lpstr>Children's Perception on Parental Involvement</vt:lpstr>
      <vt:lpstr>Family Socio-Economical Status </vt:lpstr>
      <vt:lpstr>References</vt:lpstr>
      <vt:lpstr>References</vt:lpstr>
      <vt:lpstr>References</vt:lpstr>
      <vt:lpstr>Initiatives, Workplaces and Volunteers contribution towards promoting physical activity  </vt:lpstr>
      <vt:lpstr>Initiatives that contribute to PA</vt:lpstr>
      <vt:lpstr>Change4Life Initiative</vt:lpstr>
      <vt:lpstr>What Volunteering contributes to Physical activity</vt:lpstr>
      <vt:lpstr>What a workplace can contribute to Physical Activity  </vt:lpstr>
      <vt:lpstr>A growing concern in physical activity within the workplace</vt:lpstr>
      <vt:lpstr>Reference List; </vt:lpstr>
      <vt:lpstr>Government Website (2017) Number of children getting enough physical activity drops by 40%. Available at: https://www.gov.uk/government/news/number-of-children-getting-enough-physical-activity-drops-by-40 (Accessed 14th January 2018.) Physical Activity Pyramid (2018) Available at: https://www.google.co.uk/url?sa=i&amp;rct=j&amp;q=&amp;esrc=s&amp;source=images&amp;cd=&amp;cad=rja&amp;uact=8&amp;ved=0ahUKEwiosdjLiNvYAhVPJ1AKHQj1B-UQjxwIAw&amp;url=https%3A%2F%2Fdrnibber.com%2Fmove-your-body%2F&amp;psig=AOvVaw0Tf5jS07v52pbHdCQXbzyu&amp;ust=1516143428369503 (Accessed on 14th January 2018). Sport England (2016) Volunteering in Active Nation. Available at: https://www.sportengland.org/media/11323/volunteering-in-an-active-nation-final.pdf (Accessed 14th January 2018.) Vollum, M. (2014) ‘The potential for social media use in K-12 physical and health education’, Computers in Human Behaviour, (35), pp. 560-564.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Initiatives, Workplaces and Volunteers contribution towards promoting physical activity</dc:title>
  <dc:creator>Daniel Richards</dc:creator>
  <cp:lastModifiedBy>Adam Butler</cp:lastModifiedBy>
  <cp:revision>34</cp:revision>
  <dcterms:created xsi:type="dcterms:W3CDTF">2018-01-14T21:23:22Z</dcterms:created>
  <dcterms:modified xsi:type="dcterms:W3CDTF">2018-01-16T23:43:04Z</dcterms:modified>
</cp:coreProperties>
</file>