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3" r:id="rId1"/>
  </p:sldMasterIdLst>
  <p:notesMasterIdLst>
    <p:notesMasterId r:id="rId27"/>
  </p:notesMasterIdLst>
  <p:sldIdLst>
    <p:sldId id="256" r:id="rId2"/>
    <p:sldId id="279" r:id="rId3"/>
    <p:sldId id="280" r:id="rId4"/>
    <p:sldId id="257" r:id="rId5"/>
    <p:sldId id="258" r:id="rId6"/>
    <p:sldId id="281" r:id="rId7"/>
    <p:sldId id="259" r:id="rId8"/>
    <p:sldId id="261" r:id="rId9"/>
    <p:sldId id="260" r:id="rId10"/>
    <p:sldId id="262" r:id="rId11"/>
    <p:sldId id="263" r:id="rId12"/>
    <p:sldId id="264" r:id="rId13"/>
    <p:sldId id="282" r:id="rId14"/>
    <p:sldId id="284" r:id="rId15"/>
    <p:sldId id="289" r:id="rId16"/>
    <p:sldId id="290" r:id="rId17"/>
    <p:sldId id="287" r:id="rId18"/>
    <p:sldId id="285" r:id="rId19"/>
    <p:sldId id="288" r:id="rId20"/>
    <p:sldId id="286" r:id="rId21"/>
    <p:sldId id="276" r:id="rId22"/>
    <p:sldId id="277" r:id="rId23"/>
    <p:sldId id="278" r:id="rId24"/>
    <p:sldId id="265" r:id="rId25"/>
    <p:sldId id="267" r:id="rId2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371E66-C6AC-4B03-83DA-4F480F296E45}" v="7" dt="2023-10-03T09:45:58.5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35204" autoAdjust="0"/>
  </p:normalViewPr>
  <p:slideViewPr>
    <p:cSldViewPr snapToGrid="0">
      <p:cViewPr varScale="1">
        <p:scale>
          <a:sx n="38" d="100"/>
          <a:sy n="38" d="100"/>
        </p:scale>
        <p:origin x="333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ata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B6C2DB-1161-4A39-938B-64170BF275DF}" type="doc">
      <dgm:prSet loTypeId="urn:microsoft.com/office/officeart/2005/8/layout/vList5" loCatId="list" qsTypeId="urn:microsoft.com/office/officeart/2005/8/quickstyle/simple2" qsCatId="simple" csTypeId="urn:microsoft.com/office/officeart/2005/8/colors/accent0_3" csCatId="mainScheme" phldr="1"/>
      <dgm:spPr/>
      <dgm:t>
        <a:bodyPr/>
        <a:lstStyle/>
        <a:p>
          <a:endParaRPr lang="en-US"/>
        </a:p>
      </dgm:t>
    </dgm:pt>
    <dgm:pt modelId="{4FA28F90-3CA5-4582-8CC6-849CD28AB3A8}">
      <dgm:prSet/>
      <dgm:spPr/>
      <dgm:t>
        <a:bodyPr/>
        <a:lstStyle/>
        <a:p>
          <a:r>
            <a:rPr lang="en-GB"/>
            <a:t>By the end of this session, you should be able to…..</a:t>
          </a:r>
          <a:endParaRPr lang="en-US"/>
        </a:p>
      </dgm:t>
    </dgm:pt>
    <dgm:pt modelId="{1E844246-B5EC-4ED8-86C0-57769C99ADB4}" type="parTrans" cxnId="{127E3B67-29DB-4D34-8CF0-6FFE9F865D27}">
      <dgm:prSet/>
      <dgm:spPr/>
      <dgm:t>
        <a:bodyPr/>
        <a:lstStyle/>
        <a:p>
          <a:endParaRPr lang="en-US"/>
        </a:p>
      </dgm:t>
    </dgm:pt>
    <dgm:pt modelId="{EA4A4288-140F-4372-92AF-CA22A1A7BFC9}" type="sibTrans" cxnId="{127E3B67-29DB-4D34-8CF0-6FFE9F865D27}">
      <dgm:prSet/>
      <dgm:spPr/>
      <dgm:t>
        <a:bodyPr/>
        <a:lstStyle/>
        <a:p>
          <a:endParaRPr lang="en-US"/>
        </a:p>
      </dgm:t>
    </dgm:pt>
    <dgm:pt modelId="{D6ACEA96-D7CF-4310-8CE9-BE106CD8ABC1}">
      <dgm:prSet/>
      <dgm:spPr/>
      <dgm:t>
        <a:bodyPr/>
        <a:lstStyle/>
        <a:p>
          <a:r>
            <a:rPr lang="en-GB" dirty="0"/>
            <a:t>Define the term ‘classicism’</a:t>
          </a:r>
          <a:endParaRPr lang="en-US" dirty="0"/>
        </a:p>
      </dgm:t>
    </dgm:pt>
    <dgm:pt modelId="{584BB7B4-27D4-4B61-871D-6AD23F915134}" type="parTrans" cxnId="{322464FC-7D34-40EE-B49F-0DA7BFB51314}">
      <dgm:prSet/>
      <dgm:spPr/>
      <dgm:t>
        <a:bodyPr/>
        <a:lstStyle/>
        <a:p>
          <a:endParaRPr lang="en-US"/>
        </a:p>
      </dgm:t>
    </dgm:pt>
    <dgm:pt modelId="{E72E83D5-0CEA-4029-822E-C983E4A55CA3}" type="sibTrans" cxnId="{322464FC-7D34-40EE-B49F-0DA7BFB51314}">
      <dgm:prSet/>
      <dgm:spPr/>
      <dgm:t>
        <a:bodyPr/>
        <a:lstStyle/>
        <a:p>
          <a:endParaRPr lang="en-US"/>
        </a:p>
      </dgm:t>
    </dgm:pt>
    <dgm:pt modelId="{390C5710-C2C4-49C8-8420-BD5606519BF8}">
      <dgm:prSet/>
      <dgm:spPr/>
      <dgm:t>
        <a:bodyPr/>
        <a:lstStyle/>
        <a:p>
          <a:r>
            <a:rPr lang="en-US" dirty="0"/>
            <a:t>Identify modern crime prevention strategies based on the classicist school of thought</a:t>
          </a:r>
        </a:p>
      </dgm:t>
    </dgm:pt>
    <dgm:pt modelId="{67789CD3-1F7A-4248-999F-73D8CE71C796}" type="parTrans" cxnId="{2672DC6F-9B97-4AA0-992A-A88B362FD169}">
      <dgm:prSet/>
      <dgm:spPr/>
    </dgm:pt>
    <dgm:pt modelId="{15FD67FB-621A-4B35-AA78-FC3412FAEA98}" type="sibTrans" cxnId="{2672DC6F-9B97-4AA0-992A-A88B362FD169}">
      <dgm:prSet/>
      <dgm:spPr/>
    </dgm:pt>
    <dgm:pt modelId="{A905CA2C-10B0-486C-9EE9-806898C220D0}" type="pres">
      <dgm:prSet presAssocID="{68B6C2DB-1161-4A39-938B-64170BF275DF}" presName="Name0" presStyleCnt="0">
        <dgm:presLayoutVars>
          <dgm:dir/>
          <dgm:animLvl val="lvl"/>
          <dgm:resizeHandles val="exact"/>
        </dgm:presLayoutVars>
      </dgm:prSet>
      <dgm:spPr/>
    </dgm:pt>
    <dgm:pt modelId="{D5111EAD-B341-48AA-A7D7-87D73070B0C0}" type="pres">
      <dgm:prSet presAssocID="{4FA28F90-3CA5-4582-8CC6-849CD28AB3A8}" presName="linNode" presStyleCnt="0"/>
      <dgm:spPr/>
    </dgm:pt>
    <dgm:pt modelId="{EBDDDA29-30BE-4358-92FE-E82324A402D1}" type="pres">
      <dgm:prSet presAssocID="{4FA28F90-3CA5-4582-8CC6-849CD28AB3A8}" presName="parentText" presStyleLbl="node1" presStyleIdx="0" presStyleCnt="1">
        <dgm:presLayoutVars>
          <dgm:chMax val="1"/>
          <dgm:bulletEnabled val="1"/>
        </dgm:presLayoutVars>
      </dgm:prSet>
      <dgm:spPr/>
    </dgm:pt>
    <dgm:pt modelId="{132555FA-8489-4B79-A488-DC9190EAE429}" type="pres">
      <dgm:prSet presAssocID="{4FA28F90-3CA5-4582-8CC6-849CD28AB3A8}" presName="descendantText" presStyleLbl="alignAccFollowNode1" presStyleIdx="0" presStyleCnt="1">
        <dgm:presLayoutVars>
          <dgm:bulletEnabled val="1"/>
        </dgm:presLayoutVars>
      </dgm:prSet>
      <dgm:spPr/>
    </dgm:pt>
  </dgm:ptLst>
  <dgm:cxnLst>
    <dgm:cxn modelId="{55440D30-0723-45A3-9EE8-41FC437914F0}" type="presOf" srcId="{68B6C2DB-1161-4A39-938B-64170BF275DF}" destId="{A905CA2C-10B0-486C-9EE9-806898C220D0}" srcOrd="0" destOrd="0" presId="urn:microsoft.com/office/officeart/2005/8/layout/vList5"/>
    <dgm:cxn modelId="{46240B31-B8D4-48AA-B31D-E74D7EF63156}" type="presOf" srcId="{D6ACEA96-D7CF-4310-8CE9-BE106CD8ABC1}" destId="{132555FA-8489-4B79-A488-DC9190EAE429}" srcOrd="0" destOrd="0" presId="urn:microsoft.com/office/officeart/2005/8/layout/vList5"/>
    <dgm:cxn modelId="{127E3B67-29DB-4D34-8CF0-6FFE9F865D27}" srcId="{68B6C2DB-1161-4A39-938B-64170BF275DF}" destId="{4FA28F90-3CA5-4582-8CC6-849CD28AB3A8}" srcOrd="0" destOrd="0" parTransId="{1E844246-B5EC-4ED8-86C0-57769C99ADB4}" sibTransId="{EA4A4288-140F-4372-92AF-CA22A1A7BFC9}"/>
    <dgm:cxn modelId="{2672DC6F-9B97-4AA0-992A-A88B362FD169}" srcId="{4FA28F90-3CA5-4582-8CC6-849CD28AB3A8}" destId="{390C5710-C2C4-49C8-8420-BD5606519BF8}" srcOrd="1" destOrd="0" parTransId="{67789CD3-1F7A-4248-999F-73D8CE71C796}" sibTransId="{15FD67FB-621A-4B35-AA78-FC3412FAEA98}"/>
    <dgm:cxn modelId="{0FF9D770-0335-44C0-A2B7-51AC42F9D365}" type="presOf" srcId="{4FA28F90-3CA5-4582-8CC6-849CD28AB3A8}" destId="{EBDDDA29-30BE-4358-92FE-E82324A402D1}" srcOrd="0" destOrd="0" presId="urn:microsoft.com/office/officeart/2005/8/layout/vList5"/>
    <dgm:cxn modelId="{F2D37458-8190-48C9-BC7E-7B19FCAB1E6C}" type="presOf" srcId="{390C5710-C2C4-49C8-8420-BD5606519BF8}" destId="{132555FA-8489-4B79-A488-DC9190EAE429}" srcOrd="0" destOrd="1" presId="urn:microsoft.com/office/officeart/2005/8/layout/vList5"/>
    <dgm:cxn modelId="{322464FC-7D34-40EE-B49F-0DA7BFB51314}" srcId="{4FA28F90-3CA5-4582-8CC6-849CD28AB3A8}" destId="{D6ACEA96-D7CF-4310-8CE9-BE106CD8ABC1}" srcOrd="0" destOrd="0" parTransId="{584BB7B4-27D4-4B61-871D-6AD23F915134}" sibTransId="{E72E83D5-0CEA-4029-822E-C983E4A55CA3}"/>
    <dgm:cxn modelId="{F3912C33-C864-4462-8A8D-BA0D271E7460}" type="presParOf" srcId="{A905CA2C-10B0-486C-9EE9-806898C220D0}" destId="{D5111EAD-B341-48AA-A7D7-87D73070B0C0}" srcOrd="0" destOrd="0" presId="urn:microsoft.com/office/officeart/2005/8/layout/vList5"/>
    <dgm:cxn modelId="{CA3ED9D1-FE71-4C84-9131-C9D3AD010611}" type="presParOf" srcId="{D5111EAD-B341-48AA-A7D7-87D73070B0C0}" destId="{EBDDDA29-30BE-4358-92FE-E82324A402D1}" srcOrd="0" destOrd="0" presId="urn:microsoft.com/office/officeart/2005/8/layout/vList5"/>
    <dgm:cxn modelId="{CB0888B4-D0E6-4EBB-A93A-B6BA6D71CD69}" type="presParOf" srcId="{D5111EAD-B341-48AA-A7D7-87D73070B0C0}" destId="{132555FA-8489-4B79-A488-DC9190EAE42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80CF93-512D-4A53-88C4-126D31C16D5B}" type="doc">
      <dgm:prSet loTypeId="urn:microsoft.com/office/officeart/2005/8/layout/default" loCatId="list" qsTypeId="urn:microsoft.com/office/officeart/2005/8/quickstyle/simple2" qsCatId="simple" csTypeId="urn:microsoft.com/office/officeart/2005/8/colors/accent0_3" csCatId="mainScheme"/>
      <dgm:spPr/>
      <dgm:t>
        <a:bodyPr/>
        <a:lstStyle/>
        <a:p>
          <a:endParaRPr lang="en-US"/>
        </a:p>
      </dgm:t>
    </dgm:pt>
    <dgm:pt modelId="{04611422-9E46-48A2-957E-59B4EC0692ED}">
      <dgm:prSet/>
      <dgm:spPr/>
      <dgm:t>
        <a:bodyPr/>
        <a:lstStyle/>
        <a:p>
          <a:r>
            <a:rPr lang="en-US" b="1"/>
            <a:t>Crime was an act carried out by a rational human being</a:t>
          </a:r>
          <a:endParaRPr lang="en-US"/>
        </a:p>
      </dgm:t>
    </dgm:pt>
    <dgm:pt modelId="{9BA9ABC3-128E-44E1-9B2E-33E76E858CE7}" type="parTrans" cxnId="{9D58B68A-2816-4ECE-B76F-600BD8EF71C1}">
      <dgm:prSet/>
      <dgm:spPr/>
      <dgm:t>
        <a:bodyPr/>
        <a:lstStyle/>
        <a:p>
          <a:endParaRPr lang="en-US"/>
        </a:p>
      </dgm:t>
    </dgm:pt>
    <dgm:pt modelId="{8B4084CF-4DE6-4932-954C-ED569B18C49B}" type="sibTrans" cxnId="{9D58B68A-2816-4ECE-B76F-600BD8EF71C1}">
      <dgm:prSet/>
      <dgm:spPr/>
      <dgm:t>
        <a:bodyPr/>
        <a:lstStyle/>
        <a:p>
          <a:endParaRPr lang="en-US"/>
        </a:p>
      </dgm:t>
    </dgm:pt>
    <dgm:pt modelId="{F9AE936E-10B6-4AD1-BABB-29D6F60628FD}">
      <dgm:prSet/>
      <dgm:spPr/>
      <dgm:t>
        <a:bodyPr/>
        <a:lstStyle/>
        <a:p>
          <a:r>
            <a:rPr lang="en-US"/>
            <a:t>Main aim of state intervention was </a:t>
          </a:r>
          <a:r>
            <a:rPr lang="en-US" b="1"/>
            <a:t>deterrence</a:t>
          </a:r>
          <a:endParaRPr lang="en-US"/>
        </a:p>
      </dgm:t>
    </dgm:pt>
    <dgm:pt modelId="{D550D769-C4FF-4593-BB20-635F90643AA5}" type="parTrans" cxnId="{FA4EF600-5775-4BF1-A728-998D535E3D65}">
      <dgm:prSet/>
      <dgm:spPr/>
      <dgm:t>
        <a:bodyPr/>
        <a:lstStyle/>
        <a:p>
          <a:endParaRPr lang="en-US"/>
        </a:p>
      </dgm:t>
    </dgm:pt>
    <dgm:pt modelId="{6304BBA3-0495-47F9-B914-2AC987186574}" type="sibTrans" cxnId="{FA4EF600-5775-4BF1-A728-998D535E3D65}">
      <dgm:prSet/>
      <dgm:spPr/>
      <dgm:t>
        <a:bodyPr/>
        <a:lstStyle/>
        <a:p>
          <a:endParaRPr lang="en-US"/>
        </a:p>
      </dgm:t>
    </dgm:pt>
    <dgm:pt modelId="{1A1642DE-DDE6-447D-AB12-5865A3061FE9}">
      <dgm:prSet/>
      <dgm:spPr/>
      <dgm:t>
        <a:bodyPr/>
        <a:lstStyle/>
        <a:p>
          <a:r>
            <a:rPr lang="en-US"/>
            <a:t>Responses to crime should be </a:t>
          </a:r>
          <a:r>
            <a:rPr lang="en-US" b="1"/>
            <a:t>consistent</a:t>
          </a:r>
          <a:endParaRPr lang="en-US"/>
        </a:p>
      </dgm:t>
    </dgm:pt>
    <dgm:pt modelId="{1CEE66A8-2CCE-480B-9E0F-FA56CDA53E07}" type="parTrans" cxnId="{D1F8888C-9685-463D-B65E-379C5C3DA45D}">
      <dgm:prSet/>
      <dgm:spPr/>
      <dgm:t>
        <a:bodyPr/>
        <a:lstStyle/>
        <a:p>
          <a:endParaRPr lang="en-US"/>
        </a:p>
      </dgm:t>
    </dgm:pt>
    <dgm:pt modelId="{03398AA1-25D5-4D11-863B-14CA81F61422}" type="sibTrans" cxnId="{D1F8888C-9685-463D-B65E-379C5C3DA45D}">
      <dgm:prSet/>
      <dgm:spPr/>
      <dgm:t>
        <a:bodyPr/>
        <a:lstStyle/>
        <a:p>
          <a:endParaRPr lang="en-US"/>
        </a:p>
      </dgm:t>
    </dgm:pt>
    <dgm:pt modelId="{171FC0E0-1350-4B73-A9C5-E1BA86E96808}">
      <dgm:prSet/>
      <dgm:spPr/>
      <dgm:t>
        <a:bodyPr/>
        <a:lstStyle/>
        <a:p>
          <a:r>
            <a:rPr lang="en-US" b="1"/>
            <a:t>Discretion</a:t>
          </a:r>
          <a:r>
            <a:rPr lang="en-US"/>
            <a:t> of professionals (judges and Magistrates) should be restricted</a:t>
          </a:r>
        </a:p>
      </dgm:t>
    </dgm:pt>
    <dgm:pt modelId="{C7B59FE2-67CA-481A-8020-4A3FB7005225}" type="parTrans" cxnId="{B6333E9B-980C-422B-B945-64D9EA1CC95B}">
      <dgm:prSet/>
      <dgm:spPr/>
      <dgm:t>
        <a:bodyPr/>
        <a:lstStyle/>
        <a:p>
          <a:endParaRPr lang="en-US"/>
        </a:p>
      </dgm:t>
    </dgm:pt>
    <dgm:pt modelId="{A0D6726B-DA3C-4F1F-B137-019C748F58E4}" type="sibTrans" cxnId="{B6333E9B-980C-422B-B945-64D9EA1CC95B}">
      <dgm:prSet/>
      <dgm:spPr/>
      <dgm:t>
        <a:bodyPr/>
        <a:lstStyle/>
        <a:p>
          <a:endParaRPr lang="en-US"/>
        </a:p>
      </dgm:t>
    </dgm:pt>
    <dgm:pt modelId="{193C7980-2800-44A0-93ED-88762F4F04E3}" type="pres">
      <dgm:prSet presAssocID="{A280CF93-512D-4A53-88C4-126D31C16D5B}" presName="diagram" presStyleCnt="0">
        <dgm:presLayoutVars>
          <dgm:dir/>
          <dgm:resizeHandles val="exact"/>
        </dgm:presLayoutVars>
      </dgm:prSet>
      <dgm:spPr/>
    </dgm:pt>
    <dgm:pt modelId="{02059752-6113-4BD1-B1DB-EAF7A0A1EF54}" type="pres">
      <dgm:prSet presAssocID="{04611422-9E46-48A2-957E-59B4EC0692ED}" presName="node" presStyleLbl="node1" presStyleIdx="0" presStyleCnt="4">
        <dgm:presLayoutVars>
          <dgm:bulletEnabled val="1"/>
        </dgm:presLayoutVars>
      </dgm:prSet>
      <dgm:spPr/>
    </dgm:pt>
    <dgm:pt modelId="{B67F6CA6-BAEC-4203-90DC-800D9C43BEEC}" type="pres">
      <dgm:prSet presAssocID="{8B4084CF-4DE6-4932-954C-ED569B18C49B}" presName="sibTrans" presStyleCnt="0"/>
      <dgm:spPr/>
    </dgm:pt>
    <dgm:pt modelId="{66675915-0B51-4996-A3D1-B8C9FF2F015D}" type="pres">
      <dgm:prSet presAssocID="{F9AE936E-10B6-4AD1-BABB-29D6F60628FD}" presName="node" presStyleLbl="node1" presStyleIdx="1" presStyleCnt="4">
        <dgm:presLayoutVars>
          <dgm:bulletEnabled val="1"/>
        </dgm:presLayoutVars>
      </dgm:prSet>
      <dgm:spPr/>
    </dgm:pt>
    <dgm:pt modelId="{87BE0846-332C-41C0-BF3F-B3DCFF4F2058}" type="pres">
      <dgm:prSet presAssocID="{6304BBA3-0495-47F9-B914-2AC987186574}" presName="sibTrans" presStyleCnt="0"/>
      <dgm:spPr/>
    </dgm:pt>
    <dgm:pt modelId="{BB292267-C78B-4C3E-936A-7E450E9ED03E}" type="pres">
      <dgm:prSet presAssocID="{1A1642DE-DDE6-447D-AB12-5865A3061FE9}" presName="node" presStyleLbl="node1" presStyleIdx="2" presStyleCnt="4">
        <dgm:presLayoutVars>
          <dgm:bulletEnabled val="1"/>
        </dgm:presLayoutVars>
      </dgm:prSet>
      <dgm:spPr/>
    </dgm:pt>
    <dgm:pt modelId="{B87E78ED-371C-4652-95B0-488EAF2BE0D0}" type="pres">
      <dgm:prSet presAssocID="{03398AA1-25D5-4D11-863B-14CA81F61422}" presName="sibTrans" presStyleCnt="0"/>
      <dgm:spPr/>
    </dgm:pt>
    <dgm:pt modelId="{62A8862A-35AB-4131-A497-C821D4B0E23A}" type="pres">
      <dgm:prSet presAssocID="{171FC0E0-1350-4B73-A9C5-E1BA86E96808}" presName="node" presStyleLbl="node1" presStyleIdx="3" presStyleCnt="4">
        <dgm:presLayoutVars>
          <dgm:bulletEnabled val="1"/>
        </dgm:presLayoutVars>
      </dgm:prSet>
      <dgm:spPr/>
    </dgm:pt>
  </dgm:ptLst>
  <dgm:cxnLst>
    <dgm:cxn modelId="{FA4EF600-5775-4BF1-A728-998D535E3D65}" srcId="{A280CF93-512D-4A53-88C4-126D31C16D5B}" destId="{F9AE936E-10B6-4AD1-BABB-29D6F60628FD}" srcOrd="1" destOrd="0" parTransId="{D550D769-C4FF-4593-BB20-635F90643AA5}" sibTransId="{6304BBA3-0495-47F9-B914-2AC987186574}"/>
    <dgm:cxn modelId="{B09C6808-9F68-4D67-85F5-07E2FE56D798}" type="presOf" srcId="{A280CF93-512D-4A53-88C4-126D31C16D5B}" destId="{193C7980-2800-44A0-93ED-88762F4F04E3}" srcOrd="0" destOrd="0" presId="urn:microsoft.com/office/officeart/2005/8/layout/default"/>
    <dgm:cxn modelId="{B0D5621E-A2B8-441A-90B7-7F8573B7DC86}" type="presOf" srcId="{1A1642DE-DDE6-447D-AB12-5865A3061FE9}" destId="{BB292267-C78B-4C3E-936A-7E450E9ED03E}" srcOrd="0" destOrd="0" presId="urn:microsoft.com/office/officeart/2005/8/layout/default"/>
    <dgm:cxn modelId="{97F0443A-A4DD-4011-9567-F69330C761AB}" type="presOf" srcId="{171FC0E0-1350-4B73-A9C5-E1BA86E96808}" destId="{62A8862A-35AB-4131-A497-C821D4B0E23A}" srcOrd="0" destOrd="0" presId="urn:microsoft.com/office/officeart/2005/8/layout/default"/>
    <dgm:cxn modelId="{9D58B68A-2816-4ECE-B76F-600BD8EF71C1}" srcId="{A280CF93-512D-4A53-88C4-126D31C16D5B}" destId="{04611422-9E46-48A2-957E-59B4EC0692ED}" srcOrd="0" destOrd="0" parTransId="{9BA9ABC3-128E-44E1-9B2E-33E76E858CE7}" sibTransId="{8B4084CF-4DE6-4932-954C-ED569B18C49B}"/>
    <dgm:cxn modelId="{D1F8888C-9685-463D-B65E-379C5C3DA45D}" srcId="{A280CF93-512D-4A53-88C4-126D31C16D5B}" destId="{1A1642DE-DDE6-447D-AB12-5865A3061FE9}" srcOrd="2" destOrd="0" parTransId="{1CEE66A8-2CCE-480B-9E0F-FA56CDA53E07}" sibTransId="{03398AA1-25D5-4D11-863B-14CA81F61422}"/>
    <dgm:cxn modelId="{B6333E9B-980C-422B-B945-64D9EA1CC95B}" srcId="{A280CF93-512D-4A53-88C4-126D31C16D5B}" destId="{171FC0E0-1350-4B73-A9C5-E1BA86E96808}" srcOrd="3" destOrd="0" parTransId="{C7B59FE2-67CA-481A-8020-4A3FB7005225}" sibTransId="{A0D6726B-DA3C-4F1F-B137-019C748F58E4}"/>
    <dgm:cxn modelId="{E9A49CB0-5B12-4C02-9A1A-F114D4EC6357}" type="presOf" srcId="{F9AE936E-10B6-4AD1-BABB-29D6F60628FD}" destId="{66675915-0B51-4996-A3D1-B8C9FF2F015D}" srcOrd="0" destOrd="0" presId="urn:microsoft.com/office/officeart/2005/8/layout/default"/>
    <dgm:cxn modelId="{86BB62FF-712A-46AF-9FE2-596AC5409DB1}" type="presOf" srcId="{04611422-9E46-48A2-957E-59B4EC0692ED}" destId="{02059752-6113-4BD1-B1DB-EAF7A0A1EF54}" srcOrd="0" destOrd="0" presId="urn:microsoft.com/office/officeart/2005/8/layout/default"/>
    <dgm:cxn modelId="{5ABE4D97-DFE8-4251-B19A-C8382E1EC22B}" type="presParOf" srcId="{193C7980-2800-44A0-93ED-88762F4F04E3}" destId="{02059752-6113-4BD1-B1DB-EAF7A0A1EF54}" srcOrd="0" destOrd="0" presId="urn:microsoft.com/office/officeart/2005/8/layout/default"/>
    <dgm:cxn modelId="{253CF7B0-5453-4DAF-B787-49D4B9F055EA}" type="presParOf" srcId="{193C7980-2800-44A0-93ED-88762F4F04E3}" destId="{B67F6CA6-BAEC-4203-90DC-800D9C43BEEC}" srcOrd="1" destOrd="0" presId="urn:microsoft.com/office/officeart/2005/8/layout/default"/>
    <dgm:cxn modelId="{B30CF1A9-8166-4D6A-A3B6-45BCE98401B5}" type="presParOf" srcId="{193C7980-2800-44A0-93ED-88762F4F04E3}" destId="{66675915-0B51-4996-A3D1-B8C9FF2F015D}" srcOrd="2" destOrd="0" presId="urn:microsoft.com/office/officeart/2005/8/layout/default"/>
    <dgm:cxn modelId="{C38B6AB3-931C-4F24-9335-1917E78D8AA3}" type="presParOf" srcId="{193C7980-2800-44A0-93ED-88762F4F04E3}" destId="{87BE0846-332C-41C0-BF3F-B3DCFF4F2058}" srcOrd="3" destOrd="0" presId="urn:microsoft.com/office/officeart/2005/8/layout/default"/>
    <dgm:cxn modelId="{91A8DB5B-3FDE-4E0B-AEF4-180951B9F2BA}" type="presParOf" srcId="{193C7980-2800-44A0-93ED-88762F4F04E3}" destId="{BB292267-C78B-4C3E-936A-7E450E9ED03E}" srcOrd="4" destOrd="0" presId="urn:microsoft.com/office/officeart/2005/8/layout/default"/>
    <dgm:cxn modelId="{8F4EE21D-2630-46F4-BB28-E3F231CA4225}" type="presParOf" srcId="{193C7980-2800-44A0-93ED-88762F4F04E3}" destId="{B87E78ED-371C-4652-95B0-488EAF2BE0D0}" srcOrd="5" destOrd="0" presId="urn:microsoft.com/office/officeart/2005/8/layout/default"/>
    <dgm:cxn modelId="{DBA2A63F-334A-4861-9FCC-61640CB1B84C}" type="presParOf" srcId="{193C7980-2800-44A0-93ED-88762F4F04E3}" destId="{62A8862A-35AB-4131-A497-C821D4B0E23A}"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3E40D1-14EE-47C3-B873-4F0D7375499F}"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722EA5C7-5E40-4BF2-80AD-050FDE64F31F}">
      <dgm:prSet custT="1"/>
      <dgm:spPr/>
      <dgm:t>
        <a:bodyPr/>
        <a:lstStyle/>
        <a:p>
          <a:r>
            <a:rPr lang="en-GB" sz="2400" b="1" dirty="0"/>
            <a:t>Significant impact on criminological theory</a:t>
          </a:r>
          <a:endParaRPr lang="en-US" sz="2400" dirty="0"/>
        </a:p>
      </dgm:t>
    </dgm:pt>
    <dgm:pt modelId="{B252B6A0-2085-4D0E-87CD-6EDF1143CC91}" type="parTrans" cxnId="{F6EC6362-87FD-4FAA-B6EA-E391AD04D927}">
      <dgm:prSet/>
      <dgm:spPr/>
      <dgm:t>
        <a:bodyPr/>
        <a:lstStyle/>
        <a:p>
          <a:endParaRPr lang="en-US"/>
        </a:p>
      </dgm:t>
    </dgm:pt>
    <dgm:pt modelId="{6EE1DB92-67AD-4302-8110-B884C5366FE8}" type="sibTrans" cxnId="{F6EC6362-87FD-4FAA-B6EA-E391AD04D927}">
      <dgm:prSet/>
      <dgm:spPr/>
      <dgm:t>
        <a:bodyPr/>
        <a:lstStyle/>
        <a:p>
          <a:endParaRPr lang="en-US"/>
        </a:p>
      </dgm:t>
    </dgm:pt>
    <dgm:pt modelId="{68E695D5-B597-47B9-808D-AF9EA35CE79C}">
      <dgm:prSet custT="1"/>
      <dgm:spPr/>
      <dgm:t>
        <a:bodyPr/>
        <a:lstStyle/>
        <a:p>
          <a:r>
            <a:rPr lang="en-GB" sz="2400" b="1" dirty="0"/>
            <a:t>Even greater impact on criminal justice practice</a:t>
          </a:r>
          <a:endParaRPr lang="en-US" sz="2400" dirty="0"/>
        </a:p>
      </dgm:t>
    </dgm:pt>
    <dgm:pt modelId="{B3E6BD02-2C9E-44EF-A1D1-D7AFECC909FE}" type="parTrans" cxnId="{0490A304-0645-4493-A05B-7C24416FFF05}">
      <dgm:prSet/>
      <dgm:spPr/>
      <dgm:t>
        <a:bodyPr/>
        <a:lstStyle/>
        <a:p>
          <a:endParaRPr lang="en-US"/>
        </a:p>
      </dgm:t>
    </dgm:pt>
    <dgm:pt modelId="{2A7EFEFB-EE87-4497-A210-80CDE008B552}" type="sibTrans" cxnId="{0490A304-0645-4493-A05B-7C24416FFF05}">
      <dgm:prSet/>
      <dgm:spPr/>
      <dgm:t>
        <a:bodyPr/>
        <a:lstStyle/>
        <a:p>
          <a:endParaRPr lang="en-US"/>
        </a:p>
      </dgm:t>
    </dgm:pt>
    <dgm:pt modelId="{7DEA7621-2841-49DE-B3DF-5101AB130E44}">
      <dgm:prSet custT="1"/>
      <dgm:spPr/>
      <dgm:t>
        <a:bodyPr/>
        <a:lstStyle/>
        <a:p>
          <a:r>
            <a:rPr lang="en-GB" sz="1600" dirty="0"/>
            <a:t>e.g. ideas such as punishments being appropriate to the nature of the crime have formed a basis for modern criminal justice systems throughout the world.</a:t>
          </a:r>
          <a:endParaRPr lang="en-US" sz="1600" dirty="0"/>
        </a:p>
      </dgm:t>
    </dgm:pt>
    <dgm:pt modelId="{048CD7DD-E092-4247-BFD8-F765E8D9A5E0}" type="parTrans" cxnId="{41D89D3D-CF23-4B1D-B2B8-88806A7D747D}">
      <dgm:prSet/>
      <dgm:spPr/>
      <dgm:t>
        <a:bodyPr/>
        <a:lstStyle/>
        <a:p>
          <a:endParaRPr lang="en-US"/>
        </a:p>
      </dgm:t>
    </dgm:pt>
    <dgm:pt modelId="{B3464007-B8AB-49E4-8B28-143CD0FDE481}" type="sibTrans" cxnId="{41D89D3D-CF23-4B1D-B2B8-88806A7D747D}">
      <dgm:prSet/>
      <dgm:spPr/>
      <dgm:t>
        <a:bodyPr/>
        <a:lstStyle/>
        <a:p>
          <a:endParaRPr lang="en-US"/>
        </a:p>
      </dgm:t>
    </dgm:pt>
    <dgm:pt modelId="{52078D1B-3EC8-4DFB-BFFA-DDFE168CEA84}">
      <dgm:prSet custT="1"/>
      <dgm:spPr/>
      <dgm:t>
        <a:bodyPr/>
        <a:lstStyle/>
        <a:p>
          <a:r>
            <a:rPr lang="en-GB" sz="2000" dirty="0"/>
            <a:t>Classicism is commonly reflected in processes surrounding deterrence</a:t>
          </a:r>
          <a:r>
            <a:rPr lang="en-GB" sz="1800" dirty="0"/>
            <a:t>.</a:t>
          </a:r>
          <a:endParaRPr lang="en-US" sz="1800" dirty="0"/>
        </a:p>
      </dgm:t>
    </dgm:pt>
    <dgm:pt modelId="{D532EE0E-EAB7-4691-AF11-43509D6C1F40}" type="parTrans" cxnId="{504C1B48-A874-494D-91D0-163775CFEE85}">
      <dgm:prSet/>
      <dgm:spPr/>
      <dgm:t>
        <a:bodyPr/>
        <a:lstStyle/>
        <a:p>
          <a:endParaRPr lang="en-US"/>
        </a:p>
      </dgm:t>
    </dgm:pt>
    <dgm:pt modelId="{50CB1204-A5B5-4F81-85DE-FBAD78257596}" type="sibTrans" cxnId="{504C1B48-A874-494D-91D0-163775CFEE85}">
      <dgm:prSet/>
      <dgm:spPr/>
      <dgm:t>
        <a:bodyPr/>
        <a:lstStyle/>
        <a:p>
          <a:endParaRPr lang="en-US"/>
        </a:p>
      </dgm:t>
    </dgm:pt>
    <dgm:pt modelId="{CCFA987F-387D-4C0A-9939-D8DAA40C0DDF}" type="pres">
      <dgm:prSet presAssocID="{B33E40D1-14EE-47C3-B873-4F0D7375499F}" presName="hierChild1" presStyleCnt="0">
        <dgm:presLayoutVars>
          <dgm:chPref val="1"/>
          <dgm:dir/>
          <dgm:animOne val="branch"/>
          <dgm:animLvl val="lvl"/>
          <dgm:resizeHandles/>
        </dgm:presLayoutVars>
      </dgm:prSet>
      <dgm:spPr/>
    </dgm:pt>
    <dgm:pt modelId="{35661D99-DDEC-4894-8B4A-E6BE85231DA6}" type="pres">
      <dgm:prSet presAssocID="{722EA5C7-5E40-4BF2-80AD-050FDE64F31F}" presName="hierRoot1" presStyleCnt="0"/>
      <dgm:spPr/>
    </dgm:pt>
    <dgm:pt modelId="{4E0C708C-6802-4588-9187-726CC4AC6B66}" type="pres">
      <dgm:prSet presAssocID="{722EA5C7-5E40-4BF2-80AD-050FDE64F31F}" presName="composite" presStyleCnt="0"/>
      <dgm:spPr/>
    </dgm:pt>
    <dgm:pt modelId="{67A6A7F9-A41F-4C3F-92F0-CE0999F98D5E}" type="pres">
      <dgm:prSet presAssocID="{722EA5C7-5E40-4BF2-80AD-050FDE64F31F}" presName="background" presStyleLbl="node0" presStyleIdx="0" presStyleCnt="4"/>
      <dgm:spPr/>
    </dgm:pt>
    <dgm:pt modelId="{22277D40-3FEA-4557-9115-8CC9FEE572F8}" type="pres">
      <dgm:prSet presAssocID="{722EA5C7-5E40-4BF2-80AD-050FDE64F31F}" presName="text" presStyleLbl="fgAcc0" presStyleIdx="0" presStyleCnt="4">
        <dgm:presLayoutVars>
          <dgm:chPref val="3"/>
        </dgm:presLayoutVars>
      </dgm:prSet>
      <dgm:spPr/>
    </dgm:pt>
    <dgm:pt modelId="{6BCCF57E-52C8-49E7-ABC9-ED420A89CF84}" type="pres">
      <dgm:prSet presAssocID="{722EA5C7-5E40-4BF2-80AD-050FDE64F31F}" presName="hierChild2" presStyleCnt="0"/>
      <dgm:spPr/>
    </dgm:pt>
    <dgm:pt modelId="{3AA5FD8F-D9F8-4E74-AEB4-660C0B7ADEB7}" type="pres">
      <dgm:prSet presAssocID="{68E695D5-B597-47B9-808D-AF9EA35CE79C}" presName="hierRoot1" presStyleCnt="0"/>
      <dgm:spPr/>
    </dgm:pt>
    <dgm:pt modelId="{1D45C518-5D71-4691-B1F1-CCCFBB6BE23D}" type="pres">
      <dgm:prSet presAssocID="{68E695D5-B597-47B9-808D-AF9EA35CE79C}" presName="composite" presStyleCnt="0"/>
      <dgm:spPr/>
    </dgm:pt>
    <dgm:pt modelId="{5409B291-1405-41BB-94F3-F1C7F33EF503}" type="pres">
      <dgm:prSet presAssocID="{68E695D5-B597-47B9-808D-AF9EA35CE79C}" presName="background" presStyleLbl="node0" presStyleIdx="1" presStyleCnt="4"/>
      <dgm:spPr/>
    </dgm:pt>
    <dgm:pt modelId="{DC655C4D-E3F6-451D-B928-4F5414A4BFEA}" type="pres">
      <dgm:prSet presAssocID="{68E695D5-B597-47B9-808D-AF9EA35CE79C}" presName="text" presStyleLbl="fgAcc0" presStyleIdx="1" presStyleCnt="4">
        <dgm:presLayoutVars>
          <dgm:chPref val="3"/>
        </dgm:presLayoutVars>
      </dgm:prSet>
      <dgm:spPr/>
    </dgm:pt>
    <dgm:pt modelId="{2C5F0A94-F128-4F7B-831A-4AA491582AE5}" type="pres">
      <dgm:prSet presAssocID="{68E695D5-B597-47B9-808D-AF9EA35CE79C}" presName="hierChild2" presStyleCnt="0"/>
      <dgm:spPr/>
    </dgm:pt>
    <dgm:pt modelId="{9C94BA0C-CA52-463E-AB95-EE0E11BAA98B}" type="pres">
      <dgm:prSet presAssocID="{7DEA7621-2841-49DE-B3DF-5101AB130E44}" presName="hierRoot1" presStyleCnt="0"/>
      <dgm:spPr/>
    </dgm:pt>
    <dgm:pt modelId="{1C5302B7-61C7-44FF-95D0-035A25C04273}" type="pres">
      <dgm:prSet presAssocID="{7DEA7621-2841-49DE-B3DF-5101AB130E44}" presName="composite" presStyleCnt="0"/>
      <dgm:spPr/>
    </dgm:pt>
    <dgm:pt modelId="{EF5AD18A-5B4D-47C4-AC07-44569EF86228}" type="pres">
      <dgm:prSet presAssocID="{7DEA7621-2841-49DE-B3DF-5101AB130E44}" presName="background" presStyleLbl="node0" presStyleIdx="2" presStyleCnt="4"/>
      <dgm:spPr/>
    </dgm:pt>
    <dgm:pt modelId="{49BD7936-A090-4D7A-8B30-523BEB21F11B}" type="pres">
      <dgm:prSet presAssocID="{7DEA7621-2841-49DE-B3DF-5101AB130E44}" presName="text" presStyleLbl="fgAcc0" presStyleIdx="2" presStyleCnt="4">
        <dgm:presLayoutVars>
          <dgm:chPref val="3"/>
        </dgm:presLayoutVars>
      </dgm:prSet>
      <dgm:spPr/>
    </dgm:pt>
    <dgm:pt modelId="{D9595807-A8DA-4047-A62D-D228AE9D0EBE}" type="pres">
      <dgm:prSet presAssocID="{7DEA7621-2841-49DE-B3DF-5101AB130E44}" presName="hierChild2" presStyleCnt="0"/>
      <dgm:spPr/>
    </dgm:pt>
    <dgm:pt modelId="{DB8E2AB5-06D8-412B-BA53-096BE0B40E5D}" type="pres">
      <dgm:prSet presAssocID="{52078D1B-3EC8-4DFB-BFFA-DDFE168CEA84}" presName="hierRoot1" presStyleCnt="0"/>
      <dgm:spPr/>
    </dgm:pt>
    <dgm:pt modelId="{0C58147B-9ABB-4E13-A219-1EF3B2C73AA7}" type="pres">
      <dgm:prSet presAssocID="{52078D1B-3EC8-4DFB-BFFA-DDFE168CEA84}" presName="composite" presStyleCnt="0"/>
      <dgm:spPr/>
    </dgm:pt>
    <dgm:pt modelId="{CA85A027-D839-4485-B224-8CE247F713AA}" type="pres">
      <dgm:prSet presAssocID="{52078D1B-3EC8-4DFB-BFFA-DDFE168CEA84}" presName="background" presStyleLbl="node0" presStyleIdx="3" presStyleCnt="4"/>
      <dgm:spPr/>
    </dgm:pt>
    <dgm:pt modelId="{8BAEF61A-393C-4E92-8B47-1C99EEF65120}" type="pres">
      <dgm:prSet presAssocID="{52078D1B-3EC8-4DFB-BFFA-DDFE168CEA84}" presName="text" presStyleLbl="fgAcc0" presStyleIdx="3" presStyleCnt="4">
        <dgm:presLayoutVars>
          <dgm:chPref val="3"/>
        </dgm:presLayoutVars>
      </dgm:prSet>
      <dgm:spPr/>
    </dgm:pt>
    <dgm:pt modelId="{5B583B44-4395-4589-920D-2BBC19A6429A}" type="pres">
      <dgm:prSet presAssocID="{52078D1B-3EC8-4DFB-BFFA-DDFE168CEA84}" presName="hierChild2" presStyleCnt="0"/>
      <dgm:spPr/>
    </dgm:pt>
  </dgm:ptLst>
  <dgm:cxnLst>
    <dgm:cxn modelId="{0490A304-0645-4493-A05B-7C24416FFF05}" srcId="{B33E40D1-14EE-47C3-B873-4F0D7375499F}" destId="{68E695D5-B597-47B9-808D-AF9EA35CE79C}" srcOrd="1" destOrd="0" parTransId="{B3E6BD02-2C9E-44EF-A1D1-D7AFECC909FE}" sibTransId="{2A7EFEFB-EE87-4497-A210-80CDE008B552}"/>
    <dgm:cxn modelId="{096F1222-525D-48B4-B3FF-17EC58FE02B9}" type="presOf" srcId="{7DEA7621-2841-49DE-B3DF-5101AB130E44}" destId="{49BD7936-A090-4D7A-8B30-523BEB21F11B}" srcOrd="0" destOrd="0" presId="urn:microsoft.com/office/officeart/2005/8/layout/hierarchy1"/>
    <dgm:cxn modelId="{582F0F30-0E41-4839-BAB2-44551E1B1128}" type="presOf" srcId="{722EA5C7-5E40-4BF2-80AD-050FDE64F31F}" destId="{22277D40-3FEA-4557-9115-8CC9FEE572F8}" srcOrd="0" destOrd="0" presId="urn:microsoft.com/office/officeart/2005/8/layout/hierarchy1"/>
    <dgm:cxn modelId="{41D89D3D-CF23-4B1D-B2B8-88806A7D747D}" srcId="{B33E40D1-14EE-47C3-B873-4F0D7375499F}" destId="{7DEA7621-2841-49DE-B3DF-5101AB130E44}" srcOrd="2" destOrd="0" parTransId="{048CD7DD-E092-4247-BFD8-F765E8D9A5E0}" sibTransId="{B3464007-B8AB-49E4-8B28-143CD0FDE481}"/>
    <dgm:cxn modelId="{F6EC6362-87FD-4FAA-B6EA-E391AD04D927}" srcId="{B33E40D1-14EE-47C3-B873-4F0D7375499F}" destId="{722EA5C7-5E40-4BF2-80AD-050FDE64F31F}" srcOrd="0" destOrd="0" parTransId="{B252B6A0-2085-4D0E-87CD-6EDF1143CC91}" sibTransId="{6EE1DB92-67AD-4302-8110-B884C5366FE8}"/>
    <dgm:cxn modelId="{53062146-44D8-4003-96E2-C986FBD4CC1A}" type="presOf" srcId="{B33E40D1-14EE-47C3-B873-4F0D7375499F}" destId="{CCFA987F-387D-4C0A-9939-D8DAA40C0DDF}" srcOrd="0" destOrd="0" presId="urn:microsoft.com/office/officeart/2005/8/layout/hierarchy1"/>
    <dgm:cxn modelId="{504C1B48-A874-494D-91D0-163775CFEE85}" srcId="{B33E40D1-14EE-47C3-B873-4F0D7375499F}" destId="{52078D1B-3EC8-4DFB-BFFA-DDFE168CEA84}" srcOrd="3" destOrd="0" parTransId="{D532EE0E-EAB7-4691-AF11-43509D6C1F40}" sibTransId="{50CB1204-A5B5-4F81-85DE-FBAD78257596}"/>
    <dgm:cxn modelId="{4765234A-5C4E-4590-AD7C-B5E9F31888EA}" type="presOf" srcId="{68E695D5-B597-47B9-808D-AF9EA35CE79C}" destId="{DC655C4D-E3F6-451D-B928-4F5414A4BFEA}" srcOrd="0" destOrd="0" presId="urn:microsoft.com/office/officeart/2005/8/layout/hierarchy1"/>
    <dgm:cxn modelId="{BA688B84-591F-4816-9306-443B8E1BAA54}" type="presOf" srcId="{52078D1B-3EC8-4DFB-BFFA-DDFE168CEA84}" destId="{8BAEF61A-393C-4E92-8B47-1C99EEF65120}" srcOrd="0" destOrd="0" presId="urn:microsoft.com/office/officeart/2005/8/layout/hierarchy1"/>
    <dgm:cxn modelId="{69E71CDA-4414-4D5D-9273-8E600BB79EEA}" type="presParOf" srcId="{CCFA987F-387D-4C0A-9939-D8DAA40C0DDF}" destId="{35661D99-DDEC-4894-8B4A-E6BE85231DA6}" srcOrd="0" destOrd="0" presId="urn:microsoft.com/office/officeart/2005/8/layout/hierarchy1"/>
    <dgm:cxn modelId="{2C46EE61-275B-4361-8549-947FBF09E4F9}" type="presParOf" srcId="{35661D99-DDEC-4894-8B4A-E6BE85231DA6}" destId="{4E0C708C-6802-4588-9187-726CC4AC6B66}" srcOrd="0" destOrd="0" presId="urn:microsoft.com/office/officeart/2005/8/layout/hierarchy1"/>
    <dgm:cxn modelId="{C92165B3-C18A-42D4-B556-032F2B868B75}" type="presParOf" srcId="{4E0C708C-6802-4588-9187-726CC4AC6B66}" destId="{67A6A7F9-A41F-4C3F-92F0-CE0999F98D5E}" srcOrd="0" destOrd="0" presId="urn:microsoft.com/office/officeart/2005/8/layout/hierarchy1"/>
    <dgm:cxn modelId="{6EF7A23A-41FB-4AC6-9F95-6C33EE091546}" type="presParOf" srcId="{4E0C708C-6802-4588-9187-726CC4AC6B66}" destId="{22277D40-3FEA-4557-9115-8CC9FEE572F8}" srcOrd="1" destOrd="0" presId="urn:microsoft.com/office/officeart/2005/8/layout/hierarchy1"/>
    <dgm:cxn modelId="{1ACEEEE2-4732-4E9B-8E12-F3912BA943C6}" type="presParOf" srcId="{35661D99-DDEC-4894-8B4A-E6BE85231DA6}" destId="{6BCCF57E-52C8-49E7-ABC9-ED420A89CF84}" srcOrd="1" destOrd="0" presId="urn:microsoft.com/office/officeart/2005/8/layout/hierarchy1"/>
    <dgm:cxn modelId="{9E5FA74E-9989-47DB-A7AA-F2F423460BD8}" type="presParOf" srcId="{CCFA987F-387D-4C0A-9939-D8DAA40C0DDF}" destId="{3AA5FD8F-D9F8-4E74-AEB4-660C0B7ADEB7}" srcOrd="1" destOrd="0" presId="urn:microsoft.com/office/officeart/2005/8/layout/hierarchy1"/>
    <dgm:cxn modelId="{C5D373B7-5F5E-486E-8CFF-D4209B51728E}" type="presParOf" srcId="{3AA5FD8F-D9F8-4E74-AEB4-660C0B7ADEB7}" destId="{1D45C518-5D71-4691-B1F1-CCCFBB6BE23D}" srcOrd="0" destOrd="0" presId="urn:microsoft.com/office/officeart/2005/8/layout/hierarchy1"/>
    <dgm:cxn modelId="{33C38229-7EA3-47B3-939B-7131457B1AD6}" type="presParOf" srcId="{1D45C518-5D71-4691-B1F1-CCCFBB6BE23D}" destId="{5409B291-1405-41BB-94F3-F1C7F33EF503}" srcOrd="0" destOrd="0" presId="urn:microsoft.com/office/officeart/2005/8/layout/hierarchy1"/>
    <dgm:cxn modelId="{AE37C13B-6B87-43DD-ABCF-1C82CB00AA16}" type="presParOf" srcId="{1D45C518-5D71-4691-B1F1-CCCFBB6BE23D}" destId="{DC655C4D-E3F6-451D-B928-4F5414A4BFEA}" srcOrd="1" destOrd="0" presId="urn:microsoft.com/office/officeart/2005/8/layout/hierarchy1"/>
    <dgm:cxn modelId="{B0265C37-84B3-45F4-ACE5-3E55AC3FC0F0}" type="presParOf" srcId="{3AA5FD8F-D9F8-4E74-AEB4-660C0B7ADEB7}" destId="{2C5F0A94-F128-4F7B-831A-4AA491582AE5}" srcOrd="1" destOrd="0" presId="urn:microsoft.com/office/officeart/2005/8/layout/hierarchy1"/>
    <dgm:cxn modelId="{D9E5FEA3-403A-4723-9FE6-1EE12DEE7874}" type="presParOf" srcId="{CCFA987F-387D-4C0A-9939-D8DAA40C0DDF}" destId="{9C94BA0C-CA52-463E-AB95-EE0E11BAA98B}" srcOrd="2" destOrd="0" presId="urn:microsoft.com/office/officeart/2005/8/layout/hierarchy1"/>
    <dgm:cxn modelId="{B2D0FE60-BDD0-4BF8-BB3D-46AA06C8A708}" type="presParOf" srcId="{9C94BA0C-CA52-463E-AB95-EE0E11BAA98B}" destId="{1C5302B7-61C7-44FF-95D0-035A25C04273}" srcOrd="0" destOrd="0" presId="urn:microsoft.com/office/officeart/2005/8/layout/hierarchy1"/>
    <dgm:cxn modelId="{18249BCE-B958-46B9-9306-2CEB60C50FC9}" type="presParOf" srcId="{1C5302B7-61C7-44FF-95D0-035A25C04273}" destId="{EF5AD18A-5B4D-47C4-AC07-44569EF86228}" srcOrd="0" destOrd="0" presId="urn:microsoft.com/office/officeart/2005/8/layout/hierarchy1"/>
    <dgm:cxn modelId="{D17DDAC7-003E-4744-A96A-95328078403E}" type="presParOf" srcId="{1C5302B7-61C7-44FF-95D0-035A25C04273}" destId="{49BD7936-A090-4D7A-8B30-523BEB21F11B}" srcOrd="1" destOrd="0" presId="urn:microsoft.com/office/officeart/2005/8/layout/hierarchy1"/>
    <dgm:cxn modelId="{1F511BD7-0178-42AB-B0C1-0CC758358AE6}" type="presParOf" srcId="{9C94BA0C-CA52-463E-AB95-EE0E11BAA98B}" destId="{D9595807-A8DA-4047-A62D-D228AE9D0EBE}" srcOrd="1" destOrd="0" presId="urn:microsoft.com/office/officeart/2005/8/layout/hierarchy1"/>
    <dgm:cxn modelId="{85627667-0F4C-44CC-8183-123B557550F3}" type="presParOf" srcId="{CCFA987F-387D-4C0A-9939-D8DAA40C0DDF}" destId="{DB8E2AB5-06D8-412B-BA53-096BE0B40E5D}" srcOrd="3" destOrd="0" presId="urn:microsoft.com/office/officeart/2005/8/layout/hierarchy1"/>
    <dgm:cxn modelId="{13F87978-81E8-4349-B665-E29791262129}" type="presParOf" srcId="{DB8E2AB5-06D8-412B-BA53-096BE0B40E5D}" destId="{0C58147B-9ABB-4E13-A219-1EF3B2C73AA7}" srcOrd="0" destOrd="0" presId="urn:microsoft.com/office/officeart/2005/8/layout/hierarchy1"/>
    <dgm:cxn modelId="{402FD00B-EA6B-425A-A423-E16A4D71D3CB}" type="presParOf" srcId="{0C58147B-9ABB-4E13-A219-1EF3B2C73AA7}" destId="{CA85A027-D839-4485-B224-8CE247F713AA}" srcOrd="0" destOrd="0" presId="urn:microsoft.com/office/officeart/2005/8/layout/hierarchy1"/>
    <dgm:cxn modelId="{10E62A99-FA2E-4D75-9CBE-2CA54A3FB62C}" type="presParOf" srcId="{0C58147B-9ABB-4E13-A219-1EF3B2C73AA7}" destId="{8BAEF61A-393C-4E92-8B47-1C99EEF65120}" srcOrd="1" destOrd="0" presId="urn:microsoft.com/office/officeart/2005/8/layout/hierarchy1"/>
    <dgm:cxn modelId="{1A2235E4-5E19-4708-B979-A5FE11C978EA}" type="presParOf" srcId="{DB8E2AB5-06D8-412B-BA53-096BE0B40E5D}" destId="{5B583B44-4395-4589-920D-2BBC19A6429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83A10B-CB93-4763-BB3A-14566862DC5F}"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E1A57AC3-CFE6-4360-B868-CF07DCD522AF}">
      <dgm:prSet/>
      <dgm:spPr/>
      <dgm:t>
        <a:bodyPr/>
        <a:lstStyle/>
        <a:p>
          <a:r>
            <a:rPr lang="en-GB"/>
            <a:t>The approach taken by Classicist criminologists can be challenged on a number of grounds:</a:t>
          </a:r>
          <a:endParaRPr lang="en-US"/>
        </a:p>
      </dgm:t>
    </dgm:pt>
    <dgm:pt modelId="{FFF15A1E-9849-411C-9CC1-DE9A75685D3C}" type="parTrans" cxnId="{D1B0933F-D162-461E-9A97-EDDDB131C193}">
      <dgm:prSet/>
      <dgm:spPr/>
      <dgm:t>
        <a:bodyPr/>
        <a:lstStyle/>
        <a:p>
          <a:endParaRPr lang="en-US"/>
        </a:p>
      </dgm:t>
    </dgm:pt>
    <dgm:pt modelId="{29762639-3BBC-43EF-987C-37C9E8D018E0}" type="sibTrans" cxnId="{D1B0933F-D162-461E-9A97-EDDDB131C193}">
      <dgm:prSet/>
      <dgm:spPr/>
      <dgm:t>
        <a:bodyPr/>
        <a:lstStyle/>
        <a:p>
          <a:endParaRPr lang="en-US"/>
        </a:p>
      </dgm:t>
    </dgm:pt>
    <dgm:pt modelId="{4CDA98CD-5663-40DD-9903-D0AF68C38FDD}">
      <dgm:prSet/>
      <dgm:spPr/>
      <dgm:t>
        <a:bodyPr/>
        <a:lstStyle/>
        <a:p>
          <a:r>
            <a:rPr lang="en-GB" b="1"/>
            <a:t>There was no hard evidence to justify their views</a:t>
          </a:r>
          <a:endParaRPr lang="en-US"/>
        </a:p>
      </dgm:t>
    </dgm:pt>
    <dgm:pt modelId="{2978D369-5372-4039-B867-BC38E17AA4A5}" type="parTrans" cxnId="{E1B3069E-1B52-46D5-80BF-92A753C419BE}">
      <dgm:prSet/>
      <dgm:spPr/>
      <dgm:t>
        <a:bodyPr/>
        <a:lstStyle/>
        <a:p>
          <a:endParaRPr lang="en-US"/>
        </a:p>
      </dgm:t>
    </dgm:pt>
    <dgm:pt modelId="{2384D98B-72BA-4DAC-A7B3-2036552E7DFE}" type="sibTrans" cxnId="{E1B3069E-1B52-46D5-80BF-92A753C419BE}">
      <dgm:prSet/>
      <dgm:spPr/>
      <dgm:t>
        <a:bodyPr/>
        <a:lstStyle/>
        <a:p>
          <a:endParaRPr lang="en-US"/>
        </a:p>
      </dgm:t>
    </dgm:pt>
    <dgm:pt modelId="{715581C1-F39C-4385-A378-358E1CCAF717}">
      <dgm:prSet/>
      <dgm:spPr/>
      <dgm:t>
        <a:bodyPr/>
        <a:lstStyle/>
        <a:p>
          <a:r>
            <a:rPr lang="en-GB" b="1"/>
            <a:t>There was too much emphasis placed on rationality</a:t>
          </a:r>
          <a:endParaRPr lang="en-US"/>
        </a:p>
      </dgm:t>
    </dgm:pt>
    <dgm:pt modelId="{AFD192E6-C2F3-4DA2-9554-53AB3E5A9E4F}" type="parTrans" cxnId="{82ABFE02-9318-4B29-8069-5E86446C5F02}">
      <dgm:prSet/>
      <dgm:spPr/>
      <dgm:t>
        <a:bodyPr/>
        <a:lstStyle/>
        <a:p>
          <a:endParaRPr lang="en-US"/>
        </a:p>
      </dgm:t>
    </dgm:pt>
    <dgm:pt modelId="{947E3F0B-ECFE-47CA-92E7-0F57057BB539}" type="sibTrans" cxnId="{82ABFE02-9318-4B29-8069-5E86446C5F02}">
      <dgm:prSet/>
      <dgm:spPr/>
      <dgm:t>
        <a:bodyPr/>
        <a:lstStyle/>
        <a:p>
          <a:endParaRPr lang="en-US"/>
        </a:p>
      </dgm:t>
    </dgm:pt>
    <dgm:pt modelId="{BADC3E5E-A76A-4299-A91A-CE833494D715}">
      <dgm:prSet/>
      <dgm:spPr/>
      <dgm:t>
        <a:bodyPr/>
        <a:lstStyle/>
        <a:p>
          <a:r>
            <a:rPr lang="en-GB" b="1"/>
            <a:t>The importance of discretion was underemphasised</a:t>
          </a:r>
          <a:endParaRPr lang="en-US"/>
        </a:p>
      </dgm:t>
    </dgm:pt>
    <dgm:pt modelId="{B94EF752-5647-4BFC-9275-2DF3FA6AE5C2}" type="parTrans" cxnId="{88892308-141C-4BCD-B4B8-750282C6135A}">
      <dgm:prSet/>
      <dgm:spPr/>
      <dgm:t>
        <a:bodyPr/>
        <a:lstStyle/>
        <a:p>
          <a:endParaRPr lang="en-US"/>
        </a:p>
      </dgm:t>
    </dgm:pt>
    <dgm:pt modelId="{2B11432D-9878-4A50-B924-81420EB8AEE7}" type="sibTrans" cxnId="{88892308-141C-4BCD-B4B8-750282C6135A}">
      <dgm:prSet/>
      <dgm:spPr/>
      <dgm:t>
        <a:bodyPr/>
        <a:lstStyle/>
        <a:p>
          <a:endParaRPr lang="en-US"/>
        </a:p>
      </dgm:t>
    </dgm:pt>
    <dgm:pt modelId="{77356BCE-0321-4A7A-8898-A6E44A27B737}" type="pres">
      <dgm:prSet presAssocID="{D483A10B-CB93-4763-BB3A-14566862DC5F}" presName="linear" presStyleCnt="0">
        <dgm:presLayoutVars>
          <dgm:animLvl val="lvl"/>
          <dgm:resizeHandles val="exact"/>
        </dgm:presLayoutVars>
      </dgm:prSet>
      <dgm:spPr/>
    </dgm:pt>
    <dgm:pt modelId="{A87ACF49-9D90-43A5-BDB3-0EB6A066DFD2}" type="pres">
      <dgm:prSet presAssocID="{E1A57AC3-CFE6-4360-B868-CF07DCD522AF}" presName="parentText" presStyleLbl="node1" presStyleIdx="0" presStyleCnt="1">
        <dgm:presLayoutVars>
          <dgm:chMax val="0"/>
          <dgm:bulletEnabled val="1"/>
        </dgm:presLayoutVars>
      </dgm:prSet>
      <dgm:spPr/>
    </dgm:pt>
    <dgm:pt modelId="{04AC8EEC-CFC6-41A1-9534-F772217836C9}" type="pres">
      <dgm:prSet presAssocID="{E1A57AC3-CFE6-4360-B868-CF07DCD522AF}" presName="childText" presStyleLbl="revTx" presStyleIdx="0" presStyleCnt="1">
        <dgm:presLayoutVars>
          <dgm:bulletEnabled val="1"/>
        </dgm:presLayoutVars>
      </dgm:prSet>
      <dgm:spPr/>
    </dgm:pt>
  </dgm:ptLst>
  <dgm:cxnLst>
    <dgm:cxn modelId="{82ABFE02-9318-4B29-8069-5E86446C5F02}" srcId="{E1A57AC3-CFE6-4360-B868-CF07DCD522AF}" destId="{715581C1-F39C-4385-A378-358E1CCAF717}" srcOrd="1" destOrd="0" parTransId="{AFD192E6-C2F3-4DA2-9554-53AB3E5A9E4F}" sibTransId="{947E3F0B-ECFE-47CA-92E7-0F57057BB539}"/>
    <dgm:cxn modelId="{88892308-141C-4BCD-B4B8-750282C6135A}" srcId="{E1A57AC3-CFE6-4360-B868-CF07DCD522AF}" destId="{BADC3E5E-A76A-4299-A91A-CE833494D715}" srcOrd="2" destOrd="0" parTransId="{B94EF752-5647-4BFC-9275-2DF3FA6AE5C2}" sibTransId="{2B11432D-9878-4A50-B924-81420EB8AEE7}"/>
    <dgm:cxn modelId="{D1B0933F-D162-461E-9A97-EDDDB131C193}" srcId="{D483A10B-CB93-4763-BB3A-14566862DC5F}" destId="{E1A57AC3-CFE6-4360-B868-CF07DCD522AF}" srcOrd="0" destOrd="0" parTransId="{FFF15A1E-9849-411C-9CC1-DE9A75685D3C}" sibTransId="{29762639-3BBC-43EF-987C-37C9E8D018E0}"/>
    <dgm:cxn modelId="{546C0B60-8D51-4A28-932D-66D5B81284A3}" type="presOf" srcId="{715581C1-F39C-4385-A378-358E1CCAF717}" destId="{04AC8EEC-CFC6-41A1-9534-F772217836C9}" srcOrd="0" destOrd="1" presId="urn:microsoft.com/office/officeart/2005/8/layout/vList2"/>
    <dgm:cxn modelId="{7CE46F7A-4BAD-46C1-B7C8-1904655D5A3D}" type="presOf" srcId="{4CDA98CD-5663-40DD-9903-D0AF68C38FDD}" destId="{04AC8EEC-CFC6-41A1-9534-F772217836C9}" srcOrd="0" destOrd="0" presId="urn:microsoft.com/office/officeart/2005/8/layout/vList2"/>
    <dgm:cxn modelId="{84EBF787-4A85-4EF5-9A86-749788000896}" type="presOf" srcId="{E1A57AC3-CFE6-4360-B868-CF07DCD522AF}" destId="{A87ACF49-9D90-43A5-BDB3-0EB6A066DFD2}" srcOrd="0" destOrd="0" presId="urn:microsoft.com/office/officeart/2005/8/layout/vList2"/>
    <dgm:cxn modelId="{8C5BFE95-B7F7-45FC-A8CD-9ECC08D39D69}" type="presOf" srcId="{D483A10B-CB93-4763-BB3A-14566862DC5F}" destId="{77356BCE-0321-4A7A-8898-A6E44A27B737}" srcOrd="0" destOrd="0" presId="urn:microsoft.com/office/officeart/2005/8/layout/vList2"/>
    <dgm:cxn modelId="{E1B3069E-1B52-46D5-80BF-92A753C419BE}" srcId="{E1A57AC3-CFE6-4360-B868-CF07DCD522AF}" destId="{4CDA98CD-5663-40DD-9903-D0AF68C38FDD}" srcOrd="0" destOrd="0" parTransId="{2978D369-5372-4039-B867-BC38E17AA4A5}" sibTransId="{2384D98B-72BA-4DAC-A7B3-2036552E7DFE}"/>
    <dgm:cxn modelId="{67FDCFE6-86D9-4CB2-9AE0-8F0E501D7E3B}" type="presOf" srcId="{BADC3E5E-A76A-4299-A91A-CE833494D715}" destId="{04AC8EEC-CFC6-41A1-9534-F772217836C9}" srcOrd="0" destOrd="2" presId="urn:microsoft.com/office/officeart/2005/8/layout/vList2"/>
    <dgm:cxn modelId="{4A4C9487-8447-4BC8-9EEB-D49338A43CF0}" type="presParOf" srcId="{77356BCE-0321-4A7A-8898-A6E44A27B737}" destId="{A87ACF49-9D90-43A5-BDB3-0EB6A066DFD2}" srcOrd="0" destOrd="0" presId="urn:microsoft.com/office/officeart/2005/8/layout/vList2"/>
    <dgm:cxn modelId="{97779DB5-BA5B-4450-8CEB-764EED6CAC60}" type="presParOf" srcId="{77356BCE-0321-4A7A-8898-A6E44A27B737}" destId="{04AC8EEC-CFC6-41A1-9534-F772217836C9}"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33A6261-36BA-4331-92EF-7CAAAEA75FE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21F077C-9F1C-4888-9A75-5E519917EDE5}">
      <dgm:prSet/>
      <dgm:spPr/>
      <dgm:t>
        <a:bodyPr/>
        <a:lstStyle/>
        <a:p>
          <a:r>
            <a:rPr lang="en-GB"/>
            <a:t>•each human being is rational;</a:t>
          </a:r>
          <a:endParaRPr lang="en-US"/>
        </a:p>
      </dgm:t>
    </dgm:pt>
    <dgm:pt modelId="{495FDF30-9083-4433-932B-A76F35AA26A1}" type="parTrans" cxnId="{81BCAB63-E250-4541-852B-C119E492C068}">
      <dgm:prSet/>
      <dgm:spPr/>
      <dgm:t>
        <a:bodyPr/>
        <a:lstStyle/>
        <a:p>
          <a:endParaRPr lang="en-US"/>
        </a:p>
      </dgm:t>
    </dgm:pt>
    <dgm:pt modelId="{035CDDE6-078D-486B-9036-E80802D0EF40}" type="sibTrans" cxnId="{81BCAB63-E250-4541-852B-C119E492C068}">
      <dgm:prSet/>
      <dgm:spPr/>
      <dgm:t>
        <a:bodyPr/>
        <a:lstStyle/>
        <a:p>
          <a:endParaRPr lang="en-US"/>
        </a:p>
      </dgm:t>
    </dgm:pt>
    <dgm:pt modelId="{3D07F855-D051-401D-A82A-61D6F4AF3908}">
      <dgm:prSet/>
      <dgm:spPr/>
      <dgm:t>
        <a:bodyPr/>
        <a:lstStyle/>
        <a:p>
          <a:r>
            <a:rPr lang="en-GB"/>
            <a:t>•rational consideration involves weighing up gains against possible dangers;</a:t>
          </a:r>
          <a:endParaRPr lang="en-US"/>
        </a:p>
      </dgm:t>
    </dgm:pt>
    <dgm:pt modelId="{42329135-5A62-4399-AD03-8D4AEB5E5E9C}" type="parTrans" cxnId="{5B148105-ED58-4EC0-A3B4-78808CBBBB23}">
      <dgm:prSet/>
      <dgm:spPr/>
      <dgm:t>
        <a:bodyPr/>
        <a:lstStyle/>
        <a:p>
          <a:endParaRPr lang="en-US"/>
        </a:p>
      </dgm:t>
    </dgm:pt>
    <dgm:pt modelId="{A21999D9-A597-466B-8BD9-AA02E3D80535}" type="sibTrans" cxnId="{5B148105-ED58-4EC0-A3B4-78808CBBBB23}">
      <dgm:prSet/>
      <dgm:spPr/>
      <dgm:t>
        <a:bodyPr/>
        <a:lstStyle/>
        <a:p>
          <a:endParaRPr lang="en-US"/>
        </a:p>
      </dgm:t>
    </dgm:pt>
    <dgm:pt modelId="{CC9CD970-93A7-489F-933D-B87D650E5BA1}">
      <dgm:prSet/>
      <dgm:spPr/>
      <dgm:t>
        <a:bodyPr/>
        <a:lstStyle/>
        <a:p>
          <a:r>
            <a:rPr lang="en-GB"/>
            <a:t>•rational assessment decides how each person will behave (both their legal and illegal behaviours);</a:t>
          </a:r>
          <a:endParaRPr lang="en-US"/>
        </a:p>
      </dgm:t>
    </dgm:pt>
    <dgm:pt modelId="{78FCAEAF-57D5-4387-94CB-4055669CC44F}" type="parTrans" cxnId="{CAC34A41-8432-4A3C-8766-EFCA259D208F}">
      <dgm:prSet/>
      <dgm:spPr/>
      <dgm:t>
        <a:bodyPr/>
        <a:lstStyle/>
        <a:p>
          <a:endParaRPr lang="en-US"/>
        </a:p>
      </dgm:t>
    </dgm:pt>
    <dgm:pt modelId="{6F60F3F7-2877-413C-95B5-D209C7774715}" type="sibTrans" cxnId="{CAC34A41-8432-4A3C-8766-EFCA259D208F}">
      <dgm:prSet/>
      <dgm:spPr/>
      <dgm:t>
        <a:bodyPr/>
        <a:lstStyle/>
        <a:p>
          <a:endParaRPr lang="en-US"/>
        </a:p>
      </dgm:t>
    </dgm:pt>
    <dgm:pt modelId="{75DC4DB8-23D5-4F05-ABDA-6639DE0823F8}">
      <dgm:prSet/>
      <dgm:spPr/>
      <dgm:t>
        <a:bodyPr/>
        <a:lstStyle/>
        <a:p>
          <a:r>
            <a:rPr lang="en-GB"/>
            <a:t>•before acting, each person weighs up the likely pleasure against the possible pain;</a:t>
          </a:r>
          <a:endParaRPr lang="en-US"/>
        </a:p>
      </dgm:t>
    </dgm:pt>
    <dgm:pt modelId="{A1F57757-EEC4-4A42-8FD3-9734A9AB7114}" type="parTrans" cxnId="{E227AD53-A912-462E-BFAE-0AB5A5DA610C}">
      <dgm:prSet/>
      <dgm:spPr/>
      <dgm:t>
        <a:bodyPr/>
        <a:lstStyle/>
        <a:p>
          <a:endParaRPr lang="en-US"/>
        </a:p>
      </dgm:t>
    </dgm:pt>
    <dgm:pt modelId="{8F8B5362-AD8D-42A8-B874-ECC094B60455}" type="sibTrans" cxnId="{E227AD53-A912-462E-BFAE-0AB5A5DA610C}">
      <dgm:prSet/>
      <dgm:spPr/>
      <dgm:t>
        <a:bodyPr/>
        <a:lstStyle/>
        <a:p>
          <a:endParaRPr lang="en-US"/>
        </a:p>
      </dgm:t>
    </dgm:pt>
    <dgm:pt modelId="{21A60192-3134-4462-AFC3-2C3F4F9614B8}">
      <dgm:prSet/>
      <dgm:spPr/>
      <dgm:t>
        <a:bodyPr/>
        <a:lstStyle/>
        <a:p>
          <a:r>
            <a:rPr lang="en-GB"/>
            <a:t>•their choice will depend on which action will give the person most individual pleasure;</a:t>
          </a:r>
          <a:endParaRPr lang="en-US"/>
        </a:p>
      </dgm:t>
    </dgm:pt>
    <dgm:pt modelId="{3CDBD9D7-7C4B-47CD-BDD3-6FC222D4516E}" type="parTrans" cxnId="{8413A61B-B82D-467A-832D-59C575E8AB74}">
      <dgm:prSet/>
      <dgm:spPr/>
      <dgm:t>
        <a:bodyPr/>
        <a:lstStyle/>
        <a:p>
          <a:endParaRPr lang="en-US"/>
        </a:p>
      </dgm:t>
    </dgm:pt>
    <dgm:pt modelId="{3F48DE0B-68F2-4FD4-A823-70E4782FC054}" type="sibTrans" cxnId="{8413A61B-B82D-467A-832D-59C575E8AB74}">
      <dgm:prSet/>
      <dgm:spPr/>
      <dgm:t>
        <a:bodyPr/>
        <a:lstStyle/>
        <a:p>
          <a:endParaRPr lang="en-US"/>
        </a:p>
      </dgm:t>
    </dgm:pt>
    <dgm:pt modelId="{D1F87719-E51D-4CA9-AD77-C93DC558F7F6}">
      <dgm:prSet/>
      <dgm:spPr/>
      <dgm:t>
        <a:bodyPr/>
        <a:lstStyle/>
        <a:p>
          <a:r>
            <a:rPr lang="en-GB"/>
            <a:t>•possible future punishment (if it is sufficiently swift, severe, and certain) may reduce the likelihood that illegal behaviour is chosen.</a:t>
          </a:r>
          <a:endParaRPr lang="en-US"/>
        </a:p>
      </dgm:t>
    </dgm:pt>
    <dgm:pt modelId="{AF6803D0-DF17-4BEB-82D5-A3EB383598F9}" type="parTrans" cxnId="{7139AD3F-555B-4E5C-AF5E-B1B69ED40165}">
      <dgm:prSet/>
      <dgm:spPr/>
      <dgm:t>
        <a:bodyPr/>
        <a:lstStyle/>
        <a:p>
          <a:endParaRPr lang="en-US"/>
        </a:p>
      </dgm:t>
    </dgm:pt>
    <dgm:pt modelId="{00E3D894-2902-46A3-95B1-DC64D82F29DB}" type="sibTrans" cxnId="{7139AD3F-555B-4E5C-AF5E-B1B69ED40165}">
      <dgm:prSet/>
      <dgm:spPr/>
      <dgm:t>
        <a:bodyPr/>
        <a:lstStyle/>
        <a:p>
          <a:endParaRPr lang="en-US"/>
        </a:p>
      </dgm:t>
    </dgm:pt>
    <dgm:pt modelId="{5E808CE4-34EF-451A-BC4A-E2AFDAB2F751}" type="pres">
      <dgm:prSet presAssocID="{C33A6261-36BA-4331-92EF-7CAAAEA75FE4}" presName="diagram" presStyleCnt="0">
        <dgm:presLayoutVars>
          <dgm:dir/>
          <dgm:resizeHandles val="exact"/>
        </dgm:presLayoutVars>
      </dgm:prSet>
      <dgm:spPr/>
    </dgm:pt>
    <dgm:pt modelId="{0BA5ECE2-1255-4159-855B-2EB8FDD770EF}" type="pres">
      <dgm:prSet presAssocID="{521F077C-9F1C-4888-9A75-5E519917EDE5}" presName="node" presStyleLbl="node1" presStyleIdx="0" presStyleCnt="6">
        <dgm:presLayoutVars>
          <dgm:bulletEnabled val="1"/>
        </dgm:presLayoutVars>
      </dgm:prSet>
      <dgm:spPr/>
    </dgm:pt>
    <dgm:pt modelId="{A8A803DF-D69B-4B5A-81BF-F62AB3B1AC41}" type="pres">
      <dgm:prSet presAssocID="{035CDDE6-078D-486B-9036-E80802D0EF40}" presName="sibTrans" presStyleCnt="0"/>
      <dgm:spPr/>
    </dgm:pt>
    <dgm:pt modelId="{FF709EA2-6288-425E-8B9E-F960ABDDDD9C}" type="pres">
      <dgm:prSet presAssocID="{3D07F855-D051-401D-A82A-61D6F4AF3908}" presName="node" presStyleLbl="node1" presStyleIdx="1" presStyleCnt="6">
        <dgm:presLayoutVars>
          <dgm:bulletEnabled val="1"/>
        </dgm:presLayoutVars>
      </dgm:prSet>
      <dgm:spPr/>
    </dgm:pt>
    <dgm:pt modelId="{BA762747-34F3-4EC7-979E-7147D486FB61}" type="pres">
      <dgm:prSet presAssocID="{A21999D9-A597-466B-8BD9-AA02E3D80535}" presName="sibTrans" presStyleCnt="0"/>
      <dgm:spPr/>
    </dgm:pt>
    <dgm:pt modelId="{C6D8CEA1-E0E8-4CBE-B571-B8497668D79A}" type="pres">
      <dgm:prSet presAssocID="{CC9CD970-93A7-489F-933D-B87D650E5BA1}" presName="node" presStyleLbl="node1" presStyleIdx="2" presStyleCnt="6">
        <dgm:presLayoutVars>
          <dgm:bulletEnabled val="1"/>
        </dgm:presLayoutVars>
      </dgm:prSet>
      <dgm:spPr/>
    </dgm:pt>
    <dgm:pt modelId="{D83C1FB8-6EA0-45F0-91CE-869DEF312134}" type="pres">
      <dgm:prSet presAssocID="{6F60F3F7-2877-413C-95B5-D209C7774715}" presName="sibTrans" presStyleCnt="0"/>
      <dgm:spPr/>
    </dgm:pt>
    <dgm:pt modelId="{5787E3C6-863E-49CF-8663-B1C864BD5434}" type="pres">
      <dgm:prSet presAssocID="{75DC4DB8-23D5-4F05-ABDA-6639DE0823F8}" presName="node" presStyleLbl="node1" presStyleIdx="3" presStyleCnt="6">
        <dgm:presLayoutVars>
          <dgm:bulletEnabled val="1"/>
        </dgm:presLayoutVars>
      </dgm:prSet>
      <dgm:spPr/>
    </dgm:pt>
    <dgm:pt modelId="{752D1395-94BF-4FBF-8613-3A5C18597FE3}" type="pres">
      <dgm:prSet presAssocID="{8F8B5362-AD8D-42A8-B874-ECC094B60455}" presName="sibTrans" presStyleCnt="0"/>
      <dgm:spPr/>
    </dgm:pt>
    <dgm:pt modelId="{5C512D4D-C7F3-4E18-9619-481342DC02E3}" type="pres">
      <dgm:prSet presAssocID="{21A60192-3134-4462-AFC3-2C3F4F9614B8}" presName="node" presStyleLbl="node1" presStyleIdx="4" presStyleCnt="6">
        <dgm:presLayoutVars>
          <dgm:bulletEnabled val="1"/>
        </dgm:presLayoutVars>
      </dgm:prSet>
      <dgm:spPr/>
    </dgm:pt>
    <dgm:pt modelId="{29C83CC3-71CD-4B0E-A57A-316AED757E38}" type="pres">
      <dgm:prSet presAssocID="{3F48DE0B-68F2-4FD4-A823-70E4782FC054}" presName="sibTrans" presStyleCnt="0"/>
      <dgm:spPr/>
    </dgm:pt>
    <dgm:pt modelId="{2096F3E6-07BA-4074-A0BA-F0816312FAE7}" type="pres">
      <dgm:prSet presAssocID="{D1F87719-E51D-4CA9-AD77-C93DC558F7F6}" presName="node" presStyleLbl="node1" presStyleIdx="5" presStyleCnt="6">
        <dgm:presLayoutVars>
          <dgm:bulletEnabled val="1"/>
        </dgm:presLayoutVars>
      </dgm:prSet>
      <dgm:spPr/>
    </dgm:pt>
  </dgm:ptLst>
  <dgm:cxnLst>
    <dgm:cxn modelId="{5B148105-ED58-4EC0-A3B4-78808CBBBB23}" srcId="{C33A6261-36BA-4331-92EF-7CAAAEA75FE4}" destId="{3D07F855-D051-401D-A82A-61D6F4AF3908}" srcOrd="1" destOrd="0" parTransId="{42329135-5A62-4399-AD03-8D4AEB5E5E9C}" sibTransId="{A21999D9-A597-466B-8BD9-AA02E3D80535}"/>
    <dgm:cxn modelId="{AE1D1F0B-D356-462C-86D0-A57E4EE54D01}" type="presOf" srcId="{3D07F855-D051-401D-A82A-61D6F4AF3908}" destId="{FF709EA2-6288-425E-8B9E-F960ABDDDD9C}" srcOrd="0" destOrd="0" presId="urn:microsoft.com/office/officeart/2005/8/layout/default"/>
    <dgm:cxn modelId="{B937F111-6BFE-4596-BCAD-D6DACA2B5EC5}" type="presOf" srcId="{521F077C-9F1C-4888-9A75-5E519917EDE5}" destId="{0BA5ECE2-1255-4159-855B-2EB8FDD770EF}" srcOrd="0" destOrd="0" presId="urn:microsoft.com/office/officeart/2005/8/layout/default"/>
    <dgm:cxn modelId="{8413A61B-B82D-467A-832D-59C575E8AB74}" srcId="{C33A6261-36BA-4331-92EF-7CAAAEA75FE4}" destId="{21A60192-3134-4462-AFC3-2C3F4F9614B8}" srcOrd="4" destOrd="0" parTransId="{3CDBD9D7-7C4B-47CD-BDD3-6FC222D4516E}" sibTransId="{3F48DE0B-68F2-4FD4-A823-70E4782FC054}"/>
    <dgm:cxn modelId="{7139AD3F-555B-4E5C-AF5E-B1B69ED40165}" srcId="{C33A6261-36BA-4331-92EF-7CAAAEA75FE4}" destId="{D1F87719-E51D-4CA9-AD77-C93DC558F7F6}" srcOrd="5" destOrd="0" parTransId="{AF6803D0-DF17-4BEB-82D5-A3EB383598F9}" sibTransId="{00E3D894-2902-46A3-95B1-DC64D82F29DB}"/>
    <dgm:cxn modelId="{CAC34A41-8432-4A3C-8766-EFCA259D208F}" srcId="{C33A6261-36BA-4331-92EF-7CAAAEA75FE4}" destId="{CC9CD970-93A7-489F-933D-B87D650E5BA1}" srcOrd="2" destOrd="0" parTransId="{78FCAEAF-57D5-4387-94CB-4055669CC44F}" sibTransId="{6F60F3F7-2877-413C-95B5-D209C7774715}"/>
    <dgm:cxn modelId="{81BCAB63-E250-4541-852B-C119E492C068}" srcId="{C33A6261-36BA-4331-92EF-7CAAAEA75FE4}" destId="{521F077C-9F1C-4888-9A75-5E519917EDE5}" srcOrd="0" destOrd="0" parTransId="{495FDF30-9083-4433-932B-A76F35AA26A1}" sibTransId="{035CDDE6-078D-486B-9036-E80802D0EF40}"/>
    <dgm:cxn modelId="{9FBE346B-4796-4389-8E63-43AF8A143A7F}" type="presOf" srcId="{21A60192-3134-4462-AFC3-2C3F4F9614B8}" destId="{5C512D4D-C7F3-4E18-9619-481342DC02E3}" srcOrd="0" destOrd="0" presId="urn:microsoft.com/office/officeart/2005/8/layout/default"/>
    <dgm:cxn modelId="{D8268B72-C0D6-4B4E-B477-2F85F3C732DA}" type="presOf" srcId="{D1F87719-E51D-4CA9-AD77-C93DC558F7F6}" destId="{2096F3E6-07BA-4074-A0BA-F0816312FAE7}" srcOrd="0" destOrd="0" presId="urn:microsoft.com/office/officeart/2005/8/layout/default"/>
    <dgm:cxn modelId="{E227AD53-A912-462E-BFAE-0AB5A5DA610C}" srcId="{C33A6261-36BA-4331-92EF-7CAAAEA75FE4}" destId="{75DC4DB8-23D5-4F05-ABDA-6639DE0823F8}" srcOrd="3" destOrd="0" parTransId="{A1F57757-EEC4-4A42-8FD3-9734A9AB7114}" sibTransId="{8F8B5362-AD8D-42A8-B874-ECC094B60455}"/>
    <dgm:cxn modelId="{D9D13682-5901-43A6-BBE9-97462CB79D11}" type="presOf" srcId="{75DC4DB8-23D5-4F05-ABDA-6639DE0823F8}" destId="{5787E3C6-863E-49CF-8663-B1C864BD5434}" srcOrd="0" destOrd="0" presId="urn:microsoft.com/office/officeart/2005/8/layout/default"/>
    <dgm:cxn modelId="{C2254092-1246-4FE8-85E7-130C832E0C90}" type="presOf" srcId="{CC9CD970-93A7-489F-933D-B87D650E5BA1}" destId="{C6D8CEA1-E0E8-4CBE-B571-B8497668D79A}" srcOrd="0" destOrd="0" presId="urn:microsoft.com/office/officeart/2005/8/layout/default"/>
    <dgm:cxn modelId="{8E8565FD-2C37-4B6E-A6A8-5E5E418E9EF9}" type="presOf" srcId="{C33A6261-36BA-4331-92EF-7CAAAEA75FE4}" destId="{5E808CE4-34EF-451A-BC4A-E2AFDAB2F751}" srcOrd="0" destOrd="0" presId="urn:microsoft.com/office/officeart/2005/8/layout/default"/>
    <dgm:cxn modelId="{C31FB1CF-DED1-4713-A7C7-B47944445DAD}" type="presParOf" srcId="{5E808CE4-34EF-451A-BC4A-E2AFDAB2F751}" destId="{0BA5ECE2-1255-4159-855B-2EB8FDD770EF}" srcOrd="0" destOrd="0" presId="urn:microsoft.com/office/officeart/2005/8/layout/default"/>
    <dgm:cxn modelId="{33A58FED-900D-47B0-83DA-166679A01EEE}" type="presParOf" srcId="{5E808CE4-34EF-451A-BC4A-E2AFDAB2F751}" destId="{A8A803DF-D69B-4B5A-81BF-F62AB3B1AC41}" srcOrd="1" destOrd="0" presId="urn:microsoft.com/office/officeart/2005/8/layout/default"/>
    <dgm:cxn modelId="{EAA5103E-9273-4D15-BE26-347907701A19}" type="presParOf" srcId="{5E808CE4-34EF-451A-BC4A-E2AFDAB2F751}" destId="{FF709EA2-6288-425E-8B9E-F960ABDDDD9C}" srcOrd="2" destOrd="0" presId="urn:microsoft.com/office/officeart/2005/8/layout/default"/>
    <dgm:cxn modelId="{CFF03BA6-8B5D-40C5-8126-FEF5B32E18A1}" type="presParOf" srcId="{5E808CE4-34EF-451A-BC4A-E2AFDAB2F751}" destId="{BA762747-34F3-4EC7-979E-7147D486FB61}" srcOrd="3" destOrd="0" presId="urn:microsoft.com/office/officeart/2005/8/layout/default"/>
    <dgm:cxn modelId="{D705600B-D5B7-442D-AFDF-F0F8A8061204}" type="presParOf" srcId="{5E808CE4-34EF-451A-BC4A-E2AFDAB2F751}" destId="{C6D8CEA1-E0E8-4CBE-B571-B8497668D79A}" srcOrd="4" destOrd="0" presId="urn:microsoft.com/office/officeart/2005/8/layout/default"/>
    <dgm:cxn modelId="{3FA066E7-8957-41B6-AFDA-50896674F137}" type="presParOf" srcId="{5E808CE4-34EF-451A-BC4A-E2AFDAB2F751}" destId="{D83C1FB8-6EA0-45F0-91CE-869DEF312134}" srcOrd="5" destOrd="0" presId="urn:microsoft.com/office/officeart/2005/8/layout/default"/>
    <dgm:cxn modelId="{CFA9DA70-0E54-4AA2-B19E-6F69C779E26E}" type="presParOf" srcId="{5E808CE4-34EF-451A-BC4A-E2AFDAB2F751}" destId="{5787E3C6-863E-49CF-8663-B1C864BD5434}" srcOrd="6" destOrd="0" presId="urn:microsoft.com/office/officeart/2005/8/layout/default"/>
    <dgm:cxn modelId="{04D70F5D-759C-4FA6-9A10-A755A5588BBA}" type="presParOf" srcId="{5E808CE4-34EF-451A-BC4A-E2AFDAB2F751}" destId="{752D1395-94BF-4FBF-8613-3A5C18597FE3}" srcOrd="7" destOrd="0" presId="urn:microsoft.com/office/officeart/2005/8/layout/default"/>
    <dgm:cxn modelId="{696C946C-6E8E-4E32-A094-048ADA2BAC9E}" type="presParOf" srcId="{5E808CE4-34EF-451A-BC4A-E2AFDAB2F751}" destId="{5C512D4D-C7F3-4E18-9619-481342DC02E3}" srcOrd="8" destOrd="0" presId="urn:microsoft.com/office/officeart/2005/8/layout/default"/>
    <dgm:cxn modelId="{CEDB2C2E-D2A2-4944-AB91-16912EC56998}" type="presParOf" srcId="{5E808CE4-34EF-451A-BC4A-E2AFDAB2F751}" destId="{29C83CC3-71CD-4B0E-A57A-316AED757E38}" srcOrd="9" destOrd="0" presId="urn:microsoft.com/office/officeart/2005/8/layout/default"/>
    <dgm:cxn modelId="{7E860172-CBB5-47F6-AC4D-81A431EBF64C}" type="presParOf" srcId="{5E808CE4-34EF-451A-BC4A-E2AFDAB2F751}" destId="{2096F3E6-07BA-4074-A0BA-F0816312FAE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5571C6-36F1-4259-AC22-FB3982ACAE85}" type="doc">
      <dgm:prSet loTypeId="urn:microsoft.com/office/officeart/2005/8/layout/process5" loCatId="process" qsTypeId="urn:microsoft.com/office/officeart/2005/8/quickstyle/simple3" qsCatId="simple" csTypeId="urn:microsoft.com/office/officeart/2005/8/colors/colorful1" csCatId="colorful" phldr="1"/>
      <dgm:spPr/>
      <dgm:t>
        <a:bodyPr/>
        <a:lstStyle/>
        <a:p>
          <a:endParaRPr lang="en-US"/>
        </a:p>
      </dgm:t>
    </dgm:pt>
    <dgm:pt modelId="{B9FEF9FF-62F6-48DB-B97A-F85BE5C7D672}">
      <dgm:prSet custT="1"/>
      <dgm:spPr/>
      <dgm:t>
        <a:bodyPr/>
        <a:lstStyle/>
        <a:p>
          <a:r>
            <a:rPr lang="en-GB" sz="3200" dirty="0"/>
            <a:t>- Crime serves a purpose</a:t>
          </a:r>
          <a:endParaRPr lang="en-US" sz="3200" dirty="0"/>
        </a:p>
      </dgm:t>
    </dgm:pt>
    <dgm:pt modelId="{D4985639-B365-4A5C-8976-1DDCACC4F1A0}" type="parTrans" cxnId="{075314E9-B1B7-45B4-A604-98BCE23141B0}">
      <dgm:prSet/>
      <dgm:spPr/>
      <dgm:t>
        <a:bodyPr/>
        <a:lstStyle/>
        <a:p>
          <a:endParaRPr lang="en-US"/>
        </a:p>
      </dgm:t>
    </dgm:pt>
    <dgm:pt modelId="{A3EA29E2-AAA8-4D1B-B291-0324AC1255A4}" type="sibTrans" cxnId="{075314E9-B1B7-45B4-A604-98BCE23141B0}">
      <dgm:prSet/>
      <dgm:spPr/>
      <dgm:t>
        <a:bodyPr/>
        <a:lstStyle/>
        <a:p>
          <a:endParaRPr lang="en-US"/>
        </a:p>
      </dgm:t>
    </dgm:pt>
    <dgm:pt modelId="{899A3552-820F-4183-B7A9-556001C369B5}">
      <dgm:prSet custT="1"/>
      <dgm:spPr/>
      <dgm:t>
        <a:bodyPr/>
        <a:lstStyle/>
        <a:p>
          <a:r>
            <a:rPr lang="en-GB" sz="2800" dirty="0"/>
            <a:t>- Happiness, respect, admiration amongst peers</a:t>
          </a:r>
          <a:endParaRPr lang="en-US" sz="2800" dirty="0"/>
        </a:p>
      </dgm:t>
    </dgm:pt>
    <dgm:pt modelId="{89C8C34D-1FE0-41A0-821F-F728BDEA60BA}" type="parTrans" cxnId="{7FCBED67-88D4-43C3-8F78-071FBC3A9387}">
      <dgm:prSet/>
      <dgm:spPr/>
      <dgm:t>
        <a:bodyPr/>
        <a:lstStyle/>
        <a:p>
          <a:endParaRPr lang="en-US"/>
        </a:p>
      </dgm:t>
    </dgm:pt>
    <dgm:pt modelId="{EEEBE631-1317-41A4-B5FC-03CEF96E1C2F}" type="sibTrans" cxnId="{7FCBED67-88D4-43C3-8F78-071FBC3A9387}">
      <dgm:prSet/>
      <dgm:spPr/>
      <dgm:t>
        <a:bodyPr/>
        <a:lstStyle/>
        <a:p>
          <a:endParaRPr lang="en-US"/>
        </a:p>
      </dgm:t>
    </dgm:pt>
    <dgm:pt modelId="{279D834E-0518-471F-BF2B-E5ABFF08DA91}">
      <dgm:prSet custT="1"/>
      <dgm:spPr/>
      <dgm:t>
        <a:bodyPr/>
        <a:lstStyle/>
        <a:p>
          <a:r>
            <a:rPr lang="en-GB" sz="2000" dirty="0"/>
            <a:t>- Cornish and Clarke (2006): recognise that in many cases the decision is made quickly or with reduced capacity to be rational </a:t>
          </a:r>
          <a:endParaRPr lang="en-US" sz="2000" dirty="0"/>
        </a:p>
      </dgm:t>
    </dgm:pt>
    <dgm:pt modelId="{61081F2E-D4DF-415A-9B1E-8FFD5F0B0C89}" type="parTrans" cxnId="{ABEDB0F6-897D-40B5-B524-E79DB07B163F}">
      <dgm:prSet/>
      <dgm:spPr/>
      <dgm:t>
        <a:bodyPr/>
        <a:lstStyle/>
        <a:p>
          <a:endParaRPr lang="en-US"/>
        </a:p>
      </dgm:t>
    </dgm:pt>
    <dgm:pt modelId="{CB123EF5-3447-4CBD-931D-9D77E816A74A}" type="sibTrans" cxnId="{ABEDB0F6-897D-40B5-B524-E79DB07B163F}">
      <dgm:prSet/>
      <dgm:spPr/>
      <dgm:t>
        <a:bodyPr/>
        <a:lstStyle/>
        <a:p>
          <a:endParaRPr lang="en-US"/>
        </a:p>
      </dgm:t>
    </dgm:pt>
    <dgm:pt modelId="{5ED1554C-CA8F-4913-AC7D-CC98B027755D}">
      <dgm:prSet/>
      <dgm:spPr/>
      <dgm:t>
        <a:bodyPr/>
        <a:lstStyle/>
        <a:p>
          <a:r>
            <a:rPr lang="en-GB" dirty="0"/>
            <a:t>Clarke and Cornish argue that criminals, like everyone else, are making the most rational or sensible decision for them at the time, with the information and with the capacity they have at that moment</a:t>
          </a:r>
          <a:endParaRPr lang="en-US" dirty="0"/>
        </a:p>
      </dgm:t>
    </dgm:pt>
    <dgm:pt modelId="{FB16E608-37B6-4E5B-9EE8-0E09115004A5}" type="parTrans" cxnId="{6AC0B1A5-F473-4D5C-8E80-D79732698701}">
      <dgm:prSet/>
      <dgm:spPr/>
      <dgm:t>
        <a:bodyPr/>
        <a:lstStyle/>
        <a:p>
          <a:endParaRPr lang="en-US"/>
        </a:p>
      </dgm:t>
    </dgm:pt>
    <dgm:pt modelId="{D3992E5F-1183-4939-8CDB-FBC3B8746BA7}" type="sibTrans" cxnId="{6AC0B1A5-F473-4D5C-8E80-D79732698701}">
      <dgm:prSet/>
      <dgm:spPr/>
      <dgm:t>
        <a:bodyPr/>
        <a:lstStyle/>
        <a:p>
          <a:endParaRPr lang="en-US"/>
        </a:p>
      </dgm:t>
    </dgm:pt>
    <dgm:pt modelId="{FEAF0239-384D-4ACF-84AC-41D03E389BB2}" type="pres">
      <dgm:prSet presAssocID="{535571C6-36F1-4259-AC22-FB3982ACAE85}" presName="diagram" presStyleCnt="0">
        <dgm:presLayoutVars>
          <dgm:dir/>
          <dgm:resizeHandles val="exact"/>
        </dgm:presLayoutVars>
      </dgm:prSet>
      <dgm:spPr/>
    </dgm:pt>
    <dgm:pt modelId="{7C90D415-F3A5-4524-8CAB-C7EFEBD8ED08}" type="pres">
      <dgm:prSet presAssocID="{B9FEF9FF-62F6-48DB-B97A-F85BE5C7D672}" presName="node" presStyleLbl="node1" presStyleIdx="0" presStyleCnt="4">
        <dgm:presLayoutVars>
          <dgm:bulletEnabled val="1"/>
        </dgm:presLayoutVars>
      </dgm:prSet>
      <dgm:spPr/>
    </dgm:pt>
    <dgm:pt modelId="{3E786EAC-BCB6-41C6-B24D-34B52DE7DD47}" type="pres">
      <dgm:prSet presAssocID="{A3EA29E2-AAA8-4D1B-B291-0324AC1255A4}" presName="sibTrans" presStyleLbl="sibTrans2D1" presStyleIdx="0" presStyleCnt="3"/>
      <dgm:spPr/>
    </dgm:pt>
    <dgm:pt modelId="{67B71BF0-BAE2-4205-80B6-1B3A4C17A522}" type="pres">
      <dgm:prSet presAssocID="{A3EA29E2-AAA8-4D1B-B291-0324AC1255A4}" presName="connectorText" presStyleLbl="sibTrans2D1" presStyleIdx="0" presStyleCnt="3"/>
      <dgm:spPr/>
    </dgm:pt>
    <dgm:pt modelId="{37F7C340-FB7D-4AD3-9A87-3D4DBF3B5055}" type="pres">
      <dgm:prSet presAssocID="{899A3552-820F-4183-B7A9-556001C369B5}" presName="node" presStyleLbl="node1" presStyleIdx="1" presStyleCnt="4">
        <dgm:presLayoutVars>
          <dgm:bulletEnabled val="1"/>
        </dgm:presLayoutVars>
      </dgm:prSet>
      <dgm:spPr/>
    </dgm:pt>
    <dgm:pt modelId="{8A760962-EF76-453C-B39C-C02B014E3857}" type="pres">
      <dgm:prSet presAssocID="{EEEBE631-1317-41A4-B5FC-03CEF96E1C2F}" presName="sibTrans" presStyleLbl="sibTrans2D1" presStyleIdx="1" presStyleCnt="3"/>
      <dgm:spPr/>
    </dgm:pt>
    <dgm:pt modelId="{B4EFD40F-D26B-444C-8204-879283FF5E15}" type="pres">
      <dgm:prSet presAssocID="{EEEBE631-1317-41A4-B5FC-03CEF96E1C2F}" presName="connectorText" presStyleLbl="sibTrans2D1" presStyleIdx="1" presStyleCnt="3"/>
      <dgm:spPr/>
    </dgm:pt>
    <dgm:pt modelId="{25838E57-704F-44F8-8834-BF1FB6851074}" type="pres">
      <dgm:prSet presAssocID="{279D834E-0518-471F-BF2B-E5ABFF08DA91}" presName="node" presStyleLbl="node1" presStyleIdx="2" presStyleCnt="4">
        <dgm:presLayoutVars>
          <dgm:bulletEnabled val="1"/>
        </dgm:presLayoutVars>
      </dgm:prSet>
      <dgm:spPr/>
    </dgm:pt>
    <dgm:pt modelId="{C8609063-7D04-4BEB-A6DE-498B683ECBA1}" type="pres">
      <dgm:prSet presAssocID="{CB123EF5-3447-4CBD-931D-9D77E816A74A}" presName="sibTrans" presStyleLbl="sibTrans2D1" presStyleIdx="2" presStyleCnt="3"/>
      <dgm:spPr/>
    </dgm:pt>
    <dgm:pt modelId="{D54C7F1C-EA90-47EE-B7E1-7BBA45542693}" type="pres">
      <dgm:prSet presAssocID="{CB123EF5-3447-4CBD-931D-9D77E816A74A}" presName="connectorText" presStyleLbl="sibTrans2D1" presStyleIdx="2" presStyleCnt="3"/>
      <dgm:spPr/>
    </dgm:pt>
    <dgm:pt modelId="{01E2421F-6ACE-40BC-9F87-16098A59EAB6}" type="pres">
      <dgm:prSet presAssocID="{5ED1554C-CA8F-4913-AC7D-CC98B027755D}" presName="node" presStyleLbl="node1" presStyleIdx="3" presStyleCnt="4" custScaleX="115028" custScaleY="133638">
        <dgm:presLayoutVars>
          <dgm:bulletEnabled val="1"/>
        </dgm:presLayoutVars>
      </dgm:prSet>
      <dgm:spPr/>
    </dgm:pt>
  </dgm:ptLst>
  <dgm:cxnLst>
    <dgm:cxn modelId="{7D95D524-2975-4EC3-BA39-C538AF035808}" type="presOf" srcId="{A3EA29E2-AAA8-4D1B-B291-0324AC1255A4}" destId="{3E786EAC-BCB6-41C6-B24D-34B52DE7DD47}" srcOrd="0" destOrd="0" presId="urn:microsoft.com/office/officeart/2005/8/layout/process5"/>
    <dgm:cxn modelId="{1B5B1547-822E-4CB7-8D97-8B62DAF0FE1D}" type="presOf" srcId="{A3EA29E2-AAA8-4D1B-B291-0324AC1255A4}" destId="{67B71BF0-BAE2-4205-80B6-1B3A4C17A522}" srcOrd="1" destOrd="0" presId="urn:microsoft.com/office/officeart/2005/8/layout/process5"/>
    <dgm:cxn modelId="{7FCBED67-88D4-43C3-8F78-071FBC3A9387}" srcId="{535571C6-36F1-4259-AC22-FB3982ACAE85}" destId="{899A3552-820F-4183-B7A9-556001C369B5}" srcOrd="1" destOrd="0" parTransId="{89C8C34D-1FE0-41A0-821F-F728BDEA60BA}" sibTransId="{EEEBE631-1317-41A4-B5FC-03CEF96E1C2F}"/>
    <dgm:cxn modelId="{E4C6F656-82D0-4F79-8C93-278F0651A7B1}" type="presOf" srcId="{899A3552-820F-4183-B7A9-556001C369B5}" destId="{37F7C340-FB7D-4AD3-9A87-3D4DBF3B5055}" srcOrd="0" destOrd="0" presId="urn:microsoft.com/office/officeart/2005/8/layout/process5"/>
    <dgm:cxn modelId="{39D2BBA4-EEF8-497B-B84B-4AF45B1C2180}" type="presOf" srcId="{CB123EF5-3447-4CBD-931D-9D77E816A74A}" destId="{C8609063-7D04-4BEB-A6DE-498B683ECBA1}" srcOrd="0" destOrd="0" presId="urn:microsoft.com/office/officeart/2005/8/layout/process5"/>
    <dgm:cxn modelId="{6AC0B1A5-F473-4D5C-8E80-D79732698701}" srcId="{535571C6-36F1-4259-AC22-FB3982ACAE85}" destId="{5ED1554C-CA8F-4913-AC7D-CC98B027755D}" srcOrd="3" destOrd="0" parTransId="{FB16E608-37B6-4E5B-9EE8-0E09115004A5}" sibTransId="{D3992E5F-1183-4939-8CDB-FBC3B8746BA7}"/>
    <dgm:cxn modelId="{563591A9-A826-4064-BE8E-4DDCF728DE8D}" type="presOf" srcId="{279D834E-0518-471F-BF2B-E5ABFF08DA91}" destId="{25838E57-704F-44F8-8834-BF1FB6851074}" srcOrd="0" destOrd="0" presId="urn:microsoft.com/office/officeart/2005/8/layout/process5"/>
    <dgm:cxn modelId="{8D2DB4B5-A63C-46CC-B92B-55492BA527B9}" type="presOf" srcId="{B9FEF9FF-62F6-48DB-B97A-F85BE5C7D672}" destId="{7C90D415-F3A5-4524-8CAB-C7EFEBD8ED08}" srcOrd="0" destOrd="0" presId="urn:microsoft.com/office/officeart/2005/8/layout/process5"/>
    <dgm:cxn modelId="{35500CD4-1FCA-41FA-B0D9-9424F52AA060}" type="presOf" srcId="{535571C6-36F1-4259-AC22-FB3982ACAE85}" destId="{FEAF0239-384D-4ACF-84AC-41D03E389BB2}" srcOrd="0" destOrd="0" presId="urn:microsoft.com/office/officeart/2005/8/layout/process5"/>
    <dgm:cxn modelId="{53B44AE6-4AA2-4A72-972E-AC37670E729B}" type="presOf" srcId="{EEEBE631-1317-41A4-B5FC-03CEF96E1C2F}" destId="{8A760962-EF76-453C-B39C-C02B014E3857}" srcOrd="0" destOrd="0" presId="urn:microsoft.com/office/officeart/2005/8/layout/process5"/>
    <dgm:cxn modelId="{075314E9-B1B7-45B4-A604-98BCE23141B0}" srcId="{535571C6-36F1-4259-AC22-FB3982ACAE85}" destId="{B9FEF9FF-62F6-48DB-B97A-F85BE5C7D672}" srcOrd="0" destOrd="0" parTransId="{D4985639-B365-4A5C-8976-1DDCACC4F1A0}" sibTransId="{A3EA29E2-AAA8-4D1B-B291-0324AC1255A4}"/>
    <dgm:cxn modelId="{5CAAFAF0-4E6E-41CE-8105-43D6C9F8CED4}" type="presOf" srcId="{5ED1554C-CA8F-4913-AC7D-CC98B027755D}" destId="{01E2421F-6ACE-40BC-9F87-16098A59EAB6}" srcOrd="0" destOrd="0" presId="urn:microsoft.com/office/officeart/2005/8/layout/process5"/>
    <dgm:cxn modelId="{BBA372F4-B6A9-4B15-8D39-43A4BAD42497}" type="presOf" srcId="{EEEBE631-1317-41A4-B5FC-03CEF96E1C2F}" destId="{B4EFD40F-D26B-444C-8204-879283FF5E15}" srcOrd="1" destOrd="0" presId="urn:microsoft.com/office/officeart/2005/8/layout/process5"/>
    <dgm:cxn modelId="{ABEDB0F6-897D-40B5-B524-E79DB07B163F}" srcId="{535571C6-36F1-4259-AC22-FB3982ACAE85}" destId="{279D834E-0518-471F-BF2B-E5ABFF08DA91}" srcOrd="2" destOrd="0" parTransId="{61081F2E-D4DF-415A-9B1E-8FFD5F0B0C89}" sibTransId="{CB123EF5-3447-4CBD-931D-9D77E816A74A}"/>
    <dgm:cxn modelId="{87C8DCFE-5938-495B-8277-15AA82CF564A}" type="presOf" srcId="{CB123EF5-3447-4CBD-931D-9D77E816A74A}" destId="{D54C7F1C-EA90-47EE-B7E1-7BBA45542693}" srcOrd="1" destOrd="0" presId="urn:microsoft.com/office/officeart/2005/8/layout/process5"/>
    <dgm:cxn modelId="{A57F9DE5-F6FE-44CC-8872-62DAA284CF96}" type="presParOf" srcId="{FEAF0239-384D-4ACF-84AC-41D03E389BB2}" destId="{7C90D415-F3A5-4524-8CAB-C7EFEBD8ED08}" srcOrd="0" destOrd="0" presId="urn:microsoft.com/office/officeart/2005/8/layout/process5"/>
    <dgm:cxn modelId="{656323BB-F355-4DE1-AC53-B321F2F18CC6}" type="presParOf" srcId="{FEAF0239-384D-4ACF-84AC-41D03E389BB2}" destId="{3E786EAC-BCB6-41C6-B24D-34B52DE7DD47}" srcOrd="1" destOrd="0" presId="urn:microsoft.com/office/officeart/2005/8/layout/process5"/>
    <dgm:cxn modelId="{A82D8711-530C-4B0F-861D-A73E8C7342BC}" type="presParOf" srcId="{3E786EAC-BCB6-41C6-B24D-34B52DE7DD47}" destId="{67B71BF0-BAE2-4205-80B6-1B3A4C17A522}" srcOrd="0" destOrd="0" presId="urn:microsoft.com/office/officeart/2005/8/layout/process5"/>
    <dgm:cxn modelId="{3EB1C856-D298-46B4-8551-A11262221D83}" type="presParOf" srcId="{FEAF0239-384D-4ACF-84AC-41D03E389BB2}" destId="{37F7C340-FB7D-4AD3-9A87-3D4DBF3B5055}" srcOrd="2" destOrd="0" presId="urn:microsoft.com/office/officeart/2005/8/layout/process5"/>
    <dgm:cxn modelId="{9B48291A-CE2C-4E6E-B57B-DED439585CB8}" type="presParOf" srcId="{FEAF0239-384D-4ACF-84AC-41D03E389BB2}" destId="{8A760962-EF76-453C-B39C-C02B014E3857}" srcOrd="3" destOrd="0" presId="urn:microsoft.com/office/officeart/2005/8/layout/process5"/>
    <dgm:cxn modelId="{532AD811-5737-482D-8DF8-42E1994416AC}" type="presParOf" srcId="{8A760962-EF76-453C-B39C-C02B014E3857}" destId="{B4EFD40F-D26B-444C-8204-879283FF5E15}" srcOrd="0" destOrd="0" presId="urn:microsoft.com/office/officeart/2005/8/layout/process5"/>
    <dgm:cxn modelId="{2ABD13CA-321F-4D73-BBEE-7577B437F953}" type="presParOf" srcId="{FEAF0239-384D-4ACF-84AC-41D03E389BB2}" destId="{25838E57-704F-44F8-8834-BF1FB6851074}" srcOrd="4" destOrd="0" presId="urn:microsoft.com/office/officeart/2005/8/layout/process5"/>
    <dgm:cxn modelId="{80A19F99-EA52-452E-B1A2-E15B5FB80C67}" type="presParOf" srcId="{FEAF0239-384D-4ACF-84AC-41D03E389BB2}" destId="{C8609063-7D04-4BEB-A6DE-498B683ECBA1}" srcOrd="5" destOrd="0" presId="urn:microsoft.com/office/officeart/2005/8/layout/process5"/>
    <dgm:cxn modelId="{46037939-0F0D-4282-B5AF-39C92D25339C}" type="presParOf" srcId="{C8609063-7D04-4BEB-A6DE-498B683ECBA1}" destId="{D54C7F1C-EA90-47EE-B7E1-7BBA45542693}" srcOrd="0" destOrd="0" presId="urn:microsoft.com/office/officeart/2005/8/layout/process5"/>
    <dgm:cxn modelId="{8F3ECB72-6E5B-431C-BA72-EB86E904EC94}" type="presParOf" srcId="{FEAF0239-384D-4ACF-84AC-41D03E389BB2}" destId="{01E2421F-6ACE-40BC-9F87-16098A59EAB6}"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946D749-1BBC-48D2-9D80-5A4F1C9EA90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B8A546-4F92-4AC6-BA93-0D8A84948616}">
      <dgm:prSet/>
      <dgm:spPr/>
      <dgm:t>
        <a:bodyPr/>
        <a:lstStyle/>
        <a:p>
          <a:r>
            <a:rPr lang="en-GB" dirty="0"/>
            <a:t>Q: If there is a problem with thefts from shops in one area of town and CCTV was installed in that area what do you think the outcome might be?</a:t>
          </a:r>
          <a:endParaRPr lang="en-US" dirty="0"/>
        </a:p>
      </dgm:t>
    </dgm:pt>
    <dgm:pt modelId="{0C2388B3-5BC0-4979-9F66-D7142E94224C}" type="parTrans" cxnId="{D15136F1-51C0-4EA0-8B2E-1A40A6DA7F1E}">
      <dgm:prSet/>
      <dgm:spPr/>
      <dgm:t>
        <a:bodyPr/>
        <a:lstStyle/>
        <a:p>
          <a:endParaRPr lang="en-US"/>
        </a:p>
      </dgm:t>
    </dgm:pt>
    <dgm:pt modelId="{19A7BB39-F704-4304-A35D-38E5C629BC65}" type="sibTrans" cxnId="{D15136F1-51C0-4EA0-8B2E-1A40A6DA7F1E}">
      <dgm:prSet/>
      <dgm:spPr/>
      <dgm:t>
        <a:bodyPr/>
        <a:lstStyle/>
        <a:p>
          <a:endParaRPr lang="en-US"/>
        </a:p>
      </dgm:t>
    </dgm:pt>
    <dgm:pt modelId="{64DA4147-01D6-48DC-A8FF-57D930946C36}">
      <dgm:prSet/>
      <dgm:spPr/>
      <dgm:t>
        <a:bodyPr/>
        <a:lstStyle/>
        <a:p>
          <a:r>
            <a:rPr lang="en-GB" dirty="0"/>
            <a:t>Q: If buses were being vandalised late night on certain bus routes it was thought that introducing </a:t>
          </a:r>
          <a:r>
            <a:rPr lang="en-GB" dirty="0">
              <a:latin typeface="Calibri Light" panose="020F0302020204030204"/>
            </a:rPr>
            <a:t>conductors</a:t>
          </a:r>
          <a:r>
            <a:rPr lang="en-GB" dirty="0"/>
            <a:t> would protect the buses. What do you think might happen?</a:t>
          </a:r>
          <a:endParaRPr lang="en-US" dirty="0"/>
        </a:p>
      </dgm:t>
    </dgm:pt>
    <dgm:pt modelId="{4B34CF35-F727-480B-8997-09BAAE97E2F3}" type="parTrans" cxnId="{E0C27ACB-8C94-4B32-955A-8CCB6135F02B}">
      <dgm:prSet/>
      <dgm:spPr/>
      <dgm:t>
        <a:bodyPr/>
        <a:lstStyle/>
        <a:p>
          <a:endParaRPr lang="en-US"/>
        </a:p>
      </dgm:t>
    </dgm:pt>
    <dgm:pt modelId="{6F68B2C0-1CC0-420B-A4B1-99D8CFC60366}" type="sibTrans" cxnId="{E0C27ACB-8C94-4B32-955A-8CCB6135F02B}">
      <dgm:prSet/>
      <dgm:spPr/>
      <dgm:t>
        <a:bodyPr/>
        <a:lstStyle/>
        <a:p>
          <a:endParaRPr lang="en-US"/>
        </a:p>
      </dgm:t>
    </dgm:pt>
    <dgm:pt modelId="{3388F5B9-7BC8-4AAC-A969-9D2A84184F04}" type="pres">
      <dgm:prSet presAssocID="{7946D749-1BBC-48D2-9D80-5A4F1C9EA90F}" presName="root" presStyleCnt="0">
        <dgm:presLayoutVars>
          <dgm:dir/>
          <dgm:resizeHandles val="exact"/>
        </dgm:presLayoutVars>
      </dgm:prSet>
      <dgm:spPr/>
    </dgm:pt>
    <dgm:pt modelId="{12679F97-243D-4E3D-8638-07F4D3AB981A}" type="pres">
      <dgm:prSet presAssocID="{F2B8A546-4F92-4AC6-BA93-0D8A84948616}" presName="compNode" presStyleCnt="0"/>
      <dgm:spPr/>
    </dgm:pt>
    <dgm:pt modelId="{3658D935-0459-4D82-B981-92DACFE0A186}" type="pres">
      <dgm:prSet presAssocID="{F2B8A546-4F92-4AC6-BA93-0D8A84948616}" presName="bgRect" presStyleLbl="bgShp" presStyleIdx="0" presStyleCnt="2"/>
      <dgm:spPr/>
    </dgm:pt>
    <dgm:pt modelId="{01F2881B-B561-4E71-87DD-5054FB5A797A}" type="pres">
      <dgm:prSet presAssocID="{F2B8A546-4F92-4AC6-BA93-0D8A84948616}"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B9ACE705-521F-4F38-A04D-14E52AE15918}" type="pres">
      <dgm:prSet presAssocID="{F2B8A546-4F92-4AC6-BA93-0D8A84948616}" presName="spaceRect" presStyleCnt="0"/>
      <dgm:spPr/>
    </dgm:pt>
    <dgm:pt modelId="{9DB538B8-AE56-4D4A-9561-C536B350E7FA}" type="pres">
      <dgm:prSet presAssocID="{F2B8A546-4F92-4AC6-BA93-0D8A84948616}" presName="parTx" presStyleLbl="revTx" presStyleIdx="0" presStyleCnt="2">
        <dgm:presLayoutVars>
          <dgm:chMax val="0"/>
          <dgm:chPref val="0"/>
        </dgm:presLayoutVars>
      </dgm:prSet>
      <dgm:spPr/>
    </dgm:pt>
    <dgm:pt modelId="{B9D70697-4C2F-4755-BE47-327F935027B7}" type="pres">
      <dgm:prSet presAssocID="{19A7BB39-F704-4304-A35D-38E5C629BC65}" presName="sibTrans" presStyleCnt="0"/>
      <dgm:spPr/>
    </dgm:pt>
    <dgm:pt modelId="{14A1D994-9661-4FF6-86AB-1F8E412280D6}" type="pres">
      <dgm:prSet presAssocID="{64DA4147-01D6-48DC-A8FF-57D930946C36}" presName="compNode" presStyleCnt="0"/>
      <dgm:spPr/>
    </dgm:pt>
    <dgm:pt modelId="{4A9C4E0B-68FB-4FD5-B74C-AEF3F7E8DF80}" type="pres">
      <dgm:prSet presAssocID="{64DA4147-01D6-48DC-A8FF-57D930946C36}" presName="bgRect" presStyleLbl="bgShp" presStyleIdx="1" presStyleCnt="2"/>
      <dgm:spPr/>
    </dgm:pt>
    <dgm:pt modelId="{6EA52367-824C-449C-9E3A-04A8F6097101}" type="pres">
      <dgm:prSet presAssocID="{64DA4147-01D6-48DC-A8FF-57D930946C36}"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F39DC99B-4316-4B9C-93E8-D39178351926}" type="pres">
      <dgm:prSet presAssocID="{64DA4147-01D6-48DC-A8FF-57D930946C36}" presName="spaceRect" presStyleCnt="0"/>
      <dgm:spPr/>
    </dgm:pt>
    <dgm:pt modelId="{4E9664F0-7A60-41FE-BC56-216EB2119D01}" type="pres">
      <dgm:prSet presAssocID="{64DA4147-01D6-48DC-A8FF-57D930946C36}" presName="parTx" presStyleLbl="revTx" presStyleIdx="1" presStyleCnt="2">
        <dgm:presLayoutVars>
          <dgm:chMax val="0"/>
          <dgm:chPref val="0"/>
        </dgm:presLayoutVars>
      </dgm:prSet>
      <dgm:spPr/>
    </dgm:pt>
  </dgm:ptLst>
  <dgm:cxnLst>
    <dgm:cxn modelId="{96DFFE4D-0CC3-4CB8-8440-5FC0B2A417A4}" type="presOf" srcId="{7946D749-1BBC-48D2-9D80-5A4F1C9EA90F}" destId="{3388F5B9-7BC8-4AAC-A969-9D2A84184F04}" srcOrd="0" destOrd="0" presId="urn:microsoft.com/office/officeart/2018/2/layout/IconVerticalSolidList"/>
    <dgm:cxn modelId="{259B5889-5B2F-49DD-9882-2898E72F1164}" type="presOf" srcId="{64DA4147-01D6-48DC-A8FF-57D930946C36}" destId="{4E9664F0-7A60-41FE-BC56-216EB2119D01}" srcOrd="0" destOrd="0" presId="urn:microsoft.com/office/officeart/2018/2/layout/IconVerticalSolidList"/>
    <dgm:cxn modelId="{C124FBC4-B8F2-4747-B92E-3C83F8A6C74F}" type="presOf" srcId="{F2B8A546-4F92-4AC6-BA93-0D8A84948616}" destId="{9DB538B8-AE56-4D4A-9561-C536B350E7FA}" srcOrd="0" destOrd="0" presId="urn:microsoft.com/office/officeart/2018/2/layout/IconVerticalSolidList"/>
    <dgm:cxn modelId="{E0C27ACB-8C94-4B32-955A-8CCB6135F02B}" srcId="{7946D749-1BBC-48D2-9D80-5A4F1C9EA90F}" destId="{64DA4147-01D6-48DC-A8FF-57D930946C36}" srcOrd="1" destOrd="0" parTransId="{4B34CF35-F727-480B-8997-09BAAE97E2F3}" sibTransId="{6F68B2C0-1CC0-420B-A4B1-99D8CFC60366}"/>
    <dgm:cxn modelId="{D15136F1-51C0-4EA0-8B2E-1A40A6DA7F1E}" srcId="{7946D749-1BBC-48D2-9D80-5A4F1C9EA90F}" destId="{F2B8A546-4F92-4AC6-BA93-0D8A84948616}" srcOrd="0" destOrd="0" parTransId="{0C2388B3-5BC0-4979-9F66-D7142E94224C}" sibTransId="{19A7BB39-F704-4304-A35D-38E5C629BC65}"/>
    <dgm:cxn modelId="{07143DB2-4E9E-4DCC-B81A-E818C1D3F2D5}" type="presParOf" srcId="{3388F5B9-7BC8-4AAC-A969-9D2A84184F04}" destId="{12679F97-243D-4E3D-8638-07F4D3AB981A}" srcOrd="0" destOrd="0" presId="urn:microsoft.com/office/officeart/2018/2/layout/IconVerticalSolidList"/>
    <dgm:cxn modelId="{521C7CB1-8DCF-4698-B6DA-60C5FA368621}" type="presParOf" srcId="{12679F97-243D-4E3D-8638-07F4D3AB981A}" destId="{3658D935-0459-4D82-B981-92DACFE0A186}" srcOrd="0" destOrd="0" presId="urn:microsoft.com/office/officeart/2018/2/layout/IconVerticalSolidList"/>
    <dgm:cxn modelId="{641BE2AD-1677-4CAC-8F05-0AEF5E8D1A75}" type="presParOf" srcId="{12679F97-243D-4E3D-8638-07F4D3AB981A}" destId="{01F2881B-B561-4E71-87DD-5054FB5A797A}" srcOrd="1" destOrd="0" presId="urn:microsoft.com/office/officeart/2018/2/layout/IconVerticalSolidList"/>
    <dgm:cxn modelId="{20551FC9-C7FA-4FB3-B1C5-F923E951A77C}" type="presParOf" srcId="{12679F97-243D-4E3D-8638-07F4D3AB981A}" destId="{B9ACE705-521F-4F38-A04D-14E52AE15918}" srcOrd="2" destOrd="0" presId="urn:microsoft.com/office/officeart/2018/2/layout/IconVerticalSolidList"/>
    <dgm:cxn modelId="{1BAFFE91-4EAC-4D18-AECE-3EFE8FC64278}" type="presParOf" srcId="{12679F97-243D-4E3D-8638-07F4D3AB981A}" destId="{9DB538B8-AE56-4D4A-9561-C536B350E7FA}" srcOrd="3" destOrd="0" presId="urn:microsoft.com/office/officeart/2018/2/layout/IconVerticalSolidList"/>
    <dgm:cxn modelId="{DB102448-F59F-4B2F-8E32-ACA830567106}" type="presParOf" srcId="{3388F5B9-7BC8-4AAC-A969-9D2A84184F04}" destId="{B9D70697-4C2F-4755-BE47-327F935027B7}" srcOrd="1" destOrd="0" presId="urn:microsoft.com/office/officeart/2018/2/layout/IconVerticalSolidList"/>
    <dgm:cxn modelId="{28E05315-0F9D-4F3A-AF49-92EB4E488447}" type="presParOf" srcId="{3388F5B9-7BC8-4AAC-A969-9D2A84184F04}" destId="{14A1D994-9661-4FF6-86AB-1F8E412280D6}" srcOrd="2" destOrd="0" presId="urn:microsoft.com/office/officeart/2018/2/layout/IconVerticalSolidList"/>
    <dgm:cxn modelId="{757E2BF2-4909-4739-A641-8C574DAC1992}" type="presParOf" srcId="{14A1D994-9661-4FF6-86AB-1F8E412280D6}" destId="{4A9C4E0B-68FB-4FD5-B74C-AEF3F7E8DF80}" srcOrd="0" destOrd="0" presId="urn:microsoft.com/office/officeart/2018/2/layout/IconVerticalSolidList"/>
    <dgm:cxn modelId="{BD661C11-6052-4B97-A1C0-B9BD705684BA}" type="presParOf" srcId="{14A1D994-9661-4FF6-86AB-1F8E412280D6}" destId="{6EA52367-824C-449C-9E3A-04A8F6097101}" srcOrd="1" destOrd="0" presId="urn:microsoft.com/office/officeart/2018/2/layout/IconVerticalSolidList"/>
    <dgm:cxn modelId="{9280E1CB-ADAB-411E-9E0B-937292DD4973}" type="presParOf" srcId="{14A1D994-9661-4FF6-86AB-1F8E412280D6}" destId="{F39DC99B-4316-4B9C-93E8-D39178351926}" srcOrd="2" destOrd="0" presId="urn:microsoft.com/office/officeart/2018/2/layout/IconVerticalSolidList"/>
    <dgm:cxn modelId="{4FCCEE9D-F33F-4CC2-BE21-443B548E7DF4}" type="presParOf" srcId="{14A1D994-9661-4FF6-86AB-1F8E412280D6}" destId="{4E9664F0-7A60-41FE-BC56-216EB2119D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10501E8-0068-41E9-8374-49159106737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5C28B01-80A1-4B8A-B306-046C8E1BB198}">
      <dgm:prSet/>
      <dgm:spPr/>
      <dgm:t>
        <a:bodyPr/>
        <a:lstStyle/>
        <a:p>
          <a:pPr>
            <a:defRPr cap="all"/>
          </a:pPr>
          <a:r>
            <a:rPr lang="en-GB" b="1"/>
            <a:t>Explain what classicist criminology is</a:t>
          </a:r>
          <a:endParaRPr lang="en-US"/>
        </a:p>
      </dgm:t>
    </dgm:pt>
    <dgm:pt modelId="{6C94C48F-E14B-40E4-9076-9523161426E7}" type="parTrans" cxnId="{BBD5529C-B099-4261-BA15-89D7F23E11EC}">
      <dgm:prSet/>
      <dgm:spPr/>
      <dgm:t>
        <a:bodyPr/>
        <a:lstStyle/>
        <a:p>
          <a:endParaRPr lang="en-US"/>
        </a:p>
      </dgm:t>
    </dgm:pt>
    <dgm:pt modelId="{07C5301A-1139-49FD-BEEF-AE91D7A0DDD2}" type="sibTrans" cxnId="{BBD5529C-B099-4261-BA15-89D7F23E11EC}">
      <dgm:prSet/>
      <dgm:spPr/>
      <dgm:t>
        <a:bodyPr/>
        <a:lstStyle/>
        <a:p>
          <a:endParaRPr lang="en-US"/>
        </a:p>
      </dgm:t>
    </dgm:pt>
    <dgm:pt modelId="{60AC0D39-42BE-4369-A322-EF702A467FEB}">
      <dgm:prSet/>
      <dgm:spPr/>
      <dgm:t>
        <a:bodyPr/>
        <a:lstStyle/>
        <a:p>
          <a:pPr>
            <a:defRPr cap="all"/>
          </a:pPr>
          <a:r>
            <a:rPr lang="en-GB" b="1"/>
            <a:t>Where can we see classicist criminology in our justice system today?</a:t>
          </a:r>
          <a:endParaRPr lang="en-US"/>
        </a:p>
      </dgm:t>
    </dgm:pt>
    <dgm:pt modelId="{F9E18C97-9B73-48A7-BB16-CBE76C3BFE5D}" type="parTrans" cxnId="{87D40CD6-2D1A-471D-A644-CE0F13A5AD28}">
      <dgm:prSet/>
      <dgm:spPr/>
      <dgm:t>
        <a:bodyPr/>
        <a:lstStyle/>
        <a:p>
          <a:endParaRPr lang="en-US"/>
        </a:p>
      </dgm:t>
    </dgm:pt>
    <dgm:pt modelId="{72162892-835E-42EF-A21B-316A8EDE0E68}" type="sibTrans" cxnId="{87D40CD6-2D1A-471D-A644-CE0F13A5AD28}">
      <dgm:prSet/>
      <dgm:spPr/>
      <dgm:t>
        <a:bodyPr/>
        <a:lstStyle/>
        <a:p>
          <a:endParaRPr lang="en-US"/>
        </a:p>
      </dgm:t>
    </dgm:pt>
    <dgm:pt modelId="{D05F5458-4473-4E91-845F-F8CDC8E3AC71}">
      <dgm:prSet/>
      <dgm:spPr/>
      <dgm:t>
        <a:bodyPr/>
        <a:lstStyle/>
        <a:p>
          <a:pPr>
            <a:defRPr cap="all"/>
          </a:pPr>
          <a:r>
            <a:rPr lang="en-GB" b="1"/>
            <a:t>What is the key difference between classicism and positivism?</a:t>
          </a:r>
          <a:endParaRPr lang="en-US"/>
        </a:p>
      </dgm:t>
    </dgm:pt>
    <dgm:pt modelId="{F8CFA9F3-0466-4CCF-BF5D-41C266B1EB0D}" type="parTrans" cxnId="{0D6AA81F-C812-4F3C-9713-658EA9E81FA8}">
      <dgm:prSet/>
      <dgm:spPr/>
      <dgm:t>
        <a:bodyPr/>
        <a:lstStyle/>
        <a:p>
          <a:endParaRPr lang="en-US"/>
        </a:p>
      </dgm:t>
    </dgm:pt>
    <dgm:pt modelId="{2B344E5C-1473-4475-857F-E38958382AF1}" type="sibTrans" cxnId="{0D6AA81F-C812-4F3C-9713-658EA9E81FA8}">
      <dgm:prSet/>
      <dgm:spPr/>
      <dgm:t>
        <a:bodyPr/>
        <a:lstStyle/>
        <a:p>
          <a:endParaRPr lang="en-US"/>
        </a:p>
      </dgm:t>
    </dgm:pt>
    <dgm:pt modelId="{E7362190-A600-452A-B607-68090062CE2C}" type="pres">
      <dgm:prSet presAssocID="{210501E8-0068-41E9-8374-491591067375}" presName="root" presStyleCnt="0">
        <dgm:presLayoutVars>
          <dgm:dir/>
          <dgm:resizeHandles val="exact"/>
        </dgm:presLayoutVars>
      </dgm:prSet>
      <dgm:spPr/>
    </dgm:pt>
    <dgm:pt modelId="{210A2A68-5376-4239-906A-6E96481E9BB1}" type="pres">
      <dgm:prSet presAssocID="{35C28B01-80A1-4B8A-B306-046C8E1BB198}" presName="compNode" presStyleCnt="0"/>
      <dgm:spPr/>
    </dgm:pt>
    <dgm:pt modelId="{445627E6-9A1F-4D93-8C22-BEEEDCEB2FB3}" type="pres">
      <dgm:prSet presAssocID="{35C28B01-80A1-4B8A-B306-046C8E1BB198}" presName="iconBgRect" presStyleLbl="bgShp" presStyleIdx="0" presStyleCnt="3"/>
      <dgm:spPr>
        <a:prstGeom prst="round2DiagRect">
          <a:avLst>
            <a:gd name="adj1" fmla="val 29727"/>
            <a:gd name="adj2" fmla="val 0"/>
          </a:avLst>
        </a:prstGeom>
      </dgm:spPr>
    </dgm:pt>
    <dgm:pt modelId="{FB2D1A3A-29DC-4682-8ACA-03299C1A0FB8}" type="pres">
      <dgm:prSet presAssocID="{35C28B01-80A1-4B8A-B306-046C8E1BB19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5CA5908-0B1E-4ABF-9559-85CEBF6DD77B}" type="pres">
      <dgm:prSet presAssocID="{35C28B01-80A1-4B8A-B306-046C8E1BB198}" presName="spaceRect" presStyleCnt="0"/>
      <dgm:spPr/>
    </dgm:pt>
    <dgm:pt modelId="{07685AE6-2EEB-4CCE-B43B-6978820026DD}" type="pres">
      <dgm:prSet presAssocID="{35C28B01-80A1-4B8A-B306-046C8E1BB198}" presName="textRect" presStyleLbl="revTx" presStyleIdx="0" presStyleCnt="3">
        <dgm:presLayoutVars>
          <dgm:chMax val="1"/>
          <dgm:chPref val="1"/>
        </dgm:presLayoutVars>
      </dgm:prSet>
      <dgm:spPr/>
    </dgm:pt>
    <dgm:pt modelId="{4CFEBE0F-B104-436D-9776-7A0B3678467B}" type="pres">
      <dgm:prSet presAssocID="{07C5301A-1139-49FD-BEEF-AE91D7A0DDD2}" presName="sibTrans" presStyleCnt="0"/>
      <dgm:spPr/>
    </dgm:pt>
    <dgm:pt modelId="{B1B67678-D5EB-4CB8-B2FC-605AC632DF71}" type="pres">
      <dgm:prSet presAssocID="{60AC0D39-42BE-4369-A322-EF702A467FEB}" presName="compNode" presStyleCnt="0"/>
      <dgm:spPr/>
    </dgm:pt>
    <dgm:pt modelId="{B2BFFAB3-325D-4B5F-A38A-1C5709C0AA25}" type="pres">
      <dgm:prSet presAssocID="{60AC0D39-42BE-4369-A322-EF702A467FEB}" presName="iconBgRect" presStyleLbl="bgShp" presStyleIdx="1" presStyleCnt="3"/>
      <dgm:spPr>
        <a:prstGeom prst="round2DiagRect">
          <a:avLst>
            <a:gd name="adj1" fmla="val 29727"/>
            <a:gd name="adj2" fmla="val 0"/>
          </a:avLst>
        </a:prstGeom>
      </dgm:spPr>
    </dgm:pt>
    <dgm:pt modelId="{FDAEC1CD-74B6-4EC4-BF4F-29B3AA3903C4}" type="pres">
      <dgm:prSet presAssocID="{60AC0D39-42BE-4369-A322-EF702A467F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12E9D419-1F0A-4E0F-A23F-B583ACAC027D}" type="pres">
      <dgm:prSet presAssocID="{60AC0D39-42BE-4369-A322-EF702A467FEB}" presName="spaceRect" presStyleCnt="0"/>
      <dgm:spPr/>
    </dgm:pt>
    <dgm:pt modelId="{223337E7-52CE-496D-80CE-20B09AA3C6FE}" type="pres">
      <dgm:prSet presAssocID="{60AC0D39-42BE-4369-A322-EF702A467FEB}" presName="textRect" presStyleLbl="revTx" presStyleIdx="1" presStyleCnt="3">
        <dgm:presLayoutVars>
          <dgm:chMax val="1"/>
          <dgm:chPref val="1"/>
        </dgm:presLayoutVars>
      </dgm:prSet>
      <dgm:spPr/>
    </dgm:pt>
    <dgm:pt modelId="{B186ACA4-A87E-49A9-9710-E99B6E2D4798}" type="pres">
      <dgm:prSet presAssocID="{72162892-835E-42EF-A21B-316A8EDE0E68}" presName="sibTrans" presStyleCnt="0"/>
      <dgm:spPr/>
    </dgm:pt>
    <dgm:pt modelId="{7B247E2F-2148-4ECA-BF25-71B1E905EE0D}" type="pres">
      <dgm:prSet presAssocID="{D05F5458-4473-4E91-845F-F8CDC8E3AC71}" presName="compNode" presStyleCnt="0"/>
      <dgm:spPr/>
    </dgm:pt>
    <dgm:pt modelId="{1AFF8885-FCB1-4E41-AF01-0E35DA51CDA3}" type="pres">
      <dgm:prSet presAssocID="{D05F5458-4473-4E91-845F-F8CDC8E3AC71}" presName="iconBgRect" presStyleLbl="bgShp" presStyleIdx="2" presStyleCnt="3"/>
      <dgm:spPr>
        <a:prstGeom prst="round2DiagRect">
          <a:avLst>
            <a:gd name="adj1" fmla="val 29727"/>
            <a:gd name="adj2" fmla="val 0"/>
          </a:avLst>
        </a:prstGeom>
      </dgm:spPr>
    </dgm:pt>
    <dgm:pt modelId="{3357A6F5-2E79-476A-9E85-C9EC7E730282}" type="pres">
      <dgm:prSet presAssocID="{D05F5458-4473-4E91-845F-F8CDC8E3AC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C831A956-6B94-42D2-BCD7-5543F57CA83C}" type="pres">
      <dgm:prSet presAssocID="{D05F5458-4473-4E91-845F-F8CDC8E3AC71}" presName="spaceRect" presStyleCnt="0"/>
      <dgm:spPr/>
    </dgm:pt>
    <dgm:pt modelId="{B4221641-02CB-4A9C-9981-729118C50395}" type="pres">
      <dgm:prSet presAssocID="{D05F5458-4473-4E91-845F-F8CDC8E3AC71}" presName="textRect" presStyleLbl="revTx" presStyleIdx="2" presStyleCnt="3">
        <dgm:presLayoutVars>
          <dgm:chMax val="1"/>
          <dgm:chPref val="1"/>
        </dgm:presLayoutVars>
      </dgm:prSet>
      <dgm:spPr/>
    </dgm:pt>
  </dgm:ptLst>
  <dgm:cxnLst>
    <dgm:cxn modelId="{E967F31D-FF30-417D-8A15-8C523CE96344}" type="presOf" srcId="{D05F5458-4473-4E91-845F-F8CDC8E3AC71}" destId="{B4221641-02CB-4A9C-9981-729118C50395}" srcOrd="0" destOrd="0" presId="urn:microsoft.com/office/officeart/2018/5/layout/IconLeafLabelList"/>
    <dgm:cxn modelId="{0D6AA81F-C812-4F3C-9713-658EA9E81FA8}" srcId="{210501E8-0068-41E9-8374-491591067375}" destId="{D05F5458-4473-4E91-845F-F8CDC8E3AC71}" srcOrd="2" destOrd="0" parTransId="{F8CFA9F3-0466-4CCF-BF5D-41C266B1EB0D}" sibTransId="{2B344E5C-1473-4475-857F-E38958382AF1}"/>
    <dgm:cxn modelId="{979F6479-26CE-493B-A92A-22EE27175F17}" type="presOf" srcId="{60AC0D39-42BE-4369-A322-EF702A467FEB}" destId="{223337E7-52CE-496D-80CE-20B09AA3C6FE}" srcOrd="0" destOrd="0" presId="urn:microsoft.com/office/officeart/2018/5/layout/IconLeafLabelList"/>
    <dgm:cxn modelId="{BBD5529C-B099-4261-BA15-89D7F23E11EC}" srcId="{210501E8-0068-41E9-8374-491591067375}" destId="{35C28B01-80A1-4B8A-B306-046C8E1BB198}" srcOrd="0" destOrd="0" parTransId="{6C94C48F-E14B-40E4-9076-9523161426E7}" sibTransId="{07C5301A-1139-49FD-BEEF-AE91D7A0DDD2}"/>
    <dgm:cxn modelId="{F3AFCDB9-F73E-4A3C-A879-A37A859F3B00}" type="presOf" srcId="{210501E8-0068-41E9-8374-491591067375}" destId="{E7362190-A600-452A-B607-68090062CE2C}" srcOrd="0" destOrd="0" presId="urn:microsoft.com/office/officeart/2018/5/layout/IconLeafLabelList"/>
    <dgm:cxn modelId="{EDF4E7C4-589E-4536-92BC-C403FF77F78B}" type="presOf" srcId="{35C28B01-80A1-4B8A-B306-046C8E1BB198}" destId="{07685AE6-2EEB-4CCE-B43B-6978820026DD}" srcOrd="0" destOrd="0" presId="urn:microsoft.com/office/officeart/2018/5/layout/IconLeafLabelList"/>
    <dgm:cxn modelId="{87D40CD6-2D1A-471D-A644-CE0F13A5AD28}" srcId="{210501E8-0068-41E9-8374-491591067375}" destId="{60AC0D39-42BE-4369-A322-EF702A467FEB}" srcOrd="1" destOrd="0" parTransId="{F9E18C97-9B73-48A7-BB16-CBE76C3BFE5D}" sibTransId="{72162892-835E-42EF-A21B-316A8EDE0E68}"/>
    <dgm:cxn modelId="{C440B158-733D-4BBA-869E-5C4B88285541}" type="presParOf" srcId="{E7362190-A600-452A-B607-68090062CE2C}" destId="{210A2A68-5376-4239-906A-6E96481E9BB1}" srcOrd="0" destOrd="0" presId="urn:microsoft.com/office/officeart/2018/5/layout/IconLeafLabelList"/>
    <dgm:cxn modelId="{90CBBCAC-B723-409A-BDF0-B3E8CE480D16}" type="presParOf" srcId="{210A2A68-5376-4239-906A-6E96481E9BB1}" destId="{445627E6-9A1F-4D93-8C22-BEEEDCEB2FB3}" srcOrd="0" destOrd="0" presId="urn:microsoft.com/office/officeart/2018/5/layout/IconLeafLabelList"/>
    <dgm:cxn modelId="{F3DFC69D-4B9F-4373-983B-19FEDFB807A1}" type="presParOf" srcId="{210A2A68-5376-4239-906A-6E96481E9BB1}" destId="{FB2D1A3A-29DC-4682-8ACA-03299C1A0FB8}" srcOrd="1" destOrd="0" presId="urn:microsoft.com/office/officeart/2018/5/layout/IconLeafLabelList"/>
    <dgm:cxn modelId="{8B0DF0FB-CA24-440C-A254-1FDFEF890C41}" type="presParOf" srcId="{210A2A68-5376-4239-906A-6E96481E9BB1}" destId="{65CA5908-0B1E-4ABF-9559-85CEBF6DD77B}" srcOrd="2" destOrd="0" presId="urn:microsoft.com/office/officeart/2018/5/layout/IconLeafLabelList"/>
    <dgm:cxn modelId="{BDDFDD6C-7007-4C44-94BA-1DB17D314118}" type="presParOf" srcId="{210A2A68-5376-4239-906A-6E96481E9BB1}" destId="{07685AE6-2EEB-4CCE-B43B-6978820026DD}" srcOrd="3" destOrd="0" presId="urn:microsoft.com/office/officeart/2018/5/layout/IconLeafLabelList"/>
    <dgm:cxn modelId="{C8E46285-0CCF-421F-A164-44100DF5A3E7}" type="presParOf" srcId="{E7362190-A600-452A-B607-68090062CE2C}" destId="{4CFEBE0F-B104-436D-9776-7A0B3678467B}" srcOrd="1" destOrd="0" presId="urn:microsoft.com/office/officeart/2018/5/layout/IconLeafLabelList"/>
    <dgm:cxn modelId="{C6355F5B-0FA5-40E8-BF52-CAB860BAC36C}" type="presParOf" srcId="{E7362190-A600-452A-B607-68090062CE2C}" destId="{B1B67678-D5EB-4CB8-B2FC-605AC632DF71}" srcOrd="2" destOrd="0" presId="urn:microsoft.com/office/officeart/2018/5/layout/IconLeafLabelList"/>
    <dgm:cxn modelId="{5750A943-B6CE-4465-B07B-2E98714D649F}" type="presParOf" srcId="{B1B67678-D5EB-4CB8-B2FC-605AC632DF71}" destId="{B2BFFAB3-325D-4B5F-A38A-1C5709C0AA25}" srcOrd="0" destOrd="0" presId="urn:microsoft.com/office/officeart/2018/5/layout/IconLeafLabelList"/>
    <dgm:cxn modelId="{4DAB87E1-EB3F-4BEE-9EE3-70720ADD85BA}" type="presParOf" srcId="{B1B67678-D5EB-4CB8-B2FC-605AC632DF71}" destId="{FDAEC1CD-74B6-4EC4-BF4F-29B3AA3903C4}" srcOrd="1" destOrd="0" presId="urn:microsoft.com/office/officeart/2018/5/layout/IconLeafLabelList"/>
    <dgm:cxn modelId="{7916B240-8E03-492A-8187-5B1947E60F5E}" type="presParOf" srcId="{B1B67678-D5EB-4CB8-B2FC-605AC632DF71}" destId="{12E9D419-1F0A-4E0F-A23F-B583ACAC027D}" srcOrd="2" destOrd="0" presId="urn:microsoft.com/office/officeart/2018/5/layout/IconLeafLabelList"/>
    <dgm:cxn modelId="{B50CACB3-A759-4780-A794-5ED20E6BBCDB}" type="presParOf" srcId="{B1B67678-D5EB-4CB8-B2FC-605AC632DF71}" destId="{223337E7-52CE-496D-80CE-20B09AA3C6FE}" srcOrd="3" destOrd="0" presId="urn:microsoft.com/office/officeart/2018/5/layout/IconLeafLabelList"/>
    <dgm:cxn modelId="{BB434367-8CB6-4367-9E95-3099A8EB7536}" type="presParOf" srcId="{E7362190-A600-452A-B607-68090062CE2C}" destId="{B186ACA4-A87E-49A9-9710-E99B6E2D4798}" srcOrd="3" destOrd="0" presId="urn:microsoft.com/office/officeart/2018/5/layout/IconLeafLabelList"/>
    <dgm:cxn modelId="{E3924998-57FE-4A19-B49B-57637DCF0D25}" type="presParOf" srcId="{E7362190-A600-452A-B607-68090062CE2C}" destId="{7B247E2F-2148-4ECA-BF25-71B1E905EE0D}" srcOrd="4" destOrd="0" presId="urn:microsoft.com/office/officeart/2018/5/layout/IconLeafLabelList"/>
    <dgm:cxn modelId="{4265CD10-019C-4C89-A057-2A4FCE379105}" type="presParOf" srcId="{7B247E2F-2148-4ECA-BF25-71B1E905EE0D}" destId="{1AFF8885-FCB1-4E41-AF01-0E35DA51CDA3}" srcOrd="0" destOrd="0" presId="urn:microsoft.com/office/officeart/2018/5/layout/IconLeafLabelList"/>
    <dgm:cxn modelId="{FC0A8FC4-0EAB-4245-B490-4387ADBB3DC0}" type="presParOf" srcId="{7B247E2F-2148-4ECA-BF25-71B1E905EE0D}" destId="{3357A6F5-2E79-476A-9E85-C9EC7E730282}" srcOrd="1" destOrd="0" presId="urn:microsoft.com/office/officeart/2018/5/layout/IconLeafLabelList"/>
    <dgm:cxn modelId="{2F12E2CD-1959-4B6D-BB4B-FB5265FCDDC6}" type="presParOf" srcId="{7B247E2F-2148-4ECA-BF25-71B1E905EE0D}" destId="{C831A956-6B94-42D2-BCD7-5543F57CA83C}" srcOrd="2" destOrd="0" presId="urn:microsoft.com/office/officeart/2018/5/layout/IconLeafLabelList"/>
    <dgm:cxn modelId="{C8023EE1-42B4-4D15-B693-199A1C97D39D}" type="presParOf" srcId="{7B247E2F-2148-4ECA-BF25-71B1E905EE0D}" destId="{B4221641-02CB-4A9C-9981-729118C50395}"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2555FA-8489-4B79-A488-DC9190EAE429}">
      <dsp:nvSpPr>
        <dsp:cNvPr id="0" name=""/>
        <dsp:cNvSpPr/>
      </dsp:nvSpPr>
      <dsp:spPr>
        <a:xfrm rot="5400000">
          <a:off x="2780047" y="-53915"/>
          <a:ext cx="3218688" cy="4131191"/>
        </a:xfrm>
        <a:prstGeom prst="round2SameRect">
          <a:avLst/>
        </a:prstGeom>
        <a:solidFill>
          <a:schemeClr val="dk2">
            <a:alpha val="90000"/>
            <a:tint val="40000"/>
            <a:hueOff val="0"/>
            <a:satOff val="0"/>
            <a:lumOff val="0"/>
            <a:alphaOff val="0"/>
          </a:schemeClr>
        </a:solidFill>
        <a:ln w="15875"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a:t>Define the term ‘classicism’</a:t>
          </a:r>
          <a:endParaRPr lang="en-US" sz="2900" kern="1200" dirty="0"/>
        </a:p>
        <a:p>
          <a:pPr marL="285750" lvl="1" indent="-285750" algn="l" defTabSz="1289050">
            <a:lnSpc>
              <a:spcPct val="90000"/>
            </a:lnSpc>
            <a:spcBef>
              <a:spcPct val="0"/>
            </a:spcBef>
            <a:spcAft>
              <a:spcPct val="15000"/>
            </a:spcAft>
            <a:buChar char="•"/>
          </a:pPr>
          <a:r>
            <a:rPr lang="en-US" sz="2900" kern="1200" dirty="0"/>
            <a:t>Identify modern crime prevention strategies based on the classicist school of thought</a:t>
          </a:r>
        </a:p>
      </dsp:txBody>
      <dsp:txXfrm rot="-5400000">
        <a:off x="2323796" y="559460"/>
        <a:ext cx="3974068" cy="2904442"/>
      </dsp:txXfrm>
    </dsp:sp>
    <dsp:sp modelId="{EBDDDA29-30BE-4358-92FE-E82324A402D1}">
      <dsp:nvSpPr>
        <dsp:cNvPr id="0" name=""/>
        <dsp:cNvSpPr/>
      </dsp:nvSpPr>
      <dsp:spPr>
        <a:xfrm>
          <a:off x="0" y="0"/>
          <a:ext cx="2323795" cy="402336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By the end of this session, you should be able to…..</a:t>
          </a:r>
          <a:endParaRPr lang="en-US" sz="3500" kern="1200"/>
        </a:p>
      </dsp:txBody>
      <dsp:txXfrm>
        <a:off x="113438" y="113438"/>
        <a:ext cx="2096919" cy="37964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59752-6113-4BD1-B1DB-EAF7A0A1EF54}">
      <dsp:nvSpPr>
        <dsp:cNvPr id="0" name=""/>
        <dsp:cNvSpPr/>
      </dsp:nvSpPr>
      <dsp:spPr>
        <a:xfrm>
          <a:off x="787" y="14195"/>
          <a:ext cx="3073052" cy="184383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Crime was an act carried out by a rational human being</a:t>
          </a:r>
          <a:endParaRPr lang="en-US" sz="2600" kern="1200"/>
        </a:p>
      </dsp:txBody>
      <dsp:txXfrm>
        <a:off x="787" y="14195"/>
        <a:ext cx="3073052" cy="1843831"/>
      </dsp:txXfrm>
    </dsp:sp>
    <dsp:sp modelId="{66675915-0B51-4996-A3D1-B8C9FF2F015D}">
      <dsp:nvSpPr>
        <dsp:cNvPr id="0" name=""/>
        <dsp:cNvSpPr/>
      </dsp:nvSpPr>
      <dsp:spPr>
        <a:xfrm>
          <a:off x="3381146" y="14195"/>
          <a:ext cx="3073052" cy="184383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Main aim of state intervention was </a:t>
          </a:r>
          <a:r>
            <a:rPr lang="en-US" sz="2600" b="1" kern="1200"/>
            <a:t>deterrence</a:t>
          </a:r>
          <a:endParaRPr lang="en-US" sz="2600" kern="1200"/>
        </a:p>
      </dsp:txBody>
      <dsp:txXfrm>
        <a:off x="3381146" y="14195"/>
        <a:ext cx="3073052" cy="1843831"/>
      </dsp:txXfrm>
    </dsp:sp>
    <dsp:sp modelId="{BB292267-C78B-4C3E-936A-7E450E9ED03E}">
      <dsp:nvSpPr>
        <dsp:cNvPr id="0" name=""/>
        <dsp:cNvSpPr/>
      </dsp:nvSpPr>
      <dsp:spPr>
        <a:xfrm>
          <a:off x="787" y="2165332"/>
          <a:ext cx="3073052" cy="184383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Responses to crime should be </a:t>
          </a:r>
          <a:r>
            <a:rPr lang="en-US" sz="2600" b="1" kern="1200"/>
            <a:t>consistent</a:t>
          </a:r>
          <a:endParaRPr lang="en-US" sz="2600" kern="1200"/>
        </a:p>
      </dsp:txBody>
      <dsp:txXfrm>
        <a:off x="787" y="2165332"/>
        <a:ext cx="3073052" cy="1843831"/>
      </dsp:txXfrm>
    </dsp:sp>
    <dsp:sp modelId="{62A8862A-35AB-4131-A497-C821D4B0E23A}">
      <dsp:nvSpPr>
        <dsp:cNvPr id="0" name=""/>
        <dsp:cNvSpPr/>
      </dsp:nvSpPr>
      <dsp:spPr>
        <a:xfrm>
          <a:off x="3381146" y="2165332"/>
          <a:ext cx="3073052" cy="184383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Discretion</a:t>
          </a:r>
          <a:r>
            <a:rPr lang="en-US" sz="2600" kern="1200"/>
            <a:t> of professionals (judges and Magistrates) should be restricted</a:t>
          </a:r>
        </a:p>
      </dsp:txBody>
      <dsp:txXfrm>
        <a:off x="3381146" y="2165332"/>
        <a:ext cx="3073052" cy="18438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A6A7F9-A41F-4C3F-92F0-CE0999F98D5E}">
      <dsp:nvSpPr>
        <dsp:cNvPr id="0" name=""/>
        <dsp:cNvSpPr/>
      </dsp:nvSpPr>
      <dsp:spPr>
        <a:xfrm>
          <a:off x="3310" y="1686197"/>
          <a:ext cx="2363361" cy="1500734"/>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277D40-3FEA-4557-9115-8CC9FEE572F8}">
      <dsp:nvSpPr>
        <dsp:cNvPr id="0" name=""/>
        <dsp:cNvSpPr/>
      </dsp:nvSpPr>
      <dsp:spPr>
        <a:xfrm>
          <a:off x="265905" y="1935663"/>
          <a:ext cx="2363361" cy="1500734"/>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Significant impact on criminological theory</a:t>
          </a:r>
          <a:endParaRPr lang="en-US" sz="2400" kern="1200" dirty="0"/>
        </a:p>
      </dsp:txBody>
      <dsp:txXfrm>
        <a:off x="309860" y="1979618"/>
        <a:ext cx="2275451" cy="1412824"/>
      </dsp:txXfrm>
    </dsp:sp>
    <dsp:sp modelId="{5409B291-1405-41BB-94F3-F1C7F33EF503}">
      <dsp:nvSpPr>
        <dsp:cNvPr id="0" name=""/>
        <dsp:cNvSpPr/>
      </dsp:nvSpPr>
      <dsp:spPr>
        <a:xfrm>
          <a:off x="2891863" y="1686197"/>
          <a:ext cx="2363361" cy="1500734"/>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655C4D-E3F6-451D-B928-4F5414A4BFEA}">
      <dsp:nvSpPr>
        <dsp:cNvPr id="0" name=""/>
        <dsp:cNvSpPr/>
      </dsp:nvSpPr>
      <dsp:spPr>
        <a:xfrm>
          <a:off x="3154458" y="1935663"/>
          <a:ext cx="2363361" cy="1500734"/>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Even greater impact on criminal justice practice</a:t>
          </a:r>
          <a:endParaRPr lang="en-US" sz="2400" kern="1200" dirty="0"/>
        </a:p>
      </dsp:txBody>
      <dsp:txXfrm>
        <a:off x="3198413" y="1979618"/>
        <a:ext cx="2275451" cy="1412824"/>
      </dsp:txXfrm>
    </dsp:sp>
    <dsp:sp modelId="{EF5AD18A-5B4D-47C4-AC07-44569EF86228}">
      <dsp:nvSpPr>
        <dsp:cNvPr id="0" name=""/>
        <dsp:cNvSpPr/>
      </dsp:nvSpPr>
      <dsp:spPr>
        <a:xfrm>
          <a:off x="5780416" y="1686197"/>
          <a:ext cx="2363361" cy="1500734"/>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BD7936-A090-4D7A-8B30-523BEB21F11B}">
      <dsp:nvSpPr>
        <dsp:cNvPr id="0" name=""/>
        <dsp:cNvSpPr/>
      </dsp:nvSpPr>
      <dsp:spPr>
        <a:xfrm>
          <a:off x="6043012" y="1935663"/>
          <a:ext cx="2363361" cy="1500734"/>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e.g. ideas such as punishments being appropriate to the nature of the crime have formed a basis for modern criminal justice systems throughout the world.</a:t>
          </a:r>
          <a:endParaRPr lang="en-US" sz="1600" kern="1200" dirty="0"/>
        </a:p>
      </dsp:txBody>
      <dsp:txXfrm>
        <a:off x="6086967" y="1979618"/>
        <a:ext cx="2275451" cy="1412824"/>
      </dsp:txXfrm>
    </dsp:sp>
    <dsp:sp modelId="{CA85A027-D839-4485-B224-8CE247F713AA}">
      <dsp:nvSpPr>
        <dsp:cNvPr id="0" name=""/>
        <dsp:cNvSpPr/>
      </dsp:nvSpPr>
      <dsp:spPr>
        <a:xfrm>
          <a:off x="8668969" y="1686197"/>
          <a:ext cx="2363361" cy="1500734"/>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AEF61A-393C-4E92-8B47-1C99EEF65120}">
      <dsp:nvSpPr>
        <dsp:cNvPr id="0" name=""/>
        <dsp:cNvSpPr/>
      </dsp:nvSpPr>
      <dsp:spPr>
        <a:xfrm>
          <a:off x="8931565" y="1935663"/>
          <a:ext cx="2363361" cy="1500734"/>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Classicism is commonly reflected in processes surrounding deterrence</a:t>
          </a:r>
          <a:r>
            <a:rPr lang="en-GB" sz="1800" kern="1200" dirty="0"/>
            <a:t>.</a:t>
          </a:r>
          <a:endParaRPr lang="en-US" sz="1800" kern="1200" dirty="0"/>
        </a:p>
      </dsp:txBody>
      <dsp:txXfrm>
        <a:off x="8975520" y="1979618"/>
        <a:ext cx="2275451" cy="14128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ACF49-9D90-43A5-BDB3-0EB6A066DFD2}">
      <dsp:nvSpPr>
        <dsp:cNvPr id="0" name=""/>
        <dsp:cNvSpPr/>
      </dsp:nvSpPr>
      <dsp:spPr>
        <a:xfrm>
          <a:off x="0" y="36359"/>
          <a:ext cx="6454987" cy="170469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approach taken by Classicist criminologists can be challenged on a number of grounds:</a:t>
          </a:r>
          <a:endParaRPr lang="en-US" sz="3100" kern="1200"/>
        </a:p>
      </dsp:txBody>
      <dsp:txXfrm>
        <a:off x="83216" y="119575"/>
        <a:ext cx="6288555" cy="1538258"/>
      </dsp:txXfrm>
    </dsp:sp>
    <dsp:sp modelId="{04AC8EEC-CFC6-41A1-9534-F772217836C9}">
      <dsp:nvSpPr>
        <dsp:cNvPr id="0" name=""/>
        <dsp:cNvSpPr/>
      </dsp:nvSpPr>
      <dsp:spPr>
        <a:xfrm>
          <a:off x="0" y="1741050"/>
          <a:ext cx="6454987" cy="2245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4946"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b="1" kern="1200"/>
            <a:t>There was no hard evidence to justify their views</a:t>
          </a:r>
          <a:endParaRPr lang="en-US" sz="2400" kern="1200"/>
        </a:p>
        <a:p>
          <a:pPr marL="228600" lvl="1" indent="-228600" algn="l" defTabSz="1066800">
            <a:lnSpc>
              <a:spcPct val="90000"/>
            </a:lnSpc>
            <a:spcBef>
              <a:spcPct val="0"/>
            </a:spcBef>
            <a:spcAft>
              <a:spcPct val="20000"/>
            </a:spcAft>
            <a:buChar char="•"/>
          </a:pPr>
          <a:r>
            <a:rPr lang="en-GB" sz="2400" b="1" kern="1200"/>
            <a:t>There was too much emphasis placed on rationality</a:t>
          </a:r>
          <a:endParaRPr lang="en-US" sz="2400" kern="1200"/>
        </a:p>
        <a:p>
          <a:pPr marL="228600" lvl="1" indent="-228600" algn="l" defTabSz="1066800">
            <a:lnSpc>
              <a:spcPct val="90000"/>
            </a:lnSpc>
            <a:spcBef>
              <a:spcPct val="0"/>
            </a:spcBef>
            <a:spcAft>
              <a:spcPct val="20000"/>
            </a:spcAft>
            <a:buChar char="•"/>
          </a:pPr>
          <a:r>
            <a:rPr lang="en-GB" sz="2400" b="1" kern="1200"/>
            <a:t>The importance of discretion was underemphasised</a:t>
          </a:r>
          <a:endParaRPr lang="en-US" sz="2400" kern="1200"/>
        </a:p>
      </dsp:txBody>
      <dsp:txXfrm>
        <a:off x="0" y="1741050"/>
        <a:ext cx="6454987" cy="22459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5ECE2-1255-4159-855B-2EB8FDD770EF}">
      <dsp:nvSpPr>
        <dsp:cNvPr id="0" name=""/>
        <dsp:cNvSpPr/>
      </dsp:nvSpPr>
      <dsp:spPr>
        <a:xfrm>
          <a:off x="377190" y="3160"/>
          <a:ext cx="2907506" cy="174450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•each human being is rational;</a:t>
          </a:r>
          <a:endParaRPr lang="en-US" sz="1900" kern="1200"/>
        </a:p>
      </dsp:txBody>
      <dsp:txXfrm>
        <a:off x="377190" y="3160"/>
        <a:ext cx="2907506" cy="1744503"/>
      </dsp:txXfrm>
    </dsp:sp>
    <dsp:sp modelId="{FF709EA2-6288-425E-8B9E-F960ABDDDD9C}">
      <dsp:nvSpPr>
        <dsp:cNvPr id="0" name=""/>
        <dsp:cNvSpPr/>
      </dsp:nvSpPr>
      <dsp:spPr>
        <a:xfrm>
          <a:off x="3575446" y="3160"/>
          <a:ext cx="2907506" cy="174450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•rational consideration involves weighing up gains against possible dangers;</a:t>
          </a:r>
          <a:endParaRPr lang="en-US" sz="1900" kern="1200"/>
        </a:p>
      </dsp:txBody>
      <dsp:txXfrm>
        <a:off x="3575446" y="3160"/>
        <a:ext cx="2907506" cy="1744503"/>
      </dsp:txXfrm>
    </dsp:sp>
    <dsp:sp modelId="{C6D8CEA1-E0E8-4CBE-B571-B8497668D79A}">
      <dsp:nvSpPr>
        <dsp:cNvPr id="0" name=""/>
        <dsp:cNvSpPr/>
      </dsp:nvSpPr>
      <dsp:spPr>
        <a:xfrm>
          <a:off x="6773703" y="3160"/>
          <a:ext cx="2907506" cy="174450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•rational assessment decides how each person will behave (both their legal and illegal behaviours);</a:t>
          </a:r>
          <a:endParaRPr lang="en-US" sz="1900" kern="1200"/>
        </a:p>
      </dsp:txBody>
      <dsp:txXfrm>
        <a:off x="6773703" y="3160"/>
        <a:ext cx="2907506" cy="1744503"/>
      </dsp:txXfrm>
    </dsp:sp>
    <dsp:sp modelId="{5787E3C6-863E-49CF-8663-B1C864BD5434}">
      <dsp:nvSpPr>
        <dsp:cNvPr id="0" name=""/>
        <dsp:cNvSpPr/>
      </dsp:nvSpPr>
      <dsp:spPr>
        <a:xfrm>
          <a:off x="377190" y="2038415"/>
          <a:ext cx="2907506" cy="174450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•before acting, each person weighs up the likely pleasure against the possible pain;</a:t>
          </a:r>
          <a:endParaRPr lang="en-US" sz="1900" kern="1200"/>
        </a:p>
      </dsp:txBody>
      <dsp:txXfrm>
        <a:off x="377190" y="2038415"/>
        <a:ext cx="2907506" cy="1744503"/>
      </dsp:txXfrm>
    </dsp:sp>
    <dsp:sp modelId="{5C512D4D-C7F3-4E18-9619-481342DC02E3}">
      <dsp:nvSpPr>
        <dsp:cNvPr id="0" name=""/>
        <dsp:cNvSpPr/>
      </dsp:nvSpPr>
      <dsp:spPr>
        <a:xfrm>
          <a:off x="3575446" y="2038415"/>
          <a:ext cx="2907506" cy="1744503"/>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•their choice will depend on which action will give the person most individual pleasure;</a:t>
          </a:r>
          <a:endParaRPr lang="en-US" sz="1900" kern="1200"/>
        </a:p>
      </dsp:txBody>
      <dsp:txXfrm>
        <a:off x="3575446" y="2038415"/>
        <a:ext cx="2907506" cy="1744503"/>
      </dsp:txXfrm>
    </dsp:sp>
    <dsp:sp modelId="{2096F3E6-07BA-4074-A0BA-F0816312FAE7}">
      <dsp:nvSpPr>
        <dsp:cNvPr id="0" name=""/>
        <dsp:cNvSpPr/>
      </dsp:nvSpPr>
      <dsp:spPr>
        <a:xfrm>
          <a:off x="6773703" y="2038415"/>
          <a:ext cx="2907506" cy="174450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•possible future punishment (if it is sufficiently swift, severe, and certain) may reduce the likelihood that illegal behaviour is chosen.</a:t>
          </a:r>
          <a:endParaRPr lang="en-US" sz="1900" kern="1200"/>
        </a:p>
      </dsp:txBody>
      <dsp:txXfrm>
        <a:off x="6773703" y="2038415"/>
        <a:ext cx="2907506" cy="17445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0D415-F3A5-4524-8CAB-C7EFEBD8ED08}">
      <dsp:nvSpPr>
        <dsp:cNvPr id="0" name=""/>
        <dsp:cNvSpPr/>
      </dsp:nvSpPr>
      <dsp:spPr>
        <a:xfrm>
          <a:off x="407393" y="84692"/>
          <a:ext cx="2709492" cy="1625695"/>
        </a:xfrm>
        <a:prstGeom prst="roundRect">
          <a:avLst>
            <a:gd name="adj" fmla="val 10000"/>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 Crime serves a purpose</a:t>
          </a:r>
          <a:endParaRPr lang="en-US" sz="3200" kern="1200" dirty="0"/>
        </a:p>
      </dsp:txBody>
      <dsp:txXfrm>
        <a:off x="455008" y="132307"/>
        <a:ext cx="2614262" cy="1530465"/>
      </dsp:txXfrm>
    </dsp:sp>
    <dsp:sp modelId="{3E786EAC-BCB6-41C6-B24D-34B52DE7DD47}">
      <dsp:nvSpPr>
        <dsp:cNvPr id="0" name=""/>
        <dsp:cNvSpPr/>
      </dsp:nvSpPr>
      <dsp:spPr>
        <a:xfrm>
          <a:off x="3355321" y="561563"/>
          <a:ext cx="574412" cy="671954"/>
        </a:xfrm>
        <a:prstGeom prst="rightArrow">
          <a:avLst>
            <a:gd name="adj1" fmla="val 60000"/>
            <a:gd name="adj2" fmla="val 50000"/>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355321" y="695954"/>
        <a:ext cx="402088" cy="403172"/>
      </dsp:txXfrm>
    </dsp:sp>
    <dsp:sp modelId="{37F7C340-FB7D-4AD3-9A87-3D4DBF3B5055}">
      <dsp:nvSpPr>
        <dsp:cNvPr id="0" name=""/>
        <dsp:cNvSpPr/>
      </dsp:nvSpPr>
      <dsp:spPr>
        <a:xfrm>
          <a:off x="4200683" y="84692"/>
          <a:ext cx="2709492" cy="1625695"/>
        </a:xfrm>
        <a:prstGeom prst="roundRect">
          <a:avLst>
            <a:gd name="adj" fmla="val 10000"/>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 Happiness, respect, admiration amongst peers</a:t>
          </a:r>
          <a:endParaRPr lang="en-US" sz="2800" kern="1200" dirty="0"/>
        </a:p>
      </dsp:txBody>
      <dsp:txXfrm>
        <a:off x="4248298" y="132307"/>
        <a:ext cx="2614262" cy="1530465"/>
      </dsp:txXfrm>
    </dsp:sp>
    <dsp:sp modelId="{8A760962-EF76-453C-B39C-C02B014E3857}">
      <dsp:nvSpPr>
        <dsp:cNvPr id="0" name=""/>
        <dsp:cNvSpPr/>
      </dsp:nvSpPr>
      <dsp:spPr>
        <a:xfrm rot="5400000">
          <a:off x="5195765" y="2032664"/>
          <a:ext cx="719328" cy="671954"/>
        </a:xfrm>
        <a:prstGeom prst="rightArrow">
          <a:avLst>
            <a:gd name="adj1" fmla="val 60000"/>
            <a:gd name="adj2" fmla="val 50000"/>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5353843" y="2008977"/>
        <a:ext cx="403172" cy="517742"/>
      </dsp:txXfrm>
    </dsp:sp>
    <dsp:sp modelId="{25838E57-704F-44F8-8834-BF1FB6851074}">
      <dsp:nvSpPr>
        <dsp:cNvPr id="0" name=""/>
        <dsp:cNvSpPr/>
      </dsp:nvSpPr>
      <dsp:spPr>
        <a:xfrm>
          <a:off x="4200683" y="3067611"/>
          <a:ext cx="2709492" cy="1625695"/>
        </a:xfrm>
        <a:prstGeom prst="roundRect">
          <a:avLst>
            <a:gd name="adj" fmla="val 10000"/>
          </a:avLst>
        </a:prstGeom>
        <a:gradFill rotWithShape="0">
          <a:gsLst>
            <a:gs pos="0">
              <a:schemeClr val="accent4">
                <a:hueOff val="0"/>
                <a:satOff val="0"/>
                <a:lumOff val="0"/>
                <a:alphaOff val="0"/>
                <a:tint val="65000"/>
                <a:shade val="92000"/>
                <a:satMod val="130000"/>
              </a:schemeClr>
            </a:gs>
            <a:gs pos="45000">
              <a:schemeClr val="accent4">
                <a:hueOff val="0"/>
                <a:satOff val="0"/>
                <a:lumOff val="0"/>
                <a:alphaOff val="0"/>
                <a:tint val="60000"/>
                <a:shade val="99000"/>
                <a:satMod val="120000"/>
              </a:schemeClr>
            </a:gs>
            <a:gs pos="100000">
              <a:schemeClr val="accent4">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 Cornish and Clarke (2006): recognise that in many cases the decision is made quickly or with reduced capacity to be rational </a:t>
          </a:r>
          <a:endParaRPr lang="en-US" sz="2000" kern="1200" dirty="0"/>
        </a:p>
      </dsp:txBody>
      <dsp:txXfrm>
        <a:off x="4248298" y="3115226"/>
        <a:ext cx="2614262" cy="1530465"/>
      </dsp:txXfrm>
    </dsp:sp>
    <dsp:sp modelId="{C8609063-7D04-4BEB-A6DE-498B683ECBA1}">
      <dsp:nvSpPr>
        <dsp:cNvPr id="0" name=""/>
        <dsp:cNvSpPr/>
      </dsp:nvSpPr>
      <dsp:spPr>
        <a:xfrm rot="10800000">
          <a:off x="3387835" y="3544481"/>
          <a:ext cx="574412" cy="671954"/>
        </a:xfrm>
        <a:prstGeom prst="rightArrow">
          <a:avLst>
            <a:gd name="adj1" fmla="val 60000"/>
            <a:gd name="adj2" fmla="val 50000"/>
          </a:avLst>
        </a:prstGeom>
        <a:gradFill rotWithShape="0">
          <a:gsLst>
            <a:gs pos="0">
              <a:schemeClr val="accent4">
                <a:hueOff val="0"/>
                <a:satOff val="0"/>
                <a:lumOff val="0"/>
                <a:alphaOff val="0"/>
                <a:tint val="65000"/>
                <a:shade val="92000"/>
                <a:satMod val="130000"/>
              </a:schemeClr>
            </a:gs>
            <a:gs pos="45000">
              <a:schemeClr val="accent4">
                <a:hueOff val="0"/>
                <a:satOff val="0"/>
                <a:lumOff val="0"/>
                <a:alphaOff val="0"/>
                <a:tint val="60000"/>
                <a:shade val="99000"/>
                <a:satMod val="120000"/>
              </a:schemeClr>
            </a:gs>
            <a:gs pos="100000">
              <a:schemeClr val="accent4">
                <a:hueOff val="0"/>
                <a:satOff val="0"/>
                <a:lumOff val="0"/>
                <a:alphaOff val="0"/>
                <a:tint val="55000"/>
                <a:satMod val="14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3560159" y="3678872"/>
        <a:ext cx="402088" cy="403172"/>
      </dsp:txXfrm>
    </dsp:sp>
    <dsp:sp modelId="{01E2421F-6ACE-40BC-9F87-16098A59EAB6}">
      <dsp:nvSpPr>
        <dsp:cNvPr id="0" name=""/>
        <dsp:cNvSpPr/>
      </dsp:nvSpPr>
      <dsp:spPr>
        <a:xfrm>
          <a:off x="211" y="2794185"/>
          <a:ext cx="3116675" cy="2172546"/>
        </a:xfrm>
        <a:prstGeom prst="roundRect">
          <a:avLst>
            <a:gd name="adj" fmla="val 10000"/>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Clarke and Cornish argue that criminals, like everyone else, are making the most rational or sensible decision for them at the time, with the information and with the capacity they have at that moment</a:t>
          </a:r>
          <a:endParaRPr lang="en-US" sz="1700" kern="1200" dirty="0"/>
        </a:p>
      </dsp:txBody>
      <dsp:txXfrm>
        <a:off x="63843" y="2857817"/>
        <a:ext cx="2989411" cy="20452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8D935-0459-4D82-B981-92DACFE0A186}">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2881B-B561-4E71-87DD-5054FB5A797A}">
      <dsp:nvSpPr>
        <dsp:cNvPr id="0" name=""/>
        <dsp:cNvSpPr/>
      </dsp:nvSpPr>
      <dsp:spPr>
        <a:xfrm>
          <a:off x="411589" y="1043147"/>
          <a:ext cx="748344" cy="74834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B538B8-AE56-4D4A-9561-C536B350E7FA}">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there is a problem with thefts from shops in one area of town and CCTV was installed in that area what do you think the outcome might be?</a:t>
          </a:r>
          <a:endParaRPr lang="en-US" sz="2500" kern="1200" dirty="0"/>
        </a:p>
      </dsp:txBody>
      <dsp:txXfrm>
        <a:off x="1571524" y="737006"/>
        <a:ext cx="8934931" cy="1360627"/>
      </dsp:txXfrm>
    </dsp:sp>
    <dsp:sp modelId="{4A9C4E0B-68FB-4FD5-B74C-AEF3F7E8DF80}">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52367-824C-449C-9E3A-04A8F6097101}">
      <dsp:nvSpPr>
        <dsp:cNvPr id="0" name=""/>
        <dsp:cNvSpPr/>
      </dsp:nvSpPr>
      <dsp:spPr>
        <a:xfrm>
          <a:off x="411589" y="2743931"/>
          <a:ext cx="748344" cy="74834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9664F0-7A60-41FE-BC56-216EB2119D01}">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dirty="0"/>
            <a:t>Q: If buses were being vandalised late night on certain bus routes it was thought that introducing </a:t>
          </a:r>
          <a:r>
            <a:rPr lang="en-GB" sz="2500" kern="1200" dirty="0">
              <a:latin typeface="Calibri Light" panose="020F0302020204030204"/>
            </a:rPr>
            <a:t>conductors</a:t>
          </a:r>
          <a:r>
            <a:rPr lang="en-GB" sz="2500" kern="1200" dirty="0"/>
            <a:t> would protect the buses. What do you think might happen?</a:t>
          </a:r>
          <a:endParaRPr lang="en-US" sz="2500" kern="1200" dirty="0"/>
        </a:p>
      </dsp:txBody>
      <dsp:txXfrm>
        <a:off x="1571524" y="2437790"/>
        <a:ext cx="8934931" cy="13606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627E6-9A1F-4D93-8C22-BEEEDCEB2FB3}">
      <dsp:nvSpPr>
        <dsp:cNvPr id="0" name=""/>
        <dsp:cNvSpPr/>
      </dsp:nvSpPr>
      <dsp:spPr>
        <a:xfrm>
          <a:off x="624000" y="41360"/>
          <a:ext cx="1784250" cy="17842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D1A3A-29DC-4682-8ACA-03299C1A0FB8}">
      <dsp:nvSpPr>
        <dsp:cNvPr id="0" name=""/>
        <dsp:cNvSpPr/>
      </dsp:nvSpPr>
      <dsp:spPr>
        <a:xfrm>
          <a:off x="1004250" y="421610"/>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685AE6-2EEB-4CCE-B43B-6978820026DD}">
      <dsp:nvSpPr>
        <dsp:cNvPr id="0" name=""/>
        <dsp:cNvSpPr/>
      </dsp:nvSpPr>
      <dsp:spPr>
        <a:xfrm>
          <a:off x="5362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Explain what classicist criminology is</a:t>
          </a:r>
          <a:endParaRPr lang="en-US" sz="1700" kern="1200"/>
        </a:p>
      </dsp:txBody>
      <dsp:txXfrm>
        <a:off x="53625" y="2381360"/>
        <a:ext cx="2925000" cy="720000"/>
      </dsp:txXfrm>
    </dsp:sp>
    <dsp:sp modelId="{B2BFFAB3-325D-4B5F-A38A-1C5709C0AA25}">
      <dsp:nvSpPr>
        <dsp:cNvPr id="0" name=""/>
        <dsp:cNvSpPr/>
      </dsp:nvSpPr>
      <dsp:spPr>
        <a:xfrm>
          <a:off x="4060875" y="41360"/>
          <a:ext cx="1784250" cy="17842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AEC1CD-74B6-4EC4-BF4F-29B3AA3903C4}">
      <dsp:nvSpPr>
        <dsp:cNvPr id="0" name=""/>
        <dsp:cNvSpPr/>
      </dsp:nvSpPr>
      <dsp:spPr>
        <a:xfrm>
          <a:off x="4441125" y="421610"/>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3337E7-52CE-496D-80CE-20B09AA3C6FE}">
      <dsp:nvSpPr>
        <dsp:cNvPr id="0" name=""/>
        <dsp:cNvSpPr/>
      </dsp:nvSpPr>
      <dsp:spPr>
        <a:xfrm>
          <a:off x="3490500"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Where can we see classicist criminology in our justice system today?</a:t>
          </a:r>
          <a:endParaRPr lang="en-US" sz="1700" kern="1200"/>
        </a:p>
      </dsp:txBody>
      <dsp:txXfrm>
        <a:off x="3490500" y="2381360"/>
        <a:ext cx="2925000" cy="720000"/>
      </dsp:txXfrm>
    </dsp:sp>
    <dsp:sp modelId="{1AFF8885-FCB1-4E41-AF01-0E35DA51CDA3}">
      <dsp:nvSpPr>
        <dsp:cNvPr id="0" name=""/>
        <dsp:cNvSpPr/>
      </dsp:nvSpPr>
      <dsp:spPr>
        <a:xfrm>
          <a:off x="7497750" y="41360"/>
          <a:ext cx="1784250" cy="178425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57A6F5-2E79-476A-9E85-C9EC7E730282}">
      <dsp:nvSpPr>
        <dsp:cNvPr id="0" name=""/>
        <dsp:cNvSpPr/>
      </dsp:nvSpPr>
      <dsp:spPr>
        <a:xfrm>
          <a:off x="7878000" y="421610"/>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221641-02CB-4A9C-9981-729118C50395}">
      <dsp:nvSpPr>
        <dsp:cNvPr id="0" name=""/>
        <dsp:cNvSpPr/>
      </dsp:nvSpPr>
      <dsp:spPr>
        <a:xfrm>
          <a:off x="692737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What is the key difference between classicism and positivism?</a:t>
          </a:r>
          <a:endParaRPr lang="en-US" sz="1700" kern="1200"/>
        </a:p>
      </dsp:txBody>
      <dsp:txXfrm>
        <a:off x="6927375" y="2381360"/>
        <a:ext cx="2925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54FA511-2016-4DD1-93E6-3D8951ABF470}" type="datetimeFigureOut">
              <a:rPr lang="en-GB" smtClean="0"/>
              <a:t>03/10/2023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9F63098-C8E7-4E28-B324-D5DF2838ABA3}" type="slidenum">
              <a:rPr lang="en-GB" smtClean="0"/>
              <a:t>‹#›</a:t>
            </a:fld>
            <a:endParaRPr lang="en-GB"/>
          </a:p>
        </p:txBody>
      </p:sp>
    </p:spTree>
    <p:extLst>
      <p:ext uri="{BB962C8B-B14F-4D97-AF65-F5344CB8AC3E}">
        <p14:creationId xmlns:p14="http://schemas.microsoft.com/office/powerpoint/2010/main" val="266120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a:t>
            </a:fld>
            <a:endParaRPr lang="en-GB"/>
          </a:p>
        </p:txBody>
      </p:sp>
    </p:spTree>
    <p:extLst>
      <p:ext uri="{BB962C8B-B14F-4D97-AF65-F5344CB8AC3E}">
        <p14:creationId xmlns:p14="http://schemas.microsoft.com/office/powerpoint/2010/main" val="4087991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a:t>
            </a:fld>
            <a:endParaRPr lang="en-GB"/>
          </a:p>
        </p:txBody>
      </p:sp>
    </p:spTree>
    <p:extLst>
      <p:ext uri="{BB962C8B-B14F-4D97-AF65-F5344CB8AC3E}">
        <p14:creationId xmlns:p14="http://schemas.microsoft.com/office/powerpoint/2010/main" val="2504959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3</a:t>
            </a:fld>
            <a:endParaRPr lang="en-GB"/>
          </a:p>
        </p:txBody>
      </p:sp>
    </p:spTree>
    <p:extLst>
      <p:ext uri="{BB962C8B-B14F-4D97-AF65-F5344CB8AC3E}">
        <p14:creationId xmlns:p14="http://schemas.microsoft.com/office/powerpoint/2010/main" val="3772685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9F63098-C8E7-4E28-B324-D5DF2838ABA3}" type="slidenum">
              <a:rPr lang="en-GB" smtClean="0"/>
              <a:t>4</a:t>
            </a:fld>
            <a:endParaRPr lang="en-GB"/>
          </a:p>
        </p:txBody>
      </p:sp>
    </p:spTree>
    <p:extLst>
      <p:ext uri="{BB962C8B-B14F-4D97-AF65-F5344CB8AC3E}">
        <p14:creationId xmlns:p14="http://schemas.microsoft.com/office/powerpoint/2010/main" val="3206738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5</a:t>
            </a:fld>
            <a:endParaRPr lang="en-GB"/>
          </a:p>
        </p:txBody>
      </p:sp>
    </p:spTree>
    <p:extLst>
      <p:ext uri="{BB962C8B-B14F-4D97-AF65-F5344CB8AC3E}">
        <p14:creationId xmlns:p14="http://schemas.microsoft.com/office/powerpoint/2010/main" val="2992592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6</a:t>
            </a:fld>
            <a:endParaRPr lang="en-GB"/>
          </a:p>
        </p:txBody>
      </p:sp>
    </p:spTree>
    <p:extLst>
      <p:ext uri="{BB962C8B-B14F-4D97-AF65-F5344CB8AC3E}">
        <p14:creationId xmlns:p14="http://schemas.microsoft.com/office/powerpoint/2010/main" val="8626508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7</a:t>
            </a:fld>
            <a:endParaRPr lang="en-GB"/>
          </a:p>
        </p:txBody>
      </p:sp>
    </p:spTree>
    <p:extLst>
      <p:ext uri="{BB962C8B-B14F-4D97-AF65-F5344CB8AC3E}">
        <p14:creationId xmlns:p14="http://schemas.microsoft.com/office/powerpoint/2010/main" val="1993086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9F63098-C8E7-4E28-B324-D5DF2838ABA3}" type="slidenum">
              <a:rPr lang="en-GB" smtClean="0"/>
              <a:t>8</a:t>
            </a:fld>
            <a:endParaRPr lang="en-GB"/>
          </a:p>
        </p:txBody>
      </p:sp>
    </p:spTree>
    <p:extLst>
      <p:ext uri="{BB962C8B-B14F-4D97-AF65-F5344CB8AC3E}">
        <p14:creationId xmlns:p14="http://schemas.microsoft.com/office/powerpoint/2010/main" val="1713734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9</a:t>
            </a:fld>
            <a:endParaRPr lang="en-GB"/>
          </a:p>
        </p:txBody>
      </p:sp>
    </p:spTree>
    <p:extLst>
      <p:ext uri="{BB962C8B-B14F-4D97-AF65-F5344CB8AC3E}">
        <p14:creationId xmlns:p14="http://schemas.microsoft.com/office/powerpoint/2010/main" val="3089599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10</a:t>
            </a:fld>
            <a:endParaRPr lang="en-GB"/>
          </a:p>
        </p:txBody>
      </p:sp>
    </p:spTree>
    <p:extLst>
      <p:ext uri="{BB962C8B-B14F-4D97-AF65-F5344CB8AC3E}">
        <p14:creationId xmlns:p14="http://schemas.microsoft.com/office/powerpoint/2010/main" val="3381324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11</a:t>
            </a:fld>
            <a:endParaRPr lang="en-GB"/>
          </a:p>
        </p:txBody>
      </p:sp>
    </p:spTree>
    <p:extLst>
      <p:ext uri="{BB962C8B-B14F-4D97-AF65-F5344CB8AC3E}">
        <p14:creationId xmlns:p14="http://schemas.microsoft.com/office/powerpoint/2010/main" val="2770369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12</a:t>
            </a:fld>
            <a:endParaRPr lang="en-GB"/>
          </a:p>
        </p:txBody>
      </p:sp>
    </p:spTree>
    <p:extLst>
      <p:ext uri="{BB962C8B-B14F-4D97-AF65-F5344CB8AC3E}">
        <p14:creationId xmlns:p14="http://schemas.microsoft.com/office/powerpoint/2010/main" val="219011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13</a:t>
            </a:fld>
            <a:endParaRPr lang="en-GB"/>
          </a:p>
        </p:txBody>
      </p:sp>
    </p:spTree>
    <p:extLst>
      <p:ext uri="{BB962C8B-B14F-4D97-AF65-F5344CB8AC3E}">
        <p14:creationId xmlns:p14="http://schemas.microsoft.com/office/powerpoint/2010/main" val="34409568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14</a:t>
            </a:fld>
            <a:endParaRPr lang="en-GB"/>
          </a:p>
        </p:txBody>
      </p:sp>
    </p:spTree>
    <p:extLst>
      <p:ext uri="{BB962C8B-B14F-4D97-AF65-F5344CB8AC3E}">
        <p14:creationId xmlns:p14="http://schemas.microsoft.com/office/powerpoint/2010/main" val="30719857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15</a:t>
            </a:fld>
            <a:endParaRPr lang="en-GB"/>
          </a:p>
        </p:txBody>
      </p:sp>
    </p:spTree>
    <p:extLst>
      <p:ext uri="{BB962C8B-B14F-4D97-AF65-F5344CB8AC3E}">
        <p14:creationId xmlns:p14="http://schemas.microsoft.com/office/powerpoint/2010/main" val="2794951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16</a:t>
            </a:fld>
            <a:endParaRPr lang="en-GB"/>
          </a:p>
        </p:txBody>
      </p:sp>
    </p:spTree>
    <p:extLst>
      <p:ext uri="{BB962C8B-B14F-4D97-AF65-F5344CB8AC3E}">
        <p14:creationId xmlns:p14="http://schemas.microsoft.com/office/powerpoint/2010/main" val="8291490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17</a:t>
            </a:fld>
            <a:endParaRPr lang="en-GB"/>
          </a:p>
        </p:txBody>
      </p:sp>
    </p:spTree>
    <p:extLst>
      <p:ext uri="{BB962C8B-B14F-4D97-AF65-F5344CB8AC3E}">
        <p14:creationId xmlns:p14="http://schemas.microsoft.com/office/powerpoint/2010/main" val="38190209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18</a:t>
            </a:fld>
            <a:endParaRPr lang="en-GB"/>
          </a:p>
        </p:txBody>
      </p:sp>
    </p:spTree>
    <p:extLst>
      <p:ext uri="{BB962C8B-B14F-4D97-AF65-F5344CB8AC3E}">
        <p14:creationId xmlns:p14="http://schemas.microsoft.com/office/powerpoint/2010/main" val="34477134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19</a:t>
            </a:fld>
            <a:endParaRPr lang="en-GB"/>
          </a:p>
        </p:txBody>
      </p:sp>
    </p:spTree>
    <p:extLst>
      <p:ext uri="{BB962C8B-B14F-4D97-AF65-F5344CB8AC3E}">
        <p14:creationId xmlns:p14="http://schemas.microsoft.com/office/powerpoint/2010/main" val="21312187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20</a:t>
            </a:fld>
            <a:endParaRPr lang="en-GB"/>
          </a:p>
        </p:txBody>
      </p:sp>
    </p:spTree>
    <p:extLst>
      <p:ext uri="{BB962C8B-B14F-4D97-AF65-F5344CB8AC3E}">
        <p14:creationId xmlns:p14="http://schemas.microsoft.com/office/powerpoint/2010/main" val="9862813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41D8AD-D069-4D70-862F-C7725F4D405C}" type="slidenum">
              <a:rPr lang="en-GB"/>
              <a:t>21</a:t>
            </a:fld>
            <a:endParaRPr lang="en-GB"/>
          </a:p>
        </p:txBody>
      </p:sp>
    </p:spTree>
    <p:extLst>
      <p:ext uri="{BB962C8B-B14F-4D97-AF65-F5344CB8AC3E}">
        <p14:creationId xmlns:p14="http://schemas.microsoft.com/office/powerpoint/2010/main" val="22427406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63098-C8E7-4E28-B324-D5DF2838ABA3}" type="slidenum">
              <a:rPr lang="en-GB" smtClean="0"/>
              <a:t>23</a:t>
            </a:fld>
            <a:endParaRPr lang="en-GB"/>
          </a:p>
        </p:txBody>
      </p:sp>
    </p:spTree>
    <p:extLst>
      <p:ext uri="{BB962C8B-B14F-4D97-AF65-F5344CB8AC3E}">
        <p14:creationId xmlns:p14="http://schemas.microsoft.com/office/powerpoint/2010/main" val="35627485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F63098-C8E7-4E28-B324-D5DF2838ABA3}" type="slidenum">
              <a:rPr lang="en-GB" smtClean="0"/>
              <a:t>24</a:t>
            </a:fld>
            <a:endParaRPr lang="en-GB"/>
          </a:p>
        </p:txBody>
      </p:sp>
    </p:spTree>
    <p:extLst>
      <p:ext uri="{BB962C8B-B14F-4D97-AF65-F5344CB8AC3E}">
        <p14:creationId xmlns:p14="http://schemas.microsoft.com/office/powerpoint/2010/main" val="25669434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9F63098-C8E7-4E28-B324-D5DF2838ABA3}" type="slidenum">
              <a:rPr lang="en-GB" smtClean="0"/>
              <a:t>25</a:t>
            </a:fld>
            <a:endParaRPr lang="en-GB"/>
          </a:p>
        </p:txBody>
      </p:sp>
    </p:spTree>
    <p:extLst>
      <p:ext uri="{BB962C8B-B14F-4D97-AF65-F5344CB8AC3E}">
        <p14:creationId xmlns:p14="http://schemas.microsoft.com/office/powerpoint/2010/main" val="152000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5098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3223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9689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6219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28282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91777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8A87A34-81AB-432B-8DAE-1953F412C126}" type="datetimeFigureOut">
              <a:rPr lang="en-US" smtClean="0"/>
              <a:t>10/3/2023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67281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8A87A34-81AB-432B-8DAE-1953F412C126}" type="datetimeFigureOut">
              <a:rPr lang="en-US" smtClean="0"/>
              <a:t>10/3/2023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639809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938876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9838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75927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8A87A34-81AB-432B-8DAE-1953F412C126}" type="datetimeFigureOut">
              <a:rPr lang="en-US" smtClean="0"/>
              <a:pPr/>
              <a:t>10/3/2023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D22F896-40B5-4ADD-8801-0D06FADFA09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451334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PTdvABcsJCc?feature=oembed" TargetMode="Externa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R3OEpPFLT4M?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15" name="Picture 4" descr="A fingerprint in black and white">
            <a:extLst>
              <a:ext uri="{FF2B5EF4-FFF2-40B4-BE49-F238E27FC236}">
                <a16:creationId xmlns:a16="http://schemas.microsoft.com/office/drawing/2014/main" id="{83F4448C-D1DA-B24A-CB99-612A8CEE32EC}"/>
              </a:ext>
            </a:extLst>
          </p:cNvPr>
          <p:cNvPicPr>
            <a:picLocks noChangeAspect="1"/>
          </p:cNvPicPr>
          <p:nvPr/>
        </p:nvPicPr>
        <p:blipFill rotWithShape="1">
          <a:blip r:embed="rId3">
            <a:alphaModFix amt="35000"/>
          </a:blip>
          <a:srcRect t="6820" b="8910"/>
          <a:stretch/>
        </p:blipFill>
        <p:spPr>
          <a:xfrm>
            <a:off x="20" y="10"/>
            <a:ext cx="12191980" cy="6857991"/>
          </a:xfrm>
          <a:prstGeom prst="rect">
            <a:avLst/>
          </a:prstGeom>
        </p:spPr>
      </p:pic>
      <p:sp>
        <p:nvSpPr>
          <p:cNvPr id="2" name="Title 1"/>
          <p:cNvSpPr>
            <a:spLocks noGrp="1"/>
          </p:cNvSpPr>
          <p:nvPr>
            <p:ph type="ctrTitle"/>
          </p:nvPr>
        </p:nvSpPr>
        <p:spPr>
          <a:xfrm>
            <a:off x="1097280" y="758952"/>
            <a:ext cx="10058400" cy="3566160"/>
          </a:xfrm>
        </p:spPr>
        <p:txBody>
          <a:bodyPr>
            <a:normAutofit/>
          </a:bodyPr>
          <a:lstStyle/>
          <a:p>
            <a:r>
              <a:rPr lang="en-GB">
                <a:solidFill>
                  <a:schemeClr val="tx1"/>
                </a:solidFill>
              </a:rPr>
              <a:t>Theories of crime</a:t>
            </a:r>
          </a:p>
        </p:txBody>
      </p:sp>
      <p:sp>
        <p:nvSpPr>
          <p:cNvPr id="3" name="Subtitle 2"/>
          <p:cNvSpPr>
            <a:spLocks noGrp="1"/>
          </p:cNvSpPr>
          <p:nvPr>
            <p:ph type="subTitle" idx="1"/>
          </p:nvPr>
        </p:nvSpPr>
        <p:spPr>
          <a:xfrm>
            <a:off x="1100051" y="4455621"/>
            <a:ext cx="10058400" cy="1143000"/>
          </a:xfrm>
        </p:spPr>
        <p:txBody>
          <a:bodyPr>
            <a:normAutofit/>
          </a:bodyPr>
          <a:lstStyle/>
          <a:p>
            <a:r>
              <a:rPr lang="en-GB" b="1">
                <a:solidFill>
                  <a:schemeClr val="tx1"/>
                </a:solidFill>
              </a:rPr>
              <a:t>Classicism: free will and rational choice</a:t>
            </a:r>
          </a:p>
        </p:txBody>
      </p:sp>
      <p:cxnSp>
        <p:nvCxnSpPr>
          <p:cNvPr id="20" name="Straight Connector 19">
            <a:extLst>
              <a:ext uri="{FF2B5EF4-FFF2-40B4-BE49-F238E27FC236}">
                <a16:creationId xmlns:a16="http://schemas.microsoft.com/office/drawing/2014/main" id="{F3CC58E3-BDF9-495D-9327-85F68058BE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DA0CA737-33FC-47E3-965A-D1C2CAA62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B34E3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22189942-24EB-488E-8B69-EB80F7E5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3C3D5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50734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9177"/>
    </mc:Choice>
    <mc:Fallback xmlns="">
      <p:transition spd="slow" advTm="29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0E5B315-592C-487A-A815-6F61A98F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7E046CA-18CB-4F2C-A9BE-BA9720B92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7B282FE0-7E2A-F630-8156-F3A5E2270B56}"/>
              </a:ext>
            </a:extLst>
          </p:cNvPr>
          <p:cNvSpPr txBox="1"/>
          <p:nvPr/>
        </p:nvSpPr>
        <p:spPr>
          <a:xfrm>
            <a:off x="1066800" y="5252936"/>
            <a:ext cx="10058400" cy="1028715"/>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4800" spc="-50">
                <a:solidFill>
                  <a:srgbClr val="FFFFFF"/>
                </a:solidFill>
                <a:latin typeface="+mj-lt"/>
                <a:ea typeface="+mj-ea"/>
                <a:cs typeface="+mj-cs"/>
              </a:rPr>
              <a:t>Theories of crime:</a:t>
            </a:r>
          </a:p>
        </p:txBody>
      </p:sp>
      <p:sp>
        <p:nvSpPr>
          <p:cNvPr id="22" name="Rectangle 21">
            <a:extLst>
              <a:ext uri="{FF2B5EF4-FFF2-40B4-BE49-F238E27FC236}">
                <a16:creationId xmlns:a16="http://schemas.microsoft.com/office/drawing/2014/main" id="{ED2F258D-E518-486A-8D50-E9A11EF1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 name="Group 1">
            <a:extLst>
              <a:ext uri="{FF2B5EF4-FFF2-40B4-BE49-F238E27FC236}">
                <a16:creationId xmlns:a16="http://schemas.microsoft.com/office/drawing/2014/main" id="{AD7FA1E3-221A-07CD-B89D-451F9CEB1E41}"/>
              </a:ext>
            </a:extLst>
          </p:cNvPr>
          <p:cNvGrpSpPr/>
          <p:nvPr/>
        </p:nvGrpSpPr>
        <p:grpSpPr>
          <a:xfrm>
            <a:off x="4100694" y="710585"/>
            <a:ext cx="3571560" cy="3619242"/>
            <a:chOff x="5092592" y="643467"/>
            <a:chExt cx="3571560" cy="3619242"/>
          </a:xfrm>
        </p:grpSpPr>
        <p:sp>
          <p:nvSpPr>
            <p:cNvPr id="6" name="Rectangle 5">
              <a:extLst>
                <a:ext uri="{FF2B5EF4-FFF2-40B4-BE49-F238E27FC236}">
                  <a16:creationId xmlns:a16="http://schemas.microsoft.com/office/drawing/2014/main" id="{53E2C20E-0C58-DA1D-4F1F-B3DC7E148340}"/>
                </a:ext>
              </a:extLst>
            </p:cNvPr>
            <p:cNvSpPr/>
            <p:nvPr/>
          </p:nvSpPr>
          <p:spPr>
            <a:xfrm>
              <a:off x="5369661" y="643467"/>
              <a:ext cx="3017422" cy="1250279"/>
            </a:xfrm>
            <a:prstGeom prst="rect">
              <a:avLst/>
            </a:prstGeom>
            <a:noFill/>
          </p:spPr>
          <p:txBody>
            <a:bodyPr wrap="none" lIns="91440" tIns="45720" rIns="91440" bIns="45720">
              <a:spAutoFit/>
            </a:bodyPr>
            <a:lstStyle/>
            <a:p>
              <a:pPr algn="ctr" defTabSz="361188">
                <a:spcAft>
                  <a:spcPts val="600"/>
                </a:spcAft>
              </a:pPr>
              <a:r>
                <a:rPr lang="en-GB" sz="7584" b="1" kern="120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mn-lt"/>
                  <a:ea typeface="+mn-ea"/>
                  <a:cs typeface="+mn-cs"/>
                </a:rPr>
                <a:t>Always</a:t>
              </a:r>
              <a:endParaRPr lang="en-GB" sz="9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7" name="Rectangle 6">
              <a:extLst>
                <a:ext uri="{FF2B5EF4-FFF2-40B4-BE49-F238E27FC236}">
                  <a16:creationId xmlns:a16="http://schemas.microsoft.com/office/drawing/2014/main" id="{38AA725E-DDF1-EE28-7629-2292E7A7CB69}"/>
                </a:ext>
              </a:extLst>
            </p:cNvPr>
            <p:cNvSpPr/>
            <p:nvPr/>
          </p:nvSpPr>
          <p:spPr>
            <a:xfrm>
              <a:off x="6105515" y="1827949"/>
              <a:ext cx="1218603" cy="1259447"/>
            </a:xfrm>
            <a:prstGeom prst="rect">
              <a:avLst/>
            </a:prstGeom>
            <a:noFill/>
          </p:spPr>
          <p:txBody>
            <a:bodyPr wrap="none" lIns="91440" tIns="45720" rIns="91440" bIns="45720">
              <a:spAutoFit/>
            </a:bodyPr>
            <a:lstStyle/>
            <a:p>
              <a:pPr algn="ctr" defTabSz="361188">
                <a:spcAft>
                  <a:spcPts val="600"/>
                </a:spcAft>
              </a:pPr>
              <a:r>
                <a:rPr lang="en-US" sz="7584" b="1" kern="12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mn-lt"/>
                  <a:ea typeface="+mn-ea"/>
                  <a:cs typeface="+mn-cs"/>
                </a:rPr>
                <a:t>Be</a:t>
              </a:r>
              <a:endParaRPr lang="en-US" sz="96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9" name="Rectangle 8">
              <a:extLst>
                <a:ext uri="{FF2B5EF4-FFF2-40B4-BE49-F238E27FC236}">
                  <a16:creationId xmlns:a16="http://schemas.microsoft.com/office/drawing/2014/main" id="{FA5BC22B-1419-435F-7FD9-4D30CD04A819}"/>
                </a:ext>
              </a:extLst>
            </p:cNvPr>
            <p:cNvSpPr/>
            <p:nvPr/>
          </p:nvSpPr>
          <p:spPr>
            <a:xfrm>
              <a:off x="5092592" y="3012430"/>
              <a:ext cx="3571560" cy="1250279"/>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defTabSz="361188">
                <a:spcAft>
                  <a:spcPts val="600"/>
                </a:spcAft>
              </a:pPr>
              <a:r>
                <a:rPr lang="en-US" sz="7584" b="1" kern="1200" dirty="0">
                  <a:ln/>
                  <a:solidFill>
                    <a:schemeClr val="accent4"/>
                  </a:solidFill>
                  <a:latin typeface="+mn-lt"/>
                  <a:ea typeface="+mn-ea"/>
                  <a:cs typeface="+mn-cs"/>
                </a:rPr>
                <a:t>Critical</a:t>
              </a:r>
              <a:endParaRPr lang="en-US" sz="9600" b="1" cap="none" spc="0" dirty="0">
                <a:ln/>
                <a:solidFill>
                  <a:schemeClr val="accent4"/>
                </a:solidFill>
                <a:effectLst/>
              </a:endParaRPr>
            </a:p>
          </p:txBody>
        </p:sp>
      </p:grpSp>
      <p:pic>
        <p:nvPicPr>
          <p:cNvPr id="11" name="Picture 10" descr="A close-up of a colorful alphabet&#10;&#10;Description automatically generated">
            <a:extLst>
              <a:ext uri="{FF2B5EF4-FFF2-40B4-BE49-F238E27FC236}">
                <a16:creationId xmlns:a16="http://schemas.microsoft.com/office/drawing/2014/main" id="{1D592E33-D396-84A0-BF9F-46964FF0B746}"/>
              </a:ext>
            </a:extLst>
          </p:cNvPr>
          <p:cNvPicPr>
            <a:picLocks noChangeAspect="1"/>
          </p:cNvPicPr>
          <p:nvPr/>
        </p:nvPicPr>
        <p:blipFill>
          <a:blip r:embed="rId3"/>
          <a:stretch>
            <a:fillRect/>
          </a:stretch>
        </p:blipFill>
        <p:spPr>
          <a:xfrm>
            <a:off x="8456590" y="1630705"/>
            <a:ext cx="2356559" cy="1456691"/>
          </a:xfrm>
          <a:prstGeom prst="rect">
            <a:avLst/>
          </a:prstGeom>
        </p:spPr>
      </p:pic>
      <p:sp>
        <p:nvSpPr>
          <p:cNvPr id="13" name="TextBox 12">
            <a:extLst>
              <a:ext uri="{FF2B5EF4-FFF2-40B4-BE49-F238E27FC236}">
                <a16:creationId xmlns:a16="http://schemas.microsoft.com/office/drawing/2014/main" id="{1F5A0A72-EE7B-5D43-B5D5-D3C56D15495E}"/>
              </a:ext>
            </a:extLst>
          </p:cNvPr>
          <p:cNvSpPr txBox="1"/>
          <p:nvPr/>
        </p:nvSpPr>
        <p:spPr>
          <a:xfrm>
            <a:off x="542091" y="1444872"/>
            <a:ext cx="2608910" cy="1642524"/>
          </a:xfrm>
          <a:prstGeom prst="rect">
            <a:avLst/>
          </a:prstGeom>
          <a:noFill/>
        </p:spPr>
        <p:txBody>
          <a:bodyPr wrap="square" rtlCol="0">
            <a:spAutoFit/>
          </a:bodyPr>
          <a:lstStyle/>
          <a:p>
            <a:pPr algn="ctr" defTabSz="361188">
              <a:spcAft>
                <a:spcPts val="600"/>
              </a:spcAft>
            </a:pPr>
            <a:r>
              <a:rPr lang="en-GB" sz="2528" kern="1200" dirty="0">
                <a:solidFill>
                  <a:schemeClr val="tx1"/>
                </a:solidFill>
                <a:latin typeface="+mn-lt"/>
                <a:ea typeface="+mn-ea"/>
                <a:cs typeface="+mn-cs"/>
              </a:rPr>
              <a:t>Systems of ideas intending to explain something.</a:t>
            </a:r>
            <a:endParaRPr lang="en-GB" sz="3200" dirty="0"/>
          </a:p>
        </p:txBody>
      </p:sp>
    </p:spTree>
    <p:extLst>
      <p:ext uri="{BB962C8B-B14F-4D97-AF65-F5344CB8AC3E}">
        <p14:creationId xmlns:p14="http://schemas.microsoft.com/office/powerpoint/2010/main" val="355634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C1108-2FE6-E93D-B1D3-3547B58E4920}"/>
              </a:ext>
            </a:extLst>
          </p:cNvPr>
          <p:cNvSpPr>
            <a:spLocks noGrp="1"/>
          </p:cNvSpPr>
          <p:nvPr>
            <p:ph type="title"/>
          </p:nvPr>
        </p:nvSpPr>
        <p:spPr>
          <a:xfrm>
            <a:off x="1097280" y="286603"/>
            <a:ext cx="10058400" cy="1450757"/>
          </a:xfrm>
        </p:spPr>
        <p:txBody>
          <a:bodyPr>
            <a:normAutofit/>
          </a:bodyPr>
          <a:lstStyle/>
          <a:p>
            <a:r>
              <a:rPr lang="en-GB" dirty="0"/>
              <a:t>How to understand a theory</a:t>
            </a:r>
          </a:p>
        </p:txBody>
      </p:sp>
      <p:cxnSp>
        <p:nvCxnSpPr>
          <p:cNvPr id="14" name="Straight Connector 13">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F144216E-55A4-D9FE-D794-19DC3F865F0D}"/>
              </a:ext>
            </a:extLst>
          </p:cNvPr>
          <p:cNvSpPr>
            <a:spLocks noGrp="1"/>
          </p:cNvSpPr>
          <p:nvPr>
            <p:ph idx="1"/>
          </p:nvPr>
        </p:nvSpPr>
        <p:spPr>
          <a:xfrm>
            <a:off x="858037" y="1711960"/>
            <a:ext cx="7157721" cy="4421612"/>
          </a:xfrm>
        </p:spPr>
        <p:txBody>
          <a:bodyPr>
            <a:normAutofit/>
          </a:bodyPr>
          <a:lstStyle/>
          <a:p>
            <a:endParaRPr lang="en-GB" sz="1600" dirty="0"/>
          </a:p>
          <a:p>
            <a:r>
              <a:rPr lang="en-GB" sz="1900" dirty="0"/>
              <a:t>1.</a:t>
            </a:r>
            <a:r>
              <a:rPr lang="en-GB" sz="1900" b="1" dirty="0"/>
              <a:t>Why is this theorist making this claim? </a:t>
            </a:r>
            <a:r>
              <a:rPr lang="en-GB" sz="1900" dirty="0"/>
              <a:t>(What questions are they trying to answer?)</a:t>
            </a:r>
          </a:p>
          <a:p>
            <a:r>
              <a:rPr lang="en-GB" sz="1900" dirty="0"/>
              <a:t>2.</a:t>
            </a:r>
            <a:r>
              <a:rPr lang="en-GB" sz="1900" b="1" dirty="0"/>
              <a:t>What is the significance of the claim? </a:t>
            </a:r>
            <a:r>
              <a:rPr lang="en-GB" sz="1900" dirty="0"/>
              <a:t>(What does it say that might be important, useful, or worthwhile?)</a:t>
            </a:r>
          </a:p>
          <a:p>
            <a:r>
              <a:rPr lang="en-GB" sz="1900" dirty="0"/>
              <a:t>3.</a:t>
            </a:r>
            <a:r>
              <a:rPr lang="en-GB" sz="1900" b="1" dirty="0"/>
              <a:t>What is the problem with the theory? </a:t>
            </a:r>
            <a:r>
              <a:rPr lang="en-GB" sz="1900" dirty="0"/>
              <a:t>(What does it assume, and are those assumptions acceptable?)</a:t>
            </a:r>
          </a:p>
          <a:p>
            <a:r>
              <a:rPr lang="en-GB" sz="1900" dirty="0"/>
              <a:t>4.</a:t>
            </a:r>
            <a:r>
              <a:rPr lang="en-GB" sz="1900" b="1" dirty="0"/>
              <a:t>What is controversial in the theory and is that controversy useful? </a:t>
            </a:r>
            <a:r>
              <a:rPr lang="en-GB" sz="1900" dirty="0"/>
              <a:t>(Does it challenge policy or practice and make you think again?)</a:t>
            </a:r>
          </a:p>
          <a:p>
            <a:r>
              <a:rPr lang="en-GB" sz="1900" dirty="0"/>
              <a:t>5.</a:t>
            </a:r>
            <a:r>
              <a:rPr lang="en-GB" sz="1900" b="1" dirty="0"/>
              <a:t>Who or which theories seem to disagree with this theory? </a:t>
            </a:r>
            <a:r>
              <a:rPr lang="en-GB" sz="1900" dirty="0"/>
              <a:t>(What are the points of disagreement and which is better argued? Do the disagreements arise because each is answering a slightly different question or because each is intended for a different audience?)</a:t>
            </a:r>
          </a:p>
          <a:p>
            <a:endParaRPr lang="en-GB" sz="1600" dirty="0"/>
          </a:p>
        </p:txBody>
      </p:sp>
      <p:pic>
        <p:nvPicPr>
          <p:cNvPr id="7" name="Picture 6">
            <a:extLst>
              <a:ext uri="{FF2B5EF4-FFF2-40B4-BE49-F238E27FC236}">
                <a16:creationId xmlns:a16="http://schemas.microsoft.com/office/drawing/2014/main" id="{47F32B85-8F10-BDE4-9DC2-BCA120665051}"/>
              </a:ext>
            </a:extLst>
          </p:cNvPr>
          <p:cNvPicPr>
            <a:picLocks noChangeAspect="1"/>
          </p:cNvPicPr>
          <p:nvPr/>
        </p:nvPicPr>
        <p:blipFill>
          <a:blip r:embed="rId3"/>
          <a:stretch>
            <a:fillRect/>
          </a:stretch>
        </p:blipFill>
        <p:spPr>
          <a:xfrm>
            <a:off x="8020570" y="2606788"/>
            <a:ext cx="3135109" cy="2090072"/>
          </a:xfrm>
          <a:prstGeom prst="rect">
            <a:avLst/>
          </a:prstGeom>
        </p:spPr>
      </p:pic>
      <p:sp>
        <p:nvSpPr>
          <p:cNvPr id="16" name="Rectangle 15">
            <a:extLst>
              <a:ext uri="{FF2B5EF4-FFF2-40B4-BE49-F238E27FC236}">
                <a16:creationId xmlns:a16="http://schemas.microsoft.com/office/drawing/2014/main" id="{BD7A74B5-8367-4A83-ABEC-0FCDDE97B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70A9EA"/>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CC184B0-C2C6-4BF0-B078-816C7AF95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81705A"/>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14338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286603"/>
            <a:ext cx="10058400" cy="1450757"/>
          </a:xfrm>
        </p:spPr>
        <p:txBody>
          <a:bodyPr>
            <a:normAutofit/>
          </a:bodyPr>
          <a:lstStyle/>
          <a:p>
            <a:r>
              <a:rPr lang="en-GB"/>
              <a:t>Learning objectives</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BD7A74B5-8367-4A83-ABEC-0FCDDE97B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2CC184B0-C2C6-4BF0-B078-816C7AF95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BDAEF97F-4B26-9E1D-CCA6-D45F939321AD}"/>
              </a:ext>
            </a:extLst>
          </p:cNvPr>
          <p:cNvGraphicFramePr>
            <a:graphicFrameLocks noGrp="1"/>
          </p:cNvGraphicFramePr>
          <p:nvPr>
            <p:ph idx="1"/>
            <p:extLst>
              <p:ext uri="{D42A27DB-BD31-4B8C-83A1-F6EECF244321}">
                <p14:modId xmlns:p14="http://schemas.microsoft.com/office/powerpoint/2010/main" val="1269253381"/>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4036181"/>
      </p:ext>
    </p:extLst>
  </p:cSld>
  <p:clrMapOvr>
    <a:masterClrMapping/>
  </p:clrMapOvr>
  <mc:AlternateContent xmlns:mc="http://schemas.openxmlformats.org/markup-compatibility/2006" xmlns:p14="http://schemas.microsoft.com/office/powerpoint/2010/main">
    <mc:Choice Requires="p14">
      <p:transition spd="slow" p14:dur="2000" advTm="15875"/>
    </mc:Choice>
    <mc:Fallback xmlns="">
      <p:transition spd="slow" advTm="1587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Definition of classicism</a:t>
            </a:r>
          </a:p>
        </p:txBody>
      </p:sp>
      <p:sp>
        <p:nvSpPr>
          <p:cNvPr id="3" name="Content Placeholder 2"/>
          <p:cNvSpPr>
            <a:spLocks noGrp="1"/>
          </p:cNvSpPr>
          <p:nvPr>
            <p:ph idx="1"/>
          </p:nvPr>
        </p:nvSpPr>
        <p:spPr>
          <a:xfrm>
            <a:off x="4762599" y="2785225"/>
            <a:ext cx="6515947" cy="4023360"/>
          </a:xfrm>
        </p:spPr>
        <p:txBody>
          <a:bodyPr>
            <a:normAutofit/>
          </a:bodyPr>
          <a:lstStyle/>
          <a:p>
            <a:pPr marL="0" indent="0" algn="ctr">
              <a:buNone/>
            </a:pPr>
            <a:r>
              <a:rPr lang="en-GB" sz="3600" dirty="0"/>
              <a:t>Classical criminology assumes that criminal activity is the result of rational choice and of the hedonistic impulses of the individual.</a:t>
            </a:r>
          </a:p>
        </p:txBody>
      </p:sp>
      <p:pic>
        <p:nvPicPr>
          <p:cNvPr id="4" name="Picture 3" descr="A red background with white text&#10;&#10;Description automatically generated with medium confidence"/>
          <p:cNvPicPr>
            <a:picLocks noChangeAspect="1"/>
          </p:cNvPicPr>
          <p:nvPr/>
        </p:nvPicPr>
        <p:blipFill>
          <a:blip r:embed="rId3"/>
          <a:stretch>
            <a:fillRect/>
          </a:stretch>
        </p:blipFill>
        <p:spPr>
          <a:xfrm>
            <a:off x="1076432" y="2785225"/>
            <a:ext cx="3094997" cy="1733198"/>
          </a:xfrm>
          <a:prstGeom prst="rect">
            <a:avLst/>
          </a:prstGeom>
        </p:spPr>
      </p:pic>
    </p:spTree>
    <p:extLst>
      <p:ext uri="{BB962C8B-B14F-4D97-AF65-F5344CB8AC3E}">
        <p14:creationId xmlns:p14="http://schemas.microsoft.com/office/powerpoint/2010/main" val="3030912351"/>
      </p:ext>
    </p:extLst>
  </p:cSld>
  <p:clrMapOvr>
    <a:masterClrMapping/>
  </p:clrMapOvr>
  <mc:AlternateContent xmlns:mc="http://schemas.openxmlformats.org/markup-compatibility/2006" xmlns:p14="http://schemas.microsoft.com/office/powerpoint/2010/main">
    <mc:Choice Requires="p14">
      <p:transition spd="slow" p14:dur="2000" advTm="134391"/>
    </mc:Choice>
    <mc:Fallback xmlns="">
      <p:transition spd="slow" advTm="13439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DC470-BB8E-3FD1-9309-0A01269068F3}"/>
              </a:ext>
            </a:extLst>
          </p:cNvPr>
          <p:cNvSpPr>
            <a:spLocks noGrp="1"/>
          </p:cNvSpPr>
          <p:nvPr>
            <p:ph type="title"/>
          </p:nvPr>
        </p:nvSpPr>
        <p:spPr>
          <a:xfrm>
            <a:off x="1097280" y="286603"/>
            <a:ext cx="10058400" cy="1450757"/>
          </a:xfrm>
        </p:spPr>
        <p:txBody>
          <a:bodyPr>
            <a:normAutofit/>
          </a:bodyPr>
          <a:lstStyle/>
          <a:p>
            <a:r>
              <a:rPr lang="en-GB" b="1" dirty="0"/>
              <a:t>JOHN LOCKE (1632-1704</a:t>
            </a:r>
            <a:r>
              <a:rPr lang="en-GB" b="1" u="sng" dirty="0"/>
              <a:t>)</a:t>
            </a:r>
          </a:p>
        </p:txBody>
      </p:sp>
      <p:sp>
        <p:nvSpPr>
          <p:cNvPr id="3" name="Content Placeholder 2">
            <a:extLst>
              <a:ext uri="{FF2B5EF4-FFF2-40B4-BE49-F238E27FC236}">
                <a16:creationId xmlns:a16="http://schemas.microsoft.com/office/drawing/2014/main" id="{4A4CDA48-89B1-EBA9-087F-FB87D66305CD}"/>
              </a:ext>
            </a:extLst>
          </p:cNvPr>
          <p:cNvSpPr>
            <a:spLocks noGrp="1"/>
          </p:cNvSpPr>
          <p:nvPr>
            <p:ph idx="1"/>
          </p:nvPr>
        </p:nvSpPr>
        <p:spPr>
          <a:xfrm>
            <a:off x="1097279" y="1845734"/>
            <a:ext cx="6454987" cy="4023360"/>
          </a:xfrm>
        </p:spPr>
        <p:txBody>
          <a:bodyPr>
            <a:normAutofit/>
          </a:bodyPr>
          <a:lstStyle/>
          <a:p>
            <a:endParaRPr lang="en-GB" b="1"/>
          </a:p>
          <a:p>
            <a:r>
              <a:rPr lang="en-GB" b="1"/>
              <a:t>- All nations and societies should be run so that each person only gives up a portion of their liberty; only the amount necessary for their society to be fair and to function. </a:t>
            </a:r>
          </a:p>
          <a:p>
            <a:endParaRPr lang="en-GB" b="1"/>
          </a:p>
          <a:p>
            <a:r>
              <a:rPr lang="en-GB" b="1"/>
              <a:t>- Each person should then be able to rely on the state to protect their interests from people who were greedy or unfair.</a:t>
            </a:r>
          </a:p>
          <a:p>
            <a:endParaRPr lang="en-GB" b="1"/>
          </a:p>
          <a:p>
            <a:r>
              <a:rPr lang="en-GB" b="1"/>
              <a:t>- Conscious thought</a:t>
            </a:r>
          </a:p>
        </p:txBody>
      </p:sp>
      <p:pic>
        <p:nvPicPr>
          <p:cNvPr id="5" name="Picture 4">
            <a:extLst>
              <a:ext uri="{FF2B5EF4-FFF2-40B4-BE49-F238E27FC236}">
                <a16:creationId xmlns:a16="http://schemas.microsoft.com/office/drawing/2014/main" id="{70EE91BA-20CF-207A-7571-2C09CE7363A4}"/>
              </a:ext>
            </a:extLst>
          </p:cNvPr>
          <p:cNvPicPr>
            <a:picLocks noChangeAspect="1"/>
          </p:cNvPicPr>
          <p:nvPr/>
        </p:nvPicPr>
        <p:blipFill rotWithShape="1">
          <a:blip r:embed="rId3"/>
          <a:srcRect r="1" b="12260"/>
          <a:stretch/>
        </p:blipFill>
        <p:spPr>
          <a:xfrm>
            <a:off x="8020570" y="1916318"/>
            <a:ext cx="3135109" cy="3471012"/>
          </a:xfrm>
          <a:prstGeom prst="rect">
            <a:avLst/>
          </a:prstGeom>
        </p:spPr>
      </p:pic>
    </p:spTree>
    <p:extLst>
      <p:ext uri="{BB962C8B-B14F-4D97-AF65-F5344CB8AC3E}">
        <p14:creationId xmlns:p14="http://schemas.microsoft.com/office/powerpoint/2010/main" val="4212773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1097280" y="286603"/>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spc="-50">
                <a:solidFill>
                  <a:schemeClr val="tx1">
                    <a:lumMod val="75000"/>
                    <a:lumOff val="25000"/>
                  </a:schemeClr>
                </a:solidFill>
                <a:latin typeface="+mj-lt"/>
                <a:ea typeface="+mj-ea"/>
                <a:cs typeface="+mj-cs"/>
              </a:rPr>
              <a:t>CESARE BECCARIA </a:t>
            </a:r>
          </a:p>
        </p:txBody>
      </p:sp>
      <p:pic>
        <p:nvPicPr>
          <p:cNvPr id="4" name="Content Placeholder 3"/>
          <p:cNvPicPr>
            <a:picLocks noGrp="1" noChangeAspect="1"/>
          </p:cNvPicPr>
          <p:nvPr>
            <p:ph idx="1"/>
          </p:nvPr>
        </p:nvPicPr>
        <p:blipFill rotWithShape="1">
          <a:blip r:embed="rId3"/>
          <a:srcRect r="12547" b="2"/>
          <a:stretch/>
        </p:blipFill>
        <p:spPr>
          <a:xfrm>
            <a:off x="8412378" y="1916318"/>
            <a:ext cx="2351493" cy="3471012"/>
          </a:xfrm>
          <a:prstGeom prst="rect">
            <a:avLst/>
          </a:prstGeom>
        </p:spPr>
      </p:pic>
      <p:graphicFrame>
        <p:nvGraphicFramePr>
          <p:cNvPr id="24" name="TextBox 1">
            <a:extLst>
              <a:ext uri="{FF2B5EF4-FFF2-40B4-BE49-F238E27FC236}">
                <a16:creationId xmlns:a16="http://schemas.microsoft.com/office/drawing/2014/main" id="{C5680548-B7BB-16F2-B5C8-20530CA00EBD}"/>
              </a:ext>
            </a:extLst>
          </p:cNvPr>
          <p:cNvGraphicFramePr/>
          <p:nvPr>
            <p:extLst>
              <p:ext uri="{D42A27DB-BD31-4B8C-83A1-F6EECF244321}">
                <p14:modId xmlns:p14="http://schemas.microsoft.com/office/powerpoint/2010/main" val="950260774"/>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71118079"/>
      </p:ext>
    </p:extLst>
  </p:cSld>
  <p:clrMapOvr>
    <a:masterClrMapping/>
  </p:clrMapOvr>
  <mc:AlternateContent xmlns:mc="http://schemas.openxmlformats.org/markup-compatibility/2006" xmlns:p14="http://schemas.microsoft.com/office/powerpoint/2010/main">
    <mc:Choice Requires="p14">
      <p:transition spd="slow" p14:dur="2000" advTm="254387"/>
    </mc:Choice>
    <mc:Fallback xmlns="">
      <p:transition spd="slow" advTm="25438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74769" y="65314"/>
            <a:ext cx="6574972" cy="1450757"/>
          </a:xfrm>
        </p:spPr>
        <p:txBody>
          <a:bodyPr vert="horz" lIns="91440" tIns="45720" rIns="91440" bIns="45720" rtlCol="0" anchor="b">
            <a:normAutofit/>
          </a:bodyPr>
          <a:lstStyle/>
          <a:p>
            <a:r>
              <a:rPr lang="en-US" dirty="0"/>
              <a:t>Jeremy Bentham</a:t>
            </a:r>
          </a:p>
        </p:txBody>
      </p:sp>
      <p:pic>
        <p:nvPicPr>
          <p:cNvPr id="4" name="Content Placeholder 3"/>
          <p:cNvPicPr>
            <a:picLocks noGrp="1" noChangeAspect="1"/>
          </p:cNvPicPr>
          <p:nvPr>
            <p:ph idx="1"/>
          </p:nvPr>
        </p:nvPicPr>
        <p:blipFill>
          <a:blip r:embed="rId3"/>
          <a:stretch>
            <a:fillRect/>
          </a:stretch>
        </p:blipFill>
        <p:spPr>
          <a:xfrm>
            <a:off x="633999" y="786459"/>
            <a:ext cx="4001315" cy="5021650"/>
          </a:xfrm>
          <a:prstGeom prst="rect">
            <a:avLst/>
          </a:prstGeom>
        </p:spPr>
      </p:pic>
      <p:sp>
        <p:nvSpPr>
          <p:cNvPr id="3" name="TextBox 2"/>
          <p:cNvSpPr txBox="1"/>
          <p:nvPr/>
        </p:nvSpPr>
        <p:spPr>
          <a:xfrm>
            <a:off x="4974769" y="2198914"/>
            <a:ext cx="6574973" cy="3670180"/>
          </a:xfrm>
          <a:prstGeom prst="rect">
            <a:avLst/>
          </a:prstGeom>
        </p:spPr>
        <p:txBody>
          <a:bodyPr vert="horz" lIns="0" tIns="45720" rIns="0" bIns="45720" rtlCol="0">
            <a:normAutofit/>
          </a:bodyPr>
          <a:lstStyle/>
          <a:p>
            <a:pPr marL="285750" indent="-285750" defTabSz="914400">
              <a:lnSpc>
                <a:spcPct val="90000"/>
              </a:lnSpc>
              <a:spcAft>
                <a:spcPts val="600"/>
              </a:spcAft>
              <a:buClr>
                <a:schemeClr val="accent1"/>
              </a:buClr>
              <a:buFont typeface="Calibri" panose="020F0502020204030204" pitchFamily="34" charset="0"/>
              <a:buChar char="•"/>
            </a:pPr>
            <a:r>
              <a:rPr lang="en-US" sz="1700" b="1">
                <a:solidFill>
                  <a:schemeClr val="tx1">
                    <a:lumMod val="75000"/>
                    <a:lumOff val="25000"/>
                  </a:schemeClr>
                </a:solidFill>
              </a:rPr>
              <a:t>Leading classicist criminologist</a:t>
            </a:r>
          </a:p>
          <a:p>
            <a:pPr marL="285750" indent="-285750" defTabSz="914400">
              <a:lnSpc>
                <a:spcPct val="90000"/>
              </a:lnSpc>
              <a:spcAft>
                <a:spcPts val="600"/>
              </a:spcAft>
              <a:buClr>
                <a:schemeClr val="accent1"/>
              </a:buClr>
              <a:buFont typeface="Calibri" panose="020F0502020204030204" pitchFamily="34" charset="0"/>
              <a:buChar char="•"/>
            </a:pPr>
            <a:r>
              <a:rPr lang="en-US" sz="1700" b="1">
                <a:solidFill>
                  <a:schemeClr val="tx1">
                    <a:lumMod val="75000"/>
                    <a:lumOff val="25000"/>
                  </a:schemeClr>
                </a:solidFill>
              </a:rPr>
              <a:t>The reforms with which he was identified included:</a:t>
            </a:r>
          </a:p>
          <a:p>
            <a:pPr defTabSz="914400">
              <a:lnSpc>
                <a:spcPct val="90000"/>
              </a:lnSpc>
              <a:spcAft>
                <a:spcPts val="600"/>
              </a:spcAft>
              <a:buClr>
                <a:schemeClr val="accent1"/>
              </a:buClr>
              <a:buFont typeface="Calibri" panose="020F0502020204030204" pitchFamily="34" charset="0"/>
            </a:pPr>
            <a:endParaRPr lang="en-US" sz="170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1700" b="1" i="1" u="sng">
                <a:solidFill>
                  <a:schemeClr val="tx1">
                    <a:lumMod val="75000"/>
                    <a:lumOff val="25000"/>
                  </a:schemeClr>
                </a:solidFill>
              </a:rPr>
              <a:t>Reform of the penal code</a:t>
            </a:r>
          </a:p>
          <a:p>
            <a:pPr defTabSz="914400">
              <a:lnSpc>
                <a:spcPct val="90000"/>
              </a:lnSpc>
              <a:spcAft>
                <a:spcPts val="600"/>
              </a:spcAft>
              <a:buClr>
                <a:schemeClr val="accent1"/>
              </a:buClr>
              <a:buFont typeface="Calibri" panose="020F0502020204030204" pitchFamily="34" charset="0"/>
            </a:pPr>
            <a:endParaRPr lang="en-US" sz="170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sz="1700">
                <a:solidFill>
                  <a:schemeClr val="tx1">
                    <a:lumMod val="75000"/>
                    <a:lumOff val="25000"/>
                  </a:schemeClr>
                </a:solidFill>
              </a:rPr>
              <a:t>Sought to adjust penalties to reflect the seriousness of the crime</a:t>
            </a:r>
          </a:p>
          <a:p>
            <a:pPr marL="285750" indent="-285750" defTabSz="914400">
              <a:lnSpc>
                <a:spcPct val="90000"/>
              </a:lnSpc>
              <a:spcAft>
                <a:spcPts val="600"/>
              </a:spcAft>
              <a:buClr>
                <a:schemeClr val="accent1"/>
              </a:buClr>
              <a:buFont typeface="Calibri" panose="020F0502020204030204" pitchFamily="34" charset="0"/>
              <a:buChar char="-"/>
            </a:pPr>
            <a:r>
              <a:rPr lang="en-US" sz="1700">
                <a:solidFill>
                  <a:schemeClr val="tx1">
                    <a:lumMod val="75000"/>
                    <a:lumOff val="25000"/>
                  </a:schemeClr>
                </a:solidFill>
              </a:rPr>
              <a:t>The Criminal Law Commissioners [1833] sought to limit the use of judicial discretion in sentencing</a:t>
            </a:r>
          </a:p>
          <a:p>
            <a:pPr defTabSz="914400">
              <a:lnSpc>
                <a:spcPct val="90000"/>
              </a:lnSpc>
              <a:spcAft>
                <a:spcPts val="600"/>
              </a:spcAft>
              <a:buClr>
                <a:schemeClr val="accent1"/>
              </a:buClr>
              <a:buFont typeface="Calibri" panose="020F0502020204030204" pitchFamily="34" charset="0"/>
            </a:pPr>
            <a:endParaRPr lang="en-US" sz="1700" b="1">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1700" b="1" i="1" u="sng">
                <a:solidFill>
                  <a:schemeClr val="tx1">
                    <a:lumMod val="75000"/>
                    <a:lumOff val="25000"/>
                  </a:schemeClr>
                </a:solidFill>
              </a:rPr>
              <a:t>Police reform</a:t>
            </a:r>
          </a:p>
          <a:p>
            <a:pPr marL="285750" indent="-285750" defTabSz="914400">
              <a:lnSpc>
                <a:spcPct val="90000"/>
              </a:lnSpc>
              <a:spcAft>
                <a:spcPts val="600"/>
              </a:spcAft>
              <a:buClr>
                <a:schemeClr val="accent1"/>
              </a:buClr>
              <a:buFont typeface="Calibri" panose="020F0502020204030204" pitchFamily="34" charset="0"/>
              <a:buChar char="-"/>
            </a:pPr>
            <a:r>
              <a:rPr lang="en-US" sz="1700">
                <a:solidFill>
                  <a:schemeClr val="tx1">
                    <a:lumMod val="75000"/>
                    <a:lumOff val="25000"/>
                  </a:schemeClr>
                </a:solidFill>
              </a:rPr>
              <a:t>Abolition of the historic ‘parish constable’ system of policing</a:t>
            </a:r>
          </a:p>
          <a:p>
            <a:pPr marL="285750" indent="-285750" defTabSz="914400">
              <a:lnSpc>
                <a:spcPct val="90000"/>
              </a:lnSpc>
              <a:spcAft>
                <a:spcPts val="600"/>
              </a:spcAft>
              <a:buClr>
                <a:schemeClr val="accent1"/>
              </a:buClr>
              <a:buFont typeface="Calibri" panose="020F0502020204030204" pitchFamily="34" charset="0"/>
              <a:buChar char="-"/>
            </a:pPr>
            <a:r>
              <a:rPr lang="en-US" sz="1700">
                <a:solidFill>
                  <a:schemeClr val="tx1">
                    <a:lumMod val="75000"/>
                    <a:lumOff val="25000"/>
                  </a:schemeClr>
                </a:solidFill>
              </a:rPr>
              <a:t>Focus was on deterrence</a:t>
            </a:r>
          </a:p>
        </p:txBody>
      </p:sp>
    </p:spTree>
    <p:extLst>
      <p:ext uri="{BB962C8B-B14F-4D97-AF65-F5344CB8AC3E}">
        <p14:creationId xmlns:p14="http://schemas.microsoft.com/office/powerpoint/2010/main" val="3839686223"/>
      </p:ext>
    </p:extLst>
  </p:cSld>
  <p:clrMapOvr>
    <a:masterClrMapping/>
  </p:clrMapOvr>
  <mc:AlternateContent xmlns:mc="http://schemas.openxmlformats.org/markup-compatibility/2006" xmlns:p14="http://schemas.microsoft.com/office/powerpoint/2010/main">
    <mc:Choice Requires="p14">
      <p:transition spd="slow" p14:dur="2000" advTm="146695"/>
    </mc:Choice>
    <mc:Fallback xmlns="">
      <p:transition spd="slow" advTm="14669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68A43F6-1767-41CF-AD68-A5D2E6A1F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583555" y="-33826"/>
            <a:ext cx="4821283"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spc="-50" dirty="0">
                <a:solidFill>
                  <a:schemeClr val="tx1">
                    <a:lumMod val="75000"/>
                    <a:lumOff val="25000"/>
                  </a:schemeClr>
                </a:solidFill>
                <a:latin typeface="+mj-lt"/>
                <a:ea typeface="+mj-ea"/>
                <a:cs typeface="+mj-cs"/>
              </a:rPr>
              <a:t>PRISON REFORM</a:t>
            </a:r>
          </a:p>
        </p:txBody>
      </p:sp>
      <p:sp>
        <p:nvSpPr>
          <p:cNvPr id="14" name="Rectangle 13">
            <a:extLst>
              <a:ext uri="{FF2B5EF4-FFF2-40B4-BE49-F238E27FC236}">
                <a16:creationId xmlns:a16="http://schemas.microsoft.com/office/drawing/2014/main" id="{FCCB2660-BFBF-4FC4-A2C0-F6D9341B7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3057906" cy="3408237"/>
          </a:xfrm>
          <a:prstGeom prst="rect">
            <a:avLst/>
          </a:prstGeom>
          <a:solidFill>
            <a:srgbClr val="FFFFFF"/>
          </a:solidFill>
          <a:ln w="63500">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72BD3CB-3A41-C633-6923-F5899699F422}"/>
              </a:ext>
            </a:extLst>
          </p:cNvPr>
          <p:cNvPicPr>
            <a:picLocks noChangeAspect="1"/>
          </p:cNvPicPr>
          <p:nvPr/>
        </p:nvPicPr>
        <p:blipFill>
          <a:blip r:embed="rId3"/>
          <a:stretch>
            <a:fillRect/>
          </a:stretch>
        </p:blipFill>
        <p:spPr>
          <a:xfrm>
            <a:off x="458336" y="657868"/>
            <a:ext cx="2784700" cy="2735967"/>
          </a:xfrm>
          <a:prstGeom prst="rect">
            <a:avLst/>
          </a:prstGeom>
        </p:spPr>
      </p:pic>
      <p:sp>
        <p:nvSpPr>
          <p:cNvPr id="16" name="Rectangle 15">
            <a:extLst>
              <a:ext uri="{FF2B5EF4-FFF2-40B4-BE49-F238E27FC236}">
                <a16:creationId xmlns:a16="http://schemas.microsoft.com/office/drawing/2014/main" id="{13A92E2F-55AE-4881-A4B4-F7005A558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061" y="321733"/>
            <a:ext cx="2583939" cy="19552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8DE93E17-375F-4DB9-8C0A-BE32314A8E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40096" y="2085703"/>
            <a:ext cx="41148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719A4ED8-71CF-43D3-BB55-6F00FF527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879167"/>
            <a:ext cx="3057906" cy="21355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0C38348-0ECF-4EAB-B3E5-906FA46EB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8588" y="2451014"/>
            <a:ext cx="2567411" cy="3532765"/>
          </a:xfrm>
          <a:prstGeom prst="rect">
            <a:avLst/>
          </a:prstGeom>
          <a:solidFill>
            <a:srgbClr val="FFFFFF"/>
          </a:solidFill>
          <a:ln w="63500">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stretch>
            <a:fillRect/>
          </a:stretch>
        </p:blipFill>
        <p:spPr>
          <a:xfrm>
            <a:off x="3664752" y="2917575"/>
            <a:ext cx="2295082" cy="2599642"/>
          </a:xfrm>
          <a:prstGeom prst="rect">
            <a:avLst/>
          </a:prstGeom>
        </p:spPr>
      </p:pic>
      <p:sp>
        <p:nvSpPr>
          <p:cNvPr id="2" name="TextBox 1"/>
          <p:cNvSpPr txBox="1"/>
          <p:nvPr/>
        </p:nvSpPr>
        <p:spPr>
          <a:xfrm>
            <a:off x="6733358" y="1828437"/>
            <a:ext cx="4821283" cy="4385679"/>
          </a:xfrm>
          <a:prstGeom prst="rect">
            <a:avLst/>
          </a:prstGeom>
        </p:spPr>
        <p:txBody>
          <a:bodyPr vert="horz" lIns="0" tIns="45720" rIns="0" bIns="45720" rtlCol="0">
            <a:normAutofit/>
          </a:bodyPr>
          <a:lstStyle/>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Prisons are institutions where prisoners can learn to make rational choices through work and reflection</a:t>
            </a:r>
          </a:p>
          <a:p>
            <a:pPr marL="194310" indent="-194310" defTabSz="914400">
              <a:lnSpc>
                <a:spcPct val="90000"/>
              </a:lnSpc>
              <a:spcAft>
                <a:spcPts val="600"/>
              </a:spcAft>
              <a:buClr>
                <a:schemeClr val="accent1"/>
              </a:buClr>
              <a:buFont typeface="Calibri" panose="020F0502020204030204" pitchFamily="34" charset="0"/>
              <a:buChar char="Ø"/>
            </a:pPr>
            <a:endParaRPr lang="en-US" sz="2400" dirty="0">
              <a:solidFill>
                <a:schemeClr val="tx1">
                  <a:lumMod val="75000"/>
                  <a:lumOff val="25000"/>
                </a:schemeClr>
              </a:solidFill>
            </a:endParaRPr>
          </a:p>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Bentham’s ‘Pleasure-pain’ principle:</a:t>
            </a:r>
          </a:p>
          <a:p>
            <a:pPr marL="194310" indent="-194310" defTabSz="914400">
              <a:lnSpc>
                <a:spcPct val="90000"/>
              </a:lnSpc>
              <a:spcAft>
                <a:spcPts val="600"/>
              </a:spcAft>
              <a:buClr>
                <a:schemeClr val="accent1"/>
              </a:buClr>
              <a:buFont typeface="Calibri" panose="020F0502020204030204" pitchFamily="34" charset="0"/>
              <a:buChar char="Ø"/>
            </a:pPr>
            <a:endParaRPr lang="en-US" sz="2400" dirty="0">
              <a:solidFill>
                <a:schemeClr val="tx1">
                  <a:lumMod val="75000"/>
                  <a:lumOff val="25000"/>
                </a:schemeClr>
              </a:solidFill>
            </a:endParaRPr>
          </a:p>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Conformity = rewards</a:t>
            </a:r>
          </a:p>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    Non-compliance = sanctions</a:t>
            </a:r>
          </a:p>
          <a:p>
            <a:pPr marL="194310" indent="-194310" defTabSz="914400">
              <a:lnSpc>
                <a:spcPct val="90000"/>
              </a:lnSpc>
              <a:spcAft>
                <a:spcPts val="600"/>
              </a:spcAft>
              <a:buClr>
                <a:schemeClr val="accent1"/>
              </a:buClr>
              <a:buFont typeface="Calibri" panose="020F0502020204030204" pitchFamily="34" charset="0"/>
              <a:buChar char="Ø"/>
            </a:pPr>
            <a:endParaRPr lang="en-US" sz="2400" dirty="0">
              <a:solidFill>
                <a:schemeClr val="tx1">
                  <a:lumMod val="75000"/>
                  <a:lumOff val="25000"/>
                </a:schemeClr>
              </a:solidFill>
            </a:endParaRPr>
          </a:p>
          <a:p>
            <a:pPr marL="194310" indent="-194310" defTabSz="914400">
              <a:lnSpc>
                <a:spcPct val="90000"/>
              </a:lnSpc>
              <a:spcAft>
                <a:spcPts val="600"/>
              </a:spcAft>
              <a:buClr>
                <a:schemeClr val="accent1"/>
              </a:buClr>
              <a:buFont typeface="Calibri" panose="020F0502020204030204" pitchFamily="34" charset="0"/>
              <a:buChar char="Ø"/>
            </a:pPr>
            <a:r>
              <a:rPr lang="en-US" sz="2400" dirty="0">
                <a:solidFill>
                  <a:schemeClr val="tx1">
                    <a:lumMod val="75000"/>
                    <a:lumOff val="25000"/>
                  </a:schemeClr>
                </a:solidFill>
              </a:rPr>
              <a:t>Surveillance was crucial</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
        <p:nvSpPr>
          <p:cNvPr id="24" name="Rectangle 23">
            <a:extLst>
              <a:ext uri="{FF2B5EF4-FFF2-40B4-BE49-F238E27FC236}">
                <a16:creationId xmlns:a16="http://schemas.microsoft.com/office/drawing/2014/main" id="{87347B9C-5BDA-413C-9462-F18ADD6D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02C03CC8-D114-4107-B640-AF7386AC5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A73BB59C-EE69-AA17-A813-67CF11F5BB0D}"/>
              </a:ext>
            </a:extLst>
          </p:cNvPr>
          <p:cNvSpPr txBox="1"/>
          <p:nvPr/>
        </p:nvSpPr>
        <p:spPr>
          <a:xfrm>
            <a:off x="844128" y="4002574"/>
            <a:ext cx="2567410" cy="523220"/>
          </a:xfrm>
          <a:prstGeom prst="rect">
            <a:avLst/>
          </a:prstGeom>
          <a:noFill/>
        </p:spPr>
        <p:txBody>
          <a:bodyPr wrap="square" rtlCol="0">
            <a:spAutoFit/>
          </a:bodyPr>
          <a:lstStyle/>
          <a:p>
            <a:r>
              <a:rPr lang="en-GB" sz="2800" dirty="0"/>
              <a:t>PANOPTICON</a:t>
            </a:r>
          </a:p>
        </p:txBody>
      </p:sp>
    </p:spTree>
    <p:extLst>
      <p:ext uri="{BB962C8B-B14F-4D97-AF65-F5344CB8AC3E}">
        <p14:creationId xmlns:p14="http://schemas.microsoft.com/office/powerpoint/2010/main" val="395410257"/>
      </p:ext>
    </p:extLst>
  </p:cSld>
  <p:clrMapOvr>
    <a:masterClrMapping/>
  </p:clrMapOvr>
  <mc:AlternateContent xmlns:mc="http://schemas.openxmlformats.org/markup-compatibility/2006" xmlns:p14="http://schemas.microsoft.com/office/powerpoint/2010/main">
    <mc:Choice Requires="p14">
      <p:transition spd="slow" p14:dur="2000" advTm="109210"/>
    </mc:Choice>
    <mc:Fallback xmlns="">
      <p:transition spd="slow" advTm="10921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a:t>Impact of classicism</a:t>
            </a:r>
          </a:p>
        </p:txBody>
      </p:sp>
      <p:graphicFrame>
        <p:nvGraphicFramePr>
          <p:cNvPr id="5" name="Content Placeholder 2">
            <a:extLst>
              <a:ext uri="{FF2B5EF4-FFF2-40B4-BE49-F238E27FC236}">
                <a16:creationId xmlns:a16="http://schemas.microsoft.com/office/drawing/2014/main" id="{ED726633-79F2-7D85-90BA-1E033DA62F8F}"/>
              </a:ext>
            </a:extLst>
          </p:cNvPr>
          <p:cNvGraphicFramePr>
            <a:graphicFrameLocks noGrp="1"/>
          </p:cNvGraphicFramePr>
          <p:nvPr>
            <p:ph idx="1"/>
            <p:extLst>
              <p:ext uri="{D42A27DB-BD31-4B8C-83A1-F6EECF244321}">
                <p14:modId xmlns:p14="http://schemas.microsoft.com/office/powerpoint/2010/main" val="144796214"/>
              </p:ext>
            </p:extLst>
          </p:nvPr>
        </p:nvGraphicFramePr>
        <p:xfrm>
          <a:off x="446881" y="1143000"/>
          <a:ext cx="11298237" cy="51225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3559310"/>
      </p:ext>
    </p:extLst>
  </p:cSld>
  <p:clrMapOvr>
    <a:masterClrMapping/>
  </p:clrMapOvr>
  <mc:AlternateContent xmlns:mc="http://schemas.openxmlformats.org/markup-compatibility/2006" xmlns:p14="http://schemas.microsoft.com/office/powerpoint/2010/main">
    <mc:Choice Requires="p14">
      <p:transition spd="slow" p14:dur="2000" advTm="66718"/>
    </mc:Choice>
    <mc:Fallback xmlns="">
      <p:transition spd="slow" advTm="6671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Implications of classicism</a:t>
            </a:r>
          </a:p>
        </p:txBody>
      </p:sp>
      <p:graphicFrame>
        <p:nvGraphicFramePr>
          <p:cNvPr id="6" name="Content Placeholder 2">
            <a:extLst>
              <a:ext uri="{FF2B5EF4-FFF2-40B4-BE49-F238E27FC236}">
                <a16:creationId xmlns:a16="http://schemas.microsoft.com/office/drawing/2014/main" id="{7C84D114-9768-828E-6D16-86FFA2A69C12}"/>
              </a:ext>
            </a:extLst>
          </p:cNvPr>
          <p:cNvGraphicFramePr>
            <a:graphicFrameLocks noGrp="1"/>
          </p:cNvGraphicFramePr>
          <p:nvPr>
            <p:ph idx="1"/>
            <p:extLst>
              <p:ext uri="{D42A27DB-BD31-4B8C-83A1-F6EECF244321}">
                <p14:modId xmlns:p14="http://schemas.microsoft.com/office/powerpoint/2010/main" val="2339141034"/>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918212211"/>
      </p:ext>
    </p:extLst>
  </p:cSld>
  <p:clrMapOvr>
    <a:masterClrMapping/>
  </p:clrMapOvr>
  <mc:AlternateContent xmlns:mc="http://schemas.openxmlformats.org/markup-compatibility/2006" xmlns:p14="http://schemas.microsoft.com/office/powerpoint/2010/main">
    <mc:Choice Requires="p14">
      <p:transition spd="slow" p14:dur="2000" advTm="154692"/>
    </mc:Choice>
    <mc:Fallback xmlns="">
      <p:transition spd="slow" advTm="15469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4771" y="634946"/>
            <a:ext cx="6574972" cy="1450757"/>
          </a:xfrm>
        </p:spPr>
        <p:txBody>
          <a:bodyPr>
            <a:normAutofit/>
          </a:bodyPr>
          <a:lstStyle/>
          <a:p>
            <a:r>
              <a:rPr lang="en-GB" dirty="0"/>
              <a:t>Neoclassicism</a:t>
            </a:r>
          </a:p>
        </p:txBody>
      </p:sp>
      <p:pic>
        <p:nvPicPr>
          <p:cNvPr id="6" name="Picture 5">
            <a:extLst>
              <a:ext uri="{FF2B5EF4-FFF2-40B4-BE49-F238E27FC236}">
                <a16:creationId xmlns:a16="http://schemas.microsoft.com/office/drawing/2014/main" id="{1DAA7401-4721-E064-401F-BF65AF0FF2C9}"/>
              </a:ext>
            </a:extLst>
          </p:cNvPr>
          <p:cNvPicPr>
            <a:picLocks noChangeAspect="1"/>
          </p:cNvPicPr>
          <p:nvPr/>
        </p:nvPicPr>
        <p:blipFill rotWithShape="1">
          <a:blip r:embed="rId3"/>
          <a:srcRect l="2853" r="3907"/>
          <a:stretch/>
        </p:blipFill>
        <p:spPr>
          <a:xfrm>
            <a:off x="633999" y="640081"/>
            <a:ext cx="4001315" cy="5314406"/>
          </a:xfrm>
          <a:prstGeom prst="rect">
            <a:avLst/>
          </a:prstGeom>
        </p:spPr>
      </p:pic>
      <p:cxnSp>
        <p:nvCxnSpPr>
          <p:cNvPr id="13" name="Straight Connector 12">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4769" y="2198914"/>
            <a:ext cx="6574973" cy="3670180"/>
          </a:xfrm>
        </p:spPr>
        <p:txBody>
          <a:bodyPr>
            <a:normAutofit/>
          </a:bodyPr>
          <a:lstStyle/>
          <a:p>
            <a:r>
              <a:rPr lang="en-GB"/>
              <a:t>Recognises the need to take account of other factors that may affect rationality</a:t>
            </a:r>
          </a:p>
          <a:p>
            <a:r>
              <a:rPr lang="en-GB"/>
              <a:t>Poverty, enfeeblement (weakness), madness, immaturity (Pitts, 1988).</a:t>
            </a:r>
          </a:p>
          <a:p>
            <a:endParaRPr lang="en-GB"/>
          </a:p>
          <a:p>
            <a:r>
              <a:rPr lang="en-GB"/>
              <a:t>Taylor et al (1973) ‘in the neoclassical schema, man is still to be held accountable for his actions but certain minor reservations are made’</a:t>
            </a:r>
          </a:p>
        </p:txBody>
      </p:sp>
      <p:sp>
        <p:nvSpPr>
          <p:cNvPr id="15" name="Rectangle 14">
            <a:extLst>
              <a:ext uri="{FF2B5EF4-FFF2-40B4-BE49-F238E27FC236}">
                <a16:creationId xmlns:a16="http://schemas.microsoft.com/office/drawing/2014/main" id="{CADA4CA0-9A57-4FBE-A9E5-24DFC23C3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6">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49722301"/>
      </p:ext>
    </p:extLst>
  </p:cSld>
  <p:clrMapOvr>
    <a:masterClrMapping/>
  </p:clrMapOvr>
  <mc:AlternateContent xmlns:mc="http://schemas.openxmlformats.org/markup-compatibility/2006" xmlns:p14="http://schemas.microsoft.com/office/powerpoint/2010/main">
    <mc:Choice Requires="p14">
      <p:transition spd="slow" p14:dur="2000" advTm="138117"/>
    </mc:Choice>
    <mc:Fallback xmlns="">
      <p:transition spd="slow" advTm="13811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C5231-939E-FA63-CAD5-7EE94092B364}"/>
              </a:ext>
            </a:extLst>
          </p:cNvPr>
          <p:cNvSpPr>
            <a:spLocks noGrp="1"/>
          </p:cNvSpPr>
          <p:nvPr>
            <p:ph type="title"/>
          </p:nvPr>
        </p:nvSpPr>
        <p:spPr>
          <a:xfrm>
            <a:off x="1097280" y="286603"/>
            <a:ext cx="10058400" cy="1450757"/>
          </a:xfrm>
        </p:spPr>
        <p:txBody>
          <a:bodyPr>
            <a:normAutofit/>
          </a:bodyPr>
          <a:lstStyle/>
          <a:p>
            <a:r>
              <a:rPr lang="en-GB" dirty="0"/>
              <a:t>Modern neo-classical criminology</a:t>
            </a:r>
          </a:p>
        </p:txBody>
      </p:sp>
      <p:graphicFrame>
        <p:nvGraphicFramePr>
          <p:cNvPr id="5" name="Content Placeholder 2">
            <a:extLst>
              <a:ext uri="{FF2B5EF4-FFF2-40B4-BE49-F238E27FC236}">
                <a16:creationId xmlns:a16="http://schemas.microsoft.com/office/drawing/2014/main" id="{51358EBE-28AB-FC77-47A2-3B04985F169E}"/>
              </a:ext>
            </a:extLst>
          </p:cNvPr>
          <p:cNvGraphicFramePr>
            <a:graphicFrameLocks noGrp="1"/>
          </p:cNvGraphicFramePr>
          <p:nvPr>
            <p:ph idx="1"/>
            <p:extLst>
              <p:ext uri="{D42A27DB-BD31-4B8C-83A1-F6EECF244321}">
                <p14:modId xmlns:p14="http://schemas.microsoft.com/office/powerpoint/2010/main" val="197053377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788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20CE7-639E-72FD-5FC2-7169F3E9B17D}"/>
              </a:ext>
            </a:extLst>
          </p:cNvPr>
          <p:cNvSpPr>
            <a:spLocks noGrp="1"/>
          </p:cNvSpPr>
          <p:nvPr>
            <p:ph type="title"/>
          </p:nvPr>
        </p:nvSpPr>
        <p:spPr>
          <a:xfrm>
            <a:off x="1097280" y="286603"/>
            <a:ext cx="10058400" cy="1450757"/>
          </a:xfrm>
        </p:spPr>
        <p:txBody>
          <a:bodyPr>
            <a:normAutofit/>
          </a:bodyPr>
          <a:lstStyle/>
          <a:p>
            <a:r>
              <a:rPr lang="en-GB"/>
              <a:t>Rational choice theory</a:t>
            </a:r>
          </a:p>
        </p:txBody>
      </p:sp>
      <p:cxnSp>
        <p:nvCxnSpPr>
          <p:cNvPr id="11" name="Straight Connector 10">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4FDDBA-04CF-81D0-4385-7CA4304F1977}"/>
              </a:ext>
            </a:extLst>
          </p:cNvPr>
          <p:cNvSpPr>
            <a:spLocks noGrp="1"/>
          </p:cNvSpPr>
          <p:nvPr>
            <p:ph idx="1"/>
          </p:nvPr>
        </p:nvSpPr>
        <p:spPr>
          <a:xfrm>
            <a:off x="1097279" y="1845734"/>
            <a:ext cx="6454987" cy="4023360"/>
          </a:xfrm>
        </p:spPr>
        <p:txBody>
          <a:bodyPr>
            <a:normAutofit/>
          </a:bodyPr>
          <a:lstStyle/>
          <a:p>
            <a:r>
              <a:rPr lang="en-GB"/>
              <a:t>Cornish and Clarke - An individual will only choose to participate in any particular act if they will benefit from it.</a:t>
            </a:r>
          </a:p>
          <a:p>
            <a:endParaRPr lang="en-GB"/>
          </a:p>
          <a:p>
            <a:r>
              <a:rPr lang="en-GB"/>
              <a:t>Rational choice is at the core of whether to offence and when, where and with whom.</a:t>
            </a:r>
          </a:p>
          <a:p>
            <a:endParaRPr lang="en-GB"/>
          </a:p>
          <a:p>
            <a:r>
              <a:rPr lang="en-GB"/>
              <a:t>If you make something harder to offend against, then the potential offender will move onto something else. </a:t>
            </a:r>
            <a:endParaRPr lang="en-GB" dirty="0"/>
          </a:p>
        </p:txBody>
      </p:sp>
      <p:pic>
        <p:nvPicPr>
          <p:cNvPr id="4" name="Picture 3">
            <a:extLst>
              <a:ext uri="{FF2B5EF4-FFF2-40B4-BE49-F238E27FC236}">
                <a16:creationId xmlns:a16="http://schemas.microsoft.com/office/drawing/2014/main" id="{B62BB611-F65F-EAFE-22E5-F0147B798190}"/>
              </a:ext>
            </a:extLst>
          </p:cNvPr>
          <p:cNvPicPr>
            <a:picLocks noChangeAspect="1"/>
          </p:cNvPicPr>
          <p:nvPr/>
        </p:nvPicPr>
        <p:blipFill rotWithShape="1">
          <a:blip r:embed="rId3"/>
          <a:srcRect l="9254" r="2301" b="-1"/>
          <a:stretch/>
        </p:blipFill>
        <p:spPr>
          <a:xfrm>
            <a:off x="8020570" y="2770072"/>
            <a:ext cx="3135109" cy="1763504"/>
          </a:xfrm>
          <a:prstGeom prst="rect">
            <a:avLst/>
          </a:prstGeom>
        </p:spPr>
      </p:pic>
      <p:sp>
        <p:nvSpPr>
          <p:cNvPr id="13" name="Rectangle 12">
            <a:extLst>
              <a:ext uri="{FF2B5EF4-FFF2-40B4-BE49-F238E27FC236}">
                <a16:creationId xmlns:a16="http://schemas.microsoft.com/office/drawing/2014/main" id="{BD7A74B5-8367-4A83-ABEC-0FCDDE97B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DD5A39"/>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2CC184B0-C2C6-4BF0-B078-816C7AF95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8494E"/>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95470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153AE-2B10-3196-316F-1B9C656F94FF}"/>
              </a:ext>
            </a:extLst>
          </p:cNvPr>
          <p:cNvSpPr>
            <a:spLocks noGrp="1"/>
          </p:cNvSpPr>
          <p:nvPr>
            <p:ph type="title"/>
          </p:nvPr>
        </p:nvSpPr>
        <p:spPr>
          <a:xfrm>
            <a:off x="1079292" y="370694"/>
            <a:ext cx="6681116" cy="1182433"/>
          </a:xfrm>
        </p:spPr>
        <p:txBody>
          <a:bodyPr>
            <a:normAutofit fontScale="90000"/>
          </a:bodyPr>
          <a:lstStyle/>
          <a:p>
            <a:r>
              <a:rPr lang="en-GB" sz="6000" b="1" dirty="0"/>
              <a:t>Rational choice theory</a:t>
            </a:r>
          </a:p>
        </p:txBody>
      </p:sp>
      <p:sp>
        <p:nvSpPr>
          <p:cNvPr id="3" name="Content Placeholder 2">
            <a:extLst>
              <a:ext uri="{FF2B5EF4-FFF2-40B4-BE49-F238E27FC236}">
                <a16:creationId xmlns:a16="http://schemas.microsoft.com/office/drawing/2014/main" id="{1AC57CEB-FA40-C61A-454C-2EA1F71465F7}"/>
              </a:ext>
            </a:extLst>
          </p:cNvPr>
          <p:cNvSpPr>
            <a:spLocks noGrp="1"/>
          </p:cNvSpPr>
          <p:nvPr>
            <p:ph idx="1"/>
          </p:nvPr>
        </p:nvSpPr>
        <p:spPr>
          <a:xfrm>
            <a:off x="955623" y="2754442"/>
            <a:ext cx="2701228" cy="1349115"/>
          </a:xfrm>
        </p:spPr>
        <p:txBody>
          <a:bodyPr>
            <a:normAutofit lnSpcReduction="10000"/>
          </a:bodyPr>
          <a:lstStyle/>
          <a:p>
            <a:r>
              <a:rPr lang="en-GB" dirty="0"/>
              <a:t>values, attitudes and personality traits that lead a person to be more likely to accept criminal behaviour</a:t>
            </a:r>
          </a:p>
        </p:txBody>
      </p:sp>
      <p:sp>
        <p:nvSpPr>
          <p:cNvPr id="4" name="Rectangle 3">
            <a:extLst>
              <a:ext uri="{FF2B5EF4-FFF2-40B4-BE49-F238E27FC236}">
                <a16:creationId xmlns:a16="http://schemas.microsoft.com/office/drawing/2014/main" id="{30FE40DD-172F-249F-E60D-096F3238F268}"/>
              </a:ext>
            </a:extLst>
          </p:cNvPr>
          <p:cNvSpPr/>
          <p:nvPr/>
        </p:nvSpPr>
        <p:spPr>
          <a:xfrm>
            <a:off x="817190" y="1905428"/>
            <a:ext cx="658045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Involvement decisions</a:t>
            </a:r>
          </a:p>
        </p:txBody>
      </p:sp>
      <p:sp>
        <p:nvSpPr>
          <p:cNvPr id="5" name="Rectangle 4">
            <a:extLst>
              <a:ext uri="{FF2B5EF4-FFF2-40B4-BE49-F238E27FC236}">
                <a16:creationId xmlns:a16="http://schemas.microsoft.com/office/drawing/2014/main" id="{845C0B96-199B-4AEA-82E7-978AC322198D}"/>
              </a:ext>
            </a:extLst>
          </p:cNvPr>
          <p:cNvSpPr/>
          <p:nvPr/>
        </p:nvSpPr>
        <p:spPr>
          <a:xfrm>
            <a:off x="817190" y="4103557"/>
            <a:ext cx="4581447"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Event decisions</a:t>
            </a:r>
          </a:p>
        </p:txBody>
      </p:sp>
      <p:sp>
        <p:nvSpPr>
          <p:cNvPr id="6" name="TextBox 5">
            <a:extLst>
              <a:ext uri="{FF2B5EF4-FFF2-40B4-BE49-F238E27FC236}">
                <a16:creationId xmlns:a16="http://schemas.microsoft.com/office/drawing/2014/main" id="{777947E2-7327-FE8C-8E81-7DB94410ABC7}"/>
              </a:ext>
            </a:extLst>
          </p:cNvPr>
          <p:cNvSpPr txBox="1"/>
          <p:nvPr/>
        </p:nvSpPr>
        <p:spPr>
          <a:xfrm>
            <a:off x="955623" y="5026887"/>
            <a:ext cx="4032354" cy="923330"/>
          </a:xfrm>
          <a:prstGeom prst="rect">
            <a:avLst/>
          </a:prstGeom>
          <a:noFill/>
        </p:spPr>
        <p:txBody>
          <a:bodyPr wrap="square" rtlCol="0">
            <a:spAutoFit/>
          </a:bodyPr>
          <a:lstStyle/>
          <a:p>
            <a:r>
              <a:rPr lang="en-GB" dirty="0"/>
              <a:t>Factors which influence the decision about whether to commit a specific crime</a:t>
            </a:r>
          </a:p>
        </p:txBody>
      </p:sp>
      <p:pic>
        <p:nvPicPr>
          <p:cNvPr id="7" name="Picture 6">
            <a:extLst>
              <a:ext uri="{FF2B5EF4-FFF2-40B4-BE49-F238E27FC236}">
                <a16:creationId xmlns:a16="http://schemas.microsoft.com/office/drawing/2014/main" id="{0A900269-710D-A14E-8234-E05A8E5E16B3}"/>
              </a:ext>
            </a:extLst>
          </p:cNvPr>
          <p:cNvPicPr>
            <a:picLocks noChangeAspect="1"/>
          </p:cNvPicPr>
          <p:nvPr/>
        </p:nvPicPr>
        <p:blipFill>
          <a:blip r:embed="rId3"/>
          <a:stretch>
            <a:fillRect/>
          </a:stretch>
        </p:blipFill>
        <p:spPr>
          <a:xfrm>
            <a:off x="7084945" y="2794428"/>
            <a:ext cx="4366198" cy="2735782"/>
          </a:xfrm>
          <a:prstGeom prst="rect">
            <a:avLst/>
          </a:prstGeom>
        </p:spPr>
      </p:pic>
    </p:spTree>
    <p:extLst>
      <p:ext uri="{BB962C8B-B14F-4D97-AF65-F5344CB8AC3E}">
        <p14:creationId xmlns:p14="http://schemas.microsoft.com/office/powerpoint/2010/main" val="319295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B16355-27FB-445B-B646-02AB7363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80423F-F231-AAE2-0A38-0F255AA36AC1}"/>
              </a:ext>
            </a:extLst>
          </p:cNvPr>
          <p:cNvSpPr>
            <a:spLocks noGrp="1"/>
          </p:cNvSpPr>
          <p:nvPr>
            <p:ph type="title"/>
          </p:nvPr>
        </p:nvSpPr>
        <p:spPr>
          <a:xfrm>
            <a:off x="8177212" y="634946"/>
            <a:ext cx="3372529" cy="5055904"/>
          </a:xfrm>
        </p:spPr>
        <p:txBody>
          <a:bodyPr anchor="ctr">
            <a:normAutofit/>
          </a:bodyPr>
          <a:lstStyle/>
          <a:p>
            <a:r>
              <a:rPr lang="en-GB" dirty="0"/>
              <a:t>Rational choice theory</a:t>
            </a:r>
          </a:p>
        </p:txBody>
      </p:sp>
      <p:cxnSp>
        <p:nvCxnSpPr>
          <p:cNvPr id="12" name="Straight Connector 11">
            <a:extLst>
              <a:ext uri="{FF2B5EF4-FFF2-40B4-BE49-F238E27FC236}">
                <a16:creationId xmlns:a16="http://schemas.microsoft.com/office/drawing/2014/main" id="{06DA680F-F6AC-453E-A8BF-C5BDED2851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B3BF2E5-C3AB-441F-A430-491119C56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D07C90B-B81A-473B-8919-CA924E61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0F1E0F6-54D1-269A-9A14-D7E6F0A302BC}"/>
              </a:ext>
            </a:extLst>
          </p:cNvPr>
          <p:cNvGraphicFramePr>
            <a:graphicFrameLocks noGrp="1"/>
          </p:cNvGraphicFramePr>
          <p:nvPr>
            <p:ph idx="1"/>
            <p:extLst>
              <p:ext uri="{D42A27DB-BD31-4B8C-83A1-F6EECF244321}">
                <p14:modId xmlns:p14="http://schemas.microsoft.com/office/powerpoint/2010/main" val="3495262246"/>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8821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3BFA-34CB-A895-D6E1-70F53AB43F10}"/>
              </a:ext>
            </a:extLst>
          </p:cNvPr>
          <p:cNvSpPr>
            <a:spLocks noGrp="1"/>
          </p:cNvSpPr>
          <p:nvPr>
            <p:ph type="title"/>
          </p:nvPr>
        </p:nvSpPr>
        <p:spPr>
          <a:xfrm>
            <a:off x="6746028" y="1585992"/>
            <a:ext cx="4813072" cy="3686015"/>
          </a:xfrm>
        </p:spPr>
        <p:txBody>
          <a:bodyPr vert="horz" lIns="91440" tIns="45720" rIns="91440" bIns="45720" rtlCol="0" anchor="b">
            <a:normAutofit/>
          </a:bodyPr>
          <a:lstStyle/>
          <a:p>
            <a:r>
              <a:rPr lang="en-US" sz="8000" dirty="0">
                <a:solidFill>
                  <a:schemeClr val="tx1">
                    <a:lumMod val="85000"/>
                    <a:lumOff val="15000"/>
                  </a:schemeClr>
                </a:solidFill>
              </a:rPr>
              <a:t>Rational choice theory</a:t>
            </a:r>
          </a:p>
        </p:txBody>
      </p:sp>
      <p:sp>
        <p:nvSpPr>
          <p:cNvPr id="3" name="Content Placeholder 2">
            <a:extLst>
              <a:ext uri="{FF2B5EF4-FFF2-40B4-BE49-F238E27FC236}">
                <a16:creationId xmlns:a16="http://schemas.microsoft.com/office/drawing/2014/main" id="{4069BED8-6B9B-49E8-C93D-5C7A87A5E2C0}"/>
              </a:ext>
            </a:extLst>
          </p:cNvPr>
          <p:cNvSpPr>
            <a:spLocks noGrp="1"/>
          </p:cNvSpPr>
          <p:nvPr>
            <p:ph idx="1"/>
          </p:nvPr>
        </p:nvSpPr>
        <p:spPr>
          <a:xfrm>
            <a:off x="6574777" y="5619384"/>
            <a:ext cx="4829101" cy="1238616"/>
          </a:xfrm>
        </p:spPr>
        <p:txBody>
          <a:bodyPr vert="horz" lIns="91440" tIns="45720" rIns="91440" bIns="45720" rtlCol="0">
            <a:normAutofit/>
          </a:bodyPr>
          <a:lstStyle/>
          <a:p>
            <a:pPr marL="0" indent="0">
              <a:buNone/>
            </a:pPr>
            <a:r>
              <a:rPr lang="en-US" sz="2400" cap="all" spc="200">
                <a:solidFill>
                  <a:schemeClr val="tx1">
                    <a:lumMod val="85000"/>
                    <a:lumOff val="15000"/>
                  </a:schemeClr>
                </a:solidFill>
                <a:latin typeface="+mj-lt"/>
              </a:rPr>
              <a:t>Crime script task</a:t>
            </a:r>
          </a:p>
        </p:txBody>
      </p:sp>
      <p:pic>
        <p:nvPicPr>
          <p:cNvPr id="4" name="Picture 3">
            <a:extLst>
              <a:ext uri="{FF2B5EF4-FFF2-40B4-BE49-F238E27FC236}">
                <a16:creationId xmlns:a16="http://schemas.microsoft.com/office/drawing/2014/main" id="{0AF4DD20-CCF8-9E6C-CA8D-01B344579FAF}"/>
              </a:ext>
            </a:extLst>
          </p:cNvPr>
          <p:cNvPicPr>
            <a:picLocks noChangeAspect="1"/>
          </p:cNvPicPr>
          <p:nvPr/>
        </p:nvPicPr>
        <p:blipFill>
          <a:blip r:embed="rId3"/>
          <a:stretch>
            <a:fillRect/>
          </a:stretch>
        </p:blipFill>
        <p:spPr>
          <a:xfrm>
            <a:off x="837921" y="640081"/>
            <a:ext cx="5054156" cy="5054156"/>
          </a:xfrm>
          <a:prstGeom prst="rect">
            <a:avLst/>
          </a:prstGeom>
        </p:spPr>
      </p:pic>
    </p:spTree>
    <p:extLst>
      <p:ext uri="{BB962C8B-B14F-4D97-AF65-F5344CB8AC3E}">
        <p14:creationId xmlns:p14="http://schemas.microsoft.com/office/powerpoint/2010/main" val="2459443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7482E-F15A-1860-EEAC-02AF18E62F64}"/>
              </a:ext>
            </a:extLst>
          </p:cNvPr>
          <p:cNvSpPr>
            <a:spLocks noGrp="1"/>
          </p:cNvSpPr>
          <p:nvPr>
            <p:ph type="title"/>
          </p:nvPr>
        </p:nvSpPr>
        <p:spPr>
          <a:xfrm>
            <a:off x="2722880" y="-500797"/>
            <a:ext cx="10058400" cy="1450757"/>
          </a:xfrm>
        </p:spPr>
        <p:txBody>
          <a:bodyPr/>
          <a:lstStyle/>
          <a:p>
            <a:r>
              <a:rPr lang="en-GB" dirty="0"/>
              <a:t>Routine activity theory</a:t>
            </a:r>
          </a:p>
        </p:txBody>
      </p:sp>
      <p:pic>
        <p:nvPicPr>
          <p:cNvPr id="4" name="Online Media 3" title="Routine Activities Theory: Definition of the Routine Activity Approach to Crime">
            <a:hlinkClick r:id="" action="ppaction://media"/>
            <a:extLst>
              <a:ext uri="{FF2B5EF4-FFF2-40B4-BE49-F238E27FC236}">
                <a16:creationId xmlns:a16="http://schemas.microsoft.com/office/drawing/2014/main" id="{D2D4CAB7-9BDC-6473-239F-46B37640A1EB}"/>
              </a:ext>
            </a:extLst>
          </p:cNvPr>
          <p:cNvPicPr>
            <a:picLocks noGrp="1" noRot="1" noChangeAspect="1"/>
          </p:cNvPicPr>
          <p:nvPr>
            <p:ph idx="1"/>
            <a:videoFile r:link="rId1"/>
          </p:nvPr>
        </p:nvPicPr>
        <p:blipFill>
          <a:blip r:embed="rId4"/>
          <a:stretch>
            <a:fillRect/>
          </a:stretch>
        </p:blipFill>
        <p:spPr>
          <a:xfrm>
            <a:off x="1549400" y="1196850"/>
            <a:ext cx="8564880" cy="4839152"/>
          </a:xfrm>
          <a:prstGeom prst="rect">
            <a:avLst/>
          </a:prstGeom>
        </p:spPr>
      </p:pic>
    </p:spTree>
    <p:extLst>
      <p:ext uri="{BB962C8B-B14F-4D97-AF65-F5344CB8AC3E}">
        <p14:creationId xmlns:p14="http://schemas.microsoft.com/office/powerpoint/2010/main" val="42496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00419C6-AB35-2F99-8931-91105FBF9401}"/>
              </a:ext>
            </a:extLst>
          </p:cNvPr>
          <p:cNvSpPr>
            <a:spLocks noGrp="1"/>
          </p:cNvSpPr>
          <p:nvPr>
            <p:ph idx="1"/>
          </p:nvPr>
        </p:nvSpPr>
        <p:spPr>
          <a:xfrm>
            <a:off x="1076432" y="2398080"/>
            <a:ext cx="2944817" cy="3471013"/>
          </a:xfrm>
        </p:spPr>
        <p:txBody>
          <a:bodyPr>
            <a:normAutofit/>
          </a:bodyPr>
          <a:lstStyle/>
          <a:p>
            <a:r>
              <a:rPr lang="en-US"/>
              <a:t>Routine activity theory</a:t>
            </a:r>
          </a:p>
          <a:p>
            <a:endParaRPr lang="en-US"/>
          </a:p>
          <a:p>
            <a:r>
              <a:rPr lang="en-US"/>
              <a:t>Cohen and Felson’s (1979) suggested that for crime to occur, </a:t>
            </a:r>
            <a:r>
              <a:rPr lang="en-GB"/>
              <a:t>three things were necessary: a motivated offender, a suitable target, and the absence of guardians</a:t>
            </a:r>
            <a:endParaRPr lang="en-US"/>
          </a:p>
        </p:txBody>
      </p:sp>
      <p:pic>
        <p:nvPicPr>
          <p:cNvPr id="5" name="Content Placeholder 4">
            <a:extLst>
              <a:ext uri="{FF2B5EF4-FFF2-40B4-BE49-F238E27FC236}">
                <a16:creationId xmlns:a16="http://schemas.microsoft.com/office/drawing/2014/main" id="{AFC8DD0A-FB35-E471-0461-0C63250F0FF9}"/>
              </a:ext>
            </a:extLst>
          </p:cNvPr>
          <p:cNvPicPr>
            <a:picLocks noChangeAspect="1"/>
          </p:cNvPicPr>
          <p:nvPr/>
        </p:nvPicPr>
        <p:blipFill rotWithShape="1">
          <a:blip r:embed="rId3"/>
          <a:srcRect r="55039" b="9217"/>
          <a:stretch/>
        </p:blipFill>
        <p:spPr>
          <a:xfrm>
            <a:off x="5502289" y="643467"/>
            <a:ext cx="5207824" cy="5047382"/>
          </a:xfrm>
          <a:prstGeom prst="rect">
            <a:avLst/>
          </a:prstGeom>
        </p:spPr>
      </p:pic>
      <p:sp>
        <p:nvSpPr>
          <p:cNvPr id="13" name="Rectangle 15">
            <a:extLst>
              <a:ext uri="{FF2B5EF4-FFF2-40B4-BE49-F238E27FC236}">
                <a16:creationId xmlns:a16="http://schemas.microsoft.com/office/drawing/2014/main" id="{77C34054-98F8-4229-885E-04C525969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FABE7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2AAB964-B835-4B93-A1F3-4A30D1F38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45486A"/>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89562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10">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 name="Rectangle 14">
            <a:extLst>
              <a:ext uri="{FF2B5EF4-FFF2-40B4-BE49-F238E27FC236}">
                <a16:creationId xmlns:a16="http://schemas.microsoft.com/office/drawing/2014/main" id="{E75F8FC7-2268-462F-AFF6-A4A975C34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477A3A-7196-2544-FE33-372D72158D26}"/>
              </a:ext>
            </a:extLst>
          </p:cNvPr>
          <p:cNvSpPr>
            <a:spLocks noGrp="1"/>
          </p:cNvSpPr>
          <p:nvPr>
            <p:ph type="title"/>
          </p:nvPr>
        </p:nvSpPr>
        <p:spPr>
          <a:xfrm>
            <a:off x="6730000" y="639097"/>
            <a:ext cx="4813072" cy="3686015"/>
          </a:xfrm>
        </p:spPr>
        <p:txBody>
          <a:bodyPr vert="horz" lIns="91440" tIns="45720" rIns="91440" bIns="45720" rtlCol="0" anchor="b">
            <a:normAutofit/>
          </a:bodyPr>
          <a:lstStyle/>
          <a:p>
            <a:r>
              <a:rPr lang="en-US" sz="8000">
                <a:solidFill>
                  <a:schemeClr val="tx1">
                    <a:lumMod val="85000"/>
                    <a:lumOff val="15000"/>
                  </a:schemeClr>
                </a:solidFill>
              </a:rPr>
              <a:t>Situational crime prevention</a:t>
            </a:r>
          </a:p>
        </p:txBody>
      </p:sp>
      <p:pic>
        <p:nvPicPr>
          <p:cNvPr id="4" name="Content Placeholder 4">
            <a:extLst>
              <a:ext uri="{FF2B5EF4-FFF2-40B4-BE49-F238E27FC236}">
                <a16:creationId xmlns:a16="http://schemas.microsoft.com/office/drawing/2014/main" id="{A942F10B-283D-AF39-5D4E-C657098D76AF}"/>
              </a:ext>
            </a:extLst>
          </p:cNvPr>
          <p:cNvPicPr>
            <a:picLocks noChangeAspect="1"/>
          </p:cNvPicPr>
          <p:nvPr/>
        </p:nvPicPr>
        <p:blipFill rotWithShape="1">
          <a:blip r:embed="rId3"/>
          <a:srcRect l="12716" r="12715" b="-1"/>
          <a:stretch/>
        </p:blipFill>
        <p:spPr>
          <a:xfrm>
            <a:off x="633999" y="640081"/>
            <a:ext cx="5462001" cy="5054156"/>
          </a:xfrm>
          <a:prstGeom prst="rect">
            <a:avLst/>
          </a:prstGeom>
        </p:spPr>
      </p:pic>
      <p:cxnSp>
        <p:nvCxnSpPr>
          <p:cNvPr id="17" name="Straight Connector 16">
            <a:extLst>
              <a:ext uri="{FF2B5EF4-FFF2-40B4-BE49-F238E27FC236}">
                <a16:creationId xmlns:a16="http://schemas.microsoft.com/office/drawing/2014/main" id="{BEF45B32-FB97-49CC-B778-CA7CF87BEF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9D1C364C-8702-4ED9-9D23-41CDB298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7EE051E9-6C07-4FBB-B4F7-EDF8DDEAA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0589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AF3AA-AEE6-4574-A461-8F82B464FA9B}"/>
              </a:ext>
            </a:extLst>
          </p:cNvPr>
          <p:cNvSpPr>
            <a:spLocks noGrp="1"/>
          </p:cNvSpPr>
          <p:nvPr>
            <p:ph type="title"/>
          </p:nvPr>
        </p:nvSpPr>
        <p:spPr>
          <a:xfrm>
            <a:off x="841248" y="334644"/>
            <a:ext cx="10509504" cy="1076914"/>
          </a:xfrm>
        </p:spPr>
        <p:txBody>
          <a:bodyPr anchor="ctr">
            <a:normAutofit/>
          </a:bodyPr>
          <a:lstStyle/>
          <a:p>
            <a:r>
              <a:rPr lang="en-GB" sz="4000">
                <a:cs typeface="Calibri Light"/>
              </a:rPr>
              <a:t>Situational crime prevention</a:t>
            </a:r>
            <a:endParaRPr lang="en-GB" sz="4000"/>
          </a:p>
        </p:txBody>
      </p:sp>
      <p:graphicFrame>
        <p:nvGraphicFramePr>
          <p:cNvPr id="5" name="Content Placeholder 2">
            <a:extLst>
              <a:ext uri="{FF2B5EF4-FFF2-40B4-BE49-F238E27FC236}">
                <a16:creationId xmlns:a16="http://schemas.microsoft.com/office/drawing/2014/main" id="{3777CE65-FBBC-420A-9894-10969C487FDE}"/>
              </a:ext>
            </a:extLst>
          </p:cNvPr>
          <p:cNvGraphicFramePr>
            <a:graphicFrameLocks noGrp="1"/>
          </p:cNvGraphicFramePr>
          <p:nvPr>
            <p:ph idx="1"/>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76685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699DB-1C4A-4BEE-951A-97C6024E6CDD}"/>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5600">
                <a:solidFill>
                  <a:schemeClr val="tx1">
                    <a:lumMod val="85000"/>
                    <a:lumOff val="15000"/>
                  </a:schemeClr>
                </a:solidFill>
              </a:rPr>
              <a:t>Situational crime prevention - SWANSEA</a:t>
            </a:r>
          </a:p>
        </p:txBody>
      </p:sp>
      <p:pic>
        <p:nvPicPr>
          <p:cNvPr id="4" name="Picture 4">
            <a:hlinkClick r:id="" action="ppaction://media"/>
            <a:extLst>
              <a:ext uri="{FF2B5EF4-FFF2-40B4-BE49-F238E27FC236}">
                <a16:creationId xmlns:a16="http://schemas.microsoft.com/office/drawing/2014/main" id="{C4F6495C-F856-4718-9163-02505F9A1CC5}"/>
              </a:ext>
            </a:extLst>
          </p:cNvPr>
          <p:cNvPicPr>
            <a:picLocks noGrp="1" noRot="1" noChangeAspect="1"/>
          </p:cNvPicPr>
          <p:nvPr>
            <p:ph idx="1"/>
            <a:videoFile r:link="rId1"/>
          </p:nvPr>
        </p:nvPicPr>
        <p:blipFill>
          <a:blip r:embed="rId3"/>
          <a:stretch>
            <a:fillRect/>
          </a:stretch>
        </p:blipFill>
        <p:spPr>
          <a:xfrm>
            <a:off x="720670" y="640081"/>
            <a:ext cx="6738874" cy="5054156"/>
          </a:xfrm>
          <a:prstGeom prst="rect">
            <a:avLst/>
          </a:prstGeom>
        </p:spPr>
      </p:pic>
      <p:cxnSp>
        <p:nvCxnSpPr>
          <p:cNvPr id="17" name="Straight Connector 16">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EAAF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37513D"/>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05590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8B5B2-55ED-4914-9C73-1FCE71584B72}"/>
              </a:ext>
            </a:extLst>
          </p:cNvPr>
          <p:cNvSpPr>
            <a:spLocks noGrp="1"/>
          </p:cNvSpPr>
          <p:nvPr>
            <p:ph type="title"/>
          </p:nvPr>
        </p:nvSpPr>
        <p:spPr>
          <a:xfrm>
            <a:off x="5181601" y="634946"/>
            <a:ext cx="6368142" cy="1450757"/>
          </a:xfrm>
        </p:spPr>
        <p:txBody>
          <a:bodyPr>
            <a:normAutofit/>
          </a:bodyPr>
          <a:lstStyle/>
          <a:p>
            <a:r>
              <a:rPr lang="en-GB" sz="5000">
                <a:cs typeface="Calibri Light"/>
              </a:rPr>
              <a:t>Situational crime prevention- SWANSEA</a:t>
            </a:r>
            <a:endParaRPr lang="en-GB" sz="5000"/>
          </a:p>
        </p:txBody>
      </p:sp>
      <p:pic>
        <p:nvPicPr>
          <p:cNvPr id="5" name="Picture 4" descr="Padlock on computer motherboard">
            <a:extLst>
              <a:ext uri="{FF2B5EF4-FFF2-40B4-BE49-F238E27FC236}">
                <a16:creationId xmlns:a16="http://schemas.microsoft.com/office/drawing/2014/main" id="{3B29DAFA-5833-49C7-612D-C93AFB0F1651}"/>
              </a:ext>
            </a:extLst>
          </p:cNvPr>
          <p:cNvPicPr>
            <a:picLocks noChangeAspect="1"/>
          </p:cNvPicPr>
          <p:nvPr/>
        </p:nvPicPr>
        <p:blipFill rotWithShape="1">
          <a:blip r:embed="rId3"/>
          <a:srcRect l="15712" r="39067" b="1"/>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7639A4-CE1C-4F19-A6E6-B5B879F21496}"/>
              </a:ext>
            </a:extLst>
          </p:cNvPr>
          <p:cNvSpPr>
            <a:spLocks noGrp="1"/>
          </p:cNvSpPr>
          <p:nvPr>
            <p:ph idx="1"/>
          </p:nvPr>
        </p:nvSpPr>
        <p:spPr>
          <a:xfrm>
            <a:off x="5181601" y="2198913"/>
            <a:ext cx="6368142" cy="4328885"/>
          </a:xfrm>
        </p:spPr>
        <p:txBody>
          <a:bodyPr vert="horz" lIns="91440" tIns="45720" rIns="91440" bIns="45720" rtlCol="0">
            <a:normAutofit lnSpcReduction="10000"/>
          </a:bodyPr>
          <a:lstStyle/>
          <a:p>
            <a:pPr>
              <a:buNone/>
            </a:pPr>
            <a:r>
              <a:rPr lang="en-GB" sz="1400" b="1" dirty="0"/>
              <a:t>Services provided by Safer Swansea</a:t>
            </a:r>
            <a:endParaRPr lang="en-US" sz="1400" dirty="0"/>
          </a:p>
          <a:p>
            <a:pPr>
              <a:buFont typeface="Arial"/>
              <a:buChar char="•"/>
            </a:pPr>
            <a:r>
              <a:rPr lang="en-GB" sz="1400" dirty="0">
                <a:ea typeface="+mn-lt"/>
                <a:cs typeface="+mn-lt"/>
              </a:rPr>
              <a:t>Swansea's CCTV system and mobile CCTV vehicle</a:t>
            </a:r>
            <a:endParaRPr lang="en-GB" sz="1400" dirty="0"/>
          </a:p>
          <a:p>
            <a:pPr>
              <a:buFont typeface="Arial"/>
              <a:buChar char="•"/>
            </a:pPr>
            <a:r>
              <a:rPr lang="en-GB" sz="1400" dirty="0">
                <a:ea typeface="+mn-lt"/>
                <a:cs typeface="+mn-lt"/>
              </a:rPr>
              <a:t>The Safer Swansea and Neath Port Talbot anti-social behaviour reduction team</a:t>
            </a:r>
            <a:endParaRPr lang="en-GB" sz="1400" dirty="0"/>
          </a:p>
          <a:p>
            <a:pPr>
              <a:buFont typeface="Arial"/>
              <a:buChar char="•"/>
            </a:pPr>
            <a:r>
              <a:rPr lang="en-GB" sz="1400" dirty="0">
                <a:ea typeface="+mn-lt"/>
                <a:cs typeface="+mn-lt"/>
              </a:rPr>
              <a:t>Safer Swansea's domestic abuse forum</a:t>
            </a:r>
            <a:endParaRPr lang="en-GB" sz="1400" dirty="0"/>
          </a:p>
          <a:p>
            <a:pPr>
              <a:buFont typeface="Arial"/>
              <a:buChar char="•"/>
            </a:pPr>
            <a:r>
              <a:rPr lang="en-GB" sz="1400" dirty="0">
                <a:ea typeface="+mn-lt"/>
                <a:cs typeface="+mn-lt"/>
              </a:rPr>
              <a:t>The business crime reduction partnership and the exclusion scheme</a:t>
            </a:r>
            <a:endParaRPr lang="en-GB" sz="1400" dirty="0"/>
          </a:p>
          <a:p>
            <a:pPr>
              <a:buFont typeface="Arial"/>
              <a:buChar char="•"/>
            </a:pPr>
            <a:r>
              <a:rPr lang="en-GB" sz="1400" dirty="0">
                <a:ea typeface="+mn-lt"/>
                <a:cs typeface="+mn-lt"/>
              </a:rPr>
              <a:t>Drugs enforcement action in partnership with police using our drug itemiser machines</a:t>
            </a:r>
            <a:endParaRPr lang="en-GB" sz="1400" dirty="0"/>
          </a:p>
          <a:p>
            <a:pPr>
              <a:buFont typeface="Arial"/>
              <a:buChar char="•"/>
            </a:pPr>
            <a:r>
              <a:rPr lang="en-GB" sz="1400" dirty="0">
                <a:ea typeface="+mn-lt"/>
                <a:cs typeface="+mn-lt"/>
              </a:rPr>
              <a:t>Developing crime reduction projects to reduce crime and vulnerability to crime</a:t>
            </a:r>
            <a:endParaRPr lang="en-GB" sz="1400" dirty="0"/>
          </a:p>
          <a:p>
            <a:pPr>
              <a:buFont typeface="Arial"/>
              <a:buChar char="•"/>
            </a:pPr>
            <a:r>
              <a:rPr lang="en-GB" sz="1400" dirty="0">
                <a:ea typeface="+mn-lt"/>
                <a:cs typeface="+mn-lt"/>
              </a:rPr>
              <a:t>Providing reassurance and crime prevention advice to the public through a variety of communication methods</a:t>
            </a:r>
            <a:endParaRPr lang="en-GB" sz="1400" dirty="0"/>
          </a:p>
          <a:p>
            <a:pPr>
              <a:buFont typeface="Arial"/>
              <a:buChar char="•"/>
            </a:pPr>
            <a:r>
              <a:rPr lang="en-GB" sz="1400" dirty="0">
                <a:ea typeface="+mn-lt"/>
                <a:cs typeface="+mn-lt"/>
              </a:rPr>
              <a:t>Actively engaging with communities face to face to provide reassurance and to address community safety issues people raise through the Partnership and Communities Together (PACT) process</a:t>
            </a:r>
            <a:endParaRPr lang="en-GB" sz="1400" dirty="0"/>
          </a:p>
          <a:p>
            <a:pPr>
              <a:buFont typeface="Arial"/>
              <a:buChar char="•"/>
            </a:pPr>
            <a:r>
              <a:rPr lang="en-GB" sz="1400" dirty="0">
                <a:ea typeface="+mn-lt"/>
                <a:cs typeface="+mn-lt"/>
              </a:rPr>
              <a:t>The city centre's pick up and drop off point serving the night-time economy</a:t>
            </a:r>
            <a:endParaRPr lang="en-GB" sz="1400" dirty="0"/>
          </a:p>
          <a:p>
            <a:pPr marL="0" indent="0">
              <a:buNone/>
            </a:pPr>
            <a:endParaRPr lang="en-GB" sz="1100" dirty="0">
              <a:cs typeface="Calibri" panose="020F0502020204030204"/>
            </a:endParaRPr>
          </a:p>
        </p:txBody>
      </p:sp>
    </p:spTree>
    <p:extLst>
      <p:ext uri="{BB962C8B-B14F-4D97-AF65-F5344CB8AC3E}">
        <p14:creationId xmlns:p14="http://schemas.microsoft.com/office/powerpoint/2010/main" val="12255286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 introduction to positivism</a:t>
            </a:r>
          </a:p>
        </p:txBody>
      </p:sp>
      <p:sp>
        <p:nvSpPr>
          <p:cNvPr id="3" name="Content Placeholder 2"/>
          <p:cNvSpPr>
            <a:spLocks noGrp="1"/>
          </p:cNvSpPr>
          <p:nvPr>
            <p:ph idx="1"/>
          </p:nvPr>
        </p:nvSpPr>
        <p:spPr>
          <a:xfrm>
            <a:off x="4639733" y="2099734"/>
            <a:ext cx="6515947" cy="4023360"/>
          </a:xfrm>
        </p:spPr>
        <p:txBody>
          <a:bodyPr>
            <a:normAutofit fontScale="92500"/>
          </a:bodyPr>
          <a:lstStyle/>
          <a:p>
            <a:pPr marL="0" indent="0">
              <a:buNone/>
            </a:pPr>
            <a:r>
              <a:rPr lang="en-GB" sz="2800" i="1" dirty="0">
                <a:latin typeface="Arial" panose="020B0604020202020204" pitchFamily="34" charset="0"/>
                <a:cs typeface="Arial" panose="020B0604020202020204" pitchFamily="34" charset="0"/>
              </a:rPr>
              <a:t>Positivism challenged the classicist idea that crime was a result of a rational calculation </a:t>
            </a:r>
          </a:p>
          <a:p>
            <a:pPr marL="0" indent="0">
              <a:buNone/>
            </a:pPr>
            <a:r>
              <a:rPr lang="en-GB" sz="2800" u="sng" dirty="0">
                <a:latin typeface="Arial" panose="020B0604020202020204" pitchFamily="34" charset="0"/>
                <a:cs typeface="Arial" panose="020B0604020202020204" pitchFamily="34" charset="0"/>
              </a:rPr>
              <a:t>Key features of positivism include:</a:t>
            </a:r>
          </a:p>
          <a:p>
            <a:pPr>
              <a:buFont typeface="Wingdings" panose="05000000000000000000" pitchFamily="2" charset="2"/>
              <a:buChar char="Ø"/>
            </a:pPr>
            <a:r>
              <a:rPr lang="en-GB" sz="2800" b="1" dirty="0">
                <a:latin typeface="Arial" panose="020B0604020202020204" pitchFamily="34" charset="0"/>
                <a:cs typeface="Arial" panose="020B0604020202020204" pitchFamily="34" charset="0"/>
              </a:rPr>
              <a:t>Focus on the offender </a:t>
            </a:r>
            <a:r>
              <a:rPr lang="en-GB" sz="2800" dirty="0">
                <a:latin typeface="Arial" panose="020B0604020202020204" pitchFamily="34" charset="0"/>
                <a:cs typeface="Arial" panose="020B0604020202020204" pitchFamily="34" charset="0"/>
              </a:rPr>
              <a:t>(rather than the crime that had been committed)</a:t>
            </a:r>
          </a:p>
          <a:p>
            <a:pPr>
              <a:buFont typeface="Wingdings" panose="05000000000000000000" pitchFamily="2" charset="2"/>
              <a:buChar char="Ø"/>
            </a:pPr>
            <a:r>
              <a:rPr lang="en-GB" sz="2800" b="1" dirty="0">
                <a:latin typeface="Arial" panose="020B0604020202020204" pitchFamily="34" charset="0"/>
                <a:cs typeface="Arial" panose="020B0604020202020204" pitchFamily="34" charset="0"/>
              </a:rPr>
              <a:t>Crime was viewed as an act which breached society’s consensual values</a:t>
            </a:r>
            <a:r>
              <a:rPr lang="en-GB" sz="2800" dirty="0">
                <a:latin typeface="Arial" panose="020B0604020202020204" pitchFamily="34" charset="0"/>
                <a:cs typeface="Arial" panose="020B0604020202020204" pitchFamily="34" charset="0"/>
              </a:rPr>
              <a:t>: the criminal is someone who failed to adhere to these standards of behaviour</a:t>
            </a:r>
          </a:p>
          <a:p>
            <a:pPr marL="0" indent="0">
              <a:buNone/>
            </a:pPr>
            <a:endParaRPr lang="en-GB" dirty="0"/>
          </a:p>
        </p:txBody>
      </p:sp>
      <p:pic>
        <p:nvPicPr>
          <p:cNvPr id="4" name="Picture 3"/>
          <p:cNvPicPr>
            <a:picLocks noChangeAspect="1"/>
          </p:cNvPicPr>
          <p:nvPr/>
        </p:nvPicPr>
        <p:blipFill rotWithShape="1">
          <a:blip r:embed="rId3"/>
          <a:srcRect l="22725" r="22976"/>
          <a:stretch/>
        </p:blipFill>
        <p:spPr>
          <a:xfrm>
            <a:off x="1092592" y="1916318"/>
            <a:ext cx="3062677" cy="3471012"/>
          </a:xfrm>
          <a:prstGeom prst="rect">
            <a:avLst/>
          </a:prstGeom>
        </p:spPr>
      </p:pic>
    </p:spTree>
    <p:extLst>
      <p:ext uri="{BB962C8B-B14F-4D97-AF65-F5344CB8AC3E}">
        <p14:creationId xmlns:p14="http://schemas.microsoft.com/office/powerpoint/2010/main" val="2705869528"/>
      </p:ext>
    </p:extLst>
  </p:cSld>
  <p:clrMapOvr>
    <a:masterClrMapping/>
  </p:clrMapOvr>
  <mc:AlternateContent xmlns:mc="http://schemas.openxmlformats.org/markup-compatibility/2006" xmlns:p14="http://schemas.microsoft.com/office/powerpoint/2010/main">
    <mc:Choice Requires="p14">
      <p:transition spd="slow" p14:dur="2000" advTm="83007"/>
    </mc:Choice>
    <mc:Fallback xmlns="">
      <p:transition spd="slow" advTm="83007"/>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a:t>THINKPOINT QUESTIONS </a:t>
            </a:r>
            <a:br>
              <a:rPr lang="en-GB" sz="3300"/>
            </a:br>
            <a:r>
              <a:rPr lang="en-GB" sz="3300"/>
              <a:t>(Try to answer without looking at your notes)</a:t>
            </a:r>
          </a:p>
        </p:txBody>
      </p:sp>
      <p:graphicFrame>
        <p:nvGraphicFramePr>
          <p:cNvPr id="5" name="Content Placeholder 2">
            <a:extLst>
              <a:ext uri="{FF2B5EF4-FFF2-40B4-BE49-F238E27FC236}">
                <a16:creationId xmlns:a16="http://schemas.microsoft.com/office/drawing/2014/main" id="{3BC82377-D164-4CF6-8CE0-D706E5A1E92B}"/>
              </a:ext>
            </a:extLst>
          </p:cNvPr>
          <p:cNvGraphicFramePr>
            <a:graphicFrameLocks noGrp="1"/>
          </p:cNvGraphicFramePr>
          <p:nvPr>
            <p:ph idx="1"/>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6366335"/>
      </p:ext>
    </p:extLst>
  </p:cSld>
  <p:clrMapOvr>
    <a:masterClrMapping/>
  </p:clrMapOvr>
  <mc:AlternateContent xmlns:mc="http://schemas.openxmlformats.org/markup-compatibility/2006" xmlns:p14="http://schemas.microsoft.com/office/powerpoint/2010/main">
    <mc:Choice Requires="p14">
      <p:transition spd="slow" p14:dur="2000" advTm="40018"/>
    </mc:Choice>
    <mc:Fallback xmlns="">
      <p:transition spd="slow" advTm="40018"/>
    </mc:Fallback>
  </mc:AlternateContent>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1218</Words>
  <Application>Microsoft Office PowerPoint</Application>
  <PresentationFormat>Widescreen</PresentationFormat>
  <Paragraphs>148</Paragraphs>
  <Slides>25</Slides>
  <Notes>24</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Wingdings</vt:lpstr>
      <vt:lpstr>Retrospect</vt:lpstr>
      <vt:lpstr>Theories of crime</vt:lpstr>
      <vt:lpstr>PowerPoint Presentation</vt:lpstr>
      <vt:lpstr>How to understand a theory</vt:lpstr>
      <vt:lpstr>Learning objectives</vt:lpstr>
      <vt:lpstr>Definition of classicism</vt:lpstr>
      <vt:lpstr>JOHN LOCKE (1632-1704)</vt:lpstr>
      <vt:lpstr>PowerPoint Presentation</vt:lpstr>
      <vt:lpstr>Jeremy Bentham</vt:lpstr>
      <vt:lpstr>PowerPoint Presentation</vt:lpstr>
      <vt:lpstr>Impact of classicism</vt:lpstr>
      <vt:lpstr>Implications of classicism</vt:lpstr>
      <vt:lpstr>Neoclassicism</vt:lpstr>
      <vt:lpstr>Modern neo-classical criminology</vt:lpstr>
      <vt:lpstr>Rational choice theory</vt:lpstr>
      <vt:lpstr>Rational choice theory</vt:lpstr>
      <vt:lpstr>Rational choice theory</vt:lpstr>
      <vt:lpstr>Rational choice theory</vt:lpstr>
      <vt:lpstr>Routine activity theory</vt:lpstr>
      <vt:lpstr>PowerPoint Presentation</vt:lpstr>
      <vt:lpstr>Situational crime prevention</vt:lpstr>
      <vt:lpstr>Situational crime prevention</vt:lpstr>
      <vt:lpstr>Situational crime prevention - SWANSEA</vt:lpstr>
      <vt:lpstr>Situational crime prevention- SWANSEA</vt:lpstr>
      <vt:lpstr>An introduction to positivism</vt:lpstr>
      <vt:lpstr>THINKPOINT QUESTIONS  (Try to answer without looking at your notes)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crime</dc:title>
  <dc:creator>Laura Knight</dc:creator>
  <cp:lastModifiedBy>Laura Knight</cp:lastModifiedBy>
  <cp:revision>39</cp:revision>
  <cp:lastPrinted>2018-08-16T10:37:19Z</cp:lastPrinted>
  <dcterms:created xsi:type="dcterms:W3CDTF">2018-08-07T12:42:39Z</dcterms:created>
  <dcterms:modified xsi:type="dcterms:W3CDTF">2023-10-03T10:58:31Z</dcterms:modified>
</cp:coreProperties>
</file>