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 id="257"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C675"/>
    <a:srgbClr val="82631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DAEE1D-A81A-4417-A365-D3AD15A493D1}" v="6" dt="2025-11-24T12:23:22.9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47" d="100"/>
          <a:sy n="47" d="100"/>
        </p:scale>
        <p:origin x="104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xin Jessopp (2400788)" userId="5b79517a-87cd-4fcd-b395-b1bb46e6849c" providerId="ADAL" clId="{1F67F3A2-D265-4B09-A471-70E5E00638E1}"/>
    <pc:docChg chg="custSel modSld">
      <pc:chgData name="Lexin Jessopp (2400788)" userId="5b79517a-87cd-4fcd-b395-b1bb46e6849c" providerId="ADAL" clId="{1F67F3A2-D265-4B09-A471-70E5E00638E1}" dt="2025-11-24T12:26:37.939" v="140" actId="478"/>
      <pc:docMkLst>
        <pc:docMk/>
      </pc:docMkLst>
      <pc:sldChg chg="addSp delSp modSp mod">
        <pc:chgData name="Lexin Jessopp (2400788)" userId="5b79517a-87cd-4fcd-b395-b1bb46e6849c" providerId="ADAL" clId="{1F67F3A2-D265-4B09-A471-70E5E00638E1}" dt="2025-11-24T12:26:37.939" v="140" actId="478"/>
        <pc:sldMkLst>
          <pc:docMk/>
          <pc:sldMk cId="3458810962" sldId="258"/>
        </pc:sldMkLst>
        <pc:cxnChg chg="add del mod">
          <ac:chgData name="Lexin Jessopp (2400788)" userId="5b79517a-87cd-4fcd-b395-b1bb46e6849c" providerId="ADAL" clId="{1F67F3A2-D265-4B09-A471-70E5E00638E1}" dt="2025-11-24T12:26:37.939" v="140" actId="478"/>
          <ac:cxnSpMkLst>
            <pc:docMk/>
            <pc:sldMk cId="3458810962" sldId="258"/>
            <ac:cxnSpMk id="4" creationId="{D4FCD5EE-E412-70B1-450B-B073CCEECF43}"/>
          </ac:cxnSpMkLst>
        </pc:cxnChg>
      </pc:sldChg>
      <pc:sldChg chg="modSp mod">
        <pc:chgData name="Lexin Jessopp (2400788)" userId="5b79517a-87cd-4fcd-b395-b1bb46e6849c" providerId="ADAL" clId="{1F67F3A2-D265-4B09-A471-70E5E00638E1}" dt="2025-11-24T12:23:31.819" v="120" actId="27636"/>
        <pc:sldMkLst>
          <pc:docMk/>
          <pc:sldMk cId="1930655832" sldId="259"/>
        </pc:sldMkLst>
        <pc:spChg chg="mod">
          <ac:chgData name="Lexin Jessopp (2400788)" userId="5b79517a-87cd-4fcd-b395-b1bb46e6849c" providerId="ADAL" clId="{1F67F3A2-D265-4B09-A471-70E5E00638E1}" dt="2025-11-19T09:59:23.164" v="99" actId="14100"/>
          <ac:spMkLst>
            <pc:docMk/>
            <pc:sldMk cId="1930655832" sldId="259"/>
            <ac:spMk id="2" creationId="{E87029ED-D066-D1C8-82EC-44B6628A90EF}"/>
          </ac:spMkLst>
        </pc:spChg>
        <pc:spChg chg="mod">
          <ac:chgData name="Lexin Jessopp (2400788)" userId="5b79517a-87cd-4fcd-b395-b1bb46e6849c" providerId="ADAL" clId="{1F67F3A2-D265-4B09-A471-70E5E00638E1}" dt="2025-11-24T12:23:31.819" v="120" actId="27636"/>
          <ac:spMkLst>
            <pc:docMk/>
            <pc:sldMk cId="1930655832" sldId="259"/>
            <ac:spMk id="3" creationId="{34A70A54-7F65-B100-8BE2-BF4A30D453CE}"/>
          </ac:spMkLst>
        </pc:spChg>
      </pc:sldChg>
      <pc:sldChg chg="addSp modSp mod">
        <pc:chgData name="Lexin Jessopp (2400788)" userId="5b79517a-87cd-4fcd-b395-b1bb46e6849c" providerId="ADAL" clId="{1F67F3A2-D265-4B09-A471-70E5E00638E1}" dt="2025-11-19T10:01:06.739" v="111" actId="1076"/>
        <pc:sldMkLst>
          <pc:docMk/>
          <pc:sldMk cId="3823191780" sldId="260"/>
        </pc:sldMkLst>
        <pc:spChg chg="add mod">
          <ac:chgData name="Lexin Jessopp (2400788)" userId="5b79517a-87cd-4fcd-b395-b1bb46e6849c" providerId="ADAL" clId="{1F67F3A2-D265-4B09-A471-70E5E00638E1}" dt="2025-11-19T10:01:06.739" v="111" actId="1076"/>
          <ac:spMkLst>
            <pc:docMk/>
            <pc:sldMk cId="3823191780" sldId="260"/>
            <ac:spMk id="5" creationId="{831AF7DA-1007-4172-C345-60DAF59D5631}"/>
          </ac:spMkLst>
        </pc:spChg>
        <pc:spChg chg="add mod">
          <ac:chgData name="Lexin Jessopp (2400788)" userId="5b79517a-87cd-4fcd-b395-b1bb46e6849c" providerId="ADAL" clId="{1F67F3A2-D265-4B09-A471-70E5E00638E1}" dt="2025-11-19T09:58:46.756" v="94" actId="1076"/>
          <ac:spMkLst>
            <pc:docMk/>
            <pc:sldMk cId="3823191780" sldId="260"/>
            <ac:spMk id="6" creationId="{8F07C5EA-3979-6BF7-65D3-E78E3E961FD3}"/>
          </ac:spMkLst>
        </pc:spChg>
        <pc:picChg chg="add mod">
          <ac:chgData name="Lexin Jessopp (2400788)" userId="5b79517a-87cd-4fcd-b395-b1bb46e6849c" providerId="ADAL" clId="{1F67F3A2-D265-4B09-A471-70E5E00638E1}" dt="2025-11-19T09:56:01.940" v="6" actId="1076"/>
          <ac:picMkLst>
            <pc:docMk/>
            <pc:sldMk cId="3823191780" sldId="260"/>
            <ac:picMk id="4" creationId="{404E711F-072C-EA8D-AE3F-E672AD13373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07C00-EF22-BE23-142B-CCD86B343F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7FE0C83-5313-B570-F223-182C64B6B4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C5F46C2-D1F0-1465-BD97-D1475166094C}"/>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5" name="Footer Placeholder 4">
            <a:extLst>
              <a:ext uri="{FF2B5EF4-FFF2-40B4-BE49-F238E27FC236}">
                <a16:creationId xmlns:a16="http://schemas.microsoft.com/office/drawing/2014/main" id="{9E749D6E-FE4E-07C6-CD30-AEC46EECE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758A2D-B87E-39BA-9B47-9DB0F474B9F2}"/>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2187044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02486-29F0-D6CD-98D1-AAB8060D72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C51EB6-303B-1974-3C05-606E495B8A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CEF6E6-B32A-7F9A-19D2-0E26A40F1986}"/>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5" name="Footer Placeholder 4">
            <a:extLst>
              <a:ext uri="{FF2B5EF4-FFF2-40B4-BE49-F238E27FC236}">
                <a16:creationId xmlns:a16="http://schemas.microsoft.com/office/drawing/2014/main" id="{ED2B389B-25E0-4AFE-E1E4-E4DAE84AD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4B4E84-0522-D68A-92CA-3EB2AD2419F6}"/>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1889042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1133B-964C-6B91-04EF-BBA647E71D1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DF5004-C7CC-5EFC-EE73-F99C5E3669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DED113-4536-0353-AFBC-4CC3639289B4}"/>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5" name="Footer Placeholder 4">
            <a:extLst>
              <a:ext uri="{FF2B5EF4-FFF2-40B4-BE49-F238E27FC236}">
                <a16:creationId xmlns:a16="http://schemas.microsoft.com/office/drawing/2014/main" id="{6AFD20C2-E76E-FBB0-C477-A274823D0C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4F305-6D7A-40D5-B653-590367751F96}"/>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1434112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8B72-80CB-F5DF-468D-760CA61C1B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9D4ECB6-8B5A-BFE0-E131-09C5C47002C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3597616-FAA2-3371-0949-FA2361DD80D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0F1FDC9-96C3-38D3-A1DE-766CB8CD6065}"/>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6" name="Footer Placeholder 5">
            <a:extLst>
              <a:ext uri="{FF2B5EF4-FFF2-40B4-BE49-F238E27FC236}">
                <a16:creationId xmlns:a16="http://schemas.microsoft.com/office/drawing/2014/main" id="{EA1AFF77-639C-3829-99FF-0F35D56A53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E32724-9A8C-8811-B4DA-D5E5BC9ADCD2}"/>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1773278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99A6B-0E73-23B4-0F38-BD706D873E4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57FFDAF-4512-CA19-28BE-0A0B8431F8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E6CCA4B-EBD3-BF6F-67A1-62E944B2E49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6EDD867-DBDB-DEB5-7BAB-FC2EB9022D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F16F52-CACE-127A-364A-D28A00EAB0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54A5522-E2F3-5DA9-04DA-0CFE4C3D20B5}"/>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8" name="Footer Placeholder 7">
            <a:extLst>
              <a:ext uri="{FF2B5EF4-FFF2-40B4-BE49-F238E27FC236}">
                <a16:creationId xmlns:a16="http://schemas.microsoft.com/office/drawing/2014/main" id="{40BEDFB1-E9A7-9F64-0863-6526A2AE59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B5C38-204A-12BD-FB0A-EE00F8061BD9}"/>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362518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33F2-E4E2-983D-139B-CA33F38F8D6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F195BDB-8340-05B2-3C89-6A57AA563F0C}"/>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4" name="Footer Placeholder 3">
            <a:extLst>
              <a:ext uri="{FF2B5EF4-FFF2-40B4-BE49-F238E27FC236}">
                <a16:creationId xmlns:a16="http://schemas.microsoft.com/office/drawing/2014/main" id="{92FBBA8E-B255-3058-EB62-FDA6D39F9D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14CD72-FE52-47C6-58AE-223AE48D61FE}"/>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3725715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D3833D-EA45-7C6C-FC36-BB5CE9D3936F}"/>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3" name="Footer Placeholder 2">
            <a:extLst>
              <a:ext uri="{FF2B5EF4-FFF2-40B4-BE49-F238E27FC236}">
                <a16:creationId xmlns:a16="http://schemas.microsoft.com/office/drawing/2014/main" id="{E36DF253-7E08-5BB3-95B0-DE88E319E1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C92E33-AB5A-4A16-76C7-9EBD68960255}"/>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2703483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C6A8F-A7BE-E8D4-F31A-4B720AED0D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D1BC857-FB7C-72BE-D570-5E9FAA3BF8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DEAC2C-5790-2783-FEB0-6DFB92C5E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045397-1653-1269-4993-231622FC8D42}"/>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6" name="Footer Placeholder 5">
            <a:extLst>
              <a:ext uri="{FF2B5EF4-FFF2-40B4-BE49-F238E27FC236}">
                <a16:creationId xmlns:a16="http://schemas.microsoft.com/office/drawing/2014/main" id="{89BDC110-BC65-C13F-0589-0679AE851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C1355E-A6BE-1220-87BA-F8951CE3E597}"/>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2227281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911B8-D830-26C5-AB47-8776C2D525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9E5E98B-BF5C-FEBD-CF67-5660BC7F9D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4916E5-111E-A58C-0892-7BE5149C14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A1EF01-73AE-CFB3-134A-44506F930D64}"/>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6" name="Footer Placeholder 5">
            <a:extLst>
              <a:ext uri="{FF2B5EF4-FFF2-40B4-BE49-F238E27FC236}">
                <a16:creationId xmlns:a16="http://schemas.microsoft.com/office/drawing/2014/main" id="{3C30A62C-E636-B727-801C-8EFDC74C36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BEF80D-9E38-4717-319A-CADA7879D2A3}"/>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160582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5E5F7-FECA-ADDA-2512-5D55D4B60B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F02B569-EE3A-6ECE-711C-672AF47263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FA45ED-47DB-EA0D-36F6-C914B6B4E45C}"/>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5" name="Footer Placeholder 4">
            <a:extLst>
              <a:ext uri="{FF2B5EF4-FFF2-40B4-BE49-F238E27FC236}">
                <a16:creationId xmlns:a16="http://schemas.microsoft.com/office/drawing/2014/main" id="{BC97971E-1DD5-7240-5F22-814A3023ED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DC5C9C-2CCE-74CE-57D8-E7634D2B9351}"/>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880128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64B78E-0E8D-49AA-4FEE-4C5B510B250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8D6AFA-C2EA-94C9-F815-5703C3596A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0CB1EC-AE90-7309-327A-6C6F5D9B2A5E}"/>
              </a:ext>
            </a:extLst>
          </p:cNvPr>
          <p:cNvSpPr>
            <a:spLocks noGrp="1"/>
          </p:cNvSpPr>
          <p:nvPr>
            <p:ph type="dt" sz="half" idx="10"/>
          </p:nvPr>
        </p:nvSpPr>
        <p:spPr/>
        <p:txBody>
          <a:bodyPr/>
          <a:lstStyle/>
          <a:p>
            <a:fld id="{EA5C69AF-8F82-4F2F-ACC5-86F787DAA61C}" type="datetimeFigureOut">
              <a:rPr lang="en-GB" smtClean="0"/>
              <a:t>22/11/2025</a:t>
            </a:fld>
            <a:endParaRPr lang="en-GB"/>
          </a:p>
        </p:txBody>
      </p:sp>
      <p:sp>
        <p:nvSpPr>
          <p:cNvPr id="5" name="Footer Placeholder 4">
            <a:extLst>
              <a:ext uri="{FF2B5EF4-FFF2-40B4-BE49-F238E27FC236}">
                <a16:creationId xmlns:a16="http://schemas.microsoft.com/office/drawing/2014/main" id="{25004EA7-4146-1F8C-5777-A1D9A52F9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24495-5202-AB5D-1ADA-7850BC60BCFB}"/>
              </a:ext>
            </a:extLst>
          </p:cNvPr>
          <p:cNvSpPr>
            <a:spLocks noGrp="1"/>
          </p:cNvSpPr>
          <p:nvPr>
            <p:ph type="sldNum" sz="quarter" idx="12"/>
          </p:nvPr>
        </p:nvSpPr>
        <p:spPr/>
        <p:txBody>
          <a:bodyPr/>
          <a:lstStyle/>
          <a:p>
            <a:fld id="{639FC85B-9D03-42EC-B588-3F84AF397B14}" type="slidenum">
              <a:rPr lang="en-GB" smtClean="0"/>
              <a:t>‹#›</a:t>
            </a:fld>
            <a:endParaRPr lang="en-GB"/>
          </a:p>
        </p:txBody>
      </p:sp>
    </p:spTree>
    <p:extLst>
      <p:ext uri="{BB962C8B-B14F-4D97-AF65-F5344CB8AC3E}">
        <p14:creationId xmlns:p14="http://schemas.microsoft.com/office/powerpoint/2010/main" val="1061909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57E0F5-B684-60E6-2FD4-6DD48D2B2C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1620341-BDDC-4943-57D1-7504139B55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79BFCE-1EEC-11A9-3B8C-581D0F9DF0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5C69AF-8F82-4F2F-ACC5-86F787DAA61C}" type="datetimeFigureOut">
              <a:rPr lang="en-GB" smtClean="0"/>
              <a:t>22/11/2025</a:t>
            </a:fld>
            <a:endParaRPr lang="en-GB"/>
          </a:p>
        </p:txBody>
      </p:sp>
      <p:sp>
        <p:nvSpPr>
          <p:cNvPr id="5" name="Footer Placeholder 4">
            <a:extLst>
              <a:ext uri="{FF2B5EF4-FFF2-40B4-BE49-F238E27FC236}">
                <a16:creationId xmlns:a16="http://schemas.microsoft.com/office/drawing/2014/main" id="{B5938721-A631-509C-6A69-3241736F77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D478A70-4A4B-E182-AB8B-1818D0F822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FC85B-9D03-42EC-B588-3F84AF397B14}" type="slidenum">
              <a:rPr lang="en-GB" smtClean="0"/>
              <a:t>‹#›</a:t>
            </a:fld>
            <a:endParaRPr lang="en-GB"/>
          </a:p>
        </p:txBody>
      </p:sp>
    </p:spTree>
    <p:extLst>
      <p:ext uri="{BB962C8B-B14F-4D97-AF65-F5344CB8AC3E}">
        <p14:creationId xmlns:p14="http://schemas.microsoft.com/office/powerpoint/2010/main" val="10938064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bernsteinmuseum.ch/en/blog-e/sensational-amber-find-from-the-rock-tomb-of-the-royal-palace-of-qatna" TargetMode="External"/><Relationship Id="rId3" Type="http://schemas.openxmlformats.org/officeDocument/2006/relationships/hyperlink" Target="https://www.researchgate.net/publication/255564476_The_Qatna_lion_Scientific_confirmation_of_Baltic_amber_in_late_Bronze_Age_Syria/link/54ddb8520cf25b09b914890c/download?_tp=eyJjb250ZXh0Ijp7ImZpcnN0UGFnZSI6InB1YmxpY2F0aW9uIiwicGFnZSI6InB1YmxpY2F0aW9uIn19" TargetMode="External"/><Relationship Id="rId7" Type="http://schemas.openxmlformats.org/officeDocument/2006/relationships/hyperlink" Target="https://www.heraklionmuseum.gr/en/exhibit/limestone-lions-head-rhyton/"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heritagedaily.com/2020/05/the-kingdom-of-qatna/129581" TargetMode="External"/><Relationship Id="rId5" Type="http://schemas.openxmlformats.org/officeDocument/2006/relationships/hyperlink" Target="https://www.reddit.com/r/ArtefactPorn/comments/tyryse/a_lion_head_vessel_made_of_baltic_amber_found_in/" TargetMode="External"/><Relationship Id="rId4" Type="http://schemas.openxmlformats.org/officeDocument/2006/relationships/hyperlink" Target="https://virtual-museum-syria.org/damascus/cup-shaped-like-the-head-of-a-lion/" TargetMode="External"/><Relationship Id="rId9" Type="http://schemas.openxmlformats.org/officeDocument/2006/relationships/hyperlink" Target="https://www.researchgate.net/publication/284811960_Connected_Histories_the_Dynamics_of_Bronze_Age_Interaction_and_Trade_1500-1100_b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6B1E97F-3468-FC13-BF93-C0DA99C61C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5" y="0"/>
            <a:ext cx="12198025" cy="6858000"/>
          </a:xfrm>
          <a:prstGeom prst="rect">
            <a:avLst/>
          </a:prstGeom>
        </p:spPr>
      </p:pic>
      <p:sp>
        <p:nvSpPr>
          <p:cNvPr id="7" name="Rectangle 6">
            <a:extLst>
              <a:ext uri="{FF2B5EF4-FFF2-40B4-BE49-F238E27FC236}">
                <a16:creationId xmlns:a16="http://schemas.microsoft.com/office/drawing/2014/main" id="{7CD86871-D14E-3FAA-17F2-76E788203DB7}"/>
              </a:ext>
            </a:extLst>
          </p:cNvPr>
          <p:cNvSpPr/>
          <p:nvPr/>
        </p:nvSpPr>
        <p:spPr>
          <a:xfrm>
            <a:off x="5045528" y="294482"/>
            <a:ext cx="7021285" cy="1583303"/>
          </a:xfrm>
          <a:custGeom>
            <a:avLst/>
            <a:gdLst>
              <a:gd name="connsiteX0" fmla="*/ 0 w 7021285"/>
              <a:gd name="connsiteY0" fmla="*/ 0 h 1583303"/>
              <a:gd name="connsiteX1" fmla="*/ 444681 w 7021285"/>
              <a:gd name="connsiteY1" fmla="*/ 0 h 1583303"/>
              <a:gd name="connsiteX2" fmla="*/ 1170214 w 7021285"/>
              <a:gd name="connsiteY2" fmla="*/ 0 h 1583303"/>
              <a:gd name="connsiteX3" fmla="*/ 1614896 w 7021285"/>
              <a:gd name="connsiteY3" fmla="*/ 0 h 1583303"/>
              <a:gd name="connsiteX4" fmla="*/ 2340428 w 7021285"/>
              <a:gd name="connsiteY4" fmla="*/ 0 h 1583303"/>
              <a:gd name="connsiteX5" fmla="*/ 2855323 w 7021285"/>
              <a:gd name="connsiteY5" fmla="*/ 0 h 1583303"/>
              <a:gd name="connsiteX6" fmla="*/ 3229791 w 7021285"/>
              <a:gd name="connsiteY6" fmla="*/ 0 h 1583303"/>
              <a:gd name="connsiteX7" fmla="*/ 3814898 w 7021285"/>
              <a:gd name="connsiteY7" fmla="*/ 0 h 1583303"/>
              <a:gd name="connsiteX8" fmla="*/ 4470218 w 7021285"/>
              <a:gd name="connsiteY8" fmla="*/ 0 h 1583303"/>
              <a:gd name="connsiteX9" fmla="*/ 4985112 w 7021285"/>
              <a:gd name="connsiteY9" fmla="*/ 0 h 1583303"/>
              <a:gd name="connsiteX10" fmla="*/ 5429794 w 7021285"/>
              <a:gd name="connsiteY10" fmla="*/ 0 h 1583303"/>
              <a:gd name="connsiteX11" fmla="*/ 5874475 w 7021285"/>
              <a:gd name="connsiteY11" fmla="*/ 0 h 1583303"/>
              <a:gd name="connsiteX12" fmla="*/ 6319157 w 7021285"/>
              <a:gd name="connsiteY12" fmla="*/ 0 h 1583303"/>
              <a:gd name="connsiteX13" fmla="*/ 7021285 w 7021285"/>
              <a:gd name="connsiteY13" fmla="*/ 0 h 1583303"/>
              <a:gd name="connsiteX14" fmla="*/ 7021285 w 7021285"/>
              <a:gd name="connsiteY14" fmla="*/ 496102 h 1583303"/>
              <a:gd name="connsiteX15" fmla="*/ 7021285 w 7021285"/>
              <a:gd name="connsiteY15" fmla="*/ 1023869 h 1583303"/>
              <a:gd name="connsiteX16" fmla="*/ 7021285 w 7021285"/>
              <a:gd name="connsiteY16" fmla="*/ 1583303 h 1583303"/>
              <a:gd name="connsiteX17" fmla="*/ 6365965 w 7021285"/>
              <a:gd name="connsiteY17" fmla="*/ 1583303 h 1583303"/>
              <a:gd name="connsiteX18" fmla="*/ 5710645 w 7021285"/>
              <a:gd name="connsiteY18" fmla="*/ 1583303 h 1583303"/>
              <a:gd name="connsiteX19" fmla="*/ 5055325 w 7021285"/>
              <a:gd name="connsiteY19" fmla="*/ 1583303 h 1583303"/>
              <a:gd name="connsiteX20" fmla="*/ 4610644 w 7021285"/>
              <a:gd name="connsiteY20" fmla="*/ 1583303 h 1583303"/>
              <a:gd name="connsiteX21" fmla="*/ 4165962 w 7021285"/>
              <a:gd name="connsiteY21" fmla="*/ 1583303 h 1583303"/>
              <a:gd name="connsiteX22" fmla="*/ 3721281 w 7021285"/>
              <a:gd name="connsiteY22" fmla="*/ 1583303 h 1583303"/>
              <a:gd name="connsiteX23" fmla="*/ 3276600 w 7021285"/>
              <a:gd name="connsiteY23" fmla="*/ 1583303 h 1583303"/>
              <a:gd name="connsiteX24" fmla="*/ 2902131 w 7021285"/>
              <a:gd name="connsiteY24" fmla="*/ 1583303 h 1583303"/>
              <a:gd name="connsiteX25" fmla="*/ 2176598 w 7021285"/>
              <a:gd name="connsiteY25" fmla="*/ 1583303 h 1583303"/>
              <a:gd name="connsiteX26" fmla="*/ 1521278 w 7021285"/>
              <a:gd name="connsiteY26" fmla="*/ 1583303 h 1583303"/>
              <a:gd name="connsiteX27" fmla="*/ 1006384 w 7021285"/>
              <a:gd name="connsiteY27" fmla="*/ 1583303 h 1583303"/>
              <a:gd name="connsiteX28" fmla="*/ 631916 w 7021285"/>
              <a:gd name="connsiteY28" fmla="*/ 1583303 h 1583303"/>
              <a:gd name="connsiteX29" fmla="*/ 0 w 7021285"/>
              <a:gd name="connsiteY29" fmla="*/ 1583303 h 1583303"/>
              <a:gd name="connsiteX30" fmla="*/ 0 w 7021285"/>
              <a:gd name="connsiteY30" fmla="*/ 1103034 h 1583303"/>
              <a:gd name="connsiteX31" fmla="*/ 0 w 7021285"/>
              <a:gd name="connsiteY31" fmla="*/ 575267 h 1583303"/>
              <a:gd name="connsiteX32" fmla="*/ 0 w 7021285"/>
              <a:gd name="connsiteY32" fmla="*/ 0 h 158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021285" h="1583303" fill="none" extrusionOk="0">
                <a:moveTo>
                  <a:pt x="0" y="0"/>
                </a:moveTo>
                <a:cubicBezTo>
                  <a:pt x="155314" y="-41834"/>
                  <a:pt x="256621" y="21851"/>
                  <a:pt x="444681" y="0"/>
                </a:cubicBezTo>
                <a:cubicBezTo>
                  <a:pt x="632741" y="-21851"/>
                  <a:pt x="921871" y="34512"/>
                  <a:pt x="1170214" y="0"/>
                </a:cubicBezTo>
                <a:cubicBezTo>
                  <a:pt x="1418557" y="-34512"/>
                  <a:pt x="1495095" y="51567"/>
                  <a:pt x="1614896" y="0"/>
                </a:cubicBezTo>
                <a:cubicBezTo>
                  <a:pt x="1734697" y="-51567"/>
                  <a:pt x="2074707" y="5228"/>
                  <a:pt x="2340428" y="0"/>
                </a:cubicBezTo>
                <a:cubicBezTo>
                  <a:pt x="2606149" y="-5228"/>
                  <a:pt x="2714494" y="57865"/>
                  <a:pt x="2855323" y="0"/>
                </a:cubicBezTo>
                <a:cubicBezTo>
                  <a:pt x="2996153" y="-57865"/>
                  <a:pt x="3142949" y="29269"/>
                  <a:pt x="3229791" y="0"/>
                </a:cubicBezTo>
                <a:cubicBezTo>
                  <a:pt x="3316633" y="-29269"/>
                  <a:pt x="3607407" y="21216"/>
                  <a:pt x="3814898" y="0"/>
                </a:cubicBezTo>
                <a:cubicBezTo>
                  <a:pt x="4022389" y="-21216"/>
                  <a:pt x="4186309" y="65117"/>
                  <a:pt x="4470218" y="0"/>
                </a:cubicBezTo>
                <a:cubicBezTo>
                  <a:pt x="4754127" y="-65117"/>
                  <a:pt x="4732387" y="13709"/>
                  <a:pt x="4985112" y="0"/>
                </a:cubicBezTo>
                <a:cubicBezTo>
                  <a:pt x="5237837" y="-13709"/>
                  <a:pt x="5235119" y="43032"/>
                  <a:pt x="5429794" y="0"/>
                </a:cubicBezTo>
                <a:cubicBezTo>
                  <a:pt x="5624469" y="-43032"/>
                  <a:pt x="5698385" y="12289"/>
                  <a:pt x="5874475" y="0"/>
                </a:cubicBezTo>
                <a:cubicBezTo>
                  <a:pt x="6050565" y="-12289"/>
                  <a:pt x="6208154" y="46927"/>
                  <a:pt x="6319157" y="0"/>
                </a:cubicBezTo>
                <a:cubicBezTo>
                  <a:pt x="6430160" y="-46927"/>
                  <a:pt x="6730232" y="16638"/>
                  <a:pt x="7021285" y="0"/>
                </a:cubicBezTo>
                <a:cubicBezTo>
                  <a:pt x="7032710" y="204984"/>
                  <a:pt x="6978246" y="372546"/>
                  <a:pt x="7021285" y="496102"/>
                </a:cubicBezTo>
                <a:cubicBezTo>
                  <a:pt x="7064324" y="619658"/>
                  <a:pt x="7001858" y="800185"/>
                  <a:pt x="7021285" y="1023869"/>
                </a:cubicBezTo>
                <a:cubicBezTo>
                  <a:pt x="7040712" y="1247553"/>
                  <a:pt x="7005347" y="1458570"/>
                  <a:pt x="7021285" y="1583303"/>
                </a:cubicBezTo>
                <a:cubicBezTo>
                  <a:pt x="6745281" y="1630388"/>
                  <a:pt x="6601962" y="1556357"/>
                  <a:pt x="6365965" y="1583303"/>
                </a:cubicBezTo>
                <a:cubicBezTo>
                  <a:pt x="6129968" y="1610249"/>
                  <a:pt x="5946365" y="1540456"/>
                  <a:pt x="5710645" y="1583303"/>
                </a:cubicBezTo>
                <a:cubicBezTo>
                  <a:pt x="5474925" y="1626150"/>
                  <a:pt x="5319543" y="1505460"/>
                  <a:pt x="5055325" y="1583303"/>
                </a:cubicBezTo>
                <a:cubicBezTo>
                  <a:pt x="4791107" y="1661146"/>
                  <a:pt x="4756077" y="1541021"/>
                  <a:pt x="4610644" y="1583303"/>
                </a:cubicBezTo>
                <a:cubicBezTo>
                  <a:pt x="4465211" y="1625585"/>
                  <a:pt x="4351935" y="1549916"/>
                  <a:pt x="4165962" y="1583303"/>
                </a:cubicBezTo>
                <a:cubicBezTo>
                  <a:pt x="3979989" y="1616690"/>
                  <a:pt x="3840190" y="1565464"/>
                  <a:pt x="3721281" y="1583303"/>
                </a:cubicBezTo>
                <a:cubicBezTo>
                  <a:pt x="3602372" y="1601142"/>
                  <a:pt x="3404706" y="1535525"/>
                  <a:pt x="3276600" y="1583303"/>
                </a:cubicBezTo>
                <a:cubicBezTo>
                  <a:pt x="3148494" y="1631081"/>
                  <a:pt x="3022105" y="1555279"/>
                  <a:pt x="2902131" y="1583303"/>
                </a:cubicBezTo>
                <a:cubicBezTo>
                  <a:pt x="2782157" y="1611327"/>
                  <a:pt x="2377584" y="1517847"/>
                  <a:pt x="2176598" y="1583303"/>
                </a:cubicBezTo>
                <a:cubicBezTo>
                  <a:pt x="1975612" y="1648759"/>
                  <a:pt x="1736252" y="1571170"/>
                  <a:pt x="1521278" y="1583303"/>
                </a:cubicBezTo>
                <a:cubicBezTo>
                  <a:pt x="1306304" y="1595436"/>
                  <a:pt x="1195221" y="1521769"/>
                  <a:pt x="1006384" y="1583303"/>
                </a:cubicBezTo>
                <a:cubicBezTo>
                  <a:pt x="817547" y="1644837"/>
                  <a:pt x="757388" y="1570845"/>
                  <a:pt x="631916" y="1583303"/>
                </a:cubicBezTo>
                <a:cubicBezTo>
                  <a:pt x="506444" y="1595761"/>
                  <a:pt x="306869" y="1529313"/>
                  <a:pt x="0" y="1583303"/>
                </a:cubicBezTo>
                <a:cubicBezTo>
                  <a:pt x="-47427" y="1482058"/>
                  <a:pt x="24322" y="1245367"/>
                  <a:pt x="0" y="1103034"/>
                </a:cubicBezTo>
                <a:cubicBezTo>
                  <a:pt x="-24322" y="960701"/>
                  <a:pt x="50594" y="711528"/>
                  <a:pt x="0" y="575267"/>
                </a:cubicBezTo>
                <a:cubicBezTo>
                  <a:pt x="-50594" y="439006"/>
                  <a:pt x="55996" y="143658"/>
                  <a:pt x="0" y="0"/>
                </a:cubicBezTo>
                <a:close/>
              </a:path>
              <a:path w="7021285" h="1583303" stroke="0" extrusionOk="0">
                <a:moveTo>
                  <a:pt x="0" y="0"/>
                </a:moveTo>
                <a:cubicBezTo>
                  <a:pt x="115540" y="-19795"/>
                  <a:pt x="345922" y="6623"/>
                  <a:pt x="514894" y="0"/>
                </a:cubicBezTo>
                <a:cubicBezTo>
                  <a:pt x="683866" y="-6623"/>
                  <a:pt x="728839" y="17236"/>
                  <a:pt x="889363" y="0"/>
                </a:cubicBezTo>
                <a:cubicBezTo>
                  <a:pt x="1049887" y="-17236"/>
                  <a:pt x="1261838" y="3954"/>
                  <a:pt x="1614896" y="0"/>
                </a:cubicBezTo>
                <a:cubicBezTo>
                  <a:pt x="1967954" y="-3954"/>
                  <a:pt x="1848809" y="28646"/>
                  <a:pt x="2059577" y="0"/>
                </a:cubicBezTo>
                <a:cubicBezTo>
                  <a:pt x="2270345" y="-28646"/>
                  <a:pt x="2549176" y="53455"/>
                  <a:pt x="2785110" y="0"/>
                </a:cubicBezTo>
                <a:cubicBezTo>
                  <a:pt x="3021044" y="-53455"/>
                  <a:pt x="3047857" y="8650"/>
                  <a:pt x="3159578" y="0"/>
                </a:cubicBezTo>
                <a:cubicBezTo>
                  <a:pt x="3271299" y="-8650"/>
                  <a:pt x="3549802" y="61451"/>
                  <a:pt x="3674472" y="0"/>
                </a:cubicBezTo>
                <a:cubicBezTo>
                  <a:pt x="3799142" y="-61451"/>
                  <a:pt x="3946472" y="43217"/>
                  <a:pt x="4119154" y="0"/>
                </a:cubicBezTo>
                <a:cubicBezTo>
                  <a:pt x="4291836" y="-43217"/>
                  <a:pt x="4387804" y="11107"/>
                  <a:pt x="4493622" y="0"/>
                </a:cubicBezTo>
                <a:cubicBezTo>
                  <a:pt x="4599440" y="-11107"/>
                  <a:pt x="4905666" y="30305"/>
                  <a:pt x="5219155" y="0"/>
                </a:cubicBezTo>
                <a:cubicBezTo>
                  <a:pt x="5532644" y="-30305"/>
                  <a:pt x="5722967" y="21876"/>
                  <a:pt x="5944688" y="0"/>
                </a:cubicBezTo>
                <a:cubicBezTo>
                  <a:pt x="6166409" y="-21876"/>
                  <a:pt x="6317153" y="42530"/>
                  <a:pt x="6459582" y="0"/>
                </a:cubicBezTo>
                <a:cubicBezTo>
                  <a:pt x="6602011" y="-42530"/>
                  <a:pt x="6908560" y="56956"/>
                  <a:pt x="7021285" y="0"/>
                </a:cubicBezTo>
                <a:cubicBezTo>
                  <a:pt x="7037320" y="184556"/>
                  <a:pt x="6998132" y="337565"/>
                  <a:pt x="7021285" y="511935"/>
                </a:cubicBezTo>
                <a:cubicBezTo>
                  <a:pt x="7044438" y="686305"/>
                  <a:pt x="6992594" y="878983"/>
                  <a:pt x="7021285" y="1039702"/>
                </a:cubicBezTo>
                <a:cubicBezTo>
                  <a:pt x="7049976" y="1200421"/>
                  <a:pt x="6974849" y="1433346"/>
                  <a:pt x="7021285" y="1583303"/>
                </a:cubicBezTo>
                <a:cubicBezTo>
                  <a:pt x="6722976" y="1640352"/>
                  <a:pt x="6532792" y="1506255"/>
                  <a:pt x="6365965" y="1583303"/>
                </a:cubicBezTo>
                <a:cubicBezTo>
                  <a:pt x="6199138" y="1660351"/>
                  <a:pt x="5795864" y="1579880"/>
                  <a:pt x="5640432" y="1583303"/>
                </a:cubicBezTo>
                <a:cubicBezTo>
                  <a:pt x="5485000" y="1586726"/>
                  <a:pt x="5324411" y="1550334"/>
                  <a:pt x="5125538" y="1583303"/>
                </a:cubicBezTo>
                <a:cubicBezTo>
                  <a:pt x="4926665" y="1616272"/>
                  <a:pt x="4719960" y="1562795"/>
                  <a:pt x="4470218" y="1583303"/>
                </a:cubicBezTo>
                <a:cubicBezTo>
                  <a:pt x="4220476" y="1603811"/>
                  <a:pt x="4096796" y="1576128"/>
                  <a:pt x="3885111" y="1583303"/>
                </a:cubicBezTo>
                <a:cubicBezTo>
                  <a:pt x="3673426" y="1590478"/>
                  <a:pt x="3558417" y="1525175"/>
                  <a:pt x="3300004" y="1583303"/>
                </a:cubicBezTo>
                <a:cubicBezTo>
                  <a:pt x="3041591" y="1641431"/>
                  <a:pt x="3020179" y="1582920"/>
                  <a:pt x="2925535" y="1583303"/>
                </a:cubicBezTo>
                <a:cubicBezTo>
                  <a:pt x="2830891" y="1583686"/>
                  <a:pt x="2554703" y="1559249"/>
                  <a:pt x="2270215" y="1583303"/>
                </a:cubicBezTo>
                <a:cubicBezTo>
                  <a:pt x="1985727" y="1607357"/>
                  <a:pt x="1837762" y="1530373"/>
                  <a:pt x="1614896" y="1583303"/>
                </a:cubicBezTo>
                <a:cubicBezTo>
                  <a:pt x="1392030" y="1636233"/>
                  <a:pt x="1265718" y="1524762"/>
                  <a:pt x="1029788" y="1583303"/>
                </a:cubicBezTo>
                <a:cubicBezTo>
                  <a:pt x="793858" y="1641844"/>
                  <a:pt x="434676" y="1529396"/>
                  <a:pt x="0" y="1583303"/>
                </a:cubicBezTo>
                <a:cubicBezTo>
                  <a:pt x="-39995" y="1392496"/>
                  <a:pt x="41223" y="1214984"/>
                  <a:pt x="0" y="1023869"/>
                </a:cubicBezTo>
                <a:cubicBezTo>
                  <a:pt x="-41223" y="832754"/>
                  <a:pt x="27197" y="743742"/>
                  <a:pt x="0" y="464436"/>
                </a:cubicBezTo>
                <a:cubicBezTo>
                  <a:pt x="-27197" y="185130"/>
                  <a:pt x="55271" y="135242"/>
                  <a:pt x="0" y="0"/>
                </a:cubicBezTo>
                <a:close/>
              </a:path>
            </a:pathLst>
          </a:custGeom>
          <a:gradFill flip="none" rotWithShape="1">
            <a:gsLst>
              <a:gs pos="26000">
                <a:srgbClr val="826316">
                  <a:tint val="66000"/>
                  <a:satMod val="160000"/>
                </a:srgbClr>
              </a:gs>
              <a:gs pos="53000">
                <a:srgbClr val="826316">
                  <a:tint val="44500"/>
                  <a:satMod val="160000"/>
                </a:srgbClr>
              </a:gs>
              <a:gs pos="100000">
                <a:srgbClr val="826316">
                  <a:tint val="23500"/>
                  <a:satMod val="160000"/>
                </a:srgbClr>
              </a:gs>
            </a:gsLst>
            <a:path path="circle">
              <a:fillToRect l="50000" t="50000" r="50000" b="50000"/>
            </a:path>
            <a:tileRect/>
          </a:gradFill>
          <a:ln>
            <a:extLst>
              <a:ext uri="{C807C97D-BFC1-408E-A445-0C87EB9F89A2}">
                <ask:lineSketchStyleProps xmlns:ask="http://schemas.microsoft.com/office/drawing/2018/sketchyshapes" sd="2196000115">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C935834-5FF0-E64D-76E3-B190F9E12088}"/>
              </a:ext>
            </a:extLst>
          </p:cNvPr>
          <p:cNvSpPr>
            <a:spLocks noGrp="1"/>
          </p:cNvSpPr>
          <p:nvPr>
            <p:ph type="ctrTitle"/>
          </p:nvPr>
        </p:nvSpPr>
        <p:spPr>
          <a:xfrm>
            <a:off x="4855028" y="768011"/>
            <a:ext cx="7211786" cy="1109774"/>
          </a:xfrm>
          <a:noFill/>
        </p:spPr>
        <p:txBody>
          <a:bodyPr>
            <a:noAutofit/>
          </a:bodyPr>
          <a:lstStyle/>
          <a:p>
            <a:br>
              <a:rPr lang="en-GB" dirty="0">
                <a:solidFill>
                  <a:schemeClr val="bg2">
                    <a:lumMod val="10000"/>
                  </a:schemeClr>
                </a:solidFill>
                <a:effectLst>
                  <a:outerShdw blurRad="38100" dist="38100" dir="2700000" algn="tl">
                    <a:srgbClr val="000000">
                      <a:alpha val="43137"/>
                    </a:srgbClr>
                  </a:outerShdw>
                </a:effectLst>
                <a:latin typeface="Aldhabi" panose="01000000000000000000" pitchFamily="2" charset="-78"/>
                <a:cs typeface="Aldhabi" panose="01000000000000000000" pitchFamily="2" charset="-78"/>
              </a:rPr>
            </a:br>
            <a:br>
              <a:rPr lang="en-GB" dirty="0">
                <a:solidFill>
                  <a:schemeClr val="bg2">
                    <a:lumMod val="10000"/>
                  </a:schemeClr>
                </a:solidFill>
                <a:effectLst>
                  <a:outerShdw blurRad="38100" dist="38100" dir="2700000" algn="tl">
                    <a:srgbClr val="000000">
                      <a:alpha val="43137"/>
                    </a:srgbClr>
                  </a:outerShdw>
                </a:effectLst>
                <a:latin typeface="Aldhabi" panose="01000000000000000000" pitchFamily="2" charset="-78"/>
                <a:cs typeface="Aldhabi" panose="01000000000000000000" pitchFamily="2" charset="-78"/>
              </a:rPr>
            </a:br>
            <a:br>
              <a:rPr lang="en-GB" dirty="0">
                <a:solidFill>
                  <a:schemeClr val="bg2">
                    <a:lumMod val="10000"/>
                  </a:schemeClr>
                </a:solidFill>
                <a:effectLst>
                  <a:outerShdw blurRad="38100" dist="38100" dir="2700000" algn="tl">
                    <a:srgbClr val="000000">
                      <a:alpha val="43137"/>
                    </a:srgbClr>
                  </a:outerShdw>
                </a:effectLst>
                <a:latin typeface="Aldhabi" panose="01000000000000000000" pitchFamily="2" charset="-78"/>
                <a:cs typeface="Aldhabi" panose="01000000000000000000" pitchFamily="2" charset="-78"/>
              </a:rPr>
            </a:br>
            <a:r>
              <a:rPr lang="en-GB" dirty="0">
                <a:solidFill>
                  <a:schemeClr val="bg2">
                    <a:lumMod val="10000"/>
                  </a:schemeClr>
                </a:solidFill>
                <a:effectLst>
                  <a:outerShdw blurRad="38100" dist="38100" dir="2700000" algn="tl">
                    <a:srgbClr val="000000">
                      <a:alpha val="43137"/>
                    </a:srgbClr>
                  </a:outerShdw>
                </a:effectLst>
                <a:latin typeface="Aldhabi" panose="01000000000000000000" pitchFamily="2" charset="-78"/>
                <a:cs typeface="Aldhabi" panose="01000000000000000000" pitchFamily="2" charset="-78"/>
              </a:rPr>
              <a:t>Putting on a brave face – the lion head cup of Qatna</a:t>
            </a:r>
          </a:p>
        </p:txBody>
      </p:sp>
      <p:sp>
        <p:nvSpPr>
          <p:cNvPr id="3" name="Subtitle 2">
            <a:extLst>
              <a:ext uri="{FF2B5EF4-FFF2-40B4-BE49-F238E27FC236}">
                <a16:creationId xmlns:a16="http://schemas.microsoft.com/office/drawing/2014/main" id="{FB4909B5-1762-F719-E195-B509EA397F27}"/>
              </a:ext>
            </a:extLst>
          </p:cNvPr>
          <p:cNvSpPr>
            <a:spLocks noGrp="1"/>
          </p:cNvSpPr>
          <p:nvPr>
            <p:ph type="subTitle" idx="1"/>
          </p:nvPr>
        </p:nvSpPr>
        <p:spPr>
          <a:xfrm>
            <a:off x="0" y="5735637"/>
            <a:ext cx="4087586" cy="827881"/>
          </a:xfrm>
        </p:spPr>
        <p:txBody>
          <a:bodyPr>
            <a:normAutofit/>
          </a:bodyPr>
          <a:lstStyle/>
          <a:p>
            <a:r>
              <a:rPr lang="en-GB" sz="3600" dirty="0">
                <a:solidFill>
                  <a:schemeClr val="bg2">
                    <a:lumMod val="10000"/>
                  </a:schemeClr>
                </a:solidFill>
                <a:effectLst>
                  <a:outerShdw blurRad="38100" dist="38100" dir="2700000" algn="tl">
                    <a:srgbClr val="000000">
                      <a:alpha val="43137"/>
                    </a:srgbClr>
                  </a:outerShdw>
                </a:effectLst>
                <a:latin typeface="Aldhabi" panose="01000000000000000000" pitchFamily="2" charset="-78"/>
                <a:cs typeface="Aldhabi" panose="01000000000000000000" pitchFamily="2" charset="-78"/>
              </a:rPr>
              <a:t>Lexin Jessopp - 2400788</a:t>
            </a:r>
          </a:p>
        </p:txBody>
      </p:sp>
    </p:spTree>
    <p:extLst>
      <p:ext uri="{BB962C8B-B14F-4D97-AF65-F5344CB8AC3E}">
        <p14:creationId xmlns:p14="http://schemas.microsoft.com/office/powerpoint/2010/main" val="4011101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tile tx="-6350" ty="0" sx="100000" sy="100000" flip="none" algn="ctr"/>
        </a:blipFill>
        <a:effectLst/>
      </p:bgPr>
    </p:bg>
    <p:spTree>
      <p:nvGrpSpPr>
        <p:cNvPr id="1" name=""/>
        <p:cNvGrpSpPr/>
        <p:nvPr/>
      </p:nvGrpSpPr>
      <p:grpSpPr>
        <a:xfrm>
          <a:off x="0" y="0"/>
          <a:ext cx="0" cy="0"/>
          <a:chOff x="0" y="0"/>
          <a:chExt cx="0" cy="0"/>
        </a:xfrm>
      </p:grpSpPr>
      <p:pic>
        <p:nvPicPr>
          <p:cNvPr id="3" name="Picture 2" descr="A map of the middle east&#10;&#10;AI-generated content may be incorrect.">
            <a:extLst>
              <a:ext uri="{FF2B5EF4-FFF2-40B4-BE49-F238E27FC236}">
                <a16:creationId xmlns:a16="http://schemas.microsoft.com/office/drawing/2014/main" id="{BD7AB5FF-271B-D434-240B-2EEDD1AB39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6096000" cy="4697573"/>
          </a:xfrm>
          <a:prstGeom prst="rect">
            <a:avLst/>
          </a:prstGeom>
        </p:spPr>
      </p:pic>
      <p:pic>
        <p:nvPicPr>
          <p:cNvPr id="5" name="Picture 4" descr="A map of europe with black text&#10;&#10;AI-generated content may be incorrect.">
            <a:extLst>
              <a:ext uri="{FF2B5EF4-FFF2-40B4-BE49-F238E27FC236}">
                <a16:creationId xmlns:a16="http://schemas.microsoft.com/office/drawing/2014/main" id="{64118047-BE00-695C-67A8-CA4DDA0423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1" y="1675438"/>
            <a:ext cx="6096000" cy="5182562"/>
          </a:xfrm>
          <a:prstGeom prst="rect">
            <a:avLst/>
          </a:prstGeom>
        </p:spPr>
      </p:pic>
    </p:spTree>
    <p:extLst>
      <p:ext uri="{BB962C8B-B14F-4D97-AF65-F5344CB8AC3E}">
        <p14:creationId xmlns:p14="http://schemas.microsoft.com/office/powerpoint/2010/main" val="3458810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6350" ty="0" sx="93000" sy="92000" flip="none" algn="ctr"/>
        </a:blipFill>
        <a:effectLst/>
      </p:bgPr>
    </p:bg>
    <p:spTree>
      <p:nvGrpSpPr>
        <p:cNvPr id="1" name=""/>
        <p:cNvGrpSpPr/>
        <p:nvPr/>
      </p:nvGrpSpPr>
      <p:grpSpPr>
        <a:xfrm>
          <a:off x="0" y="0"/>
          <a:ext cx="0" cy="0"/>
          <a:chOff x="0" y="0"/>
          <a:chExt cx="0" cy="0"/>
        </a:xfrm>
      </p:grpSpPr>
      <p:pic>
        <p:nvPicPr>
          <p:cNvPr id="3" name="Picture 2" descr="A close-up of a lion head&#10;&#10;AI-generated content may be incorrect.">
            <a:extLst>
              <a:ext uri="{FF2B5EF4-FFF2-40B4-BE49-F238E27FC236}">
                <a16:creationId xmlns:a16="http://schemas.microsoft.com/office/drawing/2014/main" id="{81794E8F-6EBB-2DBE-1FB0-1798A3AB54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886050" cy="4865429"/>
          </a:xfrm>
          <a:prstGeom prst="rect">
            <a:avLst/>
          </a:prstGeom>
        </p:spPr>
      </p:pic>
      <p:pic>
        <p:nvPicPr>
          <p:cNvPr id="4" name="Picture 3" descr="A skull of a cow&#10;&#10;AI-generated content may be incorrect.">
            <a:extLst>
              <a:ext uri="{FF2B5EF4-FFF2-40B4-BE49-F238E27FC236}">
                <a16:creationId xmlns:a16="http://schemas.microsoft.com/office/drawing/2014/main" id="{404E711F-072C-EA8D-AE3F-E672AD1337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92655" y="2763972"/>
            <a:ext cx="6299345" cy="4094028"/>
          </a:xfrm>
          <a:prstGeom prst="rect">
            <a:avLst/>
          </a:prstGeom>
        </p:spPr>
      </p:pic>
      <p:sp>
        <p:nvSpPr>
          <p:cNvPr id="5" name="TextBox 4">
            <a:extLst>
              <a:ext uri="{FF2B5EF4-FFF2-40B4-BE49-F238E27FC236}">
                <a16:creationId xmlns:a16="http://schemas.microsoft.com/office/drawing/2014/main" id="{831AF7DA-1007-4172-C345-60DAF59D5631}"/>
              </a:ext>
            </a:extLst>
          </p:cNvPr>
          <p:cNvSpPr txBox="1"/>
          <p:nvPr/>
        </p:nvSpPr>
        <p:spPr>
          <a:xfrm>
            <a:off x="677766" y="5921514"/>
            <a:ext cx="5214889" cy="707886"/>
          </a:xfrm>
          <a:prstGeom prst="rect">
            <a:avLst/>
          </a:prstGeom>
          <a:noFill/>
        </p:spPr>
        <p:txBody>
          <a:bodyPr wrap="none" rtlCol="0">
            <a:spAutoFit/>
          </a:bodyPr>
          <a:lstStyle/>
          <a:p>
            <a:r>
              <a:rPr lang="en-GB" sz="4000" dirty="0">
                <a:latin typeface="Aldhabi" panose="01000000000000000000" pitchFamily="2" charset="-78"/>
                <a:cs typeface="Aldhabi" panose="01000000000000000000" pitchFamily="2" charset="-78"/>
              </a:rPr>
              <a:t>Limestone lion head rhyton, Knossos </a:t>
            </a:r>
          </a:p>
        </p:txBody>
      </p:sp>
      <p:sp>
        <p:nvSpPr>
          <p:cNvPr id="6" name="TextBox 5">
            <a:extLst>
              <a:ext uri="{FF2B5EF4-FFF2-40B4-BE49-F238E27FC236}">
                <a16:creationId xmlns:a16="http://schemas.microsoft.com/office/drawing/2014/main" id="{8F07C5EA-3979-6BF7-65D3-E78E3E961FD3}"/>
              </a:ext>
            </a:extLst>
          </p:cNvPr>
          <p:cNvSpPr txBox="1"/>
          <p:nvPr/>
        </p:nvSpPr>
        <p:spPr>
          <a:xfrm>
            <a:off x="5892655" y="228600"/>
            <a:ext cx="4499950" cy="707886"/>
          </a:xfrm>
          <a:prstGeom prst="rect">
            <a:avLst/>
          </a:prstGeom>
          <a:noFill/>
        </p:spPr>
        <p:txBody>
          <a:bodyPr wrap="none" rtlCol="0">
            <a:spAutoFit/>
          </a:bodyPr>
          <a:lstStyle/>
          <a:p>
            <a:r>
              <a:rPr lang="en-GB" sz="4000" dirty="0">
                <a:latin typeface="Aldhabi" panose="01000000000000000000" pitchFamily="2" charset="-78"/>
                <a:cs typeface="Aldhabi" panose="01000000000000000000" pitchFamily="2" charset="-78"/>
              </a:rPr>
              <a:t>Terracotta lion head cup, Ugarit</a:t>
            </a:r>
          </a:p>
        </p:txBody>
      </p:sp>
    </p:spTree>
    <p:extLst>
      <p:ext uri="{BB962C8B-B14F-4D97-AF65-F5344CB8AC3E}">
        <p14:creationId xmlns:p14="http://schemas.microsoft.com/office/powerpoint/2010/main" val="3823191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n orange and black bowl with handles&#10;&#10;AI-generated content may be incorrect.">
            <a:extLst>
              <a:ext uri="{FF2B5EF4-FFF2-40B4-BE49-F238E27FC236}">
                <a16:creationId xmlns:a16="http://schemas.microsoft.com/office/drawing/2014/main" id="{8712EE0D-0896-35F4-806C-6AF76BFF25F5}"/>
              </a:ext>
            </a:extLst>
          </p:cNvPr>
          <p:cNvPicPr>
            <a:picLocks noChangeAspect="1"/>
          </p:cNvPicPr>
          <p:nvPr/>
        </p:nvPicPr>
        <p:blipFill>
          <a:blip r:embed="rId2">
            <a:extLst>
              <a:ext uri="{28A0092B-C50C-407E-A947-70E740481C1C}">
                <a14:useLocalDpi xmlns:a14="http://schemas.microsoft.com/office/drawing/2010/main" val="0"/>
              </a:ext>
            </a:extLst>
          </a:blip>
          <a:srcRect t="11832" b="8678"/>
          <a:stretch>
            <a:fillRect/>
          </a:stretch>
        </p:blipFill>
        <p:spPr>
          <a:xfrm>
            <a:off x="20" y="1282"/>
            <a:ext cx="12191980" cy="6856718"/>
          </a:xfrm>
          <a:prstGeom prst="rect">
            <a:avLst/>
          </a:prstGeom>
        </p:spPr>
      </p:pic>
    </p:spTree>
    <p:extLst>
      <p:ext uri="{BB962C8B-B14F-4D97-AF65-F5344CB8AC3E}">
        <p14:creationId xmlns:p14="http://schemas.microsoft.com/office/powerpoint/2010/main" val="181309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6350" ty="0" sx="93000" sy="92000" flip="none" algn="ctr"/>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29ED-D066-D1C8-82EC-44B6628A90EF}"/>
              </a:ext>
            </a:extLst>
          </p:cNvPr>
          <p:cNvSpPr>
            <a:spLocks noGrp="1"/>
          </p:cNvSpPr>
          <p:nvPr>
            <p:ph type="title"/>
          </p:nvPr>
        </p:nvSpPr>
        <p:spPr>
          <a:xfrm>
            <a:off x="838200" y="365125"/>
            <a:ext cx="3407229" cy="1325563"/>
          </a:xfrm>
        </p:spPr>
        <p:txBody>
          <a:bodyPr>
            <a:normAutofit/>
          </a:bodyPr>
          <a:lstStyle/>
          <a:p>
            <a:r>
              <a:rPr lang="en-GB" sz="7200" dirty="0">
                <a:solidFill>
                  <a:schemeClr val="bg2">
                    <a:lumMod val="25000"/>
                  </a:schemeClr>
                </a:solidFill>
                <a:effectLst>
                  <a:outerShdw blurRad="38100" dist="38100" dir="2700000" algn="tl">
                    <a:srgbClr val="000000">
                      <a:alpha val="43137"/>
                    </a:srgbClr>
                  </a:outerShdw>
                </a:effectLst>
                <a:latin typeface="Aldhabi" panose="01000000000000000000" pitchFamily="2" charset="-78"/>
                <a:cs typeface="Aldhabi" panose="01000000000000000000" pitchFamily="2" charset="-78"/>
              </a:rPr>
              <a:t>Bibliography</a:t>
            </a:r>
          </a:p>
        </p:txBody>
      </p:sp>
      <p:sp>
        <p:nvSpPr>
          <p:cNvPr id="3" name="Content Placeholder 2">
            <a:extLst>
              <a:ext uri="{FF2B5EF4-FFF2-40B4-BE49-F238E27FC236}">
                <a16:creationId xmlns:a16="http://schemas.microsoft.com/office/drawing/2014/main" id="{34A70A54-7F65-B100-8BE2-BF4A30D453CE}"/>
              </a:ext>
            </a:extLst>
          </p:cNvPr>
          <p:cNvSpPr>
            <a:spLocks noGrp="1"/>
          </p:cNvSpPr>
          <p:nvPr>
            <p:ph idx="1"/>
          </p:nvPr>
        </p:nvSpPr>
        <p:spPr/>
        <p:txBody>
          <a:bodyPr>
            <a:normAutofit fontScale="92500" lnSpcReduction="20000"/>
          </a:bodyPr>
          <a:lstStyle/>
          <a:p>
            <a:r>
              <a:rPr lang="en-GB" sz="3200" dirty="0">
                <a:latin typeface="Aldhabi" panose="01000000000000000000" pitchFamily="2" charset="-78"/>
                <a:cs typeface="Aldhabi" panose="01000000000000000000" pitchFamily="2" charset="-78"/>
                <a:hlinkClick r:id="rId3"/>
              </a:rPr>
              <a:t>ResearchGate</a:t>
            </a:r>
            <a:endParaRPr lang="en-GB" sz="3200" dirty="0">
              <a:latin typeface="Aldhabi" panose="01000000000000000000" pitchFamily="2" charset="-78"/>
              <a:cs typeface="Aldhabi" panose="01000000000000000000" pitchFamily="2" charset="-78"/>
            </a:endParaRPr>
          </a:p>
          <a:p>
            <a:r>
              <a:rPr lang="en-GB" sz="3200" dirty="0">
                <a:latin typeface="Aldhabi" panose="01000000000000000000" pitchFamily="2" charset="-78"/>
                <a:cs typeface="Aldhabi" panose="01000000000000000000" pitchFamily="2" charset="-78"/>
                <a:hlinkClick r:id="rId4"/>
              </a:rPr>
              <a:t>Cup shaped like the head of a lion | National Museum Of Damascus</a:t>
            </a:r>
            <a:endParaRPr lang="en-GB" sz="3200" dirty="0">
              <a:latin typeface="Aldhabi" panose="01000000000000000000" pitchFamily="2" charset="-78"/>
              <a:cs typeface="Aldhabi" panose="01000000000000000000" pitchFamily="2" charset="-78"/>
            </a:endParaRPr>
          </a:p>
          <a:p>
            <a:r>
              <a:rPr lang="en-GB" sz="3200" dirty="0">
                <a:latin typeface="Aldhabi" panose="01000000000000000000" pitchFamily="2" charset="-78"/>
                <a:cs typeface="Aldhabi" panose="01000000000000000000" pitchFamily="2" charset="-78"/>
                <a:hlinkClick r:id="rId5"/>
              </a:rPr>
              <a:t>A lion head vessel made of Baltic amber, found in the rock tomb of the royal palace of Qatna. 2nd half of the 2nd millennium BCE, now housed at the National Museum of Damascus in Syria [900x506] : r/</a:t>
            </a:r>
            <a:r>
              <a:rPr lang="en-GB" sz="3200" dirty="0" err="1">
                <a:latin typeface="Aldhabi" panose="01000000000000000000" pitchFamily="2" charset="-78"/>
                <a:cs typeface="Aldhabi" panose="01000000000000000000" pitchFamily="2" charset="-78"/>
                <a:hlinkClick r:id="rId5"/>
              </a:rPr>
              <a:t>ArtefactPorn</a:t>
            </a:r>
            <a:endParaRPr lang="en-GB" sz="3200" dirty="0">
              <a:latin typeface="Aldhabi" panose="01000000000000000000" pitchFamily="2" charset="-78"/>
              <a:cs typeface="Aldhabi" panose="01000000000000000000" pitchFamily="2" charset="-78"/>
            </a:endParaRPr>
          </a:p>
          <a:p>
            <a:r>
              <a:rPr lang="en-GB" sz="3200" dirty="0">
                <a:latin typeface="Aldhabi" panose="01000000000000000000" pitchFamily="2" charset="-78"/>
                <a:cs typeface="Aldhabi" panose="01000000000000000000" pitchFamily="2" charset="-78"/>
                <a:hlinkClick r:id="rId6"/>
              </a:rPr>
              <a:t>heritagedaily.com | 500: Internal server error</a:t>
            </a:r>
            <a:endParaRPr lang="en-GB" sz="3200" dirty="0">
              <a:latin typeface="Aldhabi" panose="01000000000000000000" pitchFamily="2" charset="-78"/>
              <a:cs typeface="Aldhabi" panose="01000000000000000000" pitchFamily="2" charset="-78"/>
            </a:endParaRPr>
          </a:p>
          <a:p>
            <a:r>
              <a:rPr lang="en-GB" sz="3200" dirty="0">
                <a:latin typeface="Aldhabi" panose="01000000000000000000" pitchFamily="2" charset="-78"/>
                <a:cs typeface="Aldhabi" panose="01000000000000000000" pitchFamily="2" charset="-78"/>
                <a:hlinkClick r:id="rId7"/>
              </a:rPr>
              <a:t>Limestone lion’s-head rhyton - Heraklion Archaeological Museum</a:t>
            </a:r>
            <a:endParaRPr lang="en-GB" sz="3200" dirty="0">
              <a:latin typeface="Aldhabi" panose="01000000000000000000" pitchFamily="2" charset="-78"/>
              <a:cs typeface="Aldhabi" panose="01000000000000000000" pitchFamily="2" charset="-78"/>
            </a:endParaRPr>
          </a:p>
          <a:p>
            <a:r>
              <a:rPr lang="en-GB" sz="3200" dirty="0">
                <a:latin typeface="Aldhabi" panose="01000000000000000000" pitchFamily="2" charset="-78"/>
                <a:cs typeface="Aldhabi" panose="01000000000000000000" pitchFamily="2" charset="-78"/>
                <a:hlinkClick r:id="rId8"/>
              </a:rPr>
              <a:t>Sensational amber find from the rock tomb of the royal palace of Qatna — VIRTUAL AMBER MUSEUM</a:t>
            </a:r>
            <a:endParaRPr lang="en-GB" sz="3200" dirty="0">
              <a:latin typeface="Aldhabi" panose="01000000000000000000" pitchFamily="2" charset="-78"/>
              <a:cs typeface="Aldhabi" panose="01000000000000000000" pitchFamily="2" charset="-78"/>
            </a:endParaRPr>
          </a:p>
          <a:p>
            <a:r>
              <a:rPr lang="en-GB" sz="3200" dirty="0">
                <a:latin typeface="Aldhabi" panose="01000000000000000000" pitchFamily="2" charset="-78"/>
                <a:cs typeface="Aldhabi" panose="01000000000000000000" pitchFamily="2" charset="-78"/>
                <a:hlinkClick r:id="rId9"/>
              </a:rPr>
              <a:t>(PDF) Connected Histories: the Dynamics of Bronze Age Interaction and Trade 1500–1100 </a:t>
            </a:r>
            <a:r>
              <a:rPr lang="en-GB" sz="3200" dirty="0" err="1">
                <a:latin typeface="Aldhabi" panose="01000000000000000000" pitchFamily="2" charset="-78"/>
                <a:cs typeface="Aldhabi" panose="01000000000000000000" pitchFamily="2" charset="-78"/>
                <a:hlinkClick r:id="rId9"/>
              </a:rPr>
              <a:t>bc</a:t>
            </a:r>
            <a:endParaRPr lang="en-GB" sz="3200" dirty="0">
              <a:latin typeface="Aldhabi" panose="01000000000000000000" pitchFamily="2" charset="-78"/>
              <a:cs typeface="Aldhabi" panose="01000000000000000000" pitchFamily="2" charset="-78"/>
            </a:endParaRPr>
          </a:p>
        </p:txBody>
      </p:sp>
    </p:spTree>
    <p:extLst>
      <p:ext uri="{BB962C8B-B14F-4D97-AF65-F5344CB8AC3E}">
        <p14:creationId xmlns:p14="http://schemas.microsoft.com/office/powerpoint/2010/main" val="1930655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2907</TotalTime>
  <Words>141</Words>
  <Application>Microsoft Office PowerPoint</Application>
  <PresentationFormat>Widescreen</PresentationFormat>
  <Paragraphs>12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Aldhabi</vt:lpstr>
      <vt:lpstr>Aptos</vt:lpstr>
      <vt:lpstr>Aptos Display</vt:lpstr>
      <vt:lpstr>Arial</vt:lpstr>
      <vt:lpstr>Office Theme</vt:lpstr>
      <vt:lpstr>   Putting on a brave face – the lion head cup of Qatna</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Lexin Jessopp (2400788)</dc:creator>
  <cp:lastModifiedBy>Lexin Jessopp (2400788)</cp:lastModifiedBy>
  <cp:revision>1</cp:revision>
  <dcterms:created xsi:type="dcterms:W3CDTF">2025-11-18T10:18:45Z</dcterms:created>
  <dcterms:modified xsi:type="dcterms:W3CDTF">2025-11-24T12:26:48Z</dcterms:modified>
</cp:coreProperties>
</file>