
<file path=[Content_Types].xml><?xml version="1.0" encoding="utf-8"?>
<Types xmlns="http://schemas.openxmlformats.org/package/2006/content-types">
  <Default Extension="xml" ContentType="application/xml"/>
  <Default Extension="png" ContentType="image/png"/>
  <Default Extension="rels" ContentType="application/vnd.openxmlformats-package.relationships+xml"/>
  <Default Extension="svg" ContentType="image/svg+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4" r:id="rId5"/>
    <p:sldId id="265" r:id="rId6"/>
    <p:sldId id="261" r:id="rId7"/>
    <p:sldId id="262" r:id="rId8"/>
    <p:sldId id="266" r:id="rId9"/>
    <p:sldId id="267" r:id="rId10"/>
    <p:sldId id="269" r:id="rId11"/>
    <p:sldId id="268" r:id="rId12"/>
    <p:sldId id="271" r:id="rId13"/>
    <p:sldId id="270"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01"/>
    <p:restoredTop sz="95935"/>
  </p:normalViewPr>
  <p:slideViewPr>
    <p:cSldViewPr snapToGrid="0" snapToObjects="1">
      <p:cViewPr>
        <p:scale>
          <a:sx n="80" d="100"/>
          <a:sy n="80" d="100"/>
        </p:scale>
        <p:origin x="1816" y="1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_rels/data3.xml.rels><?xml version="1.0" encoding="UTF-8" standalone="yes"?>
<Relationships xmlns="http://schemas.openxmlformats.org/package/2006/relationships"><Relationship Id="rId11" Type="http://schemas.openxmlformats.org/officeDocument/2006/relationships/image" Target="../media/image12.png"/><Relationship Id="rId12" Type="http://schemas.openxmlformats.org/officeDocument/2006/relationships/image" Target="../media/image18.svg"/><Relationship Id="rId13" Type="http://schemas.openxmlformats.org/officeDocument/2006/relationships/image" Target="../media/image13.png"/><Relationship Id="rId14" Type="http://schemas.openxmlformats.org/officeDocument/2006/relationships/image" Target="../media/image20.svg"/><Relationship Id="rId1" Type="http://schemas.openxmlformats.org/officeDocument/2006/relationships/image" Target="../media/image7.png"/><Relationship Id="rId2" Type="http://schemas.openxmlformats.org/officeDocument/2006/relationships/image" Target="../media/image8.svg"/><Relationship Id="rId3" Type="http://schemas.openxmlformats.org/officeDocument/2006/relationships/image" Target="../media/image8.png"/><Relationship Id="rId4" Type="http://schemas.openxmlformats.org/officeDocument/2006/relationships/image" Target="../media/image10.svg"/><Relationship Id="rId5" Type="http://schemas.openxmlformats.org/officeDocument/2006/relationships/image" Target="../media/image9.png"/><Relationship Id="rId6" Type="http://schemas.openxmlformats.org/officeDocument/2006/relationships/image" Target="../media/image12.svg"/><Relationship Id="rId7" Type="http://schemas.openxmlformats.org/officeDocument/2006/relationships/image" Target="../media/image10.png"/><Relationship Id="rId8" Type="http://schemas.openxmlformats.org/officeDocument/2006/relationships/image" Target="../media/image14.svg"/><Relationship Id="rId9" Type="http://schemas.openxmlformats.org/officeDocument/2006/relationships/image" Target="../media/image11.png"/><Relationship Id="rId10"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11" Type="http://schemas.openxmlformats.org/officeDocument/2006/relationships/image" Target="../media/image12.png"/><Relationship Id="rId12" Type="http://schemas.openxmlformats.org/officeDocument/2006/relationships/image" Target="../media/image18.svg"/><Relationship Id="rId13" Type="http://schemas.openxmlformats.org/officeDocument/2006/relationships/image" Target="../media/image13.png"/><Relationship Id="rId14" Type="http://schemas.openxmlformats.org/officeDocument/2006/relationships/image" Target="../media/image20.svg"/><Relationship Id="rId1" Type="http://schemas.openxmlformats.org/officeDocument/2006/relationships/image" Target="../media/image7.png"/><Relationship Id="rId2" Type="http://schemas.openxmlformats.org/officeDocument/2006/relationships/image" Target="../media/image8.svg"/><Relationship Id="rId3" Type="http://schemas.openxmlformats.org/officeDocument/2006/relationships/image" Target="../media/image8.png"/><Relationship Id="rId4" Type="http://schemas.openxmlformats.org/officeDocument/2006/relationships/image" Target="../media/image10.svg"/><Relationship Id="rId5" Type="http://schemas.openxmlformats.org/officeDocument/2006/relationships/image" Target="../media/image9.png"/><Relationship Id="rId6" Type="http://schemas.openxmlformats.org/officeDocument/2006/relationships/image" Target="../media/image12.svg"/><Relationship Id="rId7" Type="http://schemas.openxmlformats.org/officeDocument/2006/relationships/image" Target="../media/image10.png"/><Relationship Id="rId8" Type="http://schemas.openxmlformats.org/officeDocument/2006/relationships/image" Target="../media/image14.svg"/><Relationship Id="rId9" Type="http://schemas.openxmlformats.org/officeDocument/2006/relationships/image" Target="../media/image11.png"/><Relationship Id="rId10"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D01323-D06B-45F7-BE5B-88A81C14F24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E8A97F2-47BA-4FF8-A4E5-7BCE8B6FFD22}">
      <dgm:prSet/>
      <dgm:spPr/>
      <dgm:t>
        <a:bodyPr/>
        <a:lstStyle/>
        <a:p>
          <a:r>
            <a:rPr lang="en-US"/>
            <a:t>Children are undertaking National Tests from a very young age.</a:t>
          </a:r>
        </a:p>
      </dgm:t>
    </dgm:pt>
    <dgm:pt modelId="{108E2CF5-95DE-407A-930C-198D70B72415}" type="parTrans" cxnId="{2B15F614-20B7-4691-AA42-B7264F761E03}">
      <dgm:prSet/>
      <dgm:spPr/>
      <dgm:t>
        <a:bodyPr/>
        <a:lstStyle/>
        <a:p>
          <a:endParaRPr lang="en-US"/>
        </a:p>
      </dgm:t>
    </dgm:pt>
    <dgm:pt modelId="{36192488-7579-4434-BDAE-0945D3A51A37}" type="sibTrans" cxnId="{2B15F614-20B7-4691-AA42-B7264F761E03}">
      <dgm:prSet/>
      <dgm:spPr/>
      <dgm:t>
        <a:bodyPr/>
        <a:lstStyle/>
        <a:p>
          <a:endParaRPr lang="en-US"/>
        </a:p>
      </dgm:t>
    </dgm:pt>
    <dgm:pt modelId="{367A8B83-A6C0-4B6F-BAA2-B3F1D7D7EAFB}">
      <dgm:prSet/>
      <dgm:spPr/>
      <dgm:t>
        <a:bodyPr/>
        <a:lstStyle/>
        <a:p>
          <a:r>
            <a:rPr lang="en-US"/>
            <a:t>Placement experience showed that school’s are monitoring pupils’ feelings by using emotion monitoring strategies such as Speakr.</a:t>
          </a:r>
        </a:p>
      </dgm:t>
    </dgm:pt>
    <dgm:pt modelId="{214029FE-D086-444B-9C0F-1B0A816D107A}" type="parTrans" cxnId="{7C538AC0-B5A8-4F09-BEBF-F7F89A96CD00}">
      <dgm:prSet/>
      <dgm:spPr/>
      <dgm:t>
        <a:bodyPr/>
        <a:lstStyle/>
        <a:p>
          <a:endParaRPr lang="en-US"/>
        </a:p>
      </dgm:t>
    </dgm:pt>
    <dgm:pt modelId="{85A48EFB-4BFD-4B97-8D4F-3B9CE2C3019D}" type="sibTrans" cxnId="{7C538AC0-B5A8-4F09-BEBF-F7F89A96CD00}">
      <dgm:prSet/>
      <dgm:spPr/>
      <dgm:t>
        <a:bodyPr/>
        <a:lstStyle/>
        <a:p>
          <a:endParaRPr lang="en-US"/>
        </a:p>
      </dgm:t>
    </dgm:pt>
    <dgm:pt modelId="{7DDDF627-3380-41CF-9CAC-FB71EC456A1D}">
      <dgm:prSet/>
      <dgm:spPr/>
      <dgm:t>
        <a:bodyPr/>
        <a:lstStyle/>
        <a:p>
          <a:r>
            <a:rPr lang="en-US" dirty="0"/>
            <a:t>News reports often document the pressures of academic and exam pressure on young people.</a:t>
          </a:r>
        </a:p>
      </dgm:t>
    </dgm:pt>
    <dgm:pt modelId="{535ED8CF-E962-4E97-B32E-BAA2477E5022}" type="parTrans" cxnId="{AA485328-EAAB-4C12-9710-4C8CE18899F3}">
      <dgm:prSet/>
      <dgm:spPr/>
      <dgm:t>
        <a:bodyPr/>
        <a:lstStyle/>
        <a:p>
          <a:endParaRPr lang="en-US"/>
        </a:p>
      </dgm:t>
    </dgm:pt>
    <dgm:pt modelId="{C5E6FB74-AC68-49CF-9A41-390627EBF9C1}" type="sibTrans" cxnId="{AA485328-EAAB-4C12-9710-4C8CE18899F3}">
      <dgm:prSet/>
      <dgm:spPr/>
      <dgm:t>
        <a:bodyPr/>
        <a:lstStyle/>
        <a:p>
          <a:endParaRPr lang="en-US"/>
        </a:p>
      </dgm:t>
    </dgm:pt>
    <dgm:pt modelId="{A8FD2C5C-CD09-6E49-805F-2F01C66B238A}" type="pres">
      <dgm:prSet presAssocID="{05D01323-D06B-45F7-BE5B-88A81C14F241}" presName="linear" presStyleCnt="0">
        <dgm:presLayoutVars>
          <dgm:animLvl val="lvl"/>
          <dgm:resizeHandles val="exact"/>
        </dgm:presLayoutVars>
      </dgm:prSet>
      <dgm:spPr/>
      <dgm:t>
        <a:bodyPr/>
        <a:lstStyle/>
        <a:p>
          <a:endParaRPr lang="en-US"/>
        </a:p>
      </dgm:t>
    </dgm:pt>
    <dgm:pt modelId="{BCCF5890-CD0D-274F-B226-5CA2E56012C8}" type="pres">
      <dgm:prSet presAssocID="{BE8A97F2-47BA-4FF8-A4E5-7BCE8B6FFD22}" presName="parentText" presStyleLbl="node1" presStyleIdx="0" presStyleCnt="3">
        <dgm:presLayoutVars>
          <dgm:chMax val="0"/>
          <dgm:bulletEnabled val="1"/>
        </dgm:presLayoutVars>
      </dgm:prSet>
      <dgm:spPr/>
      <dgm:t>
        <a:bodyPr/>
        <a:lstStyle/>
        <a:p>
          <a:endParaRPr lang="en-US"/>
        </a:p>
      </dgm:t>
    </dgm:pt>
    <dgm:pt modelId="{78626FD9-C12E-7344-8767-EE8EB763018F}" type="pres">
      <dgm:prSet presAssocID="{36192488-7579-4434-BDAE-0945D3A51A37}" presName="spacer" presStyleCnt="0"/>
      <dgm:spPr/>
    </dgm:pt>
    <dgm:pt modelId="{0BA714C0-4882-3F45-AA31-E14304BFCD4C}" type="pres">
      <dgm:prSet presAssocID="{367A8B83-A6C0-4B6F-BAA2-B3F1D7D7EAFB}" presName="parentText" presStyleLbl="node1" presStyleIdx="1" presStyleCnt="3">
        <dgm:presLayoutVars>
          <dgm:chMax val="0"/>
          <dgm:bulletEnabled val="1"/>
        </dgm:presLayoutVars>
      </dgm:prSet>
      <dgm:spPr/>
      <dgm:t>
        <a:bodyPr/>
        <a:lstStyle/>
        <a:p>
          <a:endParaRPr lang="en-US"/>
        </a:p>
      </dgm:t>
    </dgm:pt>
    <dgm:pt modelId="{EE107E47-EF3B-3E41-9399-F6112C34CD2D}" type="pres">
      <dgm:prSet presAssocID="{85A48EFB-4BFD-4B97-8D4F-3B9CE2C3019D}" presName="spacer" presStyleCnt="0"/>
      <dgm:spPr/>
    </dgm:pt>
    <dgm:pt modelId="{11F754AC-1764-434C-A565-5E59A43794E4}" type="pres">
      <dgm:prSet presAssocID="{7DDDF627-3380-41CF-9CAC-FB71EC456A1D}" presName="parentText" presStyleLbl="node1" presStyleIdx="2" presStyleCnt="3">
        <dgm:presLayoutVars>
          <dgm:chMax val="0"/>
          <dgm:bulletEnabled val="1"/>
        </dgm:presLayoutVars>
      </dgm:prSet>
      <dgm:spPr/>
      <dgm:t>
        <a:bodyPr/>
        <a:lstStyle/>
        <a:p>
          <a:endParaRPr lang="en-US"/>
        </a:p>
      </dgm:t>
    </dgm:pt>
  </dgm:ptLst>
  <dgm:cxnLst>
    <dgm:cxn modelId="{AA485328-EAAB-4C12-9710-4C8CE18899F3}" srcId="{05D01323-D06B-45F7-BE5B-88A81C14F241}" destId="{7DDDF627-3380-41CF-9CAC-FB71EC456A1D}" srcOrd="2" destOrd="0" parTransId="{535ED8CF-E962-4E97-B32E-BAA2477E5022}" sibTransId="{C5E6FB74-AC68-49CF-9A41-390627EBF9C1}"/>
    <dgm:cxn modelId="{F8D73059-5B60-BA49-996B-5A060B42E1EA}" type="presOf" srcId="{367A8B83-A6C0-4B6F-BAA2-B3F1D7D7EAFB}" destId="{0BA714C0-4882-3F45-AA31-E14304BFCD4C}" srcOrd="0" destOrd="0" presId="urn:microsoft.com/office/officeart/2005/8/layout/vList2"/>
    <dgm:cxn modelId="{672AB7E7-A655-A24D-9A84-572010F18836}" type="presOf" srcId="{05D01323-D06B-45F7-BE5B-88A81C14F241}" destId="{A8FD2C5C-CD09-6E49-805F-2F01C66B238A}" srcOrd="0" destOrd="0" presId="urn:microsoft.com/office/officeart/2005/8/layout/vList2"/>
    <dgm:cxn modelId="{2B15F614-20B7-4691-AA42-B7264F761E03}" srcId="{05D01323-D06B-45F7-BE5B-88A81C14F241}" destId="{BE8A97F2-47BA-4FF8-A4E5-7BCE8B6FFD22}" srcOrd="0" destOrd="0" parTransId="{108E2CF5-95DE-407A-930C-198D70B72415}" sibTransId="{36192488-7579-4434-BDAE-0945D3A51A37}"/>
    <dgm:cxn modelId="{05619222-AE71-5E45-95FD-084A8DA7044F}" type="presOf" srcId="{7DDDF627-3380-41CF-9CAC-FB71EC456A1D}" destId="{11F754AC-1764-434C-A565-5E59A43794E4}" srcOrd="0" destOrd="0" presId="urn:microsoft.com/office/officeart/2005/8/layout/vList2"/>
    <dgm:cxn modelId="{7C538AC0-B5A8-4F09-BEBF-F7F89A96CD00}" srcId="{05D01323-D06B-45F7-BE5B-88A81C14F241}" destId="{367A8B83-A6C0-4B6F-BAA2-B3F1D7D7EAFB}" srcOrd="1" destOrd="0" parTransId="{214029FE-D086-444B-9C0F-1B0A816D107A}" sibTransId="{85A48EFB-4BFD-4B97-8D4F-3B9CE2C3019D}"/>
    <dgm:cxn modelId="{C1F8C30E-CDC3-244F-A9C3-606F3983AC86}" type="presOf" srcId="{BE8A97F2-47BA-4FF8-A4E5-7BCE8B6FFD22}" destId="{BCCF5890-CD0D-274F-B226-5CA2E56012C8}" srcOrd="0" destOrd="0" presId="urn:microsoft.com/office/officeart/2005/8/layout/vList2"/>
    <dgm:cxn modelId="{FC314D43-BDC2-F644-A3D7-B49B5AD4811F}" type="presParOf" srcId="{A8FD2C5C-CD09-6E49-805F-2F01C66B238A}" destId="{BCCF5890-CD0D-274F-B226-5CA2E56012C8}" srcOrd="0" destOrd="0" presId="urn:microsoft.com/office/officeart/2005/8/layout/vList2"/>
    <dgm:cxn modelId="{C22E45BE-734D-E340-B616-1655E5C88823}" type="presParOf" srcId="{A8FD2C5C-CD09-6E49-805F-2F01C66B238A}" destId="{78626FD9-C12E-7344-8767-EE8EB763018F}" srcOrd="1" destOrd="0" presId="urn:microsoft.com/office/officeart/2005/8/layout/vList2"/>
    <dgm:cxn modelId="{7E0A4DA1-32C9-164B-B94A-5B95ED6777E0}" type="presParOf" srcId="{A8FD2C5C-CD09-6E49-805F-2F01C66B238A}" destId="{0BA714C0-4882-3F45-AA31-E14304BFCD4C}" srcOrd="2" destOrd="0" presId="urn:microsoft.com/office/officeart/2005/8/layout/vList2"/>
    <dgm:cxn modelId="{A95F6309-7101-9D47-8F82-A08ABBAC46B6}" type="presParOf" srcId="{A8FD2C5C-CD09-6E49-805F-2F01C66B238A}" destId="{EE107E47-EF3B-3E41-9399-F6112C34CD2D}" srcOrd="3" destOrd="0" presId="urn:microsoft.com/office/officeart/2005/8/layout/vList2"/>
    <dgm:cxn modelId="{07A2F322-1346-A443-BD7E-C53898464D07}" type="presParOf" srcId="{A8FD2C5C-CD09-6E49-805F-2F01C66B238A}" destId="{11F754AC-1764-434C-A565-5E59A43794E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A4CB03-E56D-40D3-9030-FEE2E5918F8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AAAE9C4-39B9-4B3E-8B7C-46AFA76D5BFD}">
      <dgm:prSet/>
      <dgm:spPr/>
      <dgm:t>
        <a:bodyPr/>
        <a:lstStyle/>
        <a:p>
          <a:r>
            <a:rPr lang="en-GB" dirty="0"/>
            <a:t>A combination of </a:t>
          </a:r>
          <a:r>
            <a:rPr lang="en-GB" b="1" dirty="0"/>
            <a:t>qualitative and quantitative </a:t>
          </a:r>
          <a:r>
            <a:rPr lang="en-GB" dirty="0"/>
            <a:t>research methods will be used to gather the most purposeful data.</a:t>
          </a:r>
          <a:endParaRPr lang="en-US" dirty="0"/>
        </a:p>
      </dgm:t>
    </dgm:pt>
    <dgm:pt modelId="{365970EB-8EA7-49AA-88A7-FCBB1B32E5A6}" type="parTrans" cxnId="{2481F6B0-2A14-44E6-9A88-0BF1A67FA9EA}">
      <dgm:prSet/>
      <dgm:spPr/>
      <dgm:t>
        <a:bodyPr/>
        <a:lstStyle/>
        <a:p>
          <a:endParaRPr lang="en-US"/>
        </a:p>
      </dgm:t>
    </dgm:pt>
    <dgm:pt modelId="{67F082E6-AC83-4EF8-9628-55BEB01545FD}" type="sibTrans" cxnId="{2481F6B0-2A14-44E6-9A88-0BF1A67FA9EA}">
      <dgm:prSet/>
      <dgm:spPr/>
      <dgm:t>
        <a:bodyPr/>
        <a:lstStyle/>
        <a:p>
          <a:endParaRPr lang="en-US"/>
        </a:p>
      </dgm:t>
    </dgm:pt>
    <dgm:pt modelId="{B437D4C0-F378-470D-8D74-A3E65ACF508F}">
      <dgm:prSet/>
      <dgm:spPr/>
      <dgm:t>
        <a:bodyPr/>
        <a:lstStyle/>
        <a:p>
          <a:r>
            <a:rPr lang="en-GB" dirty="0"/>
            <a:t>Qualitative = primarily exploratory research. It is used to gain an understanding of underlying reasons, opinions, and motivations.</a:t>
          </a:r>
          <a:endParaRPr lang="en-US" dirty="0"/>
        </a:p>
      </dgm:t>
    </dgm:pt>
    <dgm:pt modelId="{5BB503C5-50C0-400D-A4E7-F314A3742F20}" type="parTrans" cxnId="{33621C57-554D-4172-9D3D-9D57F05CA609}">
      <dgm:prSet/>
      <dgm:spPr/>
      <dgm:t>
        <a:bodyPr/>
        <a:lstStyle/>
        <a:p>
          <a:endParaRPr lang="en-US"/>
        </a:p>
      </dgm:t>
    </dgm:pt>
    <dgm:pt modelId="{A70D8F10-E198-4702-88B2-30CFBA12EFCD}" type="sibTrans" cxnId="{33621C57-554D-4172-9D3D-9D57F05CA609}">
      <dgm:prSet/>
      <dgm:spPr/>
      <dgm:t>
        <a:bodyPr/>
        <a:lstStyle/>
        <a:p>
          <a:endParaRPr lang="en-US"/>
        </a:p>
      </dgm:t>
    </dgm:pt>
    <dgm:pt modelId="{E1D3E042-E702-4CE2-A9AF-B84C1C5B80C3}">
      <dgm:prSet/>
      <dgm:spPr/>
      <dgm:t>
        <a:bodyPr/>
        <a:lstStyle/>
        <a:p>
          <a:r>
            <a:rPr lang="en-GB"/>
            <a:t>Quantitative = used to quantify the problem by way of generating numerical data or data that can be transformed into usable statistics. </a:t>
          </a:r>
          <a:endParaRPr lang="en-US"/>
        </a:p>
      </dgm:t>
    </dgm:pt>
    <dgm:pt modelId="{1A0943B4-8429-485D-B725-5C2D7073C4E6}" type="parTrans" cxnId="{6BD1B412-AFE1-4B81-8B4A-AD27E45D99D6}">
      <dgm:prSet/>
      <dgm:spPr/>
      <dgm:t>
        <a:bodyPr/>
        <a:lstStyle/>
        <a:p>
          <a:endParaRPr lang="en-US"/>
        </a:p>
      </dgm:t>
    </dgm:pt>
    <dgm:pt modelId="{67033C34-A731-4C9B-90A4-C78AFACE3945}" type="sibTrans" cxnId="{6BD1B412-AFE1-4B81-8B4A-AD27E45D99D6}">
      <dgm:prSet/>
      <dgm:spPr/>
      <dgm:t>
        <a:bodyPr/>
        <a:lstStyle/>
        <a:p>
          <a:endParaRPr lang="en-US"/>
        </a:p>
      </dgm:t>
    </dgm:pt>
    <dgm:pt modelId="{E955FB48-B784-2F40-80E7-8520B21AFF86}" type="pres">
      <dgm:prSet presAssocID="{F4A4CB03-E56D-40D3-9030-FEE2E5918F84}" presName="linear" presStyleCnt="0">
        <dgm:presLayoutVars>
          <dgm:animLvl val="lvl"/>
          <dgm:resizeHandles val="exact"/>
        </dgm:presLayoutVars>
      </dgm:prSet>
      <dgm:spPr/>
      <dgm:t>
        <a:bodyPr/>
        <a:lstStyle/>
        <a:p>
          <a:endParaRPr lang="en-US"/>
        </a:p>
      </dgm:t>
    </dgm:pt>
    <dgm:pt modelId="{48409BF3-EDA7-9F4A-8042-E9393F583855}" type="pres">
      <dgm:prSet presAssocID="{EAAAE9C4-39B9-4B3E-8B7C-46AFA76D5BFD}" presName="parentText" presStyleLbl="node1" presStyleIdx="0" presStyleCnt="3">
        <dgm:presLayoutVars>
          <dgm:chMax val="0"/>
          <dgm:bulletEnabled val="1"/>
        </dgm:presLayoutVars>
      </dgm:prSet>
      <dgm:spPr/>
      <dgm:t>
        <a:bodyPr/>
        <a:lstStyle/>
        <a:p>
          <a:endParaRPr lang="en-US"/>
        </a:p>
      </dgm:t>
    </dgm:pt>
    <dgm:pt modelId="{BFAD4995-2CED-E34B-BD4E-1075ECAAF365}" type="pres">
      <dgm:prSet presAssocID="{67F082E6-AC83-4EF8-9628-55BEB01545FD}" presName="spacer" presStyleCnt="0"/>
      <dgm:spPr/>
    </dgm:pt>
    <dgm:pt modelId="{C9DE51C8-A42E-3C4A-AFD6-1139805C9286}" type="pres">
      <dgm:prSet presAssocID="{B437D4C0-F378-470D-8D74-A3E65ACF508F}" presName="parentText" presStyleLbl="node1" presStyleIdx="1" presStyleCnt="3">
        <dgm:presLayoutVars>
          <dgm:chMax val="0"/>
          <dgm:bulletEnabled val="1"/>
        </dgm:presLayoutVars>
      </dgm:prSet>
      <dgm:spPr/>
      <dgm:t>
        <a:bodyPr/>
        <a:lstStyle/>
        <a:p>
          <a:endParaRPr lang="en-US"/>
        </a:p>
      </dgm:t>
    </dgm:pt>
    <dgm:pt modelId="{012ABD51-5206-BA40-BDFF-7DE9D30E4C0D}" type="pres">
      <dgm:prSet presAssocID="{A70D8F10-E198-4702-88B2-30CFBA12EFCD}" presName="spacer" presStyleCnt="0"/>
      <dgm:spPr/>
    </dgm:pt>
    <dgm:pt modelId="{02E263B4-87B7-6D4D-BECC-4B4F48CAE7C7}" type="pres">
      <dgm:prSet presAssocID="{E1D3E042-E702-4CE2-A9AF-B84C1C5B80C3}" presName="parentText" presStyleLbl="node1" presStyleIdx="2" presStyleCnt="3">
        <dgm:presLayoutVars>
          <dgm:chMax val="0"/>
          <dgm:bulletEnabled val="1"/>
        </dgm:presLayoutVars>
      </dgm:prSet>
      <dgm:spPr/>
      <dgm:t>
        <a:bodyPr/>
        <a:lstStyle/>
        <a:p>
          <a:endParaRPr lang="en-US"/>
        </a:p>
      </dgm:t>
    </dgm:pt>
  </dgm:ptLst>
  <dgm:cxnLst>
    <dgm:cxn modelId="{1A063E59-79FE-854D-9F4B-7BB090EA1D53}" type="presOf" srcId="{E1D3E042-E702-4CE2-A9AF-B84C1C5B80C3}" destId="{02E263B4-87B7-6D4D-BECC-4B4F48CAE7C7}" srcOrd="0" destOrd="0" presId="urn:microsoft.com/office/officeart/2005/8/layout/vList2"/>
    <dgm:cxn modelId="{6BD1B412-AFE1-4B81-8B4A-AD27E45D99D6}" srcId="{F4A4CB03-E56D-40D3-9030-FEE2E5918F84}" destId="{E1D3E042-E702-4CE2-A9AF-B84C1C5B80C3}" srcOrd="2" destOrd="0" parTransId="{1A0943B4-8429-485D-B725-5C2D7073C4E6}" sibTransId="{67033C34-A731-4C9B-90A4-C78AFACE3945}"/>
    <dgm:cxn modelId="{4E56C4D8-9332-5541-AEA3-D8DEC0A2F563}" type="presOf" srcId="{EAAAE9C4-39B9-4B3E-8B7C-46AFA76D5BFD}" destId="{48409BF3-EDA7-9F4A-8042-E9393F583855}" srcOrd="0" destOrd="0" presId="urn:microsoft.com/office/officeart/2005/8/layout/vList2"/>
    <dgm:cxn modelId="{2481F6B0-2A14-44E6-9A88-0BF1A67FA9EA}" srcId="{F4A4CB03-E56D-40D3-9030-FEE2E5918F84}" destId="{EAAAE9C4-39B9-4B3E-8B7C-46AFA76D5BFD}" srcOrd="0" destOrd="0" parTransId="{365970EB-8EA7-49AA-88A7-FCBB1B32E5A6}" sibTransId="{67F082E6-AC83-4EF8-9628-55BEB01545FD}"/>
    <dgm:cxn modelId="{B1F548AD-523C-564F-9192-50F71087FDF6}" type="presOf" srcId="{F4A4CB03-E56D-40D3-9030-FEE2E5918F84}" destId="{E955FB48-B784-2F40-80E7-8520B21AFF86}" srcOrd="0" destOrd="0" presId="urn:microsoft.com/office/officeart/2005/8/layout/vList2"/>
    <dgm:cxn modelId="{33621C57-554D-4172-9D3D-9D57F05CA609}" srcId="{F4A4CB03-E56D-40D3-9030-FEE2E5918F84}" destId="{B437D4C0-F378-470D-8D74-A3E65ACF508F}" srcOrd="1" destOrd="0" parTransId="{5BB503C5-50C0-400D-A4E7-F314A3742F20}" sibTransId="{A70D8F10-E198-4702-88B2-30CFBA12EFCD}"/>
    <dgm:cxn modelId="{8B3C5020-1F4B-5A4F-8AA2-FD7F2CBDF2A9}" type="presOf" srcId="{B437D4C0-F378-470D-8D74-A3E65ACF508F}" destId="{C9DE51C8-A42E-3C4A-AFD6-1139805C9286}" srcOrd="0" destOrd="0" presId="urn:microsoft.com/office/officeart/2005/8/layout/vList2"/>
    <dgm:cxn modelId="{37B607A6-3263-E148-8404-92DEE7971FFC}" type="presParOf" srcId="{E955FB48-B784-2F40-80E7-8520B21AFF86}" destId="{48409BF3-EDA7-9F4A-8042-E9393F583855}" srcOrd="0" destOrd="0" presId="urn:microsoft.com/office/officeart/2005/8/layout/vList2"/>
    <dgm:cxn modelId="{6E3CC2B4-2E08-A045-A6AE-37034B1508FA}" type="presParOf" srcId="{E955FB48-B784-2F40-80E7-8520B21AFF86}" destId="{BFAD4995-2CED-E34B-BD4E-1075ECAAF365}" srcOrd="1" destOrd="0" presId="urn:microsoft.com/office/officeart/2005/8/layout/vList2"/>
    <dgm:cxn modelId="{18B9355C-FE08-B742-B796-8708DD1FB69D}" type="presParOf" srcId="{E955FB48-B784-2F40-80E7-8520B21AFF86}" destId="{C9DE51C8-A42E-3C4A-AFD6-1139805C9286}" srcOrd="2" destOrd="0" presId="urn:microsoft.com/office/officeart/2005/8/layout/vList2"/>
    <dgm:cxn modelId="{C7DDE28C-49C9-E14E-87DF-580083EA6D30}" type="presParOf" srcId="{E955FB48-B784-2F40-80E7-8520B21AFF86}" destId="{012ABD51-5206-BA40-BDFF-7DE9D30E4C0D}" srcOrd="3" destOrd="0" presId="urn:microsoft.com/office/officeart/2005/8/layout/vList2"/>
    <dgm:cxn modelId="{4CD57CC0-4AE1-4A4E-93DD-12BA7F0A1B67}" type="presParOf" srcId="{E955FB48-B784-2F40-80E7-8520B21AFF86}" destId="{02E263B4-87B7-6D4D-BECC-4B4F48CAE7C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28FB14-39CB-4342-B962-6635E614B02F}" type="doc">
      <dgm:prSet loTypeId="urn:microsoft.com/office/officeart/2018/2/layout/IconVerticalSolidList" loCatId="icon" qsTypeId="urn:microsoft.com/office/officeart/2005/8/quickstyle/simple4" qsCatId="simple" csTypeId="urn:microsoft.com/office/officeart/2018/5/colors/Iconchunking_neutralbg_accent3_2" csCatId="accent3" phldr="1"/>
      <dgm:spPr/>
      <dgm:t>
        <a:bodyPr/>
        <a:lstStyle/>
        <a:p>
          <a:endParaRPr lang="en-US"/>
        </a:p>
      </dgm:t>
    </dgm:pt>
    <dgm:pt modelId="{3B9302F4-086A-489A-927C-35EC5AD0E95A}">
      <dgm:prSet/>
      <dgm:spPr/>
      <dgm:t>
        <a:bodyPr/>
        <a:lstStyle/>
        <a:p>
          <a:pPr>
            <a:lnSpc>
              <a:spcPct val="100000"/>
            </a:lnSpc>
          </a:pPr>
          <a:r>
            <a:rPr lang="en-GB" dirty="0"/>
            <a:t>3 separate focus groups with children in groups of 5 in year 6, 9 and 11. </a:t>
          </a:r>
          <a:endParaRPr lang="en-US" dirty="0"/>
        </a:p>
      </dgm:t>
    </dgm:pt>
    <dgm:pt modelId="{8540A730-1B62-473A-967E-D61DA09947D2}" type="parTrans" cxnId="{D01A0732-8D25-4AC0-B4B2-3415D7C7CE70}">
      <dgm:prSet/>
      <dgm:spPr/>
      <dgm:t>
        <a:bodyPr/>
        <a:lstStyle/>
        <a:p>
          <a:endParaRPr lang="en-US"/>
        </a:p>
      </dgm:t>
    </dgm:pt>
    <dgm:pt modelId="{7AF40B0D-CCEC-426E-ACB7-E06E5CCEC78A}" type="sibTrans" cxnId="{D01A0732-8D25-4AC0-B4B2-3415D7C7CE70}">
      <dgm:prSet/>
      <dgm:spPr/>
      <dgm:t>
        <a:bodyPr/>
        <a:lstStyle/>
        <a:p>
          <a:pPr>
            <a:lnSpc>
              <a:spcPct val="100000"/>
            </a:lnSpc>
          </a:pPr>
          <a:endParaRPr lang="en-US"/>
        </a:p>
      </dgm:t>
    </dgm:pt>
    <dgm:pt modelId="{98AB618F-D3A1-4444-9560-6EDF58BEF658}">
      <dgm:prSet/>
      <dgm:spPr/>
      <dgm:t>
        <a:bodyPr/>
        <a:lstStyle/>
        <a:p>
          <a:pPr>
            <a:lnSpc>
              <a:spcPct val="100000"/>
            </a:lnSpc>
          </a:pPr>
          <a:r>
            <a:rPr lang="en-GB" b="1"/>
            <a:t>Aim of focus group: </a:t>
          </a:r>
          <a:r>
            <a:rPr lang="en-GB"/>
            <a:t>To hear students’ feelings about schoolwork and how it affects their mood.</a:t>
          </a:r>
          <a:endParaRPr lang="en-US"/>
        </a:p>
      </dgm:t>
    </dgm:pt>
    <dgm:pt modelId="{014B7314-C2D0-4D97-B77C-2A3863711CB5}" type="parTrans" cxnId="{87F8ADCB-B19D-4902-B236-34288F469DCF}">
      <dgm:prSet/>
      <dgm:spPr/>
      <dgm:t>
        <a:bodyPr/>
        <a:lstStyle/>
        <a:p>
          <a:endParaRPr lang="en-US"/>
        </a:p>
      </dgm:t>
    </dgm:pt>
    <dgm:pt modelId="{4CF335A5-91CF-4411-A356-C763FD98EAF6}" type="sibTrans" cxnId="{87F8ADCB-B19D-4902-B236-34288F469DCF}">
      <dgm:prSet/>
      <dgm:spPr/>
      <dgm:t>
        <a:bodyPr/>
        <a:lstStyle/>
        <a:p>
          <a:pPr>
            <a:lnSpc>
              <a:spcPct val="100000"/>
            </a:lnSpc>
          </a:pPr>
          <a:endParaRPr lang="en-US"/>
        </a:p>
      </dgm:t>
    </dgm:pt>
    <dgm:pt modelId="{8F1BE287-FA66-4025-8F3D-EBE399391AC4}">
      <dgm:prSet/>
      <dgm:spPr/>
      <dgm:t>
        <a:bodyPr/>
        <a:lstStyle/>
        <a:p>
          <a:pPr>
            <a:lnSpc>
              <a:spcPct val="100000"/>
            </a:lnSpc>
          </a:pPr>
          <a:r>
            <a:rPr lang="en-US" b="1"/>
            <a:t>Benefits of focus groups: </a:t>
          </a:r>
          <a:r>
            <a:rPr lang="en-GB"/>
            <a:t>saves money and time compared to individual interviews. </a:t>
          </a:r>
          <a:endParaRPr lang="en-US"/>
        </a:p>
      </dgm:t>
    </dgm:pt>
    <dgm:pt modelId="{28EB0945-6D8D-466F-8406-C1E5C8C043DB}" type="parTrans" cxnId="{7E0B2764-D51D-479A-8A17-10EB8288F05D}">
      <dgm:prSet/>
      <dgm:spPr/>
      <dgm:t>
        <a:bodyPr/>
        <a:lstStyle/>
        <a:p>
          <a:endParaRPr lang="en-US"/>
        </a:p>
      </dgm:t>
    </dgm:pt>
    <dgm:pt modelId="{77D80E07-1F22-4396-AA82-9B2C21EA95E1}" type="sibTrans" cxnId="{7E0B2764-D51D-479A-8A17-10EB8288F05D}">
      <dgm:prSet/>
      <dgm:spPr/>
      <dgm:t>
        <a:bodyPr/>
        <a:lstStyle/>
        <a:p>
          <a:pPr>
            <a:lnSpc>
              <a:spcPct val="100000"/>
            </a:lnSpc>
          </a:pPr>
          <a:endParaRPr lang="en-US"/>
        </a:p>
      </dgm:t>
    </dgm:pt>
    <dgm:pt modelId="{8874FC89-9377-4B74-8756-6FE52350EA61}">
      <dgm:prSet/>
      <dgm:spPr/>
      <dgm:t>
        <a:bodyPr/>
        <a:lstStyle/>
        <a:p>
          <a:pPr>
            <a:lnSpc>
              <a:spcPct val="100000"/>
            </a:lnSpc>
          </a:pPr>
          <a:r>
            <a:rPr lang="en-GB"/>
            <a:t>Provide a broader range of views and opinions.</a:t>
          </a:r>
          <a:endParaRPr lang="en-US"/>
        </a:p>
      </dgm:t>
    </dgm:pt>
    <dgm:pt modelId="{CD9715B6-EBE7-4189-B133-52CC86236020}" type="parTrans" cxnId="{02B43205-87AA-4519-A9E0-9780A133E1DF}">
      <dgm:prSet/>
      <dgm:spPr/>
      <dgm:t>
        <a:bodyPr/>
        <a:lstStyle/>
        <a:p>
          <a:endParaRPr lang="en-US"/>
        </a:p>
      </dgm:t>
    </dgm:pt>
    <dgm:pt modelId="{AE1CEEAC-33D8-42A1-B572-7E6DF126D2CC}" type="sibTrans" cxnId="{02B43205-87AA-4519-A9E0-9780A133E1DF}">
      <dgm:prSet/>
      <dgm:spPr/>
      <dgm:t>
        <a:bodyPr/>
        <a:lstStyle/>
        <a:p>
          <a:pPr>
            <a:lnSpc>
              <a:spcPct val="100000"/>
            </a:lnSpc>
          </a:pPr>
          <a:endParaRPr lang="en-US"/>
        </a:p>
      </dgm:t>
    </dgm:pt>
    <dgm:pt modelId="{6B062F73-7777-43E8-9FB6-25E45D14A3C8}">
      <dgm:prSet/>
      <dgm:spPr/>
      <dgm:t>
        <a:bodyPr/>
        <a:lstStyle/>
        <a:p>
          <a:pPr>
            <a:lnSpc>
              <a:spcPct val="100000"/>
            </a:lnSpc>
          </a:pPr>
          <a:r>
            <a:rPr lang="en-GB" b="1"/>
            <a:t>Disadvantages of conducting focus groups: </a:t>
          </a:r>
          <a:r>
            <a:rPr lang="en-GB"/>
            <a:t>disagreements and irrelevant discussion which distract from the main focus of the research study. </a:t>
          </a:r>
          <a:endParaRPr lang="en-US"/>
        </a:p>
      </dgm:t>
    </dgm:pt>
    <dgm:pt modelId="{8E576811-6176-4B50-A597-E035FA070B20}" type="parTrans" cxnId="{F2262D6C-02FE-4972-B7AB-060BCB81468E}">
      <dgm:prSet/>
      <dgm:spPr/>
      <dgm:t>
        <a:bodyPr/>
        <a:lstStyle/>
        <a:p>
          <a:endParaRPr lang="en-US"/>
        </a:p>
      </dgm:t>
    </dgm:pt>
    <dgm:pt modelId="{BEDB9154-8F0A-4AA2-8870-2F2DF094BFD7}" type="sibTrans" cxnId="{F2262D6C-02FE-4972-B7AB-060BCB81468E}">
      <dgm:prSet/>
      <dgm:spPr/>
      <dgm:t>
        <a:bodyPr/>
        <a:lstStyle/>
        <a:p>
          <a:pPr>
            <a:lnSpc>
              <a:spcPct val="100000"/>
            </a:lnSpc>
          </a:pPr>
          <a:endParaRPr lang="en-US"/>
        </a:p>
      </dgm:t>
    </dgm:pt>
    <dgm:pt modelId="{DF3EEC77-28EE-4401-9A36-A67FCFB2591C}">
      <dgm:prSet/>
      <dgm:spPr/>
      <dgm:t>
        <a:bodyPr/>
        <a:lstStyle/>
        <a:p>
          <a:pPr>
            <a:lnSpc>
              <a:spcPct val="100000"/>
            </a:lnSpc>
          </a:pPr>
          <a:r>
            <a:rPr lang="en-GB"/>
            <a:t>difficult to analyse as there are many people talking.</a:t>
          </a:r>
          <a:endParaRPr lang="en-US"/>
        </a:p>
      </dgm:t>
    </dgm:pt>
    <dgm:pt modelId="{7F1500C2-85E5-468F-8EE5-D7A7557D5100}" type="parTrans" cxnId="{ABBE70E0-AA66-4B68-B3BF-822F8683DF09}">
      <dgm:prSet/>
      <dgm:spPr/>
      <dgm:t>
        <a:bodyPr/>
        <a:lstStyle/>
        <a:p>
          <a:endParaRPr lang="en-US"/>
        </a:p>
      </dgm:t>
    </dgm:pt>
    <dgm:pt modelId="{ECE7AC36-599A-4A7F-826A-F73CBECCFC43}" type="sibTrans" cxnId="{ABBE70E0-AA66-4B68-B3BF-822F8683DF09}">
      <dgm:prSet/>
      <dgm:spPr/>
      <dgm:t>
        <a:bodyPr/>
        <a:lstStyle/>
        <a:p>
          <a:pPr>
            <a:lnSpc>
              <a:spcPct val="100000"/>
            </a:lnSpc>
          </a:pPr>
          <a:endParaRPr lang="en-US"/>
        </a:p>
      </dgm:t>
    </dgm:pt>
    <dgm:pt modelId="{49048570-2554-41C5-8513-B9DC24725A4B}">
      <dgm:prSet/>
      <dgm:spPr/>
      <dgm:t>
        <a:bodyPr/>
        <a:lstStyle/>
        <a:p>
          <a:pPr>
            <a:lnSpc>
              <a:spcPct val="100000"/>
            </a:lnSpc>
          </a:pPr>
          <a:r>
            <a:rPr lang="en-GB" dirty="0"/>
            <a:t>Shy participants may find a focus group situation intimidating or off-putting and therefore could feel under pressure to agree with the dominant view</a:t>
          </a:r>
          <a:endParaRPr lang="en-US" dirty="0"/>
        </a:p>
      </dgm:t>
    </dgm:pt>
    <dgm:pt modelId="{ED307911-8EF7-45AB-8FA9-C9D00E1C646B}" type="parTrans" cxnId="{A6F20AA9-7F8C-4AAF-AC12-0C844BD16083}">
      <dgm:prSet/>
      <dgm:spPr/>
      <dgm:t>
        <a:bodyPr/>
        <a:lstStyle/>
        <a:p>
          <a:endParaRPr lang="en-US"/>
        </a:p>
      </dgm:t>
    </dgm:pt>
    <dgm:pt modelId="{B1B2251F-7035-46F0-8CC9-A22D599F9725}" type="sibTrans" cxnId="{A6F20AA9-7F8C-4AAF-AC12-0C844BD16083}">
      <dgm:prSet/>
      <dgm:spPr/>
      <dgm:t>
        <a:bodyPr/>
        <a:lstStyle/>
        <a:p>
          <a:pPr>
            <a:lnSpc>
              <a:spcPct val="100000"/>
            </a:lnSpc>
          </a:pPr>
          <a:endParaRPr lang="en-US"/>
        </a:p>
      </dgm:t>
    </dgm:pt>
    <dgm:pt modelId="{0C99C08C-58B3-44A2-979B-4E84D792B8D1}" type="pres">
      <dgm:prSet presAssocID="{B828FB14-39CB-4342-B962-6635E614B02F}" presName="root" presStyleCnt="0">
        <dgm:presLayoutVars>
          <dgm:dir/>
          <dgm:resizeHandles val="exact"/>
        </dgm:presLayoutVars>
      </dgm:prSet>
      <dgm:spPr/>
      <dgm:t>
        <a:bodyPr/>
        <a:lstStyle/>
        <a:p>
          <a:endParaRPr lang="en-US"/>
        </a:p>
      </dgm:t>
    </dgm:pt>
    <dgm:pt modelId="{F211919D-6AAA-4663-B199-D38B66739A9D}" type="pres">
      <dgm:prSet presAssocID="{3B9302F4-086A-489A-927C-35EC5AD0E95A}" presName="compNode" presStyleCnt="0"/>
      <dgm:spPr/>
    </dgm:pt>
    <dgm:pt modelId="{C163EF4A-C9EE-4900-AA21-CFB1C8C46841}" type="pres">
      <dgm:prSet presAssocID="{3B9302F4-086A-489A-927C-35EC5AD0E95A}" presName="bgRect" presStyleLbl="bgShp" presStyleIdx="0" presStyleCnt="7"/>
      <dgm:spPr/>
    </dgm:pt>
    <dgm:pt modelId="{E376DF82-E13C-4CB4-8075-5452022BF99D}" type="pres">
      <dgm:prSet presAssocID="{3B9302F4-086A-489A-927C-35EC5AD0E95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hildren"/>
        </a:ext>
      </dgm:extLst>
    </dgm:pt>
    <dgm:pt modelId="{BE543960-C2D5-40EA-817D-5101E416085A}" type="pres">
      <dgm:prSet presAssocID="{3B9302F4-086A-489A-927C-35EC5AD0E95A}" presName="spaceRect" presStyleCnt="0"/>
      <dgm:spPr/>
    </dgm:pt>
    <dgm:pt modelId="{CABBF087-8CDD-4C73-8668-01D3EA646295}" type="pres">
      <dgm:prSet presAssocID="{3B9302F4-086A-489A-927C-35EC5AD0E95A}" presName="parTx" presStyleLbl="revTx" presStyleIdx="0" presStyleCnt="7">
        <dgm:presLayoutVars>
          <dgm:chMax val="0"/>
          <dgm:chPref val="0"/>
        </dgm:presLayoutVars>
      </dgm:prSet>
      <dgm:spPr/>
      <dgm:t>
        <a:bodyPr/>
        <a:lstStyle/>
        <a:p>
          <a:endParaRPr lang="en-US"/>
        </a:p>
      </dgm:t>
    </dgm:pt>
    <dgm:pt modelId="{4A9418E7-B8CD-423B-BB86-06AA22D6EFB4}" type="pres">
      <dgm:prSet presAssocID="{7AF40B0D-CCEC-426E-ACB7-E06E5CCEC78A}" presName="sibTrans" presStyleCnt="0"/>
      <dgm:spPr/>
    </dgm:pt>
    <dgm:pt modelId="{EB89DECD-9B88-4108-BFA9-569BB87CE295}" type="pres">
      <dgm:prSet presAssocID="{98AB618F-D3A1-4444-9560-6EDF58BEF658}" presName="compNode" presStyleCnt="0"/>
      <dgm:spPr/>
    </dgm:pt>
    <dgm:pt modelId="{9D480383-FC94-4EB1-9642-5456F83C4B33}" type="pres">
      <dgm:prSet presAssocID="{98AB618F-D3A1-4444-9560-6EDF58BEF658}" presName="bgRect" presStyleLbl="bgShp" presStyleIdx="1" presStyleCnt="7"/>
      <dgm:spPr/>
    </dgm:pt>
    <dgm:pt modelId="{601AD6F6-20F2-4957-A74F-6CBCB0FF3D87}" type="pres">
      <dgm:prSet presAssocID="{98AB618F-D3A1-4444-9560-6EDF58BEF65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Thought bubble"/>
        </a:ext>
      </dgm:extLst>
    </dgm:pt>
    <dgm:pt modelId="{A975B1E2-4B34-4AA2-ABBD-A99314A144CF}" type="pres">
      <dgm:prSet presAssocID="{98AB618F-D3A1-4444-9560-6EDF58BEF658}" presName="spaceRect" presStyleCnt="0"/>
      <dgm:spPr/>
    </dgm:pt>
    <dgm:pt modelId="{9F8E2275-DA3F-4E58-A064-992215B6F456}" type="pres">
      <dgm:prSet presAssocID="{98AB618F-D3A1-4444-9560-6EDF58BEF658}" presName="parTx" presStyleLbl="revTx" presStyleIdx="1" presStyleCnt="7">
        <dgm:presLayoutVars>
          <dgm:chMax val="0"/>
          <dgm:chPref val="0"/>
        </dgm:presLayoutVars>
      </dgm:prSet>
      <dgm:spPr/>
      <dgm:t>
        <a:bodyPr/>
        <a:lstStyle/>
        <a:p>
          <a:endParaRPr lang="en-US"/>
        </a:p>
      </dgm:t>
    </dgm:pt>
    <dgm:pt modelId="{03A058D5-178A-4534-8807-BA0EE730457F}" type="pres">
      <dgm:prSet presAssocID="{4CF335A5-91CF-4411-A356-C763FD98EAF6}" presName="sibTrans" presStyleCnt="0"/>
      <dgm:spPr/>
    </dgm:pt>
    <dgm:pt modelId="{3597BC3A-6ED6-4A51-827B-9708936BA396}" type="pres">
      <dgm:prSet presAssocID="{8F1BE287-FA66-4025-8F3D-EBE399391AC4}" presName="compNode" presStyleCnt="0"/>
      <dgm:spPr/>
    </dgm:pt>
    <dgm:pt modelId="{367B2ACE-E19C-4099-82C1-5A1A0E6FBE4A}" type="pres">
      <dgm:prSet presAssocID="{8F1BE287-FA66-4025-8F3D-EBE399391AC4}" presName="bgRect" presStyleLbl="bgShp" presStyleIdx="2" presStyleCnt="7"/>
      <dgm:spPr/>
    </dgm:pt>
    <dgm:pt modelId="{2A17ED85-6382-4886-9596-42B7E4E2757F}" type="pres">
      <dgm:prSet presAssocID="{8F1BE287-FA66-4025-8F3D-EBE399391AC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Money"/>
        </a:ext>
      </dgm:extLst>
    </dgm:pt>
    <dgm:pt modelId="{6B3D3235-8ADF-4DB4-B056-AE84D41678F3}" type="pres">
      <dgm:prSet presAssocID="{8F1BE287-FA66-4025-8F3D-EBE399391AC4}" presName="spaceRect" presStyleCnt="0"/>
      <dgm:spPr/>
    </dgm:pt>
    <dgm:pt modelId="{06FF9A39-D14F-4200-9B4F-D5EB530DD388}" type="pres">
      <dgm:prSet presAssocID="{8F1BE287-FA66-4025-8F3D-EBE399391AC4}" presName="parTx" presStyleLbl="revTx" presStyleIdx="2" presStyleCnt="7">
        <dgm:presLayoutVars>
          <dgm:chMax val="0"/>
          <dgm:chPref val="0"/>
        </dgm:presLayoutVars>
      </dgm:prSet>
      <dgm:spPr/>
      <dgm:t>
        <a:bodyPr/>
        <a:lstStyle/>
        <a:p>
          <a:endParaRPr lang="en-US"/>
        </a:p>
      </dgm:t>
    </dgm:pt>
    <dgm:pt modelId="{2DDA1053-B351-4E04-BF35-A1A8776245F9}" type="pres">
      <dgm:prSet presAssocID="{77D80E07-1F22-4396-AA82-9B2C21EA95E1}" presName="sibTrans" presStyleCnt="0"/>
      <dgm:spPr/>
    </dgm:pt>
    <dgm:pt modelId="{667F7DD1-80C5-4F83-B28B-3D8900EFB633}" type="pres">
      <dgm:prSet presAssocID="{8874FC89-9377-4B74-8756-6FE52350EA61}" presName="compNode" presStyleCnt="0"/>
      <dgm:spPr/>
    </dgm:pt>
    <dgm:pt modelId="{DE4FE8A1-3100-4BFC-8544-199232E8AC9E}" type="pres">
      <dgm:prSet presAssocID="{8874FC89-9377-4B74-8756-6FE52350EA61}" presName="bgRect" presStyleLbl="bgShp" presStyleIdx="3" presStyleCnt="7"/>
      <dgm:spPr/>
    </dgm:pt>
    <dgm:pt modelId="{B60159C0-433A-4A84-8561-F03ABA79BDCE}" type="pres">
      <dgm:prSet presAssocID="{8874FC89-9377-4B74-8756-6FE52350EA6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Group"/>
        </a:ext>
      </dgm:extLst>
    </dgm:pt>
    <dgm:pt modelId="{8DD8029C-67DA-4322-9A15-90D63C53E3E2}" type="pres">
      <dgm:prSet presAssocID="{8874FC89-9377-4B74-8756-6FE52350EA61}" presName="spaceRect" presStyleCnt="0"/>
      <dgm:spPr/>
    </dgm:pt>
    <dgm:pt modelId="{12458E37-E237-4E6E-BC46-62EED0EF08C6}" type="pres">
      <dgm:prSet presAssocID="{8874FC89-9377-4B74-8756-6FE52350EA61}" presName="parTx" presStyleLbl="revTx" presStyleIdx="3" presStyleCnt="7">
        <dgm:presLayoutVars>
          <dgm:chMax val="0"/>
          <dgm:chPref val="0"/>
        </dgm:presLayoutVars>
      </dgm:prSet>
      <dgm:spPr/>
      <dgm:t>
        <a:bodyPr/>
        <a:lstStyle/>
        <a:p>
          <a:endParaRPr lang="en-US"/>
        </a:p>
      </dgm:t>
    </dgm:pt>
    <dgm:pt modelId="{70AD6E89-A523-4CD6-8A31-3426CBFC3BEF}" type="pres">
      <dgm:prSet presAssocID="{AE1CEEAC-33D8-42A1-B572-7E6DF126D2CC}" presName="sibTrans" presStyleCnt="0"/>
      <dgm:spPr/>
    </dgm:pt>
    <dgm:pt modelId="{9B3C93A8-9521-435B-8E7D-C41E8AB1C88C}" type="pres">
      <dgm:prSet presAssocID="{6B062F73-7777-43E8-9FB6-25E45D14A3C8}" presName="compNode" presStyleCnt="0"/>
      <dgm:spPr/>
    </dgm:pt>
    <dgm:pt modelId="{4EED8B10-F778-44D1-8D42-DDA86642F506}" type="pres">
      <dgm:prSet presAssocID="{6B062F73-7777-43E8-9FB6-25E45D14A3C8}" presName="bgRect" presStyleLbl="bgShp" presStyleIdx="4" presStyleCnt="7"/>
      <dgm:spPr/>
    </dgm:pt>
    <dgm:pt modelId="{11939794-140A-4642-87F9-92F9B2F4594B}" type="pres">
      <dgm:prSet presAssocID="{6B062F73-7777-43E8-9FB6-25E45D14A3C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Magnifying glass"/>
        </a:ext>
      </dgm:extLst>
    </dgm:pt>
    <dgm:pt modelId="{93AB3072-8AA5-4171-A549-3D304B32D9C8}" type="pres">
      <dgm:prSet presAssocID="{6B062F73-7777-43E8-9FB6-25E45D14A3C8}" presName="spaceRect" presStyleCnt="0"/>
      <dgm:spPr/>
    </dgm:pt>
    <dgm:pt modelId="{628A09BE-27D7-4383-B30A-5D5CBBA92690}" type="pres">
      <dgm:prSet presAssocID="{6B062F73-7777-43E8-9FB6-25E45D14A3C8}" presName="parTx" presStyleLbl="revTx" presStyleIdx="4" presStyleCnt="7">
        <dgm:presLayoutVars>
          <dgm:chMax val="0"/>
          <dgm:chPref val="0"/>
        </dgm:presLayoutVars>
      </dgm:prSet>
      <dgm:spPr/>
      <dgm:t>
        <a:bodyPr/>
        <a:lstStyle/>
        <a:p>
          <a:endParaRPr lang="en-US"/>
        </a:p>
      </dgm:t>
    </dgm:pt>
    <dgm:pt modelId="{1EE138E3-CCAB-483C-9046-04D6C9A2EC27}" type="pres">
      <dgm:prSet presAssocID="{BEDB9154-8F0A-4AA2-8870-2F2DF094BFD7}" presName="sibTrans" presStyleCnt="0"/>
      <dgm:spPr/>
    </dgm:pt>
    <dgm:pt modelId="{A672D568-4A8F-4DDC-A987-9B1027DD8F1B}" type="pres">
      <dgm:prSet presAssocID="{DF3EEC77-28EE-4401-9A36-A67FCFB2591C}" presName="compNode" presStyleCnt="0"/>
      <dgm:spPr/>
    </dgm:pt>
    <dgm:pt modelId="{6CD1454F-1E41-4BF5-9A37-40BB0DF3CD32}" type="pres">
      <dgm:prSet presAssocID="{DF3EEC77-28EE-4401-9A36-A67FCFB2591C}" presName="bgRect" presStyleLbl="bgShp" presStyleIdx="5" presStyleCnt="7"/>
      <dgm:spPr/>
    </dgm:pt>
    <dgm:pt modelId="{C7524BB5-9326-4885-AF37-BDC7B2CE3A7E}" type="pres">
      <dgm:prSet presAssocID="{DF3EEC77-28EE-4401-9A36-A67FCFB2591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id="0" name="" descr="Team"/>
        </a:ext>
      </dgm:extLst>
    </dgm:pt>
    <dgm:pt modelId="{1E83E297-988B-489D-97A4-51942958D279}" type="pres">
      <dgm:prSet presAssocID="{DF3EEC77-28EE-4401-9A36-A67FCFB2591C}" presName="spaceRect" presStyleCnt="0"/>
      <dgm:spPr/>
    </dgm:pt>
    <dgm:pt modelId="{4DFBFD56-C5B5-4148-B92B-18B3C6E7965F}" type="pres">
      <dgm:prSet presAssocID="{DF3EEC77-28EE-4401-9A36-A67FCFB2591C}" presName="parTx" presStyleLbl="revTx" presStyleIdx="5" presStyleCnt="7">
        <dgm:presLayoutVars>
          <dgm:chMax val="0"/>
          <dgm:chPref val="0"/>
        </dgm:presLayoutVars>
      </dgm:prSet>
      <dgm:spPr/>
      <dgm:t>
        <a:bodyPr/>
        <a:lstStyle/>
        <a:p>
          <a:endParaRPr lang="en-US"/>
        </a:p>
      </dgm:t>
    </dgm:pt>
    <dgm:pt modelId="{4C8E1154-E904-4564-905B-9681101530D4}" type="pres">
      <dgm:prSet presAssocID="{ECE7AC36-599A-4A7F-826A-F73CBECCFC43}" presName="sibTrans" presStyleCnt="0"/>
      <dgm:spPr/>
    </dgm:pt>
    <dgm:pt modelId="{809F4D7B-AF72-4258-9588-26958520BE9A}" type="pres">
      <dgm:prSet presAssocID="{49048570-2554-41C5-8513-B9DC24725A4B}" presName="compNode" presStyleCnt="0"/>
      <dgm:spPr/>
    </dgm:pt>
    <dgm:pt modelId="{B65BC5D8-E4C6-47C0-91AB-BEAB0B0091FD}" type="pres">
      <dgm:prSet presAssocID="{49048570-2554-41C5-8513-B9DC24725A4B}" presName="bgRect" presStyleLbl="bgShp" presStyleIdx="6" presStyleCnt="7"/>
      <dgm:spPr/>
    </dgm:pt>
    <dgm:pt modelId="{122369B8-8F15-47F8-8A2A-2FE63A3A0370}" type="pres">
      <dgm:prSet presAssocID="{49048570-2554-41C5-8513-B9DC24725A4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a:noFill/>
        </a:ln>
      </dgm:spPr>
      <dgm:extLst>
        <a:ext uri="{E40237B7-FDA0-4F09-8148-C483321AD2D9}">
          <dgm14:cNvPr xmlns:dgm14="http://schemas.microsoft.com/office/drawing/2010/diagram" id="0" name="" descr="Warning"/>
        </a:ext>
      </dgm:extLst>
    </dgm:pt>
    <dgm:pt modelId="{DE85C277-B40C-4A05-B628-C9BA565D08B4}" type="pres">
      <dgm:prSet presAssocID="{49048570-2554-41C5-8513-B9DC24725A4B}" presName="spaceRect" presStyleCnt="0"/>
      <dgm:spPr/>
    </dgm:pt>
    <dgm:pt modelId="{09FE902D-65B3-403E-9036-8685F3C92D3E}" type="pres">
      <dgm:prSet presAssocID="{49048570-2554-41C5-8513-B9DC24725A4B}" presName="parTx" presStyleLbl="revTx" presStyleIdx="6" presStyleCnt="7">
        <dgm:presLayoutVars>
          <dgm:chMax val="0"/>
          <dgm:chPref val="0"/>
        </dgm:presLayoutVars>
      </dgm:prSet>
      <dgm:spPr/>
      <dgm:t>
        <a:bodyPr/>
        <a:lstStyle/>
        <a:p>
          <a:endParaRPr lang="en-US"/>
        </a:p>
      </dgm:t>
    </dgm:pt>
  </dgm:ptLst>
  <dgm:cxnLst>
    <dgm:cxn modelId="{F2262D6C-02FE-4972-B7AB-060BCB81468E}" srcId="{B828FB14-39CB-4342-B962-6635E614B02F}" destId="{6B062F73-7777-43E8-9FB6-25E45D14A3C8}" srcOrd="4" destOrd="0" parTransId="{8E576811-6176-4B50-A597-E035FA070B20}" sibTransId="{BEDB9154-8F0A-4AA2-8870-2F2DF094BFD7}"/>
    <dgm:cxn modelId="{894D735E-2051-6745-8206-811B2BA54B5E}" type="presOf" srcId="{3B9302F4-086A-489A-927C-35EC5AD0E95A}" destId="{CABBF087-8CDD-4C73-8668-01D3EA646295}" srcOrd="0" destOrd="0" presId="urn:microsoft.com/office/officeart/2018/2/layout/IconVerticalSolidList"/>
    <dgm:cxn modelId="{EC9187B2-65BE-AF46-84F7-80B76292EBB1}" type="presOf" srcId="{8874FC89-9377-4B74-8756-6FE52350EA61}" destId="{12458E37-E237-4E6E-BC46-62EED0EF08C6}" srcOrd="0" destOrd="0" presId="urn:microsoft.com/office/officeart/2018/2/layout/IconVerticalSolidList"/>
    <dgm:cxn modelId="{A6F20AA9-7F8C-4AAF-AC12-0C844BD16083}" srcId="{B828FB14-39CB-4342-B962-6635E614B02F}" destId="{49048570-2554-41C5-8513-B9DC24725A4B}" srcOrd="6" destOrd="0" parTransId="{ED307911-8EF7-45AB-8FA9-C9D00E1C646B}" sibTransId="{B1B2251F-7035-46F0-8CC9-A22D599F9725}"/>
    <dgm:cxn modelId="{87F8ADCB-B19D-4902-B236-34288F469DCF}" srcId="{B828FB14-39CB-4342-B962-6635E614B02F}" destId="{98AB618F-D3A1-4444-9560-6EDF58BEF658}" srcOrd="1" destOrd="0" parTransId="{014B7314-C2D0-4D97-B77C-2A3863711CB5}" sibTransId="{4CF335A5-91CF-4411-A356-C763FD98EAF6}"/>
    <dgm:cxn modelId="{7E0B2764-D51D-479A-8A17-10EB8288F05D}" srcId="{B828FB14-39CB-4342-B962-6635E614B02F}" destId="{8F1BE287-FA66-4025-8F3D-EBE399391AC4}" srcOrd="2" destOrd="0" parTransId="{28EB0945-6D8D-466F-8406-C1E5C8C043DB}" sibTransId="{77D80E07-1F22-4396-AA82-9B2C21EA95E1}"/>
    <dgm:cxn modelId="{A448AE9B-CF7F-AB4E-B36E-618888D826A5}" type="presOf" srcId="{49048570-2554-41C5-8513-B9DC24725A4B}" destId="{09FE902D-65B3-403E-9036-8685F3C92D3E}" srcOrd="0" destOrd="0" presId="urn:microsoft.com/office/officeart/2018/2/layout/IconVerticalSolidList"/>
    <dgm:cxn modelId="{02B43205-87AA-4519-A9E0-9780A133E1DF}" srcId="{B828FB14-39CB-4342-B962-6635E614B02F}" destId="{8874FC89-9377-4B74-8756-6FE52350EA61}" srcOrd="3" destOrd="0" parTransId="{CD9715B6-EBE7-4189-B133-52CC86236020}" sibTransId="{AE1CEEAC-33D8-42A1-B572-7E6DF126D2CC}"/>
    <dgm:cxn modelId="{867804BF-76F9-2A44-AE39-FCFFDE8485F2}" type="presOf" srcId="{8F1BE287-FA66-4025-8F3D-EBE399391AC4}" destId="{06FF9A39-D14F-4200-9B4F-D5EB530DD388}" srcOrd="0" destOrd="0" presId="urn:microsoft.com/office/officeart/2018/2/layout/IconVerticalSolidList"/>
    <dgm:cxn modelId="{CDCD2BB1-E028-8942-A99D-C1D53F9777A7}" type="presOf" srcId="{6B062F73-7777-43E8-9FB6-25E45D14A3C8}" destId="{628A09BE-27D7-4383-B30A-5D5CBBA92690}" srcOrd="0" destOrd="0" presId="urn:microsoft.com/office/officeart/2018/2/layout/IconVerticalSolidList"/>
    <dgm:cxn modelId="{3FCD5783-3DDB-C64B-A6AD-DDFE9BB07244}" type="presOf" srcId="{DF3EEC77-28EE-4401-9A36-A67FCFB2591C}" destId="{4DFBFD56-C5B5-4148-B92B-18B3C6E7965F}" srcOrd="0" destOrd="0" presId="urn:microsoft.com/office/officeart/2018/2/layout/IconVerticalSolidList"/>
    <dgm:cxn modelId="{ABBE70E0-AA66-4B68-B3BF-822F8683DF09}" srcId="{B828FB14-39CB-4342-B962-6635E614B02F}" destId="{DF3EEC77-28EE-4401-9A36-A67FCFB2591C}" srcOrd="5" destOrd="0" parTransId="{7F1500C2-85E5-468F-8EE5-D7A7557D5100}" sibTransId="{ECE7AC36-599A-4A7F-826A-F73CBECCFC43}"/>
    <dgm:cxn modelId="{DD6F35F1-4D70-AE42-AA20-CFB3D5B6DE2E}" type="presOf" srcId="{98AB618F-D3A1-4444-9560-6EDF58BEF658}" destId="{9F8E2275-DA3F-4E58-A064-992215B6F456}" srcOrd="0" destOrd="0" presId="urn:microsoft.com/office/officeart/2018/2/layout/IconVerticalSolidList"/>
    <dgm:cxn modelId="{533BB11F-0FCE-AB41-A866-2AF0199EFA4D}" type="presOf" srcId="{B828FB14-39CB-4342-B962-6635E614B02F}" destId="{0C99C08C-58B3-44A2-979B-4E84D792B8D1}" srcOrd="0" destOrd="0" presId="urn:microsoft.com/office/officeart/2018/2/layout/IconVerticalSolidList"/>
    <dgm:cxn modelId="{D01A0732-8D25-4AC0-B4B2-3415D7C7CE70}" srcId="{B828FB14-39CB-4342-B962-6635E614B02F}" destId="{3B9302F4-086A-489A-927C-35EC5AD0E95A}" srcOrd="0" destOrd="0" parTransId="{8540A730-1B62-473A-967E-D61DA09947D2}" sibTransId="{7AF40B0D-CCEC-426E-ACB7-E06E5CCEC78A}"/>
    <dgm:cxn modelId="{869675F6-056D-514D-9774-76F972C1527E}" type="presParOf" srcId="{0C99C08C-58B3-44A2-979B-4E84D792B8D1}" destId="{F211919D-6AAA-4663-B199-D38B66739A9D}" srcOrd="0" destOrd="0" presId="urn:microsoft.com/office/officeart/2018/2/layout/IconVerticalSolidList"/>
    <dgm:cxn modelId="{4B0D7C08-3CF1-D54D-90E5-9C6A2F643EA3}" type="presParOf" srcId="{F211919D-6AAA-4663-B199-D38B66739A9D}" destId="{C163EF4A-C9EE-4900-AA21-CFB1C8C46841}" srcOrd="0" destOrd="0" presId="urn:microsoft.com/office/officeart/2018/2/layout/IconVerticalSolidList"/>
    <dgm:cxn modelId="{1E731622-B1E8-D943-8AF7-6CB3F7EEF0F9}" type="presParOf" srcId="{F211919D-6AAA-4663-B199-D38B66739A9D}" destId="{E376DF82-E13C-4CB4-8075-5452022BF99D}" srcOrd="1" destOrd="0" presId="urn:microsoft.com/office/officeart/2018/2/layout/IconVerticalSolidList"/>
    <dgm:cxn modelId="{178C1F1E-2EEE-A242-BA31-65AE4F5A9782}" type="presParOf" srcId="{F211919D-6AAA-4663-B199-D38B66739A9D}" destId="{BE543960-C2D5-40EA-817D-5101E416085A}" srcOrd="2" destOrd="0" presId="urn:microsoft.com/office/officeart/2018/2/layout/IconVerticalSolidList"/>
    <dgm:cxn modelId="{86C86652-60E6-5640-A0B9-F0AC6C008228}" type="presParOf" srcId="{F211919D-6AAA-4663-B199-D38B66739A9D}" destId="{CABBF087-8CDD-4C73-8668-01D3EA646295}" srcOrd="3" destOrd="0" presId="urn:microsoft.com/office/officeart/2018/2/layout/IconVerticalSolidList"/>
    <dgm:cxn modelId="{9D2F2A81-13CB-C846-A90D-CBC1180449A8}" type="presParOf" srcId="{0C99C08C-58B3-44A2-979B-4E84D792B8D1}" destId="{4A9418E7-B8CD-423B-BB86-06AA22D6EFB4}" srcOrd="1" destOrd="0" presId="urn:microsoft.com/office/officeart/2018/2/layout/IconVerticalSolidList"/>
    <dgm:cxn modelId="{0096F91B-3287-E748-B0F0-5113D348E7D7}" type="presParOf" srcId="{0C99C08C-58B3-44A2-979B-4E84D792B8D1}" destId="{EB89DECD-9B88-4108-BFA9-569BB87CE295}" srcOrd="2" destOrd="0" presId="urn:microsoft.com/office/officeart/2018/2/layout/IconVerticalSolidList"/>
    <dgm:cxn modelId="{34E43E35-41E0-354C-9825-3CCFEFBA3F55}" type="presParOf" srcId="{EB89DECD-9B88-4108-BFA9-569BB87CE295}" destId="{9D480383-FC94-4EB1-9642-5456F83C4B33}" srcOrd="0" destOrd="0" presId="urn:microsoft.com/office/officeart/2018/2/layout/IconVerticalSolidList"/>
    <dgm:cxn modelId="{D61B0D28-8C0C-4449-B158-ED975E2F29D6}" type="presParOf" srcId="{EB89DECD-9B88-4108-BFA9-569BB87CE295}" destId="{601AD6F6-20F2-4957-A74F-6CBCB0FF3D87}" srcOrd="1" destOrd="0" presId="urn:microsoft.com/office/officeart/2018/2/layout/IconVerticalSolidList"/>
    <dgm:cxn modelId="{A58FF2A8-AADC-A348-AA68-75A82FE8AE35}" type="presParOf" srcId="{EB89DECD-9B88-4108-BFA9-569BB87CE295}" destId="{A975B1E2-4B34-4AA2-ABBD-A99314A144CF}" srcOrd="2" destOrd="0" presId="urn:microsoft.com/office/officeart/2018/2/layout/IconVerticalSolidList"/>
    <dgm:cxn modelId="{4FCBD3CE-3445-E541-905F-BF7CA75B8EF2}" type="presParOf" srcId="{EB89DECD-9B88-4108-BFA9-569BB87CE295}" destId="{9F8E2275-DA3F-4E58-A064-992215B6F456}" srcOrd="3" destOrd="0" presId="urn:microsoft.com/office/officeart/2018/2/layout/IconVerticalSolidList"/>
    <dgm:cxn modelId="{11D1AE8E-F59C-6844-9CC0-27F1516C072A}" type="presParOf" srcId="{0C99C08C-58B3-44A2-979B-4E84D792B8D1}" destId="{03A058D5-178A-4534-8807-BA0EE730457F}" srcOrd="3" destOrd="0" presId="urn:microsoft.com/office/officeart/2018/2/layout/IconVerticalSolidList"/>
    <dgm:cxn modelId="{53CD8B01-7685-634E-B618-35BC3DA99DA2}" type="presParOf" srcId="{0C99C08C-58B3-44A2-979B-4E84D792B8D1}" destId="{3597BC3A-6ED6-4A51-827B-9708936BA396}" srcOrd="4" destOrd="0" presId="urn:microsoft.com/office/officeart/2018/2/layout/IconVerticalSolidList"/>
    <dgm:cxn modelId="{71716569-4871-9E40-8D94-08F99A982E1D}" type="presParOf" srcId="{3597BC3A-6ED6-4A51-827B-9708936BA396}" destId="{367B2ACE-E19C-4099-82C1-5A1A0E6FBE4A}" srcOrd="0" destOrd="0" presId="urn:microsoft.com/office/officeart/2018/2/layout/IconVerticalSolidList"/>
    <dgm:cxn modelId="{474C9203-DC8A-6948-AA0C-E6DD83922A5D}" type="presParOf" srcId="{3597BC3A-6ED6-4A51-827B-9708936BA396}" destId="{2A17ED85-6382-4886-9596-42B7E4E2757F}" srcOrd="1" destOrd="0" presId="urn:microsoft.com/office/officeart/2018/2/layout/IconVerticalSolidList"/>
    <dgm:cxn modelId="{610CF371-3807-9C43-AD60-2FC775CEC313}" type="presParOf" srcId="{3597BC3A-6ED6-4A51-827B-9708936BA396}" destId="{6B3D3235-8ADF-4DB4-B056-AE84D41678F3}" srcOrd="2" destOrd="0" presId="urn:microsoft.com/office/officeart/2018/2/layout/IconVerticalSolidList"/>
    <dgm:cxn modelId="{F81ED63D-27F2-194E-A29C-5406CB61A79D}" type="presParOf" srcId="{3597BC3A-6ED6-4A51-827B-9708936BA396}" destId="{06FF9A39-D14F-4200-9B4F-D5EB530DD388}" srcOrd="3" destOrd="0" presId="urn:microsoft.com/office/officeart/2018/2/layout/IconVerticalSolidList"/>
    <dgm:cxn modelId="{CABB3BEC-9916-F247-819A-F8CC9CA42C00}" type="presParOf" srcId="{0C99C08C-58B3-44A2-979B-4E84D792B8D1}" destId="{2DDA1053-B351-4E04-BF35-A1A8776245F9}" srcOrd="5" destOrd="0" presId="urn:microsoft.com/office/officeart/2018/2/layout/IconVerticalSolidList"/>
    <dgm:cxn modelId="{9C8A1963-7BE5-1147-BD10-14B1E3AEB5E4}" type="presParOf" srcId="{0C99C08C-58B3-44A2-979B-4E84D792B8D1}" destId="{667F7DD1-80C5-4F83-B28B-3D8900EFB633}" srcOrd="6" destOrd="0" presId="urn:microsoft.com/office/officeart/2018/2/layout/IconVerticalSolidList"/>
    <dgm:cxn modelId="{781A6CEB-4E14-8A4D-9C40-1D231CC53B33}" type="presParOf" srcId="{667F7DD1-80C5-4F83-B28B-3D8900EFB633}" destId="{DE4FE8A1-3100-4BFC-8544-199232E8AC9E}" srcOrd="0" destOrd="0" presId="urn:microsoft.com/office/officeart/2018/2/layout/IconVerticalSolidList"/>
    <dgm:cxn modelId="{1767384F-EC47-A645-9877-801B41D56E16}" type="presParOf" srcId="{667F7DD1-80C5-4F83-B28B-3D8900EFB633}" destId="{B60159C0-433A-4A84-8561-F03ABA79BDCE}" srcOrd="1" destOrd="0" presId="urn:microsoft.com/office/officeart/2018/2/layout/IconVerticalSolidList"/>
    <dgm:cxn modelId="{B4F0E85D-ECBC-2446-9ED8-F4B85B17FC14}" type="presParOf" srcId="{667F7DD1-80C5-4F83-B28B-3D8900EFB633}" destId="{8DD8029C-67DA-4322-9A15-90D63C53E3E2}" srcOrd="2" destOrd="0" presId="urn:microsoft.com/office/officeart/2018/2/layout/IconVerticalSolidList"/>
    <dgm:cxn modelId="{BBFCE992-0DEF-944A-8E92-87B2E2057DFD}" type="presParOf" srcId="{667F7DD1-80C5-4F83-B28B-3D8900EFB633}" destId="{12458E37-E237-4E6E-BC46-62EED0EF08C6}" srcOrd="3" destOrd="0" presId="urn:microsoft.com/office/officeart/2018/2/layout/IconVerticalSolidList"/>
    <dgm:cxn modelId="{13BA1157-D4F4-0A48-B088-D083EC5FF033}" type="presParOf" srcId="{0C99C08C-58B3-44A2-979B-4E84D792B8D1}" destId="{70AD6E89-A523-4CD6-8A31-3426CBFC3BEF}" srcOrd="7" destOrd="0" presId="urn:microsoft.com/office/officeart/2018/2/layout/IconVerticalSolidList"/>
    <dgm:cxn modelId="{B0AB5A85-1DD8-8846-B6F2-F57413A586DF}" type="presParOf" srcId="{0C99C08C-58B3-44A2-979B-4E84D792B8D1}" destId="{9B3C93A8-9521-435B-8E7D-C41E8AB1C88C}" srcOrd="8" destOrd="0" presId="urn:microsoft.com/office/officeart/2018/2/layout/IconVerticalSolidList"/>
    <dgm:cxn modelId="{A801EF3F-A90D-B745-BBE3-B5368B0CCBED}" type="presParOf" srcId="{9B3C93A8-9521-435B-8E7D-C41E8AB1C88C}" destId="{4EED8B10-F778-44D1-8D42-DDA86642F506}" srcOrd="0" destOrd="0" presId="urn:microsoft.com/office/officeart/2018/2/layout/IconVerticalSolidList"/>
    <dgm:cxn modelId="{3DB28DC0-F8C2-0D41-AC59-41C03A932C91}" type="presParOf" srcId="{9B3C93A8-9521-435B-8E7D-C41E8AB1C88C}" destId="{11939794-140A-4642-87F9-92F9B2F4594B}" srcOrd="1" destOrd="0" presId="urn:microsoft.com/office/officeart/2018/2/layout/IconVerticalSolidList"/>
    <dgm:cxn modelId="{29E50200-799A-8B4B-9A39-DAC0F8CCFC65}" type="presParOf" srcId="{9B3C93A8-9521-435B-8E7D-C41E8AB1C88C}" destId="{93AB3072-8AA5-4171-A549-3D304B32D9C8}" srcOrd="2" destOrd="0" presId="urn:microsoft.com/office/officeart/2018/2/layout/IconVerticalSolidList"/>
    <dgm:cxn modelId="{5AA84938-ED56-F341-80EC-635FF42F3207}" type="presParOf" srcId="{9B3C93A8-9521-435B-8E7D-C41E8AB1C88C}" destId="{628A09BE-27D7-4383-B30A-5D5CBBA92690}" srcOrd="3" destOrd="0" presId="urn:microsoft.com/office/officeart/2018/2/layout/IconVerticalSolidList"/>
    <dgm:cxn modelId="{7E3EE78E-0C98-364C-91CD-03869C6210A8}" type="presParOf" srcId="{0C99C08C-58B3-44A2-979B-4E84D792B8D1}" destId="{1EE138E3-CCAB-483C-9046-04D6C9A2EC27}" srcOrd="9" destOrd="0" presId="urn:microsoft.com/office/officeart/2018/2/layout/IconVerticalSolidList"/>
    <dgm:cxn modelId="{DFA8BAF8-B23C-DF4F-8587-EB5BE8A3DF86}" type="presParOf" srcId="{0C99C08C-58B3-44A2-979B-4E84D792B8D1}" destId="{A672D568-4A8F-4DDC-A987-9B1027DD8F1B}" srcOrd="10" destOrd="0" presId="urn:microsoft.com/office/officeart/2018/2/layout/IconVerticalSolidList"/>
    <dgm:cxn modelId="{C725F005-F365-3B4E-9088-FDEDE7303D45}" type="presParOf" srcId="{A672D568-4A8F-4DDC-A987-9B1027DD8F1B}" destId="{6CD1454F-1E41-4BF5-9A37-40BB0DF3CD32}" srcOrd="0" destOrd="0" presId="urn:microsoft.com/office/officeart/2018/2/layout/IconVerticalSolidList"/>
    <dgm:cxn modelId="{EF12799B-38DC-9748-90B8-BE331784862C}" type="presParOf" srcId="{A672D568-4A8F-4DDC-A987-9B1027DD8F1B}" destId="{C7524BB5-9326-4885-AF37-BDC7B2CE3A7E}" srcOrd="1" destOrd="0" presId="urn:microsoft.com/office/officeart/2018/2/layout/IconVerticalSolidList"/>
    <dgm:cxn modelId="{2D0560E1-1CCE-4249-A48C-8DA23EC72568}" type="presParOf" srcId="{A672D568-4A8F-4DDC-A987-9B1027DD8F1B}" destId="{1E83E297-988B-489D-97A4-51942958D279}" srcOrd="2" destOrd="0" presId="urn:microsoft.com/office/officeart/2018/2/layout/IconVerticalSolidList"/>
    <dgm:cxn modelId="{EB8C64DD-3788-EE42-BFE8-0DCC338AC685}" type="presParOf" srcId="{A672D568-4A8F-4DDC-A987-9B1027DD8F1B}" destId="{4DFBFD56-C5B5-4148-B92B-18B3C6E7965F}" srcOrd="3" destOrd="0" presId="urn:microsoft.com/office/officeart/2018/2/layout/IconVerticalSolidList"/>
    <dgm:cxn modelId="{0BDAF1D5-3112-4849-A9CA-6A23A5C2E5A4}" type="presParOf" srcId="{0C99C08C-58B3-44A2-979B-4E84D792B8D1}" destId="{4C8E1154-E904-4564-905B-9681101530D4}" srcOrd="11" destOrd="0" presId="urn:microsoft.com/office/officeart/2018/2/layout/IconVerticalSolidList"/>
    <dgm:cxn modelId="{D023E98A-F6B5-4A4D-B717-DF52983FF339}" type="presParOf" srcId="{0C99C08C-58B3-44A2-979B-4E84D792B8D1}" destId="{809F4D7B-AF72-4258-9588-26958520BE9A}" srcOrd="12" destOrd="0" presId="urn:microsoft.com/office/officeart/2018/2/layout/IconVerticalSolidList"/>
    <dgm:cxn modelId="{740A13C7-0571-4448-8431-2F917FD0A7E2}" type="presParOf" srcId="{809F4D7B-AF72-4258-9588-26958520BE9A}" destId="{B65BC5D8-E4C6-47C0-91AB-BEAB0B0091FD}" srcOrd="0" destOrd="0" presId="urn:microsoft.com/office/officeart/2018/2/layout/IconVerticalSolidList"/>
    <dgm:cxn modelId="{F1C36157-B1A5-0442-936F-05A712A83223}" type="presParOf" srcId="{809F4D7B-AF72-4258-9588-26958520BE9A}" destId="{122369B8-8F15-47F8-8A2A-2FE63A3A0370}" srcOrd="1" destOrd="0" presId="urn:microsoft.com/office/officeart/2018/2/layout/IconVerticalSolidList"/>
    <dgm:cxn modelId="{A8B7549F-3C9C-8647-9D16-04CEAA5567C7}" type="presParOf" srcId="{809F4D7B-AF72-4258-9588-26958520BE9A}" destId="{DE85C277-B40C-4A05-B628-C9BA565D08B4}" srcOrd="2" destOrd="0" presId="urn:microsoft.com/office/officeart/2018/2/layout/IconVerticalSolidList"/>
    <dgm:cxn modelId="{D2F53212-045C-9041-9D16-EAD31B6C35AC}" type="presParOf" srcId="{809F4D7B-AF72-4258-9588-26958520BE9A}" destId="{09FE902D-65B3-403E-9036-8685F3C92D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F5890-CD0D-274F-B226-5CA2E56012C8}">
      <dsp:nvSpPr>
        <dsp:cNvPr id="0" name=""/>
        <dsp:cNvSpPr/>
      </dsp:nvSpPr>
      <dsp:spPr>
        <a:xfrm>
          <a:off x="0" y="686148"/>
          <a:ext cx="6513603" cy="14544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Children are undertaking National Tests from a very young age.</a:t>
          </a:r>
        </a:p>
      </dsp:txBody>
      <dsp:txXfrm>
        <a:off x="71001" y="757149"/>
        <a:ext cx="6371601" cy="1312454"/>
      </dsp:txXfrm>
    </dsp:sp>
    <dsp:sp modelId="{0BA714C0-4882-3F45-AA31-E14304BFCD4C}">
      <dsp:nvSpPr>
        <dsp:cNvPr id="0" name=""/>
        <dsp:cNvSpPr/>
      </dsp:nvSpPr>
      <dsp:spPr>
        <a:xfrm>
          <a:off x="0" y="2215484"/>
          <a:ext cx="6513603" cy="1454456"/>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Placement experience showed that school’s are monitoring pupils’ feelings by using emotion monitoring strategies such as Speakr.</a:t>
          </a:r>
        </a:p>
      </dsp:txBody>
      <dsp:txXfrm>
        <a:off x="71001" y="2286485"/>
        <a:ext cx="6371601" cy="1312454"/>
      </dsp:txXfrm>
    </dsp:sp>
    <dsp:sp modelId="{11F754AC-1764-434C-A565-5E59A43794E4}">
      <dsp:nvSpPr>
        <dsp:cNvPr id="0" name=""/>
        <dsp:cNvSpPr/>
      </dsp:nvSpPr>
      <dsp:spPr>
        <a:xfrm>
          <a:off x="0" y="3744821"/>
          <a:ext cx="6513603" cy="1454456"/>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dirty="0"/>
            <a:t>News reports often document the pressures of academic and exam pressure on young people.</a:t>
          </a:r>
        </a:p>
      </dsp:txBody>
      <dsp:txXfrm>
        <a:off x="71001" y="3815822"/>
        <a:ext cx="6371601" cy="13124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09BF3-EDA7-9F4A-8042-E9393F583855}">
      <dsp:nvSpPr>
        <dsp:cNvPr id="0" name=""/>
        <dsp:cNvSpPr/>
      </dsp:nvSpPr>
      <dsp:spPr>
        <a:xfrm>
          <a:off x="0" y="11487"/>
          <a:ext cx="6513603" cy="19023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dirty="0"/>
            <a:t>A combination of </a:t>
          </a:r>
          <a:r>
            <a:rPr lang="en-GB" sz="2700" b="1" kern="1200" dirty="0"/>
            <a:t>qualitative and quantitative </a:t>
          </a:r>
          <a:r>
            <a:rPr lang="en-GB" sz="2700" kern="1200" dirty="0"/>
            <a:t>research methods will be used to gather the most purposeful data.</a:t>
          </a:r>
          <a:endParaRPr lang="en-US" sz="2700" kern="1200" dirty="0"/>
        </a:p>
      </dsp:txBody>
      <dsp:txXfrm>
        <a:off x="92863" y="104350"/>
        <a:ext cx="6327877" cy="1716584"/>
      </dsp:txXfrm>
    </dsp:sp>
    <dsp:sp modelId="{C9DE51C8-A42E-3C4A-AFD6-1139805C9286}">
      <dsp:nvSpPr>
        <dsp:cNvPr id="0" name=""/>
        <dsp:cNvSpPr/>
      </dsp:nvSpPr>
      <dsp:spPr>
        <a:xfrm>
          <a:off x="0" y="1991557"/>
          <a:ext cx="6513603" cy="190231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dirty="0"/>
            <a:t>Qualitative = primarily exploratory research. It is used to gain an understanding of underlying reasons, opinions, and motivations.</a:t>
          </a:r>
          <a:endParaRPr lang="en-US" sz="2700" kern="1200" dirty="0"/>
        </a:p>
      </dsp:txBody>
      <dsp:txXfrm>
        <a:off x="92863" y="2084420"/>
        <a:ext cx="6327877" cy="1716584"/>
      </dsp:txXfrm>
    </dsp:sp>
    <dsp:sp modelId="{02E263B4-87B7-6D4D-BECC-4B4F48CAE7C7}">
      <dsp:nvSpPr>
        <dsp:cNvPr id="0" name=""/>
        <dsp:cNvSpPr/>
      </dsp:nvSpPr>
      <dsp:spPr>
        <a:xfrm>
          <a:off x="0" y="3971628"/>
          <a:ext cx="6513603" cy="190231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a:t>Quantitative = used to quantify the problem by way of generating numerical data or data that can be transformed into usable statistics. </a:t>
          </a:r>
          <a:endParaRPr lang="en-US" sz="2700" kern="1200"/>
        </a:p>
      </dsp:txBody>
      <dsp:txXfrm>
        <a:off x="92863" y="4064491"/>
        <a:ext cx="6327877" cy="1716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3EF4A-C9EE-4900-AA21-CFB1C8C46841}">
      <dsp:nvSpPr>
        <dsp:cNvPr id="0" name=""/>
        <dsp:cNvSpPr/>
      </dsp:nvSpPr>
      <dsp:spPr>
        <a:xfrm>
          <a:off x="0" y="2892"/>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376DF82-E13C-4CB4-8075-5452022BF99D}">
      <dsp:nvSpPr>
        <dsp:cNvPr id="0" name=""/>
        <dsp:cNvSpPr/>
      </dsp:nvSpPr>
      <dsp:spPr>
        <a:xfrm>
          <a:off x="127438" y="97680"/>
          <a:ext cx="231932" cy="2317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ABBF087-8CDD-4C73-8668-01D3EA646295}">
      <dsp:nvSpPr>
        <dsp:cNvPr id="0" name=""/>
        <dsp:cNvSpPr/>
      </dsp:nvSpPr>
      <dsp:spPr>
        <a:xfrm>
          <a:off x="486809" y="2892"/>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kern="1200" dirty="0"/>
            <a:t>3 separate focus groups with children in groups of 5 in year 6, 9 and 11. </a:t>
          </a:r>
          <a:endParaRPr lang="en-US" sz="1400" kern="1200" dirty="0"/>
        </a:p>
      </dsp:txBody>
      <dsp:txXfrm>
        <a:off x="486809" y="2892"/>
        <a:ext cx="4990590" cy="592430"/>
      </dsp:txXfrm>
    </dsp:sp>
    <dsp:sp modelId="{9D480383-FC94-4EB1-9642-5456F83C4B33}">
      <dsp:nvSpPr>
        <dsp:cNvPr id="0" name=""/>
        <dsp:cNvSpPr/>
      </dsp:nvSpPr>
      <dsp:spPr>
        <a:xfrm>
          <a:off x="0" y="743430"/>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01AD6F6-20F2-4957-A74F-6CBCB0FF3D87}">
      <dsp:nvSpPr>
        <dsp:cNvPr id="0" name=""/>
        <dsp:cNvSpPr/>
      </dsp:nvSpPr>
      <dsp:spPr>
        <a:xfrm>
          <a:off x="127438" y="838219"/>
          <a:ext cx="231932" cy="2317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F8E2275-DA3F-4E58-A064-992215B6F456}">
      <dsp:nvSpPr>
        <dsp:cNvPr id="0" name=""/>
        <dsp:cNvSpPr/>
      </dsp:nvSpPr>
      <dsp:spPr>
        <a:xfrm>
          <a:off x="486809" y="743430"/>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b="1" kern="1200"/>
            <a:t>Aim of focus group: </a:t>
          </a:r>
          <a:r>
            <a:rPr lang="en-GB" sz="1400" kern="1200"/>
            <a:t>To hear students’ feelings about schoolwork and how it affects their mood.</a:t>
          </a:r>
          <a:endParaRPr lang="en-US" sz="1400" kern="1200"/>
        </a:p>
      </dsp:txBody>
      <dsp:txXfrm>
        <a:off x="486809" y="743430"/>
        <a:ext cx="4990590" cy="592430"/>
      </dsp:txXfrm>
    </dsp:sp>
    <dsp:sp modelId="{367B2ACE-E19C-4099-82C1-5A1A0E6FBE4A}">
      <dsp:nvSpPr>
        <dsp:cNvPr id="0" name=""/>
        <dsp:cNvSpPr/>
      </dsp:nvSpPr>
      <dsp:spPr>
        <a:xfrm>
          <a:off x="0" y="1483969"/>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A17ED85-6382-4886-9596-42B7E4E2757F}">
      <dsp:nvSpPr>
        <dsp:cNvPr id="0" name=""/>
        <dsp:cNvSpPr/>
      </dsp:nvSpPr>
      <dsp:spPr>
        <a:xfrm>
          <a:off x="127438" y="1578758"/>
          <a:ext cx="231932" cy="2317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6FF9A39-D14F-4200-9B4F-D5EB530DD388}">
      <dsp:nvSpPr>
        <dsp:cNvPr id="0" name=""/>
        <dsp:cNvSpPr/>
      </dsp:nvSpPr>
      <dsp:spPr>
        <a:xfrm>
          <a:off x="486809" y="1483969"/>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US" sz="1400" b="1" kern="1200"/>
            <a:t>Benefits of focus groups: </a:t>
          </a:r>
          <a:r>
            <a:rPr lang="en-GB" sz="1400" kern="1200"/>
            <a:t>saves money and time compared to individual interviews. </a:t>
          </a:r>
          <a:endParaRPr lang="en-US" sz="1400" kern="1200"/>
        </a:p>
      </dsp:txBody>
      <dsp:txXfrm>
        <a:off x="486809" y="1483969"/>
        <a:ext cx="4990590" cy="592430"/>
      </dsp:txXfrm>
    </dsp:sp>
    <dsp:sp modelId="{DE4FE8A1-3100-4BFC-8544-199232E8AC9E}">
      <dsp:nvSpPr>
        <dsp:cNvPr id="0" name=""/>
        <dsp:cNvSpPr/>
      </dsp:nvSpPr>
      <dsp:spPr>
        <a:xfrm>
          <a:off x="0" y="2224508"/>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60159C0-433A-4A84-8561-F03ABA79BDCE}">
      <dsp:nvSpPr>
        <dsp:cNvPr id="0" name=""/>
        <dsp:cNvSpPr/>
      </dsp:nvSpPr>
      <dsp:spPr>
        <a:xfrm>
          <a:off x="127438" y="2319296"/>
          <a:ext cx="231932" cy="2317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2458E37-E237-4E6E-BC46-62EED0EF08C6}">
      <dsp:nvSpPr>
        <dsp:cNvPr id="0" name=""/>
        <dsp:cNvSpPr/>
      </dsp:nvSpPr>
      <dsp:spPr>
        <a:xfrm>
          <a:off x="486809" y="2224508"/>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kern="1200"/>
            <a:t>Provide a broader range of views and opinions.</a:t>
          </a:r>
          <a:endParaRPr lang="en-US" sz="1400" kern="1200"/>
        </a:p>
      </dsp:txBody>
      <dsp:txXfrm>
        <a:off x="486809" y="2224508"/>
        <a:ext cx="4990590" cy="592430"/>
      </dsp:txXfrm>
    </dsp:sp>
    <dsp:sp modelId="{4EED8B10-F778-44D1-8D42-DDA86642F506}">
      <dsp:nvSpPr>
        <dsp:cNvPr id="0" name=""/>
        <dsp:cNvSpPr/>
      </dsp:nvSpPr>
      <dsp:spPr>
        <a:xfrm>
          <a:off x="0" y="2965046"/>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1939794-140A-4642-87F9-92F9B2F4594B}">
      <dsp:nvSpPr>
        <dsp:cNvPr id="0" name=""/>
        <dsp:cNvSpPr/>
      </dsp:nvSpPr>
      <dsp:spPr>
        <a:xfrm>
          <a:off x="127438" y="3059835"/>
          <a:ext cx="231932" cy="2317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28A09BE-27D7-4383-B30A-5D5CBBA92690}">
      <dsp:nvSpPr>
        <dsp:cNvPr id="0" name=""/>
        <dsp:cNvSpPr/>
      </dsp:nvSpPr>
      <dsp:spPr>
        <a:xfrm>
          <a:off x="486809" y="2965046"/>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b="1" kern="1200"/>
            <a:t>Disadvantages of conducting focus groups: </a:t>
          </a:r>
          <a:r>
            <a:rPr lang="en-GB" sz="1400" kern="1200"/>
            <a:t>disagreements and irrelevant discussion which distract from the main focus of the research study. </a:t>
          </a:r>
          <a:endParaRPr lang="en-US" sz="1400" kern="1200"/>
        </a:p>
      </dsp:txBody>
      <dsp:txXfrm>
        <a:off x="486809" y="2965046"/>
        <a:ext cx="4990590" cy="592430"/>
      </dsp:txXfrm>
    </dsp:sp>
    <dsp:sp modelId="{6CD1454F-1E41-4BF5-9A37-40BB0DF3CD32}">
      <dsp:nvSpPr>
        <dsp:cNvPr id="0" name=""/>
        <dsp:cNvSpPr/>
      </dsp:nvSpPr>
      <dsp:spPr>
        <a:xfrm>
          <a:off x="0" y="3705585"/>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7524BB5-9326-4885-AF37-BDC7B2CE3A7E}">
      <dsp:nvSpPr>
        <dsp:cNvPr id="0" name=""/>
        <dsp:cNvSpPr/>
      </dsp:nvSpPr>
      <dsp:spPr>
        <a:xfrm>
          <a:off x="127438" y="3800374"/>
          <a:ext cx="231932" cy="2317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DFBFD56-C5B5-4148-B92B-18B3C6E7965F}">
      <dsp:nvSpPr>
        <dsp:cNvPr id="0" name=""/>
        <dsp:cNvSpPr/>
      </dsp:nvSpPr>
      <dsp:spPr>
        <a:xfrm>
          <a:off x="486809" y="3705585"/>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kern="1200"/>
            <a:t>difficult to analyse as there are many people talking.</a:t>
          </a:r>
          <a:endParaRPr lang="en-US" sz="1400" kern="1200"/>
        </a:p>
      </dsp:txBody>
      <dsp:txXfrm>
        <a:off x="486809" y="3705585"/>
        <a:ext cx="4990590" cy="592430"/>
      </dsp:txXfrm>
    </dsp:sp>
    <dsp:sp modelId="{B65BC5D8-E4C6-47C0-91AB-BEAB0B0091FD}">
      <dsp:nvSpPr>
        <dsp:cNvPr id="0" name=""/>
        <dsp:cNvSpPr/>
      </dsp:nvSpPr>
      <dsp:spPr>
        <a:xfrm>
          <a:off x="0" y="4446124"/>
          <a:ext cx="5571872" cy="42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22369B8-8F15-47F8-8A2A-2FE63A3A0370}">
      <dsp:nvSpPr>
        <dsp:cNvPr id="0" name=""/>
        <dsp:cNvSpPr/>
      </dsp:nvSpPr>
      <dsp:spPr>
        <a:xfrm>
          <a:off x="127438" y="4540913"/>
          <a:ext cx="231932" cy="23170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9FE902D-65B3-403E-9036-8685F3C92D3E}">
      <dsp:nvSpPr>
        <dsp:cNvPr id="0" name=""/>
        <dsp:cNvSpPr/>
      </dsp:nvSpPr>
      <dsp:spPr>
        <a:xfrm>
          <a:off x="486809" y="4446124"/>
          <a:ext cx="4990590" cy="592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699" tIns="62699" rIns="62699" bIns="62699" numCol="1" spcCol="1270" anchor="ctr" anchorCtr="0">
          <a:noAutofit/>
        </a:bodyPr>
        <a:lstStyle/>
        <a:p>
          <a:pPr lvl="0" algn="l" defTabSz="622300">
            <a:lnSpc>
              <a:spcPct val="100000"/>
            </a:lnSpc>
            <a:spcBef>
              <a:spcPct val="0"/>
            </a:spcBef>
            <a:spcAft>
              <a:spcPct val="35000"/>
            </a:spcAft>
          </a:pPr>
          <a:r>
            <a:rPr lang="en-GB" sz="1400" kern="1200" dirty="0"/>
            <a:t>Shy participants may find a focus group situation intimidating or off-putting and therefore could feel under pressure to agree with the dominant view</a:t>
          </a:r>
          <a:endParaRPr lang="en-US" sz="1400" kern="1200" dirty="0"/>
        </a:p>
      </dsp:txBody>
      <dsp:txXfrm>
        <a:off x="486809" y="4446124"/>
        <a:ext cx="4990590" cy="5924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FD157E-CAC6-0A47-A1DE-300B136E84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86F285B2-F976-E64F-987B-C93215F106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F0961E1A-E55F-A841-80CF-B1696F057012}"/>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C96A23A1-2B9D-924B-AD7B-7DB95FD86A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2C9D6E9-597A-A84E-B8B0-B2547052D446}"/>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3549369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420E33-6F9C-3C42-9B00-E5CAC2F9F23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F463D0F-C41F-934F-8FF0-E8385BDF725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1C63CBD-84E2-1940-AA7C-992D7253C656}"/>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3AB2D55C-5201-EC41-9341-FF1DB8AC76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7457BB5-7F2C-F148-8628-9F1819E4D5E9}"/>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2168247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780DFF-BE61-CD40-97D5-DBF46AFC00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8AFD95B5-6227-B943-8A5F-13825E1C64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DEDD506C-F25D-0040-8CC0-569F029778EE}"/>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B0BF786A-DA71-D348-9F02-21F7B998D2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781ACC5-1689-214A-AE92-7C996411AABF}"/>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685984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240A87-C5E5-5A42-BD03-24A50E24B0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2DE1CF85-1581-A145-B72B-167C07A0092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DC45E752-9FAB-014C-A6FE-078E43A1312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E9DCE031-FDFF-8C41-A0F0-E92C42CD27E7}"/>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6" name="Footer Placeholder 5">
            <a:extLst>
              <a:ext uri="{FF2B5EF4-FFF2-40B4-BE49-F238E27FC236}">
                <a16:creationId xmlns:a16="http://schemas.microsoft.com/office/drawing/2014/main" xmlns="" id="{B1C99C2A-B308-E741-BD26-F71F6C902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321FEAA-651C-EB41-ABD8-125BF6DF066F}"/>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332338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89B529-BED5-AB46-96A5-493C20F15B5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32EEF269-3322-674A-8EDE-0C06FE98B8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9759CE6D-7ED2-0040-93A3-DF6B56B1329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3E12E570-0097-CF4C-B132-52EB4C0C15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28931301-EDDB-3741-A410-833BFC838E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2427380D-7A10-4B48-B492-99EDDE33C811}"/>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8" name="Footer Placeholder 7">
            <a:extLst>
              <a:ext uri="{FF2B5EF4-FFF2-40B4-BE49-F238E27FC236}">
                <a16:creationId xmlns:a16="http://schemas.microsoft.com/office/drawing/2014/main" xmlns="" id="{0AF02379-D0CC-6F4A-83DF-6B6A522A02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2585434A-2142-2544-B413-05BE32D248D6}"/>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4037109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757B32-1961-9842-BA0D-FAD2D5CC511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7FC270C3-4C64-9144-AFA2-305B90B76D43}"/>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4" name="Footer Placeholder 3">
            <a:extLst>
              <a:ext uri="{FF2B5EF4-FFF2-40B4-BE49-F238E27FC236}">
                <a16:creationId xmlns:a16="http://schemas.microsoft.com/office/drawing/2014/main" xmlns="" id="{C3F502BE-30CE-D742-B60D-6B6846D4BF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792DB6DB-5DBD-F74A-B68C-9423CF7580D0}"/>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3206466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425D2FA7-55D7-DC4F-B443-998FFD2A8A83}"/>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3" name="Footer Placeholder 2">
            <a:extLst>
              <a:ext uri="{FF2B5EF4-FFF2-40B4-BE49-F238E27FC236}">
                <a16:creationId xmlns:a16="http://schemas.microsoft.com/office/drawing/2014/main" xmlns="" id="{59280143-3CEF-FF45-9A7C-E6EFF8A098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7AB8C803-581C-B840-9C97-35625A3B87FE}"/>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2173540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D9C660-B3AF-6844-A807-49CCECEABB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0EBBA674-B671-2842-9E96-61D14E192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A1714C48-38E1-5849-BAFF-5E2F4DD5F1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F6987CE6-5378-6E44-BD61-78D2F16C0B35}"/>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6" name="Footer Placeholder 5">
            <a:extLst>
              <a:ext uri="{FF2B5EF4-FFF2-40B4-BE49-F238E27FC236}">
                <a16:creationId xmlns:a16="http://schemas.microsoft.com/office/drawing/2014/main" xmlns="" id="{1D45D565-85A2-AB4B-AB70-55BED29A4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7FE9138-01A5-D244-9D6E-6A81418A8285}"/>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3494209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B11197-B912-714D-B1B3-43C915DFC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4C303EF8-778A-0A4E-8E26-E7E66FE3D4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F94B4F95-5C09-694F-94F9-B73FA13E52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C76E5700-100A-F94F-9E4D-7EB41E9AA991}"/>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6" name="Footer Placeholder 5">
            <a:extLst>
              <a:ext uri="{FF2B5EF4-FFF2-40B4-BE49-F238E27FC236}">
                <a16:creationId xmlns:a16="http://schemas.microsoft.com/office/drawing/2014/main" xmlns="" id="{26FC4BC6-3A36-3740-A73D-A53B96AA8F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60656F39-A0C8-2541-BF09-8915A458F03A}"/>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2346920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32B9AC-788B-9543-A21F-E24A9E00E1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85729E4C-D62A-5B4C-BF5F-13D3AEEAC00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A8C4013-B5CD-4546-BF9B-8B3C2EBFF836}"/>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68EE7F3C-0CFE-E748-9982-3831DF74D2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847D52F-13BB-1743-8224-DAF58FBC701A}"/>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2276716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15A6CFB-6F04-3C4A-822A-CB70A3A444B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C7C49F72-B905-F745-A6E6-EAA60B98116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DC1A995-29A0-E541-B4EC-F5690BA6B792}"/>
              </a:ext>
            </a:extLst>
          </p:cNvPr>
          <p:cNvSpPr>
            <a:spLocks noGrp="1"/>
          </p:cNvSpPr>
          <p:nvPr>
            <p:ph type="dt" sz="half" idx="10"/>
          </p:nvPr>
        </p:nvSpPr>
        <p:spPr/>
        <p:txBody>
          <a:body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177D64CF-9599-8A42-BF55-B711C9FE7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98BACB5A-A452-2F4D-AA6F-4E5B8C9EBC72}"/>
              </a:ext>
            </a:extLst>
          </p:cNvPr>
          <p:cNvSpPr>
            <a:spLocks noGrp="1"/>
          </p:cNvSpPr>
          <p:nvPr>
            <p:ph type="sldNum" sz="quarter" idx="12"/>
          </p:nvPr>
        </p:nvSpPr>
        <p:spPr/>
        <p:txBody>
          <a:bodyPr/>
          <a:lstStyle/>
          <a:p>
            <a:fld id="{F48C1A21-6790-324E-A353-9C1CBEE6B7B0}" type="slidenum">
              <a:rPr lang="en-US" smtClean="0"/>
              <a:t>‹#›</a:t>
            </a:fld>
            <a:endParaRPr lang="en-US"/>
          </a:p>
        </p:txBody>
      </p:sp>
    </p:spTree>
    <p:extLst>
      <p:ext uri="{BB962C8B-B14F-4D97-AF65-F5344CB8AC3E}">
        <p14:creationId xmlns:p14="http://schemas.microsoft.com/office/powerpoint/2010/main" val="152701619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7F92529-1167-B548-B367-7CE72FD4D8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ED39A72F-97AB-4643-B2AD-A0E3AFDB9A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9F4D58A-9F3B-BE44-A204-D3F417D7B4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692095-3E35-764B-A9AC-6A1A63471392}" type="datetimeFigureOut">
              <a:rPr lang="en-US" smtClean="0"/>
              <a:t>2/17/19</a:t>
            </a:fld>
            <a:endParaRPr lang="en-US"/>
          </a:p>
        </p:txBody>
      </p:sp>
      <p:sp>
        <p:nvSpPr>
          <p:cNvPr id="5" name="Footer Placeholder 4">
            <a:extLst>
              <a:ext uri="{FF2B5EF4-FFF2-40B4-BE49-F238E27FC236}">
                <a16:creationId xmlns:a16="http://schemas.microsoft.com/office/drawing/2014/main" xmlns="" id="{B55888E2-077F-024C-80BB-5E479EA039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7F03D3F3-5CB3-9D43-B89C-625A06C521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8C1A21-6790-324E-A353-9C1CBEE6B7B0}" type="slidenum">
              <a:rPr lang="en-US" smtClean="0"/>
              <a:t>‹#›</a:t>
            </a:fld>
            <a:endParaRPr lang="en-US"/>
          </a:p>
        </p:txBody>
      </p:sp>
    </p:spTree>
    <p:extLst>
      <p:ext uri="{BB962C8B-B14F-4D97-AF65-F5344CB8AC3E}">
        <p14:creationId xmlns:p14="http://schemas.microsoft.com/office/powerpoint/2010/main" val="1615166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tiff"/><Relationship Id="rId3"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tiff"/><Relationship Id="rId3" Type="http://schemas.openxmlformats.org/officeDocument/2006/relationships/image" Target="../media/image18.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tiff"/></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9.svg"/><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31.svg"/><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NULL" TargetMode="External"/><Relationship Id="rId5" Type="http://schemas.openxmlformats.org/officeDocument/2006/relationships/hyperlink" Target="NULL" TargetMode="External"/><Relationship Id="rId6" Type="http://schemas.openxmlformats.org/officeDocument/2006/relationships/hyperlink" Target="NULL" TargetMode="External"/><Relationship Id="rId7" Type="http://schemas.openxmlformats.org/officeDocument/2006/relationships/hyperlink" Target="https://assets.publishing.service.gov.uk/government/uploads/system/uploads/attachment_data/file/755135/Mental_health_and_behaviour_in_schools__.pdf" TargetMode="External"/><Relationship Id="rId8" Type="http://schemas.openxmlformats.org/officeDocument/2006/relationships/hyperlink" Target="NULL" TargetMode="External"/><Relationship Id="rId9" Type="http://schemas.openxmlformats.org/officeDocument/2006/relationships/hyperlink" Target="https://www.theguardian.com/education/2018/may/17/stress-and-serious-anxiety-how-the-new-gcse-is-affecting-mental-health" TargetMode="External"/><Relationship Id="rId10" Type="http://schemas.openxmlformats.org/officeDocument/2006/relationships/hyperlink" Target="https://www.mentalhealth.org.uk/sites/default/files/anxious_child.pdf" TargetMode="External"/><Relationship Id="rId1" Type="http://schemas.openxmlformats.org/officeDocument/2006/relationships/slideLayout" Target="../slideLayouts/slideLayout2.xml"/><Relationship Id="rId2" Type="http://schemas.openxmlformats.org/officeDocument/2006/relationships/hyperlink" Target="N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xmlns="" id="{0BC9EFE1-D8CB-4668-9980-DB108327A7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5">
            <a:extLst>
              <a:ext uri="{FF2B5EF4-FFF2-40B4-BE49-F238E27FC236}">
                <a16:creationId xmlns:a16="http://schemas.microsoft.com/office/drawing/2014/main" xmlns="" id="{7CBAE1BD-B8E4-4029-8AA2-C77E4FED986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3A52575F-8972-9B49-BF87-6C005A162049}"/>
              </a:ext>
            </a:extLst>
          </p:cNvPr>
          <p:cNvSpPr>
            <a:spLocks noGrp="1"/>
          </p:cNvSpPr>
          <p:nvPr>
            <p:ph type="ctrTitle"/>
          </p:nvPr>
        </p:nvSpPr>
        <p:spPr>
          <a:xfrm>
            <a:off x="6585882" y="1846053"/>
            <a:ext cx="5042526" cy="3823227"/>
          </a:xfrm>
        </p:spPr>
        <p:txBody>
          <a:bodyPr anchor="t">
            <a:normAutofit fontScale="90000"/>
          </a:bodyPr>
          <a:lstStyle/>
          <a:p>
            <a:pPr>
              <a:lnSpc>
                <a:spcPct val="150000"/>
              </a:lnSpc>
            </a:pPr>
            <a:r>
              <a:rPr lang="en-GB" sz="3600" b="1" dirty="0">
                <a:solidFill>
                  <a:srgbClr val="000000"/>
                </a:solidFill>
              </a:rPr>
              <a:t>How is academic pressure affecting students’ mental health?</a:t>
            </a:r>
            <a:br>
              <a:rPr lang="en-GB" sz="3600" b="1" dirty="0">
                <a:solidFill>
                  <a:srgbClr val="000000"/>
                </a:solidFill>
              </a:rPr>
            </a:br>
            <a:r>
              <a:rPr lang="en-GB" sz="3600" b="1" dirty="0">
                <a:solidFill>
                  <a:srgbClr val="000000"/>
                </a:solidFill>
              </a:rPr>
              <a:t/>
            </a:r>
            <a:br>
              <a:rPr lang="en-GB" sz="3600" b="1" dirty="0">
                <a:solidFill>
                  <a:srgbClr val="000000"/>
                </a:solidFill>
              </a:rPr>
            </a:br>
            <a:r>
              <a:rPr lang="en-GB" sz="2700" b="1" i="1" dirty="0">
                <a:solidFill>
                  <a:srgbClr val="000000"/>
                </a:solidFill>
              </a:rPr>
              <a:t>A potential research question</a:t>
            </a:r>
            <a:r>
              <a:rPr lang="en-GB" sz="2400" dirty="0">
                <a:solidFill>
                  <a:srgbClr val="000000"/>
                </a:solidFill>
              </a:rPr>
              <a:t/>
            </a:r>
            <a:br>
              <a:rPr lang="en-GB" sz="2400" dirty="0">
                <a:solidFill>
                  <a:srgbClr val="000000"/>
                </a:solidFill>
              </a:rPr>
            </a:br>
            <a:endParaRPr lang="en-US" sz="2400" dirty="0">
              <a:solidFill>
                <a:srgbClr val="000000"/>
              </a:solidFill>
            </a:endParaRPr>
          </a:p>
        </p:txBody>
      </p:sp>
      <p:sp>
        <p:nvSpPr>
          <p:cNvPr id="18" name="Freeform 49">
            <a:extLst>
              <a:ext uri="{FF2B5EF4-FFF2-40B4-BE49-F238E27FC236}">
                <a16:creationId xmlns:a16="http://schemas.microsoft.com/office/drawing/2014/main" xmlns="" id="{77DA6D33-2D62-458C-BF5D-DBF612FD55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xmlns="" id="{6AB17C34-2293-544A-B9B0-E6F6F72217B9}"/>
              </a:ext>
            </a:extLst>
          </p:cNvPr>
          <p:cNvPicPr>
            <a:picLocks noChangeAspect="1"/>
          </p:cNvPicPr>
          <p:nvPr/>
        </p:nvPicPr>
        <p:blipFill rotWithShape="1">
          <a:blip r:embed="rId3">
            <a:alphaModFix/>
            <a:extLst/>
          </a:blip>
          <a:srcRect l="15973" r="20806" b="-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2256689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EC1540B2-59BC-0C4B-A293-8B4618A990D8}"/>
              </a:ext>
            </a:extLst>
          </p:cNvPr>
          <p:cNvSpPr>
            <a:spLocks noGrp="1"/>
          </p:cNvSpPr>
          <p:nvPr>
            <p:ph type="title"/>
          </p:nvPr>
        </p:nvSpPr>
        <p:spPr>
          <a:xfrm>
            <a:off x="863029" y="1012004"/>
            <a:ext cx="3416158" cy="4795408"/>
          </a:xfrm>
        </p:spPr>
        <p:txBody>
          <a:bodyPr>
            <a:normAutofit/>
          </a:bodyPr>
          <a:lstStyle/>
          <a:p>
            <a:r>
              <a:rPr lang="en-US">
                <a:solidFill>
                  <a:srgbClr val="FFFFFF"/>
                </a:solidFill>
              </a:rPr>
              <a:t>Why choose this topic?</a:t>
            </a:r>
          </a:p>
        </p:txBody>
      </p:sp>
      <p:graphicFrame>
        <p:nvGraphicFramePr>
          <p:cNvPr id="5" name="Content Placeholder 2">
            <a:extLst>
              <a:ext uri="{FF2B5EF4-FFF2-40B4-BE49-F238E27FC236}">
                <a16:creationId xmlns:a16="http://schemas.microsoft.com/office/drawing/2014/main" xmlns="" id="{C5F26783-8F99-456F-A71F-CE4E1A8F8B5B}"/>
              </a:ext>
            </a:extLst>
          </p:cNvPr>
          <p:cNvGraphicFramePr>
            <a:graphicFrameLocks noGrp="1"/>
          </p:cNvGraphicFramePr>
          <p:nvPr>
            <p:ph idx="1"/>
            <p:extLst>
              <p:ext uri="{D42A27DB-BD31-4B8C-83A1-F6EECF244321}">
                <p14:modId xmlns:p14="http://schemas.microsoft.com/office/powerpoint/2010/main" val="375720340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16906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r>
              <a:rPr lang="en-US" sz="3700" dirty="0"/>
              <a:t>Current literature on the topic:</a:t>
            </a:r>
            <a:br>
              <a:rPr lang="en-US" sz="3700" dirty="0"/>
            </a:br>
            <a:r>
              <a:rPr lang="en-US" sz="3700" dirty="0"/>
              <a:t>East Asian Countries</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5321" y="2575034"/>
            <a:ext cx="5120113" cy="3462228"/>
          </a:xfrm>
        </p:spPr>
        <p:txBody>
          <a:bodyPr>
            <a:normAutofit/>
          </a:bodyPr>
          <a:lstStyle/>
          <a:p>
            <a:endParaRPr lang="en-US" sz="1800" i="1" dirty="0"/>
          </a:p>
          <a:p>
            <a:pPr marL="0" indent="0">
              <a:buNone/>
            </a:pPr>
            <a:r>
              <a:rPr lang="en-US" sz="1800" i="1" dirty="0"/>
              <a:t>“Pressure to succeed in school education is intense in East Asian countries, and appears to be increasing as society becomes more competitive. Although competitive stress can be a positive stimulus for achievement for young people, if this stress is severe and prolonged it can have a major impact on health and well-being” (Dunne et al., 2010).</a:t>
            </a:r>
          </a:p>
        </p:txBody>
      </p:sp>
      <p:pic>
        <p:nvPicPr>
          <p:cNvPr id="4" name="Picture 3"/>
          <p:cNvPicPr>
            <a:picLocks noChangeAspect="1"/>
          </p:cNvPicPr>
          <p:nvPr/>
        </p:nvPicPr>
        <p:blipFill rotWithShape="1">
          <a:blip r:embed="rId2"/>
          <a:srcRect l="15932" r="23080"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440386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6A4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B671C05-375B-CB43-AE85-51BB9A3EC1C2}"/>
              </a:ext>
            </a:extLst>
          </p:cNvPr>
          <p:cNvSpPr>
            <a:spLocks noGrp="1"/>
          </p:cNvSpPr>
          <p:nvPr>
            <p:ph type="title"/>
          </p:nvPr>
        </p:nvSpPr>
        <p:spPr>
          <a:xfrm>
            <a:off x="524256" y="4767072"/>
            <a:ext cx="6594189" cy="1625210"/>
          </a:xfrm>
        </p:spPr>
        <p:txBody>
          <a:bodyPr>
            <a:normAutofit/>
          </a:bodyPr>
          <a:lstStyle/>
          <a:p>
            <a:pPr algn="ctr"/>
            <a:r>
              <a:rPr lang="en-US" sz="3700" dirty="0">
                <a:solidFill>
                  <a:srgbClr val="FFFFFF"/>
                </a:solidFill>
              </a:rPr>
              <a:t>Current literature on the topic:</a:t>
            </a:r>
            <a:br>
              <a:rPr lang="en-US" sz="3700" dirty="0">
                <a:solidFill>
                  <a:srgbClr val="FFFFFF"/>
                </a:solidFill>
              </a:rPr>
            </a:br>
            <a:r>
              <a:rPr lang="en-US" sz="3700" dirty="0">
                <a:solidFill>
                  <a:srgbClr val="FFFFFF"/>
                </a:solidFill>
              </a:rPr>
              <a:t>GCSE and A level pressure</a:t>
            </a:r>
          </a:p>
        </p:txBody>
      </p:sp>
      <p:pic>
        <p:nvPicPr>
          <p:cNvPr id="17" name="Content Placeholder 3">
            <a:extLst>
              <a:ext uri="{FF2B5EF4-FFF2-40B4-BE49-F238E27FC236}">
                <a16:creationId xmlns:a16="http://schemas.microsoft.com/office/drawing/2014/main" xmlns="" id="{E4A5D86D-1221-9244-99BB-5A85BF981E66}"/>
              </a:ext>
            </a:extLst>
          </p:cNvPr>
          <p:cNvPicPr>
            <a:picLocks noChangeAspect="1"/>
          </p:cNvPicPr>
          <p:nvPr/>
        </p:nvPicPr>
        <p:blipFill rotWithShape="1">
          <a:blip r:embed="rId2"/>
          <a:srcRect r="1" b="1786"/>
          <a:stretch/>
        </p:blipFill>
        <p:spPr>
          <a:xfrm>
            <a:off x="327547" y="321733"/>
            <a:ext cx="7058306" cy="4107392"/>
          </a:xfrm>
          <a:prstGeom prst="rect">
            <a:avLst/>
          </a:prstGeom>
        </p:spPr>
      </p:pic>
      <p:sp>
        <p:nvSpPr>
          <p:cNvPr id="18" name="Rectangle 13">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ontent Placeholder 8">
            <a:extLst>
              <a:ext uri="{FF2B5EF4-FFF2-40B4-BE49-F238E27FC236}">
                <a16:creationId xmlns:a16="http://schemas.microsoft.com/office/drawing/2014/main" xmlns="" id="{60ACA361-B4B8-4B94-8E1E-39F868398D2E}"/>
              </a:ext>
            </a:extLst>
          </p:cNvPr>
          <p:cNvSpPr>
            <a:spLocks noGrp="1"/>
          </p:cNvSpPr>
          <p:nvPr>
            <p:ph idx="1"/>
          </p:nvPr>
        </p:nvSpPr>
        <p:spPr>
          <a:xfrm>
            <a:off x="7582563" y="519577"/>
            <a:ext cx="4436507" cy="5818844"/>
          </a:xfrm>
        </p:spPr>
        <p:txBody>
          <a:bodyPr anchor="ctr">
            <a:normAutofit/>
          </a:bodyPr>
          <a:lstStyle/>
          <a:p>
            <a:pPr marL="0" indent="0">
              <a:buNone/>
            </a:pPr>
            <a:r>
              <a:rPr lang="en-GB" sz="2600" i="1" dirty="0">
                <a:solidFill>
                  <a:schemeClr val="bg1"/>
                </a:solidFill>
              </a:rPr>
              <a:t>“GCSEs have been a horrible experience, I have suffered from panic attacks and a high increase in anxiety. It’s quite scary how as a student I find it normal to see my peers break down in lessons as they are scared of what’s going to happen to them in the future if they fail.”</a:t>
            </a:r>
          </a:p>
          <a:p>
            <a:pPr marL="0" indent="0">
              <a:buNone/>
            </a:pPr>
            <a:r>
              <a:rPr lang="en-GB" sz="2600" i="1" dirty="0">
                <a:solidFill>
                  <a:schemeClr val="bg1"/>
                </a:solidFill>
              </a:rPr>
              <a:t>(The Guardian, 2018).</a:t>
            </a:r>
          </a:p>
          <a:p>
            <a:pPr marL="0" indent="0">
              <a:buNone/>
            </a:pPr>
            <a:endParaRPr lang="en-US" sz="2000" dirty="0">
              <a:solidFill>
                <a:srgbClr val="FFFFFF"/>
              </a:solidFill>
            </a:endParaRPr>
          </a:p>
        </p:txBody>
      </p:sp>
    </p:spTree>
    <p:extLst>
      <p:ext uri="{BB962C8B-B14F-4D97-AF65-F5344CB8AC3E}">
        <p14:creationId xmlns:p14="http://schemas.microsoft.com/office/powerpoint/2010/main" val="2374448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1785A37-492A-A24A-BEF8-DF3D99419F1C}"/>
              </a:ext>
            </a:extLst>
          </p:cNvPr>
          <p:cNvSpPr>
            <a:spLocks noGrp="1"/>
          </p:cNvSpPr>
          <p:nvPr>
            <p:ph type="title"/>
          </p:nvPr>
        </p:nvSpPr>
        <p:spPr>
          <a:xfrm>
            <a:off x="524256" y="4767072"/>
            <a:ext cx="6594189" cy="1625210"/>
          </a:xfrm>
        </p:spPr>
        <p:txBody>
          <a:bodyPr>
            <a:normAutofit/>
          </a:bodyPr>
          <a:lstStyle/>
          <a:p>
            <a:pPr algn="ctr"/>
            <a:r>
              <a:rPr lang="en-US" sz="3700" dirty="0">
                <a:solidFill>
                  <a:srgbClr val="FFFFFF"/>
                </a:solidFill>
              </a:rPr>
              <a:t>Current literature: Negative affects on students’ mental health</a:t>
            </a:r>
          </a:p>
        </p:txBody>
      </p:sp>
      <p:pic>
        <p:nvPicPr>
          <p:cNvPr id="4" name="Picture 3">
            <a:extLst>
              <a:ext uri="{FF2B5EF4-FFF2-40B4-BE49-F238E27FC236}">
                <a16:creationId xmlns:a16="http://schemas.microsoft.com/office/drawing/2014/main" xmlns="" id="{5C4844D3-1662-1B41-8449-BAF6DC505B32}"/>
              </a:ext>
            </a:extLst>
          </p:cNvPr>
          <p:cNvPicPr>
            <a:picLocks noChangeAspect="1"/>
          </p:cNvPicPr>
          <p:nvPr/>
        </p:nvPicPr>
        <p:blipFill rotWithShape="1">
          <a:blip r:embed="rId2"/>
          <a:srcRect t="7037" r="1" b="17877"/>
          <a:stretch/>
        </p:blipFill>
        <p:spPr>
          <a:xfrm>
            <a:off x="327547" y="232304"/>
            <a:ext cx="7058306" cy="4107392"/>
          </a:xfrm>
          <a:prstGeom prst="rect">
            <a:avLst/>
          </a:prstGeom>
        </p:spPr>
      </p:pic>
      <p:sp>
        <p:nvSpPr>
          <p:cNvPr id="14" name="Rectangle 10">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B44C1339-4ED3-A04B-996E-1C36235118C4}"/>
              </a:ext>
            </a:extLst>
          </p:cNvPr>
          <p:cNvSpPr>
            <a:spLocks noGrp="1"/>
          </p:cNvSpPr>
          <p:nvPr>
            <p:ph idx="1"/>
          </p:nvPr>
        </p:nvSpPr>
        <p:spPr>
          <a:xfrm>
            <a:off x="7886191" y="2540000"/>
            <a:ext cx="3632540" cy="2032000"/>
          </a:xfrm>
        </p:spPr>
        <p:txBody>
          <a:bodyPr anchor="ctr">
            <a:noAutofit/>
          </a:bodyPr>
          <a:lstStyle/>
          <a:p>
            <a:pPr>
              <a:lnSpc>
                <a:spcPct val="170000"/>
              </a:lnSpc>
            </a:pPr>
            <a:r>
              <a:rPr lang="en-GB" sz="1800" dirty="0">
                <a:solidFill>
                  <a:srgbClr val="FFFFFF"/>
                </a:solidFill>
              </a:rPr>
              <a:t>Depression</a:t>
            </a:r>
          </a:p>
          <a:p>
            <a:pPr>
              <a:lnSpc>
                <a:spcPct val="170000"/>
              </a:lnSpc>
            </a:pPr>
            <a:r>
              <a:rPr lang="en-GB" sz="1800" dirty="0">
                <a:solidFill>
                  <a:srgbClr val="FFFFFF"/>
                </a:solidFill>
              </a:rPr>
              <a:t>A fear of failing</a:t>
            </a:r>
          </a:p>
          <a:p>
            <a:pPr>
              <a:lnSpc>
                <a:spcPct val="170000"/>
              </a:lnSpc>
            </a:pPr>
            <a:r>
              <a:rPr lang="en-GB" sz="1800" dirty="0">
                <a:solidFill>
                  <a:srgbClr val="FFFFFF"/>
                </a:solidFill>
              </a:rPr>
              <a:t>Worry about being rejected by their friends, family and teachers</a:t>
            </a:r>
          </a:p>
          <a:p>
            <a:pPr>
              <a:lnSpc>
                <a:spcPct val="170000"/>
              </a:lnSpc>
            </a:pPr>
            <a:r>
              <a:rPr lang="en-GB" sz="1800" dirty="0">
                <a:solidFill>
                  <a:srgbClr val="FFFFFF"/>
                </a:solidFill>
              </a:rPr>
              <a:t>Anxiety</a:t>
            </a:r>
          </a:p>
          <a:p>
            <a:pPr>
              <a:lnSpc>
                <a:spcPct val="170000"/>
              </a:lnSpc>
            </a:pPr>
            <a:r>
              <a:rPr lang="en-GB" sz="1800" dirty="0">
                <a:solidFill>
                  <a:srgbClr val="FFFFFF"/>
                </a:solidFill>
              </a:rPr>
              <a:t>Panic attacks</a:t>
            </a:r>
          </a:p>
          <a:p>
            <a:pPr>
              <a:lnSpc>
                <a:spcPct val="170000"/>
              </a:lnSpc>
            </a:pPr>
            <a:r>
              <a:rPr lang="en-GB" sz="1800" dirty="0">
                <a:solidFill>
                  <a:srgbClr val="FFFFFF"/>
                </a:solidFill>
              </a:rPr>
              <a:t>Feeling miserable in school and outside of school</a:t>
            </a:r>
          </a:p>
          <a:p>
            <a:pPr>
              <a:lnSpc>
                <a:spcPct val="170000"/>
              </a:lnSpc>
            </a:pPr>
            <a:r>
              <a:rPr lang="en-GB" sz="1800" dirty="0">
                <a:solidFill>
                  <a:srgbClr val="FFFFFF"/>
                </a:solidFill>
              </a:rPr>
              <a:t>Depression has even affected student performance (Mental Health Foundation, 1997).</a:t>
            </a:r>
          </a:p>
          <a:p>
            <a:endParaRPr lang="en-US" sz="2000" dirty="0">
              <a:solidFill>
                <a:srgbClr val="FFFFFF"/>
              </a:solidFill>
            </a:endParaRPr>
          </a:p>
        </p:txBody>
      </p:sp>
    </p:spTree>
    <p:extLst>
      <p:ext uri="{BB962C8B-B14F-4D97-AF65-F5344CB8AC3E}">
        <p14:creationId xmlns:p14="http://schemas.microsoft.com/office/powerpoint/2010/main" val="11686019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US" b="1">
                <a:solidFill>
                  <a:srgbClr val="FFFFFF"/>
                </a:solidFill>
              </a:rPr>
              <a:t>Methodology: How would I collect the data?</a:t>
            </a:r>
          </a:p>
        </p:txBody>
      </p:sp>
      <p:graphicFrame>
        <p:nvGraphicFramePr>
          <p:cNvPr id="5" name="Content Placeholder 2">
            <a:extLst>
              <a:ext uri="{FF2B5EF4-FFF2-40B4-BE49-F238E27FC236}">
                <a16:creationId xmlns:a16="http://schemas.microsoft.com/office/drawing/2014/main" xmlns="" id="{64B164C0-A303-46A3-9A27-42AADDF173EE}"/>
              </a:ext>
            </a:extLst>
          </p:cNvPr>
          <p:cNvGraphicFramePr>
            <a:graphicFrameLocks noGrp="1"/>
          </p:cNvGraphicFramePr>
          <p:nvPr>
            <p:ph idx="1"/>
            <p:extLst>
              <p:ext uri="{D42A27DB-BD31-4B8C-83A1-F6EECF244321}">
                <p14:modId xmlns:p14="http://schemas.microsoft.com/office/powerpoint/2010/main" val="110568154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69368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6977" y="350610"/>
            <a:ext cx="6035766" cy="955674"/>
          </a:xfrm>
          <a:prstGeom prst="ellipse">
            <a:avLst/>
          </a:prstGeom>
        </p:spPr>
        <p:txBody>
          <a:bodyPr>
            <a:normAutofit fontScale="90000"/>
          </a:bodyPr>
          <a:lstStyle/>
          <a:p>
            <a:r>
              <a:rPr lang="en-US" sz="3700" dirty="0"/>
              <a:t>Qualitative data: Focus Groups</a:t>
            </a:r>
          </a:p>
        </p:txBody>
      </p:sp>
      <p:cxnSp>
        <p:nvCxnSpPr>
          <p:cNvPr id="122" name="Straight Arrow Connector 121">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xmlns="" id="{0EFC996F-29E2-1342-ABBE-F39B0793DEBC}"/>
              </a:ext>
            </a:extLst>
          </p:cNvPr>
          <p:cNvPicPr>
            <a:picLocks noChangeAspect="1"/>
          </p:cNvPicPr>
          <p:nvPr/>
        </p:nvPicPr>
        <p:blipFill rotWithShape="1">
          <a:blip r:embed="rId2"/>
          <a:srcRect l="22735" r="26635"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graphicFrame>
        <p:nvGraphicFramePr>
          <p:cNvPr id="45" name="Content Placeholder 2">
            <a:extLst>
              <a:ext uri="{FF2B5EF4-FFF2-40B4-BE49-F238E27FC236}">
                <a16:creationId xmlns:a16="http://schemas.microsoft.com/office/drawing/2014/main" xmlns="" id="{FB4D6A5A-EF47-497B-A7E8-B8E26E462365}"/>
              </a:ext>
            </a:extLst>
          </p:cNvPr>
          <p:cNvGraphicFramePr>
            <a:graphicFrameLocks noGrp="1"/>
          </p:cNvGraphicFramePr>
          <p:nvPr>
            <p:ph idx="1"/>
            <p:extLst>
              <p:ext uri="{D42A27DB-BD31-4B8C-83A1-F6EECF244321}">
                <p14:modId xmlns:p14="http://schemas.microsoft.com/office/powerpoint/2010/main" val="4247890154"/>
              </p:ext>
            </p:extLst>
          </p:nvPr>
        </p:nvGraphicFramePr>
        <p:xfrm>
          <a:off x="306977" y="1465943"/>
          <a:ext cx="5571872" cy="5041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17311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DA26E617-E181-AC44-A378-1E49812F14A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Qualitative data: Interviews</a:t>
            </a:r>
          </a:p>
        </p:txBody>
      </p:sp>
      <p:pic>
        <p:nvPicPr>
          <p:cNvPr id="4" name="Picture 3">
            <a:extLst>
              <a:ext uri="{FF2B5EF4-FFF2-40B4-BE49-F238E27FC236}">
                <a16:creationId xmlns:a16="http://schemas.microsoft.com/office/drawing/2014/main" xmlns="" id="{A3833379-4786-524A-AE95-8C82D334C235}"/>
              </a:ext>
            </a:extLst>
          </p:cNvPr>
          <p:cNvPicPr>
            <a:picLocks noChangeAspect="1"/>
          </p:cNvPicPr>
          <p:nvPr/>
        </p:nvPicPr>
        <p:blipFill rotWithShape="1">
          <a:blip r:embed="rId2"/>
          <a:srcRect r="333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C53036FB-6728-234F-9EE2-7154F2737086}"/>
              </a:ext>
            </a:extLst>
          </p:cNvPr>
          <p:cNvSpPr>
            <a:spLocks noGrp="1"/>
          </p:cNvSpPr>
          <p:nvPr>
            <p:ph idx="1"/>
          </p:nvPr>
        </p:nvSpPr>
        <p:spPr>
          <a:xfrm>
            <a:off x="8029319" y="917725"/>
            <a:ext cx="3424739" cy="4852362"/>
          </a:xfrm>
        </p:spPr>
        <p:txBody>
          <a:bodyPr anchor="ctr">
            <a:normAutofit fontScale="92500" lnSpcReduction="10000"/>
          </a:bodyPr>
          <a:lstStyle/>
          <a:p>
            <a:pPr marL="0" indent="0">
              <a:buNone/>
            </a:pPr>
            <a:r>
              <a:rPr lang="en-GB" sz="2000" dirty="0">
                <a:solidFill>
                  <a:srgbClr val="FFFFFF"/>
                </a:solidFill>
              </a:rPr>
              <a:t>Conduct interviews with teachers and parents.</a:t>
            </a:r>
          </a:p>
          <a:p>
            <a:pPr marL="0" indent="0">
              <a:buNone/>
            </a:pPr>
            <a:r>
              <a:rPr lang="en-GB" sz="2000" dirty="0">
                <a:solidFill>
                  <a:srgbClr val="FFFFFF"/>
                </a:solidFill>
              </a:rPr>
              <a:t>Aim: To understand teachers’ and parents’ views on academic pressure and what could be done to ease the pressure.</a:t>
            </a:r>
          </a:p>
          <a:p>
            <a:pPr marL="0" indent="0">
              <a:buNone/>
            </a:pPr>
            <a:r>
              <a:rPr lang="en-GB" sz="2000" dirty="0">
                <a:solidFill>
                  <a:srgbClr val="FFFFFF"/>
                </a:solidFill>
              </a:rPr>
              <a:t>Advantages: produces a great deal of detailed data quickly. Can capture emotions. In-depth analysis.</a:t>
            </a:r>
          </a:p>
          <a:p>
            <a:pPr marL="0" indent="0">
              <a:buNone/>
            </a:pPr>
            <a:r>
              <a:rPr lang="en-GB" sz="2000" dirty="0">
                <a:solidFill>
                  <a:srgbClr val="FFFFFF"/>
                </a:solidFill>
              </a:rPr>
              <a:t>Disadvantages: they take a long time to maintain and transcribe (</a:t>
            </a:r>
            <a:r>
              <a:rPr lang="en-GB" sz="2000" dirty="0" err="1">
                <a:solidFill>
                  <a:srgbClr val="FFFFFF"/>
                </a:solidFill>
              </a:rPr>
              <a:t>Ary</a:t>
            </a:r>
            <a:r>
              <a:rPr lang="en-GB" sz="2000" dirty="0">
                <a:solidFill>
                  <a:srgbClr val="FFFFFF"/>
                </a:solidFill>
              </a:rPr>
              <a:t>, Jacobs, Sorensen and Walker (2013: 466).Interviews can be very time consuming and sometimes the person being interviewed can be bias</a:t>
            </a:r>
          </a:p>
          <a:p>
            <a:pPr marL="0" indent="0">
              <a:buNone/>
            </a:pPr>
            <a:endParaRPr lang="en-GB" sz="2000" dirty="0">
              <a:solidFill>
                <a:srgbClr val="FFFFFF"/>
              </a:solidFill>
            </a:endParaRPr>
          </a:p>
          <a:p>
            <a:pPr marL="0" indent="0">
              <a:buNone/>
            </a:pPr>
            <a:endParaRPr lang="en-US" sz="2000" dirty="0">
              <a:solidFill>
                <a:srgbClr val="FFFFFF"/>
              </a:solidFill>
            </a:endParaRPr>
          </a:p>
        </p:txBody>
      </p:sp>
    </p:spTree>
    <p:extLst>
      <p:ext uri="{BB962C8B-B14F-4D97-AF65-F5344CB8AC3E}">
        <p14:creationId xmlns:p14="http://schemas.microsoft.com/office/powerpoint/2010/main" val="40085921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xmlns="" id="{0FFCC9EB-26B6-5248-B841-DE3D42FC7572}"/>
              </a:ext>
            </a:extLst>
          </p:cNvPr>
          <p:cNvPicPr>
            <a:picLocks noChangeAspect="1"/>
          </p:cNvPicPr>
          <p:nvPr/>
        </p:nvPicPr>
        <p:blipFill rotWithShape="1">
          <a:blip r:embed="rId2">
            <a:alphaModFix/>
            <a:extLst/>
          </a:blip>
          <a:srcRect r="10435"/>
          <a:stretch/>
        </p:blipFill>
        <p:spPr>
          <a:xfrm>
            <a:off x="6083786" y="-168318"/>
            <a:ext cx="6261330" cy="3932313"/>
          </a:xfrm>
          <a:prstGeom prst="rect">
            <a:avLst/>
          </a:prstGeom>
          <a:effectLst>
            <a:softEdge rad="533400"/>
          </a:effectLst>
        </p:spPr>
      </p:pic>
      <p:pic>
        <p:nvPicPr>
          <p:cNvPr id="4" name="Picture 3">
            <a:extLst>
              <a:ext uri="{FF2B5EF4-FFF2-40B4-BE49-F238E27FC236}">
                <a16:creationId xmlns:a16="http://schemas.microsoft.com/office/drawing/2014/main" xmlns="" id="{1AFAAB54-595F-1441-97C4-9ECF5A9BD0AE}"/>
              </a:ext>
            </a:extLst>
          </p:cNvPr>
          <p:cNvPicPr>
            <a:picLocks noChangeAspect="1"/>
          </p:cNvPicPr>
          <p:nvPr/>
        </p:nvPicPr>
        <p:blipFill rotWithShape="1">
          <a:blip r:embed="rId2"/>
          <a:srcRect l="350" r="16067"/>
          <a:stretch/>
        </p:blipFill>
        <p:spPr>
          <a:xfrm>
            <a:off x="6089904" y="2487168"/>
            <a:ext cx="6263640" cy="4215384"/>
          </a:xfrm>
          <a:prstGeom prst="rect">
            <a:avLst/>
          </a:prstGeom>
          <a:effectLst>
            <a:softEdge rad="533400"/>
          </a:effectLst>
        </p:spPr>
      </p:pic>
      <p:pic>
        <p:nvPicPr>
          <p:cNvPr id="28" name="Picture 27">
            <a:extLst>
              <a:ext uri="{FF2B5EF4-FFF2-40B4-BE49-F238E27FC236}">
                <a16:creationId xmlns:a16="http://schemas.microsoft.com/office/drawing/2014/main" xmlns="" id="{22901FED-4FC9-4ED5-8123-C98BCD1616B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A5F10085-84E9-9547-B865-9A0B33E8BF12}"/>
              </a:ext>
            </a:extLst>
          </p:cNvPr>
          <p:cNvSpPr>
            <a:spLocks noGrp="1"/>
          </p:cNvSpPr>
          <p:nvPr>
            <p:ph type="title"/>
          </p:nvPr>
        </p:nvSpPr>
        <p:spPr>
          <a:xfrm>
            <a:off x="144689" y="222155"/>
            <a:ext cx="4803636" cy="1311664"/>
          </a:xfrm>
        </p:spPr>
        <p:txBody>
          <a:bodyPr>
            <a:normAutofit/>
          </a:bodyPr>
          <a:lstStyle/>
          <a:p>
            <a:r>
              <a:rPr lang="en-US" sz="4000" dirty="0">
                <a:solidFill>
                  <a:srgbClr val="000000"/>
                </a:solidFill>
              </a:rPr>
              <a:t>Quantitative data: Surveys</a:t>
            </a:r>
          </a:p>
        </p:txBody>
      </p:sp>
      <p:sp>
        <p:nvSpPr>
          <p:cNvPr id="3" name="Content Placeholder 2">
            <a:extLst>
              <a:ext uri="{FF2B5EF4-FFF2-40B4-BE49-F238E27FC236}">
                <a16:creationId xmlns:a16="http://schemas.microsoft.com/office/drawing/2014/main" xmlns="" id="{29C26CCC-363B-C44A-AFBD-10897C251E5C}"/>
              </a:ext>
            </a:extLst>
          </p:cNvPr>
          <p:cNvSpPr>
            <a:spLocks noGrp="1"/>
          </p:cNvSpPr>
          <p:nvPr>
            <p:ph idx="1"/>
          </p:nvPr>
        </p:nvSpPr>
        <p:spPr>
          <a:xfrm>
            <a:off x="144689" y="1617978"/>
            <a:ext cx="6438680" cy="5546337"/>
          </a:xfrm>
        </p:spPr>
        <p:txBody>
          <a:bodyPr anchor="ctr">
            <a:normAutofit fontScale="77500" lnSpcReduction="20000"/>
          </a:bodyPr>
          <a:lstStyle/>
          <a:p>
            <a:pPr marL="0" indent="0">
              <a:lnSpc>
                <a:spcPct val="120000"/>
              </a:lnSpc>
              <a:buNone/>
            </a:pPr>
            <a:r>
              <a:rPr lang="en-US" sz="2000" dirty="0">
                <a:solidFill>
                  <a:srgbClr val="000000"/>
                </a:solidFill>
              </a:rPr>
              <a:t>One survey for parents. Possible questions include: ‘</a:t>
            </a:r>
            <a:r>
              <a:rPr lang="en-GB" sz="2000" dirty="0">
                <a:solidFill>
                  <a:srgbClr val="000000"/>
                </a:solidFill>
              </a:rPr>
              <a:t>Do you think school’s expect too much of children?’, ‘Is your child’s mood negatively affected by academic pressure?’, ‘Do National Test scores matter to you?’</a:t>
            </a:r>
            <a:endParaRPr lang="en-US" sz="2000" dirty="0">
              <a:solidFill>
                <a:srgbClr val="000000"/>
              </a:solidFill>
            </a:endParaRPr>
          </a:p>
          <a:p>
            <a:pPr marL="0" indent="0">
              <a:lnSpc>
                <a:spcPct val="120000"/>
              </a:lnSpc>
              <a:buNone/>
            </a:pPr>
            <a:r>
              <a:rPr lang="en-US" sz="2000" dirty="0">
                <a:solidFill>
                  <a:srgbClr val="000000"/>
                </a:solidFill>
              </a:rPr>
              <a:t>One survey for pupils. Possible questions include: </a:t>
            </a:r>
            <a:r>
              <a:rPr lang="en-GB" sz="2000" dirty="0">
                <a:solidFill>
                  <a:srgbClr val="000000"/>
                </a:solidFill>
              </a:rPr>
              <a:t>‘Do you feel pressure to succeed in school?’, ‘Do you worry about tests and exams?’.</a:t>
            </a:r>
          </a:p>
          <a:p>
            <a:pPr marL="0" indent="0">
              <a:buNone/>
            </a:pPr>
            <a:r>
              <a:rPr lang="en-GB" sz="2000" b="1" dirty="0">
                <a:solidFill>
                  <a:srgbClr val="000000"/>
                </a:solidFill>
              </a:rPr>
              <a:t>Advantages of surveys</a:t>
            </a:r>
          </a:p>
          <a:p>
            <a:r>
              <a:rPr lang="en-GB" sz="2000" dirty="0">
                <a:solidFill>
                  <a:srgbClr val="000000"/>
                </a:solidFill>
              </a:rPr>
              <a:t>Great way of gathering lots of information fast. </a:t>
            </a:r>
          </a:p>
          <a:p>
            <a:r>
              <a:rPr lang="en-GB" sz="2000" dirty="0">
                <a:solidFill>
                  <a:srgbClr val="000000"/>
                </a:solidFill>
              </a:rPr>
              <a:t>Relatively easy to create. </a:t>
            </a:r>
          </a:p>
          <a:p>
            <a:r>
              <a:rPr lang="en-GB" sz="2000" dirty="0">
                <a:solidFill>
                  <a:srgbClr val="000000"/>
                </a:solidFill>
              </a:rPr>
              <a:t>Cost effective method.</a:t>
            </a:r>
          </a:p>
          <a:p>
            <a:r>
              <a:rPr lang="en-GB" sz="2000" dirty="0">
                <a:solidFill>
                  <a:srgbClr val="000000"/>
                </a:solidFill>
              </a:rPr>
              <a:t> It can also collect data from people who are far away from the researcher.</a:t>
            </a:r>
          </a:p>
          <a:p>
            <a:pPr marL="0" indent="0">
              <a:buNone/>
            </a:pPr>
            <a:r>
              <a:rPr lang="en-GB" sz="2000" b="1" dirty="0">
                <a:solidFill>
                  <a:srgbClr val="000000"/>
                </a:solidFill>
              </a:rPr>
              <a:t>Disadvantages of surveys</a:t>
            </a:r>
          </a:p>
          <a:p>
            <a:r>
              <a:rPr lang="en-GB" sz="2000" dirty="0">
                <a:solidFill>
                  <a:srgbClr val="000000"/>
                </a:solidFill>
              </a:rPr>
              <a:t>Dishonesty</a:t>
            </a:r>
          </a:p>
          <a:p>
            <a:pPr lvl="0"/>
            <a:r>
              <a:rPr lang="en-GB" sz="2000" dirty="0">
                <a:solidFill>
                  <a:srgbClr val="000000"/>
                </a:solidFill>
              </a:rPr>
              <a:t>Lack of responses</a:t>
            </a:r>
          </a:p>
          <a:p>
            <a:pPr lvl="0"/>
            <a:r>
              <a:rPr lang="en-GB" sz="2000" dirty="0">
                <a:solidFill>
                  <a:srgbClr val="000000"/>
                </a:solidFill>
              </a:rPr>
              <a:t>Interpretation the question differently </a:t>
            </a:r>
          </a:p>
          <a:p>
            <a:pPr lvl="0"/>
            <a:r>
              <a:rPr lang="en-GB" sz="2000" dirty="0">
                <a:solidFill>
                  <a:srgbClr val="000000"/>
                </a:solidFill>
              </a:rPr>
              <a:t>Hard to portray feelings and emotions</a:t>
            </a:r>
          </a:p>
          <a:p>
            <a:pPr lvl="0"/>
            <a:r>
              <a:rPr lang="en-GB" sz="2000" dirty="0">
                <a:solidFill>
                  <a:srgbClr val="000000"/>
                </a:solidFill>
              </a:rPr>
              <a:t>Hidden agenda’s/bias</a:t>
            </a:r>
          </a:p>
          <a:p>
            <a:pPr lvl="0"/>
            <a:r>
              <a:rPr lang="en-GB" sz="2000" dirty="0">
                <a:solidFill>
                  <a:srgbClr val="000000"/>
                </a:solidFill>
              </a:rPr>
              <a:t>Skipped questions</a:t>
            </a:r>
          </a:p>
          <a:p>
            <a:pPr marL="0" indent="0">
              <a:buNone/>
            </a:pPr>
            <a:endParaRPr lang="en-GB" sz="800" b="1" dirty="0">
              <a:solidFill>
                <a:srgbClr val="000000"/>
              </a:solidFill>
            </a:endParaRPr>
          </a:p>
          <a:p>
            <a:endParaRPr lang="en-GB" sz="800" dirty="0">
              <a:solidFill>
                <a:srgbClr val="000000"/>
              </a:solidFill>
            </a:endParaRPr>
          </a:p>
          <a:p>
            <a:pPr marL="0" indent="0">
              <a:buNone/>
            </a:pPr>
            <a:endParaRPr lang="en-US" sz="800" dirty="0">
              <a:solidFill>
                <a:srgbClr val="000000"/>
              </a:solidFill>
            </a:endParaRPr>
          </a:p>
        </p:txBody>
      </p:sp>
    </p:spTree>
    <p:extLst>
      <p:ext uri="{BB962C8B-B14F-4D97-AF65-F5344CB8AC3E}">
        <p14:creationId xmlns:p14="http://schemas.microsoft.com/office/powerpoint/2010/main" val="21001285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11">
            <a:extLst>
              <a:ext uri="{FF2B5EF4-FFF2-40B4-BE49-F238E27FC236}">
                <a16:creationId xmlns:a16="http://schemas.microsoft.com/office/drawing/2014/main" xmlns="" id="{A0BF428C-DA8B-4D99-9930-18F7F91D87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37">
            <a:extLst>
              <a:ext uri="{FF2B5EF4-FFF2-40B4-BE49-F238E27FC236}">
                <a16:creationId xmlns:a16="http://schemas.microsoft.com/office/drawing/2014/main" xmlns="" id="{A03E2379-8871-408A-95CE-7AAE8FA53A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3C289A51-D66B-7147-A382-20DAFD25E3DB}"/>
              </a:ext>
            </a:extLst>
          </p:cNvPr>
          <p:cNvSpPr>
            <a:spLocks noGrp="1"/>
          </p:cNvSpPr>
          <p:nvPr>
            <p:ph type="title"/>
          </p:nvPr>
        </p:nvSpPr>
        <p:spPr>
          <a:xfrm>
            <a:off x="838200" y="365125"/>
            <a:ext cx="10515600" cy="1325563"/>
          </a:xfrm>
        </p:spPr>
        <p:txBody>
          <a:bodyPr>
            <a:normAutofit/>
          </a:bodyPr>
          <a:lstStyle/>
          <a:p>
            <a:r>
              <a:rPr lang="en-US"/>
              <a:t>Research tools: Speakr</a:t>
            </a:r>
            <a:endParaRPr lang="en-US" dirty="0"/>
          </a:p>
        </p:txBody>
      </p:sp>
      <p:sp>
        <p:nvSpPr>
          <p:cNvPr id="3" name="Content Placeholder 2">
            <a:extLst>
              <a:ext uri="{FF2B5EF4-FFF2-40B4-BE49-F238E27FC236}">
                <a16:creationId xmlns:a16="http://schemas.microsoft.com/office/drawing/2014/main" xmlns="" id="{975E99B3-9795-334A-8B72-FA79360F0CEE}"/>
              </a:ext>
            </a:extLst>
          </p:cNvPr>
          <p:cNvSpPr>
            <a:spLocks noGrp="1"/>
          </p:cNvSpPr>
          <p:nvPr>
            <p:ph idx="1"/>
          </p:nvPr>
        </p:nvSpPr>
        <p:spPr>
          <a:xfrm>
            <a:off x="19772" y="1790436"/>
            <a:ext cx="6632058" cy="4967816"/>
          </a:xfrm>
        </p:spPr>
        <p:txBody>
          <a:bodyPr anchor="t">
            <a:normAutofit fontScale="55000" lnSpcReduction="20000"/>
          </a:bodyPr>
          <a:lstStyle/>
          <a:p>
            <a:pPr marL="285750" indent="-285750">
              <a:lnSpc>
                <a:spcPct val="120000"/>
              </a:lnSpc>
            </a:pPr>
            <a:r>
              <a:rPr lang="en-GB" sz="2900" dirty="0">
                <a:solidFill>
                  <a:srgbClr val="FFFFFF"/>
                </a:solidFill>
              </a:rPr>
              <a:t>Witnessed on placement.</a:t>
            </a:r>
          </a:p>
          <a:p>
            <a:pPr marL="285750" indent="-285750">
              <a:lnSpc>
                <a:spcPct val="120000"/>
              </a:lnSpc>
            </a:pPr>
            <a:r>
              <a:rPr lang="en-GB" sz="2900" dirty="0">
                <a:solidFill>
                  <a:srgbClr val="FFFFFF"/>
                </a:solidFill>
              </a:rPr>
              <a:t>Children can express their feelings by choosing emojis.</a:t>
            </a:r>
          </a:p>
          <a:p>
            <a:pPr marL="285750" indent="-285750">
              <a:lnSpc>
                <a:spcPct val="120000"/>
              </a:lnSpc>
            </a:pPr>
            <a:r>
              <a:rPr lang="en-GB" sz="2900" dirty="0">
                <a:solidFill>
                  <a:srgbClr val="FFFFFF"/>
                </a:solidFill>
              </a:rPr>
              <a:t>Must do it every morning.</a:t>
            </a:r>
          </a:p>
          <a:p>
            <a:pPr marL="285750" indent="-285750">
              <a:lnSpc>
                <a:spcPct val="120000"/>
              </a:lnSpc>
            </a:pPr>
            <a:r>
              <a:rPr lang="en-GB" sz="2900" dirty="0">
                <a:solidFill>
                  <a:srgbClr val="FFFFFF"/>
                </a:solidFill>
              </a:rPr>
              <a:t>Teacher could see on their computer a list of every child’s feelings. </a:t>
            </a:r>
          </a:p>
          <a:p>
            <a:pPr marL="285750" indent="-285750">
              <a:lnSpc>
                <a:spcPct val="120000"/>
              </a:lnSpc>
            </a:pPr>
            <a:r>
              <a:rPr lang="en-GB" sz="2900" dirty="0" err="1">
                <a:solidFill>
                  <a:srgbClr val="FFFFFF"/>
                </a:solidFill>
              </a:rPr>
              <a:t>Speakr</a:t>
            </a:r>
            <a:r>
              <a:rPr lang="en-GB" sz="2900" dirty="0">
                <a:solidFill>
                  <a:srgbClr val="FFFFFF"/>
                </a:solidFill>
              </a:rPr>
              <a:t> could be beneficial in finding out children’s feelings leading up to annual tests.</a:t>
            </a:r>
          </a:p>
          <a:p>
            <a:pPr marL="285750" indent="-285750">
              <a:lnSpc>
                <a:spcPct val="120000"/>
              </a:lnSpc>
            </a:pPr>
            <a:r>
              <a:rPr lang="en-GB" sz="2900" dirty="0">
                <a:solidFill>
                  <a:srgbClr val="FFFFFF"/>
                </a:solidFill>
              </a:rPr>
              <a:t>The results of children’s feelings could give statistical data. </a:t>
            </a:r>
          </a:p>
          <a:p>
            <a:pPr marL="0" indent="0">
              <a:lnSpc>
                <a:spcPct val="120000"/>
              </a:lnSpc>
              <a:buNone/>
            </a:pPr>
            <a:r>
              <a:rPr lang="en-US" sz="2900" b="1" dirty="0">
                <a:solidFill>
                  <a:srgbClr val="FFFFFF"/>
                </a:solidFill>
              </a:rPr>
              <a:t>Advantages: </a:t>
            </a:r>
          </a:p>
          <a:p>
            <a:pPr marL="285750" indent="-285750">
              <a:lnSpc>
                <a:spcPct val="120000"/>
              </a:lnSpc>
            </a:pPr>
            <a:r>
              <a:rPr lang="en-US" sz="2900" dirty="0">
                <a:solidFill>
                  <a:srgbClr val="FFFFFF"/>
                </a:solidFill>
              </a:rPr>
              <a:t>Could show a link between academic pressure and mental health </a:t>
            </a:r>
          </a:p>
          <a:p>
            <a:pPr marL="0" indent="0">
              <a:lnSpc>
                <a:spcPct val="120000"/>
              </a:lnSpc>
              <a:buNone/>
            </a:pPr>
            <a:r>
              <a:rPr lang="en-US" sz="2900" b="1" dirty="0">
                <a:solidFill>
                  <a:srgbClr val="FFFFFF"/>
                </a:solidFill>
              </a:rPr>
              <a:t>Disadvantages:</a:t>
            </a:r>
          </a:p>
          <a:p>
            <a:pPr marL="285750" indent="-285750">
              <a:lnSpc>
                <a:spcPct val="120000"/>
              </a:lnSpc>
            </a:pPr>
            <a:r>
              <a:rPr lang="en-GB" sz="2900" dirty="0">
                <a:solidFill>
                  <a:srgbClr val="FFFFFF"/>
                </a:solidFill>
              </a:rPr>
              <a:t>Long data collection period. </a:t>
            </a:r>
          </a:p>
          <a:p>
            <a:pPr marL="285750" indent="-285750">
              <a:lnSpc>
                <a:spcPct val="120000"/>
              </a:lnSpc>
            </a:pPr>
            <a:r>
              <a:rPr lang="en-GB" sz="2900" dirty="0">
                <a:solidFill>
                  <a:srgbClr val="FFFFFF"/>
                </a:solidFill>
              </a:rPr>
              <a:t>The emotion results might not show any significant findings. </a:t>
            </a:r>
          </a:p>
          <a:p>
            <a:pPr marL="285750" indent="-285750">
              <a:lnSpc>
                <a:spcPct val="120000"/>
              </a:lnSpc>
            </a:pPr>
            <a:r>
              <a:rPr lang="en-GB" sz="2900" dirty="0">
                <a:solidFill>
                  <a:srgbClr val="FFFFFF"/>
                </a:solidFill>
              </a:rPr>
              <a:t>Need consent of numerous different people.</a:t>
            </a:r>
          </a:p>
          <a:p>
            <a:endParaRPr lang="en-US" sz="1100" dirty="0">
              <a:solidFill>
                <a:srgbClr val="FFFFFF"/>
              </a:solidFill>
            </a:endParaRPr>
          </a:p>
        </p:txBody>
      </p:sp>
      <p:pic>
        <p:nvPicPr>
          <p:cNvPr id="4" name="Content Placeholder 3">
            <a:extLst>
              <a:ext uri="{FF2B5EF4-FFF2-40B4-BE49-F238E27FC236}">
                <a16:creationId xmlns:a16="http://schemas.microsoft.com/office/drawing/2014/main" xmlns="" id="{63E9A23A-18EC-0E4E-9082-F916B3D3B789}"/>
              </a:ext>
            </a:extLst>
          </p:cNvPr>
          <p:cNvPicPr>
            <a:picLocks noChangeAspect="1"/>
          </p:cNvPicPr>
          <p:nvPr/>
        </p:nvPicPr>
        <p:blipFill>
          <a:blip r:embed="rId2"/>
          <a:stretch>
            <a:fillRect/>
          </a:stretch>
        </p:blipFill>
        <p:spPr>
          <a:xfrm>
            <a:off x="7637279" y="139689"/>
            <a:ext cx="3353512" cy="1550999"/>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pic>
        <p:nvPicPr>
          <p:cNvPr id="6" name="Picture 5">
            <a:extLst>
              <a:ext uri="{FF2B5EF4-FFF2-40B4-BE49-F238E27FC236}">
                <a16:creationId xmlns:a16="http://schemas.microsoft.com/office/drawing/2014/main" xmlns="" id="{884002D6-BC36-EB43-B72A-892D6204E17F}"/>
              </a:ext>
            </a:extLst>
          </p:cNvPr>
          <p:cNvPicPr>
            <a:picLocks noChangeAspect="1"/>
          </p:cNvPicPr>
          <p:nvPr/>
        </p:nvPicPr>
        <p:blipFill>
          <a:blip r:embed="rId3"/>
          <a:stretch>
            <a:fillRect/>
          </a:stretch>
        </p:blipFill>
        <p:spPr>
          <a:xfrm>
            <a:off x="6651830" y="3050118"/>
            <a:ext cx="5324410" cy="2457316"/>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9556768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xmlns="" id="{0352D33D-F203-431A-A545-DB0A8A0D37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1">
            <a:extLst>
              <a:ext uri="{FF2B5EF4-FFF2-40B4-BE49-F238E27FC236}">
                <a16:creationId xmlns:a16="http://schemas.microsoft.com/office/drawing/2014/main" xmlns="" id="{DEC33493-8EA2-4BEB-9BF0-04EE8ADD1C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856556" cy="6858000"/>
          </a:xfrm>
          <a:custGeom>
            <a:avLst/>
            <a:gdLst>
              <a:gd name="connsiteX0" fmla="*/ 0 w 7856556"/>
              <a:gd name="connsiteY0" fmla="*/ 0 h 6858000"/>
              <a:gd name="connsiteX1" fmla="*/ 4680402 w 7856556"/>
              <a:gd name="connsiteY1" fmla="*/ 0 h 6858000"/>
              <a:gd name="connsiteX2" fmla="*/ 7856556 w 7856556"/>
              <a:gd name="connsiteY2" fmla="*/ 6858000 h 6858000"/>
              <a:gd name="connsiteX3" fmla="*/ 0 w 785655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856556" h="6858000">
                <a:moveTo>
                  <a:pt x="0" y="0"/>
                </a:moveTo>
                <a:lnTo>
                  <a:pt x="4680402" y="0"/>
                </a:lnTo>
                <a:lnTo>
                  <a:pt x="785655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171D13A1-4626-4D50-9DF7-71BB7B6B72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29" y="0"/>
            <a:ext cx="7393181" cy="6858000"/>
          </a:xfrm>
          <a:custGeom>
            <a:avLst/>
            <a:gdLst>
              <a:gd name="connsiteX0" fmla="*/ 0 w 7393181"/>
              <a:gd name="connsiteY0" fmla="*/ 0 h 6858000"/>
              <a:gd name="connsiteX1" fmla="*/ 4217027 w 7393181"/>
              <a:gd name="connsiteY1" fmla="*/ 0 h 6858000"/>
              <a:gd name="connsiteX2" fmla="*/ 7393181 w 7393181"/>
              <a:gd name="connsiteY2" fmla="*/ 6858000 h 6858000"/>
              <a:gd name="connsiteX3" fmla="*/ 0 w 73931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393181" h="6858000">
                <a:moveTo>
                  <a:pt x="0" y="0"/>
                </a:moveTo>
                <a:lnTo>
                  <a:pt x="4217027" y="0"/>
                </a:lnTo>
                <a:lnTo>
                  <a:pt x="7393181"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72BD4C73-7D5F-504A-9C7C-87F4FBBBC1D3}"/>
              </a:ext>
            </a:extLst>
          </p:cNvPr>
          <p:cNvSpPr>
            <a:spLocks noGrp="1"/>
          </p:cNvSpPr>
          <p:nvPr>
            <p:ph type="title"/>
          </p:nvPr>
        </p:nvSpPr>
        <p:spPr>
          <a:xfrm>
            <a:off x="333828" y="31431"/>
            <a:ext cx="5242560" cy="1613536"/>
          </a:xfrm>
        </p:spPr>
        <p:txBody>
          <a:bodyPr>
            <a:normAutofit/>
          </a:bodyPr>
          <a:lstStyle/>
          <a:p>
            <a:r>
              <a:rPr lang="en-US" dirty="0"/>
              <a:t>Ethics</a:t>
            </a:r>
          </a:p>
        </p:txBody>
      </p:sp>
      <p:sp>
        <p:nvSpPr>
          <p:cNvPr id="3" name="Content Placeholder 2">
            <a:extLst>
              <a:ext uri="{FF2B5EF4-FFF2-40B4-BE49-F238E27FC236}">
                <a16:creationId xmlns:a16="http://schemas.microsoft.com/office/drawing/2014/main" xmlns="" id="{80703B71-C923-AF49-8C73-EC55AECE1C54}"/>
              </a:ext>
            </a:extLst>
          </p:cNvPr>
          <p:cNvSpPr>
            <a:spLocks noGrp="1"/>
          </p:cNvSpPr>
          <p:nvPr>
            <p:ph idx="1"/>
          </p:nvPr>
        </p:nvSpPr>
        <p:spPr>
          <a:xfrm>
            <a:off x="-2329" y="1676398"/>
            <a:ext cx="5401643" cy="5029202"/>
          </a:xfrm>
        </p:spPr>
        <p:txBody>
          <a:bodyPr anchor="ctr">
            <a:normAutofit fontScale="92500" lnSpcReduction="20000"/>
          </a:bodyPr>
          <a:lstStyle/>
          <a:p>
            <a:pPr>
              <a:lnSpc>
                <a:spcPct val="100000"/>
              </a:lnSpc>
            </a:pPr>
            <a:r>
              <a:rPr lang="en-GB" sz="1800" dirty="0"/>
              <a:t>The BERA (2011) guidance, which stands for the British Educational Research Association is set to ensure that the necessary steps are being taken to ensure that all the participants in the research understand the research process thoroughly.</a:t>
            </a:r>
          </a:p>
          <a:p>
            <a:pPr>
              <a:lnSpc>
                <a:spcPct val="100000"/>
              </a:lnSpc>
            </a:pPr>
            <a:r>
              <a:rPr lang="en-GB" sz="1800" dirty="0"/>
              <a:t>Participants will be informed their confidentiality and anonymity is crucial in the investigation. </a:t>
            </a:r>
          </a:p>
          <a:p>
            <a:pPr>
              <a:lnSpc>
                <a:spcPct val="100000"/>
              </a:lnSpc>
            </a:pPr>
            <a:r>
              <a:rPr lang="en-GB" sz="1800" dirty="0"/>
              <a:t>The consent of the children as well as the consent of the parents will be received before the start of the study.</a:t>
            </a:r>
          </a:p>
          <a:p>
            <a:pPr>
              <a:lnSpc>
                <a:spcPct val="100000"/>
              </a:lnSpc>
            </a:pPr>
            <a:r>
              <a:rPr lang="en-GB" sz="1800" dirty="0"/>
              <a:t> Letters of consent to the parents would be sent out.</a:t>
            </a:r>
          </a:p>
          <a:p>
            <a:pPr>
              <a:lnSpc>
                <a:spcPct val="100000"/>
              </a:lnSpc>
            </a:pPr>
            <a:r>
              <a:rPr lang="en-GB" sz="1800" dirty="0"/>
              <a:t>Children will also give consent and will be informed that they can pull out of the research at any time.</a:t>
            </a:r>
          </a:p>
          <a:p>
            <a:pPr>
              <a:lnSpc>
                <a:spcPct val="100000"/>
              </a:lnSpc>
            </a:pPr>
            <a:r>
              <a:rPr lang="en-GB" sz="1800" dirty="0"/>
              <a:t>The BERA (2011) guidelines will be adopted to ensure that the confidentiality of the participants is kept confidential. Every school, teacher, pupil and anyone else who undertook the investigation will be anonymised.</a:t>
            </a:r>
          </a:p>
          <a:p>
            <a:pPr>
              <a:lnSpc>
                <a:spcPct val="100000"/>
              </a:lnSpc>
            </a:pPr>
            <a:r>
              <a:rPr lang="en-GB" sz="1800" dirty="0"/>
              <a:t>Data will be stored in a cupboard with a key so that it can not be accessed by anyone</a:t>
            </a:r>
            <a:endParaRPr lang="en-US" sz="1800" dirty="0"/>
          </a:p>
        </p:txBody>
      </p:sp>
      <p:pic>
        <p:nvPicPr>
          <p:cNvPr id="4" name="Picture 3">
            <a:extLst>
              <a:ext uri="{FF2B5EF4-FFF2-40B4-BE49-F238E27FC236}">
                <a16:creationId xmlns:a16="http://schemas.microsoft.com/office/drawing/2014/main" xmlns="" id="{F068AE1B-3FA7-6849-B799-9B295EEC6469}"/>
              </a:ext>
            </a:extLst>
          </p:cNvPr>
          <p:cNvPicPr>
            <a:picLocks noChangeAspect="1"/>
          </p:cNvPicPr>
          <p:nvPr/>
        </p:nvPicPr>
        <p:blipFill>
          <a:blip r:embed="rId2"/>
          <a:stretch>
            <a:fillRect/>
          </a:stretch>
        </p:blipFill>
        <p:spPr>
          <a:xfrm>
            <a:off x="7064829" y="1735780"/>
            <a:ext cx="4288972" cy="1972927"/>
          </a:xfrm>
          <a:prstGeom prst="rect">
            <a:avLst/>
          </a:prstGeom>
        </p:spPr>
      </p:pic>
    </p:spTree>
    <p:extLst>
      <p:ext uri="{BB962C8B-B14F-4D97-AF65-F5344CB8AC3E}">
        <p14:creationId xmlns:p14="http://schemas.microsoft.com/office/powerpoint/2010/main" val="34863203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243F3EDF-2F22-B04E-8274-A517164AA368}"/>
              </a:ext>
            </a:extLst>
          </p:cNvPr>
          <p:cNvSpPr>
            <a:spLocks noGrp="1"/>
          </p:cNvSpPr>
          <p:nvPr>
            <p:ph type="title"/>
          </p:nvPr>
        </p:nvSpPr>
        <p:spPr>
          <a:xfrm>
            <a:off x="6094105" y="802955"/>
            <a:ext cx="4977976" cy="1454051"/>
          </a:xfrm>
        </p:spPr>
        <p:txBody>
          <a:bodyPr>
            <a:normAutofit/>
          </a:bodyPr>
          <a:lstStyle/>
          <a:p>
            <a:r>
              <a:rPr lang="en-GB" b="1" u="sng">
                <a:solidFill>
                  <a:srgbClr val="000000"/>
                </a:solidFill>
              </a:rPr>
              <a:t>Sampling</a:t>
            </a:r>
            <a:r>
              <a:rPr lang="en-GB">
                <a:solidFill>
                  <a:srgbClr val="000000"/>
                </a:solidFill>
              </a:rPr>
              <a:t/>
            </a:r>
            <a:br>
              <a:rPr lang="en-GB">
                <a:solidFill>
                  <a:srgbClr val="000000"/>
                </a:solidFill>
              </a:rPr>
            </a:br>
            <a:endParaRPr lang="en-US">
              <a:solidFill>
                <a:srgbClr val="000000"/>
              </a:solidFill>
            </a:endParaRPr>
          </a:p>
        </p:txBody>
      </p:sp>
      <p:sp>
        <p:nvSpPr>
          <p:cNvPr id="14" name="Freeform 62">
            <a:extLst>
              <a:ext uri="{FF2B5EF4-FFF2-40B4-BE49-F238E27FC236}">
                <a16:creationId xmlns:a16="http://schemas.microsoft.com/office/drawing/2014/main" xmlns=""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Users">
            <a:extLst>
              <a:ext uri="{FF2B5EF4-FFF2-40B4-BE49-F238E27FC236}">
                <a16:creationId xmlns:a16="http://schemas.microsoft.com/office/drawing/2014/main" xmlns="" id="{B3B72C46-AD8A-4116-ABCA-B56B0A0965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xmlns="" id="{E4C37255-DA0C-E74F-82DD-3CBE141A0B9B}"/>
              </a:ext>
            </a:extLst>
          </p:cNvPr>
          <p:cNvSpPr>
            <a:spLocks noGrp="1"/>
          </p:cNvSpPr>
          <p:nvPr>
            <p:ph idx="1"/>
          </p:nvPr>
        </p:nvSpPr>
        <p:spPr>
          <a:xfrm>
            <a:off x="6090574" y="2421682"/>
            <a:ext cx="4977578" cy="3639289"/>
          </a:xfrm>
        </p:spPr>
        <p:txBody>
          <a:bodyPr anchor="ctr">
            <a:normAutofit fontScale="92500" lnSpcReduction="20000"/>
          </a:bodyPr>
          <a:lstStyle/>
          <a:p>
            <a:pPr marL="0" indent="0">
              <a:lnSpc>
                <a:spcPct val="150000"/>
              </a:lnSpc>
              <a:buNone/>
            </a:pPr>
            <a:r>
              <a:rPr lang="en-GB" sz="2000" dirty="0">
                <a:solidFill>
                  <a:srgbClr val="000000"/>
                </a:solidFill>
              </a:rPr>
              <a:t>For the sampling framework, I will liaise with local primary and secondary schools from the Neath Port Talbot/Swansea area. For the best results, I will use around 3 schools who are willing to partake to get the most accurate data. I will disclose who I am, the purpose of the investigation and how the data will be used. It will be ensured that the schools will know clearly that all the data used is completely confidential.</a:t>
            </a:r>
          </a:p>
          <a:p>
            <a:endParaRPr lang="en-US" sz="2000" dirty="0">
              <a:solidFill>
                <a:srgbClr val="000000"/>
              </a:solidFill>
            </a:endParaRPr>
          </a:p>
        </p:txBody>
      </p:sp>
    </p:spTree>
    <p:extLst>
      <p:ext uri="{BB962C8B-B14F-4D97-AF65-F5344CB8AC3E}">
        <p14:creationId xmlns:p14="http://schemas.microsoft.com/office/powerpoint/2010/main" val="12628014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xmlns=""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xmlns=""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FF538F9B-DE63-C144-9A54-0FA7019DE4A9}"/>
              </a:ext>
            </a:extLst>
          </p:cNvPr>
          <p:cNvSpPr>
            <a:spLocks noGrp="1"/>
          </p:cNvSpPr>
          <p:nvPr>
            <p:ph type="title"/>
          </p:nvPr>
        </p:nvSpPr>
        <p:spPr>
          <a:xfrm>
            <a:off x="6094105" y="802955"/>
            <a:ext cx="4977976" cy="1454051"/>
          </a:xfrm>
        </p:spPr>
        <p:txBody>
          <a:bodyPr>
            <a:normAutofit/>
          </a:bodyPr>
          <a:lstStyle/>
          <a:p>
            <a:r>
              <a:rPr lang="en-US" dirty="0">
                <a:solidFill>
                  <a:srgbClr val="000000"/>
                </a:solidFill>
              </a:rPr>
              <a:t>Conclusion</a:t>
            </a:r>
          </a:p>
        </p:txBody>
      </p:sp>
      <p:sp>
        <p:nvSpPr>
          <p:cNvPr id="14" name="Freeform 62">
            <a:extLst>
              <a:ext uri="{FF2B5EF4-FFF2-40B4-BE49-F238E27FC236}">
                <a16:creationId xmlns:a16="http://schemas.microsoft.com/office/drawing/2014/main" xmlns=""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avel">
            <a:extLst>
              <a:ext uri="{FF2B5EF4-FFF2-40B4-BE49-F238E27FC236}">
                <a16:creationId xmlns:a16="http://schemas.microsoft.com/office/drawing/2014/main" xmlns="" id="{C85F736A-30D5-4E0B-9FA0-7028C202B74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xmlns="" id="{24D4779C-24B0-BE4D-B011-00950FF7A3ED}"/>
              </a:ext>
            </a:extLst>
          </p:cNvPr>
          <p:cNvSpPr>
            <a:spLocks noGrp="1"/>
          </p:cNvSpPr>
          <p:nvPr>
            <p:ph idx="1"/>
          </p:nvPr>
        </p:nvSpPr>
        <p:spPr>
          <a:xfrm>
            <a:off x="6090574" y="2421682"/>
            <a:ext cx="4977578" cy="3639289"/>
          </a:xfrm>
        </p:spPr>
        <p:txBody>
          <a:bodyPr anchor="ctr">
            <a:normAutofit/>
          </a:bodyPr>
          <a:lstStyle/>
          <a:p>
            <a:pPr marL="0" indent="0">
              <a:buNone/>
            </a:pPr>
            <a:r>
              <a:rPr lang="en-US" sz="2000" dirty="0">
                <a:solidFill>
                  <a:srgbClr val="000000"/>
                </a:solidFill>
              </a:rPr>
              <a:t>THANK YOU FOR LISTENING.</a:t>
            </a:r>
          </a:p>
          <a:p>
            <a:pPr marL="0" indent="0">
              <a:buNone/>
            </a:pPr>
            <a:endParaRPr lang="en-US" sz="2000" dirty="0">
              <a:solidFill>
                <a:srgbClr val="000000"/>
              </a:solidFill>
            </a:endParaRPr>
          </a:p>
        </p:txBody>
      </p:sp>
    </p:spTree>
    <p:extLst>
      <p:ext uri="{BB962C8B-B14F-4D97-AF65-F5344CB8AC3E}">
        <p14:creationId xmlns:p14="http://schemas.microsoft.com/office/powerpoint/2010/main" val="34023016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Referenecs</a:t>
            </a:r>
            <a:endParaRPr lang="en-US" dirty="0"/>
          </a:p>
        </p:txBody>
      </p:sp>
      <p:sp>
        <p:nvSpPr>
          <p:cNvPr id="3" name="Content Placeholder 2"/>
          <p:cNvSpPr>
            <a:spLocks noGrp="1"/>
          </p:cNvSpPr>
          <p:nvPr>
            <p:ph idx="1"/>
          </p:nvPr>
        </p:nvSpPr>
        <p:spPr/>
        <p:txBody>
          <a:bodyPr>
            <a:normAutofit fontScale="85000" lnSpcReduction="10000"/>
          </a:bodyPr>
          <a:lstStyle/>
          <a:p>
            <a:r>
              <a:rPr lang="en-US" dirty="0">
                <a:hlinkClick r:id="rId2" invalidUrl="https://www.google.co.uk/search?tbo=p&amp;tbm=bks&amp;q=inauthor:&quot;Donald+Ary&quot;"/>
              </a:rPr>
              <a:t>‪</a:t>
            </a:r>
            <a:r>
              <a:rPr lang="en-US" sz="2000" dirty="0">
                <a:hlinkClick r:id="rId3" invalidUrl="https://www.google.co.uk/search?tbo=p&amp;tbm=bks&amp;q=inauthor:&quot;Donald+Ary&quot;"/>
              </a:rPr>
              <a:t>Ary</a:t>
            </a:r>
            <a:r>
              <a:rPr lang="en-US" sz="2000" dirty="0"/>
              <a:t>‪, D., </a:t>
            </a:r>
            <a:r>
              <a:rPr lang="en-US" sz="2000" dirty="0">
                <a:hlinkClick r:id="rId4" invalidUrl="https://www.google.co.uk/search?tbo=p&amp;tbm=bks&amp;q=inauthor:&quot;Lucy+Jacobs&quot;"/>
              </a:rPr>
              <a:t>Jacobs</a:t>
            </a:r>
            <a:r>
              <a:rPr lang="en-US" sz="2000" dirty="0"/>
              <a:t>, L., </a:t>
            </a:r>
            <a:r>
              <a:rPr lang="en-US" sz="2000" dirty="0">
                <a:hlinkClick r:id="rId5" invalidUrl="https://www.google.co.uk/search?tbo=p&amp;tbm=bks&amp;q=inauthor:&quot;Christine+Sorensen&quot;"/>
              </a:rPr>
              <a:t>Sorensen</a:t>
            </a:r>
            <a:r>
              <a:rPr lang="en-US" sz="2000" dirty="0"/>
              <a:t>, C., &amp; </a:t>
            </a:r>
            <a:r>
              <a:rPr lang="en-US" sz="2000" dirty="0">
                <a:hlinkClick r:id="rId6" invalidUrl="https://www.google.co.uk/search?tbo=p&amp;tbm=bks&amp;q=inauthor:&quot;David+Walker&quot;"/>
              </a:rPr>
              <a:t>Walker</a:t>
            </a:r>
            <a:r>
              <a:rPr lang="en-US" sz="2000" dirty="0"/>
              <a:t>, D. (2013) </a:t>
            </a:r>
            <a:r>
              <a:rPr lang="en-US" sz="2000" i="1" dirty="0"/>
              <a:t>Introduction to Research in Education, </a:t>
            </a:r>
            <a:r>
              <a:rPr lang="en-US" sz="2000" dirty="0"/>
              <a:t>California</a:t>
            </a:r>
            <a:r>
              <a:rPr lang="en-US" sz="2000" i="1" dirty="0"/>
              <a:t>: </a:t>
            </a:r>
            <a:r>
              <a:rPr lang="en-US" sz="2000" dirty="0"/>
              <a:t>Wadsworth Publishing</a:t>
            </a:r>
          </a:p>
          <a:p>
            <a:r>
              <a:rPr lang="en-GB" sz="2000" dirty="0"/>
              <a:t>Department For Education. (2018) </a:t>
            </a:r>
            <a:r>
              <a:rPr lang="en-GB" sz="2000" i="1" dirty="0"/>
              <a:t>Mental Health and Behaviour in Schools. </a:t>
            </a:r>
            <a:r>
              <a:rPr lang="en-GB" sz="2000" dirty="0"/>
              <a:t>Available at: </a:t>
            </a:r>
            <a:r>
              <a:rPr lang="en-GB" sz="2000" dirty="0">
                <a:hlinkClick r:id="rId7"/>
              </a:rPr>
              <a:t>https://assets.publishing.service.gov.uk/government/uploads/system/uploads/attachment_data/file/755135/Mental_health_and_behaviour_in_schools__.pdf</a:t>
            </a:r>
            <a:r>
              <a:rPr lang="en-GB" sz="2000" dirty="0"/>
              <a:t> Accessed:[16.03.19]</a:t>
            </a:r>
            <a:endParaRPr lang="en-US" sz="2000" dirty="0"/>
          </a:p>
          <a:p>
            <a:r>
              <a:rPr lang="en-GB" sz="2000" dirty="0"/>
              <a:t>Dunne., M, Sun., J, Nguyen., N, </a:t>
            </a:r>
            <a:r>
              <a:rPr lang="en-GB" sz="2000" dirty="0" err="1"/>
              <a:t>Truc</a:t>
            </a:r>
            <a:r>
              <a:rPr lang="en-GB" sz="2000" dirty="0"/>
              <a:t>., T, Loan., &amp; K, Dixon., J. (2010) ‘The Influence of Educational Pressure on the Mental Health of Adolescents in East Asia: Methods and Tools for Research’, </a:t>
            </a:r>
            <a:r>
              <a:rPr lang="en-GB" sz="2000" i="1" dirty="0"/>
              <a:t>Journal of Science, </a:t>
            </a:r>
            <a:r>
              <a:rPr lang="en-GB" sz="2000" dirty="0"/>
              <a:t>no 61, pp. 109-121.</a:t>
            </a:r>
          </a:p>
          <a:p>
            <a:r>
              <a:rPr lang="en-GB" sz="2000" dirty="0"/>
              <a:t>Long, R., Bellis, A., &amp; Steele, S. (2018) </a:t>
            </a:r>
            <a:r>
              <a:rPr lang="en-GB" sz="2000" i="1" dirty="0"/>
              <a:t>Mental Health and Wellbeing in Schools, </a:t>
            </a:r>
            <a:r>
              <a:rPr lang="en-GB" sz="2000" dirty="0"/>
              <a:t>London: House of Commons Library</a:t>
            </a:r>
          </a:p>
          <a:p>
            <a:r>
              <a:rPr lang="en-GB" sz="2000" dirty="0"/>
              <a:t>National Assembly for Wales. (2018</a:t>
            </a:r>
            <a:r>
              <a:rPr lang="en-GB" sz="2000" i="1" dirty="0"/>
              <a:t>) Mind Over Matter. </a:t>
            </a:r>
            <a:r>
              <a:rPr lang="en-GB" sz="2000" dirty="0"/>
              <a:t>Available at: </a:t>
            </a:r>
            <a:r>
              <a:rPr lang="en-GB" sz="2000" dirty="0">
                <a:hlinkClick r:id="rId8" invalidUrl="https://www.assembly.wales/laid documents/cr-ld11522/cr-ld11522-e.pdf"/>
              </a:rPr>
              <a:t>https://www.assembly.wales/laid%20documents/cr-ld11522/cr-ld11522-e.pdf</a:t>
            </a:r>
            <a:r>
              <a:rPr lang="en-GB" sz="2000" dirty="0"/>
              <a:t> Accessed:[16.03.19] </a:t>
            </a:r>
          </a:p>
          <a:p>
            <a:r>
              <a:rPr lang="en-GB" sz="2000" dirty="0"/>
              <a:t>The Guardian. (2018) </a:t>
            </a:r>
            <a:r>
              <a:rPr lang="en-GB" sz="2000" i="1" dirty="0"/>
              <a:t>Stress and Serious Anxiety: How the New GCSE is Affecting Mental Health. </a:t>
            </a:r>
            <a:r>
              <a:rPr lang="en-GB" sz="2000" dirty="0"/>
              <a:t>Available at: </a:t>
            </a:r>
            <a:r>
              <a:rPr lang="en-GB" sz="2000" dirty="0">
                <a:hlinkClick r:id="rId9"/>
              </a:rPr>
              <a:t>https://www.theguardian.com/education/2018/may/17/stress-and-serious-anxiety-how-the-new-gcse-is-affecting-mental-health</a:t>
            </a:r>
            <a:r>
              <a:rPr lang="en-GB" sz="2000" dirty="0"/>
              <a:t> Accessed:[17.02.19]</a:t>
            </a:r>
            <a:endParaRPr lang="en-US" sz="2000" dirty="0"/>
          </a:p>
          <a:p>
            <a:r>
              <a:rPr lang="en-US" sz="2000" dirty="0"/>
              <a:t>The Mental Health Foundation. (1997) </a:t>
            </a:r>
            <a:r>
              <a:rPr lang="en-US" sz="2000" i="1" dirty="0"/>
              <a:t>The Anxious Child</a:t>
            </a:r>
            <a:r>
              <a:rPr lang="en-US" sz="2000" dirty="0"/>
              <a:t>. </a:t>
            </a:r>
            <a:r>
              <a:rPr lang="en-US" sz="2000" dirty="0" err="1"/>
              <a:t>Avaialble</a:t>
            </a:r>
            <a:r>
              <a:rPr lang="en-US" sz="2000" dirty="0"/>
              <a:t> at: </a:t>
            </a:r>
            <a:r>
              <a:rPr lang="en-US" sz="2000" dirty="0">
                <a:hlinkClick r:id="rId10"/>
              </a:rPr>
              <a:t>https://www.mentalhealth.org.uk/sites/default/files/anxious_child.pdf</a:t>
            </a:r>
            <a:r>
              <a:rPr lang="en-US" sz="2000" dirty="0"/>
              <a:t> Accessed:[16.02.19]</a:t>
            </a:r>
          </a:p>
          <a:p>
            <a:pPr marL="0" indent="0">
              <a:buNone/>
            </a:pPr>
            <a:endParaRPr lang="en-US" dirty="0"/>
          </a:p>
        </p:txBody>
      </p:sp>
    </p:spTree>
    <p:extLst>
      <p:ext uri="{BB962C8B-B14F-4D97-AF65-F5344CB8AC3E}">
        <p14:creationId xmlns:p14="http://schemas.microsoft.com/office/powerpoint/2010/main" val="33573311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1241</Words>
  <Application>Microsoft Macintosh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Calibri Light</vt:lpstr>
      <vt:lpstr>Arial</vt:lpstr>
      <vt:lpstr>Office Theme</vt:lpstr>
      <vt:lpstr>How is academic pressure affecting students’ mental health?  A potential research question </vt:lpstr>
      <vt:lpstr>Why choose this topic?</vt:lpstr>
      <vt:lpstr>Current literature on the topic: East Asian Countries</vt:lpstr>
      <vt:lpstr>Current literature on the topic: GCSE and A level pressure</vt:lpstr>
      <vt:lpstr>Current literature: Negative affects on students’ mental health</vt:lpstr>
      <vt:lpstr>Methodology: How would I collect the data?</vt:lpstr>
      <vt:lpstr>Qualitative data: Focus Groups</vt:lpstr>
      <vt:lpstr>Qualitative data: Interviews</vt:lpstr>
      <vt:lpstr>Quantitative data: Surveys</vt:lpstr>
      <vt:lpstr>Research tools: Speakr</vt:lpstr>
      <vt:lpstr>Ethics</vt:lpstr>
      <vt:lpstr>Sampling </vt:lpstr>
      <vt:lpstr>Conclusion</vt:lpstr>
      <vt:lpstr>Referenecs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is academic pressure affecting students’ mental health?  A potential research question </dc:title>
  <dc:creator>Keris Mainwaring (1400416)</dc:creator>
  <cp:lastModifiedBy>James Kempson (1701225)</cp:lastModifiedBy>
  <cp:revision>3</cp:revision>
  <dcterms:created xsi:type="dcterms:W3CDTF">2019-02-17T15:05:44Z</dcterms:created>
  <dcterms:modified xsi:type="dcterms:W3CDTF">2019-02-17T18:39:52Z</dcterms:modified>
</cp:coreProperties>
</file>