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48" r:id="rId1"/>
  </p:sldMasterIdLst>
  <p:notesMasterIdLst>
    <p:notesMasterId r:id="rId66"/>
  </p:notesMasterIdLst>
  <p:handoutMasterIdLst>
    <p:handoutMasterId r:id="rId67"/>
  </p:handoutMasterIdLst>
  <p:sldIdLst>
    <p:sldId id="649" r:id="rId2"/>
    <p:sldId id="544" r:id="rId3"/>
    <p:sldId id="865" r:id="rId4"/>
    <p:sldId id="998" r:id="rId5"/>
    <p:sldId id="999" r:id="rId6"/>
    <p:sldId id="831" r:id="rId7"/>
    <p:sldId id="835" r:id="rId8"/>
    <p:sldId id="734" r:id="rId9"/>
    <p:sldId id="996" r:id="rId10"/>
    <p:sldId id="817" r:id="rId11"/>
    <p:sldId id="864" r:id="rId12"/>
    <p:sldId id="1033" r:id="rId13"/>
    <p:sldId id="1035" r:id="rId14"/>
    <p:sldId id="1036" r:id="rId15"/>
    <p:sldId id="1037" r:id="rId16"/>
    <p:sldId id="995" r:id="rId17"/>
    <p:sldId id="867" r:id="rId18"/>
    <p:sldId id="1032" r:id="rId19"/>
    <p:sldId id="914" r:id="rId20"/>
    <p:sldId id="821" r:id="rId21"/>
    <p:sldId id="904" r:id="rId22"/>
    <p:sldId id="916" r:id="rId23"/>
    <p:sldId id="917" r:id="rId24"/>
    <p:sldId id="919" r:id="rId25"/>
    <p:sldId id="920" r:id="rId26"/>
    <p:sldId id="825" r:id="rId27"/>
    <p:sldId id="833" r:id="rId28"/>
    <p:sldId id="921" r:id="rId29"/>
    <p:sldId id="1001" r:id="rId30"/>
    <p:sldId id="1002" r:id="rId31"/>
    <p:sldId id="1003" r:id="rId32"/>
    <p:sldId id="839" r:id="rId33"/>
    <p:sldId id="866" r:id="rId34"/>
    <p:sldId id="1004" r:id="rId35"/>
    <p:sldId id="1005" r:id="rId36"/>
    <p:sldId id="1006" r:id="rId37"/>
    <p:sldId id="1007" r:id="rId38"/>
    <p:sldId id="1008" r:id="rId39"/>
    <p:sldId id="1009" r:id="rId40"/>
    <p:sldId id="1010" r:id="rId41"/>
    <p:sldId id="1011" r:id="rId42"/>
    <p:sldId id="1012" r:id="rId43"/>
    <p:sldId id="1013" r:id="rId44"/>
    <p:sldId id="1014" r:id="rId45"/>
    <p:sldId id="1015" r:id="rId46"/>
    <p:sldId id="1016" r:id="rId47"/>
    <p:sldId id="1017" r:id="rId48"/>
    <p:sldId id="1018" r:id="rId49"/>
    <p:sldId id="1019" r:id="rId50"/>
    <p:sldId id="1020" r:id="rId51"/>
    <p:sldId id="1021" r:id="rId52"/>
    <p:sldId id="1022" r:id="rId53"/>
    <p:sldId id="1023" r:id="rId54"/>
    <p:sldId id="1024" r:id="rId55"/>
    <p:sldId id="1025" r:id="rId56"/>
    <p:sldId id="1026" r:id="rId57"/>
    <p:sldId id="1027" r:id="rId58"/>
    <p:sldId id="1028" r:id="rId59"/>
    <p:sldId id="1029" r:id="rId60"/>
    <p:sldId id="1030" r:id="rId61"/>
    <p:sldId id="650" r:id="rId62"/>
    <p:sldId id="922" r:id="rId63"/>
    <p:sldId id="732" r:id="rId64"/>
    <p:sldId id="441" r:id="rId6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00"/>
    <p:restoredTop sz="79080"/>
  </p:normalViewPr>
  <p:slideViewPr>
    <p:cSldViewPr snapToGrid="0" snapToObjects="1">
      <p:cViewPr varScale="1">
        <p:scale>
          <a:sx n="76" d="100"/>
          <a:sy n="76" d="100"/>
        </p:scale>
        <p:origin x="73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2/1/21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2/1/21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553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994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9959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899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853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433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450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267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826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714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332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696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897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0012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602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317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367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887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941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8700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085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160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  <p:sldLayoutId id="2147483965" r:id="rId17"/>
    <p:sldLayoutId id="2147483966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uwtsd.hosted.panopto.com/Panopto/Pages/Viewer.aspx?id=446223f1-0784-405f-bcd1-ac8301003e5b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uwtsd.hosted.panopto.com/Panopto/Pages/Viewer.aspx?id=0fb5e70e-15d5-4617-b924-ac7e00fcd9b4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://www.s4c.cymru/cyw/cy/songs/page/2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youtu.be/B8oY5-8P6lI" TargetMode="External"/><Relationship Id="rId5" Type="http://schemas.openxmlformats.org/officeDocument/2006/relationships/image" Target="../media/image33.png"/><Relationship Id="rId4" Type="http://schemas.openxmlformats.org/officeDocument/2006/relationships/hyperlink" Target="http://www.s4c.cymru/cyw/cy/songs/page/4/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5.tiff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yr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ail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Chwefror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2.2.21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14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am </a:t>
            </a:r>
            <a:r>
              <a:rPr lang="en-US" sz="2800" dirty="0" err="1"/>
              <a:t>siapau</a:t>
            </a:r>
            <a:r>
              <a:rPr lang="en-US" sz="2800" dirty="0"/>
              <a:t> 2D a 3D.</a:t>
            </a:r>
          </a:p>
          <a:p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/>
              <a:t>conduct a registry session in Welsh;</a:t>
            </a:r>
          </a:p>
          <a:p>
            <a:endParaRPr lang="en-US" sz="2800" i="1" dirty="0"/>
          </a:p>
          <a:p>
            <a:endParaRPr lang="en-US" sz="2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/>
              <a:t>learn about 2D and 3D shapes.</a:t>
            </a:r>
          </a:p>
          <a:p>
            <a:endParaRPr lang="en-US" sz="2800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046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2967459" y="-2378020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385641" y="3652629"/>
            <a:ext cx="4612887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E13683-7B0B-4940-88B6-3FC45229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267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5565912" y="1848678"/>
            <a:ext cx="6626087" cy="1888435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2D7714-0771-D24A-9771-45D637F7E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885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317009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heddiw</a:t>
            </a:r>
            <a:r>
              <a:rPr lang="en-US" sz="6600" b="1" dirty="0"/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971049" y="4259811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</a:t>
            </a:r>
            <a:r>
              <a:rPr lang="en-US" sz="3200" b="1" dirty="0" err="1">
                <a:solidFill>
                  <a:srgbClr val="0070C0"/>
                </a:solidFill>
              </a:rPr>
              <a:t>Mawrth</a:t>
            </a:r>
            <a:endParaRPr lang="en-US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750916" y="1507413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fis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nawr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month is it now?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251012" y="4550449"/>
            <a:ext cx="4195482" cy="1877291"/>
          </a:xfrm>
          <a:prstGeom prst="star12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Chwefror</a:t>
            </a:r>
            <a:endParaRPr lang="en-US" sz="3200" b="1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nawr</a:t>
            </a:r>
            <a:r>
              <a:rPr lang="en-US" sz="6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068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2.2.2021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20801" y="4118754"/>
            <a:ext cx="9787466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</a:t>
            </a:r>
            <a:r>
              <a:rPr lang="en-US" sz="3200" b="1" dirty="0" err="1"/>
              <a:t>yr</a:t>
            </a:r>
            <a:r>
              <a:rPr lang="en-US" sz="3200" b="1" dirty="0"/>
              <a:t> ……………… o ……….. 2021.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 </a:t>
            </a:r>
            <a:r>
              <a:rPr lang="en-US" sz="3200" b="1" dirty="0" err="1"/>
              <a:t>yr</a:t>
            </a:r>
            <a:r>
              <a:rPr lang="en-US" sz="3200" b="1" dirty="0"/>
              <a:t> …………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66533" y="4599315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551027" y="553690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5116819" y="4588052"/>
            <a:ext cx="142132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ail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5128684" y="5536900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Chwefror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917809" y="4526667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Chwefror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56C4-C0C4-0C44-B4CA-CAE0A13E8E1A}"/>
              </a:ext>
            </a:extLst>
          </p:cNvPr>
          <p:cNvSpPr txBox="1"/>
          <p:nvPr/>
        </p:nvSpPr>
        <p:spPr>
          <a:xfrm>
            <a:off x="7584058" y="5536900"/>
            <a:ext cx="124509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ail</a:t>
            </a:r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309377"/>
            <a:ext cx="6276108" cy="135421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2000" b="1" i="1" dirty="0"/>
              <a:t>Is it …… today?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Llun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Gwener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Sadwrn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Sul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Mercher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72278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49762" y="722591"/>
            <a:ext cx="506973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136780" y="693256"/>
            <a:ext cx="46901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2629852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884973"/>
              </p:ext>
            </p:extLst>
          </p:nvPr>
        </p:nvGraphicFramePr>
        <p:xfrm>
          <a:off x="4539621" y="2985145"/>
          <a:ext cx="2906068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54889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620530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599B4B6-4AF1-A040-8998-438AB6C009C8}"/>
              </a:ext>
            </a:extLst>
          </p:cNvPr>
          <p:cNvSpPr txBox="1"/>
          <p:nvPr/>
        </p:nvSpPr>
        <p:spPr>
          <a:xfrm>
            <a:off x="3619316" y="1861059"/>
            <a:ext cx="4690108" cy="754053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+        </a:t>
            </a:r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hi’n</a:t>
            </a:r>
            <a:r>
              <a:rPr lang="en-US" sz="3200" b="1" dirty="0">
                <a:solidFill>
                  <a:schemeClr val="bg1"/>
                </a:solidFill>
              </a:rPr>
              <a:t> ……?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994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448D33-8CA6-F34B-B59C-ACF33CE518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95" t="19828" r="7022" b="18484"/>
          <a:stretch/>
        </p:blipFill>
        <p:spPr>
          <a:xfrm>
            <a:off x="13607" y="0"/>
            <a:ext cx="12178393" cy="6858000"/>
          </a:xfrm>
          <a:prstGeom prst="rect">
            <a:avLst/>
          </a:prstGeom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59B3278B-A476-8B49-8855-D5A9D7AF3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803" y="362248"/>
            <a:ext cx="11176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Sut</a:t>
            </a:r>
            <a:r>
              <a:rPr lang="en-GB" sz="60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60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mae'r</a:t>
            </a:r>
            <a:r>
              <a:rPr lang="en-GB" sz="60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60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tywydd</a:t>
            </a:r>
            <a:r>
              <a:rPr lang="en-GB" sz="60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60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60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  <a:endParaRPr lang="en-US" sz="5400" b="1" dirty="0">
              <a:solidFill>
                <a:schemeClr val="tx1"/>
              </a:solidFill>
              <a:latin typeface="Segoe Print" panose="02000800000000000000" pitchFamily="2" charset="0"/>
              <a:cs typeface="Calibri Ligh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21FE99-8AB0-3143-9174-5EB15DE4436D}"/>
              </a:ext>
            </a:extLst>
          </p:cNvPr>
          <p:cNvSpPr/>
          <p:nvPr/>
        </p:nvSpPr>
        <p:spPr>
          <a:xfrm>
            <a:off x="1274619" y="5599699"/>
            <a:ext cx="1019694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https://uwtsd.hosted.panopto.com/Panopto/Pages/Viewer.aspx?id=446223f1-0784-405f-bcd1-ac8301003e5b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06769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4" descr="data:image/jpeg;base64,/9j/4AAQSkZJRgABAQAAAQABAAD/2wCEAAkGBxQTEhUUEhEWFhUWFhoXGRYYFBwcHRsZHiAaGBwcHh4ZHSggIBomIRgaITEiJSkrLi4uGB8zODMsNygtLisBCgoKDg0OGxAQGzckICQsNC8tLCw0LCwsMCwsLDQsLCwsLCwsLCwsLCwsLCwsLCwsLCwsLCwsLCwsLCwsLCwsLP/AABEIAQsAvQMBEQACEQEDEQH/xAAcAAACAgMBAQAAAAAAAAAAAAAABQMEAgYHAQj/xABIEAACAQIEAQULCgUDBAIDAAABAgMEEQAFEiExBhMiQVEUFTIzVGFxgZGTsRYjNEJSc7LR0vAHU3KCwSSUoWJ0kuFDsyVkg//EABsBAAIDAQEBAAAAAAAAAAAAAAAEAgMFAQYH/8QAPxEAAQMCAwMJBAkEAwEBAQAAAQACAwQREiExBUFRExQyNGFxgZGxFVJT8CIzQmNykqHR4SOCosFDYvEGRCT/2gAMAwEAAhEDEQA/ANjoKJXXcAWA6h2Y9C52EDJbO0NoGkLAGA3Ctd61/ajEeU7Fne3nfDCO9a/tRg5TsR7ed8MI71r+1GDlOxHt53wwjvWv7UYOU7Ee3nfDCO9a/tRg5TsR7ed8MI71r+1GDlOxHt53wwjvWv7UYOU7Ee3nfDCO9a/tRg5TsR7ed8MI71r+1GDlOxHt53wwjvWv7UYOU7Ee3nfDCO9a/tRg5TsR7ed8MI71r+1GDlOxHt53wwjvWv7UYOU7Ee3nfDCO9a/tRg5TsR7ed8MI71r+1GDlOxHt53wwjvWv7UYOU7Ee3nfDCO9a/tRg5TsR7ed8MI71r+1GDlOxHt53wwjvWv7UYOU7Ee3nfDCO9a/tRg5TsR7ed8MI71r+1GDlOxHt53wwjvWv7UYOU7Ee3nfDCpzU6qxFht5hi5lnC9lv0coqIWyFtrq5k/gez4Ypk0HcsDb/AEo+5UMsz9nqpaWaMRum6EMSJF7RcDe1jb09mOOZZocFgWRlGftUVM0ccY5mLYzaj0m4WAtbiG3vwAPWMDmYQCdSiyc1M6xozubKoLMewDc4hrkuLVKblPVzhpKWhDRA2BeQAtbjYXG/ov6cXGNrcnOzXU/yXNOfgErxtD4QZX2tp2JubdHY7kDgcVuFjbVCqZZyqp55BGjMGYMULIVD6djoJ48D7DjpjcMyiyeYguIwIRgQtWz/AJQ1VMZG7iUwoQBKZgLgkAHSLkbm2LWMa6wvmu5K5kGaVMzAzUgijZNauJQ1ybWFhuLgk+rEXtaNDdCe4guIwIRgQjAhGBCT53nRglpoxHq5+Tm76rad1F+Bv4XDbhiTW3BPBCcYihJ+T2dGp568YTmpmi8K+q3XwFvRvib24bdoXSE4xBcRgQjAhKqzw29XwGGouivc7J6mzx9VNk/geofDFMm7uWNt/pR9y1z+JFJpiSqRiksTBQw4lWuLX81/+T24nAbuwnQrz6ecl8sSnpo0TrUMxt4TMASf8DzAYqe4udcrqrcuwTQT6exSfRrW/wDxfEoumFxYZHK4y6A0qo782gAZrLe9nuR131evHHgcocS7klVFyumkpKipeGMIg0LYk3kJUdIE+D0wfbiZhAeG3XEu5PZtUSVFNonacHedeZASIHqB0ixA6xYXAG98SkY0NNxbgurMVFbLJXCOrZEpmkYDSCTYvpS/ECyHf0bHBZjQ241QoYM3rRFTVbVWpZZhFzWhQLAlSTbrOhvaMdLGXLbaDVAXSzhULi1v+If0Cb0x/wD2Ji6H6wIVTO62SKloTG5UtJAjW61KXIPm2wNaHOdftUlaqK6TvqkPOHmjTligO2q7i/p2HsxwNHJYt91waLX3z2pWCSmMrGqFWsKvtqKtuD6CVI9DDFgY0uDrZWugqejz2afuCFZGWQs/PkcSIzY3/qCn1kY4WNGInw8V1O8rrpDmNXEzkxokbKp4LdVJt7TitzQGAriR5dylmjypqhnMkvOFFZt7Xtv6hc+nFhiHK4QhQZlRTxz5caiqMrPMp0lQAh1R3sRxG4HAcMdaWlrsIsgpvXVdRU1z0sE5gjhQM7qoLMSFPX/UB1cDx2xABrWYiL3QvP4cKQtUC2oipYFrW1GwufXx9eOzajuQVuGKVxGBCMCEqrPDb1fAYai6K9zsnqbPH1U2T+B7PhimTd3LG2/0o+5UuUtGlXAYeeCXYHVp1cDfhcfHEY34XYlgJjTzoqqusHSoF/QLYghezTROpViCrAgg8CDsRjt0LU15LBAyQZjLFC17x2vx42Nxbs4XPXfFvLXzcLlCcQZRSrSmlB+bIIJJ6RJ31XtbVcA8LbDEDI4uxIVfKMseFk1Zg8kUYskWgKLWKgMQSWAvsPMOzHXPB+yhFHk6RmsPdAPdd/qW0X5z/q6XjPNwwGS+HsQqz8m4zRxU3dNmikMiyBOslzut/wDr7erHeV+mXW1QtgoZgiKsk/OuOLlQuo3J4DYdlvNiskXyQqvKGmSqp3h50Jq09LTqtpYNwuOy3HHWPwuuhV82yqKemjgM2kx6NMgG4ZBpBtfsvtfr4462QtddC1/K4ebzUa6gztzBLyMLWY7AWHAW07efFzjeLS2aE7myOFq5aznbEAEpp2LAaQ1/Rba3FRirlDgwIXuVZJDBVTVIluZL2XTbRqOpt773I7BYYHSFzQ07kKDOclR5nqErGg1x6ZtK+EoHaSNOyjffh6cdbJlhIvwQlvJGhinywwzNpDyMQRxBFrEesEe3E5XlstwhZtyRvoZsykMkZXm2KXCBdwApY73tvfq4HHBMBkG5FCu5lydV5RNFWvDKUCSOouXAAW+xFmIAvuRsOvEWy2GEi6FY5L5AKWR+bqmeNhfmioG+w1FhxO1uA44HyY9RmjctmxWuIwIRgQlVZ4ber4DDUXRXudk9TZ4+qmyfwPUPhimTd3LG2/0o+5X74rXn0XwIRfAhF8CEXwIRfAhF8CEXwIRfAhF8CFUzPLknTm5QStw2zFSCOBBBvjoJBuEXVfKMihpizRKdT+E7MWY+tjwx1z3O1XbpnfEVxF8CEnzXk1BUOXkD6iAraZGUMBwBANsSa9zdF26ZUdMkSLHGoVFFgo6v3244STmVxTXxxCL4EIwIRgQjAhGBCVVnht6vgMNRdFe52T1Nnj6qXKT0D6B8MUv3LI240ukiaN4/2oZOUdMpKtPGCDYgyICD2EFuOO8i9Z7tmuacLpGA9/8ACx+U9L5RH7xP1YOReo+z/vWfm/hHynpfKI/eJ+rByL0ez/vWfm/hSLyhpypYTIVW2pg62F9hc3sL4ORepjZby0uEjbDff+FH8p6XyiP3ifqwci9Q9n/es/N/CPlPS+UR+8T9WDkXo9n/AHrPzfwj5T0vlEfvE/Vg5F6PZ/3rPzfws5eUNOuktMi6hqW7qNQ7Rc7jzjByL1N2y3tsXSNF8xmsPlPS+UR+8T9WDkXqHs/71n5v4R8p6XyiP3ifqwci9Hs/71n5v4WUXKOmYhVnRmOwAdST6AGwci9SZs1zyGtkaT3/AMLx+UtKCQZ4wQbEGRLgjiPCwci9cOziDYyM/N/C8+U9L5RH7xP1YOReuez/AL1n5v4R8p6XyiP3ifqwci9Hs/71n5v4WacoachmEyFVtqIdSFvsLm+1/Pg5F6mNmOILhI2w1N/JYfKel8oj94n6sHIvUPZ/3rPzfwj5T0vlEfvE/Vg5F6PZ/wB6z838I+U9L5RH7xP1YORej2f96z838KSTlDTqFLTIAwupLqAw7Rc7j0YORepu2W9oBdI0X0zUfynpfKI/eJ+rByL1D2f96z838IHKel490R7beMT9XmxzknBd9nH4jPP+FJBygp3YKkyMx4KrqSevgDjpheF1uzXONmyNJ7D/AAvKzw29XwGLYuivT7J6ozx9VJlfiz6B8MUv+ysvbH18PzvC5xnWRvM7OrLcySABuiLBpSemTYkc2xIsLAri3nDWOII+e5ZW0GE1D+8qk3JGfogFLsGJu4Gko2lhvx2s3nBNr2x0VkfApPkSsfkjU2vpQDUF3kXix0qQL3IJ4EX4jHeeRfIXORcrkuWtBSVSMQb8wwI4EFreoggi3mxKOUSWIWlC3DRTDtb6rVgMXnRY6btlsJWTm5WZo11E6RoPbbrxnc6na5vKNADja28JXlpQ5uNoAJtrn4pRjSTS3eSalWGHulCzGkj5ux4G48xt5/N6wycolLv6Z71tVxaI4cXuBa/l3J2aaGSaNDoj47E9YAtYb33G19weGLJKhsbg06lZTYy4EhPeQfJcVTqG5st0nAM0bBkA0FWjBMikMysG0kcQbbXWrKkx3t8nv00V0MWLVVUyoU9dAqkFQ+gtz0blnW4disbHQL3sp3sN97gXxSmRpJ+eHf3piiZhq4+9a9mvjpfvH/EcMDRKVX17/wAR9U1zbk8YKaKQhzI1mkG2mMNfQp+trPHzWPmxUyXE8gaKojJIcXqCd5T9DrfRD+M4gdQtSj6nP/b6pIcTWWtozvIaenTfuovzasHEa81qYXCl9uv1748xs7a9XWS5YA3ERbEcdgdQPkLTnpYom7728Fq+PTrMT3lD4ij+5P8AjEG6la20PqIPwpGo334eYX/468SN7ZLKGq7BR5RAKcWVAAoHDfrYm5ZiLMz7ajpuR1Y+QVe063np+kb3/wDMgBrYbhfW2a9lTww8kG2uCMz8nJaHyeiVMyVVFgGcAWIt0W7ST6zxx9Uge59M1z9SM1i0TWtriG6Z+i6VW+G3q+Ax2Lohej2T1Rnj6qTK/Fn0D4Ypf9lZe1+sQfO8LjnKIf6qf7xvjh9uixdon/8Aqf3q1l+XUhiV56hkLEjSqXIIJ3tbwbad+0n1rvklx4WNuqGtZhuSl2YQRKwEMnOLpBLFCvS3uLEeg9fHibXxdGXEfSFlW+w0KZ5aP9BV/wBUP4sB6S06fqM3e31SQDEybLJTuo5pYTHFOu+7nS2pyOA4WC4yo+XfPyksZ4DSw7e9JM5V0uKRh4DSw7e9I8aydTzlMbR0h/8A1kxW3etbaIuyEf8AQKtaohWePdVQ6JluuxY6bHfe+gja/Dz4gRE9zXak6a7lnDGAQEZNnj05soBUtqZdgX6LIoY2uVXUSBwuScE0DZNdfTwQyQtVnJ615qyBpDqYFVLW3bSLAsetrWFzvsMSwBjbBN7PcXVcd+KpVM2iqZyoYLOW0ng1nJsfMbWxO122S9Uf67/xH1WxZjyninpajXCizSSIdOpzewtrudrrsLcMLthLXixyVVxZajFEWYKoLMxACgXJJ2AAHE4ZJsLlRAucltdRkFRR09WlRGULJAym9wQXNwCNiRwI6j5iCV452S2LCtenjcyknB4N9VqOGT2LI3rdlzOOOOYtmDVKPTmKOBlcG5FlLA7Lp7Rxv6L+KdQzTTRBlKInNkDnSAi1r5gEZm/Ba4mYxjryYgRYBaTj2qyE95Q+Jo/uT8RitupWrtAXhg/CqFVk88bvG0EmpG0MBGx3vpFiBvqPgn63VfHGzRuAIKzTG4G1kzegro43XS+iNzEQDcXUlGVR9ZbyEG17k78MJOio5JA8gYjnfy/XIdyYbJO1uEHL5/deckadkrIdaMt9dtSkXGlu0Ydc4Fpsr9lgipF+B9F0+t8NvV8BimLohep2T1Rnj6qTK/Fn0D4Ypf8AZWXtf6+D53hcpz3Kp2qJmWCUqZGIIjYgi/EG2HmuFlm19FUPqXuawkX4Kj3lqPJ5fdt+WO4glOYVPwz5FHeWo8ml9035YMQRzCp+GfIpxQZbMKOpUwyBmaLSuhrmzXNha5tiNxiutKCknFHK0sNyW2Fs9Un7y1Hk8vu2/LEsQWbzCp+GfIo7zVHk8vu2/LBiCOYVPwz5FHeWo8ml9235YMQRzCp+GfIrZKmOaNqSRKeRylNoYBWBUsrIbMoukg1XB4ggHFD2h7S0my1aynmLYcLCbMAOWitnlBVdL/8AHSdKUy//ACWDFmYnwfD6bAPxGmP7O63Mm+9uSfIVPwj5FLs4rqueIxGidA0vOErG3S2sNV1uX28O4v1jF0VO2N2LFfKyg+lqnC3JnyVHk9lU61MLNBIqhwSTGwAG/EkYYc4WV2z6OdlSxzmEC/BV8xyiczSkU8pBkcgiNtxqO/DEg4WVNTRVDpnkMNrnceKr95ajyeX3bflgxBU8wqfhnyK2f+Hkz0VWss9DI6kadfNOWiv9dRbfsPXbh1gqVkRmjwtPhxV8FJUMdnGfIrtue5RDXUzRSbpILhlO4PEMp7QQPMeBxgxSvhfcapl7TYsOXFfPnKDkbVUszRNC8g4rIiMVdeoi17HtXiD2ixPo4KlkrcQ8uCzuZzEnA0m3BLjktT5NN7pvyxdjHFd5hU/DPkUd5ajyaX3bflgxBHMKn4Z8inOeZbM0NIFhkJWKzAIxKm42O2x9OIAjNadbSzuhhDWEkNzyUj5tmZ4pLuSxHc+xuSxBGmxB1cD2DsxRzWDh+qS5tWfDPkV7Jm+Ztxjk3Oq/cwBvq5y+yfb6XmwClgG79V3m9Z7h8lLkxq5a2KWpjk6KsupoioAs5A2AHFj7cTDGRsLWJugp6gVAdIwgAHUdhW+1vht6vgMRi6IW/snqjPH1UmV+LPoHwxS/7Ky9r/XwfO8LkufV0oqZgJZABI1gHYAb+Y4eaBZZVfUStqXgOOvErLK+dkuzTyheG0jXJ9dxbGfWVnJHAwZ9q5A6Z4xF5t3lXZ6Zyo0VEoYdZkYg+nfb1ezCce0ZA67xcK5wkIyeR4lY0tRKKOr1SvqR4hfWxI6VjY3vY42I3h4DhoVbFLKKOa7jcEZ37Uj74zfzpPeN+eLrBZPOpvfPmUd8Zv50nvG/PBYI51N758yjvjN/Ok94354LBHOpvfPmVtE8M0xpFSSQDuZXkIc30jwm24tvbrO+EKyrjpYjI/uHfuW3UGaTkGscRdovnZVc/hZF56GokRC2kRPK+q/XpJPSUefhjP2NtR1U0RyMOIausMP/AKq9q009FJhMt94sTdIe+M386T3jfnjfsFkc6m98+ZTHk7XStUwhpZCC4uC7EH1E4i8Cyd2dUSuqWAuOvFVsyr5RNKBNIAJHAAkbhqPnx0AWVNVUzCZ4Djqd/aq/fGb+dJ7xvzx2wVHOpvfPmUd8Zv50nvG/PBYI51N758yt/wD4Zcsnpkn7okeSBWi2N2KF2KllvuRwJUdhsLnfPraQSfSbqn6S8kUkjz0bfqbLs9RGjAMyg6OmLjgQDvvwOMFpINhvVuIgZL5ZOaTN0uek338Y3Xv249aGAABZhqZgekfMo74zfzpPeN+eO2C5zqb3z5lOs+rJBDSESOCYiSQ7C5uNzY7nEGjMrUr55GwwkOObeKS98Zv50nvG/PE7BZfOpvfPmUd8Zv50nvG/PBYI51N758ynPJCtkariDSuwOrYuxHgt1E4g8DCVobMnlfUAOcSLHf2Lplb4ber4DFEXRC9LsnqjPH1UmV+LPoHwxS/csva/WIPneFx3lF9Km+8b44fZosTaPWpO9VIqp0BCsQONvPimWmikOJwuUuyV7RYFNs/fmZFSKoaQc2hYm1wxFyLaBbiNjc9vZjF2Qw1UTnzx4fpG2treefenKuQxuAY6+S9y83oau/24fxY3g0NIAVsBJoZieLfVVMpgjdZdQJdY3Zd7AWHHY3JueHDFoSUDGODrjOy9ySnjcuHBLaGKi9hsCbm29+GAIpmMcSHcEsxxLJ9yhchKMgkEUyWIxW3UrX2iSGQke4FWzCsaoCs7i6KFtaw7ST5zxJ+GFqWmbTlwYMnOLvEpZ4EzcRdmBbySt1sbYdSTmkGyZcmfpUP9Y/ziL9E7szrTO9Vs08fL94/4jjo0VNX9e/vPqn3JvLUamknNK1VIJliEQZhpUgHWdG+97dgt6cee2rWStqmwCXkm4S7FYG5BtYXVQCocr8uSnq5IowQg0kAm9rqGtfr44e2NVSVVG2WTM5i/GxUVY5PVLxU1XJG2l15gqwtcHWdxfrw/I0OsHaLUoiRSTkf9fVUqrlFVyeHWVDA9Rme3svbHG08Q0aPJZxled6uclsvSVZvmhLMqqY42YqpF7MSQRuNrAn/0SOItms2umdEWXdhaT9IgXPYq/KmjjinKRDTZV1rckK53IUtuRw38+JRkkZqyhkfJCHPzzNjxG64UvKHxFH9yfiMDdSvQbQ+og/CksTAEEjUAeHb7MScCRks2JzWvDnC4G7imVYI+YVuaCM7dGzE9EcTv59vXhaPHyhGK4C26wU/MWyiIMc85WJP0Rqc+1T8i/pkX9/4GwxJ0SktldZHcfRdTrfDb1fAYXi6IXqtk9UZ4+qkyvxZ9A+GKX7ll7X6xB87wudNydaolrZb9GMy6QL3MgGoX6JUJuLlit77deLZajk8LeNvJZVbFiqZD2qLMuRUsakhl+bhLyXDgFg1TqCXjFl0U/hPpBJFidQxBla1xsRqezQ27e3RLGA7ik+fZO9LLzUjoz2udDEgG5BBJA3up9owzBK2Rl2iw0VEjC05q3l30Cr/qh/FiR6S06bqM3e31S7LqoR85cE6onQW7WtY+jFoWfFIGXvvFl7ldWI3LEEgoy7ecW68cCIZBG654KngVS2qroBO1DE0qx6qYWZrW1WJVdyBdiAo34kYXfJybS611sV7cTYB/0Cnr+S9OrKprEiIRdWoC7E6btZpQbHUbAC1o2uQbalo6uQ54b3+eCRMLeNkizjKlhSF0mEizJqFgBpIC3U2Y9IFipGxBXDUMxeXAi1lTJHhAN9V5yZ+lQ/1j/OLX6JnZnWmd6rZp4+X7x/xHHRoqav69/efVRQVLpfm5HS4sSjlbjz6TiuWCOUWe0O4XF1QDZX+U2ZrU1LzKpVW0gA2uNKqvVt1YV2ZRupKYQuNyL6dpuhT5T9DrfRD+M4cPSC06Pqc/9vqkmJrLTnJs1jjilhlWTRKVOqJgHBXq32K/++3at7CSCEpUQPfIySMi7b5O0zUXKHNFndCisFSNYwXN3YC+7Ht3wRswjNSpIDC0hxuSb5aC/BWeUPiKP7k/EYG6lb+0PqIPwpGMWLKFr5q1mVUJGGkEIqhVB6gP8/8ArFMMZYM9SblP7SrBUyDALNaAGjgAmHIv6ZF/f+BsTk6JUtk9ZHcfRdUrfDb1fAYXi6IXqtk9UZ4+qkyvxZ9A+GKX/ZWXtf6+H53hcyzemp+fmJrWRmdtSiBzY77XDWPEj14dGYGSTrYaY1Dy6axvphJ/2qjU1MeOYOb7b078ONvC8w9mAC32UtyFL8c/lP7rw0NMx+nMx4D/AEzk7cB4WOjLQLnN6Q/8/wDif3TOipKcUlQBVEoWj1PzDDTZtuje5ufZjhJxLQghpxSStEmVxc4Tl4XSruCk8uP+2f8AViVzwWfzak+N/if3R3BSeXH/AGz/AKsFzwRzak+N/if3R3BSeXH/AGz/AKsFzwXObUfxv8T+6cZtFCBSnuxoisChHWJ7leGrosCt+zFYF7gi60q2KnLYsUtrNy+iTft1ySqWmpmOp8wdj2tTuTtsNy1+G2Jj6OQFlnGnpDmZ/wDE/uiSmpmtqzB20jSL07myjgBdth5hgGWgQaekP/P/AIn91byKjphURFKsuwcWXudluey5O2OOJtomqGClbUMLZbm+mEj9bqCvoaUyyFq0gl2uO52Njc3F9W9u3HQTbRVVFPSmVxM1jc5YTx71B3BSeXH/AGz/AKsdueCp5tR/G/xP7r2PLKZmCrWMSeH+nbf2timWfkmF7hkNUc3pfi/4/wApnl1FCKaqAqW0MItTmBhp6RIOkm7XO23DA2UPOXqtCmggFPMBJkbXNtM+F80r7gpPLj/tn/Vi654LP5tR/G/xP7oGX0vlx/2z/qxxzy0XIXRS0hNhN/if3V+t5LxxC8tQ6gG29M3G5W3hbm46urfhhGn2pT1D8EbgTw8L/PamH7MhY3E6U244T+6nzmkpzFTBqoqBFZTzDHUNt7A9H0HDjSbpishpzDEHSWGHLIm/65JR3DSeXH/bP+rE7ngs/m1J8b/E/uve4aTy4/7Z/wBWC54I5tSfG/xP7pryXpKdaqMx1RkbpWXmGW/RN9ybDa59WIPvh0Tmz4adswLJMRscsNt3euhVvht6vgMUxdFb2yeqM8fVSZX4s+gfDFL9yy9r9Yg+d4XHeUX0qb7xvjh9mixNo9ak717JllqcS3uT0iOoKTpH919/QRiQBtcpG4vZXOS8a/ONxksFQdga+pvTbb1nHWtxOF9AhxsFbnpubpq1OxoLjsJYEj1XxW4tL/orVpDegmPa31SbIqFJpljkk5tWIF7XJJIAVfOb9e3HA9xaLhYlTK+KIvY3ER83ViiybnKtoAxCI76nNto0JBJ6r7D1nHHPs26rkquTpxMdSBYcSdAqeb0nNTOgVgAejqILaTuCdO2439eJMNxdXwycpGHX77aX32THlJ4uk/7ZMRbqVtbS+rh/AFlySyOKqaRZJyhVGZUUdJiFZr3IKhRp369xwxj7a2pPQtY6KPEC4Ak6C5A7yTfJJU0LZL3KscncgimpWqJVqnIm5oJTIrnwA+ohhw3te/Zijam1p6esbSxFguzFeQkDW1rjsVsMDXMxm5ztkqWTqgroxFr0CWy84AHt/wBQXa/oxtxOkdCHS2xEZ4ej4dinQACsZbil+aePl+8f8RxeNEtV/Xv7z6qrjqXTjIwpKglQ4dGW44gF9QB9ePP7aMrQXAEtsQbaC9rEq1uivQzh6WtIWwHMqBe+wc9uG9mwGKNuI3Ls/MLTp+pz/wBvqtZxqrHTTkzVrFUxu/AHiL3HZYKwuerc23N74zdrU8lRRvjj1I7P9g/pmmaN7WTNc7Rb/wAp85p+5yFdWJUg2YkG+pb3XfSSpFx2+fHz3YmyK1tY1zmkAG+fn3bwbL01VWR8i65BuMvnwstWq8uadKJF/kEmwuQoIuQOvH0SsrWUkZkd3DvWbUQuljgaPdQhqQrxQQRmMoVMeqN5COtmCtq19e2w7MYXKbPfIyWeY4wQQ7MNH/UXFsPG+qpLahrS1jPo2tbInv43UGXRVlPG6iFUVmGppgi3sPBvIQCN9wMM182zKmVr5JSSBkGl2V9/0QbHgq4GVUbSGt142/2mGRZYVqYZhHoRiwKggqG0N4LAkFT6bjr7cMUW0WSONPjxEC4O8jtG4jfxTlHTltQJMNsjceBW+Vvht6vgMaMXRC3dk9UZ4+qkyvxZ9A+GKX7ll7X6xB87wuVV+UzT1kixRs2qcpq0nSCWA6TAWAGtb/1DtGGzKyNt3FY9ewuqn24qk2W1OkgQzlBZ/FyabG9nsVGxCsQSBwPYcAmjP2h5pMxu4KkweNiDqR1JUjdSCNiCOII4WxaCCLhQ0TnLvoNX/VD+LEPtBatN1Gbvb6pblEwSeF2NlWVGJ7AGBPDEnC4KxJ2l8TmjUg+iZx58InqtMSSpO7bsWF0JYgbWNjfhiBjJAzSxo+UZFicWlgGltbLDldmEc0+qIDSFUagCNRsOOrs4YImkDNdoIHww4XnO59f9rLlJ4uk/7ZMSbqV6PaX1cP4AjkbXxwVBeVtK81Kt7E7spAHRBPHGRt6kmqaQRwi5xtPgDcpKlkax93cCrPJiZFiA76SUpEgd4wjlWAtZlKGxbiCCN9ttt1trxyumNqQTAts11xcE3uCDu0sQrIHNA6ds1nLmCVGbc9ELI8wK3FuChb285BPrw7smkkpKCOCU3c0Z+d7eCYpXh9e1zdLpdmOTzMzSpEzrJPKilFLdJWuQbDY2Nx22PZjQ5ZgJaTayVqozyzz/ANj6rGHk5UsFPMuAwlPSVhZYlVnY3Gy9IAHrO2IuqohfP5OSpbC4qOShngJZoZF5skF9B0gg6TuVtxYD+4duISNiqGljiCHbkWLdQrmWPejrf/4n2ucWtjDMIGgyWjSm9JP/AG+qULSsU5wDoaxHe48MjUBbjwHHEzI0Ow3ztfwWWGEi6xqoGjdo3FnRmRhcGzKdJFxsd+zHWuDhiCC0jJRXxJcuVtdXOqx0ockJJSyRMQL2VxpvbrsSDbzYy9o0rqiEhnSBDh3g3t46LellEbIC7QsIPilmW0Bpp0nlnhPNWdUjYln26AAsNKm4uWtsTxvjz5p5qtphEbhfIlwsAN+e+262pUOVZEcWIZcNf4Ub/PwxpzqJJEZBaQ6QyyEMSrWsGuLEG1wePUXa6ifDO6WNhc1wA+jmQWi2mtrb+Kpgna9ga42I49vanPJECGSGASK7NK8rlDdB82UVQdtR2JJ4bgb2vizZ1LJyjqiRpb9HCAddbk23cE7Syt5ZsbTfUm34SuhVvht6vgMbEXRC2dk9UZ4+qkyvxZ9A+GKX/ZWXtf6+D53haCuZz089QFppZFabWOj0bq6SBgebLG5iQGzAEdV7EWywCSxvb57+1I1cc3OH2YSL8ClcdfXXTWs7KhG3MgE2V0uSYmBOmVwSwa+re9haRp4rGw1Sgiqb5sPkVRzGnnmmllNPIDJI8hAjewLMWIG3DfFzA1jQ0HRVOpZ3G+A+RTHL6GUUVUpikDForLoa5s29ha5tgJ+ktKnp5RRStwm5LcrdqTd7Jv5Evum/LE8QWXzSf3D5FHeyb+RL7pvywXHFHNJ/cPkUd7Jv5Evum/LBiHFHNJ/cPkU55Q0MrJS6YpDpp0BsjGx7DYbHEGkXK1NoU8rmQgNOTBuSbvZN/Il9035YniCy+aT+4fIo72TfyJfdN+WDEEc0n9w+RTHk7QSrUwloZAA4JJjYAesjEXkWTuzqaZtSwuYQL8CrT11dE8iwiVU52RhaG/hEgm5Q8QfYcVOhifm4ZqNRFUiV+Fhtc7jxUaZpmIXSBLaxFu5lNwVWPcmO5OhVW53sAL2xzm0N72/Uqrk6r3D5FRVdXXyo0cgmZGbUy8zYFizSX2QfWdm9fmGJNhiacQGfyFEw1JFsB8ipsroZRS1gMUgLCHSCjXNnJNha5t5sTJFwnqWnlbSzNLTc4bZHirtLn9WkcUYo2IiFlOmcG2hozbSw0MQ1yyWJNyeOFXUjHOLsWvd3pUR1AAHJnyKlPKas1Kwo7WkeS3NSkXfnr2DEhT/qHOoC5sl7235zJliC7db58kYKj4Z8itaqqOokd3aCXU7M5+bfixLHq7ThxuFoAG5UOpagm+A+RW208KBIFqKcuppWW5idtD7FdljY3J2sbbX3wrOHkXYc7rYqYZOShGEmzeGihzjMleSYrlhkLM+mVobXuWs2kxXvYqLE7c2pABLXhHTvAAx27M/3SDoZfhnyKUcpqTXPqpqV0j0L0VhcDVa7WuikgE2vpF7YYpsTWWec7qmWlmJyYfIrPkhQyrVxFopFA1blGA8FusjFjyMJTmzKeVlQC5pAsdx4Lplb4ber4DFEXRC9JsnqjPH1UmV+LPoHwxS/7Ky9r/XwfO8LlOd5lMKmZVnlCq7bLI2yg9QvidTOImC1sRyF9Lqv+vLWSDG7A03dhOYHYCVQObz9VTN1/wDyNvwt17deKS+pZ/UcAG5XHujPEctd1lAVEcn9Nkry7OxBP0iSMGR0330XvfaovbuiW97W51uPtwzzqLkuV3WvbfpwS2Gu5fkC83vbpZXvbXTsTXLsymNHVM0smtXiAbW1xdrGxvcX4YnE7HYphss7KWbE84mkDXMZ55qnl89ZMSsU0zEAsQJWvYAnhfzW9JHbicj2R5uWY2rqnaPPmVNk2YzGYCSqNlO6SSzWfq0Awhm1G+xA4248MQmNmXaPEfypR1dQXWMh8yt05X5f3PDGUrd2j0ankm6BV2a3zakGZtWi8hXaFrLx0Z9LO97zlvvYWz/juTEk8zW5SHzK1PP8xmVKXTNIC1OrGzsLnrJsdz58abbZq7aFTM1kWF5F2C+ZWeUUtZLuZprW2+dbf2HFb5WjIJBtVUn/AJD5lMarKatRvNL7xh8D8cQErToV3nVSNXnzKTZJXT91xJJNKRrsQXaxG/UTuMXmxbcJigqp3VLGueSL8SoKqvqWnkSOaU/OOAokbgCfPYAY6S1rbuXHS1ctS6OJzibmwBPFRVNZVxkB5phfh86xv6CDbHGvjcLhcqef0xDZXOF9M9e6ywqMwqkIDzzAkXsZW4e3zY6wtcLhVzy1sDg2VzgSL6nRM8szGY0tWxmkLKIdJLtcXcg2N9r4CBcJqlqpnUszi83GG2ZyzSjvxUeUS+9b88TwhZ3Pan4h8ytsyzIp5IxI2aiMEKSpke41AHrYX49V8Ivqg11sCabLUkX5U+ZSHOnqqaTm3qnbYMGSZyCpuAd7HqOxwzE9sjcQCofVVLDblD5lWs9zGVYaUrNIC0RLEOwudtzvucSaLlaFdUzNhhLXkXbnmc1SqpK6NI5JHnVZb82TI12ta9he/WLXG99r4iySJxIadNVm89qfiHzKt5jQZlBHzsxnRNrnnr2vw1AMSvEcQOOIR1EL3YWm5XOfVHxD5le8kcxmerjV5pGU6rhnYg9FjwJxa8ANKf2bVTPnDXvJFjqTwXSq3w29XwGKIuiF6PZPVGePqpMr8WfQPhil/wBlZe1/r4PneFxzlF9Kn4W5xvSLHtxaYHOka8OyGo3H54pCsqWskmjLASTk7Qj+OxL8NkAixWOCQbhZB9rdVrf59uEBs9mMPucnF3mLW7gtP2rJyTo7CxaG+RvfvJ3p1l30Gr/qh/Fhw9IBSp86Gbvb6qpk+dTUxYwuV1Ag+sEcOHXf1W4XBjLCyUfS3LMZIWaKslc6y86rkSXLagdwTfe536+OJmNpbhIyXMRvdTT5tIyhNVlEQiIHBlDtINV+JDOTfEWwNab9t+5SMjiLJzm0pVaQi30ZNuv/ANjzDEcrm60to3wQ/gCc5HymWK1wL4XkiD9Ei1+FNM35arIu4HZwxXHTBp1UnS33LU6Gt5yqiKgeMG+3/F/8YaLQBlqraC5qmW4pROjmplEd9TSSDbsLG9/Nix5aGXdorGMqH1jmQXxEkZcL537FnmTFBHGt7R3OuxF3JudN+odWKoQHEvO/d2JraTnU7IoGXtHnisRd2uV9wUecsSYiTcmCMk+ffHabIOHaqtsOLnROdqY2kq3lP0Ot9EP4zi49IKuj6nP/AG+qtcmsmjkQvI6ElrBS3ADrKjfc9vZ58LzyuabNSsEbSLlb+MkiMcfQHghSVO1gBYjcccZnKG5zTgyySjl1ktMIJJNQWdbBAzWuoN7AdbEE7YZpZZMYbbJUTtaRfetP5ReIo/uT/jGi3Uq/aH1EH4UyzTMpO5MtndjI6TTNdje+iRLAnssoGEo428tKxuQsP1Cyd5TGavppqXNJoBOHl5l5Od02BL2CppJ28Lj1aQOGKRHIyWJj7WF7WRnktb5F/TIv7/wNjUk6JWlsnrI7j6Lqdb4ber4DC8XRC9VsnqjPH1UmV+LPoHwxS/7Ky9r9Yg+d4WjZc1KtVM84USR1IdWdwBpEkRI06wSQqynwSDe176Qe1PKkAM0I3ePYsyrw85kJ4pStbQvpHcj6mC62eY7HTLrYF5gpbWYjdiAQrbLfeeCoaD9Luy/hJ4oydEmzYRieYQ+K51+b3J+b1HRud/Btx3w1FiLBi1tmqH2vkty/h/yVeupapAxiDNHpkKalJU6iOI39HC+E6qrEDhlfsWlSm9M+P3iP0VOuSlpGNHVwtM9PK55yMlQwdUIHhg24E3H1bA7443lZf6sZsCND/wCJVwaz6Ltywps9oEVQKWQMoltbcB5URCelLdraSRfYAgWJ6WB9PO4n6Qzt+nguiSMblQzWvo3STmqZ1lZ2ZXLGyqZC1tOsi4Sy+ksey1sUczXDE7IbvDu4qt7mEZDNXZ6BZ3oYnk5sPTKAx+1YlV37TZfXickhjaXAXWlXtDmwg+4FZr+T9LGyoavmbKuocS5IW72L9YY2AFgIiCbsMKMqJXXOG/zpokXRtG9Is6y5YUgkjmLiaPV2FbBbqbHiGLL/AG4ahkLy5rm2sqpGhoBBWHJtyauC5J6Y4n04ucLNyTOzTeqj71Xr5WWeUqxU84+4JH1j2YMIc2xUJppIqh7oyQbnTvVeaodvCdmt9pifjjrWNboLKqWqml+seT3m6weQm1yTYWFzwHUB5sdAAVbpHOtiN7ZeCc5R9DrfRD+M4i7pBaNH1Sf+31TCjhoDTxK8o1ltb31A6tD9AkQtpj12G2u/Ha+ybzUcoSBlaw89ddbJVojwjNMZ6+lLm2YTojzSkiNnACEzMi6ebGlBaAA6js77LbaoNlDegNN/h296niZ7y0qucGRyrMy6jpLm7FbnTc2Fza3UPQMaLAQ0XFilHG5TblD4ij+5PxGBupWptD6iD8KTPUOVVC7FFvpUsSq33NhwF+u3HHQ0A3tmslCTsFZQ7BWtqUMQGtuNQGxsdxfhgLQTeyE45F/TIv7/AMDY5J0StLZPWR3H0XU63w29XwGF4uiF6rZPVGePqpMr8WfQPhil/wBlZe1/r4fneFzLOcxgWeUNRqxDsCxlcXN+Nhww60G2RSlbVQNqHh0IJvrcql31p/IE98+O4XcUrzym+APMrYuQtLRVtSIZoEiuCVHOOTIR9UG4ANt+2wNsK1kkkUeJuf8ApTZPTSXAiAPeVvnKXlpBS08sVCqnufRGwXZE1HTpUjiw6+w+e9s6mo3SnHLv/VMR4BE+W1wy2XG65vUZtDOzVFXTKDJbpa2ZpCoC3C3AsABc7C/bhmSWVn9ClF3DW/Rbfidc9wVYnpi3HJEB4kkqs1bQ88FFOphuLy3kuBbfocSQdvPibX1nNC5zRytj9HdfdnuBUTUUeO3JC3HP0Wc0tKULw0qyBfCBd1Zd7A2BIK+cH0gYhBUVDXCKqADjoRm09meh7N+5TMtLhxMiBtrmQfJW8wrFHcuijMjtApRUeTUoIPRGjc7deHJHMY0ukcABvOQ/VM1k8QbF/SvduWZy7FQMweQr3rdpALsuqZnA2FyLagOA382K+dU7Iw/lWhu43FvNJc4hJtzfPvKxrqtU08/lrJtZeceVdh1LrHAXGw4XxKCaGa/IvDuOEg+dlx9TC3pQfqVJkeYwNURBaNUYuLMJXNvPY7HFzgbaq+hqoHVDA2IA31uVBX5nTiWQGiQkOwLGVxc3Nz68dANtVVPVU4lcDCDmd54rCevhRir5eqsOIMrg7i/wIwN+kLgqs1dONYB5lerWQlSwy4FR185JbrPwBPqxw5G2JHOqfXkB5lX8ur4TTVTCkVVURal5xjruxAuTuLcdsBBuM09TVMBp5XCIADDcXOeaV99afyBPfPiWE8Vn88pvgDzKnoquGV1jSgj1MbAGdhc9l2IF/XiipmEERlechqrIqinkcGiAeZT/ADbI44YzJ3JE4W/CVxtc79K21rHr3NvPjz9B/wDSwVU/I2IJ08v3/TNac1JFHHj5IZai5+dEvzmvhWKmLUqsGiuqmRhpG223H149KAbqmsqIWxRF0QILcszklrV0IGo5cAp+sZJLe3hiWF3FImpgAuaf9Sg10OnV3uGn7XOSW9vDBhdxRzmC1+b5d5THkxXwvUxqlIsbHVZxIxt0SeB234evEXg21TVBUwvmAZEGmxzueC6DW+G3q+AxTF0Qt3ZPVGePqpMr8WfQPhil+5Ze1+sQfO8LnIrglTPHHRxz1ElRZDKutQu91CdRv9a/C/ZiyaMkYnOs0Dd+6xdo9ak7ynAgo0qMxEfcalOYEQqbGJWuRMF67A7bcDbqwoXSlkZdfO+mp4JHMgf6Wp8qYJYqkiSOGJgFZe5xpjI+q6em3HtGH6VzHxZEkduviu33hZ5b9Aq/6ofxYtd0lq0/UZu9vqseUWcmN10xxKpiiaMtErXUqC27g8H1LYWtY+vxcTJBja6R1w517EjfkcuIsUy4sNiGixAtkmYaOyA0cXPmlaXRobxtjoGgNaxUatFuvHQ+s5u6TlnYRIG3y6O83tfXK91HDDygbgFyL+PclvJvODJUgGOJowrs5EKqVRVYk3jAsL2FjcHUBvfEKlsvJYWvdckWuSbkkW1/0pMwh1y0Za5dicPV1CmljpARJPSLH0R0gCdR0txThu21hv1Aj0W0KejdEJKzNsZvmcie0fa7lGsc+0IZqWBHKPMJZKmmp6aod5441p3nSRgZJCRcFlNyinrPn7MZOy6SGGkmqqmICNzi9rCB9FoGWR0JScz3GRrGHPS6qfxBzDXULArs6UqCEMzaizi3OMSd7lgAf6MNf/MUfJUpqHNDXSnHYCwA+yLdg9VXWyXfhvolXJn6VD/WP849E/Rd2Z1pnem+QrEaycS6yC0msaEMfM6jzhkLupUAcCu99NrmwKtUXYBbw1vfs/ldfbnD78T6px/EdKcauZMmkspLBF3m0gWlZmEg+b06Rp02LWudVlqEyZXt/F927W6jPhtktYoOUTRUslOI0IkNyxVb8D2rvvbjfhbss4+mDpA++iobLZuFGU/Q630Q/jOLjqE9R9Tn/t9UkxNZavZLmBgmWRerquQCDtY6SCR12vvbCdfSNq4HQu3/AD4d6vp5jFIHjcttz3lwksWiNGG1gTsQLsOI+sLKesWJGPI7L/8Ak301SJZHAgH/AFf9xx0K2Z9qsdGWsGZ+f2SHlD4ij+5PxGPbN1KWr/qIPwqSmqC8MwaR2k5u7o9wFUHcj/qA9G+LQqY3lzHAm5tof9K1JKxqZo2J5oQkafqhQq2IHr446rLkyuadLf6VDkX9Mi/v/A2Kn9EqGyusjuPoup1vht6vgMLxdEL1WyeqM8fVSZX4s+gfDFL9yy9r9Yg+d4XPYuUMdJUVV6XnJHkdedExjZUOxVSFJBO/SBB4dmLJqZ01vpWA3WusTaWdU/vSqLNKMFw2XAxsVKjulw6ECx+ctup42sPXYWmYZrC0mfdl5JO6rcoc4NVLzmgRqEWNEU3CovAX6+J38+J08PJMw3vnfzXFZy76DV/1Q/ixM9Ja1N1Gbvb6ptS5NVpErQVSCIxJLZnsVdo4pGUAoQDeUWINrWuQcZU8NHNJimju4G1+zQbxfxVDHSxizHZKebkRKDJI05LqqtqGq5l0q77lQQOlZb2YkcNsTbVRhgjawYdLbrcLeqiYiTixZpVylhqokVZ6lJFkJ2Rr6tOk3boi+zKRf7Q89u0dJRtkL4Y7Eb+Hdcm3guTSzFtnOyVmqzualWmaBwpakRSSitdeNumDidbsynr24KgXANxmRn4J+umfGyEt9wJY3KmpMsc2teciDBGEMYtq2OwWxNusjFTdh0YgdBhOF1rgucdO26zOcyYg7eFY5B5QtZXxRTAtG2tpOkQSArHiDfdtO9+vDtVJyEF2ZWsAuQNxvzXZazkLTRRg0dLCsisDqcF20/WCs5JD9h+F7jGjrHl45VxstamayOVrtLFcYTJDO1aVYK8LsQjbavHM68NmtGbXsL7EjG0+cMwXzB3/AD3rPmZjlkIO8+qZS8jKh+eaSeN5EZUupdgSFRm1WjvcIwAABZjsAeOFxWRtsA3LP5Hjqo8iXXuVBmHIl0eQJNFoTUbyMVOlWk3sFI8GJ22/lv5gZsrgQLg+Hz2qJg4FL8o+h1vog/GcNnUJuk6pP/b6qHKcjknSR12VFbTuCXcFOgq6gx8YtyAQNS34jFcs7YyAs9kZcLqxW8lp0AIAf5vW1nTZhzhZFs55xlWMsdF7C+22IMq43edt/n2aqZgcNEuzTLJad+bmTQ9gdOpTsbj6pI6jti6OVsgu1VOYWmxTLlAfmaP7n/IwN1K1NofUQfhS+bN5nUq0hIIsdhcjsJAucW3SBqZCLErx81lKaDIdNrcBcjsJtcj145coNRIW4Sclf5F/TIv7/wALYhJ0Sm9k9ZHcfRdTrfDb1fAYXi6IXqtk9UZ4+qkyvxZ9A+GKX/ZWXtf6+H53hcyznLIWnlZqyNCXYlSjXBvw2w60kDRKVlHC+d5dMAb6WK8quSojRXkqlVH3VjG9j1+r14XhroppHxxm7m6jgqHbOhba8wz0yKqd6IPLo/8Awf8ALDOI8FHmNP8AHHkU1osuiFJUKKpCrNHd9LWWzXFxx34bYgSb6J+GliFJI0Sgg2z4ZpT3ng8ui92/5YniPBIcyg+OPIo7ywce7Yvdv+WOYzpZd5lB8ceRR3ng8ui92/5Y7iPBc5lB8ceRTbO8uiZKYNVImmBVBKt0h9oW4DEQSDotCtpYnsiDpQLNy7e1Ku9EHl0f/g/5YliPBZ/Maf448iruUhaZnaDMY1d4zFrCPqVWKklT1N0bX6gTbexFUrBIAHDIG6mykhZpOPIrrfITllHOqU81THJUAWDKCvOAddiLa7cQONiR1gYtZSGI4mj6PorXYG2DXh3cqX8SuQMdUDVRssUqgmQkdF1A4nhZwB4XWBY9VpUVYYzybsxu7P4VD4GSHM27VyPvPB5dF7t/yxuYjwRzKD448ijvPB5dF7t/ywYjwXOZQfHHkU1y7LohTVSiqRgwi1MFayWYkX6zfhtjhcb6J+npYW08rRKCDa54ZqtSRiJWSPNAit4SqJAD1dXoHsHYMRexrzdzbpIUsIFhOPIqeeodwwbN7hhpa/ObgX2Pm6Te09uIiGMaMUjTRH/9A8iqdXRRysXkzFGY8WKPc/8AGLGAMFmtsoOo4XHOceRTDOcuiaKmDVSKFjsCVbpDbcW4D0440m6frKWJ0UQMoFhl2pT3ng8uj/8AB/yxPEeCz+Y0/wAceRR3og8uj/8AB/ywYjwRzGn+OPIpryYy6JKmNlqkkI1WQKwJ6LDr28/qxF7iRonKClijmDmyhxsch3LoFb4ber4DFMXRW5snqjPH1UmV+LPoHwxS/csva/WIPneFymsq0irpnkhEoEjdEtbe+x4G9uw4uqIZZYsMT8B4gXy4fysmre1lY8uF808hzuPm3mEjO3AU7C926rgC2gC+/mtjynsSWOtDS84CCS8ZHu11JWvPtaOekETIRcEDjlbUdq0ysmLuzFVUsb6VXSo8wHUMexhjEcYYCSBxNz4leZeSTcpvlo/0NX/VD+LHT0lp03UZu9vqveT+TxyOOck2vw/fViuWR1slmtaL5rdcy5MUqx6llUkjcYUZM8m1lc6NoF7rm9dSc2xAYMB8MaDXX1S5CZcpPF0n/bJgbqVqbS+rh/AFa5J5PLzwZoUYaCQsgVuw30m/VfiMLVMzcNgfJJwxG9yFt+YRmdHjehgChCQFWxDAbEENsfRbz33wix2BwOIppzARay0TJaSSGuhSRSjh1NjxG1wdsapc17CRmFXQMtVMa4b015Z8uKmqXuZyFjjZg2nbnSrHSW9AA2G17nsAXgoo4nYx/wCKFXKeUcwaAn1SvKKSKRbGF7AHXNrsFIF9hw7PbhernlidcPGos22qxqiV8ZuHDsbbVY5NSRyAAws3HXLrsF4kWHo7cFZNLEbh4HBtteK7UyPjzDgODbarLLAO5K6xuPmbHtGs40QScN1v0fU57/8AX1UHJ+ONnKtTPUOR83GsmgXFyxYjfYb7dhv5ktpPlZGHNlEbR0nEX7rBZrU1zajoqapkDxuwESMIBJsJW8JGkG9lFjcX4nzA5tHPtCspWljgCXEF9vsjQhulz4LuSo8q6CKJ4jErR87AkrRMxYxlr7XO9tuvfj6MObIqpp2SCUh2F5aHDIOt2LhXvKHxFH9yfiMabdStTaH1EH4VQoKON7a5tDM2lVCFjfqv2DfFFRUSRXwsuALk3ssKWV7Oi24Ave9lLSZQXmaIuq6SQTxuRfgOvh6sQlrhHC2UNvdckqAyMSWvdWeRf0yL+/8AC2Gn9BbeyusjuPoup1vht6vgMURdEL1OyeqM8fVSZX4s+gfDFL9yy9r9Yg+d4XIeUcDc/NJboGZ01dWodIj2EH14dY4dHesXaLTzl57VXoaeVtPNqWDyCIDqMh3C+nEZDHf6W4X8FTE+RumiwqJjqsyDgNj2Wv8A5xNpBGSlLNiOYTPLRehq7fbh2/uxx1sQTlP1Gbvb6o7y1SFroVKQd0PdHGhdLNZzpushCGwPE9eKRLE7TebD54JDknXUM3dY1BoZRoXUwMcg0qb2Zr8F2O522PZiQMe5yjhdwSt5CcXgWVZK2HNkJFGVQPoplkKngVQF2v5rKb4qJABubbvNa+0B9CH8ATfIuWKtL0qceCz3Q3PRUux33sApPXwwnLS2GTkqyoucwnFfy2ihVSsUxEnziE2ANyH62vbcdXA+rFTKUvNrjLIqT5g0aLVRnjVmYQSuiqdSrtxIF92O1zv2Dqw9HCImYQpUMmOsYTxSDNPHy/eP+I4Ybolar69/4j6q7ltbDEVe0odRuoYaWPC56wPNjNqaeeYFl24SdbG4HYs2aKWQFuVjvzuEUFbChWQiVXUkkKRpY+vcDqtgnp53tMYwkEam9x86omileCwEWPHUKfL5NVLXta1+ZNuy8jG2HmtwhreC3aIWo5x2N9VSymSnGoVAmBNtEkLLdbXuCrWBB7b9WFq1lUcJpy3tDgbHxHBZwNk+Of0klSss0UzJDEkcYIVmdludct2FzuNrm/X2YxvZddFSuihc0Oe4l1rgAHc3v3oukfKGrjllMkbzOX3dpggN+AACEjSBYerGvs2GWCHkpGtaBoG3PnfeuFWuUPiKP7k/4w43UrV2h9RB+FRZJ0LOs8Sm/TV9jpHYSN/VbCFd9O7HMJ4Ece35K8/U2cMLmE8COPb/ADdFHNGK3UpAj1sQSdt1brPn+OCZkposJH0rDLuK5KyQ0uE5usPVScjPpkX9/wCFsPv6C3tldZHcfRdTrfDb1fAYoi6IXqdk9UZ4+qkyvxZ9A+GKX/ZWXtf6+D53hc+mzKrglmWKAtG05l3hdgWDRsp2NjYxLb0t24ufTsksSc7W+fNIVkdRzh+FhIvwKyh5T5gtv9MTZiwJhmvcuZfqsNr7ecCzXBN4Ghi4+n7JcR1Q/wCM+RVSqzeueJojTsFddJtA9wLKNib9Qf30vaLTZSxNIIOnz89wUTFVEW5M+RXmUU08dLOVjkWQSQOnzZvdXDAgEb2tfhi54DjY6J6mgmbRyjCb3bYW7Vmc7r9x3OQCukAUpGkWZbrts2lyL9gHnvQKSLj+qR5Kq+GfIqKpzSvdZEMLhJBZlWnZRxkYkaQNyZZCb3B1nsFutpYmkEbvn/S4Yqo/YPkUl71z+Ty+6f8ALDVwquaVHuHyK2apkqIDSSQROXSl0H5tjpLKVN9O4YA4ofG2QFrlrVsM2GHCwmzM8l4eUdfYjuXYoyae55bWYEHYHfY9dwbAkEgHFPMouJ8/4SHJ1Pwz5FZS8pswZ9fcu9mHiJSOlzd76mP8pPRv2nAKKIC1/wBR+3aumOp+GfIpdlNPO1akssMgLSl2JjYAEkk8RsN8M2DWYRuVtDTziqY5zCM+BVHMstmM0pEEpBkcgiNtxqPmxMEWVFTSTmZ5DDqdx4qt3qn8nl90/wCWO3Cp5nUe4fIr3vVP5PL7pvywXCOaVHuHyKb5XQSilrFMMgLCHSDGwJs5JsLb2xAkXC0aWnlFLM0tNzhtkeKUd6p/J5fdP+WJ3CzuZ1HuHyK871T+Ty+6f8sFwjmdR7h8ivVymckAU8xJ2A5puPsxwuAFyVzmk41YfIruAyuKhynTVQCd+bVWjC6tb/VQWF7KT4Q4btjBMr6ioGA24futR2OSNrcN8ItYLh5yufyeUebmn/yL437jisw0k5+wfIrzvVP5PL7p/wAsFwjmdR7h8inPJCglWrjZ4ZFA1XLRsB4LDiRiDyMJWhsymmZUAuYQLHUHgul1vht6vgMURdEL0eyeqM8fVSZX4s+gfDFL/srL2v8AXwfO8LlOd5hMKmVVnkA5wgASsAN7DrsBh0WDblZ1ZUTmrcxjyPpWGZA9VhM1UouKp36QU6J2NidgDv27YrbMwmxFt+aumpa6NmNsuLMA4XE2J0BRUmqRSxqnOm2oLOxK34XF8DZmONgNV2opK+CNzzLfD0gHEkd6t0GYSmiqmM0hZWisxka4u29je4viwj6SjT1MxopXF5uC3O54pN32n8ol96354nhCzOe1HxD5lNaATuup6qYXsQBK17dvHGVU7QwPwxjTW6cifUOF3SO8yscxM6AstVKVFtjK1xew7bHc+bEqWuEjgx4z/RcmkqGjEJDbvKm5QZhKqUpWaQaqdSSHYXPabHc+fGg0ZlM7QqZmshwvIuwXzKxyqmqp1DCtCam0KJKplZm22AFz1jjbiMZldtaKkeWOjc6wuS1twB2n9rpWF1VKLiUjvcVJSZbWvq1VRiCy8zeWpZQ0n2VtfUf+MVVG3aWK2Frn3bjswXs3ieCmwVjr3kIztm46rDK5qmOtSGaWS6yaWUyMR8bEHjjSgniqIGzRZtcLhTo5qhtW2OR51zFyqGZZpOJpQJ5QBI4AEjWA1HbjhgAWS1TVziZ4Dzqd54qt32n8ol963547hCo57UfEPmUwyIz1Eqo9XPHGzBOcDObMVdgt9VtR07X7DxtjLrppIibWtbxvdO0080gH03XvxKaSTTRpmCmSS8TRhCWkB062AZdZ1AOtj6COOG4HY42OO9NRzzCCe7jcYbZnLPdmkkNVUsjyd0yBUsCTK+5PAC3E/nhnCFmtqKlzS7lDYdpWVNNVujyCeXSgJJMr9W5A33ODCEMnqnNLg82HaVsH8OOVy01SxrJXaFozYtrkKyAgqQNyNiwuO0YSroHSMHJ63/RdhrJCf6jie83Tv+IebSVjRPRvK0fMllCEoQSy7ldQLEgEAAE+bFNLGKcfTyJPemqjlI2MdGSMQJyPloufyVlUpIMtQLXB6b7WBJ6+oAn0DGiCw6JHnVV77vMqSaSsQXaSoAuq7yP4TKJALXvfSQbefEQ+M6Ecf1sumpqh9t3mVf5JV8zVcavLIw6V1Z2I2VuIJ7RjrwMNwndm1Mz6gNe8kWOpPBdKrfDb1fAYoi6IXo9k9UZ4+qkyvxZ9A+GKX7ll7X6xB87wuP56mqrlFwLysLk2HHrPZh4OwsusisjMla5gNru36K3KrRwHUixlXQrYj5wg9e5vbjxwm0iSQWNwQfDuW3I2SnojjaGFrmkWI+mRx1OWqwNUrw1BWPQToLHUTclvONuv24lybmvYCbhVmsiqKSoe1mEmxOd7knd871ll30Gr/qh/Fhk9ILNp+ozd7fVI2UjiLcD6juPaDfE7rJITXJGJljWV5EhG7EfVSxIO4Isdu3jsDjI2pHgp3yQsBk3d9/n/AGnaZ7sYa42aqNVVMxI1sVubXPVfa+HaelbG1pc2zrZ9+9UyylxIvkmvKTxdJ/2yYYbqU/tL6uH8AV7kZl0upJkpoZ0LgElxqi0nwrE9E76hcHwRw2v5j/6CrgLHU75XRuAJFhk+40vbMbjmNVGgieCHhocL+SmkziNZ2p3j7pQVZkjkMpUhmbe+kWdbknqv6LWpbsyZ1M2rY7knGLC9obfIDdfQqZqWCQxkYhiuCsK43zk/fj/hQMamwG4dlwg+7/tTjN9pDvWt5p4+X71/xHG2NFm1X17+8+qq46l1uv8ADYGOqVnnhjiDKz654RwD2Iu2q+5Ww6nN+Atj7TaZcOBpNidx4LRo3BgcDvCbcu0Vmr5op0mjkjpbFZUfSQxUoApuALA7j6xxdQkhgYRY3O5NtcObz2Oob6rXMqqYmRY1LjTE5YaRYsR0mvfiN7Y1LpaF8ZaGjcCleU8Ki3DmHt7V/wDWOBLQHpjdYpXjiVWz5pmMkUFLzb6dUO/RU8CCCNQNiDuCLEYoMTXn6S2K55bBBb3VZoqjNJohIsp5tucsbxLqJYKw4XuXbSL242G1sLPZSsdhtn4pEGQi6q5zm1dFLEKp7lSs6ACHcbqCGjUi1gwsbjtGJxQwPaeTGuW9Rc94P0lHyZqTLmIkIAMjyuQOALB2NvNvhgtwx4eATmyzeqB7D6Lptb4ber4DFMXRC9RsnqjPH1UmV+LPoHwxS/csva/WIPneFx3lF9Km+8b44fZosTaPWpO9LsSSd7owLl08y76DV/1Q/ixWekFrU/UZu9vqpxyjiKKHoYndYUi1ta5CxxRAmy3v82xBvcagAbDdbmz7kh9s770jywOoV5+WkdnAolXWgS4dfBVVRRtENl0kgCwux2xXzF2X0/nzUucDgked5rHMEEdLFBpJJ0AdK9rfVFgDq2/6gPqjDUMLoybuJVT3h2gsp+Uni6T/ALZMWN1K0dpfVw/gCR2xOyyrowLiZ8mfpUH9Y/ziLtE9s3rbO9OIKykQVCTK+uSYq9gSTEJ4ZdKkOFXoxyDdb3ZdwL4UkbMXgt0Gnfay7M5glff3j6rOtr8vfd0diFiQaFdbKixR2TVKQB0JT09RIdNwQcRZHUDQ8e3W/Z3aKpz4itfzp4TMxp00RbaRdj1C56e+5vhqEPwDlNVQ/Df6Oiu5R9DrfRB+M4kekFo0fVJ/7fVJMTWXdGBCMCE95Q+Io/uT8RiDdStbaH1EH4Uo7qfQI9XQDFgAAOkRYkkC5NhbfhgwNxYrZrLxG1lEWxICyiTdO+Rf0yL+/wDA2IydErS2T1kdx9F1Ot8NvV8BheLoheq2T1Rnj6qXKR0D6B8MUv3LH244tkicNw/2oZOTtMxJaFCTuSUUkntJtjvLPSDtpOeS50bbnsXnyZpfJ4/dr+nByz1H2h92z8oR8maXyeP3a/pwcs9HtD7tn5Qs15P04UqIkCta66Fsbbi4tvbByzlMbUeGloY2x3WWHyZpfJ4/dp+nByz+Kh7Q+7b+VHyZpfJ4/dr+nByz0e0Pu2flCPkzS+Tx+7X9ODlno9ofdt/Ks5OT9OwAaJSFGlbopsOwXGw82DlnKbtqPcAHMabaZLD5M0vk8fu1/Tg5Z6h7Q+7Z+UI+TNL5PH7tf04OWej2h92z8oWUXJ2mUhlhRSNwQigj0EDByz1Ju0nMOJsbQe5eNybpiSTAhJNySi7k8Twwcs9cO0STcxt/KvPkzS+Tx+7X9ODlnrntD7tv5Qj5M0vk8fu1/Tg5Z6PaH3bfyhZpyfpwGURKFa2oBVsbbi4tvbByz1MbUe0EBjbHXJYfJml8nj92v6cHLPUPaH3bPyo+TNL5PH7tf04OWej2h92z8oR8maXyeP3a/pwcs9HtD7tn5Qs5Mgp2CholIUWUFFNh2DbYYOWcpu2m9wAcxptplp3LD5M0vk8fu1/Tg5Z6h7Q+7Z+UI+TNL5PH7tf04OWej2h92z8oWcHJ+nRgyRIrDgVRQfaBgMzipN2m5pu1jQewWXlZ4ber4DFsXRC9PsnqjPH1U2T+B6h8MUybu5Y23+lH3K/itefRgQjAhGBCMCEYEIwIRgQjAhGBCMCEYEIwIRgQjAhGBCMCEYEIwIRgQjAhGBCVVnht6vgMNRdFe52T1Nnj6qbJ/A9Q+GKZN3csbb/Sj7lfxWvPowIRgQjAhGBCMCEYEIwIRgQjAhGBCMCEYEIwIRgQjAhGBCMCEYEIwIRgQjAhKqzw29XwGGouivc7J6mzx9VNk/geofDFMm7uWNt/pR9yv4rXn0YEIwIRgQjAhGBCMCEYEIwIRgQjAhGBCMCEYEIwIRgQjAhGBCMCEYEIwIRgQlVZ4ber4DDUXRXudk9TZ4+qggYhRYkbDgcDQCBdN8lG8AvaDlvF1nzjfaPtOJYW8FzmsHuDyCOcb7R9pwYW8Ec1g9weQRzjfaPtODC3gjmsHuDyCOcb7R9pwYW8Ec1g9weQRzjfaPtODC3gjmsHuDyCOcb7R9pwYW8Ec1g9weQRzjfaPtODC3gjmsHuDyCOcb7R9pwYW8Ec1g9weQRzjfaPtODC3gjmsHuDyCOcb7R9pwYW8Ec1g9weQRzjfaPtODC3gjmsHuDyCOcb7R9pwYW8Ec1g9weQRzjfaPtODC3gjmsHuDyCOcb7R9pwYW8Ec1g9weQRzjfaPtODC3gjmsHuDyCOcb7R9pwYW8Ec1g9weQRzjfaPtODC3gjmsHuDyCOcb7R9pwYW8Ec1g9weQRzjfaPtODC3gjmsHuDyCOcb7R9pwYW8Ec1g9weQRzjfaPtODC3gjmsHuDyCOcb7R9pwYW8Ec1g9weQXhOO6K5rGtFmiwX//2Q=="/>
          <p:cNvSpPr/>
          <p:nvPr/>
        </p:nvSpPr>
        <p:spPr>
          <a:xfrm>
            <a:off x="1679576" y="-144466"/>
            <a:ext cx="304796" cy="30479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/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>
              <a:solidFill>
                <a:srgbClr val="000000"/>
              </a:solidFill>
              <a:latin typeface="Calibri"/>
              <a:ea typeface=""/>
              <a:cs typeface=""/>
            </a:endParaRPr>
          </a:p>
        </p:txBody>
      </p:sp>
      <p:pic>
        <p:nvPicPr>
          <p:cNvPr id="3" name="Picture 8" descr="http://www.little-linguist.co.uk/user/products/large/5344-Welsh-Weather-Poster.jpg"/>
          <p:cNvPicPr>
            <a:picLocks noChangeAspect="1"/>
          </p:cNvPicPr>
          <p:nvPr/>
        </p:nvPicPr>
        <p:blipFill rotWithShape="1">
          <a:blip r:embed="rId2"/>
          <a:srcRect l="15011" r="14963"/>
          <a:stretch/>
        </p:blipFill>
        <p:spPr>
          <a:xfrm>
            <a:off x="658516" y="43498"/>
            <a:ext cx="4771900" cy="681450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65302A-3391-9C4D-938B-861AA688A3CA}"/>
              </a:ext>
            </a:extLst>
          </p:cNvPr>
          <p:cNvSpPr txBox="1"/>
          <p:nvPr/>
        </p:nvSpPr>
        <p:spPr>
          <a:xfrm>
            <a:off x="5617028" y="466530"/>
            <a:ext cx="6270172" cy="5693866"/>
          </a:xfrm>
          <a:prstGeom prst="rect">
            <a:avLst/>
          </a:prstGeom>
          <a:solidFill>
            <a:schemeClr val="bg1"/>
          </a:solidFill>
          <a:ln w="76200"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u="sng" dirty="0" err="1">
                <a:latin typeface="Segoe Print" panose="02000800000000000000" pitchFamily="2" charset="0"/>
              </a:rPr>
              <a:t>Enwau</a:t>
            </a:r>
            <a:r>
              <a:rPr lang="en-US" sz="2800" b="1" u="sng" dirty="0">
                <a:latin typeface="Segoe Print" panose="02000800000000000000" pitchFamily="2" charset="0"/>
              </a:rPr>
              <a:t> </a:t>
            </a:r>
            <a:r>
              <a:rPr lang="en-US" sz="2800" b="1" u="sng" dirty="0" err="1">
                <a:latin typeface="Segoe Print" panose="02000800000000000000" pitchFamily="2" charset="0"/>
              </a:rPr>
              <a:t>defnyddiol</a:t>
            </a:r>
            <a:r>
              <a:rPr lang="en-US" sz="2800" b="1" u="sng" dirty="0">
                <a:latin typeface="Segoe Print" panose="02000800000000000000" pitchFamily="2" charset="0"/>
              </a:rPr>
              <a:t> / Useful nouns:</a:t>
            </a:r>
          </a:p>
          <a:p>
            <a:endParaRPr lang="en-US" sz="2800" b="1" dirty="0"/>
          </a:p>
          <a:p>
            <a:r>
              <a:rPr lang="en-US" sz="2800" b="1" dirty="0" err="1"/>
              <a:t>enfys</a:t>
            </a:r>
            <a:r>
              <a:rPr lang="en-US" sz="2800" b="1" dirty="0"/>
              <a:t> = </a:t>
            </a:r>
            <a:r>
              <a:rPr lang="en-US" sz="2800" i="1" dirty="0"/>
              <a:t>rainbow</a:t>
            </a:r>
          </a:p>
          <a:p>
            <a:r>
              <a:rPr lang="en-US" sz="2800" b="1" dirty="0" err="1"/>
              <a:t>gwynt</a:t>
            </a:r>
            <a:r>
              <a:rPr lang="en-US" sz="2800" b="1" dirty="0"/>
              <a:t> = </a:t>
            </a:r>
            <a:r>
              <a:rPr lang="en-US" sz="2800" i="1" dirty="0"/>
              <a:t>wind</a:t>
            </a:r>
          </a:p>
          <a:p>
            <a:r>
              <a:rPr lang="en-US" sz="2800" b="1" dirty="0" err="1"/>
              <a:t>cwmwl</a:t>
            </a:r>
            <a:r>
              <a:rPr lang="en-US" sz="2800" b="1" dirty="0"/>
              <a:t> = </a:t>
            </a:r>
            <a:r>
              <a:rPr lang="en-US" sz="2800" i="1" dirty="0"/>
              <a:t>cloud</a:t>
            </a:r>
          </a:p>
          <a:p>
            <a:r>
              <a:rPr lang="en-US" sz="2800" b="1" dirty="0" err="1"/>
              <a:t>cymylau</a:t>
            </a:r>
            <a:r>
              <a:rPr lang="en-US" sz="2800" b="1" dirty="0"/>
              <a:t> = </a:t>
            </a:r>
            <a:r>
              <a:rPr lang="en-US" sz="2800" i="1" dirty="0"/>
              <a:t>clouds</a:t>
            </a:r>
          </a:p>
          <a:p>
            <a:r>
              <a:rPr lang="en-US" sz="2800" b="1" dirty="0" err="1"/>
              <a:t>mellt</a:t>
            </a:r>
            <a:r>
              <a:rPr lang="en-US" sz="2800" b="1" dirty="0"/>
              <a:t> a </a:t>
            </a:r>
            <a:r>
              <a:rPr lang="en-US" sz="2800" b="1" dirty="0" err="1"/>
              <a:t>tharanau</a:t>
            </a:r>
            <a:r>
              <a:rPr lang="en-US" sz="2800" b="1" dirty="0"/>
              <a:t> = </a:t>
            </a:r>
            <a:r>
              <a:rPr lang="en-US" sz="2800" i="1" dirty="0"/>
              <a:t>thunder and lightning</a:t>
            </a:r>
          </a:p>
          <a:p>
            <a:r>
              <a:rPr lang="en-US" sz="2800" b="1" dirty="0" err="1"/>
              <a:t>niwl</a:t>
            </a:r>
            <a:r>
              <a:rPr lang="en-US" sz="2800" b="1" dirty="0"/>
              <a:t> = </a:t>
            </a:r>
            <a:r>
              <a:rPr lang="en-US" sz="2800" i="1" dirty="0"/>
              <a:t>fog</a:t>
            </a:r>
          </a:p>
          <a:p>
            <a:r>
              <a:rPr lang="en-US" sz="2800" b="1" dirty="0" err="1"/>
              <a:t>iâ</a:t>
            </a:r>
            <a:r>
              <a:rPr lang="en-US" sz="2800" b="1" dirty="0"/>
              <a:t> = </a:t>
            </a:r>
            <a:r>
              <a:rPr lang="en-US" sz="2800" i="1" dirty="0"/>
              <a:t>ice</a:t>
            </a:r>
          </a:p>
          <a:p>
            <a:r>
              <a:rPr lang="en-US" sz="2800" b="1" dirty="0"/>
              <a:t>haul = </a:t>
            </a:r>
            <a:r>
              <a:rPr lang="en-US" sz="2800" i="1" dirty="0"/>
              <a:t>sun</a:t>
            </a:r>
          </a:p>
          <a:p>
            <a:r>
              <a:rPr lang="en-US" sz="2800" b="1" dirty="0" err="1"/>
              <a:t>glaw</a:t>
            </a:r>
            <a:r>
              <a:rPr lang="en-US" sz="2800" b="1" dirty="0"/>
              <a:t> = </a:t>
            </a:r>
            <a:r>
              <a:rPr lang="en-US" sz="2800" i="1" dirty="0"/>
              <a:t>rain</a:t>
            </a:r>
          </a:p>
          <a:p>
            <a:r>
              <a:rPr lang="en-US" sz="2800" b="1" dirty="0" err="1"/>
              <a:t>eira</a:t>
            </a:r>
            <a:r>
              <a:rPr lang="en-US" sz="2800" b="1" dirty="0"/>
              <a:t> = </a:t>
            </a:r>
            <a:r>
              <a:rPr lang="en-US" sz="2800" i="1" dirty="0"/>
              <a:t>snow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25453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E6094012-F251-174A-90DE-B3FC91762B94}"/>
              </a:ext>
            </a:extLst>
          </p:cNvPr>
          <p:cNvSpPr txBox="1">
            <a:spLocks/>
          </p:cNvSpPr>
          <p:nvPr/>
        </p:nvSpPr>
        <p:spPr>
          <a:xfrm>
            <a:off x="1978089" y="215387"/>
            <a:ext cx="8714792" cy="86696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Sut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mae'r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tywydd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  <a:endParaRPr lang="en-US" sz="4000" b="1" dirty="0">
              <a:solidFill>
                <a:schemeClr val="tx1"/>
              </a:solidFill>
              <a:latin typeface="Segoe Print" panose="02000800000000000000" pitchFamily="2" charset="0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221CF4-2693-C341-8A0E-72EA83F54485}"/>
              </a:ext>
            </a:extLst>
          </p:cNvPr>
          <p:cNvSpPr txBox="1">
            <a:spLocks/>
          </p:cNvSpPr>
          <p:nvPr/>
        </p:nvSpPr>
        <p:spPr>
          <a:xfrm>
            <a:off x="2397967" y="5001208"/>
            <a:ext cx="7875036" cy="162352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Mae 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Segoe Print" panose="02000800000000000000" pitchFamily="2" charset="0"/>
                <a:cs typeface="Calibri"/>
              </a:rPr>
              <a:t>g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ymylog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.</a:t>
            </a:r>
          </a:p>
          <a:p>
            <a:pPr algn="ctr"/>
            <a:endParaRPr lang="en-GB" sz="1800" b="1" dirty="0">
              <a:solidFill>
                <a:schemeClr val="bg1"/>
              </a:solidFill>
              <a:latin typeface="Segoe Print" panose="02000800000000000000" pitchFamily="2" charset="0"/>
              <a:cs typeface="Calibri"/>
            </a:endParaRPr>
          </a:p>
          <a:p>
            <a:pPr algn="ctr"/>
            <a:r>
              <a:rPr lang="en-GB" sz="2600" i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It is cloudy today.</a:t>
            </a:r>
            <a:endParaRPr lang="en-US" sz="2200" i="1" dirty="0">
              <a:solidFill>
                <a:schemeClr val="bg1"/>
              </a:solidFill>
              <a:latin typeface="Segoe Print" panose="02000800000000000000" pitchFamily="2" charset="0"/>
              <a:cs typeface="Calibri Ligh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C19581-656A-E142-BDB1-8F1E32065D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0" y="1329545"/>
            <a:ext cx="5337110" cy="345568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25984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hurrica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44000" cy="6145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5448301" y="115889"/>
            <a:ext cx="5040313" cy="708025"/>
          </a:xfrm>
          <a:prstGeom prst="rect">
            <a:avLst/>
          </a:prstGeom>
          <a:solidFill>
            <a:srgbClr val="FFFF99"/>
          </a:solidFill>
          <a:ln w="28575">
            <a:solidFill>
              <a:srgbClr val="9933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4000" b="1">
                <a:solidFill>
                  <a:srgbClr val="CC0066"/>
                </a:solidFill>
                <a:latin typeface="Comic Sans MS" pitchFamily="66" charset="0"/>
              </a:rPr>
              <a:t>Ydy hi’n wyntog?</a:t>
            </a:r>
          </a:p>
        </p:txBody>
      </p:sp>
      <p:sp>
        <p:nvSpPr>
          <p:cNvPr id="8" name="Rectangle 59"/>
          <p:cNvSpPr>
            <a:spLocks noChangeArrowheads="1"/>
          </p:cNvSpPr>
          <p:nvPr/>
        </p:nvSpPr>
        <p:spPr bwMode="auto">
          <a:xfrm>
            <a:off x="2506792" y="6145214"/>
            <a:ext cx="6407150" cy="646113"/>
          </a:xfrm>
          <a:prstGeom prst="rect">
            <a:avLst/>
          </a:prstGeom>
          <a:solidFill>
            <a:srgbClr val="FFFF99"/>
          </a:solidFill>
          <a:ln w="28575">
            <a:solidFill>
              <a:srgbClr val="CC0066"/>
            </a:solidFill>
            <a:miter lim="800000"/>
            <a:headEnd/>
            <a:tailEnd/>
          </a:ln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b="1">
                <a:solidFill>
                  <a:srgbClr val="CC0066"/>
                </a:solidFill>
                <a:latin typeface="Comic Sans MS" pitchFamily="66" charset="0"/>
              </a:rPr>
              <a:t>Ydy.Mae hi’n wyntog iawn!</a:t>
            </a:r>
          </a:p>
        </p:txBody>
      </p:sp>
    </p:spTree>
    <p:extLst>
      <p:ext uri="{BB962C8B-B14F-4D97-AF65-F5344CB8AC3E}">
        <p14:creationId xmlns:p14="http://schemas.microsoft.com/office/powerpoint/2010/main" val="1883827398"/>
      </p:ext>
    </p:extLst>
  </p:cSld>
  <p:clrMapOvr>
    <a:masterClrMapping/>
  </p:clrMapOvr>
  <p:transition spd="slow">
    <p:sndAc>
      <p:stSnd loop="1"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liff sce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188914"/>
            <a:ext cx="8424863" cy="502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59"/>
          <p:cNvSpPr>
            <a:spLocks noChangeArrowheads="1"/>
          </p:cNvSpPr>
          <p:nvPr/>
        </p:nvSpPr>
        <p:spPr bwMode="auto">
          <a:xfrm>
            <a:off x="1847851" y="5661026"/>
            <a:ext cx="8424863" cy="646113"/>
          </a:xfrm>
          <a:prstGeom prst="rect">
            <a:avLst/>
          </a:prstGeom>
          <a:solidFill>
            <a:srgbClr val="FFFF99"/>
          </a:solidFill>
          <a:ln w="28575">
            <a:solidFill>
              <a:srgbClr val="CC0066"/>
            </a:solidFill>
            <a:miter lim="800000"/>
            <a:headEnd/>
            <a:tailEnd/>
          </a:ln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 err="1">
                <a:solidFill>
                  <a:srgbClr val="CC0066"/>
                </a:solidFill>
                <a:latin typeface="Comic Sans MS" pitchFamily="66" charset="0"/>
              </a:rPr>
              <a:t>Nac</a:t>
            </a:r>
            <a:r>
              <a:rPr lang="en-GB" altLang="en-US" sz="3600" b="1" dirty="0">
                <a:solidFill>
                  <a:srgbClr val="CC0066"/>
                </a:solidFill>
                <a:latin typeface="Comic Sans MS" pitchFamily="66" charset="0"/>
              </a:rPr>
              <a:t> </a:t>
            </a:r>
            <a:r>
              <a:rPr lang="en-GB" altLang="en-US" sz="3600" b="1" dirty="0" err="1">
                <a:solidFill>
                  <a:srgbClr val="CC0066"/>
                </a:solidFill>
                <a:latin typeface="Comic Sans MS" pitchFamily="66" charset="0"/>
              </a:rPr>
              <a:t>ydy</a:t>
            </a:r>
            <a:r>
              <a:rPr lang="en-GB" altLang="en-US" sz="3600" b="1" dirty="0">
                <a:solidFill>
                  <a:srgbClr val="CC0066"/>
                </a:solidFill>
                <a:latin typeface="Comic Sans MS" pitchFamily="66" charset="0"/>
              </a:rPr>
              <a:t>. </a:t>
            </a:r>
            <a:r>
              <a:rPr lang="en-GB" altLang="en-US" sz="3600" b="1" dirty="0" err="1">
                <a:solidFill>
                  <a:srgbClr val="CC0066"/>
                </a:solidFill>
                <a:latin typeface="Comic Sans MS" pitchFamily="66" charset="0"/>
              </a:rPr>
              <a:t>Dydy</a:t>
            </a:r>
            <a:r>
              <a:rPr lang="en-GB" altLang="en-US" sz="3600" b="1" dirty="0">
                <a:solidFill>
                  <a:srgbClr val="CC0066"/>
                </a:solidFill>
                <a:latin typeface="Comic Sans MS" pitchFamily="66" charset="0"/>
              </a:rPr>
              <a:t> hi </a:t>
            </a:r>
            <a:r>
              <a:rPr lang="en-GB" altLang="en-US" sz="3600" b="1" dirty="0" err="1">
                <a:solidFill>
                  <a:srgbClr val="CC0066"/>
                </a:solidFill>
                <a:latin typeface="Comic Sans MS" pitchFamily="66" charset="0"/>
              </a:rPr>
              <a:t>ddim</a:t>
            </a:r>
            <a:r>
              <a:rPr lang="en-GB" altLang="en-US" sz="3600" b="1" dirty="0">
                <a:solidFill>
                  <a:srgbClr val="CC0066"/>
                </a:solidFill>
                <a:latin typeface="Comic Sans MS" pitchFamily="66" charset="0"/>
              </a:rPr>
              <a:t> </a:t>
            </a:r>
            <a:r>
              <a:rPr lang="en-GB" altLang="en-US" sz="3600" b="1" dirty="0" err="1">
                <a:solidFill>
                  <a:srgbClr val="CC0066"/>
                </a:solidFill>
                <a:latin typeface="Comic Sans MS" pitchFamily="66" charset="0"/>
              </a:rPr>
              <a:t>yn</a:t>
            </a:r>
            <a:r>
              <a:rPr lang="en-GB" altLang="en-US" sz="3600" b="1" dirty="0">
                <a:solidFill>
                  <a:srgbClr val="CC0066"/>
                </a:solidFill>
                <a:latin typeface="Comic Sans MS" pitchFamily="66" charset="0"/>
              </a:rPr>
              <a:t> </a:t>
            </a:r>
            <a:r>
              <a:rPr lang="en-GB" altLang="en-US" sz="3600" b="1" dirty="0" err="1">
                <a:solidFill>
                  <a:srgbClr val="CC0066"/>
                </a:solidFill>
                <a:latin typeface="Comic Sans MS" pitchFamily="66" charset="0"/>
              </a:rPr>
              <a:t>stormus</a:t>
            </a:r>
            <a:r>
              <a:rPr lang="en-GB" altLang="en-US" sz="3600" b="1" dirty="0">
                <a:solidFill>
                  <a:srgbClr val="CC0066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503613" y="188914"/>
            <a:ext cx="5111750" cy="790575"/>
          </a:xfrm>
          <a:prstGeom prst="rect">
            <a:avLst/>
          </a:prstGeom>
          <a:solidFill>
            <a:srgbClr val="FFFF99"/>
          </a:solidFill>
          <a:ln w="57150">
            <a:solidFill>
              <a:srgbClr val="9933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4400" b="1" dirty="0" err="1">
                <a:solidFill>
                  <a:srgbClr val="CC0066"/>
                </a:solidFill>
                <a:latin typeface="Comic Sans MS" pitchFamily="66" charset="0"/>
              </a:rPr>
              <a:t>Ydy</a:t>
            </a:r>
            <a:r>
              <a:rPr lang="en-GB" altLang="en-US" sz="4400" b="1" dirty="0">
                <a:solidFill>
                  <a:srgbClr val="CC0066"/>
                </a:solidFill>
                <a:latin typeface="Comic Sans MS" pitchFamily="66" charset="0"/>
              </a:rPr>
              <a:t> </a:t>
            </a:r>
            <a:r>
              <a:rPr lang="en-GB" altLang="en-US" sz="4400" b="1" dirty="0" err="1">
                <a:solidFill>
                  <a:srgbClr val="CC0066"/>
                </a:solidFill>
                <a:latin typeface="Comic Sans MS" pitchFamily="66" charset="0"/>
              </a:rPr>
              <a:t>hi’n</a:t>
            </a:r>
            <a:r>
              <a:rPr lang="en-GB" altLang="en-US" sz="4400" b="1" dirty="0">
                <a:solidFill>
                  <a:srgbClr val="CC0066"/>
                </a:solidFill>
                <a:latin typeface="Comic Sans MS" pitchFamily="66" charset="0"/>
              </a:rPr>
              <a:t> </a:t>
            </a:r>
            <a:r>
              <a:rPr lang="en-GB" altLang="en-US" sz="4400" b="1" dirty="0" err="1">
                <a:solidFill>
                  <a:srgbClr val="CC0066"/>
                </a:solidFill>
                <a:latin typeface="Comic Sans MS" pitchFamily="66" charset="0"/>
              </a:rPr>
              <a:t>stormus</a:t>
            </a:r>
            <a:r>
              <a:rPr lang="en-GB" altLang="en-US" sz="4400" b="1" dirty="0">
                <a:solidFill>
                  <a:srgbClr val="CC0066"/>
                </a:solidFill>
                <a:latin typeface="Comic Sans MS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64337119"/>
      </p:ext>
    </p:extLst>
  </p:cSld>
  <p:clrMapOvr>
    <a:masterClrMapping/>
  </p:clrMapOvr>
  <p:transition spd="med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glaw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eira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braf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oer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rhewllyd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stormus</a:t>
            </a:r>
            <a:endParaRPr lang="en-US" b="1" dirty="0"/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boeth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197164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1665660"/>
            <a:ext cx="3790075" cy="22467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morning, year 5, and welcome to the Mathematics lesson.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957600" y="4206826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even number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658638" y="4081255"/>
            <a:ext cx="2892522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Bore da, </a:t>
            </a:r>
            <a:r>
              <a:rPr lang="en-US" b="1" dirty="0" err="1"/>
              <a:t>flwyddyn</a:t>
            </a:r>
            <a:r>
              <a:rPr lang="en-US" b="1" dirty="0"/>
              <a:t> 5, a </a:t>
            </a:r>
            <a:r>
              <a:rPr lang="en-US" b="1" dirty="0" err="1"/>
              <a:t>chroeso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Fathemateg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5189017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eilrif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957600" y="2287653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odd number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553977" y="3051892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odrif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1A7211-5CDD-D148-A5B5-F4DEC74817FD}"/>
              </a:ext>
            </a:extLst>
          </p:cNvPr>
          <p:cNvSpPr txBox="1"/>
          <p:nvPr/>
        </p:nvSpPr>
        <p:spPr>
          <a:xfrm>
            <a:off x="3551160" y="5347806"/>
            <a:ext cx="445544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Everyone, ready?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02562F-E3D2-7541-948A-917C77BADF9C}"/>
              </a:ext>
            </a:extLst>
          </p:cNvPr>
          <p:cNvSpPr txBox="1"/>
          <p:nvPr/>
        </p:nvSpPr>
        <p:spPr>
          <a:xfrm>
            <a:off x="4491827" y="6041296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Pawb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barod</a:t>
            </a:r>
            <a:r>
              <a:rPr lang="en-US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8892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6" grpId="0" animBg="1"/>
      <p:bldP spid="19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79007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34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1076470" y="4488590"/>
            <a:ext cx="312467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234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1" y="4488590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707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674688" y="3526068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tri </a:t>
            </a:r>
            <a:r>
              <a:rPr lang="en-US" b="1" dirty="0" err="1"/>
              <a:t>deg</a:t>
            </a:r>
            <a:r>
              <a:rPr lang="en-US" b="1" dirty="0"/>
              <a:t> </a:t>
            </a:r>
            <a:r>
              <a:rPr lang="en-US" b="1" dirty="0" err="1"/>
              <a:t>pedwar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1351753" y="5092788"/>
            <a:ext cx="257411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dau</a:t>
            </a:r>
            <a:r>
              <a:rPr lang="en-US" b="1" dirty="0"/>
              <a:t> </a:t>
            </a:r>
            <a:r>
              <a:rPr lang="en-US" b="1" dirty="0" err="1"/>
              <a:t>gant</a:t>
            </a:r>
            <a:r>
              <a:rPr lang="en-US" b="1" dirty="0"/>
              <a:t> a </a:t>
            </a:r>
            <a:r>
              <a:rPr lang="en-US" b="1" dirty="0" err="1"/>
              <a:t>thri</a:t>
            </a:r>
            <a:r>
              <a:rPr lang="en-US" b="1" dirty="0"/>
              <a:t> </a:t>
            </a:r>
            <a:r>
              <a:rPr lang="en-US" b="1" dirty="0" err="1"/>
              <a:t>deg</a:t>
            </a:r>
            <a:r>
              <a:rPr lang="en-US" b="1" dirty="0"/>
              <a:t> </a:t>
            </a:r>
            <a:r>
              <a:rPr lang="en-US" b="1" dirty="0" err="1"/>
              <a:t>pedwar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5189017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saith</a:t>
            </a:r>
            <a:r>
              <a:rPr lang="en-US" b="1" dirty="0"/>
              <a:t> cant a </a:t>
            </a:r>
            <a:r>
              <a:rPr lang="en-US" b="1" dirty="0" err="1"/>
              <a:t>saith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957600" y="2287653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1111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553976" y="3051892"/>
            <a:ext cx="303992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Mil, un cant ac un </a:t>
            </a:r>
            <a:r>
              <a:rPr lang="en-US" b="1" dirty="0" err="1"/>
              <a:t>deg</a:t>
            </a:r>
            <a:r>
              <a:rPr lang="en-US" b="1" dirty="0"/>
              <a:t> un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1A7211-5CDD-D148-A5B5-F4DEC74817FD}"/>
              </a:ext>
            </a:extLst>
          </p:cNvPr>
          <p:cNvSpPr txBox="1"/>
          <p:nvPr/>
        </p:nvSpPr>
        <p:spPr>
          <a:xfrm>
            <a:off x="3987552" y="5794030"/>
            <a:ext cx="445544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2034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02562F-E3D2-7541-948A-917C77BADF9C}"/>
              </a:ext>
            </a:extLst>
          </p:cNvPr>
          <p:cNvSpPr txBox="1"/>
          <p:nvPr/>
        </p:nvSpPr>
        <p:spPr>
          <a:xfrm>
            <a:off x="4656417" y="6376490"/>
            <a:ext cx="330118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Dwy</a:t>
            </a:r>
            <a:r>
              <a:rPr lang="en-US" b="1" dirty="0"/>
              <a:t> fil a </a:t>
            </a:r>
            <a:r>
              <a:rPr lang="en-US" b="1" dirty="0" err="1"/>
              <a:t>thri</a:t>
            </a:r>
            <a:r>
              <a:rPr lang="en-US" b="1" dirty="0"/>
              <a:t> </a:t>
            </a:r>
            <a:r>
              <a:rPr lang="en-US" b="1" dirty="0" err="1"/>
              <a:t>deg</a:t>
            </a:r>
            <a:r>
              <a:rPr lang="en-US" b="1" dirty="0"/>
              <a:t> </a:t>
            </a:r>
            <a:r>
              <a:rPr lang="en-US" b="1" dirty="0" err="1"/>
              <a:t>pedwar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15599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3" grpId="0" animBg="1"/>
      <p:bldP spid="6" grpId="0" animBg="1"/>
      <p:bldP spid="18" grpId="0" animBg="1"/>
      <p:bldP spid="19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7B8B6E-F33B-A34F-BDBD-14762B45FD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0" y="438150"/>
            <a:ext cx="4724400" cy="59817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37E08BC-CDD4-B744-BBA2-67A755BAA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099" y="438149"/>
            <a:ext cx="4449233" cy="598705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7DB7B3C5-DC83-F146-A768-837A37FF958C}"/>
              </a:ext>
            </a:extLst>
          </p:cNvPr>
          <p:cNvSpPr/>
          <p:nvPr/>
        </p:nvSpPr>
        <p:spPr>
          <a:xfrm>
            <a:off x="2374900" y="2311400"/>
            <a:ext cx="3843867" cy="28109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cartref</a:t>
            </a:r>
            <a:endParaRPr lang="en-US" sz="2800" b="1" dirty="0"/>
          </a:p>
          <a:p>
            <a:pPr algn="ctr"/>
            <a:r>
              <a:rPr lang="en-US" sz="2800" b="1" dirty="0"/>
              <a:t> </a:t>
            </a:r>
          </a:p>
          <a:p>
            <a:pPr algn="ctr"/>
            <a:r>
              <a:rPr lang="en-US" sz="2800" b="1" dirty="0"/>
              <a:t>26.1.2021</a:t>
            </a:r>
          </a:p>
        </p:txBody>
      </p:sp>
    </p:spTree>
    <p:extLst>
      <p:ext uri="{BB962C8B-B14F-4D97-AF65-F5344CB8AC3E}">
        <p14:creationId xmlns:p14="http://schemas.microsoft.com/office/powerpoint/2010/main" val="272994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002174-90AF-2E41-A13C-D34FEDC25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461" y="1162517"/>
            <a:ext cx="3552092" cy="538668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41367287-B983-2649-8EDF-D52AB862DA96}"/>
              </a:ext>
            </a:extLst>
          </p:cNvPr>
          <p:cNvSpPr/>
          <p:nvPr/>
        </p:nvSpPr>
        <p:spPr>
          <a:xfrm>
            <a:off x="808892" y="4994030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C72EA95-A0F0-4C4E-A82C-6CDEF3625A34}"/>
              </a:ext>
            </a:extLst>
          </p:cNvPr>
          <p:cNvSpPr/>
          <p:nvPr/>
        </p:nvSpPr>
        <p:spPr>
          <a:xfrm>
            <a:off x="1213337" y="5595199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7DA7E18-77C7-4E45-BA38-94EFF3E0B962}"/>
              </a:ext>
            </a:extLst>
          </p:cNvPr>
          <p:cNvSpPr/>
          <p:nvPr/>
        </p:nvSpPr>
        <p:spPr>
          <a:xfrm>
            <a:off x="1565028" y="4767075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C9B90C2-794D-F04A-86CA-B6D3D457A7CB}"/>
              </a:ext>
            </a:extLst>
          </p:cNvPr>
          <p:cNvSpPr/>
          <p:nvPr/>
        </p:nvSpPr>
        <p:spPr>
          <a:xfrm>
            <a:off x="2057399" y="5675724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7ADF774-0B44-384C-A573-21B46AA24695}"/>
              </a:ext>
            </a:extLst>
          </p:cNvPr>
          <p:cNvSpPr/>
          <p:nvPr/>
        </p:nvSpPr>
        <p:spPr>
          <a:xfrm>
            <a:off x="2400296" y="4891814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DA420EB-D078-6942-ACFB-CABC02E85AC8}"/>
              </a:ext>
            </a:extLst>
          </p:cNvPr>
          <p:cNvSpPr/>
          <p:nvPr/>
        </p:nvSpPr>
        <p:spPr>
          <a:xfrm>
            <a:off x="2910250" y="5534391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4BAC5C3-17C6-C24F-9CD7-7C18556EE884}"/>
              </a:ext>
            </a:extLst>
          </p:cNvPr>
          <p:cNvSpPr/>
          <p:nvPr/>
        </p:nvSpPr>
        <p:spPr>
          <a:xfrm>
            <a:off x="3200398" y="4706267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79FD0C3-BD9D-FF44-9B24-DAFFACAD1460}"/>
              </a:ext>
            </a:extLst>
          </p:cNvPr>
          <p:cNvSpPr/>
          <p:nvPr/>
        </p:nvSpPr>
        <p:spPr>
          <a:xfrm>
            <a:off x="879221" y="4187283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D284B4-60CD-E348-8878-A999082049E8}"/>
              </a:ext>
            </a:extLst>
          </p:cNvPr>
          <p:cNvSpPr/>
          <p:nvPr/>
        </p:nvSpPr>
        <p:spPr>
          <a:xfrm>
            <a:off x="2074978" y="4141927"/>
            <a:ext cx="668215" cy="70338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0BED2D-219E-8646-BB26-93586A12CE44}"/>
              </a:ext>
            </a:extLst>
          </p:cNvPr>
          <p:cNvSpPr txBox="1"/>
          <p:nvPr/>
        </p:nvSpPr>
        <p:spPr>
          <a:xfrm>
            <a:off x="5257800" y="1984088"/>
            <a:ext cx="6348045" cy="3416320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oren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glas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gwyrdd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du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53AB9D-EF8E-2544-AB5F-EEC4CB44E376}"/>
              </a:ext>
            </a:extLst>
          </p:cNvPr>
          <p:cNvSpPr txBox="1"/>
          <p:nvPr/>
        </p:nvSpPr>
        <p:spPr>
          <a:xfrm>
            <a:off x="123092" y="205154"/>
            <a:ext cx="11939954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o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treiglad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meddal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DD5D60B-D71A-AA41-8B18-9F499B3002B3}"/>
              </a:ext>
            </a:extLst>
          </p:cNvPr>
          <p:cNvSpPr/>
          <p:nvPr/>
        </p:nvSpPr>
        <p:spPr>
          <a:xfrm>
            <a:off x="1441931" y="3638368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3D01378-A6AE-3F49-9350-21A62A00F5EC}"/>
              </a:ext>
            </a:extLst>
          </p:cNvPr>
          <p:cNvSpPr/>
          <p:nvPr/>
        </p:nvSpPr>
        <p:spPr>
          <a:xfrm>
            <a:off x="808884" y="2983799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38BAC86-BE5F-8D4B-8EDC-3059E8265AAA}"/>
              </a:ext>
            </a:extLst>
          </p:cNvPr>
          <p:cNvSpPr/>
          <p:nvPr/>
        </p:nvSpPr>
        <p:spPr>
          <a:xfrm>
            <a:off x="3276912" y="3747873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480F2C0-7760-7146-A211-7104E38DC2DD}"/>
              </a:ext>
            </a:extLst>
          </p:cNvPr>
          <p:cNvSpPr/>
          <p:nvPr/>
        </p:nvSpPr>
        <p:spPr>
          <a:xfrm>
            <a:off x="1670522" y="2684361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4CA5019-55D6-E346-AFA6-C3FA8A8A5E91}"/>
              </a:ext>
            </a:extLst>
          </p:cNvPr>
          <p:cNvSpPr/>
          <p:nvPr/>
        </p:nvSpPr>
        <p:spPr>
          <a:xfrm>
            <a:off x="2576142" y="3584580"/>
            <a:ext cx="668215" cy="70338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3022AFC-3862-3148-8675-4E7E17C0C516}"/>
              </a:ext>
            </a:extLst>
          </p:cNvPr>
          <p:cNvSpPr/>
          <p:nvPr/>
        </p:nvSpPr>
        <p:spPr>
          <a:xfrm>
            <a:off x="2488218" y="2765561"/>
            <a:ext cx="668215" cy="70338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5A478C0-0711-6D4A-A846-CD3F10CA6CE6}"/>
              </a:ext>
            </a:extLst>
          </p:cNvPr>
          <p:cNvSpPr/>
          <p:nvPr/>
        </p:nvSpPr>
        <p:spPr>
          <a:xfrm>
            <a:off x="3284279" y="2736279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0129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740489-5652-B843-AFD7-77C7C5D871BD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Sawl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0BED2D-219E-8646-BB26-93586A12CE44}"/>
              </a:ext>
            </a:extLst>
          </p:cNvPr>
          <p:cNvSpPr txBox="1"/>
          <p:nvPr/>
        </p:nvSpPr>
        <p:spPr>
          <a:xfrm>
            <a:off x="5257800" y="1984088"/>
            <a:ext cx="6348045" cy="3416320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oren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las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werdd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ddu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0C7972-4314-1D4F-9C56-989D46E70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973" y="1290594"/>
            <a:ext cx="3915032" cy="552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0676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DBEEB-CD49-F24F-9E13-99C4C5C4D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4" t="10156" r="13212" b="6923"/>
          <a:stretch/>
        </p:blipFill>
        <p:spPr>
          <a:xfrm>
            <a:off x="492369" y="263769"/>
            <a:ext cx="7315200" cy="63656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B26BE55D-FDF1-1F4B-B561-B8C35F58CF5E}"/>
              </a:ext>
            </a:extLst>
          </p:cNvPr>
          <p:cNvSpPr/>
          <p:nvPr/>
        </p:nvSpPr>
        <p:spPr>
          <a:xfrm>
            <a:off x="2841578" y="2937580"/>
            <a:ext cx="369277" cy="369277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4F72D8C-A1A8-DA43-A0BC-182C3650D455}"/>
              </a:ext>
            </a:extLst>
          </p:cNvPr>
          <p:cNvSpPr/>
          <p:nvPr/>
        </p:nvSpPr>
        <p:spPr>
          <a:xfrm>
            <a:off x="5714366" y="504378"/>
            <a:ext cx="463063" cy="4103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7041C16-6063-1641-8E58-C43721D810EC}"/>
              </a:ext>
            </a:extLst>
          </p:cNvPr>
          <p:cNvSpPr/>
          <p:nvPr/>
        </p:nvSpPr>
        <p:spPr>
          <a:xfrm>
            <a:off x="1335163" y="1682261"/>
            <a:ext cx="463063" cy="41030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8C8A7E9-AA77-AA4F-A09E-43F619E9F8CF}"/>
              </a:ext>
            </a:extLst>
          </p:cNvPr>
          <p:cNvSpPr/>
          <p:nvPr/>
        </p:nvSpPr>
        <p:spPr>
          <a:xfrm>
            <a:off x="4964722" y="5961532"/>
            <a:ext cx="463063" cy="41030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F1EB5F-298F-604D-A723-0973000007D7}"/>
              </a:ext>
            </a:extLst>
          </p:cNvPr>
          <p:cNvSpPr txBox="1"/>
          <p:nvPr/>
        </p:nvSpPr>
        <p:spPr>
          <a:xfrm>
            <a:off x="8282353" y="445763"/>
            <a:ext cx="3622431" cy="6001643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rhif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</a:t>
            </a:r>
            <a:r>
              <a:rPr lang="en-US" sz="2400" b="1" dirty="0" err="1"/>
              <a:t>wedi</a:t>
            </a:r>
            <a:r>
              <a:rPr lang="en-US" sz="2400" b="1" dirty="0"/>
              <a:t> </a:t>
            </a:r>
            <a:r>
              <a:rPr lang="en-US" sz="2400" b="1" dirty="0" err="1"/>
              <a:t>cuddio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oren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las?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wyrdd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felyn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odrif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345629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DBEEB-CD49-F24F-9E13-99C4C5C4D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4" t="10156" r="13212" b="6923"/>
          <a:stretch/>
        </p:blipFill>
        <p:spPr>
          <a:xfrm>
            <a:off x="492369" y="263769"/>
            <a:ext cx="7315200" cy="63656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F1EB5F-298F-604D-A723-0973000007D7}"/>
              </a:ext>
            </a:extLst>
          </p:cNvPr>
          <p:cNvSpPr txBox="1"/>
          <p:nvPr/>
        </p:nvSpPr>
        <p:spPr>
          <a:xfrm>
            <a:off x="8282353" y="445763"/>
            <a:ext cx="3622431" cy="563231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dod</a:t>
            </a:r>
            <a:r>
              <a:rPr lang="en-US" sz="2400" b="1" dirty="0"/>
              <a:t> </a:t>
            </a:r>
            <a:r>
              <a:rPr lang="en-US" sz="2400" b="1" dirty="0" err="1"/>
              <a:t>cyn</a:t>
            </a:r>
            <a:r>
              <a:rPr lang="en-US" sz="2400" b="1" dirty="0"/>
              <a:t> </a:t>
            </a:r>
            <a:r>
              <a:rPr lang="en-US" sz="2400" b="1" dirty="0" err="1"/>
              <a:t>saith</a:t>
            </a:r>
            <a:r>
              <a:rPr lang="en-US" sz="2400" b="1" dirty="0"/>
              <a:t> </a:t>
            </a:r>
            <a:r>
              <a:rPr lang="en-US" sz="2400" b="1" dirty="0" err="1"/>
              <a:t>deg</a:t>
            </a:r>
            <a:r>
              <a:rPr lang="en-US" sz="2400" b="1" dirty="0"/>
              <a:t> </a:t>
            </a:r>
            <a:r>
              <a:rPr lang="en-US" sz="2400" b="1" dirty="0" err="1"/>
              <a:t>saith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dod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ôl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ddeg</a:t>
            </a:r>
            <a:r>
              <a:rPr lang="en-US" sz="2400" b="1" dirty="0"/>
              <a:t> </a:t>
            </a:r>
            <a:r>
              <a:rPr lang="en-US" sz="2400" b="1" dirty="0" err="1"/>
              <a:t>naw</a:t>
            </a:r>
            <a:r>
              <a:rPr lang="en-US" sz="2400" b="1" dirty="0"/>
              <a:t>?</a:t>
            </a:r>
          </a:p>
          <a:p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llai</a:t>
            </a:r>
            <a:r>
              <a:rPr lang="en-US" sz="2400" b="1" dirty="0"/>
              <a:t> </a:t>
            </a:r>
            <a:r>
              <a:rPr lang="en-US" sz="2400" b="1" dirty="0" err="1"/>
              <a:t>na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ddeg</a:t>
            </a:r>
            <a:r>
              <a:rPr lang="en-US" sz="2400" b="1" dirty="0"/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fwy</a:t>
            </a:r>
            <a:r>
              <a:rPr lang="en-US" sz="2400" b="1" dirty="0"/>
              <a:t> </a:t>
            </a:r>
            <a:r>
              <a:rPr lang="en-US" sz="2400" b="1" dirty="0" err="1"/>
              <a:t>na</a:t>
            </a:r>
            <a:r>
              <a:rPr lang="en-US" sz="2400" b="1" dirty="0"/>
              <a:t> </a:t>
            </a:r>
            <a:r>
              <a:rPr lang="en-US" sz="2400" b="1" dirty="0" err="1"/>
              <a:t>naw</a:t>
            </a:r>
            <a:r>
              <a:rPr lang="en-US" sz="2400" b="1" dirty="0"/>
              <a:t> </a:t>
            </a:r>
            <a:r>
              <a:rPr lang="en-US" sz="2400" b="1" dirty="0" err="1"/>
              <a:t>deg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426819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A15C24-DF36-CB42-808F-010A5200E128}"/>
              </a:ext>
            </a:extLst>
          </p:cNvPr>
          <p:cNvSpPr txBox="1"/>
          <p:nvPr/>
        </p:nvSpPr>
        <p:spPr>
          <a:xfrm>
            <a:off x="8217877" y="252002"/>
            <a:ext cx="3622431" cy="6001643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goch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felyn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eilrif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un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eilrif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un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odrif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84284" y="512595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22C48AA-E9C1-3242-917D-92AFD60C63D1}"/>
              </a:ext>
            </a:extLst>
          </p:cNvPr>
          <p:cNvSpPr/>
          <p:nvPr/>
        </p:nvSpPr>
        <p:spPr>
          <a:xfrm>
            <a:off x="2930769" y="773723"/>
            <a:ext cx="1441939" cy="1406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82F8E0-A2E8-DE4E-BD5D-E64005E2FE81}"/>
              </a:ext>
            </a:extLst>
          </p:cNvPr>
          <p:cNvSpPr/>
          <p:nvPr/>
        </p:nvSpPr>
        <p:spPr>
          <a:xfrm>
            <a:off x="1735015" y="2508452"/>
            <a:ext cx="1441939" cy="14067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FE03CD-111B-6948-B173-13CC1D812878}"/>
              </a:ext>
            </a:extLst>
          </p:cNvPr>
          <p:cNvSpPr/>
          <p:nvPr/>
        </p:nvSpPr>
        <p:spPr>
          <a:xfrm>
            <a:off x="4372708" y="2461415"/>
            <a:ext cx="1441939" cy="140676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FF64-2F77-A341-AB51-712EAA746665}"/>
              </a:ext>
            </a:extLst>
          </p:cNvPr>
          <p:cNvSpPr/>
          <p:nvPr/>
        </p:nvSpPr>
        <p:spPr>
          <a:xfrm>
            <a:off x="509952" y="4129310"/>
            <a:ext cx="1441939" cy="140676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4058822-C3BF-9E46-9B82-C1095CAF3DFE}"/>
              </a:ext>
            </a:extLst>
          </p:cNvPr>
          <p:cNvSpPr/>
          <p:nvPr/>
        </p:nvSpPr>
        <p:spPr>
          <a:xfrm>
            <a:off x="3176954" y="4129309"/>
            <a:ext cx="1441939" cy="1406769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2CC045D-5369-8443-98FA-AA7A098435EF}"/>
              </a:ext>
            </a:extLst>
          </p:cNvPr>
          <p:cNvSpPr/>
          <p:nvPr/>
        </p:nvSpPr>
        <p:spPr>
          <a:xfrm>
            <a:off x="5603630" y="4105792"/>
            <a:ext cx="1441939" cy="140676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5FB051-FBE5-C746-940F-D89013FFCA4D}"/>
              </a:ext>
            </a:extLst>
          </p:cNvPr>
          <p:cNvSpPr txBox="1"/>
          <p:nvPr/>
        </p:nvSpPr>
        <p:spPr>
          <a:xfrm>
            <a:off x="685799" y="1092385"/>
            <a:ext cx="1172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1000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B572E6-0F6E-2D41-974F-F02E1D6E8913}"/>
              </a:ext>
            </a:extLst>
          </p:cNvPr>
          <p:cNvSpPr txBox="1"/>
          <p:nvPr/>
        </p:nvSpPr>
        <p:spPr>
          <a:xfrm>
            <a:off x="3089029" y="1115307"/>
            <a:ext cx="11576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233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B16217-06B7-664D-8844-D62726ABA1F4}"/>
              </a:ext>
            </a:extLst>
          </p:cNvPr>
          <p:cNvSpPr txBox="1"/>
          <p:nvPr/>
        </p:nvSpPr>
        <p:spPr>
          <a:xfrm>
            <a:off x="5603630" y="1092385"/>
            <a:ext cx="1441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770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227E05-A01B-274C-9BBB-B0F8AEEBA61D}"/>
              </a:ext>
            </a:extLst>
          </p:cNvPr>
          <p:cNvSpPr txBox="1"/>
          <p:nvPr/>
        </p:nvSpPr>
        <p:spPr>
          <a:xfrm>
            <a:off x="1796562" y="2831403"/>
            <a:ext cx="13188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919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B447FE-02A2-2340-9392-AB54E0A48D6E}"/>
              </a:ext>
            </a:extLst>
          </p:cNvPr>
          <p:cNvSpPr txBox="1"/>
          <p:nvPr/>
        </p:nvSpPr>
        <p:spPr>
          <a:xfrm>
            <a:off x="4515580" y="2831403"/>
            <a:ext cx="11796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418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D9737C-FCDD-0843-B818-3FC79A5F3D4D}"/>
              </a:ext>
            </a:extLst>
          </p:cNvPr>
          <p:cNvSpPr txBox="1"/>
          <p:nvPr/>
        </p:nvSpPr>
        <p:spPr>
          <a:xfrm>
            <a:off x="685799" y="4488963"/>
            <a:ext cx="11723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169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4D04F1-E19D-BB43-86ED-78EDD99E30CC}"/>
              </a:ext>
            </a:extLst>
          </p:cNvPr>
          <p:cNvSpPr txBox="1"/>
          <p:nvPr/>
        </p:nvSpPr>
        <p:spPr>
          <a:xfrm>
            <a:off x="3549161" y="4488962"/>
            <a:ext cx="8235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47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756034" y="4467773"/>
            <a:ext cx="12016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906</a:t>
            </a:r>
          </a:p>
        </p:txBody>
      </p:sp>
    </p:spTree>
    <p:extLst>
      <p:ext uri="{BB962C8B-B14F-4D97-AF65-F5344CB8AC3E}">
        <p14:creationId xmlns:p14="http://schemas.microsoft.com/office/powerpoint/2010/main" val="7590139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3 + 4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30 + 40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300 + 400 =</a:t>
            </a:r>
          </a:p>
        </p:txBody>
      </p:sp>
    </p:spTree>
    <p:extLst>
      <p:ext uri="{BB962C8B-B14F-4D97-AF65-F5344CB8AC3E}">
        <p14:creationId xmlns:p14="http://schemas.microsoft.com/office/powerpoint/2010/main" val="3532772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tynnu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10 - 6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100 - 60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1000 - 600 =</a:t>
            </a:r>
          </a:p>
        </p:txBody>
      </p:sp>
    </p:spTree>
    <p:extLst>
      <p:ext uri="{BB962C8B-B14F-4D97-AF65-F5344CB8AC3E}">
        <p14:creationId xmlns:p14="http://schemas.microsoft.com/office/powerpoint/2010/main" val="13974983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057400" y="165997"/>
            <a:ext cx="8423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gyda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2 x 3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10 x 3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120 x 3 =</a:t>
            </a:r>
          </a:p>
        </p:txBody>
      </p:sp>
    </p:spTree>
    <p:extLst>
      <p:ext uri="{BB962C8B-B14F-4D97-AF65-F5344CB8AC3E}">
        <p14:creationId xmlns:p14="http://schemas.microsoft.com/office/powerpoint/2010/main" val="4023805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057400" y="165997"/>
            <a:ext cx="8423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rhannu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gyda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8     2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80     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800     2 =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82F55A-1299-E341-90BF-F8D7F887AF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36" b="22361"/>
          <a:stretch/>
        </p:blipFill>
        <p:spPr>
          <a:xfrm>
            <a:off x="4418624" y="1637664"/>
            <a:ext cx="1244600" cy="8616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7E8370-A143-A846-88EB-72CC9A7CB3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36" b="22361"/>
          <a:stretch/>
        </p:blipFill>
        <p:spPr>
          <a:xfrm>
            <a:off x="4418624" y="3660724"/>
            <a:ext cx="1244600" cy="8616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200AD2-78E4-7C4F-86E3-261C295CA8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36" b="22361"/>
          <a:stretch/>
        </p:blipFill>
        <p:spPr>
          <a:xfrm>
            <a:off x="4418624" y="5570756"/>
            <a:ext cx="1244600" cy="86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6485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BAEEBC-288A-1D46-8EF4-FEEE44043D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1040"/>
            <a:ext cx="11865482" cy="40169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BD168B-2F1C-3A4E-A842-9C98F652E486}"/>
              </a:ext>
            </a:extLst>
          </p:cNvPr>
          <p:cNvSpPr txBox="1"/>
          <p:nvPr/>
        </p:nvSpPr>
        <p:spPr>
          <a:xfrm>
            <a:off x="1408221" y="74960"/>
            <a:ext cx="9049040" cy="18620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500" b="1" dirty="0" err="1">
                <a:latin typeface="Segoe Print" panose="02000800000000000000" pitchFamily="2" charset="0"/>
              </a:rPr>
              <a:t>Siapau</a:t>
            </a:r>
            <a:r>
              <a:rPr lang="en-US" sz="11500" b="1" dirty="0">
                <a:latin typeface="Segoe Print" panose="02000800000000000000" pitchFamily="2" charset="0"/>
              </a:rPr>
              <a:t> 2D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C58012-0D1A-4E4C-8FB5-23570E4E151D}"/>
              </a:ext>
            </a:extLst>
          </p:cNvPr>
          <p:cNvSpPr/>
          <p:nvPr/>
        </p:nvSpPr>
        <p:spPr>
          <a:xfrm>
            <a:off x="2107501" y="2065858"/>
            <a:ext cx="7650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https://uwtsd.hosted.panopto.com/Panopto/Pages/Viewer.aspx?id=0fb5e70e-15d5-4617-b924-ac7e00fcd9b4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96909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2BB2BD-E5C4-9F4F-8CB5-E1BE31921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794" y="0"/>
            <a:ext cx="45924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1338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3C95F9-FBA0-3746-B5FA-4D5E67000F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5" t="12022" r="9290" b="10929"/>
          <a:stretch/>
        </p:blipFill>
        <p:spPr>
          <a:xfrm>
            <a:off x="4067175" y="1496886"/>
            <a:ext cx="3962400" cy="3774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Sgwâr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</p:spTree>
    <p:extLst>
      <p:ext uri="{BB962C8B-B14F-4D97-AF65-F5344CB8AC3E}">
        <p14:creationId xmlns:p14="http://schemas.microsoft.com/office/powerpoint/2010/main" val="88331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Cylch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863672-6FEE-1248-9472-B3FFE38BA2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" t="5500" r="4500" b="5000"/>
          <a:stretch/>
        </p:blipFill>
        <p:spPr>
          <a:xfrm>
            <a:off x="4076700" y="1524000"/>
            <a:ext cx="3848100" cy="3805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26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Pentagon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0C793D-276B-5743-8023-8724927BF0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799" y="1447799"/>
            <a:ext cx="3943349" cy="394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80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Hecsagon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E01D44-CCC0-7A45-A36E-191B36983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3350" y="1460337"/>
            <a:ext cx="4267200" cy="3902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97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hon?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Seren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hi.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02DFC7-3EB0-9544-A78E-8F435139A8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1950" y="1417493"/>
            <a:ext cx="3790950" cy="3963266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0FC49A78-A9C3-AD4D-9B7A-4C025BC081E9}"/>
              </a:ext>
            </a:extLst>
          </p:cNvPr>
          <p:cNvSpPr/>
          <p:nvPr/>
        </p:nvSpPr>
        <p:spPr>
          <a:xfrm>
            <a:off x="8839200" y="2038350"/>
            <a:ext cx="320040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Seren</a:t>
            </a:r>
            <a:r>
              <a:rPr lang="en-US" dirty="0"/>
              <a:t> is a feminine noun (</a:t>
            </a:r>
            <a:r>
              <a:rPr lang="en-US" dirty="0" err="1"/>
              <a:t>eb</a:t>
            </a:r>
            <a:r>
              <a:rPr lang="en-US" dirty="0"/>
              <a:t>) so we need to use the feminine form of </a:t>
            </a:r>
            <a:r>
              <a:rPr lang="en-US" b="1" dirty="0"/>
              <a:t>this (one) </a:t>
            </a:r>
            <a:r>
              <a:rPr lang="en-US" dirty="0"/>
              <a:t>= </a:t>
            </a:r>
            <a:r>
              <a:rPr lang="en-US" b="1" dirty="0">
                <a:solidFill>
                  <a:schemeClr val="tx1"/>
                </a:solidFill>
              </a:rPr>
              <a:t>hon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974F7F7-4C05-E846-A758-CC6CABD0F1D2}"/>
              </a:ext>
            </a:extLst>
          </p:cNvPr>
          <p:cNvCxnSpPr>
            <a:cxnSpLocks/>
          </p:cNvCxnSpPr>
          <p:nvPr/>
        </p:nvCxnSpPr>
        <p:spPr>
          <a:xfrm flipH="1" flipV="1">
            <a:off x="8274844" y="1271107"/>
            <a:ext cx="1269206" cy="155606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320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Beth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Octagon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42992C3-6DCD-DA46-8918-F9275FB6E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3850" y="1466850"/>
            <a:ext cx="3771900" cy="377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5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7943850" y="971550"/>
            <a:ext cx="2971799" cy="160043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ochr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400" i="1" dirty="0">
                <a:solidFill>
                  <a:schemeClr val="bg1"/>
                </a:solidFill>
              </a:rPr>
              <a:t>(side)</a:t>
            </a:r>
            <a:endParaRPr lang="en-US" sz="5400" i="1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3C95F9-FBA0-3746-B5FA-4D5E67000F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5" t="12022" r="9290" b="10929"/>
          <a:stretch/>
        </p:blipFill>
        <p:spPr>
          <a:xfrm>
            <a:off x="200025" y="171450"/>
            <a:ext cx="6018718" cy="57340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7B8A75-CED0-8240-B82E-59D166313743}"/>
              </a:ext>
            </a:extLst>
          </p:cNvPr>
          <p:cNvSpPr txBox="1"/>
          <p:nvPr/>
        </p:nvSpPr>
        <p:spPr>
          <a:xfrm>
            <a:off x="7943850" y="3762375"/>
            <a:ext cx="2971799" cy="166199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</a:rPr>
              <a:t>cornel</a:t>
            </a:r>
          </a:p>
          <a:p>
            <a:pPr algn="ctr"/>
            <a:r>
              <a:rPr lang="en-US" sz="4400" i="1" dirty="0">
                <a:solidFill>
                  <a:schemeClr val="bg1"/>
                </a:solidFill>
              </a:rPr>
              <a:t>(corner)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617D956-D1E3-6048-AF45-351470098220}"/>
              </a:ext>
            </a:extLst>
          </p:cNvPr>
          <p:cNvCxnSpPr/>
          <p:nvPr/>
        </p:nvCxnSpPr>
        <p:spPr>
          <a:xfrm flipH="1">
            <a:off x="5962650" y="1433215"/>
            <a:ext cx="1790700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F88896D-9093-534C-AC74-7215C1629B98}"/>
              </a:ext>
            </a:extLst>
          </p:cNvPr>
          <p:cNvCxnSpPr>
            <a:cxnSpLocks/>
          </p:cNvCxnSpPr>
          <p:nvPr/>
        </p:nvCxnSpPr>
        <p:spPr>
          <a:xfrm flipH="1">
            <a:off x="5962650" y="4224040"/>
            <a:ext cx="1790700" cy="119062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713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238250" y="298788"/>
            <a:ext cx="100774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ochr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sgwâr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4 = </a:t>
            </a:r>
            <a:r>
              <a:rPr lang="en-US" sz="4400" b="1" dirty="0" err="1">
                <a:latin typeface="Segoe Print" panose="02000800000000000000" pitchFamily="2" charset="0"/>
              </a:rPr>
              <a:t>pedair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8FF7D5-8EC6-1440-8103-EAB00069A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5" t="12022" r="9290" b="10929"/>
          <a:stretch/>
        </p:blipFill>
        <p:spPr>
          <a:xfrm>
            <a:off x="4091528" y="1488506"/>
            <a:ext cx="3913693" cy="3728587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70142A6B-5938-1046-82B1-2EF323E366F0}"/>
              </a:ext>
            </a:extLst>
          </p:cNvPr>
          <p:cNvSpPr/>
          <p:nvPr/>
        </p:nvSpPr>
        <p:spPr>
          <a:xfrm>
            <a:off x="8439150" y="2038350"/>
            <a:ext cx="360045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Ochr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</a:rPr>
              <a:t>is a feminine noun (</a:t>
            </a:r>
            <a:r>
              <a:rPr lang="en-US" b="1" dirty="0" err="1">
                <a:solidFill>
                  <a:schemeClr val="bg1"/>
                </a:solidFill>
              </a:rPr>
              <a:t>eb</a:t>
            </a:r>
            <a:r>
              <a:rPr lang="en-US" b="1" dirty="0">
                <a:solidFill>
                  <a:schemeClr val="bg1"/>
                </a:solidFill>
              </a:rPr>
              <a:t>) so in the answer you need to use the feminine form of the number, e.g. </a:t>
            </a:r>
            <a:r>
              <a:rPr lang="en-US" b="1" dirty="0" err="1">
                <a:solidFill>
                  <a:schemeClr val="tx1"/>
                </a:solidFill>
              </a:rPr>
              <a:t>pedair</a:t>
            </a:r>
            <a:r>
              <a:rPr lang="en-US" b="1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1959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238250" y="298788"/>
            <a:ext cx="100774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ochr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triongl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3 = </a:t>
            </a:r>
            <a:r>
              <a:rPr lang="en-US" sz="4400" b="1" dirty="0" err="1">
                <a:latin typeface="Segoe Print" panose="02000800000000000000" pitchFamily="2" charset="0"/>
              </a:rPr>
              <a:t>tair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70142A6B-5938-1046-82B1-2EF323E366F0}"/>
              </a:ext>
            </a:extLst>
          </p:cNvPr>
          <p:cNvSpPr/>
          <p:nvPr/>
        </p:nvSpPr>
        <p:spPr>
          <a:xfrm>
            <a:off x="8439150" y="2038350"/>
            <a:ext cx="360045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Ochr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</a:rPr>
              <a:t>is a feminine noun (</a:t>
            </a:r>
            <a:r>
              <a:rPr lang="en-US" b="1" dirty="0" err="1">
                <a:solidFill>
                  <a:schemeClr val="bg1"/>
                </a:solidFill>
              </a:rPr>
              <a:t>eb</a:t>
            </a:r>
            <a:r>
              <a:rPr lang="en-US" b="1" dirty="0">
                <a:solidFill>
                  <a:schemeClr val="bg1"/>
                </a:solidFill>
              </a:rPr>
              <a:t>) so in the answer you need to use the feminine form of the number.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24DDB5-2467-1142-B7F3-CA8C397100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7" t="9944" r="4420" b="15470"/>
          <a:stretch/>
        </p:blipFill>
        <p:spPr>
          <a:xfrm>
            <a:off x="3822383" y="1581150"/>
            <a:ext cx="4251959" cy="3543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51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228600" y="298788"/>
            <a:ext cx="1181100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cornel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triongl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543300" y="4819649"/>
            <a:ext cx="5181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3 = tri</a:t>
            </a:r>
          </a:p>
          <a:p>
            <a:pPr algn="ctr"/>
            <a:r>
              <a:rPr lang="en-US" sz="4400" b="1" dirty="0">
                <a:latin typeface="Segoe Print" panose="02000800000000000000" pitchFamily="2" charset="0"/>
              </a:rPr>
              <a:t>3 = </a:t>
            </a:r>
            <a:r>
              <a:rPr lang="en-US" sz="4400" b="1" dirty="0" err="1">
                <a:latin typeface="Segoe Print" panose="02000800000000000000" pitchFamily="2" charset="0"/>
              </a:rPr>
              <a:t>tair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70142A6B-5938-1046-82B1-2EF323E366F0}"/>
              </a:ext>
            </a:extLst>
          </p:cNvPr>
          <p:cNvSpPr/>
          <p:nvPr/>
        </p:nvSpPr>
        <p:spPr>
          <a:xfrm>
            <a:off x="8439150" y="2038350"/>
            <a:ext cx="360045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Cornel</a:t>
            </a:r>
            <a:r>
              <a:rPr lang="en-US" b="1" dirty="0">
                <a:solidFill>
                  <a:schemeClr val="bg1"/>
                </a:solidFill>
              </a:rPr>
              <a:t> can be a feminine or a masculine noun which means you can choose whether you want to use the feminine number or not to use it.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5B3A19-FE9A-5247-A6B7-91E0E1FEBD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7" t="9944" r="4420" b="15470"/>
          <a:stretch/>
        </p:blipFill>
        <p:spPr>
          <a:xfrm>
            <a:off x="4219576" y="1590675"/>
            <a:ext cx="3543299" cy="2952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6033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228600" y="298788"/>
            <a:ext cx="1181100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cornel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pentagon?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5 = pump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70142A6B-5938-1046-82B1-2EF323E366F0}"/>
              </a:ext>
            </a:extLst>
          </p:cNvPr>
          <p:cNvSpPr/>
          <p:nvPr/>
        </p:nvSpPr>
        <p:spPr>
          <a:xfrm>
            <a:off x="8439150" y="2038350"/>
            <a:ext cx="360045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Cornel can be a feminine or a masculine noun which means you can choose whether you want to use the feminine number or not to use it.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CE7952-A664-DE4F-B31C-25E9F23A7C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799" y="1447799"/>
            <a:ext cx="3943349" cy="394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83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228600" y="298788"/>
            <a:ext cx="1181100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cornel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pentagon?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5 = pump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70142A6B-5938-1046-82B1-2EF323E366F0}"/>
              </a:ext>
            </a:extLst>
          </p:cNvPr>
          <p:cNvSpPr/>
          <p:nvPr/>
        </p:nvSpPr>
        <p:spPr>
          <a:xfrm>
            <a:off x="8439150" y="2038350"/>
            <a:ext cx="360045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Cornel can be a feminine or a masculine noun which means you can choose whether you want to use the feminine number or not to use it.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CE7952-A664-DE4F-B31C-25E9F23A7C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799" y="1447799"/>
            <a:ext cx="3943349" cy="394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9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3257550" y="222588"/>
            <a:ext cx="56578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84BCBA-2AF4-644F-A8A4-27A8A10E34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7" t="9944" r="4420" b="15470"/>
          <a:stretch/>
        </p:blipFill>
        <p:spPr>
          <a:xfrm>
            <a:off x="7620439" y="1962150"/>
            <a:ext cx="4186897" cy="34890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953B262-82E9-E34D-9C47-8AA7702E964D}"/>
              </a:ext>
            </a:extLst>
          </p:cNvPr>
          <p:cNvSpPr txBox="1"/>
          <p:nvPr/>
        </p:nvSpPr>
        <p:spPr>
          <a:xfrm>
            <a:off x="8732812" y="4375574"/>
            <a:ext cx="19621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Segoe Print" panose="02000800000000000000" pitchFamily="2" charset="0"/>
              </a:rPr>
              <a:t>triongl</a:t>
            </a:r>
            <a:endParaRPr lang="en-US" sz="4000" b="1" dirty="0">
              <a:latin typeface="Segoe Print" panose="02000800000000000000" pitchFamily="2" charset="0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11BC18B7-E7FB-7B45-89AD-4AC181CA8DC4}"/>
              </a:ext>
            </a:extLst>
          </p:cNvPr>
          <p:cNvSpPr/>
          <p:nvPr/>
        </p:nvSpPr>
        <p:spPr>
          <a:xfrm>
            <a:off x="831165" y="1575288"/>
            <a:ext cx="5676900" cy="4262804"/>
          </a:xfrm>
          <a:prstGeom prst="wedgeEllipseCallout">
            <a:avLst>
              <a:gd name="adj1" fmla="val 79786"/>
              <a:gd name="adj2" fmla="val 6439"/>
            </a:avLst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tair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ochr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endParaRPr lang="en-US" sz="28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tri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chornel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Pwy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ydw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2879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3257550" y="222588"/>
            <a:ext cx="56578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Oval Callout 1">
            <a:extLst>
              <a:ext uri="{FF2B5EF4-FFF2-40B4-BE49-F238E27FC236}">
                <a16:creationId xmlns:a16="http://schemas.microsoft.com/office/drawing/2014/main" id="{07B0D1A4-C31E-EE41-9975-8D384AA89A40}"/>
              </a:ext>
            </a:extLst>
          </p:cNvPr>
          <p:cNvSpPr/>
          <p:nvPr/>
        </p:nvSpPr>
        <p:spPr>
          <a:xfrm>
            <a:off x="685800" y="1962150"/>
            <a:ext cx="5676900" cy="3829050"/>
          </a:xfrm>
          <a:prstGeom prst="wedgeEllipseCallout">
            <a:avLst>
              <a:gd name="adj1" fmla="val 71113"/>
              <a:gd name="adj2" fmla="val -20087"/>
            </a:avLst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pedair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ochr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Mae’r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ochrau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yr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un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hyd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(length).</a:t>
            </a: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pedwar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cornel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Pwy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ydw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5CCA04-C326-F242-AF89-45B4EE193E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5" t="12022" r="9290" b="10929"/>
          <a:stretch/>
        </p:blipFill>
        <p:spPr>
          <a:xfrm>
            <a:off x="7960144" y="1664352"/>
            <a:ext cx="3913693" cy="372858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7C83154-15A4-1046-A6EA-9664708415C1}"/>
              </a:ext>
            </a:extLst>
          </p:cNvPr>
          <p:cNvSpPr txBox="1"/>
          <p:nvPr/>
        </p:nvSpPr>
        <p:spPr>
          <a:xfrm>
            <a:off x="8935915" y="2820759"/>
            <a:ext cx="19621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Segoe Print" panose="02000800000000000000" pitchFamily="2" charset="0"/>
              </a:rPr>
              <a:t>sgwâr</a:t>
            </a:r>
            <a:endParaRPr lang="en-US" sz="4000" b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8674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3257550" y="222588"/>
            <a:ext cx="56578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Oval Callout 1">
            <a:extLst>
              <a:ext uri="{FF2B5EF4-FFF2-40B4-BE49-F238E27FC236}">
                <a16:creationId xmlns:a16="http://schemas.microsoft.com/office/drawing/2014/main" id="{07B0D1A4-C31E-EE41-9975-8D384AA89A40}"/>
              </a:ext>
            </a:extLst>
          </p:cNvPr>
          <p:cNvSpPr/>
          <p:nvPr/>
        </p:nvSpPr>
        <p:spPr>
          <a:xfrm>
            <a:off x="685800" y="1962150"/>
            <a:ext cx="5676900" cy="3829050"/>
          </a:xfrm>
          <a:prstGeom prst="wedgeEllipseCallout">
            <a:avLst>
              <a:gd name="adj1" fmla="val 71113"/>
              <a:gd name="adj2" fmla="val -20087"/>
            </a:avLst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un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ochr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endParaRPr lang="en-US" sz="28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Does dim cornel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endParaRPr lang="en-US" sz="28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Pwy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ydw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981F3D-0FD5-C94F-B86F-F8D66EEA48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" t="5500" r="4500" b="5000"/>
          <a:stretch/>
        </p:blipFill>
        <p:spPr>
          <a:xfrm>
            <a:off x="7753350" y="1771650"/>
            <a:ext cx="3848100" cy="38055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5216EF-7385-AD44-9120-3B51BA3461C9}"/>
              </a:ext>
            </a:extLst>
          </p:cNvPr>
          <p:cNvSpPr txBox="1"/>
          <p:nvPr/>
        </p:nvSpPr>
        <p:spPr>
          <a:xfrm>
            <a:off x="8696325" y="3320497"/>
            <a:ext cx="19621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Segoe Print" panose="02000800000000000000" pitchFamily="2" charset="0"/>
              </a:rPr>
              <a:t>cylch</a:t>
            </a:r>
            <a:endParaRPr lang="en-US" sz="4000" b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87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DF838D6-231E-3E42-A45E-7B74AD5092BB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Sawl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F3716A9-F92C-2841-8E2F-33772E100D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28" t="28681" r="17987" b="16447"/>
          <a:stretch/>
        </p:blipFill>
        <p:spPr bwMode="auto">
          <a:xfrm>
            <a:off x="228598" y="1298698"/>
            <a:ext cx="6336055" cy="4893647"/>
          </a:xfrm>
          <a:prstGeom prst="rect">
            <a:avLst/>
          </a:prstGeom>
          <a:noFill/>
          <a:ln w="762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CDFC3F-06FF-D846-B8CA-4187A52B3B8E}"/>
              </a:ext>
            </a:extLst>
          </p:cNvPr>
          <p:cNvSpPr txBox="1"/>
          <p:nvPr/>
        </p:nvSpPr>
        <p:spPr>
          <a:xfrm>
            <a:off x="7069015" y="1668029"/>
            <a:ext cx="4783016" cy="415498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sgwâr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triongl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cylch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melyn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coch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1442248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5" t="3460" r="7789" b="4538"/>
          <a:stretch/>
        </p:blipFill>
        <p:spPr bwMode="auto">
          <a:xfrm>
            <a:off x="389792" y="903152"/>
            <a:ext cx="6868258" cy="5709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Box 4"/>
          <p:cNvSpPr txBox="1">
            <a:spLocks noChangeArrowheads="1"/>
          </p:cNvSpPr>
          <p:nvPr/>
        </p:nvSpPr>
        <p:spPr bwMode="auto">
          <a:xfrm>
            <a:off x="761146" y="1448073"/>
            <a:ext cx="1439862" cy="7080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 err="1">
                <a:latin typeface="Comic Sans MS" charset="0"/>
              </a:rPr>
              <a:t>Tŷ</a:t>
            </a:r>
            <a:endParaRPr lang="en-US" altLang="en-US" sz="4000" dirty="0">
              <a:latin typeface="Comic Sans MS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5B6B11-7F54-644E-9848-6DEB69804F33}"/>
              </a:ext>
            </a:extLst>
          </p:cNvPr>
          <p:cNvSpPr txBox="1"/>
          <p:nvPr/>
        </p:nvSpPr>
        <p:spPr>
          <a:xfrm>
            <a:off x="7403123" y="1341985"/>
            <a:ext cx="4659923" cy="4832092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Faint o </a:t>
            </a:r>
            <a:r>
              <a:rPr lang="en-US" sz="2800" b="1" dirty="0" err="1"/>
              <a:t>sgwariau</a:t>
            </a:r>
            <a:r>
              <a:rPr lang="en-US" sz="2800" b="1" dirty="0"/>
              <a:t>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Faint o </a:t>
            </a:r>
            <a:r>
              <a:rPr lang="en-US" sz="2800" b="1" dirty="0" err="1"/>
              <a:t>betryalau</a:t>
            </a:r>
            <a:r>
              <a:rPr lang="en-US" sz="2800" b="1" dirty="0"/>
              <a:t>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Faint o </a:t>
            </a:r>
            <a:r>
              <a:rPr lang="en-US" sz="2800" b="1" dirty="0" err="1"/>
              <a:t>siapau</a:t>
            </a:r>
            <a:r>
              <a:rPr lang="en-US" sz="2800" b="1" dirty="0"/>
              <a:t> </a:t>
            </a:r>
            <a:r>
              <a:rPr lang="en-US" sz="2800" b="1" dirty="0" err="1"/>
              <a:t>glas</a:t>
            </a:r>
            <a:r>
              <a:rPr lang="en-US" sz="2800" b="1" dirty="0"/>
              <a:t>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Faint o </a:t>
            </a:r>
            <a:r>
              <a:rPr lang="en-US" sz="2800" b="1" dirty="0" err="1"/>
              <a:t>siapau</a:t>
            </a:r>
            <a:r>
              <a:rPr lang="en-US" sz="2800" b="1" dirty="0"/>
              <a:t> </a:t>
            </a:r>
            <a:r>
              <a:rPr lang="en-US" sz="2800" b="1" dirty="0" err="1"/>
              <a:t>coch</a:t>
            </a:r>
            <a:r>
              <a:rPr lang="en-US" sz="2800" b="1" dirty="0"/>
              <a:t>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ty?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279533-20E0-F041-955F-A15F16DFD1BE}"/>
              </a:ext>
            </a:extLst>
          </p:cNvPr>
          <p:cNvSpPr txBox="1"/>
          <p:nvPr/>
        </p:nvSpPr>
        <p:spPr>
          <a:xfrm>
            <a:off x="123092" y="205154"/>
            <a:ext cx="11939954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o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treiglad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meddal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8256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A15C24-DF36-CB42-808F-010A5200E128}"/>
              </a:ext>
            </a:extLst>
          </p:cNvPr>
          <p:cNvSpPr txBox="1"/>
          <p:nvPr/>
        </p:nvSpPr>
        <p:spPr>
          <a:xfrm>
            <a:off x="8282354" y="618914"/>
            <a:ext cx="3622431" cy="489364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goch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wyrdd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sgwâr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yna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Beth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siapau</a:t>
            </a:r>
            <a:r>
              <a:rPr lang="en-US" sz="2400" b="1" dirty="0"/>
              <a:t> </a:t>
            </a:r>
            <a:r>
              <a:rPr lang="en-US" sz="2400" b="1" dirty="0" err="1"/>
              <a:t>melyn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Beth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siapau</a:t>
            </a:r>
            <a:r>
              <a:rPr lang="en-US" sz="2400" b="1" dirty="0"/>
              <a:t> </a:t>
            </a:r>
            <a:r>
              <a:rPr lang="en-US" sz="2400" b="1" dirty="0" err="1"/>
              <a:t>glas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siapau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yna</a:t>
            </a:r>
            <a:r>
              <a:rPr lang="en-US" sz="24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63769" y="445763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990489" y="4477204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D27B838-EF72-374F-8FA1-1B9751196E6D}"/>
              </a:ext>
            </a:extLst>
          </p:cNvPr>
          <p:cNvSpPr/>
          <p:nvPr/>
        </p:nvSpPr>
        <p:spPr>
          <a:xfrm>
            <a:off x="2670663" y="933052"/>
            <a:ext cx="2266950" cy="108810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1F52576-CBBD-0742-AA92-92821BA8A94F}"/>
              </a:ext>
            </a:extLst>
          </p:cNvPr>
          <p:cNvSpPr/>
          <p:nvPr/>
        </p:nvSpPr>
        <p:spPr>
          <a:xfrm>
            <a:off x="562707" y="2508452"/>
            <a:ext cx="1389186" cy="12573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DDC0CA-3295-854A-9600-841C7BBF4646}"/>
              </a:ext>
            </a:extLst>
          </p:cNvPr>
          <p:cNvSpPr/>
          <p:nvPr/>
        </p:nvSpPr>
        <p:spPr>
          <a:xfrm>
            <a:off x="5802921" y="4233274"/>
            <a:ext cx="1389186" cy="12573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riangle 3">
            <a:extLst>
              <a:ext uri="{FF2B5EF4-FFF2-40B4-BE49-F238E27FC236}">
                <a16:creationId xmlns:a16="http://schemas.microsoft.com/office/drawing/2014/main" id="{397FDB38-3AA8-294B-8A04-8E07C2E3D45E}"/>
              </a:ext>
            </a:extLst>
          </p:cNvPr>
          <p:cNvSpPr/>
          <p:nvPr/>
        </p:nvSpPr>
        <p:spPr>
          <a:xfrm>
            <a:off x="2933700" y="2343150"/>
            <a:ext cx="1752600" cy="14226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riangle 23">
            <a:extLst>
              <a:ext uri="{FF2B5EF4-FFF2-40B4-BE49-F238E27FC236}">
                <a16:creationId xmlns:a16="http://schemas.microsoft.com/office/drawing/2014/main" id="{19C6657B-4B17-2B4B-893D-C489CDB49BDB}"/>
              </a:ext>
            </a:extLst>
          </p:cNvPr>
          <p:cNvSpPr/>
          <p:nvPr/>
        </p:nvSpPr>
        <p:spPr>
          <a:xfrm>
            <a:off x="407375" y="4067972"/>
            <a:ext cx="1752600" cy="1422602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gular Pentagon 24">
            <a:extLst>
              <a:ext uri="{FF2B5EF4-FFF2-40B4-BE49-F238E27FC236}">
                <a16:creationId xmlns:a16="http://schemas.microsoft.com/office/drawing/2014/main" id="{32F57FF2-FB90-CE4F-895B-F7B749E9086E}"/>
              </a:ext>
            </a:extLst>
          </p:cNvPr>
          <p:cNvSpPr/>
          <p:nvPr/>
        </p:nvSpPr>
        <p:spPr>
          <a:xfrm>
            <a:off x="5477608" y="2285977"/>
            <a:ext cx="1569429" cy="1559520"/>
          </a:xfrm>
          <a:prstGeom prst="pentagon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ctagon 25">
            <a:extLst>
              <a:ext uri="{FF2B5EF4-FFF2-40B4-BE49-F238E27FC236}">
                <a16:creationId xmlns:a16="http://schemas.microsoft.com/office/drawing/2014/main" id="{58CBBDBA-DE61-C046-9F3B-CF793113A1A7}"/>
              </a:ext>
            </a:extLst>
          </p:cNvPr>
          <p:cNvSpPr/>
          <p:nvPr/>
        </p:nvSpPr>
        <p:spPr>
          <a:xfrm>
            <a:off x="3105150" y="4067972"/>
            <a:ext cx="1581150" cy="1444589"/>
          </a:xfrm>
          <a:prstGeom prst="oct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59047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9200"/>
            <a:ext cx="12192000" cy="4622800"/>
          </a:xfrm>
          <a:prstGeom prst="rect">
            <a:avLst/>
          </a:prstGeom>
        </p:spPr>
      </p:pic>
      <p:pic>
        <p:nvPicPr>
          <p:cNvPr id="2" name="Picture 1" descr="Screen Shot 2016-06-28 at 20.44.39.png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568" y="2832481"/>
            <a:ext cx="2755210" cy="368046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D5C6654-D442-A44C-AB84-73DF324A4EEC}"/>
              </a:ext>
            </a:extLst>
          </p:cNvPr>
          <p:cNvSpPr/>
          <p:nvPr/>
        </p:nvSpPr>
        <p:spPr>
          <a:xfrm>
            <a:off x="2071057" y="4672714"/>
            <a:ext cx="4997587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hlinkClick r:id="rId6"/>
              </a:rPr>
              <a:t>https://youtu.be/B8oY5-8P6lI</a:t>
            </a:r>
            <a:endParaRPr lang="en-US" sz="2800" b="1" dirty="0"/>
          </a:p>
          <a:p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34729503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BBD168B-2F1C-3A4E-A842-9C98F652E486}"/>
              </a:ext>
            </a:extLst>
          </p:cNvPr>
          <p:cNvSpPr txBox="1"/>
          <p:nvPr/>
        </p:nvSpPr>
        <p:spPr>
          <a:xfrm>
            <a:off x="1408221" y="501288"/>
            <a:ext cx="9049040" cy="18620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500" b="1" dirty="0" err="1">
                <a:latin typeface="Segoe Print" panose="02000800000000000000" pitchFamily="2" charset="0"/>
              </a:rPr>
              <a:t>Siapau</a:t>
            </a:r>
            <a:r>
              <a:rPr lang="en-US" sz="11500" b="1" dirty="0">
                <a:latin typeface="Segoe Print" panose="02000800000000000000" pitchFamily="2" charset="0"/>
              </a:rPr>
              <a:t> 3D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7A2592-50E3-FB4F-A316-9F957EC1D8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2821" y="2546350"/>
            <a:ext cx="4926490" cy="415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35892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C1A131-F707-864C-A98B-394DF3DD3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5250" y="51143"/>
            <a:ext cx="4419600" cy="681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67370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590925" y="5331035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Sffêr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B03952-BF28-6842-9E65-D937E9E4C9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11" b="8878"/>
          <a:stretch/>
        </p:blipFill>
        <p:spPr>
          <a:xfrm>
            <a:off x="3733800" y="1449224"/>
            <a:ext cx="4572000" cy="378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590925" y="5331035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Pyramid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1CEED8-FF02-7544-A1D1-64615C98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799" y="1679448"/>
            <a:ext cx="6287861" cy="3521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262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590925" y="5331035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Ciwboid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0E50F0-D520-564A-8CF8-7A3F22B75B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5299" y="1638299"/>
            <a:ext cx="3692735" cy="369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37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Beth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Côn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5AB7C6-8B92-BB42-8624-2A1CCB552C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9100" y="1423811"/>
            <a:ext cx="3581400" cy="3846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588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7870600" y="243185"/>
            <a:ext cx="2971799" cy="9233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</a:rPr>
              <a:t>cornel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7B8A75-CED0-8240-B82E-59D166313743}"/>
              </a:ext>
            </a:extLst>
          </p:cNvPr>
          <p:cNvSpPr txBox="1"/>
          <p:nvPr/>
        </p:nvSpPr>
        <p:spPr>
          <a:xfrm>
            <a:off x="7870600" y="2696612"/>
            <a:ext cx="2971799" cy="9233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ymyl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3600" i="1" dirty="0">
                <a:solidFill>
                  <a:schemeClr val="bg1"/>
                </a:solidFill>
              </a:rPr>
              <a:t>(edge)</a:t>
            </a:r>
            <a:endParaRPr lang="en-US" sz="5400" i="1" dirty="0">
              <a:solidFill>
                <a:schemeClr val="bg1"/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617D956-D1E3-6048-AF45-351470098220}"/>
              </a:ext>
            </a:extLst>
          </p:cNvPr>
          <p:cNvCxnSpPr>
            <a:cxnSpLocks/>
          </p:cNvCxnSpPr>
          <p:nvPr/>
        </p:nvCxnSpPr>
        <p:spPr>
          <a:xfrm flipH="1">
            <a:off x="5684028" y="704850"/>
            <a:ext cx="1916922" cy="6521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8811EF58-F280-C74E-B121-A47BE019F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49" y="411054"/>
            <a:ext cx="5207779" cy="5494446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4B3F90B-E55D-964C-9E45-60B7B83D16E6}"/>
              </a:ext>
            </a:extLst>
          </p:cNvPr>
          <p:cNvCxnSpPr>
            <a:cxnSpLocks/>
          </p:cNvCxnSpPr>
          <p:nvPr/>
        </p:nvCxnSpPr>
        <p:spPr>
          <a:xfrm flipH="1">
            <a:off x="5539371" y="3089518"/>
            <a:ext cx="2213979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1E10FAF-3648-5544-9A90-04619F83F3ED}"/>
              </a:ext>
            </a:extLst>
          </p:cNvPr>
          <p:cNvSpPr txBox="1"/>
          <p:nvPr/>
        </p:nvSpPr>
        <p:spPr>
          <a:xfrm>
            <a:off x="7870600" y="4677370"/>
            <a:ext cx="2971799" cy="147732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wyneb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3600" i="1" dirty="0">
                <a:solidFill>
                  <a:schemeClr val="bg1"/>
                </a:solidFill>
              </a:rPr>
              <a:t>(face)</a:t>
            </a:r>
            <a:endParaRPr lang="en-US" sz="5400" i="1" dirty="0">
              <a:solidFill>
                <a:schemeClr val="bg1"/>
              </a:solidFill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1E4F538-CB84-9B48-BE81-03A8B625964D}"/>
              </a:ext>
            </a:extLst>
          </p:cNvPr>
          <p:cNvCxnSpPr>
            <a:cxnSpLocks/>
          </p:cNvCxnSpPr>
          <p:nvPr/>
        </p:nvCxnSpPr>
        <p:spPr>
          <a:xfrm flipH="1" flipV="1">
            <a:off x="4267201" y="3619942"/>
            <a:ext cx="3486149" cy="179609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683151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514350" y="330596"/>
            <a:ext cx="110680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wyneb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ciwboid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6 = </a:t>
            </a:r>
            <a:r>
              <a:rPr lang="en-US" sz="4400" b="1" dirty="0" err="1">
                <a:latin typeface="Segoe Print" panose="02000800000000000000" pitchFamily="2" charset="0"/>
              </a:rPr>
              <a:t>chwech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858532-F473-7F44-B2FB-1C8DFFBB17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17" r="13132"/>
          <a:stretch/>
        </p:blipFill>
        <p:spPr>
          <a:xfrm>
            <a:off x="2724150" y="1440719"/>
            <a:ext cx="6237751" cy="385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8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238250" y="298788"/>
            <a:ext cx="100774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ymyl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ciwb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12 = un </a:t>
            </a:r>
            <a:r>
              <a:rPr lang="en-US" sz="4400" b="1" dirty="0" err="1">
                <a:latin typeface="Segoe Print" panose="02000800000000000000" pitchFamily="2" charset="0"/>
              </a:rPr>
              <a:t>deg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dau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D44D1B-6BAB-3E4B-9084-61BFCFD8C6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1950" y="1399039"/>
            <a:ext cx="3733800" cy="393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96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2E35A-B744-4241-8DE8-239706797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77" y="347319"/>
            <a:ext cx="11306908" cy="1049235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Eich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tasg</a:t>
            </a:r>
            <a:r>
              <a:rPr lang="en-US" sz="4400" b="1" dirty="0">
                <a:solidFill>
                  <a:schemeClr val="bg1"/>
                </a:solidFill>
              </a:rPr>
              <a:t> …                    Your task 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076344-D4B7-9B48-AD56-11C06872EF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78" b="8888"/>
          <a:stretch/>
        </p:blipFill>
        <p:spPr>
          <a:xfrm>
            <a:off x="597877" y="1676400"/>
            <a:ext cx="5125124" cy="50292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E9CF90-4A8B-0243-B4F1-F6F3C6118CD3}"/>
              </a:ext>
            </a:extLst>
          </p:cNvPr>
          <p:cNvSpPr txBox="1"/>
          <p:nvPr/>
        </p:nvSpPr>
        <p:spPr>
          <a:xfrm>
            <a:off x="6248399" y="1924050"/>
            <a:ext cx="5656385" cy="4062651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Meddyliwch</a:t>
            </a:r>
            <a:r>
              <a:rPr lang="en-US" sz="2400" b="1" dirty="0"/>
              <a:t> am </a:t>
            </a:r>
            <a:r>
              <a:rPr lang="en-US" sz="2400" b="1" dirty="0" err="1"/>
              <a:t>gwestiynau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 </a:t>
            </a:r>
            <a:r>
              <a:rPr lang="en-US" sz="2400" b="1" dirty="0" err="1"/>
              <a:t>i’w</a:t>
            </a:r>
            <a:r>
              <a:rPr lang="en-US" sz="2400" b="1" dirty="0"/>
              <a:t> </a:t>
            </a:r>
            <a:r>
              <a:rPr lang="en-US" sz="2400" b="1" dirty="0" err="1"/>
              <a:t>gofyn</a:t>
            </a:r>
            <a:r>
              <a:rPr lang="en-US" sz="2400" b="1" dirty="0"/>
              <a:t> am y </a:t>
            </a:r>
            <a:r>
              <a:rPr lang="en-US" sz="2400" b="1" dirty="0" err="1"/>
              <a:t>daflen</a:t>
            </a:r>
            <a:r>
              <a:rPr lang="en-US" sz="2400" b="1" dirty="0"/>
              <a:t> </a:t>
            </a:r>
            <a:r>
              <a:rPr lang="en-US" sz="2400" b="1" dirty="0" err="1"/>
              <a:t>waith</a:t>
            </a:r>
            <a:r>
              <a:rPr lang="en-US" sz="2400" b="1" dirty="0"/>
              <a:t>.</a:t>
            </a:r>
          </a:p>
          <a:p>
            <a:endParaRPr lang="en-US" sz="2400" b="1" dirty="0"/>
          </a:p>
          <a:p>
            <a:r>
              <a:rPr lang="en-US" sz="2400" i="1" dirty="0"/>
              <a:t>Think of suitable questions you could ask about the worksheet.</a:t>
            </a:r>
          </a:p>
          <a:p>
            <a:endParaRPr lang="en-US" sz="2400" b="1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b="1" dirty="0"/>
              <a:t>Beth ..?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b="1" dirty="0"/>
              <a:t>Pa …?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b="1" dirty="0"/>
              <a:t>Faint o …?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…?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43632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74E7516-0535-2246-873E-06651EB43D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 b="40274"/>
          <a:stretch/>
        </p:blipFill>
        <p:spPr>
          <a:xfrm>
            <a:off x="1" y="-38100"/>
            <a:ext cx="12191999" cy="68961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B2FE56-E5D3-D849-9A5D-A13A4E9D81AA}"/>
              </a:ext>
            </a:extLst>
          </p:cNvPr>
          <p:cNvSpPr txBox="1"/>
          <p:nvPr/>
        </p:nvSpPr>
        <p:spPr>
          <a:xfrm>
            <a:off x="666750" y="2190750"/>
            <a:ext cx="1139190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9900" b="1" dirty="0" err="1">
                <a:latin typeface="Segoe Print" panose="02000800000000000000" pitchFamily="2" charset="0"/>
              </a:rPr>
              <a:t>Pob</a:t>
            </a:r>
            <a:r>
              <a:rPr lang="en-US" sz="19900" b="1" dirty="0">
                <a:latin typeface="Segoe Print" panose="02000800000000000000" pitchFamily="2" charset="0"/>
              </a:rPr>
              <a:t> </a:t>
            </a:r>
            <a:r>
              <a:rPr lang="en-US" sz="19900" b="1" dirty="0" err="1">
                <a:latin typeface="Segoe Print" panose="02000800000000000000" pitchFamily="2" charset="0"/>
              </a:rPr>
              <a:t>lwc</a:t>
            </a:r>
            <a:r>
              <a:rPr lang="en-US" sz="19900" b="1" dirty="0">
                <a:latin typeface="Segoe Print" panose="02000800000000000000" pitchFamily="2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48578696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0D6D8-1DF5-5748-ABF5-A7A353FE5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403187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/>
              <a:t>Dysgwch</a:t>
            </a:r>
            <a:r>
              <a:rPr lang="en-US" sz="3200" b="1" dirty="0"/>
              <a:t> y </a:t>
            </a:r>
            <a:r>
              <a:rPr lang="en-US" sz="3200" b="1" dirty="0" err="1"/>
              <a:t>patrymau</a:t>
            </a:r>
            <a:r>
              <a:rPr lang="en-US" sz="3200" b="1" dirty="0"/>
              <a:t> </a:t>
            </a:r>
            <a:r>
              <a:rPr lang="en-US" sz="3200" b="1" dirty="0" err="1"/>
              <a:t>iaith</a:t>
            </a:r>
            <a:r>
              <a:rPr lang="en-US" sz="3200" b="1" dirty="0"/>
              <a:t> </a:t>
            </a:r>
            <a:r>
              <a:rPr lang="en-US" sz="3200" b="1" dirty="0" err="1"/>
              <a:t>a’r</a:t>
            </a:r>
            <a:r>
              <a:rPr lang="en-US" sz="3200" b="1" dirty="0"/>
              <a:t> </a:t>
            </a:r>
            <a:r>
              <a:rPr lang="en-US" sz="3200" b="1" dirty="0" err="1"/>
              <a:t>eirfa</a:t>
            </a:r>
            <a:r>
              <a:rPr lang="en-US" sz="3200" b="1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/>
              <a:t>Cwblhewch</a:t>
            </a:r>
            <a:r>
              <a:rPr lang="en-US" sz="3200" b="1" dirty="0"/>
              <a:t> y </a:t>
            </a:r>
            <a:r>
              <a:rPr lang="en-US" sz="3200" b="1" dirty="0" err="1"/>
              <a:t>dasg</a:t>
            </a:r>
            <a:r>
              <a:rPr lang="en-US" sz="3200" b="1" dirty="0"/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ar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sleid</a:t>
            </a:r>
            <a:r>
              <a:rPr lang="en-US" sz="3200" b="1" dirty="0">
                <a:solidFill>
                  <a:srgbClr val="FF0000"/>
                </a:solidFill>
              </a:rPr>
              <a:t> 59.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/>
              <a:t>Byddwn</a:t>
            </a:r>
            <a:r>
              <a:rPr lang="en-US" sz="3200" b="1" dirty="0"/>
              <a:t> </a:t>
            </a:r>
            <a:r>
              <a:rPr lang="en-US" sz="3200" b="1" dirty="0" err="1"/>
              <a:t>yn</a:t>
            </a:r>
            <a:r>
              <a:rPr lang="en-US" sz="3200" b="1" dirty="0"/>
              <a:t> </a:t>
            </a:r>
            <a:r>
              <a:rPr lang="en-US" sz="3200" b="1" dirty="0" err="1"/>
              <a:t>trafod</a:t>
            </a:r>
            <a:r>
              <a:rPr lang="en-US" sz="3200" b="1" dirty="0"/>
              <a:t> y </a:t>
            </a:r>
            <a:r>
              <a:rPr lang="en-US" sz="3200" b="1" dirty="0" err="1"/>
              <a:t>tasgau</a:t>
            </a:r>
            <a:r>
              <a:rPr lang="en-US" sz="3200" b="1" dirty="0"/>
              <a:t> </a:t>
            </a:r>
            <a:r>
              <a:rPr lang="en-US" sz="3200" b="1" dirty="0" err="1"/>
              <a:t>hyn</a:t>
            </a:r>
            <a:r>
              <a:rPr lang="en-US" sz="3200" b="1" dirty="0"/>
              <a:t> </a:t>
            </a:r>
            <a:r>
              <a:rPr lang="en-US" sz="3200" b="1" dirty="0" err="1"/>
              <a:t>ar</a:t>
            </a:r>
            <a:r>
              <a:rPr lang="en-US" sz="3200" b="1" dirty="0"/>
              <a:t> </a:t>
            </a:r>
            <a:r>
              <a:rPr lang="en-US" sz="3200" b="1" dirty="0" err="1"/>
              <a:t>ddechrau’r</a:t>
            </a:r>
            <a:r>
              <a:rPr lang="en-US" sz="3200" b="1" dirty="0"/>
              <a:t> </a:t>
            </a:r>
            <a:r>
              <a:rPr lang="en-US" sz="3200" b="1" dirty="0" err="1"/>
              <a:t>sesiwn</a:t>
            </a:r>
            <a:r>
              <a:rPr lang="en-US" sz="3200" b="1" dirty="0"/>
              <a:t> </a:t>
            </a:r>
            <a:r>
              <a:rPr lang="en-US" sz="3200" b="1" dirty="0" err="1"/>
              <a:t>nesaf</a:t>
            </a:r>
            <a:r>
              <a:rPr lang="en-US" sz="32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403187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i="1" dirty="0"/>
              <a:t>Learn the language patterns and any new vocabulary.</a:t>
            </a:r>
          </a:p>
          <a:p>
            <a:endParaRPr lang="en-US" sz="32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i="1" dirty="0"/>
              <a:t>Complete the task (slide 59).</a:t>
            </a:r>
          </a:p>
          <a:p>
            <a:endParaRPr lang="en-US" sz="32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i="1" dirty="0"/>
              <a:t>We will discuss these tasks at the beginning of our next session.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76799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30887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 9.2.2021 @ 9 am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2533</TotalTime>
  <Words>1703</Words>
  <Application>Microsoft Macintosh PowerPoint</Application>
  <PresentationFormat>Widescreen</PresentationFormat>
  <Paragraphs>414</Paragraphs>
  <Slides>64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8" baseType="lpstr">
      <vt:lpstr>MS PGothic</vt:lpstr>
      <vt:lpstr>American Typewriter</vt:lpstr>
      <vt:lpstr>Arial</vt:lpstr>
      <vt:lpstr>Arial Rounded MT Bold</vt:lpstr>
      <vt:lpstr>Ayuthaya</vt:lpstr>
      <vt:lpstr>Bookman Old Style</vt:lpstr>
      <vt:lpstr>Calibri</vt:lpstr>
      <vt:lpstr>Calibri Light</vt:lpstr>
      <vt:lpstr>Century Gothic</vt:lpstr>
      <vt:lpstr>Comic Sans MS</vt:lpstr>
      <vt:lpstr>Segoe Print</vt:lpstr>
      <vt:lpstr>Segoe Script</vt:lpstr>
      <vt:lpstr>Tw Cen MT</vt:lpstr>
      <vt:lpstr>Droplet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Yn y dosbarth…                    In the classroom …</vt:lpstr>
      <vt:lpstr>Yn y dosbarth…                    In the classroom …</vt:lpstr>
      <vt:lpstr>PowerPoint Presentation</vt:lpstr>
      <vt:lpstr>PowerPoint Presentation</vt:lpstr>
      <vt:lpstr>Amser cofrestru ...              Registration time ... </vt:lpstr>
      <vt:lpstr>Sut mae'r tywydd heddiw?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Eich tasg …                    Your task …</vt:lpstr>
      <vt:lpstr>PowerPoint Presentation</vt:lpstr>
      <vt:lpstr>Ymadroddion defnyddiol           Useful phrases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206</cp:revision>
  <cp:lastPrinted>2020-10-12T18:34:26Z</cp:lastPrinted>
  <dcterms:created xsi:type="dcterms:W3CDTF">2020-09-11T11:29:22Z</dcterms:created>
  <dcterms:modified xsi:type="dcterms:W3CDTF">2021-02-01T13:49:18Z</dcterms:modified>
</cp:coreProperties>
</file>