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66" r:id="rId4"/>
    <p:sldId id="258" r:id="rId5"/>
    <p:sldId id="262" r:id="rId6"/>
    <p:sldId id="259" r:id="rId7"/>
    <p:sldId id="263" r:id="rId8"/>
    <p:sldId id="260" r:id="rId9"/>
    <p:sldId id="261" r:id="rId10"/>
    <p:sldId id="264" r:id="rId11"/>
    <p:sldId id="267" r:id="rId12"/>
    <p:sldId id="268" r:id="rId13"/>
    <p:sldId id="269" r:id="rId14"/>
    <p:sldId id="270" r:id="rId15"/>
    <p:sldId id="271"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43" autoAdjust="0"/>
    <p:restoredTop sz="94660"/>
  </p:normalViewPr>
  <p:slideViewPr>
    <p:cSldViewPr snapToGrid="0">
      <p:cViewPr varScale="1">
        <p:scale>
          <a:sx n="59" d="100"/>
          <a:sy n="59" d="100"/>
        </p:scale>
        <p:origin x="84" y="10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E44392-DB9E-4D73-96DF-8377564F19E3}" type="datetimeFigureOut">
              <a:rPr lang="en-GB" smtClean="0"/>
              <a:t>05/02/2019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EE872D-01A1-4F01-8700-BD25734E7F58}" type="slidenum">
              <a:rPr lang="en-GB" smtClean="0"/>
              <a:t>‹#›</a:t>
            </a:fld>
            <a:endParaRPr lang="en-GB"/>
          </a:p>
        </p:txBody>
      </p:sp>
    </p:spTree>
    <p:extLst>
      <p:ext uri="{BB962C8B-B14F-4D97-AF65-F5344CB8AC3E}">
        <p14:creationId xmlns:p14="http://schemas.microsoft.com/office/powerpoint/2010/main" val="3986144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Before the advent of the Industrial Revolution, most people resided in small, rural communities where their daily existences revolved around farming. Life for the average person was difficult, as incomes were </a:t>
            </a:r>
            <a:r>
              <a:rPr lang="en-GB" dirty="0" err="1" smtClean="0"/>
              <a:t>meager</a:t>
            </a:r>
            <a:r>
              <a:rPr lang="en-GB" dirty="0" smtClean="0"/>
              <a:t>, and malnourishment and disease were common. People produced the bulk of their own food, clothing, furniture and tools. Most manufacturing was done in homes or small, rural shops, using hand tools or simple machines.</a:t>
            </a:r>
          </a:p>
          <a:p>
            <a:r>
              <a:rPr lang="en-GB" dirty="0" smtClean="0"/>
              <a:t>The transportation industry also underwent significant transformation during the Industrial Revolution. Before the advent of the steam engine, raw materials and finished goods were hauled and distributed via horse-drawn wagons, and by boats along canals and rivers. In the early 1800s, American Robert Fulton (1765-1815) built the first commercially successful steamboat, and by the mid-19th century, steamships were carrying freight across the Atlantic. As steam-powered ships were making their debut, the steam locomotive was also coming into use.</a:t>
            </a:r>
          </a:p>
          <a:p>
            <a:r>
              <a:rPr lang="en-GB" dirty="0" smtClean="0"/>
              <a:t>Communication became easier during the Industrial Revolution with such inventions as the telegraph. In 1837, two Brits, William Cooke (1806-1879) and Charles Wheatstone (1802-1875), patented the first commercial electrical telegraph. By 1840, railways were a Cooke-Wheatstone system, and in 1866, a telegraph cable was successfully laid across the Atlantic.</a:t>
            </a:r>
          </a:p>
          <a:p>
            <a:endParaRPr lang="en-GB" dirty="0" smtClean="0"/>
          </a:p>
          <a:p>
            <a:r>
              <a:rPr lang="en-GB" dirty="0" smtClean="0"/>
              <a:t>The Industrial Revolution also saw the rise of banks and industrial financiers, as well as a factory system dependent on owners and managers. A stock exchange was established in London in the 1770s; the New York Stock Exchange was founded in the early 1790s. In 1776, Scottish social philosopher Adam Smith (1723-1790), who is regarded as the founder of modern economics, published “The Wealth of Nations.” In it, Smith promoted an economic system based on free enterprise, the private ownership of means of production, and lack of government interference.</a:t>
            </a:r>
          </a:p>
          <a:p>
            <a:endParaRPr lang="en-GB" dirty="0"/>
          </a:p>
        </p:txBody>
      </p:sp>
      <p:sp>
        <p:nvSpPr>
          <p:cNvPr id="4" name="Slide Number Placeholder 3"/>
          <p:cNvSpPr>
            <a:spLocks noGrp="1"/>
          </p:cNvSpPr>
          <p:nvPr>
            <p:ph type="sldNum" sz="quarter" idx="10"/>
          </p:nvPr>
        </p:nvSpPr>
        <p:spPr/>
        <p:txBody>
          <a:bodyPr/>
          <a:lstStyle/>
          <a:p>
            <a:fld id="{6BEE872D-01A1-4F01-8700-BD25734E7F58}" type="slidenum">
              <a:rPr lang="en-GB" smtClean="0"/>
              <a:t>5</a:t>
            </a:fld>
            <a:endParaRPr lang="en-GB"/>
          </a:p>
        </p:txBody>
      </p:sp>
    </p:spTree>
    <p:extLst>
      <p:ext uri="{BB962C8B-B14F-4D97-AF65-F5344CB8AC3E}">
        <p14:creationId xmlns:p14="http://schemas.microsoft.com/office/powerpoint/2010/main" val="3783707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2C69C1F-0A91-4DB6-A245-D7AB25FC2399}" type="datetimeFigureOut">
              <a:rPr lang="en-GB" smtClean="0"/>
              <a:t>05/02/2019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FB8126-BAE3-4D76-B250-ACB83DFB69BE}" type="slidenum">
              <a:rPr lang="en-GB" smtClean="0"/>
              <a:t>‹#›</a:t>
            </a:fld>
            <a:endParaRPr lang="en-GB"/>
          </a:p>
        </p:txBody>
      </p:sp>
    </p:spTree>
    <p:extLst>
      <p:ext uri="{BB962C8B-B14F-4D97-AF65-F5344CB8AC3E}">
        <p14:creationId xmlns:p14="http://schemas.microsoft.com/office/powerpoint/2010/main" val="2574995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C69C1F-0A91-4DB6-A245-D7AB25FC2399}" type="datetimeFigureOut">
              <a:rPr lang="en-GB" smtClean="0"/>
              <a:t>05/02/2019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FB8126-BAE3-4D76-B250-ACB83DFB69BE}" type="slidenum">
              <a:rPr lang="en-GB" smtClean="0"/>
              <a:t>‹#›</a:t>
            </a:fld>
            <a:endParaRPr lang="en-GB"/>
          </a:p>
        </p:txBody>
      </p:sp>
    </p:spTree>
    <p:extLst>
      <p:ext uri="{BB962C8B-B14F-4D97-AF65-F5344CB8AC3E}">
        <p14:creationId xmlns:p14="http://schemas.microsoft.com/office/powerpoint/2010/main" val="4219614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C69C1F-0A91-4DB6-A245-D7AB25FC2399}" type="datetimeFigureOut">
              <a:rPr lang="en-GB" smtClean="0"/>
              <a:t>05/02/2019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FB8126-BAE3-4D76-B250-ACB83DFB69BE}" type="slidenum">
              <a:rPr lang="en-GB" smtClean="0"/>
              <a:t>‹#›</a:t>
            </a:fld>
            <a:endParaRPr lang="en-GB"/>
          </a:p>
        </p:txBody>
      </p:sp>
    </p:spTree>
    <p:extLst>
      <p:ext uri="{BB962C8B-B14F-4D97-AF65-F5344CB8AC3E}">
        <p14:creationId xmlns:p14="http://schemas.microsoft.com/office/powerpoint/2010/main" val="3029006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2C69C1F-0A91-4DB6-A245-D7AB25FC2399}" type="datetimeFigureOut">
              <a:rPr lang="en-GB" smtClean="0"/>
              <a:t>05/02/2019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FB8126-BAE3-4D76-B250-ACB83DFB69BE}" type="slidenum">
              <a:rPr lang="en-GB" smtClean="0"/>
              <a:t>‹#›</a:t>
            </a:fld>
            <a:endParaRPr lang="en-GB"/>
          </a:p>
        </p:txBody>
      </p:sp>
    </p:spTree>
    <p:extLst>
      <p:ext uri="{BB962C8B-B14F-4D97-AF65-F5344CB8AC3E}">
        <p14:creationId xmlns:p14="http://schemas.microsoft.com/office/powerpoint/2010/main" val="422785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2C69C1F-0A91-4DB6-A245-D7AB25FC2399}" type="datetimeFigureOut">
              <a:rPr lang="en-GB" smtClean="0"/>
              <a:t>05/02/2019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FFB8126-BAE3-4D76-B250-ACB83DFB69BE}" type="slidenum">
              <a:rPr lang="en-GB" smtClean="0"/>
              <a:t>‹#›</a:t>
            </a:fld>
            <a:endParaRPr lang="en-GB"/>
          </a:p>
        </p:txBody>
      </p:sp>
    </p:spTree>
    <p:extLst>
      <p:ext uri="{BB962C8B-B14F-4D97-AF65-F5344CB8AC3E}">
        <p14:creationId xmlns:p14="http://schemas.microsoft.com/office/powerpoint/2010/main" val="1652733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2C69C1F-0A91-4DB6-A245-D7AB25FC2399}" type="datetimeFigureOut">
              <a:rPr lang="en-GB" smtClean="0"/>
              <a:t>05/02/2019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FFB8126-BAE3-4D76-B250-ACB83DFB69BE}" type="slidenum">
              <a:rPr lang="en-GB" smtClean="0"/>
              <a:t>‹#›</a:t>
            </a:fld>
            <a:endParaRPr lang="en-GB"/>
          </a:p>
        </p:txBody>
      </p:sp>
    </p:spTree>
    <p:extLst>
      <p:ext uri="{BB962C8B-B14F-4D97-AF65-F5344CB8AC3E}">
        <p14:creationId xmlns:p14="http://schemas.microsoft.com/office/powerpoint/2010/main" val="788394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C69C1F-0A91-4DB6-A245-D7AB25FC2399}" type="datetimeFigureOut">
              <a:rPr lang="en-GB" smtClean="0"/>
              <a:t>05/02/2019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FFB8126-BAE3-4D76-B250-ACB83DFB69BE}" type="slidenum">
              <a:rPr lang="en-GB" smtClean="0"/>
              <a:t>‹#›</a:t>
            </a:fld>
            <a:endParaRPr lang="en-GB"/>
          </a:p>
        </p:txBody>
      </p:sp>
    </p:spTree>
    <p:extLst>
      <p:ext uri="{BB962C8B-B14F-4D97-AF65-F5344CB8AC3E}">
        <p14:creationId xmlns:p14="http://schemas.microsoft.com/office/powerpoint/2010/main" val="3615313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C69C1F-0A91-4DB6-A245-D7AB25FC2399}" type="datetimeFigureOut">
              <a:rPr lang="en-GB" smtClean="0"/>
              <a:t>05/02/2019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FB8126-BAE3-4D76-B250-ACB83DFB69BE}" type="slidenum">
              <a:rPr lang="en-GB" smtClean="0"/>
              <a:t>‹#›</a:t>
            </a:fld>
            <a:endParaRPr lang="en-GB"/>
          </a:p>
        </p:txBody>
      </p:sp>
    </p:spTree>
    <p:extLst>
      <p:ext uri="{BB962C8B-B14F-4D97-AF65-F5344CB8AC3E}">
        <p14:creationId xmlns:p14="http://schemas.microsoft.com/office/powerpoint/2010/main" val="529336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C69C1F-0A91-4DB6-A245-D7AB25FC2399}" type="datetimeFigureOut">
              <a:rPr lang="en-GB" smtClean="0"/>
              <a:t>05/02/2019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FB8126-BAE3-4D76-B250-ACB83DFB69BE}" type="slidenum">
              <a:rPr lang="en-GB" smtClean="0"/>
              <a:t>‹#›</a:t>
            </a:fld>
            <a:endParaRPr lang="en-GB"/>
          </a:p>
        </p:txBody>
      </p:sp>
    </p:spTree>
    <p:extLst>
      <p:ext uri="{BB962C8B-B14F-4D97-AF65-F5344CB8AC3E}">
        <p14:creationId xmlns:p14="http://schemas.microsoft.com/office/powerpoint/2010/main" val="870859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C69C1F-0A91-4DB6-A245-D7AB25FC2399}" type="datetimeFigureOut">
              <a:rPr lang="en-GB" smtClean="0"/>
              <a:t>05/02/2019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FB8126-BAE3-4D76-B250-ACB83DFB69BE}" type="slidenum">
              <a:rPr lang="en-GB" smtClean="0"/>
              <a:t>‹#›</a:t>
            </a:fld>
            <a:endParaRPr lang="en-GB"/>
          </a:p>
        </p:txBody>
      </p:sp>
    </p:spTree>
    <p:extLst>
      <p:ext uri="{BB962C8B-B14F-4D97-AF65-F5344CB8AC3E}">
        <p14:creationId xmlns:p14="http://schemas.microsoft.com/office/powerpoint/2010/main" val="790594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C69C1F-0A91-4DB6-A245-D7AB25FC2399}" type="datetimeFigureOut">
              <a:rPr lang="en-GB" smtClean="0"/>
              <a:t>05/02/2019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FB8126-BAE3-4D76-B250-ACB83DFB69BE}" type="slidenum">
              <a:rPr lang="en-GB" smtClean="0"/>
              <a:t>‹#›</a:t>
            </a:fld>
            <a:endParaRPr lang="en-GB"/>
          </a:p>
        </p:txBody>
      </p:sp>
    </p:spTree>
    <p:extLst>
      <p:ext uri="{BB962C8B-B14F-4D97-AF65-F5344CB8AC3E}">
        <p14:creationId xmlns:p14="http://schemas.microsoft.com/office/powerpoint/2010/main" val="1461723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C69C1F-0A91-4DB6-A245-D7AB25FC2399}" type="datetimeFigureOut">
              <a:rPr lang="en-GB" smtClean="0"/>
              <a:t>05/02/2019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FB8126-BAE3-4D76-B250-ACB83DFB69BE}" type="slidenum">
              <a:rPr lang="en-GB" smtClean="0"/>
              <a:t>‹#›</a:t>
            </a:fld>
            <a:endParaRPr lang="en-GB"/>
          </a:p>
        </p:txBody>
      </p:sp>
    </p:spTree>
    <p:extLst>
      <p:ext uri="{BB962C8B-B14F-4D97-AF65-F5344CB8AC3E}">
        <p14:creationId xmlns:p14="http://schemas.microsoft.com/office/powerpoint/2010/main" val="25461016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expertmarket.co.uk/crm-systems/apple-crm-case-study"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20701"/>
            <a:ext cx="9144000" cy="3017836"/>
          </a:xfrm>
        </p:spPr>
        <p:txBody>
          <a:bodyPr>
            <a:normAutofit/>
          </a:bodyPr>
          <a:lstStyle/>
          <a:p>
            <a:r>
              <a:rPr lang="en-GB" dirty="0" smtClean="0">
                <a:solidFill>
                  <a:schemeClr val="bg1"/>
                </a:solidFill>
              </a:rPr>
              <a:t>Marketing Past, Present and </a:t>
            </a:r>
            <a:r>
              <a:rPr lang="en-GB" dirty="0" smtClean="0">
                <a:solidFill>
                  <a:schemeClr val="bg1"/>
                </a:solidFill>
              </a:rPr>
              <a:t>Future</a:t>
            </a:r>
            <a:br>
              <a:rPr lang="en-GB" dirty="0" smtClean="0">
                <a:solidFill>
                  <a:schemeClr val="bg1"/>
                </a:solidFill>
              </a:rPr>
            </a:br>
            <a:endParaRPr lang="en-GB" dirty="0">
              <a:solidFill>
                <a:schemeClr val="bg1"/>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437" y="4224337"/>
            <a:ext cx="2295525" cy="1990725"/>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6612" y="3538537"/>
            <a:ext cx="1704975" cy="267652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02312" y="4106862"/>
            <a:ext cx="2619375" cy="1743075"/>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98000" y="3395662"/>
            <a:ext cx="1771650" cy="2581275"/>
          </a:xfrm>
          <a:prstGeom prst="rect">
            <a:avLst/>
          </a:prstGeom>
        </p:spPr>
      </p:pic>
    </p:spTree>
    <p:extLst>
      <p:ext uri="{BB962C8B-B14F-4D97-AF65-F5344CB8AC3E}">
        <p14:creationId xmlns:p14="http://schemas.microsoft.com/office/powerpoint/2010/main" val="493348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Pre-lecture Work</a:t>
            </a:r>
            <a:endParaRPr lang="en-GB" dirty="0">
              <a:solidFill>
                <a:schemeClr val="bg1"/>
              </a:solidFill>
            </a:endParaRPr>
          </a:p>
        </p:txBody>
      </p:sp>
      <p:sp>
        <p:nvSpPr>
          <p:cNvPr id="3" name="Content Placeholder 2"/>
          <p:cNvSpPr>
            <a:spLocks noGrp="1"/>
          </p:cNvSpPr>
          <p:nvPr>
            <p:ph idx="1"/>
          </p:nvPr>
        </p:nvSpPr>
        <p:spPr/>
        <p:txBody>
          <a:bodyPr/>
          <a:lstStyle/>
          <a:p>
            <a:pPr marL="0" indent="0">
              <a:buNone/>
            </a:pPr>
            <a:r>
              <a:rPr lang="en-GB" dirty="0" smtClean="0">
                <a:solidFill>
                  <a:schemeClr val="bg1"/>
                </a:solidFill>
              </a:rPr>
              <a:t>Discuss the case study and answers to the questions</a:t>
            </a:r>
            <a:endParaRPr lang="en-GB" dirty="0">
              <a:solidFill>
                <a:schemeClr val="bg1"/>
              </a:solidFill>
            </a:endParaRPr>
          </a:p>
        </p:txBody>
      </p:sp>
    </p:spTree>
    <p:extLst>
      <p:ext uri="{BB962C8B-B14F-4D97-AF65-F5344CB8AC3E}">
        <p14:creationId xmlns:p14="http://schemas.microsoft.com/office/powerpoint/2010/main" val="23856188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7 Era’s of Marketing</a:t>
            </a:r>
            <a:endParaRPr lang="en-GB" dirty="0">
              <a:solidFill>
                <a:schemeClr val="bg1"/>
              </a:solidFill>
            </a:endParaRPr>
          </a:p>
        </p:txBody>
      </p:sp>
      <p:sp>
        <p:nvSpPr>
          <p:cNvPr id="3" name="Content Placeholder 2"/>
          <p:cNvSpPr>
            <a:spLocks noGrp="1"/>
          </p:cNvSpPr>
          <p:nvPr>
            <p:ph idx="1"/>
          </p:nvPr>
        </p:nvSpPr>
        <p:spPr>
          <a:xfrm>
            <a:off x="838200" y="1338943"/>
            <a:ext cx="10515600" cy="4838020"/>
          </a:xfrm>
        </p:spPr>
        <p:txBody>
          <a:bodyPr>
            <a:normAutofit fontScale="77500" lnSpcReduction="20000"/>
          </a:bodyPr>
          <a:lstStyle/>
          <a:p>
            <a:r>
              <a:rPr lang="en-GB" dirty="0" smtClean="0">
                <a:solidFill>
                  <a:schemeClr val="bg1"/>
                </a:solidFill>
              </a:rPr>
              <a:t>Simple Trade Era </a:t>
            </a:r>
            <a:r>
              <a:rPr lang="en-GB" dirty="0">
                <a:solidFill>
                  <a:schemeClr val="bg1"/>
                </a:solidFill>
              </a:rPr>
              <a:t>– Where everything was hand created and </a:t>
            </a:r>
            <a:r>
              <a:rPr lang="en-GB" dirty="0" smtClean="0">
                <a:solidFill>
                  <a:schemeClr val="bg1"/>
                </a:solidFill>
              </a:rPr>
              <a:t>in </a:t>
            </a:r>
            <a:r>
              <a:rPr lang="en-GB" dirty="0">
                <a:solidFill>
                  <a:schemeClr val="bg1"/>
                </a:solidFill>
              </a:rPr>
              <a:t>a limited supply</a:t>
            </a:r>
            <a:r>
              <a:rPr lang="en-GB" dirty="0" smtClean="0">
                <a:solidFill>
                  <a:schemeClr val="bg1"/>
                </a:solidFill>
              </a:rPr>
              <a:t>. </a:t>
            </a:r>
            <a:r>
              <a:rPr lang="en-GB" dirty="0">
                <a:solidFill>
                  <a:schemeClr val="bg1"/>
                </a:solidFill>
              </a:rPr>
              <a:t>Households would produce what they consumed</a:t>
            </a:r>
            <a:r>
              <a:rPr lang="en-GB" dirty="0" smtClean="0">
                <a:solidFill>
                  <a:schemeClr val="bg1"/>
                </a:solidFill>
              </a:rPr>
              <a:t>.</a:t>
            </a:r>
          </a:p>
          <a:p>
            <a:r>
              <a:rPr lang="en-GB" dirty="0" smtClean="0">
                <a:solidFill>
                  <a:schemeClr val="bg1"/>
                </a:solidFill>
              </a:rPr>
              <a:t>Mass Production Era (1860s-1920s)- </a:t>
            </a:r>
            <a:r>
              <a:rPr lang="en-GB" dirty="0">
                <a:solidFill>
                  <a:schemeClr val="bg1"/>
                </a:solidFill>
              </a:rPr>
              <a:t>Products were produced in mass and at a low cost. </a:t>
            </a:r>
            <a:r>
              <a:rPr lang="en-GB" dirty="0" smtClean="0">
                <a:solidFill>
                  <a:schemeClr val="bg1"/>
                </a:solidFill>
              </a:rPr>
              <a:t>businesses </a:t>
            </a:r>
            <a:r>
              <a:rPr lang="en-GB" dirty="0">
                <a:solidFill>
                  <a:schemeClr val="bg1"/>
                </a:solidFill>
              </a:rPr>
              <a:t>had the </a:t>
            </a:r>
            <a:r>
              <a:rPr lang="en-GB" dirty="0" err="1">
                <a:solidFill>
                  <a:schemeClr val="bg1"/>
                </a:solidFill>
              </a:rPr>
              <a:t>mindset</a:t>
            </a:r>
            <a:r>
              <a:rPr lang="en-GB" dirty="0">
                <a:solidFill>
                  <a:schemeClr val="bg1"/>
                </a:solidFill>
              </a:rPr>
              <a:t> of, “if produced, someone will buy” and thus increase profitability. </a:t>
            </a:r>
            <a:endParaRPr lang="en-GB" dirty="0" smtClean="0">
              <a:solidFill>
                <a:schemeClr val="bg1"/>
              </a:solidFill>
            </a:endParaRPr>
          </a:p>
          <a:p>
            <a:r>
              <a:rPr lang="en-GB" dirty="0">
                <a:solidFill>
                  <a:schemeClr val="bg1"/>
                </a:solidFill>
              </a:rPr>
              <a:t>Sales Era (1920s-1940s) - As the market continued to become more saturated and intensify, competition increased among </a:t>
            </a:r>
            <a:r>
              <a:rPr lang="en-GB" dirty="0" smtClean="0">
                <a:solidFill>
                  <a:schemeClr val="bg1"/>
                </a:solidFill>
              </a:rPr>
              <a:t>businesses.</a:t>
            </a:r>
          </a:p>
          <a:p>
            <a:r>
              <a:rPr lang="en-GB" dirty="0">
                <a:solidFill>
                  <a:schemeClr val="bg1"/>
                </a:solidFill>
              </a:rPr>
              <a:t>Marketing Department Era (1940s-1960s) </a:t>
            </a:r>
            <a:r>
              <a:rPr lang="en-GB" dirty="0" smtClean="0">
                <a:solidFill>
                  <a:schemeClr val="bg1"/>
                </a:solidFill>
              </a:rPr>
              <a:t>- Advertising</a:t>
            </a:r>
            <a:r>
              <a:rPr lang="en-GB" dirty="0">
                <a:solidFill>
                  <a:schemeClr val="bg1"/>
                </a:solidFill>
              </a:rPr>
              <a:t>, sales, promotions, and anything marketing related all grouped into one department. </a:t>
            </a:r>
            <a:endParaRPr lang="en-GB" dirty="0" smtClean="0">
              <a:solidFill>
                <a:schemeClr val="bg1"/>
              </a:solidFill>
            </a:endParaRPr>
          </a:p>
          <a:p>
            <a:r>
              <a:rPr lang="en-GB" dirty="0">
                <a:solidFill>
                  <a:schemeClr val="bg1"/>
                </a:solidFill>
              </a:rPr>
              <a:t>Marketing Company Era (1960s-1990s) - the marketing department help guide a company’s direction. The customers become king and are now the main focus</a:t>
            </a:r>
            <a:r>
              <a:rPr lang="en-GB" dirty="0" smtClean="0">
                <a:solidFill>
                  <a:schemeClr val="bg1"/>
                </a:solidFill>
              </a:rPr>
              <a:t>.</a:t>
            </a:r>
          </a:p>
          <a:p>
            <a:r>
              <a:rPr lang="en-GB" dirty="0">
                <a:solidFill>
                  <a:schemeClr val="bg1"/>
                </a:solidFill>
              </a:rPr>
              <a:t>Relationship Marketing Era (1990s-2010) - The ultimate goal for businesses is to create customer loyalty</a:t>
            </a:r>
            <a:r>
              <a:rPr lang="en-GB" dirty="0" smtClean="0">
                <a:solidFill>
                  <a:schemeClr val="bg1"/>
                </a:solidFill>
              </a:rPr>
              <a:t>.</a:t>
            </a:r>
          </a:p>
          <a:p>
            <a:r>
              <a:rPr lang="en-GB" dirty="0">
                <a:solidFill>
                  <a:schemeClr val="bg1"/>
                </a:solidFill>
              </a:rPr>
              <a:t>Social/Mobile Marketing Era (2010-Present) - Due to technology, businesses and customers can communicate 24/7. The customer is in the driving seat now, not businesses.</a:t>
            </a:r>
            <a:endParaRPr lang="en-GB" dirty="0" smtClean="0">
              <a:solidFill>
                <a:schemeClr val="bg1"/>
              </a:solidFill>
            </a:endParaRPr>
          </a:p>
          <a:p>
            <a:endParaRPr lang="en-GB" dirty="0" smtClean="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31952611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12192000" cy="6642556"/>
          </a:xfrm>
        </p:spPr>
      </p:pic>
    </p:spTree>
    <p:extLst>
      <p:ext uri="{BB962C8B-B14F-4D97-AF65-F5344CB8AC3E}">
        <p14:creationId xmlns:p14="http://schemas.microsoft.com/office/powerpoint/2010/main" val="24896760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6398172" cy="1325563"/>
          </a:xfrm>
        </p:spPr>
        <p:txBody>
          <a:bodyPr/>
          <a:lstStyle/>
          <a:p>
            <a:r>
              <a:rPr lang="en-GB" dirty="0" smtClean="0">
                <a:solidFill>
                  <a:schemeClr val="bg1"/>
                </a:solidFill>
              </a:rPr>
              <a:t>The Industrial Revolution</a:t>
            </a:r>
            <a:endParaRPr lang="en-GB" dirty="0">
              <a:solidFill>
                <a:schemeClr val="bg1"/>
              </a:solidFill>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107261" y="103981"/>
            <a:ext cx="2887095" cy="1955632"/>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07262" y="2325461"/>
            <a:ext cx="2857500" cy="1961236"/>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07261" y="4552545"/>
            <a:ext cx="2857500" cy="1984326"/>
          </a:xfrm>
          <a:prstGeom prst="rect">
            <a:avLst/>
          </a:prstGeom>
        </p:spPr>
      </p:pic>
      <p:sp>
        <p:nvSpPr>
          <p:cNvPr id="7" name="TextBox 6"/>
          <p:cNvSpPr txBox="1"/>
          <p:nvPr/>
        </p:nvSpPr>
        <p:spPr>
          <a:xfrm>
            <a:off x="693682" y="1545021"/>
            <a:ext cx="8245365" cy="5724644"/>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solidFill>
                  <a:schemeClr val="bg1"/>
                </a:solidFill>
              </a:rPr>
              <a:t>Urbanization (The growth of Cities)</a:t>
            </a:r>
          </a:p>
          <a:p>
            <a:pPr marL="285750" indent="-285750">
              <a:buFont typeface="Arial" panose="020B0604020202020204" pitchFamily="34" charset="0"/>
              <a:buChar char="•"/>
            </a:pPr>
            <a:r>
              <a:rPr lang="en-GB" sz="2400" dirty="0" smtClean="0">
                <a:solidFill>
                  <a:schemeClr val="bg1"/>
                </a:solidFill>
              </a:rPr>
              <a:t>Factories were born as was mass production</a:t>
            </a:r>
          </a:p>
          <a:p>
            <a:pPr marL="285750" indent="-285750">
              <a:buFont typeface="Arial" panose="020B0604020202020204" pitchFamily="34" charset="0"/>
              <a:buChar char="•"/>
            </a:pPr>
            <a:r>
              <a:rPr lang="en-GB" sz="2400" dirty="0" smtClean="0">
                <a:solidFill>
                  <a:schemeClr val="bg1"/>
                </a:solidFill>
              </a:rPr>
              <a:t>Transportation systems were created leading from mass production</a:t>
            </a:r>
          </a:p>
          <a:p>
            <a:pPr marL="285750" indent="-285750">
              <a:buFont typeface="Arial" panose="020B0604020202020204" pitchFamily="34" charset="0"/>
              <a:buChar char="•"/>
            </a:pPr>
            <a:r>
              <a:rPr lang="en-GB" sz="2400" dirty="0" smtClean="0">
                <a:solidFill>
                  <a:schemeClr val="bg1"/>
                </a:solidFill>
              </a:rPr>
              <a:t>Communication methods were invented – The telegraph and later the electronic telegraph cable</a:t>
            </a:r>
          </a:p>
          <a:p>
            <a:pPr marL="285750" indent="-285750">
              <a:buFont typeface="Arial" panose="020B0604020202020204" pitchFamily="34" charset="0"/>
              <a:buChar char="•"/>
            </a:pPr>
            <a:r>
              <a:rPr lang="en-GB" sz="2400" dirty="0" smtClean="0">
                <a:solidFill>
                  <a:schemeClr val="bg1"/>
                </a:solidFill>
              </a:rPr>
              <a:t>The banking sector was created as was the stock exchange, developing alternative payment methods and business structures</a:t>
            </a:r>
          </a:p>
          <a:p>
            <a:pPr marL="285750" indent="-285750">
              <a:buFont typeface="Arial" panose="020B0604020202020204" pitchFamily="34" charset="0"/>
              <a:buChar char="•"/>
            </a:pPr>
            <a:r>
              <a:rPr lang="en-GB" sz="2400" dirty="0" smtClean="0">
                <a:solidFill>
                  <a:schemeClr val="bg1"/>
                </a:solidFill>
              </a:rPr>
              <a:t>The invention of the printing press</a:t>
            </a:r>
          </a:p>
          <a:p>
            <a:pPr marL="285750" indent="-285750">
              <a:buFont typeface="Arial" panose="020B0604020202020204" pitchFamily="34" charset="0"/>
              <a:buChar char="•"/>
            </a:pPr>
            <a:endParaRPr lang="en-GB" sz="2400" dirty="0">
              <a:solidFill>
                <a:schemeClr val="bg1"/>
              </a:solidFill>
            </a:endParaRPr>
          </a:p>
          <a:p>
            <a:r>
              <a:rPr lang="en-GB" sz="2400" dirty="0" smtClean="0">
                <a:solidFill>
                  <a:schemeClr val="bg1"/>
                </a:solidFill>
              </a:rPr>
              <a:t>Discussion:  How could all of these things support the growth of the idea of Marketing?</a:t>
            </a:r>
          </a:p>
          <a:p>
            <a:endParaRPr lang="en-GB" dirty="0" smtClean="0">
              <a:solidFill>
                <a:schemeClr val="bg1"/>
              </a:solidFill>
            </a:endParaRPr>
          </a:p>
          <a:p>
            <a:pPr marL="285750" indent="-285750">
              <a:buFont typeface="Arial" panose="020B0604020202020204" pitchFamily="34" charset="0"/>
              <a:buChar char="•"/>
            </a:pPr>
            <a:endParaRPr lang="en-GB" dirty="0" smtClean="0">
              <a:solidFill>
                <a:schemeClr val="bg1"/>
              </a:solidFill>
            </a:endParaRPr>
          </a:p>
          <a:p>
            <a:pPr marL="285750" indent="-285750">
              <a:buFont typeface="Arial" panose="020B0604020202020204" pitchFamily="34" charset="0"/>
              <a:buChar char="•"/>
            </a:pPr>
            <a:endParaRPr lang="en-GB" dirty="0">
              <a:solidFill>
                <a:schemeClr val="bg1"/>
              </a:solidFill>
            </a:endParaRPr>
          </a:p>
        </p:txBody>
      </p:sp>
    </p:spTree>
    <p:extLst>
      <p:ext uri="{BB962C8B-B14F-4D97-AF65-F5344CB8AC3E}">
        <p14:creationId xmlns:p14="http://schemas.microsoft.com/office/powerpoint/2010/main" val="825825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Market Revolution</a:t>
            </a:r>
            <a:endParaRPr lang="en-GB" dirty="0">
              <a:solidFill>
                <a:schemeClr val="bg1"/>
              </a:solidFill>
            </a:endParaRPr>
          </a:p>
        </p:txBody>
      </p:sp>
      <p:sp>
        <p:nvSpPr>
          <p:cNvPr id="3" name="Content Placeholder 2"/>
          <p:cNvSpPr>
            <a:spLocks noGrp="1"/>
          </p:cNvSpPr>
          <p:nvPr>
            <p:ph idx="1"/>
          </p:nvPr>
        </p:nvSpPr>
        <p:spPr/>
        <p:txBody>
          <a:bodyPr/>
          <a:lstStyle/>
          <a:p>
            <a:pPr marL="457200" lvl="1" indent="0">
              <a:buNone/>
            </a:pPr>
            <a:r>
              <a:rPr lang="en-GB" dirty="0" smtClean="0">
                <a:solidFill>
                  <a:schemeClr val="bg1"/>
                </a:solidFill>
              </a:rPr>
              <a:t>In America this post-industrial revolution era was known as market revolution as it was known to expand the market, through technological advances, communication capabilities and mass production.</a:t>
            </a:r>
          </a:p>
          <a:p>
            <a:pPr marL="457200" lvl="1" indent="0">
              <a:buNone/>
            </a:pPr>
            <a:endParaRPr lang="en-GB" dirty="0">
              <a:solidFill>
                <a:schemeClr val="bg1"/>
              </a:solidFill>
            </a:endParaRPr>
          </a:p>
          <a:p>
            <a:pPr marL="457200" lvl="1" indent="0">
              <a:buNone/>
            </a:pPr>
            <a:r>
              <a:rPr lang="en-GB" dirty="0" smtClean="0">
                <a:solidFill>
                  <a:schemeClr val="bg1"/>
                </a:solidFill>
              </a:rPr>
              <a:t>https://www.youtube.com/watch?v=S9is84O248c</a:t>
            </a:r>
            <a:endParaRPr lang="en-GB" dirty="0">
              <a:solidFill>
                <a:schemeClr val="bg1"/>
              </a:solidFill>
            </a:endParaRPr>
          </a:p>
        </p:txBody>
      </p:sp>
    </p:spTree>
    <p:extLst>
      <p:ext uri="{BB962C8B-B14F-4D97-AF65-F5344CB8AC3E}">
        <p14:creationId xmlns:p14="http://schemas.microsoft.com/office/powerpoint/2010/main" val="26664726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Summary</a:t>
            </a:r>
            <a:endParaRPr lang="en-GB" dirty="0">
              <a:solidFill>
                <a:schemeClr val="bg1"/>
              </a:solidFill>
            </a:endParaRPr>
          </a:p>
        </p:txBody>
      </p:sp>
      <p:sp>
        <p:nvSpPr>
          <p:cNvPr id="3" name="Content Placeholder 2"/>
          <p:cNvSpPr>
            <a:spLocks noGrp="1"/>
          </p:cNvSpPr>
          <p:nvPr>
            <p:ph idx="1"/>
          </p:nvPr>
        </p:nvSpPr>
        <p:spPr/>
        <p:txBody>
          <a:bodyPr/>
          <a:lstStyle/>
          <a:p>
            <a:r>
              <a:rPr lang="en-GB" dirty="0" smtClean="0">
                <a:solidFill>
                  <a:schemeClr val="bg1"/>
                </a:solidFill>
              </a:rPr>
              <a:t>Mass Production created many products that consumers wanted or needed.</a:t>
            </a:r>
          </a:p>
          <a:p>
            <a:r>
              <a:rPr lang="en-GB" dirty="0" smtClean="0">
                <a:solidFill>
                  <a:schemeClr val="bg1"/>
                </a:solidFill>
              </a:rPr>
              <a:t>Distribution channels were established via advances in infrastructure</a:t>
            </a:r>
          </a:p>
          <a:p>
            <a:r>
              <a:rPr lang="en-GB" dirty="0" smtClean="0">
                <a:solidFill>
                  <a:schemeClr val="bg1"/>
                </a:solidFill>
              </a:rPr>
              <a:t>Advertising became possible due to printing and telegraph </a:t>
            </a:r>
            <a:r>
              <a:rPr lang="en-GB" dirty="0" smtClean="0">
                <a:solidFill>
                  <a:schemeClr val="bg1"/>
                </a:solidFill>
              </a:rPr>
              <a:t>advances</a:t>
            </a:r>
          </a:p>
          <a:p>
            <a:r>
              <a:rPr lang="en-GB" dirty="0" smtClean="0">
                <a:solidFill>
                  <a:schemeClr val="bg1"/>
                </a:solidFill>
              </a:rPr>
              <a:t>Suddenly there was an increase in demand, so more products were manufactured to meet demand.</a:t>
            </a:r>
            <a:endParaRPr lang="en-GB" dirty="0">
              <a:solidFill>
                <a:schemeClr val="bg1"/>
              </a:solidFill>
            </a:endParaRPr>
          </a:p>
        </p:txBody>
      </p:sp>
    </p:spTree>
    <p:extLst>
      <p:ext uri="{BB962C8B-B14F-4D97-AF65-F5344CB8AC3E}">
        <p14:creationId xmlns:p14="http://schemas.microsoft.com/office/powerpoint/2010/main" val="2466493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Social Change and the Industrial Revolution</a:t>
            </a:r>
            <a:endParaRPr lang="en-GB" dirty="0">
              <a:solidFill>
                <a:schemeClr val="bg1"/>
              </a:solidFill>
            </a:endParaRPr>
          </a:p>
        </p:txBody>
      </p:sp>
      <p:sp>
        <p:nvSpPr>
          <p:cNvPr id="3" name="Content Placeholder 2"/>
          <p:cNvSpPr>
            <a:spLocks noGrp="1"/>
          </p:cNvSpPr>
          <p:nvPr>
            <p:ph idx="1"/>
          </p:nvPr>
        </p:nvSpPr>
        <p:spPr/>
        <p:txBody>
          <a:bodyPr/>
          <a:lstStyle/>
          <a:p>
            <a:pPr marL="0" indent="0">
              <a:buNone/>
            </a:pPr>
            <a:r>
              <a:rPr lang="en-GB" dirty="0" smtClean="0">
                <a:solidFill>
                  <a:schemeClr val="bg1"/>
                </a:solidFill>
              </a:rPr>
              <a:t>https://www.youtube.com/watch?v=6As8AIbKK5Q</a:t>
            </a:r>
            <a:endParaRPr lang="en-GB" dirty="0">
              <a:solidFill>
                <a:schemeClr val="bg1"/>
              </a:solidFill>
            </a:endParaRPr>
          </a:p>
        </p:txBody>
      </p:sp>
    </p:spTree>
    <p:extLst>
      <p:ext uri="{BB962C8B-B14F-4D97-AF65-F5344CB8AC3E}">
        <p14:creationId xmlns:p14="http://schemas.microsoft.com/office/powerpoint/2010/main" val="1014395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Activity</a:t>
            </a:r>
            <a:endParaRPr lang="en-GB" dirty="0">
              <a:solidFill>
                <a:schemeClr val="bg1"/>
              </a:solidFill>
            </a:endParaRPr>
          </a:p>
        </p:txBody>
      </p:sp>
      <p:sp>
        <p:nvSpPr>
          <p:cNvPr id="3" name="Content Placeholder 2"/>
          <p:cNvSpPr>
            <a:spLocks noGrp="1"/>
          </p:cNvSpPr>
          <p:nvPr>
            <p:ph idx="1"/>
          </p:nvPr>
        </p:nvSpPr>
        <p:spPr/>
        <p:txBody>
          <a:bodyPr/>
          <a:lstStyle/>
          <a:p>
            <a:pPr marL="0" indent="0">
              <a:buNone/>
            </a:pPr>
            <a:r>
              <a:rPr lang="en-GB" dirty="0" smtClean="0">
                <a:solidFill>
                  <a:schemeClr val="bg1"/>
                </a:solidFill>
              </a:rPr>
              <a:t>Consider an issue tackled by the previous video that could have been the subject of a contemporary Social Marketing campaign.  </a:t>
            </a:r>
          </a:p>
          <a:p>
            <a:pPr marL="0" indent="0">
              <a:buNone/>
            </a:pPr>
            <a:r>
              <a:rPr lang="en-GB" dirty="0" smtClean="0">
                <a:solidFill>
                  <a:schemeClr val="bg1"/>
                </a:solidFill>
              </a:rPr>
              <a:t>What is the issue you wish to tackle?</a:t>
            </a:r>
          </a:p>
          <a:p>
            <a:pPr marL="0" indent="0">
              <a:buNone/>
            </a:pPr>
            <a:r>
              <a:rPr lang="en-GB" dirty="0" smtClean="0">
                <a:solidFill>
                  <a:schemeClr val="bg1"/>
                </a:solidFill>
              </a:rPr>
              <a:t>What would the strategy look like?</a:t>
            </a:r>
            <a:endParaRPr lang="en-GB" dirty="0">
              <a:solidFill>
                <a:schemeClr val="bg1"/>
              </a:solidFill>
            </a:endParaRPr>
          </a:p>
        </p:txBody>
      </p:sp>
    </p:spTree>
    <p:extLst>
      <p:ext uri="{BB962C8B-B14F-4D97-AF65-F5344CB8AC3E}">
        <p14:creationId xmlns:p14="http://schemas.microsoft.com/office/powerpoint/2010/main" val="33396090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3162300" cy="5970361"/>
          </a:xfrm>
          <a:solidFill>
            <a:schemeClr val="accent1">
              <a:lumMod val="60000"/>
              <a:lumOff val="40000"/>
            </a:schemeClr>
          </a:solidFill>
        </p:spPr>
        <p:txBody>
          <a:bodyPr/>
          <a:lstStyle/>
          <a:p>
            <a:pPr algn="ctr"/>
            <a:r>
              <a:rPr lang="en-GB" dirty="0" smtClean="0">
                <a:solidFill>
                  <a:schemeClr val="bg1"/>
                </a:solidFill>
              </a:rPr>
              <a:t>Sales Era 1920-1940</a:t>
            </a:r>
            <a:endParaRPr lang="en-GB" dirty="0">
              <a:solidFill>
                <a:schemeClr val="bg1"/>
              </a:solidFill>
            </a:endParaRPr>
          </a:p>
        </p:txBody>
      </p:sp>
      <p:sp>
        <p:nvSpPr>
          <p:cNvPr id="4" name="Rounded Rectangle 3"/>
          <p:cNvSpPr/>
          <p:nvPr/>
        </p:nvSpPr>
        <p:spPr>
          <a:xfrm>
            <a:off x="4000500" y="974497"/>
            <a:ext cx="7494814" cy="475161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Following on from the Industrial revolution there was now lots of mass produced products to sell….</a:t>
            </a:r>
          </a:p>
          <a:p>
            <a:pPr algn="ctr"/>
            <a:r>
              <a:rPr lang="en-GB" dirty="0"/>
              <a:t>This lead to increased competition, focus on getting rid of products, convincing customers to buy their products, not at all considering the needs of the customer base</a:t>
            </a:r>
            <a:r>
              <a:rPr lang="en-GB" dirty="0" smtClean="0"/>
              <a:t>.</a:t>
            </a:r>
          </a:p>
          <a:p>
            <a:pPr algn="ctr"/>
            <a:endParaRPr lang="en-GB" dirty="0"/>
          </a:p>
          <a:p>
            <a:pPr algn="ctr"/>
            <a:r>
              <a:rPr lang="en-GB" dirty="0" smtClean="0"/>
              <a:t>Supply was starting to be greater than demand</a:t>
            </a:r>
            <a:endParaRPr lang="en-GB" dirty="0"/>
          </a:p>
          <a:p>
            <a:pPr algn="ctr"/>
            <a:endParaRPr lang="en-GB" dirty="0"/>
          </a:p>
          <a:p>
            <a:pPr algn="ctr"/>
            <a:r>
              <a:rPr lang="en-GB" dirty="0"/>
              <a:t>Everything was based around price and not quality.</a:t>
            </a:r>
          </a:p>
          <a:p>
            <a:pPr algn="ctr"/>
            <a:endParaRPr lang="en-GB" dirty="0"/>
          </a:p>
          <a:p>
            <a:pPr algn="ctr"/>
            <a:r>
              <a:rPr lang="en-GB" dirty="0"/>
              <a:t>https://www.youtube.com/watch?v=0ygxXff3fOc</a:t>
            </a:r>
          </a:p>
        </p:txBody>
      </p:sp>
    </p:spTree>
    <p:extLst>
      <p:ext uri="{BB962C8B-B14F-4D97-AF65-F5344CB8AC3E}">
        <p14:creationId xmlns:p14="http://schemas.microsoft.com/office/powerpoint/2010/main" val="20088475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444" y="381454"/>
            <a:ext cx="2906486" cy="6052004"/>
          </a:xfrm>
          <a:solidFill>
            <a:schemeClr val="accent1">
              <a:lumMod val="60000"/>
              <a:lumOff val="40000"/>
            </a:schemeClr>
          </a:solidFill>
        </p:spPr>
        <p:txBody>
          <a:bodyPr>
            <a:normAutofit/>
          </a:bodyPr>
          <a:lstStyle/>
          <a:p>
            <a:pPr algn="ctr"/>
            <a:r>
              <a:rPr lang="en-GB" dirty="0" smtClean="0">
                <a:solidFill>
                  <a:schemeClr val="bg1"/>
                </a:solidFill>
              </a:rPr>
              <a:t>Marketing department Era 1940-1960</a:t>
            </a:r>
            <a:endParaRPr lang="en-GB" dirty="0">
              <a:solidFill>
                <a:schemeClr val="bg1"/>
              </a:solidFill>
            </a:endParaRPr>
          </a:p>
        </p:txBody>
      </p:sp>
      <p:sp>
        <p:nvSpPr>
          <p:cNvPr id="4" name="Rounded Rectangle 3"/>
          <p:cNvSpPr/>
          <p:nvPr/>
        </p:nvSpPr>
        <p:spPr>
          <a:xfrm>
            <a:off x="3673931" y="1240971"/>
            <a:ext cx="7462156" cy="46863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Marketing functions were brought together under one department.</a:t>
            </a:r>
          </a:p>
          <a:p>
            <a:pPr algn="ctr"/>
            <a:r>
              <a:rPr lang="en-GB" dirty="0" smtClean="0"/>
              <a:t>All adverts and advertising for all products were distributed from one place.</a:t>
            </a:r>
          </a:p>
          <a:p>
            <a:pPr algn="ctr"/>
            <a:endParaRPr lang="en-GB" dirty="0"/>
          </a:p>
          <a:p>
            <a:pPr algn="ctr"/>
            <a:r>
              <a:rPr lang="en-GB" dirty="0" smtClean="0"/>
              <a:t>Short term planning</a:t>
            </a:r>
            <a:endParaRPr lang="en-GB" dirty="0"/>
          </a:p>
        </p:txBody>
      </p:sp>
    </p:spTree>
    <p:extLst>
      <p:ext uri="{BB962C8B-B14F-4D97-AF65-F5344CB8AC3E}">
        <p14:creationId xmlns:p14="http://schemas.microsoft.com/office/powerpoint/2010/main" val="955061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2574471" cy="5811838"/>
          </a:xfrm>
          <a:solidFill>
            <a:schemeClr val="accent1">
              <a:lumMod val="60000"/>
              <a:lumOff val="40000"/>
            </a:schemeClr>
          </a:solidFill>
        </p:spPr>
        <p:txBody>
          <a:bodyPr>
            <a:normAutofit/>
          </a:bodyPr>
          <a:lstStyle/>
          <a:p>
            <a:pPr algn="ctr"/>
            <a:r>
              <a:rPr lang="en-GB" dirty="0" smtClean="0">
                <a:solidFill>
                  <a:schemeClr val="bg1"/>
                </a:solidFill>
              </a:rPr>
              <a:t>Marketing Company Era 1960-1990</a:t>
            </a:r>
            <a:endParaRPr lang="en-GB" dirty="0">
              <a:solidFill>
                <a:schemeClr val="bg1"/>
              </a:solidFill>
            </a:endParaRPr>
          </a:p>
        </p:txBody>
      </p:sp>
      <p:sp>
        <p:nvSpPr>
          <p:cNvPr id="4" name="Rounded Rectangle 3"/>
          <p:cNvSpPr/>
          <p:nvPr/>
        </p:nvSpPr>
        <p:spPr>
          <a:xfrm>
            <a:off x="3412671" y="1322614"/>
            <a:ext cx="8213272" cy="44250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Whole companies set up to create marketing campaigns.</a:t>
            </a:r>
          </a:p>
          <a:p>
            <a:pPr algn="ctr"/>
            <a:r>
              <a:rPr lang="en-GB" dirty="0" smtClean="0"/>
              <a:t>These could be for companies or products, even governments in some cases.</a:t>
            </a:r>
          </a:p>
          <a:p>
            <a:pPr algn="ctr"/>
            <a:r>
              <a:rPr lang="en-GB" dirty="0" smtClean="0"/>
              <a:t>Customer is king</a:t>
            </a:r>
          </a:p>
          <a:p>
            <a:pPr algn="ctr"/>
            <a:r>
              <a:rPr lang="en-GB" dirty="0" smtClean="0"/>
              <a:t>Shift to providing what the customer needs rather that convincing them to purchase something.</a:t>
            </a:r>
          </a:p>
          <a:p>
            <a:pPr algn="ctr"/>
            <a:r>
              <a:rPr lang="en-GB" dirty="0" smtClean="0"/>
              <a:t>Companies have the ability to conduct research and make recommendations.</a:t>
            </a:r>
            <a:endParaRPr lang="en-GB" dirty="0"/>
          </a:p>
        </p:txBody>
      </p:sp>
    </p:spTree>
    <p:extLst>
      <p:ext uri="{BB962C8B-B14F-4D97-AF65-F5344CB8AC3E}">
        <p14:creationId xmlns:p14="http://schemas.microsoft.com/office/powerpoint/2010/main" val="3522464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6571" y="365125"/>
            <a:ext cx="2988129" cy="6117318"/>
          </a:xfrm>
          <a:solidFill>
            <a:schemeClr val="accent1">
              <a:lumMod val="60000"/>
              <a:lumOff val="40000"/>
            </a:schemeClr>
          </a:solidFill>
        </p:spPr>
        <p:txBody>
          <a:bodyPr>
            <a:normAutofit/>
          </a:bodyPr>
          <a:lstStyle/>
          <a:p>
            <a:r>
              <a:rPr lang="en-GB" dirty="0" smtClean="0">
                <a:solidFill>
                  <a:schemeClr val="bg1"/>
                </a:solidFill>
              </a:rPr>
              <a:t>Relationship Marketing Era 1990-2010</a:t>
            </a:r>
            <a:endParaRPr lang="en-GB" dirty="0">
              <a:solidFill>
                <a:schemeClr val="bg1"/>
              </a:solidFill>
            </a:endParaRPr>
          </a:p>
        </p:txBody>
      </p:sp>
      <p:sp>
        <p:nvSpPr>
          <p:cNvPr id="4" name="Rounded Rectangle 3"/>
          <p:cNvSpPr/>
          <p:nvPr/>
        </p:nvSpPr>
        <p:spPr>
          <a:xfrm>
            <a:off x="3314700" y="1159329"/>
            <a:ext cx="8409214" cy="49802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https://www.youtube.com/watch?v=BKOrVpaP6eY</a:t>
            </a:r>
            <a:endParaRPr lang="en-GB" dirty="0" smtClean="0"/>
          </a:p>
          <a:p>
            <a:pPr algn="ctr"/>
            <a:endParaRPr lang="en-GB" dirty="0" smtClean="0"/>
          </a:p>
          <a:p>
            <a:pPr algn="ctr"/>
            <a:r>
              <a:rPr lang="en-GB" dirty="0" smtClean="0"/>
              <a:t>CASE STUDY</a:t>
            </a:r>
            <a:endParaRPr lang="en-GB" dirty="0"/>
          </a:p>
          <a:p>
            <a:pPr algn="ctr"/>
            <a:r>
              <a:rPr lang="en-GB" dirty="0" smtClean="0">
                <a:hlinkClick r:id="rId2"/>
              </a:rPr>
              <a:t>https</a:t>
            </a:r>
            <a:r>
              <a:rPr lang="en-GB" dirty="0">
                <a:hlinkClick r:id="rId2"/>
              </a:rPr>
              <a:t>://</a:t>
            </a:r>
            <a:r>
              <a:rPr lang="en-GB" dirty="0" smtClean="0">
                <a:hlinkClick r:id="rId2"/>
              </a:rPr>
              <a:t>www.expertmarket.co.uk/crm-systems/apple-crm-case-study</a:t>
            </a:r>
            <a:endParaRPr lang="en-GB" dirty="0" smtClean="0"/>
          </a:p>
          <a:p>
            <a:pPr algn="ctr"/>
            <a:r>
              <a:rPr lang="en-GB" dirty="0" smtClean="0"/>
              <a:t>ACTIVITY</a:t>
            </a:r>
          </a:p>
          <a:p>
            <a:pPr algn="ctr"/>
            <a:r>
              <a:rPr lang="en-GB" dirty="0" smtClean="0"/>
              <a:t>In groups, discuss how and why Apple do what they do?  Can you think of any other companies who have adopted a similar policy</a:t>
            </a:r>
            <a:endParaRPr lang="en-GB" dirty="0"/>
          </a:p>
        </p:txBody>
      </p:sp>
    </p:spTree>
    <p:extLst>
      <p:ext uri="{BB962C8B-B14F-4D97-AF65-F5344CB8AC3E}">
        <p14:creationId xmlns:p14="http://schemas.microsoft.com/office/powerpoint/2010/main" val="29074011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3374571" cy="5758089"/>
          </a:xfrm>
          <a:solidFill>
            <a:schemeClr val="accent1">
              <a:lumMod val="60000"/>
              <a:lumOff val="40000"/>
            </a:schemeClr>
          </a:solidFill>
        </p:spPr>
        <p:txBody>
          <a:bodyPr>
            <a:normAutofit/>
          </a:bodyPr>
          <a:lstStyle/>
          <a:p>
            <a:r>
              <a:rPr lang="en-GB" dirty="0" smtClean="0">
                <a:solidFill>
                  <a:schemeClr val="bg1"/>
                </a:solidFill>
              </a:rPr>
              <a:t>Social/Mobile Marketing Era 2010-present</a:t>
            </a:r>
            <a:endParaRPr lang="en-GB" dirty="0">
              <a:solidFill>
                <a:schemeClr val="bg1"/>
              </a:solidFill>
            </a:endParaRPr>
          </a:p>
        </p:txBody>
      </p:sp>
      <p:sp>
        <p:nvSpPr>
          <p:cNvPr id="4" name="Rounded Rectangle 3"/>
          <p:cNvSpPr/>
          <p:nvPr/>
        </p:nvSpPr>
        <p:spPr>
          <a:xfrm>
            <a:off x="4212771" y="767444"/>
            <a:ext cx="7053943" cy="51598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https://www.youtube.com/watch?v=3LJvodmYu3Q</a:t>
            </a:r>
          </a:p>
        </p:txBody>
      </p:sp>
    </p:spTree>
    <p:extLst>
      <p:ext uri="{BB962C8B-B14F-4D97-AF65-F5344CB8AC3E}">
        <p14:creationId xmlns:p14="http://schemas.microsoft.com/office/powerpoint/2010/main" val="30578893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The Future……</a:t>
            </a:r>
            <a:endParaRPr lang="en-GB" dirty="0">
              <a:solidFill>
                <a:schemeClr val="bg1"/>
              </a:solidFill>
            </a:endParaRPr>
          </a:p>
        </p:txBody>
      </p:sp>
      <p:sp>
        <p:nvSpPr>
          <p:cNvPr id="3" name="Content Placeholder 2"/>
          <p:cNvSpPr>
            <a:spLocks noGrp="1"/>
          </p:cNvSpPr>
          <p:nvPr>
            <p:ph idx="1"/>
          </p:nvPr>
        </p:nvSpPr>
        <p:spPr/>
        <p:txBody>
          <a:bodyPr/>
          <a:lstStyle/>
          <a:p>
            <a:pPr marL="0" indent="0">
              <a:buNone/>
            </a:pPr>
            <a:r>
              <a:rPr lang="en-GB" dirty="0" smtClean="0">
                <a:solidFill>
                  <a:schemeClr val="bg1"/>
                </a:solidFill>
              </a:rPr>
              <a:t>Where is marketing going from here…</a:t>
            </a:r>
          </a:p>
          <a:p>
            <a:pPr marL="0" indent="0">
              <a:buNone/>
            </a:pPr>
            <a:r>
              <a:rPr lang="en-GB" dirty="0" smtClean="0">
                <a:solidFill>
                  <a:schemeClr val="bg1"/>
                </a:solidFill>
              </a:rPr>
              <a:t>Has the 4 P’s been replaced                    People don’t buy products </a:t>
            </a:r>
          </a:p>
          <a:p>
            <a:pPr marL="0" indent="0">
              <a:buNone/>
            </a:pPr>
            <a:r>
              <a:rPr lang="en-GB" dirty="0" smtClean="0">
                <a:solidFill>
                  <a:schemeClr val="bg1"/>
                </a:solidFill>
              </a:rPr>
              <a:t> with the 4E’s?				Anymore, they buy experiences </a:t>
            </a:r>
          </a:p>
          <a:p>
            <a:pPr marL="0" indent="0">
              <a:buNone/>
            </a:pPr>
            <a:r>
              <a:rPr lang="en-GB" dirty="0">
                <a:solidFill>
                  <a:schemeClr val="bg1"/>
                </a:solidFill>
              </a:rPr>
              <a:t>	</a:t>
            </a:r>
            <a:r>
              <a:rPr lang="en-GB" dirty="0" smtClean="0">
                <a:solidFill>
                  <a:schemeClr val="bg1"/>
                </a:solidFill>
              </a:rPr>
              <a:t>					and emotions.</a:t>
            </a:r>
          </a:p>
          <a:p>
            <a:pPr marL="0" indent="0">
              <a:buNone/>
            </a:pPr>
            <a:r>
              <a:rPr lang="en-GB" dirty="0">
                <a:solidFill>
                  <a:schemeClr val="bg1"/>
                </a:solidFill>
              </a:rPr>
              <a:t>	</a:t>
            </a:r>
            <a:r>
              <a:rPr lang="en-GB" dirty="0" smtClean="0">
                <a:solidFill>
                  <a:schemeClr val="bg1"/>
                </a:solidFill>
              </a:rPr>
              <a:t>					</a:t>
            </a:r>
            <a:endParaRPr lang="en-GB" dirty="0">
              <a:solidFill>
                <a:schemeClr val="bg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3428999"/>
            <a:ext cx="2823713" cy="255406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057" y="3666672"/>
            <a:ext cx="2694214" cy="2645228"/>
          </a:xfrm>
          <a:prstGeom prst="rect">
            <a:avLst/>
          </a:prstGeom>
        </p:spPr>
      </p:pic>
    </p:spTree>
    <p:extLst>
      <p:ext uri="{BB962C8B-B14F-4D97-AF65-F5344CB8AC3E}">
        <p14:creationId xmlns:p14="http://schemas.microsoft.com/office/powerpoint/2010/main" val="3952940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Pre-lecture Work</a:t>
            </a:r>
            <a:endParaRPr lang="en-GB" dirty="0">
              <a:solidFill>
                <a:schemeClr val="bg1"/>
              </a:solidFill>
            </a:endParaRPr>
          </a:p>
        </p:txBody>
      </p:sp>
      <p:sp>
        <p:nvSpPr>
          <p:cNvPr id="3" name="Content Placeholder 2"/>
          <p:cNvSpPr>
            <a:spLocks noGrp="1"/>
          </p:cNvSpPr>
          <p:nvPr>
            <p:ph idx="1"/>
          </p:nvPr>
        </p:nvSpPr>
        <p:spPr/>
        <p:txBody>
          <a:bodyPr/>
          <a:lstStyle/>
          <a:p>
            <a:pPr marL="0" indent="0">
              <a:buNone/>
            </a:pPr>
            <a:r>
              <a:rPr lang="en-GB" dirty="0" smtClean="0">
                <a:solidFill>
                  <a:schemeClr val="bg1"/>
                </a:solidFill>
              </a:rPr>
              <a:t>Conduct some research into the different perspectives and opinions of where the future of Marketing lies.</a:t>
            </a:r>
          </a:p>
          <a:p>
            <a:pPr marL="0" indent="0">
              <a:buNone/>
            </a:pPr>
            <a:r>
              <a:rPr lang="en-GB" dirty="0" smtClean="0">
                <a:solidFill>
                  <a:schemeClr val="bg1"/>
                </a:solidFill>
              </a:rPr>
              <a:t>Lots of companies and theorists have opinions, come to lecture prepared to discuss the future of marketing.</a:t>
            </a:r>
            <a:endParaRPr lang="en-GB" dirty="0">
              <a:solidFill>
                <a:schemeClr val="bg1"/>
              </a:solidFill>
            </a:endParaRPr>
          </a:p>
        </p:txBody>
      </p:sp>
    </p:spTree>
    <p:extLst>
      <p:ext uri="{BB962C8B-B14F-4D97-AF65-F5344CB8AC3E}">
        <p14:creationId xmlns:p14="http://schemas.microsoft.com/office/powerpoint/2010/main" val="27931357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1004</Words>
  <Application>Microsoft Office PowerPoint</Application>
  <PresentationFormat>Widescreen</PresentationFormat>
  <Paragraphs>80</Paragraphs>
  <Slides>16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Marketing Past, Present and Future </vt:lpstr>
      <vt:lpstr>Pre-lecture Work</vt:lpstr>
      <vt:lpstr>7 Era’s of Marketing</vt:lpstr>
      <vt:lpstr>PowerPoint Presentation</vt:lpstr>
      <vt:lpstr>The Industrial Revolution</vt:lpstr>
      <vt:lpstr>Market Revolution</vt:lpstr>
      <vt:lpstr>Summary</vt:lpstr>
      <vt:lpstr>Social Change and the Industrial Revolution</vt:lpstr>
      <vt:lpstr>Activity</vt:lpstr>
      <vt:lpstr>Sales Era 1920-1940</vt:lpstr>
      <vt:lpstr>Marketing department Era 1940-1960</vt:lpstr>
      <vt:lpstr>Marketing Company Era 1960-1990</vt:lpstr>
      <vt:lpstr>Relationship Marketing Era 1990-2010</vt:lpstr>
      <vt:lpstr>Social/Mobile Marketing Era 2010-present</vt:lpstr>
      <vt:lpstr>The Future……</vt:lpstr>
      <vt:lpstr>Pre-lecture Work</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Past, Present and Future</dc:title>
  <dc:creator>Jessica Shore</dc:creator>
  <cp:lastModifiedBy>Jessica Shore</cp:lastModifiedBy>
  <cp:revision>4</cp:revision>
  <dcterms:created xsi:type="dcterms:W3CDTF">2019-02-04T14:58:06Z</dcterms:created>
  <dcterms:modified xsi:type="dcterms:W3CDTF">2019-02-05T12:12:54Z</dcterms:modified>
</cp:coreProperties>
</file>