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Lst>
  <p:sldSz cx="30311725"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8173FE54-DF23-5845-8B24-B6731AA35717}">
          <p14:sldIdLst>
            <p14:sldId id="256"/>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565"/>
    <p:restoredTop sz="94631"/>
  </p:normalViewPr>
  <p:slideViewPr>
    <p:cSldViewPr snapToGrid="0">
      <p:cViewPr>
        <p:scale>
          <a:sx n="44" d="100"/>
          <a:sy n="44" d="100"/>
        </p:scale>
        <p:origin x="14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3380" y="7005156"/>
            <a:ext cx="25764966" cy="14902051"/>
          </a:xfrm>
        </p:spPr>
        <p:txBody>
          <a:bodyPr anchor="b"/>
          <a:lstStyle>
            <a:lvl1pPr algn="ctr">
              <a:defRPr sz="19889"/>
            </a:lvl1pPr>
          </a:lstStyle>
          <a:p>
            <a:r>
              <a:rPr lang="en-GB"/>
              <a:t>Click to edit Master title style</a:t>
            </a:r>
            <a:endParaRPr lang="en-US" dirty="0"/>
          </a:p>
        </p:txBody>
      </p:sp>
      <p:sp>
        <p:nvSpPr>
          <p:cNvPr id="3" name="Subtitle 2"/>
          <p:cNvSpPr>
            <a:spLocks noGrp="1"/>
          </p:cNvSpPr>
          <p:nvPr>
            <p:ph type="subTitle" idx="1"/>
          </p:nvPr>
        </p:nvSpPr>
        <p:spPr>
          <a:xfrm>
            <a:off x="3788966" y="22481887"/>
            <a:ext cx="22733794" cy="10334331"/>
          </a:xfrm>
        </p:spPr>
        <p:txBody>
          <a:bodyPr/>
          <a:lstStyle>
            <a:lvl1pPr marL="0" indent="0" algn="ctr">
              <a:buNone/>
              <a:defRPr sz="7956"/>
            </a:lvl1pPr>
            <a:lvl2pPr marL="1515572" indent="0" algn="ctr">
              <a:buNone/>
              <a:defRPr sz="6630"/>
            </a:lvl2pPr>
            <a:lvl3pPr marL="3031145" indent="0" algn="ctr">
              <a:buNone/>
              <a:defRPr sz="5967"/>
            </a:lvl3pPr>
            <a:lvl4pPr marL="4546717" indent="0" algn="ctr">
              <a:buNone/>
              <a:defRPr sz="5304"/>
            </a:lvl4pPr>
            <a:lvl5pPr marL="6062289" indent="0" algn="ctr">
              <a:buNone/>
              <a:defRPr sz="5304"/>
            </a:lvl5pPr>
            <a:lvl6pPr marL="7577861" indent="0" algn="ctr">
              <a:buNone/>
              <a:defRPr sz="5304"/>
            </a:lvl6pPr>
            <a:lvl7pPr marL="9093434" indent="0" algn="ctr">
              <a:buNone/>
              <a:defRPr sz="5304"/>
            </a:lvl7pPr>
            <a:lvl8pPr marL="10609006" indent="0" algn="ctr">
              <a:buNone/>
              <a:defRPr sz="5304"/>
            </a:lvl8pPr>
            <a:lvl9pPr marL="12124578" indent="0" algn="ctr">
              <a:buNone/>
              <a:defRPr sz="5304"/>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95FA583-53D3-7C47-B53F-29286D01EC02}"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429883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95FA583-53D3-7C47-B53F-29286D01EC02}"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3558154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8145" y="10671229"/>
            <a:ext cx="26143863" cy="17805173"/>
          </a:xfrm>
        </p:spPr>
        <p:txBody>
          <a:bodyPr anchor="b"/>
          <a:lstStyle>
            <a:lvl1pPr>
              <a:defRPr sz="19889"/>
            </a:lvl1pPr>
          </a:lstStyle>
          <a:p>
            <a:r>
              <a:rPr lang="en-GB"/>
              <a:t>Click to edit Master title style</a:t>
            </a:r>
            <a:endParaRPr lang="en-US" dirty="0"/>
          </a:p>
        </p:txBody>
      </p:sp>
      <p:sp>
        <p:nvSpPr>
          <p:cNvPr id="3" name="Text Placeholder 2"/>
          <p:cNvSpPr>
            <a:spLocks noGrp="1"/>
          </p:cNvSpPr>
          <p:nvPr>
            <p:ph type="body" idx="1"/>
          </p:nvPr>
        </p:nvSpPr>
        <p:spPr>
          <a:xfrm>
            <a:off x="2068145" y="28644846"/>
            <a:ext cx="26143863" cy="9363320"/>
          </a:xfrm>
        </p:spPr>
        <p:txBody>
          <a:bodyPr/>
          <a:lstStyle>
            <a:lvl1pPr marL="0" indent="0">
              <a:buNone/>
              <a:defRPr sz="7956">
                <a:solidFill>
                  <a:schemeClr val="tx1">
                    <a:tint val="82000"/>
                  </a:schemeClr>
                </a:solidFill>
              </a:defRPr>
            </a:lvl1pPr>
            <a:lvl2pPr marL="1515572" indent="0">
              <a:buNone/>
              <a:defRPr sz="6630">
                <a:solidFill>
                  <a:schemeClr val="tx1">
                    <a:tint val="82000"/>
                  </a:schemeClr>
                </a:solidFill>
              </a:defRPr>
            </a:lvl2pPr>
            <a:lvl3pPr marL="3031145" indent="0">
              <a:buNone/>
              <a:defRPr sz="5967">
                <a:solidFill>
                  <a:schemeClr val="tx1">
                    <a:tint val="82000"/>
                  </a:schemeClr>
                </a:solidFill>
              </a:defRPr>
            </a:lvl3pPr>
            <a:lvl4pPr marL="4546717" indent="0">
              <a:buNone/>
              <a:defRPr sz="5304">
                <a:solidFill>
                  <a:schemeClr val="tx1">
                    <a:tint val="82000"/>
                  </a:schemeClr>
                </a:solidFill>
              </a:defRPr>
            </a:lvl4pPr>
            <a:lvl5pPr marL="6062289" indent="0">
              <a:buNone/>
              <a:defRPr sz="5304">
                <a:solidFill>
                  <a:schemeClr val="tx1">
                    <a:tint val="82000"/>
                  </a:schemeClr>
                </a:solidFill>
              </a:defRPr>
            </a:lvl5pPr>
            <a:lvl6pPr marL="7577861" indent="0">
              <a:buNone/>
              <a:defRPr sz="5304">
                <a:solidFill>
                  <a:schemeClr val="tx1">
                    <a:tint val="82000"/>
                  </a:schemeClr>
                </a:solidFill>
              </a:defRPr>
            </a:lvl6pPr>
            <a:lvl7pPr marL="9093434" indent="0">
              <a:buNone/>
              <a:defRPr sz="5304">
                <a:solidFill>
                  <a:schemeClr val="tx1">
                    <a:tint val="82000"/>
                  </a:schemeClr>
                </a:solidFill>
              </a:defRPr>
            </a:lvl7pPr>
            <a:lvl8pPr marL="10609006" indent="0">
              <a:buNone/>
              <a:defRPr sz="5304">
                <a:solidFill>
                  <a:schemeClr val="tx1">
                    <a:tint val="82000"/>
                  </a:schemeClr>
                </a:solidFill>
              </a:defRPr>
            </a:lvl8pPr>
            <a:lvl9pPr marL="12124578" indent="0">
              <a:buNone/>
              <a:defRPr sz="5304">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95FA583-53D3-7C47-B53F-29286D01EC02}"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427913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3931" y="11394520"/>
            <a:ext cx="12882483"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45311" y="11394520"/>
            <a:ext cx="12882483"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95FA583-53D3-7C47-B53F-29286D01EC02}" type="datetimeFigureOut">
              <a:rPr lang="en-US" smtClean="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1091828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7879" y="2278913"/>
            <a:ext cx="26143863"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7883" y="10492870"/>
            <a:ext cx="12823278" cy="5142393"/>
          </a:xfrm>
        </p:spPr>
        <p:txBody>
          <a:bodyPr anchor="b"/>
          <a:lstStyle>
            <a:lvl1pPr marL="0" indent="0">
              <a:buNone/>
              <a:defRPr sz="7956" b="1"/>
            </a:lvl1pPr>
            <a:lvl2pPr marL="1515572" indent="0">
              <a:buNone/>
              <a:defRPr sz="6630" b="1"/>
            </a:lvl2pPr>
            <a:lvl3pPr marL="3031145" indent="0">
              <a:buNone/>
              <a:defRPr sz="5967" b="1"/>
            </a:lvl3pPr>
            <a:lvl4pPr marL="4546717" indent="0">
              <a:buNone/>
              <a:defRPr sz="5304" b="1"/>
            </a:lvl4pPr>
            <a:lvl5pPr marL="6062289" indent="0">
              <a:buNone/>
              <a:defRPr sz="5304" b="1"/>
            </a:lvl5pPr>
            <a:lvl6pPr marL="7577861" indent="0">
              <a:buNone/>
              <a:defRPr sz="5304" b="1"/>
            </a:lvl6pPr>
            <a:lvl7pPr marL="9093434" indent="0">
              <a:buNone/>
              <a:defRPr sz="5304" b="1"/>
            </a:lvl7pPr>
            <a:lvl8pPr marL="10609006" indent="0">
              <a:buNone/>
              <a:defRPr sz="5304" b="1"/>
            </a:lvl8pPr>
            <a:lvl9pPr marL="12124578" indent="0">
              <a:buNone/>
              <a:defRPr sz="5304" b="1"/>
            </a:lvl9pPr>
          </a:lstStyle>
          <a:p>
            <a:pPr lvl="0"/>
            <a:r>
              <a:rPr lang="en-GB"/>
              <a:t>Click to edit Master text styles</a:t>
            </a:r>
          </a:p>
        </p:txBody>
      </p:sp>
      <p:sp>
        <p:nvSpPr>
          <p:cNvPr id="4" name="Content Placeholder 3"/>
          <p:cNvSpPr>
            <a:spLocks noGrp="1"/>
          </p:cNvSpPr>
          <p:nvPr>
            <p:ph sz="half" idx="2"/>
          </p:nvPr>
        </p:nvSpPr>
        <p:spPr>
          <a:xfrm>
            <a:off x="2087883" y="15635264"/>
            <a:ext cx="12823278"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45313" y="10492870"/>
            <a:ext cx="12886431" cy="5142393"/>
          </a:xfrm>
        </p:spPr>
        <p:txBody>
          <a:bodyPr anchor="b"/>
          <a:lstStyle>
            <a:lvl1pPr marL="0" indent="0">
              <a:buNone/>
              <a:defRPr sz="7956" b="1"/>
            </a:lvl1pPr>
            <a:lvl2pPr marL="1515572" indent="0">
              <a:buNone/>
              <a:defRPr sz="6630" b="1"/>
            </a:lvl2pPr>
            <a:lvl3pPr marL="3031145" indent="0">
              <a:buNone/>
              <a:defRPr sz="5967" b="1"/>
            </a:lvl3pPr>
            <a:lvl4pPr marL="4546717" indent="0">
              <a:buNone/>
              <a:defRPr sz="5304" b="1"/>
            </a:lvl4pPr>
            <a:lvl5pPr marL="6062289" indent="0">
              <a:buNone/>
              <a:defRPr sz="5304" b="1"/>
            </a:lvl5pPr>
            <a:lvl6pPr marL="7577861" indent="0">
              <a:buNone/>
              <a:defRPr sz="5304" b="1"/>
            </a:lvl6pPr>
            <a:lvl7pPr marL="9093434" indent="0">
              <a:buNone/>
              <a:defRPr sz="5304" b="1"/>
            </a:lvl7pPr>
            <a:lvl8pPr marL="10609006" indent="0">
              <a:buNone/>
              <a:defRPr sz="5304" b="1"/>
            </a:lvl8pPr>
            <a:lvl9pPr marL="12124578" indent="0">
              <a:buNone/>
              <a:defRPr sz="5304" b="1"/>
            </a:lvl9pPr>
          </a:lstStyle>
          <a:p>
            <a:pPr lvl="0"/>
            <a:r>
              <a:rPr lang="en-GB"/>
              <a:t>Click to edit Master text styles</a:t>
            </a:r>
          </a:p>
        </p:txBody>
      </p:sp>
      <p:sp>
        <p:nvSpPr>
          <p:cNvPr id="6" name="Content Placeholder 5"/>
          <p:cNvSpPr>
            <a:spLocks noGrp="1"/>
          </p:cNvSpPr>
          <p:nvPr>
            <p:ph sz="quarter" idx="4"/>
          </p:nvPr>
        </p:nvSpPr>
        <p:spPr>
          <a:xfrm>
            <a:off x="15345313" y="15635264"/>
            <a:ext cx="12886431"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95FA583-53D3-7C47-B53F-29286D01EC02}" type="datetimeFigureOut">
              <a:rPr lang="en-US" smtClean="0"/>
              <a:t>3/1/26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1464349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95FA583-53D3-7C47-B53F-29286D01EC02}" type="datetimeFigureOut">
              <a:rPr lang="en-US" smtClean="0"/>
              <a:t>3/1/26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3490727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5FA583-53D3-7C47-B53F-29286D01EC02}" type="datetimeFigureOut">
              <a:rPr lang="en-US" smtClean="0"/>
              <a:t>3/1/26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596596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7879" y="2853584"/>
            <a:ext cx="9776320" cy="9987545"/>
          </a:xfrm>
        </p:spPr>
        <p:txBody>
          <a:bodyPr anchor="b"/>
          <a:lstStyle>
            <a:lvl1pPr>
              <a:defRPr sz="10608"/>
            </a:lvl1pPr>
          </a:lstStyle>
          <a:p>
            <a:r>
              <a:rPr lang="en-GB"/>
              <a:t>Click to edit Master title style</a:t>
            </a:r>
            <a:endParaRPr lang="en-US" dirty="0"/>
          </a:p>
        </p:txBody>
      </p:sp>
      <p:sp>
        <p:nvSpPr>
          <p:cNvPr id="3" name="Content Placeholder 2"/>
          <p:cNvSpPr>
            <a:spLocks noGrp="1"/>
          </p:cNvSpPr>
          <p:nvPr>
            <p:ph idx="1"/>
          </p:nvPr>
        </p:nvSpPr>
        <p:spPr>
          <a:xfrm>
            <a:off x="12886431" y="6162959"/>
            <a:ext cx="15345311" cy="30418415"/>
          </a:xfrm>
        </p:spPr>
        <p:txBody>
          <a:bodyPr/>
          <a:lstStyle>
            <a:lvl1pPr>
              <a:defRPr sz="10608"/>
            </a:lvl1pPr>
            <a:lvl2pPr>
              <a:defRPr sz="9282"/>
            </a:lvl2pPr>
            <a:lvl3pPr>
              <a:defRPr sz="7956"/>
            </a:lvl3pPr>
            <a:lvl4pPr>
              <a:defRPr sz="6630"/>
            </a:lvl4pPr>
            <a:lvl5pPr>
              <a:defRPr sz="6630"/>
            </a:lvl5pPr>
            <a:lvl6pPr>
              <a:defRPr sz="6630"/>
            </a:lvl6pPr>
            <a:lvl7pPr>
              <a:defRPr sz="6630"/>
            </a:lvl7pPr>
            <a:lvl8pPr>
              <a:defRPr sz="6630"/>
            </a:lvl8pPr>
            <a:lvl9pPr>
              <a:defRPr sz="663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7879" y="12841129"/>
            <a:ext cx="9776320" cy="23789780"/>
          </a:xfrm>
        </p:spPr>
        <p:txBody>
          <a:bodyPr/>
          <a:lstStyle>
            <a:lvl1pPr marL="0" indent="0">
              <a:buNone/>
              <a:defRPr sz="5304"/>
            </a:lvl1pPr>
            <a:lvl2pPr marL="1515572" indent="0">
              <a:buNone/>
              <a:defRPr sz="4641"/>
            </a:lvl2pPr>
            <a:lvl3pPr marL="3031145" indent="0">
              <a:buNone/>
              <a:defRPr sz="3978"/>
            </a:lvl3pPr>
            <a:lvl4pPr marL="4546717" indent="0">
              <a:buNone/>
              <a:defRPr sz="3315"/>
            </a:lvl4pPr>
            <a:lvl5pPr marL="6062289" indent="0">
              <a:buNone/>
              <a:defRPr sz="3315"/>
            </a:lvl5pPr>
            <a:lvl6pPr marL="7577861" indent="0">
              <a:buNone/>
              <a:defRPr sz="3315"/>
            </a:lvl6pPr>
            <a:lvl7pPr marL="9093434" indent="0">
              <a:buNone/>
              <a:defRPr sz="3315"/>
            </a:lvl7pPr>
            <a:lvl8pPr marL="10609006" indent="0">
              <a:buNone/>
              <a:defRPr sz="3315"/>
            </a:lvl8pPr>
            <a:lvl9pPr marL="12124578" indent="0">
              <a:buNone/>
              <a:defRPr sz="3315"/>
            </a:lvl9pPr>
          </a:lstStyle>
          <a:p>
            <a:pPr lvl="0"/>
            <a:r>
              <a:rPr lang="en-GB"/>
              <a:t>Click to edit Master text styles</a:t>
            </a:r>
          </a:p>
        </p:txBody>
      </p:sp>
      <p:sp>
        <p:nvSpPr>
          <p:cNvPr id="5" name="Date Placeholder 4"/>
          <p:cNvSpPr>
            <a:spLocks noGrp="1"/>
          </p:cNvSpPr>
          <p:nvPr>
            <p:ph type="dt" sz="half" idx="10"/>
          </p:nvPr>
        </p:nvSpPr>
        <p:spPr/>
        <p:txBody>
          <a:bodyPr/>
          <a:lstStyle/>
          <a:p>
            <a:fld id="{A95FA583-53D3-7C47-B53F-29286D01EC02}" type="datetimeFigureOut">
              <a:rPr lang="en-US" smtClean="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1230385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7879" y="2853584"/>
            <a:ext cx="9776320" cy="9987545"/>
          </a:xfrm>
        </p:spPr>
        <p:txBody>
          <a:bodyPr anchor="b"/>
          <a:lstStyle>
            <a:lvl1pPr>
              <a:defRPr sz="10608"/>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86431" y="6162959"/>
            <a:ext cx="15345311" cy="30418415"/>
          </a:xfrm>
        </p:spPr>
        <p:txBody>
          <a:bodyPr anchor="t"/>
          <a:lstStyle>
            <a:lvl1pPr marL="0" indent="0">
              <a:buNone/>
              <a:defRPr sz="10608"/>
            </a:lvl1pPr>
            <a:lvl2pPr marL="1515572" indent="0">
              <a:buNone/>
              <a:defRPr sz="9282"/>
            </a:lvl2pPr>
            <a:lvl3pPr marL="3031145" indent="0">
              <a:buNone/>
              <a:defRPr sz="7956"/>
            </a:lvl3pPr>
            <a:lvl4pPr marL="4546717" indent="0">
              <a:buNone/>
              <a:defRPr sz="6630"/>
            </a:lvl4pPr>
            <a:lvl5pPr marL="6062289" indent="0">
              <a:buNone/>
              <a:defRPr sz="6630"/>
            </a:lvl5pPr>
            <a:lvl6pPr marL="7577861" indent="0">
              <a:buNone/>
              <a:defRPr sz="6630"/>
            </a:lvl6pPr>
            <a:lvl7pPr marL="9093434" indent="0">
              <a:buNone/>
              <a:defRPr sz="6630"/>
            </a:lvl7pPr>
            <a:lvl8pPr marL="10609006" indent="0">
              <a:buNone/>
              <a:defRPr sz="6630"/>
            </a:lvl8pPr>
            <a:lvl9pPr marL="12124578" indent="0">
              <a:buNone/>
              <a:defRPr sz="6630"/>
            </a:lvl9pPr>
          </a:lstStyle>
          <a:p>
            <a:r>
              <a:rPr lang="en-GB"/>
              <a:t>Click icon to add picture</a:t>
            </a:r>
            <a:endParaRPr lang="en-US" dirty="0"/>
          </a:p>
        </p:txBody>
      </p:sp>
      <p:sp>
        <p:nvSpPr>
          <p:cNvPr id="4" name="Text Placeholder 3"/>
          <p:cNvSpPr>
            <a:spLocks noGrp="1"/>
          </p:cNvSpPr>
          <p:nvPr>
            <p:ph type="body" sz="half" idx="2"/>
          </p:nvPr>
        </p:nvSpPr>
        <p:spPr>
          <a:xfrm>
            <a:off x="2087879" y="12841129"/>
            <a:ext cx="9776320" cy="23789780"/>
          </a:xfrm>
        </p:spPr>
        <p:txBody>
          <a:bodyPr/>
          <a:lstStyle>
            <a:lvl1pPr marL="0" indent="0">
              <a:buNone/>
              <a:defRPr sz="5304"/>
            </a:lvl1pPr>
            <a:lvl2pPr marL="1515572" indent="0">
              <a:buNone/>
              <a:defRPr sz="4641"/>
            </a:lvl2pPr>
            <a:lvl3pPr marL="3031145" indent="0">
              <a:buNone/>
              <a:defRPr sz="3978"/>
            </a:lvl3pPr>
            <a:lvl4pPr marL="4546717" indent="0">
              <a:buNone/>
              <a:defRPr sz="3315"/>
            </a:lvl4pPr>
            <a:lvl5pPr marL="6062289" indent="0">
              <a:buNone/>
              <a:defRPr sz="3315"/>
            </a:lvl5pPr>
            <a:lvl6pPr marL="7577861" indent="0">
              <a:buNone/>
              <a:defRPr sz="3315"/>
            </a:lvl6pPr>
            <a:lvl7pPr marL="9093434" indent="0">
              <a:buNone/>
              <a:defRPr sz="3315"/>
            </a:lvl7pPr>
            <a:lvl8pPr marL="10609006" indent="0">
              <a:buNone/>
              <a:defRPr sz="3315"/>
            </a:lvl8pPr>
            <a:lvl9pPr marL="12124578" indent="0">
              <a:buNone/>
              <a:defRPr sz="3315"/>
            </a:lvl9pPr>
          </a:lstStyle>
          <a:p>
            <a:pPr lvl="0"/>
            <a:r>
              <a:rPr lang="en-GB"/>
              <a:t>Click to edit Master text styles</a:t>
            </a:r>
          </a:p>
        </p:txBody>
      </p:sp>
      <p:sp>
        <p:nvSpPr>
          <p:cNvPr id="5" name="Date Placeholder 4"/>
          <p:cNvSpPr>
            <a:spLocks noGrp="1"/>
          </p:cNvSpPr>
          <p:nvPr>
            <p:ph type="dt" sz="half" idx="10"/>
          </p:nvPr>
        </p:nvSpPr>
        <p:spPr/>
        <p:txBody>
          <a:bodyPr/>
          <a:lstStyle/>
          <a:p>
            <a:fld id="{A95FA583-53D3-7C47-B53F-29286D01EC02}" type="datetimeFigureOut">
              <a:rPr lang="en-US" smtClean="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1929889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95FA583-53D3-7C47-B53F-29286D01EC02}"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250527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91830" y="2278904"/>
            <a:ext cx="6535966"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3933" y="2278904"/>
            <a:ext cx="19229001"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95FA583-53D3-7C47-B53F-29286D01EC02}"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868976-257D-854C-AED0-5088F0D5B6AB}" type="slidenum">
              <a:rPr lang="en-US" smtClean="0"/>
              <a:t>‹#›</a:t>
            </a:fld>
            <a:endParaRPr lang="en-US"/>
          </a:p>
        </p:txBody>
      </p:sp>
    </p:spTree>
    <p:extLst>
      <p:ext uri="{BB962C8B-B14F-4D97-AF65-F5344CB8AC3E}">
        <p14:creationId xmlns:p14="http://schemas.microsoft.com/office/powerpoint/2010/main" val="3527999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3931" y="2278913"/>
            <a:ext cx="26143863"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3931" y="11394520"/>
            <a:ext cx="26143863"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3931" y="39672756"/>
            <a:ext cx="6820138" cy="2278904"/>
          </a:xfrm>
          <a:prstGeom prst="rect">
            <a:avLst/>
          </a:prstGeom>
        </p:spPr>
        <p:txBody>
          <a:bodyPr vert="horz" lIns="91440" tIns="45720" rIns="91440" bIns="45720" rtlCol="0" anchor="ctr"/>
          <a:lstStyle>
            <a:lvl1pPr algn="l">
              <a:defRPr sz="3978">
                <a:solidFill>
                  <a:schemeClr val="tx1">
                    <a:tint val="82000"/>
                  </a:schemeClr>
                </a:solidFill>
              </a:defRPr>
            </a:lvl1pPr>
          </a:lstStyle>
          <a:p>
            <a:fld id="{A95FA583-53D3-7C47-B53F-29286D01EC02}" type="datetimeFigureOut">
              <a:rPr lang="en-US" smtClean="0"/>
              <a:t>3/1/26</a:t>
            </a:fld>
            <a:endParaRPr lang="en-US"/>
          </a:p>
        </p:txBody>
      </p:sp>
      <p:sp>
        <p:nvSpPr>
          <p:cNvPr id="5" name="Footer Placeholder 4"/>
          <p:cNvSpPr>
            <a:spLocks noGrp="1"/>
          </p:cNvSpPr>
          <p:nvPr>
            <p:ph type="ftr" sz="quarter" idx="3"/>
          </p:nvPr>
        </p:nvSpPr>
        <p:spPr>
          <a:xfrm>
            <a:off x="10040759" y="39672756"/>
            <a:ext cx="10230207" cy="2278904"/>
          </a:xfrm>
          <a:prstGeom prst="rect">
            <a:avLst/>
          </a:prstGeom>
        </p:spPr>
        <p:txBody>
          <a:bodyPr vert="horz" lIns="91440" tIns="45720" rIns="91440" bIns="45720" rtlCol="0" anchor="ctr"/>
          <a:lstStyle>
            <a:lvl1pPr algn="ctr">
              <a:defRPr sz="3978">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1407656" y="39672756"/>
            <a:ext cx="6820138" cy="2278904"/>
          </a:xfrm>
          <a:prstGeom prst="rect">
            <a:avLst/>
          </a:prstGeom>
        </p:spPr>
        <p:txBody>
          <a:bodyPr vert="horz" lIns="91440" tIns="45720" rIns="91440" bIns="45720" rtlCol="0" anchor="ctr"/>
          <a:lstStyle>
            <a:lvl1pPr algn="r">
              <a:defRPr sz="3978">
                <a:solidFill>
                  <a:schemeClr val="tx1">
                    <a:tint val="82000"/>
                  </a:schemeClr>
                </a:solidFill>
              </a:defRPr>
            </a:lvl1pPr>
          </a:lstStyle>
          <a:p>
            <a:fld id="{E5868976-257D-854C-AED0-5088F0D5B6AB}" type="slidenum">
              <a:rPr lang="en-US" smtClean="0"/>
              <a:t>‹#›</a:t>
            </a:fld>
            <a:endParaRPr lang="en-US"/>
          </a:p>
        </p:txBody>
      </p:sp>
    </p:spTree>
    <p:extLst>
      <p:ext uri="{BB962C8B-B14F-4D97-AF65-F5344CB8AC3E}">
        <p14:creationId xmlns:p14="http://schemas.microsoft.com/office/powerpoint/2010/main" val="15474588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31145" rtl="0" eaLnBrk="1" latinLnBrk="0" hangingPunct="1">
        <a:lnSpc>
          <a:spcPct val="90000"/>
        </a:lnSpc>
        <a:spcBef>
          <a:spcPct val="0"/>
        </a:spcBef>
        <a:buNone/>
        <a:defRPr sz="14586" kern="1200">
          <a:solidFill>
            <a:schemeClr val="tx1"/>
          </a:solidFill>
          <a:latin typeface="+mj-lt"/>
          <a:ea typeface="+mj-ea"/>
          <a:cs typeface="+mj-cs"/>
        </a:defRPr>
      </a:lvl1pPr>
    </p:titleStyle>
    <p:bodyStyle>
      <a:lvl1pPr marL="757786" indent="-757786" algn="l" defTabSz="3031145" rtl="0" eaLnBrk="1" latinLnBrk="0" hangingPunct="1">
        <a:lnSpc>
          <a:spcPct val="90000"/>
        </a:lnSpc>
        <a:spcBef>
          <a:spcPts val="3315"/>
        </a:spcBef>
        <a:buFont typeface="Arial" panose="020B0604020202020204" pitchFamily="34" charset="0"/>
        <a:buChar char="•"/>
        <a:defRPr sz="9282" kern="1200">
          <a:solidFill>
            <a:schemeClr val="tx1"/>
          </a:solidFill>
          <a:latin typeface="+mn-lt"/>
          <a:ea typeface="+mn-ea"/>
          <a:cs typeface="+mn-cs"/>
        </a:defRPr>
      </a:lvl1pPr>
      <a:lvl2pPr marL="2273358" indent="-757786" algn="l" defTabSz="3031145" rtl="0" eaLnBrk="1" latinLnBrk="0" hangingPunct="1">
        <a:lnSpc>
          <a:spcPct val="90000"/>
        </a:lnSpc>
        <a:spcBef>
          <a:spcPts val="1657"/>
        </a:spcBef>
        <a:buFont typeface="Arial" panose="020B0604020202020204" pitchFamily="34" charset="0"/>
        <a:buChar char="•"/>
        <a:defRPr sz="7956" kern="1200">
          <a:solidFill>
            <a:schemeClr val="tx1"/>
          </a:solidFill>
          <a:latin typeface="+mn-lt"/>
          <a:ea typeface="+mn-ea"/>
          <a:cs typeface="+mn-cs"/>
        </a:defRPr>
      </a:lvl2pPr>
      <a:lvl3pPr marL="3788931" indent="-757786" algn="l" defTabSz="3031145" rtl="0" eaLnBrk="1" latinLnBrk="0" hangingPunct="1">
        <a:lnSpc>
          <a:spcPct val="90000"/>
        </a:lnSpc>
        <a:spcBef>
          <a:spcPts val="1657"/>
        </a:spcBef>
        <a:buFont typeface="Arial" panose="020B0604020202020204" pitchFamily="34" charset="0"/>
        <a:buChar char="•"/>
        <a:defRPr sz="6630" kern="1200">
          <a:solidFill>
            <a:schemeClr val="tx1"/>
          </a:solidFill>
          <a:latin typeface="+mn-lt"/>
          <a:ea typeface="+mn-ea"/>
          <a:cs typeface="+mn-cs"/>
        </a:defRPr>
      </a:lvl3pPr>
      <a:lvl4pPr marL="5304503"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4pPr>
      <a:lvl5pPr marL="6820075"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5pPr>
      <a:lvl6pPr marL="8335648"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6pPr>
      <a:lvl7pPr marL="9851220"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7pPr>
      <a:lvl8pPr marL="11366792"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8pPr>
      <a:lvl9pPr marL="12882364" indent="-757786" algn="l" defTabSz="3031145" rtl="0" eaLnBrk="1" latinLnBrk="0" hangingPunct="1">
        <a:lnSpc>
          <a:spcPct val="90000"/>
        </a:lnSpc>
        <a:spcBef>
          <a:spcPts val="1657"/>
        </a:spcBef>
        <a:buFont typeface="Arial" panose="020B0604020202020204" pitchFamily="34" charset="0"/>
        <a:buChar char="•"/>
        <a:defRPr sz="5967" kern="1200">
          <a:solidFill>
            <a:schemeClr val="tx1"/>
          </a:solidFill>
          <a:latin typeface="+mn-lt"/>
          <a:ea typeface="+mn-ea"/>
          <a:cs typeface="+mn-cs"/>
        </a:defRPr>
      </a:lvl9pPr>
    </p:bodyStyle>
    <p:otherStyle>
      <a:defPPr>
        <a:defRPr lang="en-US"/>
      </a:defPPr>
      <a:lvl1pPr marL="0" algn="l" defTabSz="3031145" rtl="0" eaLnBrk="1" latinLnBrk="0" hangingPunct="1">
        <a:defRPr sz="5967" kern="1200">
          <a:solidFill>
            <a:schemeClr val="tx1"/>
          </a:solidFill>
          <a:latin typeface="+mn-lt"/>
          <a:ea typeface="+mn-ea"/>
          <a:cs typeface="+mn-cs"/>
        </a:defRPr>
      </a:lvl1pPr>
      <a:lvl2pPr marL="1515572" algn="l" defTabSz="3031145" rtl="0" eaLnBrk="1" latinLnBrk="0" hangingPunct="1">
        <a:defRPr sz="5967" kern="1200">
          <a:solidFill>
            <a:schemeClr val="tx1"/>
          </a:solidFill>
          <a:latin typeface="+mn-lt"/>
          <a:ea typeface="+mn-ea"/>
          <a:cs typeface="+mn-cs"/>
        </a:defRPr>
      </a:lvl2pPr>
      <a:lvl3pPr marL="3031145" algn="l" defTabSz="3031145" rtl="0" eaLnBrk="1" latinLnBrk="0" hangingPunct="1">
        <a:defRPr sz="5967" kern="1200">
          <a:solidFill>
            <a:schemeClr val="tx1"/>
          </a:solidFill>
          <a:latin typeface="+mn-lt"/>
          <a:ea typeface="+mn-ea"/>
          <a:cs typeface="+mn-cs"/>
        </a:defRPr>
      </a:lvl3pPr>
      <a:lvl4pPr marL="4546717" algn="l" defTabSz="3031145" rtl="0" eaLnBrk="1" latinLnBrk="0" hangingPunct="1">
        <a:defRPr sz="5967" kern="1200">
          <a:solidFill>
            <a:schemeClr val="tx1"/>
          </a:solidFill>
          <a:latin typeface="+mn-lt"/>
          <a:ea typeface="+mn-ea"/>
          <a:cs typeface="+mn-cs"/>
        </a:defRPr>
      </a:lvl4pPr>
      <a:lvl5pPr marL="6062289" algn="l" defTabSz="3031145" rtl="0" eaLnBrk="1" latinLnBrk="0" hangingPunct="1">
        <a:defRPr sz="5967" kern="1200">
          <a:solidFill>
            <a:schemeClr val="tx1"/>
          </a:solidFill>
          <a:latin typeface="+mn-lt"/>
          <a:ea typeface="+mn-ea"/>
          <a:cs typeface="+mn-cs"/>
        </a:defRPr>
      </a:lvl5pPr>
      <a:lvl6pPr marL="7577861" algn="l" defTabSz="3031145" rtl="0" eaLnBrk="1" latinLnBrk="0" hangingPunct="1">
        <a:defRPr sz="5967" kern="1200">
          <a:solidFill>
            <a:schemeClr val="tx1"/>
          </a:solidFill>
          <a:latin typeface="+mn-lt"/>
          <a:ea typeface="+mn-ea"/>
          <a:cs typeface="+mn-cs"/>
        </a:defRPr>
      </a:lvl6pPr>
      <a:lvl7pPr marL="9093434" algn="l" defTabSz="3031145" rtl="0" eaLnBrk="1" latinLnBrk="0" hangingPunct="1">
        <a:defRPr sz="5967" kern="1200">
          <a:solidFill>
            <a:schemeClr val="tx1"/>
          </a:solidFill>
          <a:latin typeface="+mn-lt"/>
          <a:ea typeface="+mn-ea"/>
          <a:cs typeface="+mn-cs"/>
        </a:defRPr>
      </a:lvl7pPr>
      <a:lvl8pPr marL="10609006" algn="l" defTabSz="3031145" rtl="0" eaLnBrk="1" latinLnBrk="0" hangingPunct="1">
        <a:defRPr sz="5967" kern="1200">
          <a:solidFill>
            <a:schemeClr val="tx1"/>
          </a:solidFill>
          <a:latin typeface="+mn-lt"/>
          <a:ea typeface="+mn-ea"/>
          <a:cs typeface="+mn-cs"/>
        </a:defRPr>
      </a:lvl8pPr>
      <a:lvl9pPr marL="12124578" algn="l" defTabSz="3031145" rtl="0" eaLnBrk="1" latinLnBrk="0" hangingPunct="1">
        <a:defRPr sz="596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https://user-gen-media-assets.s3.amazonaws.com/seedream_images/a0b1f0a4-14b1-4be0-a642-ce8084c90c1b.png" TargetMode="External"/><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image" Target="../media/image9.jpeg"/><Relationship Id="rId5" Type="http://schemas.openxmlformats.org/officeDocument/2006/relationships/image" Target="../media/image4.jpeg"/><Relationship Id="rId10" Type="http://schemas.openxmlformats.org/officeDocument/2006/relationships/image" Target="../media/image8.jpeg"/><Relationship Id="rId4" Type="http://schemas.openxmlformats.org/officeDocument/2006/relationships/image" Target="../media/image3.png"/><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8" Type="http://schemas.openxmlformats.org/officeDocument/2006/relationships/hyperlink" Target="https://www.selfcarefactory.com/" TargetMode="External"/><Relationship Id="rId13" Type="http://schemas.openxmlformats.org/officeDocument/2006/relationships/hyperlink" Target="https://www.officeforstudents.org.uk/publications/" TargetMode="External"/><Relationship Id="rId3" Type="http://schemas.openxmlformats.org/officeDocument/2006/relationships/hyperlink" Target="https://journals.sagepub.com/" TargetMode="External"/><Relationship Id="rId7" Type="http://schemas.openxmlformats.org/officeDocument/2006/relationships/hyperlink" Target="https://apps.apple.com/" TargetMode="External"/><Relationship Id="rId12" Type="http://schemas.openxmlformats.org/officeDocument/2006/relationships/hyperlink" Target="https://www.studentminds.org.uk/reports/" TargetMode="External"/><Relationship Id="rId2" Type="http://schemas.openxmlformats.org/officeDocument/2006/relationships/hyperlink" Target="https://www.hepi.ac.uk/" TargetMode="External"/><Relationship Id="rId1" Type="http://schemas.openxmlformats.org/officeDocument/2006/relationships/slideLayout" Target="../slideLayouts/slideLayout2.xml"/><Relationship Id="rId6" Type="http://schemas.openxmlformats.org/officeDocument/2006/relationships/hyperlink" Target="https://play.google.com/" TargetMode="External"/><Relationship Id="rId11" Type="http://schemas.openxmlformats.org/officeDocument/2006/relationships/hyperlink" Target="https://www.ons.gov.uk/" TargetMode="External"/><Relationship Id="rId5" Type="http://schemas.openxmlformats.org/officeDocument/2006/relationships/hyperlink" Target="https://www.expertselfcare.com/" TargetMode="External"/><Relationship Id="rId15" Type="http://schemas.openxmlformats.org/officeDocument/2006/relationships/hyperlink" Target="https://www.leeds.ac.uk/news-university/news/" TargetMode="External"/><Relationship Id="rId10" Type="http://schemas.openxmlformats.org/officeDocument/2006/relationships/hyperlink" Target="https://onlinelibrary.wiley.com/doi/10.1002/mpr.1759" TargetMode="External"/><Relationship Id="rId4" Type="http://schemas.openxmlformats.org/officeDocument/2006/relationships/hyperlink" Target="https://www.expertselfcare.com/health-apps/student-health-app/" TargetMode="External"/><Relationship Id="rId9" Type="http://schemas.openxmlformats.org/officeDocument/2006/relationships/hyperlink" Target="https://www.jmir.org/2019/7/e12869/" TargetMode="External"/><Relationship Id="rId14" Type="http://schemas.openxmlformats.org/officeDocument/2006/relationships/hyperlink" Target="https://www.kcl.ac.uk/policy-institu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0CB8A15-2524-DEFF-6206-C30C75DC200E}"/>
              </a:ext>
            </a:extLst>
          </p:cNvPr>
          <p:cNvSpPr>
            <a:spLocks noGrp="1"/>
          </p:cNvSpPr>
          <p:nvPr>
            <p:ph type="title"/>
          </p:nvPr>
        </p:nvSpPr>
        <p:spPr>
          <a:xfrm>
            <a:off x="1267465" y="235131"/>
            <a:ext cx="27967209" cy="4190790"/>
          </a:xfrm>
        </p:spPr>
        <p:txBody>
          <a:bodyPr>
            <a:normAutofit fontScale="90000"/>
          </a:bodyPr>
          <a:lstStyle/>
          <a:p>
            <a:pPr algn="just"/>
            <a:r>
              <a:rPr lang="en-US" sz="9600" b="1" dirty="0">
                <a:solidFill>
                  <a:schemeClr val="tx2">
                    <a:lumMod val="75000"/>
                    <a:lumOff val="25000"/>
                  </a:schemeClr>
                </a:solidFill>
                <a:latin typeface="Times New Roman" panose="02020603050405020304" pitchFamily="18" charset="0"/>
                <a:cs typeface="Times New Roman" panose="02020603050405020304" pitchFamily="18" charset="0"/>
              </a:rPr>
              <a:t>Can the Student Health App (UK) Help Bridge the Mental Health Gap for International Students in UK Universities?</a:t>
            </a:r>
            <a:br>
              <a:rPr lang="en-US" sz="9600" b="1" dirty="0">
                <a:solidFill>
                  <a:schemeClr val="accent1">
                    <a:lumMod val="60000"/>
                    <a:lumOff val="40000"/>
                  </a:schemeClr>
                </a:solidFill>
                <a:latin typeface="Times New Roman" panose="02020603050405020304" pitchFamily="18" charset="0"/>
                <a:cs typeface="Times New Roman" panose="02020603050405020304" pitchFamily="18" charset="0"/>
              </a:rPr>
            </a:br>
            <a:r>
              <a:rPr lang="en-US" sz="9600" i="1" dirty="0">
                <a:latin typeface="Times New Roman" panose="02020603050405020304" pitchFamily="18" charset="0"/>
                <a:cs typeface="Times New Roman" panose="02020603050405020304" pitchFamily="18" charset="0"/>
              </a:rPr>
              <a:t> </a:t>
            </a:r>
            <a:r>
              <a:rPr lang="en-US" sz="6000" i="1" dirty="0">
                <a:solidFill>
                  <a:schemeClr val="tx2">
                    <a:lumMod val="75000"/>
                    <a:lumOff val="25000"/>
                  </a:schemeClr>
                </a:solidFill>
                <a:latin typeface="Times New Roman" panose="02020603050405020304" pitchFamily="18" charset="0"/>
                <a:cs typeface="Times New Roman" panose="02020603050405020304" pitchFamily="18" charset="0"/>
              </a:rPr>
              <a:t>A Digital health intervention Applying Health Promotion principles and the Health Belief Model</a:t>
            </a:r>
          </a:p>
        </p:txBody>
      </p:sp>
      <p:sp>
        <p:nvSpPr>
          <p:cNvPr id="8" name="Content Placeholder 7">
            <a:extLst>
              <a:ext uri="{FF2B5EF4-FFF2-40B4-BE49-F238E27FC236}">
                <a16:creationId xmlns:a16="http://schemas.microsoft.com/office/drawing/2014/main" id="{B06E2608-A606-5F8C-DB8A-A92FD3147857}"/>
              </a:ext>
            </a:extLst>
          </p:cNvPr>
          <p:cNvSpPr>
            <a:spLocks noGrp="1"/>
          </p:cNvSpPr>
          <p:nvPr>
            <p:ph sz="half" idx="1"/>
          </p:nvPr>
        </p:nvSpPr>
        <p:spPr>
          <a:xfrm>
            <a:off x="1692776" y="11394519"/>
            <a:ext cx="12882483" cy="24608957"/>
          </a:xfrm>
          <a:noFill/>
        </p:spPr>
        <p:txBody>
          <a:bodyPr/>
          <a:lstStyle/>
          <a:p>
            <a:pPr marL="0" indent="0" algn="ctr">
              <a:buNone/>
            </a:pPr>
            <a:r>
              <a:rPr lang="en-US" sz="4000" b="1" dirty="0">
                <a:solidFill>
                  <a:schemeClr val="tx2">
                    <a:lumMod val="75000"/>
                    <a:lumOff val="25000"/>
                  </a:schemeClr>
                </a:solidFill>
                <a:latin typeface="Times New Roman" panose="02020603050405020304" pitchFamily="18" charset="0"/>
                <a:cs typeface="Times New Roman" panose="02020603050405020304" pitchFamily="18" charset="0"/>
              </a:rPr>
              <a:t>1.BACKGROUND</a:t>
            </a:r>
          </a:p>
          <a:p>
            <a:pPr marL="0" indent="0" algn="ctr">
              <a:buNone/>
            </a:pPr>
            <a:r>
              <a:rPr lang="en-US" sz="1800" dirty="0">
                <a:solidFill>
                  <a:schemeClr val="bg2">
                    <a:lumMod val="25000"/>
                  </a:schemeClr>
                </a:solidFill>
                <a:latin typeface="Times New Roman" panose="02020603050405020304" pitchFamily="18" charset="0"/>
                <a:cs typeface="Times New Roman" panose="02020603050405020304" pitchFamily="18" charset="0"/>
              </a:rPr>
              <a:t>Mental health challenges among international students in UK universities have reached unprecedented levels. Recent data shows:</a:t>
            </a:r>
          </a:p>
          <a:p>
            <a:r>
              <a:rPr lang="en-US" sz="1800" dirty="0">
                <a:solidFill>
                  <a:schemeClr val="bg2">
                    <a:lumMod val="25000"/>
                  </a:schemeClr>
                </a:solidFill>
                <a:latin typeface="Times New Roman" panose="02020603050405020304" pitchFamily="18" charset="0"/>
                <a:cs typeface="Times New Roman" panose="02020603050405020304" pitchFamily="18" charset="0"/>
              </a:rPr>
              <a:t>37% of UK students experience, moderate-severe depression or anxiety </a:t>
            </a:r>
            <a:r>
              <a:rPr lang="en-IN" sz="1800" dirty="0">
                <a:solidFill>
                  <a:schemeClr val="bg2">
                    <a:lumMod val="25000"/>
                  </a:schemeClr>
                </a:solidFill>
                <a:latin typeface="Times New Roman" panose="02020603050405020304" pitchFamily="18" charset="0"/>
                <a:cs typeface="Times New Roman" panose="02020603050405020304" pitchFamily="18" charset="0"/>
              </a:rPr>
              <a:t>(ONS, 2023).</a:t>
            </a:r>
          </a:p>
          <a:p>
            <a:r>
              <a:rPr lang="en-IN" sz="1800" dirty="0">
                <a:solidFill>
                  <a:schemeClr val="bg2">
                    <a:lumMod val="25000"/>
                  </a:schemeClr>
                </a:solidFill>
                <a:latin typeface="Times New Roman" panose="02020603050405020304" pitchFamily="18" charset="0"/>
                <a:cs typeface="Times New Roman" panose="02020603050405020304" pitchFamily="18" charset="0"/>
              </a:rPr>
              <a:t>36% of international postgraduates exhibit depression symptoms (</a:t>
            </a:r>
            <a:r>
              <a:rPr lang="en-IN" sz="1800" dirty="0" err="1">
                <a:solidFill>
                  <a:schemeClr val="bg2">
                    <a:lumMod val="25000"/>
                  </a:schemeClr>
                </a:solidFill>
                <a:latin typeface="Times New Roman" panose="02020603050405020304" pitchFamily="18" charset="0"/>
                <a:cs typeface="Times New Roman" panose="02020603050405020304" pitchFamily="18" charset="0"/>
              </a:rPr>
              <a:t>Hosseinpur</a:t>
            </a:r>
            <a:r>
              <a:rPr lang="en-IN" sz="1800" dirty="0">
                <a:solidFill>
                  <a:schemeClr val="bg2">
                    <a:lumMod val="25000"/>
                  </a:schemeClr>
                </a:solidFill>
                <a:latin typeface="Times New Roman" panose="02020603050405020304" pitchFamily="18" charset="0"/>
                <a:cs typeface="Times New Roman" panose="02020603050405020304" pitchFamily="18" charset="0"/>
              </a:rPr>
              <a:t> et al., 2023).</a:t>
            </a:r>
          </a:p>
          <a:p>
            <a:r>
              <a:rPr lang="en-IN" sz="1800" dirty="0">
                <a:solidFill>
                  <a:schemeClr val="bg2">
                    <a:lumMod val="25000"/>
                  </a:schemeClr>
                </a:solidFill>
                <a:latin typeface="Times New Roman" panose="02020603050405020304" pitchFamily="18" charset="0"/>
                <a:cs typeface="Times New Roman" panose="02020603050405020304" pitchFamily="18" charset="0"/>
              </a:rPr>
              <a:t>52.6% screen positive for anxiety (</a:t>
            </a:r>
            <a:r>
              <a:rPr lang="en-IN" sz="1800" dirty="0" err="1">
                <a:solidFill>
                  <a:schemeClr val="bg2">
                    <a:lumMod val="25000"/>
                  </a:schemeClr>
                </a:solidFill>
                <a:latin typeface="Times New Roman" panose="02020603050405020304" pitchFamily="18" charset="0"/>
                <a:cs typeface="Times New Roman" panose="02020603050405020304" pitchFamily="18" charset="0"/>
              </a:rPr>
              <a:t>Hosseinpur</a:t>
            </a:r>
            <a:r>
              <a:rPr lang="en-IN" sz="1800" dirty="0">
                <a:solidFill>
                  <a:schemeClr val="bg2">
                    <a:lumMod val="25000"/>
                  </a:schemeClr>
                </a:solidFill>
                <a:latin typeface="Times New Roman" panose="02020603050405020304" pitchFamily="18" charset="0"/>
                <a:cs typeface="Times New Roman" panose="02020603050405020304" pitchFamily="18" charset="0"/>
              </a:rPr>
              <a:t> et al., 2023).</a:t>
            </a:r>
          </a:p>
          <a:p>
            <a:r>
              <a:rPr lang="en-IN" sz="1800" dirty="0">
                <a:solidFill>
                  <a:schemeClr val="bg2">
                    <a:lumMod val="25000"/>
                  </a:schemeClr>
                </a:solidFill>
                <a:latin typeface="Times New Roman" panose="02020603050405020304" pitchFamily="18" charset="0"/>
                <a:cs typeface="Times New Roman" panose="02020603050405020304" pitchFamily="18" charset="0"/>
              </a:rPr>
              <a:t>Over 50% of international students report poor mental health during UK study (HEPI, 2025).</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Barriers to Help-Seeking:</a:t>
            </a:r>
          </a:p>
          <a:p>
            <a:pPr marL="0" indent="0">
              <a:buNone/>
            </a:pPr>
            <a:r>
              <a:rPr lang="en-IN" sz="1800" dirty="0">
                <a:solidFill>
                  <a:schemeClr val="bg2">
                    <a:lumMod val="25000"/>
                  </a:schemeClr>
                </a:solidFill>
                <a:latin typeface="Times New Roman" panose="02020603050405020304" pitchFamily="18" charset="0"/>
                <a:cs typeface="Times New Roman" panose="02020603050405020304" pitchFamily="18" charset="0"/>
              </a:rPr>
              <a:t>International students face, cultural stigma, unfamiliarity with NHS pathways, privacy concerns, language barriers, and fear of immigration consequences.</a:t>
            </a:r>
          </a:p>
          <a:p>
            <a:pPr marL="0" indent="0">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Previous Interventions:</a:t>
            </a:r>
          </a:p>
          <a:p>
            <a:pPr marL="0" indent="0">
              <a:buNone/>
            </a:pPr>
            <a:r>
              <a:rPr lang="en-US" sz="1800" dirty="0">
                <a:solidFill>
                  <a:schemeClr val="bg2">
                    <a:lumMod val="25000"/>
                  </a:schemeClr>
                </a:solidFill>
                <a:latin typeface="Times New Roman" panose="02020603050405020304" pitchFamily="18" charset="0"/>
                <a:cs typeface="Times New Roman" panose="02020603050405020304" pitchFamily="18" charset="0"/>
              </a:rPr>
              <a:t>University counselling, peer support schemes, </a:t>
            </a:r>
            <a:r>
              <a:rPr lang="en-US" sz="1800" dirty="0" err="1">
                <a:solidFill>
                  <a:schemeClr val="bg2">
                    <a:lumMod val="25000"/>
                  </a:schemeClr>
                </a:solidFill>
                <a:latin typeface="Times New Roman" panose="02020603050405020304" pitchFamily="18" charset="0"/>
                <a:cs typeface="Times New Roman" panose="02020603050405020304" pitchFamily="18" charset="0"/>
              </a:rPr>
              <a:t>silvercloud</a:t>
            </a:r>
            <a:r>
              <a:rPr lang="en-US" sz="1800" dirty="0">
                <a:solidFill>
                  <a:schemeClr val="bg2">
                    <a:lumMod val="25000"/>
                  </a:schemeClr>
                </a:solidFill>
                <a:latin typeface="Times New Roman" panose="02020603050405020304" pitchFamily="18" charset="0"/>
                <a:cs typeface="Times New Roman" panose="02020603050405020304" pitchFamily="18" charset="0"/>
              </a:rPr>
              <a:t>, online therapy. However, uptake remains low among international students.</a:t>
            </a:r>
          </a:p>
          <a:p>
            <a:pPr marL="0" indent="0" algn="ctr">
              <a:buNone/>
            </a:pPr>
            <a:r>
              <a:rPr lang="en-IN" sz="4000" b="1" dirty="0">
                <a:solidFill>
                  <a:schemeClr val="tx2">
                    <a:lumMod val="75000"/>
                    <a:lumOff val="25000"/>
                  </a:schemeClr>
                </a:solidFill>
                <a:latin typeface="Times New Roman" panose="02020603050405020304" pitchFamily="18" charset="0"/>
                <a:cs typeface="Times New Roman" panose="02020603050405020304" pitchFamily="18" charset="0"/>
              </a:rPr>
              <a:t>3. HEALTH PROMOTION VALUES</a:t>
            </a:r>
          </a:p>
          <a:p>
            <a:pPr marL="0" indent="0">
              <a:buNone/>
            </a:pPr>
            <a:r>
              <a:rPr lang="en-IN" sz="1800" dirty="0">
                <a:solidFill>
                  <a:schemeClr val="bg2">
                    <a:lumMod val="25000"/>
                  </a:schemeClr>
                </a:solidFill>
                <a:latin typeface="Times New Roman" panose="02020603050405020304" pitchFamily="18" charset="0"/>
                <a:cs typeface="Times New Roman" panose="02020603050405020304" pitchFamily="18" charset="0"/>
              </a:rPr>
              <a:t>The Ottawa Charter </a:t>
            </a:r>
            <a:r>
              <a:rPr lang="en-IN" sz="1800" dirty="0">
                <a:solidFill>
                  <a:schemeClr val="bg2">
                    <a:lumMod val="25000"/>
                  </a:schemeClr>
                </a:solidFill>
              </a:rPr>
              <a:t>(WHO, 1986) identifies five core health promotion action areas:</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Empowerment: </a:t>
            </a:r>
            <a:r>
              <a:rPr lang="en-IN" sz="1800" dirty="0">
                <a:solidFill>
                  <a:schemeClr val="bg2">
                    <a:lumMod val="25000"/>
                  </a:schemeClr>
                </a:solidFill>
                <a:latin typeface="Times New Roman" panose="02020603050405020304" pitchFamily="18" charset="0"/>
                <a:cs typeface="Times New Roman" panose="02020603050405020304" pitchFamily="18" charset="0"/>
              </a:rPr>
              <a:t>Provides accessible information enabling students to understand symptoms recognise when help is needed and make informed decisions about their well-being independently.</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Equity</a:t>
            </a:r>
            <a:r>
              <a:rPr lang="en-IN" sz="1800" dirty="0">
                <a:solidFill>
                  <a:schemeClr val="bg2">
                    <a:lumMod val="25000"/>
                  </a:schemeClr>
                </a:solidFill>
                <a:latin typeface="Times New Roman" panose="02020603050405020304" pitchFamily="18" charset="0"/>
                <a:cs typeface="Times New Roman" panose="02020603050405020304" pitchFamily="18" charset="0"/>
              </a:rPr>
              <a:t>: Free anonymous off-line access, remove social, economic, and privacy barriers that disproportionately affect international students who may fear immigration, consequences or lack resources.</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Creating Supportive Environments: </a:t>
            </a:r>
            <a:r>
              <a:rPr lang="en-IN" sz="1800" dirty="0">
                <a:solidFill>
                  <a:schemeClr val="bg2">
                    <a:lumMod val="25000"/>
                  </a:schemeClr>
                </a:solidFill>
                <a:latin typeface="Times New Roman" panose="02020603050405020304" pitchFamily="18" charset="0"/>
                <a:cs typeface="Times New Roman" panose="02020603050405020304" pitchFamily="18" charset="0"/>
              </a:rPr>
              <a:t>24/7 availability creates a stigma free, private space where shouldn’t can explore Institute topics before engaging with services.</a:t>
            </a:r>
          </a:p>
          <a:p>
            <a:pPr marL="0" indent="0" algn="ctr">
              <a:buNone/>
            </a:pPr>
            <a:r>
              <a:rPr lang="en-IN" sz="4000" b="1" dirty="0">
                <a:solidFill>
                  <a:schemeClr val="tx2">
                    <a:lumMod val="75000"/>
                    <a:lumOff val="25000"/>
                  </a:schemeClr>
                </a:solidFill>
                <a:latin typeface="Times New Roman" panose="02020603050405020304" pitchFamily="18" charset="0"/>
                <a:cs typeface="Times New Roman" panose="02020603050405020304" pitchFamily="18" charset="0"/>
              </a:rPr>
              <a:t>5.EXPECTED OUTCOMES</a:t>
            </a: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endParaRPr lang="en-IN" sz="4000" b="1" dirty="0">
              <a:solidFill>
                <a:schemeClr val="tx2">
                  <a:lumMod val="75000"/>
                  <a:lumOff val="25000"/>
                </a:schemeClr>
              </a:solidFill>
              <a:latin typeface="Times New Roman" panose="02020603050405020304" pitchFamily="18" charset="0"/>
              <a:cs typeface="Times New Roman" panose="02020603050405020304" pitchFamily="18" charset="0"/>
            </a:endParaRPr>
          </a:p>
          <a:p>
            <a:pPr marL="0" indent="0" algn="ctr">
              <a:buNone/>
            </a:pPr>
            <a:r>
              <a:rPr lang="en-IN" sz="4000" b="1" dirty="0">
                <a:solidFill>
                  <a:schemeClr val="tx2">
                    <a:lumMod val="75000"/>
                    <a:lumOff val="25000"/>
                  </a:schemeClr>
                </a:solidFill>
                <a:latin typeface="Times New Roman" panose="02020603050405020304" pitchFamily="18" charset="0"/>
                <a:cs typeface="Times New Roman" panose="02020603050405020304" pitchFamily="18" charset="0"/>
              </a:rPr>
              <a:t>6.CONCLUSION AND IMPLICATIONS</a:t>
            </a:r>
          </a:p>
          <a:p>
            <a:pPr marL="0" indent="0" algn="ctr">
              <a:buNone/>
            </a:pPr>
            <a:r>
              <a:rPr lang="en-IN" sz="1800" dirty="0">
                <a:solidFill>
                  <a:schemeClr val="bg2">
                    <a:lumMod val="25000"/>
                  </a:schemeClr>
                </a:solidFill>
                <a:latin typeface="Times New Roman" panose="02020603050405020304" pitchFamily="18" charset="0"/>
                <a:cs typeface="Times New Roman" panose="02020603050405020304" pitchFamily="18" charset="0"/>
              </a:rPr>
              <a:t>The Student Health App offer a promising scalable and low cost digital intervention that alliance with health promotion principles and applies the health belief to reduce mental health barriers for  international students. However, without culturally adapted content, proactive digital inclusion strategies and integration into stepped-care pathways, such tools, risk widening rather than narrowing inequalities.</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Policy Implications: </a:t>
            </a:r>
            <a:r>
              <a:rPr lang="en-IN" sz="1800" dirty="0">
                <a:solidFill>
                  <a:schemeClr val="bg2">
                    <a:lumMod val="25000"/>
                  </a:schemeClr>
                </a:solidFill>
                <a:latin typeface="Times New Roman" panose="02020603050405020304" pitchFamily="18" charset="0"/>
                <a:cs typeface="Times New Roman" panose="02020603050405020304" pitchFamily="18" charset="0"/>
              </a:rPr>
              <a:t>Universities and NHS should mandate digital health tools in international student induction; UKVI should acknowledge digital mental health as legitimate support; NHS England should fund multilingual versions.</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Education Implications: </a:t>
            </a:r>
            <a:r>
              <a:rPr lang="en-IN" sz="1800" dirty="0">
                <a:solidFill>
                  <a:schemeClr val="bg2">
                    <a:lumMod val="25000"/>
                  </a:schemeClr>
                </a:solidFill>
                <a:latin typeface="Times New Roman" panose="02020603050405020304" pitchFamily="18" charset="0"/>
                <a:cs typeface="Times New Roman" panose="02020603050405020304" pitchFamily="18" charset="0"/>
              </a:rPr>
              <a:t>Healthcare professionals need training on digital health tools for migrant populations; students, me digital health literacy, education in orientation programmes.</a:t>
            </a:r>
          </a:p>
          <a:p>
            <a:pPr marL="0" indent="0">
              <a:buNone/>
            </a:pPr>
            <a:r>
              <a:rPr lang="en-IN" sz="1800" b="1" dirty="0">
                <a:solidFill>
                  <a:schemeClr val="tx2">
                    <a:lumMod val="75000"/>
                    <a:lumOff val="25000"/>
                  </a:schemeClr>
                </a:solidFill>
                <a:latin typeface="Times New Roman" panose="02020603050405020304" pitchFamily="18" charset="0"/>
                <a:cs typeface="Times New Roman" panose="02020603050405020304" pitchFamily="18" charset="0"/>
              </a:rPr>
              <a:t>Research Implications: </a:t>
            </a:r>
            <a:r>
              <a:rPr lang="en-IN" sz="1800" dirty="0">
                <a:solidFill>
                  <a:schemeClr val="bg2">
                    <a:lumMod val="25000"/>
                  </a:schemeClr>
                </a:solidFill>
                <a:latin typeface="Times New Roman" panose="02020603050405020304" pitchFamily="18" charset="0"/>
                <a:cs typeface="Times New Roman" panose="02020603050405020304" pitchFamily="18" charset="0"/>
              </a:rPr>
              <a:t>RCTs evaluating app effectiveness for international students; design studies to add culturally relevant content; implementation research on integration within university mental health services.</a:t>
            </a:r>
          </a:p>
        </p:txBody>
      </p:sp>
      <p:sp>
        <p:nvSpPr>
          <p:cNvPr id="9" name="Content Placeholder 8">
            <a:extLst>
              <a:ext uri="{FF2B5EF4-FFF2-40B4-BE49-F238E27FC236}">
                <a16:creationId xmlns:a16="http://schemas.microsoft.com/office/drawing/2014/main" id="{622133D1-98C6-AA31-BC81-0E89CAAF14BF}"/>
              </a:ext>
            </a:extLst>
          </p:cNvPr>
          <p:cNvSpPr>
            <a:spLocks noGrp="1"/>
          </p:cNvSpPr>
          <p:nvPr>
            <p:ph sz="half" idx="2"/>
          </p:nvPr>
        </p:nvSpPr>
        <p:spPr>
          <a:xfrm>
            <a:off x="15155861" y="11458431"/>
            <a:ext cx="12882483" cy="26316107"/>
          </a:xfrm>
          <a:noFill/>
        </p:spPr>
        <p:txBody>
          <a:bodyPr>
            <a:normAutofit/>
          </a:bodyPr>
          <a:lstStyle/>
          <a:p>
            <a:pPr marL="0" indent="0" algn="ctr">
              <a:buNone/>
            </a:pPr>
            <a:r>
              <a:rPr lang="en-US" sz="4000" b="1" dirty="0">
                <a:solidFill>
                  <a:schemeClr val="tx2">
                    <a:lumMod val="75000"/>
                    <a:lumOff val="25000"/>
                  </a:schemeClr>
                </a:solidFill>
                <a:latin typeface="Times New Roman" panose="02020603050405020304" pitchFamily="18" charset="0"/>
                <a:cs typeface="Times New Roman" panose="02020603050405020304" pitchFamily="18" charset="0"/>
              </a:rPr>
              <a:t>2.DIGITAL TECHNOLOGY</a:t>
            </a:r>
          </a:p>
          <a:p>
            <a:pPr marL="0" indent="0">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The Student Health App</a:t>
            </a:r>
          </a:p>
          <a:p>
            <a:pPr marL="0" indent="0">
              <a:buNone/>
            </a:pPr>
            <a:r>
              <a:rPr lang="en-US" sz="1800" dirty="0">
                <a:solidFill>
                  <a:schemeClr val="bg2">
                    <a:lumMod val="25000"/>
                  </a:schemeClr>
                </a:solidFill>
                <a:latin typeface="Times New Roman" panose="02020603050405020304" pitchFamily="18" charset="0"/>
                <a:cs typeface="Times New Roman" panose="02020603050405020304" pitchFamily="18" charset="0"/>
              </a:rPr>
              <a:t>A free UK Mobile application developed by clinicians and student health experts.</a:t>
            </a:r>
          </a:p>
          <a:p>
            <a:pPr marL="0" indent="0">
              <a:buNone/>
            </a:pPr>
            <a:r>
              <a:rPr lang="en-US" sz="1800" b="1" dirty="0">
                <a:solidFill>
                  <a:schemeClr val="bg2">
                    <a:lumMod val="25000"/>
                  </a:schemeClr>
                </a:solidFill>
                <a:latin typeface="Times New Roman" panose="02020603050405020304" pitchFamily="18" charset="0"/>
                <a:cs typeface="Times New Roman" panose="02020603050405020304" pitchFamily="18" charset="0"/>
              </a:rPr>
              <a:t>Key Features:</a:t>
            </a:r>
          </a:p>
          <a:p>
            <a:r>
              <a:rPr lang="en-US" sz="1800" dirty="0">
                <a:solidFill>
                  <a:schemeClr val="bg2">
                    <a:lumMod val="25000"/>
                  </a:schemeClr>
                </a:solidFill>
                <a:latin typeface="Times New Roman" panose="02020603050405020304" pitchFamily="18" charset="0"/>
                <a:cs typeface="Times New Roman" panose="02020603050405020304" pitchFamily="18" charset="0"/>
              </a:rPr>
              <a:t>Covers 125+ topics: stress, anxiety, low mode, self -harm, physical health.</a:t>
            </a:r>
          </a:p>
          <a:p>
            <a:r>
              <a:rPr lang="en-US" sz="1800" dirty="0">
                <a:solidFill>
                  <a:schemeClr val="bg2">
                    <a:lumMod val="25000"/>
                  </a:schemeClr>
                </a:solidFill>
                <a:latin typeface="Times New Roman" panose="02020603050405020304" pitchFamily="18" charset="0"/>
                <a:cs typeface="Times New Roman" panose="02020603050405020304" pitchFamily="18" charset="0"/>
              </a:rPr>
              <a:t>Written in plain English suitable for young adults.</a:t>
            </a:r>
          </a:p>
          <a:p>
            <a:r>
              <a:rPr lang="en-US" sz="1800" dirty="0">
                <a:solidFill>
                  <a:schemeClr val="bg2">
                    <a:lumMod val="25000"/>
                  </a:schemeClr>
                </a:solidFill>
                <a:latin typeface="Times New Roman" panose="02020603050405020304" pitchFamily="18" charset="0"/>
                <a:cs typeface="Times New Roman" panose="02020603050405020304" pitchFamily="18" charset="0"/>
              </a:rPr>
              <a:t>Signposts to NHS 111, GP, pharmacist, emergency services, and well-being.</a:t>
            </a:r>
          </a:p>
          <a:p>
            <a:r>
              <a:rPr lang="en-US" sz="1800" dirty="0">
                <a:solidFill>
                  <a:schemeClr val="bg2">
                    <a:lumMod val="25000"/>
                  </a:schemeClr>
                </a:solidFill>
                <a:latin typeface="Times New Roman" panose="02020603050405020304" pitchFamily="18" charset="0"/>
                <a:cs typeface="Times New Roman" panose="02020603050405020304" pitchFamily="18" charset="0"/>
              </a:rPr>
              <a:t>Work off-line after download ongoing data needed.</a:t>
            </a:r>
          </a:p>
          <a:p>
            <a:r>
              <a:rPr lang="en-US" sz="1800" dirty="0">
                <a:solidFill>
                  <a:schemeClr val="bg2">
                    <a:lumMod val="25000"/>
                  </a:schemeClr>
                </a:solidFill>
                <a:latin typeface="Times New Roman" panose="02020603050405020304" pitchFamily="18" charset="0"/>
                <a:cs typeface="Times New Roman" panose="02020603050405020304" pitchFamily="18" charset="0"/>
              </a:rPr>
              <a:t>Collect no personal data protects privacy and immigration concerns.</a:t>
            </a:r>
          </a:p>
          <a:p>
            <a:r>
              <a:rPr lang="en-US" sz="1800" dirty="0">
                <a:solidFill>
                  <a:schemeClr val="bg2">
                    <a:lumMod val="25000"/>
                  </a:schemeClr>
                </a:solidFill>
                <a:latin typeface="Times New Roman" panose="02020603050405020304" pitchFamily="18" charset="0"/>
                <a:cs typeface="Times New Roman" panose="02020603050405020304" pitchFamily="18" charset="0"/>
              </a:rPr>
              <a:t>Free on iOS and android.</a:t>
            </a:r>
          </a:p>
          <a:p>
            <a:pPr marL="0" indent="0">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Why for International Students?</a:t>
            </a:r>
          </a:p>
          <a:p>
            <a:pPr marL="0" indent="0">
              <a:buNone/>
            </a:pPr>
            <a:r>
              <a:rPr lang="en-US" sz="1800" dirty="0">
                <a:solidFill>
                  <a:schemeClr val="bg2">
                    <a:lumMod val="25000"/>
                  </a:schemeClr>
                </a:solidFill>
                <a:latin typeface="Times New Roman" panose="02020603050405020304" pitchFamily="18" charset="0"/>
                <a:cs typeface="Times New Roman" panose="02020603050405020304" pitchFamily="18" charset="0"/>
              </a:rPr>
              <a:t>The app explains when to self manage versus seek help reduce confusion about UK healthcare, its anonymous, Private nature addresses stigma and immigration worries.</a:t>
            </a:r>
          </a:p>
          <a:p>
            <a:pPr marL="0" indent="0">
              <a:buNone/>
            </a:pP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marL="0" indent="0" algn="ctr">
              <a:buNone/>
            </a:pPr>
            <a:r>
              <a:rPr lang="en-US" sz="4000" b="1" dirty="0">
                <a:solidFill>
                  <a:schemeClr val="tx2">
                    <a:lumMod val="75000"/>
                    <a:lumOff val="25000"/>
                  </a:schemeClr>
                </a:solidFill>
                <a:latin typeface="Times New Roman" panose="02020603050405020304" pitchFamily="18" charset="0"/>
                <a:cs typeface="Times New Roman" panose="02020603050405020304" pitchFamily="18" charset="0"/>
              </a:rPr>
              <a:t>4.BEHAVIOURAL CHANGE THEORY</a:t>
            </a:r>
          </a:p>
          <a:p>
            <a:pPr marL="0" indent="0" algn="just">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Health Belief Model(HBM)</a:t>
            </a:r>
          </a:p>
          <a:p>
            <a:pPr marL="0" indent="0" algn="just">
              <a:buNone/>
            </a:pPr>
            <a:r>
              <a:rPr lang="en-US" sz="1800" dirty="0">
                <a:solidFill>
                  <a:schemeClr val="bg2">
                    <a:lumMod val="25000"/>
                  </a:schemeClr>
                </a:solidFill>
                <a:latin typeface="Times New Roman" panose="02020603050405020304" pitchFamily="18" charset="0"/>
                <a:cs typeface="Times New Roman" panose="02020603050405020304" pitchFamily="18" charset="0"/>
              </a:rPr>
              <a:t>The HBM </a:t>
            </a:r>
            <a:r>
              <a:rPr lang="en-IN" sz="1800" dirty="0"/>
              <a:t>(Rosenstock, 1966; Becker, 1974)  proposes health behaviours or influenced by:</a:t>
            </a:r>
          </a:p>
          <a:p>
            <a:pPr algn="just"/>
            <a:r>
              <a:rPr lang="en-US" sz="1800" dirty="0">
                <a:solidFill>
                  <a:schemeClr val="bg2">
                    <a:lumMod val="25000"/>
                  </a:schemeClr>
                </a:solidFill>
                <a:latin typeface="Times New Roman" panose="02020603050405020304" pitchFamily="18" charset="0"/>
                <a:cs typeface="Times New Roman" panose="02020603050405020304" pitchFamily="18" charset="0"/>
              </a:rPr>
              <a:t>Perceived </a:t>
            </a:r>
            <a:r>
              <a:rPr lang="en-US" sz="1800" dirty="0" err="1">
                <a:solidFill>
                  <a:schemeClr val="bg2">
                    <a:lumMod val="25000"/>
                  </a:schemeClr>
                </a:solidFill>
                <a:latin typeface="Times New Roman" panose="02020603050405020304" pitchFamily="18" charset="0"/>
                <a:cs typeface="Times New Roman" panose="02020603050405020304" pitchFamily="18" charset="0"/>
              </a:rPr>
              <a:t>susceptiability</a:t>
            </a:r>
            <a:endParaRPr lang="en-US" sz="1800" dirty="0">
              <a:solidFill>
                <a:schemeClr val="bg2">
                  <a:lumMod val="25000"/>
                </a:schemeClr>
              </a:solidFill>
              <a:latin typeface="Times New Roman" panose="02020603050405020304" pitchFamily="18" charset="0"/>
              <a:cs typeface="Times New Roman" panose="02020603050405020304" pitchFamily="18" charset="0"/>
            </a:endParaRPr>
          </a:p>
          <a:p>
            <a:pPr algn="just"/>
            <a:r>
              <a:rPr lang="en-US" sz="1800" dirty="0">
                <a:solidFill>
                  <a:schemeClr val="bg2">
                    <a:lumMod val="25000"/>
                  </a:schemeClr>
                </a:solidFill>
                <a:latin typeface="Times New Roman" panose="02020603050405020304" pitchFamily="18" charset="0"/>
                <a:cs typeface="Times New Roman" panose="02020603050405020304" pitchFamily="18" charset="0"/>
              </a:rPr>
              <a:t>Perceived severity</a:t>
            </a:r>
          </a:p>
          <a:p>
            <a:pPr algn="just"/>
            <a:r>
              <a:rPr lang="en-US" sz="1800" dirty="0">
                <a:solidFill>
                  <a:schemeClr val="bg2">
                    <a:lumMod val="25000"/>
                  </a:schemeClr>
                </a:solidFill>
                <a:latin typeface="Times New Roman" panose="02020603050405020304" pitchFamily="18" charset="0"/>
                <a:cs typeface="Times New Roman" panose="02020603050405020304" pitchFamily="18" charset="0"/>
              </a:rPr>
              <a:t>Perceived benefits</a:t>
            </a:r>
          </a:p>
          <a:p>
            <a:pPr algn="just"/>
            <a:r>
              <a:rPr lang="en-US" sz="1800" dirty="0">
                <a:solidFill>
                  <a:schemeClr val="bg2">
                    <a:lumMod val="25000"/>
                  </a:schemeClr>
                </a:solidFill>
                <a:latin typeface="Times New Roman" panose="02020603050405020304" pitchFamily="18" charset="0"/>
                <a:cs typeface="Times New Roman" panose="02020603050405020304" pitchFamily="18" charset="0"/>
              </a:rPr>
              <a:t>Perceived barriers</a:t>
            </a:r>
          </a:p>
          <a:p>
            <a:pPr algn="just"/>
            <a:r>
              <a:rPr lang="en-US" sz="1800" dirty="0">
                <a:solidFill>
                  <a:schemeClr val="bg2">
                    <a:lumMod val="25000"/>
                  </a:schemeClr>
                </a:solidFill>
                <a:latin typeface="Times New Roman" panose="02020603050405020304" pitchFamily="18" charset="0"/>
                <a:cs typeface="Times New Roman" panose="02020603050405020304" pitchFamily="18" charset="0"/>
              </a:rPr>
              <a:t>Cues  to action</a:t>
            </a:r>
          </a:p>
          <a:p>
            <a:pPr algn="just"/>
            <a:r>
              <a:rPr lang="en-US" sz="1800" dirty="0">
                <a:solidFill>
                  <a:schemeClr val="bg2">
                    <a:lumMod val="25000"/>
                  </a:schemeClr>
                </a:solidFill>
                <a:latin typeface="Times New Roman" panose="02020603050405020304" pitchFamily="18" charset="0"/>
                <a:cs typeface="Times New Roman" panose="02020603050405020304" pitchFamily="18" charset="0"/>
              </a:rPr>
              <a:t>Self efficacy</a:t>
            </a:r>
          </a:p>
          <a:p>
            <a:pPr marL="0" indent="0">
              <a:buNone/>
            </a:pPr>
            <a:r>
              <a:rPr lang="en-US" sz="1800" b="1" dirty="0">
                <a:solidFill>
                  <a:schemeClr val="tx2">
                    <a:lumMod val="75000"/>
                    <a:lumOff val="25000"/>
                  </a:schemeClr>
                </a:solidFill>
                <a:latin typeface="Times New Roman" panose="02020603050405020304" pitchFamily="18" charset="0"/>
                <a:cs typeface="Times New Roman" panose="02020603050405020304" pitchFamily="18" charset="0"/>
              </a:rPr>
              <a:t>Application To Student Health App:</a:t>
            </a:r>
          </a:p>
          <a:p>
            <a:pPr algn="just"/>
            <a:r>
              <a:rPr lang="en-US" sz="1800" b="1" dirty="0">
                <a:solidFill>
                  <a:schemeClr val="bg2">
                    <a:lumMod val="25000"/>
                  </a:schemeClr>
                </a:solidFill>
                <a:latin typeface="Times New Roman" panose="02020603050405020304" pitchFamily="18" charset="0"/>
                <a:cs typeface="Times New Roman" panose="02020603050405020304" pitchFamily="18" charset="0"/>
              </a:rPr>
              <a:t>The app rises, perceived suspect ability by providing clear descriptions of mental health symptoms. Students may experience..</a:t>
            </a:r>
          </a:p>
          <a:p>
            <a:pPr algn="just"/>
            <a:r>
              <a:rPr lang="en-US" sz="1800" b="1" dirty="0">
                <a:solidFill>
                  <a:schemeClr val="bg2">
                    <a:lumMod val="25000"/>
                  </a:schemeClr>
                </a:solidFill>
                <a:latin typeface="Times New Roman" panose="02020603050405020304" pitchFamily="18" charset="0"/>
                <a:cs typeface="Times New Roman" panose="02020603050405020304" pitchFamily="18" charset="0"/>
              </a:rPr>
              <a:t>It reduces perceived barriers by offering anonymous free off-line access-removing stigma, cost time and system, confusion barriers.</a:t>
            </a:r>
          </a:p>
          <a:p>
            <a:pPr algn="just"/>
            <a:r>
              <a:rPr lang="en-US" sz="1800" b="1" dirty="0">
                <a:solidFill>
                  <a:schemeClr val="bg2">
                    <a:lumMod val="25000"/>
                  </a:schemeClr>
                </a:solidFill>
                <a:latin typeface="Times New Roman" panose="02020603050405020304" pitchFamily="18" charset="0"/>
                <a:cs typeface="Times New Roman" panose="02020603050405020304" pitchFamily="18" charset="0"/>
              </a:rPr>
              <a:t>Clear NHS sign posting acts as a cue action, guiding students, who would otherwise delay help seeking.</a:t>
            </a:r>
          </a:p>
          <a:p>
            <a:pPr algn="just"/>
            <a:r>
              <a:rPr lang="en-US" sz="1800" b="1" dirty="0">
                <a:solidFill>
                  <a:schemeClr val="bg2">
                    <a:lumMod val="25000"/>
                  </a:schemeClr>
                </a:solidFill>
                <a:latin typeface="Times New Roman" panose="02020603050405020304" pitchFamily="18" charset="0"/>
                <a:cs typeface="Times New Roman" panose="02020603050405020304" pitchFamily="18" charset="0"/>
              </a:rPr>
              <a:t>Building health literacy enhances self efficacy, empowering students to navigate UK healthcare, confidently.</a:t>
            </a:r>
          </a:p>
        </p:txBody>
      </p:sp>
      <p:sp>
        <p:nvSpPr>
          <p:cNvPr id="10" name="TextBox 9">
            <a:extLst>
              <a:ext uri="{FF2B5EF4-FFF2-40B4-BE49-F238E27FC236}">
                <a16:creationId xmlns:a16="http://schemas.microsoft.com/office/drawing/2014/main" id="{A7E81D06-AC9B-CB2F-24F9-19780CBE9D8C}"/>
              </a:ext>
            </a:extLst>
          </p:cNvPr>
          <p:cNvSpPr txBox="1"/>
          <p:nvPr/>
        </p:nvSpPr>
        <p:spPr>
          <a:xfrm>
            <a:off x="1391042" y="5381897"/>
            <a:ext cx="27150743" cy="1631216"/>
          </a:xfrm>
          <a:prstGeom prst="rect">
            <a:avLst/>
          </a:prstGeom>
          <a:noFill/>
        </p:spPr>
        <p:txBody>
          <a:bodyPr wrap="square" rtlCol="0">
            <a:spAutoFit/>
          </a:bodyPr>
          <a:lstStyle/>
          <a:p>
            <a:pPr algn="ctr"/>
            <a:r>
              <a:rPr lang="en-IN" sz="5000" dirty="0">
                <a:solidFill>
                  <a:schemeClr val="bg2">
                    <a:lumMod val="50000"/>
                  </a:schemeClr>
                </a:solidFill>
                <a:latin typeface="Times New Roman" panose="02020603050405020304" pitchFamily="18" charset="0"/>
                <a:cs typeface="Times New Roman" panose="02020603050405020304" pitchFamily="18" charset="0"/>
              </a:rPr>
              <a:t>LCHS7009 Component 2 Poster | MSc Public Health and Social Care in Practice | University of Wales Trinity Saint David</a:t>
            </a:r>
            <a:endParaRPr lang="en-US" sz="5000" dirty="0">
              <a:solidFill>
                <a:schemeClr val="bg2">
                  <a:lumMod val="50000"/>
                </a:schemeClr>
              </a:solidFill>
              <a:latin typeface="Times New Roman" panose="02020603050405020304" pitchFamily="18" charset="0"/>
              <a:cs typeface="Times New Roman" panose="02020603050405020304" pitchFamily="18" charset="0"/>
            </a:endParaRPr>
          </a:p>
        </p:txBody>
      </p:sp>
      <p:sp>
        <p:nvSpPr>
          <p:cNvPr id="11" name="Minus 10">
            <a:extLst>
              <a:ext uri="{FF2B5EF4-FFF2-40B4-BE49-F238E27FC236}">
                <a16:creationId xmlns:a16="http://schemas.microsoft.com/office/drawing/2014/main" id="{4A612FD2-0D16-CF1E-4673-C63D57E25187}"/>
              </a:ext>
            </a:extLst>
          </p:cNvPr>
          <p:cNvSpPr/>
          <p:nvPr/>
        </p:nvSpPr>
        <p:spPr>
          <a:xfrm flipV="1">
            <a:off x="-2668539" y="7013113"/>
            <a:ext cx="35269905" cy="484967"/>
          </a:xfrm>
          <a:prstGeom prst="mathMinus">
            <a:avLst/>
          </a:prstGeom>
          <a:solidFill>
            <a:schemeClr val="tx2">
              <a:lumMod val="75000"/>
              <a:lumOff val="25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A8CD3ED-5B12-2A1B-BF07-786CFD2DC489}"/>
              </a:ext>
            </a:extLst>
          </p:cNvPr>
          <p:cNvSpPr/>
          <p:nvPr/>
        </p:nvSpPr>
        <p:spPr>
          <a:xfrm>
            <a:off x="2403568" y="7522673"/>
            <a:ext cx="4885507" cy="3265714"/>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bg1"/>
                </a:solidFill>
                <a:latin typeface="Times New Roman" panose="02020603050405020304" pitchFamily="18" charset="0"/>
                <a:cs typeface="Times New Roman" panose="02020603050405020304" pitchFamily="18" charset="0"/>
              </a:rPr>
              <a:t>37%</a:t>
            </a:r>
          </a:p>
          <a:p>
            <a:pPr algn="ctr"/>
            <a:r>
              <a:rPr lang="en-US" sz="4000" b="1" dirty="0">
                <a:solidFill>
                  <a:schemeClr val="bg1"/>
                </a:solidFill>
                <a:latin typeface="Times New Roman" panose="02020603050405020304" pitchFamily="18" charset="0"/>
                <a:cs typeface="Times New Roman" panose="02020603050405020304" pitchFamily="18" charset="0"/>
              </a:rPr>
              <a:t>UK students with moderate-severe depression/anxiety</a:t>
            </a:r>
          </a:p>
        </p:txBody>
      </p:sp>
      <p:sp>
        <p:nvSpPr>
          <p:cNvPr id="13" name="Rectangle 12">
            <a:extLst>
              <a:ext uri="{FF2B5EF4-FFF2-40B4-BE49-F238E27FC236}">
                <a16:creationId xmlns:a16="http://schemas.microsoft.com/office/drawing/2014/main" id="{D4DCF1C1-925B-E773-AABA-2F5B5032C32D}"/>
              </a:ext>
            </a:extLst>
          </p:cNvPr>
          <p:cNvSpPr/>
          <p:nvPr/>
        </p:nvSpPr>
        <p:spPr>
          <a:xfrm>
            <a:off x="12713108" y="7522673"/>
            <a:ext cx="4885507" cy="3265200"/>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atin typeface="Times New Roman" panose="02020603050405020304" pitchFamily="18" charset="0"/>
                <a:cs typeface="Times New Roman" panose="02020603050405020304" pitchFamily="18" charset="0"/>
              </a:rPr>
              <a:t>52.6%</a:t>
            </a:r>
          </a:p>
          <a:p>
            <a:pPr algn="ctr"/>
            <a:r>
              <a:rPr lang="en-US" sz="4000" b="1" dirty="0">
                <a:latin typeface="Times New Roman" panose="02020603050405020304" pitchFamily="18" charset="0"/>
                <a:cs typeface="Times New Roman" panose="02020603050405020304" pitchFamily="18" charset="0"/>
              </a:rPr>
              <a:t>International postgrads screening positive for anxiety</a:t>
            </a:r>
            <a:r>
              <a:rPr lang="en-US" sz="4000" b="1" dirty="0"/>
              <a:t>.</a:t>
            </a:r>
          </a:p>
        </p:txBody>
      </p:sp>
      <p:sp>
        <p:nvSpPr>
          <p:cNvPr id="14" name="Rectangle 13">
            <a:extLst>
              <a:ext uri="{FF2B5EF4-FFF2-40B4-BE49-F238E27FC236}">
                <a16:creationId xmlns:a16="http://schemas.microsoft.com/office/drawing/2014/main" id="{A9D1D282-0792-F115-5516-3474A05B4670}"/>
              </a:ext>
            </a:extLst>
          </p:cNvPr>
          <p:cNvSpPr/>
          <p:nvPr/>
        </p:nvSpPr>
        <p:spPr>
          <a:xfrm>
            <a:off x="23022650" y="7498080"/>
            <a:ext cx="4885507" cy="3265200"/>
          </a:xfrm>
          <a:prstGeom prst="rect">
            <a:avLst/>
          </a:prstGeom>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latin typeface="Times New Roman" panose="02020603050405020304" pitchFamily="18" charset="0"/>
                <a:cs typeface="Times New Roman" panose="02020603050405020304" pitchFamily="18" charset="0"/>
              </a:rPr>
              <a:t>&gt;50%</a:t>
            </a:r>
          </a:p>
          <a:p>
            <a:pPr algn="ctr"/>
            <a:r>
              <a:rPr lang="en-US" sz="4000" b="1" dirty="0">
                <a:latin typeface="Times New Roman" panose="02020603050405020304" pitchFamily="18" charset="0"/>
                <a:cs typeface="Times New Roman" panose="02020603050405020304" pitchFamily="18" charset="0"/>
              </a:rPr>
              <a:t>International students report for mental health in UK</a:t>
            </a:r>
          </a:p>
        </p:txBody>
      </p:sp>
      <p:sp>
        <p:nvSpPr>
          <p:cNvPr id="15" name="Minus 14">
            <a:extLst>
              <a:ext uri="{FF2B5EF4-FFF2-40B4-BE49-F238E27FC236}">
                <a16:creationId xmlns:a16="http://schemas.microsoft.com/office/drawing/2014/main" id="{C1DC7BC3-A38A-2E02-301C-A62DE416FE1F}"/>
              </a:ext>
            </a:extLst>
          </p:cNvPr>
          <p:cNvSpPr/>
          <p:nvPr/>
        </p:nvSpPr>
        <p:spPr>
          <a:xfrm>
            <a:off x="0" y="12069879"/>
            <a:ext cx="16200000" cy="180000"/>
          </a:xfrm>
          <a:prstGeom prst="mathMinus">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Minus 15">
            <a:extLst>
              <a:ext uri="{FF2B5EF4-FFF2-40B4-BE49-F238E27FC236}">
                <a16:creationId xmlns:a16="http://schemas.microsoft.com/office/drawing/2014/main" id="{F1EBC092-5DA3-7312-7D27-C64C1A818C62}"/>
              </a:ext>
            </a:extLst>
          </p:cNvPr>
          <p:cNvSpPr/>
          <p:nvPr/>
        </p:nvSpPr>
        <p:spPr>
          <a:xfrm>
            <a:off x="13422839" y="12069879"/>
            <a:ext cx="16200000" cy="1800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Minus 16">
            <a:extLst>
              <a:ext uri="{FF2B5EF4-FFF2-40B4-BE49-F238E27FC236}">
                <a16:creationId xmlns:a16="http://schemas.microsoft.com/office/drawing/2014/main" id="{048F2BDE-8873-D35A-DB0D-9E3F581C1B24}"/>
              </a:ext>
            </a:extLst>
          </p:cNvPr>
          <p:cNvSpPr/>
          <p:nvPr/>
        </p:nvSpPr>
        <p:spPr>
          <a:xfrm>
            <a:off x="166237" y="19218477"/>
            <a:ext cx="16200000" cy="180000"/>
          </a:xfrm>
          <a:prstGeom prst="mathMinus">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Minus 17">
            <a:extLst>
              <a:ext uri="{FF2B5EF4-FFF2-40B4-BE49-F238E27FC236}">
                <a16:creationId xmlns:a16="http://schemas.microsoft.com/office/drawing/2014/main" id="{45DA321C-43A3-A0BF-A622-641DDA6704AD}"/>
              </a:ext>
            </a:extLst>
          </p:cNvPr>
          <p:cNvSpPr/>
          <p:nvPr/>
        </p:nvSpPr>
        <p:spPr>
          <a:xfrm>
            <a:off x="199617" y="23590756"/>
            <a:ext cx="16200000" cy="1800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11F1ED70-123A-EE0B-C64F-665BF3EFB740}"/>
              </a:ext>
            </a:extLst>
          </p:cNvPr>
          <p:cNvSpPr/>
          <p:nvPr/>
        </p:nvSpPr>
        <p:spPr>
          <a:xfrm>
            <a:off x="2169042" y="24114642"/>
            <a:ext cx="5635256" cy="35525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Expected Benefits</a:t>
            </a:r>
          </a:p>
          <a:p>
            <a:pPr marL="285750" indent="-285750" algn="just">
              <a:buFont typeface="Arial" panose="020B0604020202020204" pitchFamily="34" charset="0"/>
              <a:buChar char="•"/>
            </a:pPr>
            <a:r>
              <a:rPr lang="en-US" dirty="0"/>
              <a:t>Increase mental health literacy among students.</a:t>
            </a:r>
          </a:p>
          <a:p>
            <a:pPr marL="285750" indent="-285750" algn="just">
              <a:buFont typeface="Arial" panose="020B0604020202020204" pitchFamily="34" charset="0"/>
              <a:buChar char="•"/>
            </a:pPr>
            <a:r>
              <a:rPr lang="en-US" dirty="0"/>
              <a:t>Improve confidence in accessing UK healthcare pathways.</a:t>
            </a:r>
          </a:p>
          <a:p>
            <a:pPr marL="285750" indent="-285750" algn="just">
              <a:buFont typeface="Arial" panose="020B0604020202020204" pitchFamily="34" charset="0"/>
              <a:buChar char="•"/>
            </a:pPr>
            <a:r>
              <a:rPr lang="en-US" dirty="0"/>
              <a:t>Reduce and delayed help, seeking.</a:t>
            </a:r>
          </a:p>
          <a:p>
            <a:pPr marL="285750" indent="-285750" algn="just">
              <a:buFont typeface="Arial" panose="020B0604020202020204" pitchFamily="34" charset="0"/>
              <a:buChar char="•"/>
            </a:pPr>
            <a:r>
              <a:rPr lang="en-US" dirty="0"/>
              <a:t>Small to moderate deductions in anxiety and depression.</a:t>
            </a:r>
          </a:p>
          <a:p>
            <a:pPr marL="285750" indent="-285750" algn="just">
              <a:buFont typeface="Arial" panose="020B0604020202020204" pitchFamily="34" charset="0"/>
              <a:buChar char="•"/>
            </a:pPr>
            <a:r>
              <a:rPr lang="en-US" dirty="0"/>
              <a:t>Greater engagement with university counselling services</a:t>
            </a:r>
          </a:p>
          <a:p>
            <a:pPr marL="285750" indent="-285750" algn="ctr">
              <a:buFont typeface="Arial" panose="020B0604020202020204" pitchFamily="34" charset="0"/>
              <a:buChar char="•"/>
            </a:pPr>
            <a:endParaRPr lang="en-US" dirty="0"/>
          </a:p>
        </p:txBody>
      </p:sp>
      <p:sp>
        <p:nvSpPr>
          <p:cNvPr id="20" name="Rounded Rectangle 19">
            <a:extLst>
              <a:ext uri="{FF2B5EF4-FFF2-40B4-BE49-F238E27FC236}">
                <a16:creationId xmlns:a16="http://schemas.microsoft.com/office/drawing/2014/main" id="{D777128D-AB0B-AFEA-40B8-D426C83413C2}"/>
              </a:ext>
            </a:extLst>
          </p:cNvPr>
          <p:cNvSpPr/>
          <p:nvPr/>
        </p:nvSpPr>
        <p:spPr>
          <a:xfrm>
            <a:off x="8574350" y="24114642"/>
            <a:ext cx="5634000" cy="35531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Critical Limitations</a:t>
            </a:r>
          </a:p>
          <a:p>
            <a:pPr marL="285750" indent="-285750">
              <a:buFont typeface="Arial" panose="020B0604020202020204" pitchFamily="34" charset="0"/>
              <a:buChar char="•"/>
            </a:pPr>
            <a:r>
              <a:rPr lang="en-US" dirty="0"/>
              <a:t>English only content, limits engagement for lower proficiency students </a:t>
            </a:r>
            <a:r>
              <a:rPr lang="en-IN" dirty="0"/>
              <a:t>(Lin et al., 2023).</a:t>
            </a:r>
          </a:p>
          <a:p>
            <a:pPr marL="285750" indent="-285750">
              <a:buFont typeface="Arial" panose="020B0604020202020204" pitchFamily="34" charset="0"/>
              <a:buChar char="•"/>
            </a:pPr>
            <a:r>
              <a:rPr lang="en-IN" dirty="0"/>
              <a:t>Information only format, insufficient for moderate severe mental illness, needing therapy (Harrer et al., 2022).</a:t>
            </a:r>
          </a:p>
          <a:p>
            <a:pPr marL="285750" indent="-285750">
              <a:buFont typeface="Arial" panose="020B0604020202020204" pitchFamily="34" charset="0"/>
              <a:buChar char="•"/>
            </a:pPr>
            <a:r>
              <a:rPr lang="en-IN" dirty="0"/>
              <a:t>No, published RCT evidence, specially on this app.</a:t>
            </a:r>
          </a:p>
          <a:p>
            <a:pPr marL="285750" indent="-285750">
              <a:buFont typeface="Arial" panose="020B0604020202020204" pitchFamily="34" charset="0"/>
              <a:buChar char="•"/>
            </a:pPr>
            <a:r>
              <a:rPr lang="en-IN" dirty="0"/>
              <a:t>Digital exclusion, students without smartphones or data benefit least</a:t>
            </a:r>
            <a:endParaRPr lang="en-US" dirty="0"/>
          </a:p>
        </p:txBody>
      </p:sp>
      <p:sp>
        <p:nvSpPr>
          <p:cNvPr id="21" name="Minus 20">
            <a:extLst>
              <a:ext uri="{FF2B5EF4-FFF2-40B4-BE49-F238E27FC236}">
                <a16:creationId xmlns:a16="http://schemas.microsoft.com/office/drawing/2014/main" id="{5BCC5822-D548-66B3-30AD-6CBF135C5EED}"/>
              </a:ext>
            </a:extLst>
          </p:cNvPr>
          <p:cNvSpPr/>
          <p:nvPr/>
        </p:nvSpPr>
        <p:spPr>
          <a:xfrm>
            <a:off x="13497102" y="21221881"/>
            <a:ext cx="16200000" cy="1800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Minus 22">
            <a:extLst>
              <a:ext uri="{FF2B5EF4-FFF2-40B4-BE49-F238E27FC236}">
                <a16:creationId xmlns:a16="http://schemas.microsoft.com/office/drawing/2014/main" id="{DBB1DCEF-460D-1311-35EF-05F00496010C}"/>
              </a:ext>
            </a:extLst>
          </p:cNvPr>
          <p:cNvSpPr/>
          <p:nvPr/>
        </p:nvSpPr>
        <p:spPr>
          <a:xfrm>
            <a:off x="34017" y="29419826"/>
            <a:ext cx="16200000" cy="180000"/>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A person with mustache and beard&#10;&#10;AI-generated content may be incorrect.">
            <a:extLst>
              <a:ext uri="{FF2B5EF4-FFF2-40B4-BE49-F238E27FC236}">
                <a16:creationId xmlns:a16="http://schemas.microsoft.com/office/drawing/2014/main" id="{9003DAA8-944B-3751-3640-FE861BD3A251}"/>
              </a:ext>
            </a:extLst>
          </p:cNvPr>
          <p:cNvPicPr>
            <a:picLocks noChangeAspect="1"/>
          </p:cNvPicPr>
          <p:nvPr/>
        </p:nvPicPr>
        <p:blipFill>
          <a:blip r:embed="rId2"/>
          <a:stretch>
            <a:fillRect/>
          </a:stretch>
        </p:blipFill>
        <p:spPr>
          <a:xfrm>
            <a:off x="26912324" y="38768659"/>
            <a:ext cx="3258921" cy="3258921"/>
          </a:xfrm>
          <a:prstGeom prst="rect">
            <a:avLst/>
          </a:prstGeom>
        </p:spPr>
      </p:pic>
      <p:pic>
        <p:nvPicPr>
          <p:cNvPr id="26" name="image1.png" descr="A close-up of a sign&#10;&#10;AI-generated content may be incorrect.">
            <a:extLst>
              <a:ext uri="{FF2B5EF4-FFF2-40B4-BE49-F238E27FC236}">
                <a16:creationId xmlns:a16="http://schemas.microsoft.com/office/drawing/2014/main" id="{859DC6D5-2D56-0E7A-2B2B-FA6352B9C83A}"/>
              </a:ext>
            </a:extLst>
          </p:cNvPr>
          <p:cNvPicPr/>
          <p:nvPr/>
        </p:nvPicPr>
        <p:blipFill>
          <a:blip r:embed="rId3"/>
          <a:srcRect/>
          <a:stretch>
            <a:fillRect/>
          </a:stretch>
        </p:blipFill>
        <p:spPr>
          <a:xfrm>
            <a:off x="1391042" y="39052908"/>
            <a:ext cx="5056368" cy="2185200"/>
          </a:xfrm>
          <a:prstGeom prst="rect">
            <a:avLst/>
          </a:prstGeom>
          <a:ln/>
        </p:spPr>
      </p:pic>
      <p:sp>
        <p:nvSpPr>
          <p:cNvPr id="27" name="TextBox 26">
            <a:extLst>
              <a:ext uri="{FF2B5EF4-FFF2-40B4-BE49-F238E27FC236}">
                <a16:creationId xmlns:a16="http://schemas.microsoft.com/office/drawing/2014/main" id="{D41BB229-CE94-0354-59DC-145CBC13CA5B}"/>
              </a:ext>
            </a:extLst>
          </p:cNvPr>
          <p:cNvSpPr txBox="1"/>
          <p:nvPr/>
        </p:nvSpPr>
        <p:spPr>
          <a:xfrm>
            <a:off x="27008108" y="42040314"/>
            <a:ext cx="3163137" cy="646331"/>
          </a:xfrm>
          <a:prstGeom prst="rect">
            <a:avLst/>
          </a:prstGeom>
          <a:noFill/>
        </p:spPr>
        <p:txBody>
          <a:bodyPr wrap="square" rtlCol="0">
            <a:spAutoFit/>
          </a:bodyPr>
          <a:lstStyle/>
          <a:p>
            <a:r>
              <a:rPr lang="en-US" dirty="0"/>
              <a:t>Bharath Pogula</a:t>
            </a:r>
          </a:p>
          <a:p>
            <a:r>
              <a:rPr lang="en-US" dirty="0"/>
              <a:t>2512745</a:t>
            </a:r>
          </a:p>
        </p:txBody>
      </p:sp>
      <p:sp>
        <p:nvSpPr>
          <p:cNvPr id="29" name="TextBox 28">
            <a:extLst>
              <a:ext uri="{FF2B5EF4-FFF2-40B4-BE49-F238E27FC236}">
                <a16:creationId xmlns:a16="http://schemas.microsoft.com/office/drawing/2014/main" id="{BCFDCBC4-5DB0-E89F-56BD-41CF3E7F87C5}"/>
              </a:ext>
            </a:extLst>
          </p:cNvPr>
          <p:cNvSpPr txBox="1"/>
          <p:nvPr/>
        </p:nvSpPr>
        <p:spPr>
          <a:xfrm>
            <a:off x="7576457" y="21216648"/>
            <a:ext cx="15152914" cy="369332"/>
          </a:xfrm>
          <a:prstGeom prst="rect">
            <a:avLst/>
          </a:prstGeom>
          <a:noFill/>
        </p:spPr>
        <p:txBody>
          <a:bodyPr wrap="square">
            <a:spAutoFit/>
          </a:bodyPr>
          <a:lstStyle/>
          <a:p>
            <a:endParaRPr lang="en-US" dirty="0"/>
          </a:p>
        </p:txBody>
      </p:sp>
      <p:pic>
        <p:nvPicPr>
          <p:cNvPr id="33" name="Picture 32" descr="A coat of arms with dragons and a helmet&#10;&#10;AI-generated content may be incorrect.">
            <a:extLst>
              <a:ext uri="{FF2B5EF4-FFF2-40B4-BE49-F238E27FC236}">
                <a16:creationId xmlns:a16="http://schemas.microsoft.com/office/drawing/2014/main" id="{55916924-68E4-8BC0-33A3-99059B0BC5AD}"/>
              </a:ext>
            </a:extLst>
          </p:cNvPr>
          <p:cNvPicPr>
            <a:picLocks noChangeAspect="1"/>
          </p:cNvPicPr>
          <p:nvPr/>
        </p:nvPicPr>
        <p:blipFill>
          <a:blip r:embed="rId4"/>
          <a:stretch>
            <a:fillRect/>
          </a:stretch>
        </p:blipFill>
        <p:spPr>
          <a:xfrm>
            <a:off x="6447410" y="38755927"/>
            <a:ext cx="2967820" cy="3284387"/>
          </a:xfrm>
          <a:prstGeom prst="rect">
            <a:avLst/>
          </a:prstGeom>
        </p:spPr>
      </p:pic>
      <p:pic>
        <p:nvPicPr>
          <p:cNvPr id="1026" name="Picture 2" descr="University of Wales Trinity Saint David in The United Kingdom : Reviews &amp;  Rankings | Student Reviews &amp; University Rankings EDUopinions">
            <a:extLst>
              <a:ext uri="{FF2B5EF4-FFF2-40B4-BE49-F238E27FC236}">
                <a16:creationId xmlns:a16="http://schemas.microsoft.com/office/drawing/2014/main" id="{E27B19BD-C3C5-21CC-BD62-2EF2C2FD82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15230" y="39076783"/>
            <a:ext cx="3195411" cy="3159305"/>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16FDF288-97AD-61D1-3FD4-2B4D09515A03}"/>
              </a:ext>
            </a:extLst>
          </p:cNvPr>
          <p:cNvSpPr txBox="1"/>
          <p:nvPr/>
        </p:nvSpPr>
        <p:spPr>
          <a:xfrm>
            <a:off x="1465305" y="37555598"/>
            <a:ext cx="12031797" cy="1200329"/>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Acknowledgement:  I would like to thank Dr Besty Jose for guidance on this assignment and the MSC Public Health and Social Care in Practice teaching team for their support.</a:t>
            </a:r>
          </a:p>
          <a:p>
            <a:endParaRPr lang="en-US" dirty="0"/>
          </a:p>
          <a:p>
            <a:endParaRPr lang="en-US" dirty="0"/>
          </a:p>
        </p:txBody>
      </p:sp>
      <p:pic>
        <p:nvPicPr>
          <p:cNvPr id="37" name="Picture 36" descr="A poster with a group of people walking&#10;&#10;AI-generated content may be incorrect.">
            <a:extLst>
              <a:ext uri="{FF2B5EF4-FFF2-40B4-BE49-F238E27FC236}">
                <a16:creationId xmlns:a16="http://schemas.microsoft.com/office/drawing/2014/main" id="{6EAE6357-E7D4-67D7-651C-F75071F7FB66}"/>
              </a:ext>
            </a:extLst>
          </p:cNvPr>
          <p:cNvPicPr>
            <a:picLocks noChangeAspect="1"/>
          </p:cNvPicPr>
          <p:nvPr/>
        </p:nvPicPr>
        <p:blipFill>
          <a:blip r:embed="rId6"/>
          <a:stretch>
            <a:fillRect/>
          </a:stretch>
        </p:blipFill>
        <p:spPr>
          <a:xfrm>
            <a:off x="11127191" y="12856011"/>
            <a:ext cx="3171833" cy="1781928"/>
          </a:xfrm>
          <a:prstGeom prst="rect">
            <a:avLst/>
          </a:prstGeom>
        </p:spPr>
      </p:pic>
      <p:sp>
        <p:nvSpPr>
          <p:cNvPr id="38" name="TextBox 37">
            <a:extLst>
              <a:ext uri="{FF2B5EF4-FFF2-40B4-BE49-F238E27FC236}">
                <a16:creationId xmlns:a16="http://schemas.microsoft.com/office/drawing/2014/main" id="{316B3767-E660-918F-5A2D-448D16D05BF4}"/>
              </a:ext>
            </a:extLst>
          </p:cNvPr>
          <p:cNvSpPr txBox="1"/>
          <p:nvPr/>
        </p:nvSpPr>
        <p:spPr>
          <a:xfrm>
            <a:off x="11504159" y="14560172"/>
            <a:ext cx="3071099" cy="646331"/>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(HEPI, 2025; </a:t>
            </a:r>
            <a:r>
              <a:rPr lang="en-IN" dirty="0" err="1">
                <a:latin typeface="Times New Roman" panose="02020603050405020304" pitchFamily="18" charset="0"/>
                <a:cs typeface="Times New Roman" panose="02020603050405020304" pitchFamily="18" charset="0"/>
              </a:rPr>
              <a:t>Hosseinpur</a:t>
            </a:r>
            <a:r>
              <a:rPr lang="en-IN" dirty="0">
                <a:latin typeface="Times New Roman" panose="02020603050405020304" pitchFamily="18" charset="0"/>
                <a:cs typeface="Times New Roman" panose="02020603050405020304" pitchFamily="18" charset="0"/>
              </a:rPr>
              <a:t> et al., 2023</a:t>
            </a:r>
            <a:r>
              <a:rPr lang="en-IN" dirty="0"/>
              <a:t>)</a:t>
            </a:r>
            <a:endParaRPr lang="en-US" dirty="0"/>
          </a:p>
        </p:txBody>
      </p:sp>
      <p:sp>
        <p:nvSpPr>
          <p:cNvPr id="2" name="Rectangle 2">
            <a:extLst>
              <a:ext uri="{FF2B5EF4-FFF2-40B4-BE49-F238E27FC236}">
                <a16:creationId xmlns:a16="http://schemas.microsoft.com/office/drawing/2014/main" id="{C2973860-46F2-EF0F-05B3-A72E3E403DB0}"/>
              </a:ext>
            </a:extLst>
          </p:cNvPr>
          <p:cNvSpPr>
            <a:spLocks noChangeArrowheads="1"/>
          </p:cNvSpPr>
          <p:nvPr/>
        </p:nvSpPr>
        <p:spPr bwMode="auto">
          <a:xfrm>
            <a:off x="0" y="0"/>
            <a:ext cx="303117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4">
            <a:extLst>
              <a:ext uri="{FF2B5EF4-FFF2-40B4-BE49-F238E27FC236}">
                <a16:creationId xmlns:a16="http://schemas.microsoft.com/office/drawing/2014/main" id="{0B5E2457-77C8-55FF-D661-FC0CCEFFD1EE}"/>
              </a:ext>
            </a:extLst>
          </p:cNvPr>
          <p:cNvSpPr>
            <a:spLocks noChangeArrowheads="1"/>
          </p:cNvSpPr>
          <p:nvPr/>
        </p:nvSpPr>
        <p:spPr bwMode="auto">
          <a:xfrm>
            <a:off x="23506974" y="12546387"/>
            <a:ext cx="303117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7" name="Picture 12" descr="Illustration of a UK student using a health app with clear mental health information on their phone.">
            <a:extLst>
              <a:ext uri="{FF2B5EF4-FFF2-40B4-BE49-F238E27FC236}">
                <a16:creationId xmlns:a16="http://schemas.microsoft.com/office/drawing/2014/main" id="{5053280D-75A0-06C8-075E-CCBCF3D45291}"/>
              </a:ext>
            </a:extLst>
          </p:cNvPr>
          <p:cNvPicPr>
            <a:picLocks noChangeAspect="1" noChangeArrowheads="1"/>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23733439" y="12684943"/>
            <a:ext cx="3355144" cy="251449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4F06F04-2941-5404-0961-383260CB743C}"/>
              </a:ext>
            </a:extLst>
          </p:cNvPr>
          <p:cNvSpPr txBox="1"/>
          <p:nvPr/>
        </p:nvSpPr>
        <p:spPr>
          <a:xfrm>
            <a:off x="24748127" y="15199441"/>
            <a:ext cx="2340456"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 2026</a:t>
            </a:r>
          </a:p>
        </p:txBody>
      </p:sp>
      <p:pic>
        <p:nvPicPr>
          <p:cNvPr id="1030" name="Picture 6" descr="Policy, education, and research implications for digital mental health interventions supporting international students.">
            <a:extLst>
              <a:ext uri="{FF2B5EF4-FFF2-40B4-BE49-F238E27FC236}">
                <a16:creationId xmlns:a16="http://schemas.microsoft.com/office/drawing/2014/main" id="{27A51F97-02E1-1DD0-61B2-0BAC513591D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467266" y="33122199"/>
            <a:ext cx="5086161" cy="28574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7CB240B-BD46-55E8-37EF-F6483FFBFBC8}"/>
              </a:ext>
            </a:extLst>
          </p:cNvPr>
          <p:cNvSpPr txBox="1"/>
          <p:nvPr/>
        </p:nvSpPr>
        <p:spPr>
          <a:xfrm>
            <a:off x="13225482" y="36003476"/>
            <a:ext cx="226032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 2026</a:t>
            </a:r>
          </a:p>
        </p:txBody>
      </p:sp>
      <p:pic>
        <p:nvPicPr>
          <p:cNvPr id="1032" name="Picture 8" descr="Health Belief Model elements illustrated around a student using a mental health app.">
            <a:extLst>
              <a:ext uri="{FF2B5EF4-FFF2-40B4-BE49-F238E27FC236}">
                <a16:creationId xmlns:a16="http://schemas.microsoft.com/office/drawing/2014/main" id="{0F02C9DC-0D09-D854-2232-6FC1958610F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9704752" y="22752490"/>
            <a:ext cx="6544362" cy="367662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3EC268C-F76B-7C0F-49A1-2DAE46988C28}"/>
              </a:ext>
            </a:extLst>
          </p:cNvPr>
          <p:cNvSpPr txBox="1"/>
          <p:nvPr/>
        </p:nvSpPr>
        <p:spPr>
          <a:xfrm>
            <a:off x="21597102" y="26506887"/>
            <a:ext cx="2477729"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a:t>
            </a:r>
          </a:p>
        </p:txBody>
      </p:sp>
      <p:pic>
        <p:nvPicPr>
          <p:cNvPr id="1034" name="Picture 10" descr="Application of the Health Belief Model to a student using a mental health app.">
            <a:extLst>
              <a:ext uri="{FF2B5EF4-FFF2-40B4-BE49-F238E27FC236}">
                <a16:creationId xmlns:a16="http://schemas.microsoft.com/office/drawing/2014/main" id="{4EF46CF2-9DD3-3D1A-7EF6-6ED92435E15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1059912" y="30647196"/>
            <a:ext cx="4405491" cy="2475003"/>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5FCC5C7A-B561-C9C6-2BCB-4CEEC3490F85}"/>
              </a:ext>
            </a:extLst>
          </p:cNvPr>
          <p:cNvSpPr txBox="1"/>
          <p:nvPr/>
        </p:nvSpPr>
        <p:spPr>
          <a:xfrm>
            <a:off x="22211071" y="33122199"/>
            <a:ext cx="2537056"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 2026</a:t>
            </a:r>
          </a:p>
        </p:txBody>
      </p:sp>
    </p:spTree>
    <p:extLst>
      <p:ext uri="{BB962C8B-B14F-4D97-AF65-F5344CB8AC3E}">
        <p14:creationId xmlns:p14="http://schemas.microsoft.com/office/powerpoint/2010/main" val="4231184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C7FB53-8158-015D-BE66-38E1FCE561C0}"/>
              </a:ext>
            </a:extLst>
          </p:cNvPr>
          <p:cNvSpPr>
            <a:spLocks noGrp="1"/>
          </p:cNvSpPr>
          <p:nvPr>
            <p:ph type="title"/>
          </p:nvPr>
        </p:nvSpPr>
        <p:spPr>
          <a:xfrm>
            <a:off x="2083931" y="113941"/>
            <a:ext cx="26143863" cy="3573156"/>
          </a:xfrm>
        </p:spPr>
        <p:txBody>
          <a:bodyPr>
            <a:normAutofit/>
          </a:bodyPr>
          <a:lstStyle/>
          <a:p>
            <a:r>
              <a:rPr lang="en-US" sz="4000" dirty="0">
                <a:latin typeface="Times New Roman" panose="02020603050405020304" pitchFamily="18" charset="0"/>
                <a:cs typeface="Times New Roman" panose="02020603050405020304" pitchFamily="18" charset="0"/>
              </a:rPr>
              <a:t>                                                                                              REFERENCES</a:t>
            </a:r>
          </a:p>
        </p:txBody>
      </p:sp>
      <p:sp>
        <p:nvSpPr>
          <p:cNvPr id="6" name="Content Placeholder 5">
            <a:extLst>
              <a:ext uri="{FF2B5EF4-FFF2-40B4-BE49-F238E27FC236}">
                <a16:creationId xmlns:a16="http://schemas.microsoft.com/office/drawing/2014/main" id="{DC640BDC-19B0-25A6-7787-A4A3D3FF7C49}"/>
              </a:ext>
            </a:extLst>
          </p:cNvPr>
          <p:cNvSpPr>
            <a:spLocks noGrp="1"/>
          </p:cNvSpPr>
          <p:nvPr>
            <p:ph idx="1"/>
          </p:nvPr>
        </p:nvSpPr>
        <p:spPr>
          <a:xfrm>
            <a:off x="2319905" y="4639758"/>
            <a:ext cx="26143863" cy="19931055"/>
          </a:xfrm>
        </p:spPr>
        <p:txBody>
          <a:bodyPr>
            <a:normAutofit/>
          </a:bodyPr>
          <a:lstStyle/>
          <a:p>
            <a:pPr algn="just"/>
            <a:r>
              <a:rPr lang="en-IN" sz="1800" dirty="0">
                <a:latin typeface="Times New Roman" panose="02020603050405020304" pitchFamily="18" charset="0"/>
                <a:cs typeface="Times New Roman" panose="02020603050405020304" pitchFamily="18" charset="0"/>
              </a:rPr>
              <a:t>Lidington, E. (2025) </a:t>
            </a:r>
            <a:r>
              <a:rPr lang="en-IN" sz="1800" i="1" dirty="0">
                <a:latin typeface="Times New Roman" panose="02020603050405020304" pitchFamily="18" charset="0"/>
                <a:cs typeface="Times New Roman" panose="02020603050405020304" pitchFamily="18" charset="0"/>
              </a:rPr>
              <a:t>Globally competitive? What international students are really experiencing in the UK.</a:t>
            </a:r>
            <a:r>
              <a:rPr lang="en-IN" sz="1800" dirty="0">
                <a:latin typeface="Times New Roman" panose="02020603050405020304" pitchFamily="18" charset="0"/>
                <a:cs typeface="Times New Roman" panose="02020603050405020304" pitchFamily="18" charset="0"/>
              </a:rPr>
              <a:t> Higher Education Policy Institute. Available at: </a:t>
            </a:r>
            <a:r>
              <a:rPr lang="en-IN" sz="1800" dirty="0">
                <a:latin typeface="Times New Roman" panose="02020603050405020304" pitchFamily="18" charset="0"/>
                <a:cs typeface="Times New Roman" panose="02020603050405020304" pitchFamily="18" charset="0"/>
                <a:hlinkClick r:id="rId2"/>
              </a:rPr>
              <a:t>https://www.hepi.ac.uk/</a:t>
            </a:r>
            <a:r>
              <a:rPr lang="en-IN" sz="1800" dirty="0">
                <a:latin typeface="Times New Roman" panose="02020603050405020304" pitchFamily="18" charset="0"/>
                <a:cs typeface="Times New Roman" panose="02020603050405020304" pitchFamily="18" charset="0"/>
              </a:rPr>
              <a:t> (Accessed 1 March 2026).</a:t>
            </a:r>
          </a:p>
          <a:p>
            <a:r>
              <a:rPr lang="en-IN" sz="1800" dirty="0" err="1">
                <a:latin typeface="Times New Roman" panose="02020603050405020304" pitchFamily="18" charset="0"/>
                <a:cs typeface="Times New Roman" panose="02020603050405020304" pitchFamily="18" charset="0"/>
              </a:rPr>
              <a:t>Hosseinpur</a:t>
            </a:r>
            <a:r>
              <a:rPr lang="en-IN" sz="1800" dirty="0">
                <a:latin typeface="Times New Roman" panose="02020603050405020304" pitchFamily="18" charset="0"/>
                <a:cs typeface="Times New Roman" panose="02020603050405020304" pitchFamily="18" charset="0"/>
              </a:rPr>
              <a:t>, H., Parsa, A.D. and Kabir, R. (2023) ‘The prevalence of depression and its predictors among international postgraduate students studying public health at a UK university’, </a:t>
            </a:r>
            <a:r>
              <a:rPr lang="en-IN" sz="1800" i="1" dirty="0">
                <a:latin typeface="Times New Roman" panose="02020603050405020304" pitchFamily="18" charset="0"/>
                <a:cs typeface="Times New Roman" panose="02020603050405020304" pitchFamily="18" charset="0"/>
              </a:rPr>
              <a:t>Journal of International Students</a:t>
            </a:r>
            <a:r>
              <a:rPr lang="en-IN" sz="1800" dirty="0">
                <a:latin typeface="Times New Roman" panose="02020603050405020304" pitchFamily="18" charset="0"/>
                <a:cs typeface="Times New Roman" panose="02020603050405020304" pitchFamily="18" charset="0"/>
              </a:rPr>
              <a:t> (online). Available at: </a:t>
            </a:r>
            <a:r>
              <a:rPr lang="en-IN" sz="1800" dirty="0">
                <a:latin typeface="Times New Roman" panose="02020603050405020304" pitchFamily="18" charset="0"/>
                <a:cs typeface="Times New Roman" panose="02020603050405020304" pitchFamily="18" charset="0"/>
                <a:hlinkClick r:id="rId3"/>
              </a:rPr>
              <a:t>https://journals.sagepub.com/</a:t>
            </a:r>
            <a:r>
              <a:rPr lang="en-IN" sz="1800" dirty="0">
                <a:latin typeface="Times New Roman" panose="02020603050405020304" pitchFamily="18" charset="0"/>
                <a:cs typeface="Times New Roman" panose="02020603050405020304" pitchFamily="18" charset="0"/>
              </a:rPr>
              <a:t> (Accessed 1 March 2026).</a:t>
            </a:r>
          </a:p>
          <a:p>
            <a:r>
              <a:rPr lang="en-IN" sz="1800" dirty="0">
                <a:latin typeface="Times New Roman" panose="02020603050405020304" pitchFamily="18" charset="0"/>
                <a:cs typeface="Times New Roman" panose="02020603050405020304" pitchFamily="18" charset="0"/>
              </a:rPr>
              <a:t>Expert Self Care (2025) </a:t>
            </a:r>
            <a:r>
              <a:rPr lang="en-IN" sz="1800" i="1" dirty="0">
                <a:latin typeface="Times New Roman" panose="02020603050405020304" pitchFamily="18" charset="0"/>
                <a:cs typeface="Times New Roman" panose="02020603050405020304" pitchFamily="18" charset="0"/>
              </a:rPr>
              <a:t>Student Health App (UK).</a:t>
            </a:r>
            <a:r>
              <a:rPr lang="en-IN" sz="1800" dirty="0">
                <a:latin typeface="Times New Roman" panose="02020603050405020304" pitchFamily="18" charset="0"/>
                <a:cs typeface="Times New Roman" panose="02020603050405020304" pitchFamily="18" charset="0"/>
              </a:rPr>
              <a:t> Expert Self Care. Available at: </a:t>
            </a:r>
            <a:r>
              <a:rPr lang="en-IN" sz="1800" dirty="0">
                <a:latin typeface="Times New Roman" panose="02020603050405020304" pitchFamily="18" charset="0"/>
                <a:cs typeface="Times New Roman" panose="02020603050405020304" pitchFamily="18" charset="0"/>
                <a:hlinkClick r:id="rId4"/>
              </a:rPr>
              <a:t>https://www.expertselfcare.com/health-apps/student-health-app/</a:t>
            </a:r>
            <a:r>
              <a:rPr lang="en-IN" sz="1800" dirty="0">
                <a:latin typeface="Times New Roman" panose="02020603050405020304" pitchFamily="18" charset="0"/>
                <a:cs typeface="Times New Roman" panose="02020603050405020304" pitchFamily="18" charset="0"/>
              </a:rPr>
              <a:t> (Accessed 1 March 2026).</a:t>
            </a:r>
          </a:p>
          <a:p>
            <a:r>
              <a:rPr lang="en-IN" sz="1800" dirty="0">
                <a:latin typeface="Times New Roman" panose="02020603050405020304" pitchFamily="18" charset="0"/>
                <a:cs typeface="Times New Roman" panose="02020603050405020304" pitchFamily="18" charset="0"/>
              </a:rPr>
              <a:t>Expert Self Care (2019) ‘New app released to make students more streetwise about their health’, </a:t>
            </a:r>
            <a:r>
              <a:rPr lang="en-IN" sz="1800" i="1" dirty="0">
                <a:latin typeface="Times New Roman" panose="02020603050405020304" pitchFamily="18" charset="0"/>
                <a:cs typeface="Times New Roman" panose="02020603050405020304" pitchFamily="18" charset="0"/>
              </a:rPr>
              <a:t>Expert Self Care.</a:t>
            </a:r>
            <a:r>
              <a:rPr lang="en-IN" sz="1800" dirty="0">
                <a:latin typeface="Times New Roman" panose="02020603050405020304" pitchFamily="18" charset="0"/>
                <a:cs typeface="Times New Roman" panose="02020603050405020304" pitchFamily="18" charset="0"/>
              </a:rPr>
              <a:t> Available at: </a:t>
            </a:r>
            <a:r>
              <a:rPr lang="en-IN" sz="1800" dirty="0">
                <a:latin typeface="Times New Roman" panose="02020603050405020304" pitchFamily="18" charset="0"/>
                <a:cs typeface="Times New Roman" panose="02020603050405020304" pitchFamily="18" charset="0"/>
                <a:hlinkClick r:id="rId5"/>
              </a:rPr>
              <a:t>https://www.expertselfcare.com/</a:t>
            </a:r>
            <a:r>
              <a:rPr lang="en-IN" sz="1800" dirty="0">
                <a:latin typeface="Times New Roman" panose="02020603050405020304" pitchFamily="18" charset="0"/>
                <a:cs typeface="Times New Roman" panose="02020603050405020304" pitchFamily="18" charset="0"/>
              </a:rPr>
              <a:t> (Accessed 1 March 2026).</a:t>
            </a:r>
          </a:p>
          <a:p>
            <a:r>
              <a:rPr lang="en-IN" sz="1800" dirty="0">
                <a:latin typeface="Times New Roman" panose="02020603050405020304" pitchFamily="18" charset="0"/>
                <a:cs typeface="Times New Roman" panose="02020603050405020304" pitchFamily="18" charset="0"/>
              </a:rPr>
              <a:t>Expert Self Care (2025) </a:t>
            </a:r>
            <a:r>
              <a:rPr lang="en-IN" sz="1800" i="1" dirty="0">
                <a:latin typeface="Times New Roman" panose="02020603050405020304" pitchFamily="18" charset="0"/>
                <a:cs typeface="Times New Roman" panose="02020603050405020304" pitchFamily="18" charset="0"/>
              </a:rPr>
              <a:t>Student Health App</a:t>
            </a:r>
            <a:r>
              <a:rPr lang="en-IN" sz="1800" dirty="0">
                <a:latin typeface="Times New Roman" panose="02020603050405020304" pitchFamily="18" charset="0"/>
                <a:cs typeface="Times New Roman" panose="02020603050405020304" pitchFamily="18" charset="0"/>
              </a:rPr>
              <a:t> [mobile application]. Google Play Store. Available at: </a:t>
            </a:r>
            <a:r>
              <a:rPr lang="en-IN" sz="1800" dirty="0">
                <a:latin typeface="Times New Roman" panose="02020603050405020304" pitchFamily="18" charset="0"/>
                <a:cs typeface="Times New Roman" panose="02020603050405020304" pitchFamily="18" charset="0"/>
                <a:hlinkClick r:id="rId6"/>
              </a:rPr>
              <a:t>https://play.google.com/</a:t>
            </a:r>
            <a:r>
              <a:rPr lang="en-IN" sz="1800" dirty="0">
                <a:latin typeface="Times New Roman" panose="02020603050405020304" pitchFamily="18" charset="0"/>
                <a:cs typeface="Times New Roman" panose="02020603050405020304" pitchFamily="18" charset="0"/>
              </a:rPr>
              <a:t> (Accessed 1 March 2026).</a:t>
            </a:r>
          </a:p>
          <a:p>
            <a:r>
              <a:rPr lang="en-IN" sz="1800" dirty="0">
                <a:latin typeface="Times New Roman" panose="02020603050405020304" pitchFamily="18" charset="0"/>
                <a:cs typeface="Times New Roman" panose="02020603050405020304" pitchFamily="18" charset="0"/>
              </a:rPr>
              <a:t>Expert Self Care (2020) </a:t>
            </a:r>
            <a:r>
              <a:rPr lang="en-IN" sz="1800" i="1" dirty="0">
                <a:latin typeface="Times New Roman" panose="02020603050405020304" pitchFamily="18" charset="0"/>
                <a:cs typeface="Times New Roman" panose="02020603050405020304" pitchFamily="18" charset="0"/>
              </a:rPr>
              <a:t>Student Health App</a:t>
            </a:r>
            <a:r>
              <a:rPr lang="en-IN" sz="1800" dirty="0">
                <a:latin typeface="Times New Roman" panose="02020603050405020304" pitchFamily="18" charset="0"/>
                <a:cs typeface="Times New Roman" panose="02020603050405020304" pitchFamily="18" charset="0"/>
              </a:rPr>
              <a:t> [mobile application]. Apple App Store. Available at: </a:t>
            </a:r>
            <a:r>
              <a:rPr lang="en-IN" sz="1800" dirty="0">
                <a:latin typeface="Times New Roman" panose="02020603050405020304" pitchFamily="18" charset="0"/>
                <a:cs typeface="Times New Roman" panose="02020603050405020304" pitchFamily="18" charset="0"/>
                <a:hlinkClick r:id="rId7"/>
              </a:rPr>
              <a:t>https://apps.apple.com/</a:t>
            </a:r>
            <a:r>
              <a:rPr lang="en-IN" sz="1800" dirty="0">
                <a:latin typeface="Times New Roman" panose="02020603050405020304" pitchFamily="18" charset="0"/>
                <a:cs typeface="Times New Roman" panose="02020603050405020304" pitchFamily="18" charset="0"/>
              </a:rPr>
              <a:t> (Accessed 1 March 2026).</a:t>
            </a:r>
          </a:p>
          <a:p>
            <a:r>
              <a:rPr lang="en-IN" sz="1800" dirty="0" err="1">
                <a:latin typeface="Times New Roman" panose="02020603050405020304" pitchFamily="18" charset="0"/>
                <a:cs typeface="Times New Roman" panose="02020603050405020304" pitchFamily="18" charset="0"/>
              </a:rPr>
              <a:t>Alnaim</a:t>
            </a:r>
            <a:r>
              <a:rPr lang="en-IN" sz="1800" dirty="0">
                <a:latin typeface="Times New Roman" panose="02020603050405020304" pitchFamily="18" charset="0"/>
                <a:cs typeface="Times New Roman" panose="02020603050405020304" pitchFamily="18" charset="0"/>
              </a:rPr>
              <a:t>, N. et al. (2025) ‘Navigating mental health challenges in international university students’, </a:t>
            </a:r>
            <a:r>
              <a:rPr lang="en-IN" sz="1800" i="1" dirty="0">
                <a:latin typeface="Times New Roman" panose="02020603050405020304" pitchFamily="18" charset="0"/>
                <a:cs typeface="Times New Roman" panose="02020603050405020304" pitchFamily="18" charset="0"/>
              </a:rPr>
              <a:t>Frontiers in Psychiatry</a:t>
            </a:r>
            <a:r>
              <a:rPr lang="en-IN" sz="1800" dirty="0">
                <a:latin typeface="Times New Roman" panose="02020603050405020304" pitchFamily="18" charset="0"/>
                <a:cs typeface="Times New Roman" panose="02020603050405020304" pitchFamily="18" charset="0"/>
              </a:rPr>
              <a:t>, 16, 1574953.</a:t>
            </a:r>
          </a:p>
          <a:p>
            <a:r>
              <a:rPr lang="en-IN" sz="1800" dirty="0" err="1">
                <a:latin typeface="Times New Roman" panose="02020603050405020304" pitchFamily="18" charset="0"/>
                <a:cs typeface="Times New Roman" panose="02020603050405020304" pitchFamily="18" charset="0"/>
              </a:rPr>
              <a:t>SelfCareFactorY</a:t>
            </a:r>
            <a:r>
              <a:rPr lang="en-IN" sz="1800" dirty="0">
                <a:latin typeface="Times New Roman" panose="02020603050405020304" pitchFamily="18" charset="0"/>
                <a:cs typeface="Times New Roman" panose="02020603050405020304" pitchFamily="18" charset="0"/>
              </a:rPr>
              <a:t> (2025) ‘What about students and self care’, </a:t>
            </a:r>
            <a:r>
              <a:rPr lang="en-IN" sz="1800" i="1" dirty="0" err="1">
                <a:latin typeface="Times New Roman" panose="02020603050405020304" pitchFamily="18" charset="0"/>
                <a:cs typeface="Times New Roman" panose="02020603050405020304" pitchFamily="18" charset="0"/>
              </a:rPr>
              <a:t>SelfCareFactorY</a:t>
            </a:r>
            <a:r>
              <a:rPr lang="en-IN" sz="1800" i="1" dirty="0">
                <a:latin typeface="Times New Roman" panose="02020603050405020304" pitchFamily="18" charset="0"/>
                <a:cs typeface="Times New Roman" panose="02020603050405020304" pitchFamily="18" charset="0"/>
              </a:rPr>
              <a:t> Blog.</a:t>
            </a:r>
            <a:r>
              <a:rPr lang="en-IN" sz="1800" dirty="0">
                <a:latin typeface="Times New Roman" panose="02020603050405020304" pitchFamily="18" charset="0"/>
                <a:cs typeface="Times New Roman" panose="02020603050405020304" pitchFamily="18" charset="0"/>
              </a:rPr>
              <a:t> Available at: </a:t>
            </a:r>
            <a:r>
              <a:rPr lang="en-IN" sz="1800" dirty="0">
                <a:latin typeface="Times New Roman" panose="02020603050405020304" pitchFamily="18" charset="0"/>
                <a:cs typeface="Times New Roman" panose="02020603050405020304" pitchFamily="18" charset="0"/>
                <a:hlinkClick r:id="rId8"/>
              </a:rPr>
              <a:t>https://www.selfcarefactory.com/</a:t>
            </a:r>
            <a:r>
              <a:rPr lang="en-IN" sz="1800" dirty="0">
                <a:latin typeface="Times New Roman" panose="02020603050405020304" pitchFamily="18" charset="0"/>
                <a:cs typeface="Times New Roman" panose="02020603050405020304" pitchFamily="18" charset="0"/>
              </a:rPr>
              <a:t> (Accessed 1 March 2026).</a:t>
            </a:r>
          </a:p>
          <a:p>
            <a:r>
              <a:rPr lang="en-IN" sz="1800" dirty="0">
                <a:latin typeface="Times New Roman" panose="02020603050405020304" pitchFamily="18" charset="0"/>
                <a:cs typeface="Times New Roman" panose="02020603050405020304" pitchFamily="18" charset="0"/>
              </a:rPr>
              <a:t>Lattie, E.G. et al. (2019) ‘Digital mental health interventions for college students: A systematic review’, </a:t>
            </a:r>
            <a:r>
              <a:rPr lang="en-IN" sz="1800" i="1" dirty="0">
                <a:latin typeface="Times New Roman" panose="02020603050405020304" pitchFamily="18" charset="0"/>
                <a:cs typeface="Times New Roman" panose="02020603050405020304" pitchFamily="18" charset="0"/>
              </a:rPr>
              <a:t>Journal of Medical Internet Research</a:t>
            </a:r>
            <a:r>
              <a:rPr lang="en-IN" sz="1800" dirty="0">
                <a:latin typeface="Times New Roman" panose="02020603050405020304" pitchFamily="18" charset="0"/>
                <a:cs typeface="Times New Roman" panose="02020603050405020304" pitchFamily="18" charset="0"/>
              </a:rPr>
              <a:t>, 21(7), e12869. Available at: </a:t>
            </a:r>
            <a:r>
              <a:rPr lang="en-IN" sz="1800" dirty="0">
                <a:latin typeface="Times New Roman" panose="02020603050405020304" pitchFamily="18" charset="0"/>
                <a:cs typeface="Times New Roman" panose="02020603050405020304" pitchFamily="18" charset="0"/>
                <a:hlinkClick r:id="rId9"/>
              </a:rPr>
              <a:t>https://www.jmir.org/2019/7/e12869/</a:t>
            </a:r>
            <a:r>
              <a:rPr lang="en-IN" sz="1800" dirty="0">
                <a:latin typeface="Times New Roman" panose="02020603050405020304" pitchFamily="18" charset="0"/>
                <a:cs typeface="Times New Roman" panose="02020603050405020304" pitchFamily="18" charset="0"/>
              </a:rPr>
              <a:t> (Accessed 1 March 2026).</a:t>
            </a:r>
          </a:p>
          <a:p>
            <a:r>
              <a:rPr lang="en-IN" sz="1800" dirty="0">
                <a:latin typeface="Times New Roman" panose="02020603050405020304" pitchFamily="18" charset="0"/>
                <a:cs typeface="Times New Roman" panose="02020603050405020304" pitchFamily="18" charset="0"/>
              </a:rPr>
              <a:t>Harrer, M. et al. (2019) ‘Internet interventions for mental health in university students: A systematic review and meta-analysis’, </a:t>
            </a:r>
            <a:r>
              <a:rPr lang="en-IN" sz="1800" i="1" dirty="0">
                <a:latin typeface="Times New Roman" panose="02020603050405020304" pitchFamily="18" charset="0"/>
                <a:cs typeface="Times New Roman" panose="02020603050405020304" pitchFamily="18" charset="0"/>
              </a:rPr>
              <a:t>Clinical Psychology &amp; Psychotherapy</a:t>
            </a:r>
            <a:r>
              <a:rPr lang="en-IN" sz="1800" dirty="0">
                <a:latin typeface="Times New Roman" panose="02020603050405020304" pitchFamily="18" charset="0"/>
                <a:cs typeface="Times New Roman" panose="02020603050405020304" pitchFamily="18" charset="0"/>
              </a:rPr>
              <a:t>, 26(4), pp. 1–21. Available at: </a:t>
            </a:r>
            <a:r>
              <a:rPr lang="en-IN" sz="1800" dirty="0">
                <a:latin typeface="Times New Roman" panose="02020603050405020304" pitchFamily="18" charset="0"/>
                <a:cs typeface="Times New Roman" panose="02020603050405020304" pitchFamily="18" charset="0"/>
                <a:hlinkClick r:id="rId10"/>
              </a:rPr>
              <a:t>https://onlinelibrary.wiley.com/doi/10.1002/mpr.1759</a:t>
            </a:r>
            <a:r>
              <a:rPr lang="en-IN" sz="1800" dirty="0">
                <a:latin typeface="Times New Roman" panose="02020603050405020304" pitchFamily="18" charset="0"/>
                <a:cs typeface="Times New Roman" panose="02020603050405020304" pitchFamily="18" charset="0"/>
              </a:rPr>
              <a:t> (Accessed 1 March 2026).</a:t>
            </a:r>
          </a:p>
          <a:p>
            <a:r>
              <a:rPr lang="en-IN" sz="1800" b="1" dirty="0">
                <a:latin typeface="Times New Roman" panose="02020603050405020304" pitchFamily="18" charset="0"/>
                <a:cs typeface="Times New Roman" panose="02020603050405020304" pitchFamily="18" charset="0"/>
              </a:rPr>
              <a:t>ONS (2023)</a:t>
            </a:r>
            <a:r>
              <a:rPr lang="en-IN" sz="1800" dirty="0">
                <a:latin typeface="Times New Roman" panose="02020603050405020304" pitchFamily="18" charset="0"/>
                <a:cs typeface="Times New Roman" panose="02020603050405020304" pitchFamily="18" charset="0"/>
              </a:rPr>
              <a:t> – Student mental health data Office for National Statistics (2023) </a:t>
            </a:r>
            <a:r>
              <a:rPr lang="en-IN" sz="1800" i="1" dirty="0">
                <a:latin typeface="Times New Roman" panose="02020603050405020304" pitchFamily="18" charset="0"/>
                <a:cs typeface="Times New Roman" panose="02020603050405020304" pitchFamily="18" charset="0"/>
              </a:rPr>
              <a:t>The National Study of Health and Wellbeing: Children and Young People.</a:t>
            </a:r>
            <a:r>
              <a:rPr lang="en-IN" sz="1800" dirty="0">
                <a:latin typeface="Times New Roman" panose="02020603050405020304" pitchFamily="18" charset="0"/>
                <a:cs typeface="Times New Roman" panose="02020603050405020304" pitchFamily="18" charset="0"/>
              </a:rPr>
              <a:t> Available at: </a:t>
            </a:r>
            <a:r>
              <a:rPr lang="en-IN" sz="1800" dirty="0">
                <a:latin typeface="Times New Roman" panose="02020603050405020304" pitchFamily="18" charset="0"/>
                <a:cs typeface="Times New Roman" panose="02020603050405020304" pitchFamily="18" charset="0"/>
                <a:hlinkClick r:id="rId11"/>
              </a:rPr>
              <a:t>https://www.ons.gov.uk/</a:t>
            </a:r>
            <a:r>
              <a:rPr lang="en-IN" sz="1800" dirty="0">
                <a:latin typeface="Times New Roman" panose="02020603050405020304" pitchFamily="18" charset="0"/>
                <a:cs typeface="Times New Roman" panose="02020603050405020304" pitchFamily="18" charset="0"/>
              </a:rPr>
              <a:t> (Accessed 1 March 2026).</a:t>
            </a:r>
          </a:p>
          <a:p>
            <a:r>
              <a:rPr lang="en-IN" sz="1800" dirty="0">
                <a:latin typeface="Times New Roman" panose="02020603050405020304" pitchFamily="18" charset="0"/>
                <a:cs typeface="Times New Roman" panose="02020603050405020304" pitchFamily="18" charset="0"/>
              </a:rPr>
              <a:t>Student Minds (2022) </a:t>
            </a:r>
            <a:r>
              <a:rPr lang="en-IN" sz="1800" i="1" dirty="0">
                <a:latin typeface="Times New Roman" panose="02020603050405020304" pitchFamily="18" charset="0"/>
                <a:cs typeface="Times New Roman" panose="02020603050405020304" pitchFamily="18" charset="0"/>
              </a:rPr>
              <a:t>Understanding student mental health inequalities: International students.</a:t>
            </a:r>
            <a:r>
              <a:rPr lang="en-IN" sz="1800" dirty="0">
                <a:latin typeface="Times New Roman" panose="02020603050405020304" pitchFamily="18" charset="0"/>
                <a:cs typeface="Times New Roman" panose="02020603050405020304" pitchFamily="18" charset="0"/>
              </a:rPr>
              <a:t> Student Minds. Available at: </a:t>
            </a:r>
            <a:r>
              <a:rPr lang="en-IN" sz="1800" dirty="0">
                <a:latin typeface="Times New Roman" panose="02020603050405020304" pitchFamily="18" charset="0"/>
                <a:cs typeface="Times New Roman" panose="02020603050405020304" pitchFamily="18" charset="0"/>
                <a:hlinkClick r:id="rId12"/>
              </a:rPr>
              <a:t>https://www.studentminds.org.uk/reports/</a:t>
            </a:r>
            <a:r>
              <a:rPr lang="en-IN" sz="1800" dirty="0">
                <a:latin typeface="Times New Roman" panose="02020603050405020304" pitchFamily="18" charset="0"/>
                <a:cs typeface="Times New Roman" panose="02020603050405020304" pitchFamily="18" charset="0"/>
              </a:rPr>
              <a:t> (Accessed 1 March 2026).</a:t>
            </a:r>
          </a:p>
          <a:p>
            <a:r>
              <a:rPr lang="en-IN" sz="1800" b="1" dirty="0">
                <a:latin typeface="Times New Roman" panose="02020603050405020304" pitchFamily="18" charset="0"/>
                <a:cs typeface="Times New Roman" panose="02020603050405020304" pitchFamily="18" charset="0"/>
              </a:rPr>
              <a:t>Office for Students (2023)</a:t>
            </a:r>
            <a:r>
              <a:rPr lang="en-IN" sz="1800" dirty="0">
                <a:latin typeface="Times New Roman" panose="02020603050405020304" pitchFamily="18" charset="0"/>
                <a:cs typeface="Times New Roman" panose="02020603050405020304" pitchFamily="18" charset="0"/>
              </a:rPr>
              <a:t> – Mental health needs Office for Students (2023) </a:t>
            </a:r>
            <a:r>
              <a:rPr lang="en-IN" sz="1800" i="1" dirty="0">
                <a:latin typeface="Times New Roman" panose="02020603050405020304" pitchFamily="18" charset="0"/>
                <a:cs typeface="Times New Roman" panose="02020603050405020304" pitchFamily="18" charset="0"/>
              </a:rPr>
              <a:t>Meeting the mental health needs of students.</a:t>
            </a:r>
            <a:r>
              <a:rPr lang="en-IN" sz="1800" dirty="0">
                <a:latin typeface="Times New Roman" panose="02020603050405020304" pitchFamily="18" charset="0"/>
                <a:cs typeface="Times New Roman" panose="02020603050405020304" pitchFamily="18" charset="0"/>
              </a:rPr>
              <a:t> </a:t>
            </a:r>
            <a:r>
              <a:rPr lang="en-IN" sz="1800" dirty="0" err="1">
                <a:latin typeface="Times New Roman" panose="02020603050405020304" pitchFamily="18" charset="0"/>
                <a:cs typeface="Times New Roman" panose="02020603050405020304" pitchFamily="18" charset="0"/>
              </a:rPr>
              <a:t>OfS</a:t>
            </a:r>
            <a:r>
              <a:rPr lang="en-IN" sz="1800" dirty="0">
                <a:latin typeface="Times New Roman" panose="02020603050405020304" pitchFamily="18" charset="0"/>
                <a:cs typeface="Times New Roman" panose="02020603050405020304" pitchFamily="18" charset="0"/>
              </a:rPr>
              <a:t> Insight Brief 20. Available at: </a:t>
            </a:r>
            <a:r>
              <a:rPr lang="en-IN" sz="1800" dirty="0">
                <a:latin typeface="Times New Roman" panose="02020603050405020304" pitchFamily="18" charset="0"/>
                <a:cs typeface="Times New Roman" panose="02020603050405020304" pitchFamily="18" charset="0"/>
                <a:hlinkClick r:id="rId13"/>
              </a:rPr>
              <a:t>https://www.officeforstudents.org.uk/publications/</a:t>
            </a:r>
            <a:r>
              <a:rPr lang="en-IN" sz="1800" dirty="0">
                <a:latin typeface="Times New Roman" panose="02020603050405020304" pitchFamily="18" charset="0"/>
                <a:cs typeface="Times New Roman" panose="02020603050405020304" pitchFamily="18" charset="0"/>
              </a:rPr>
              <a:t> (Accessed 1 March 2026).</a:t>
            </a:r>
          </a:p>
          <a:p>
            <a:r>
              <a:rPr lang="en-IN" sz="1800" dirty="0">
                <a:latin typeface="Times New Roman" panose="02020603050405020304" pitchFamily="18" charset="0"/>
                <a:cs typeface="Times New Roman" panose="02020603050405020304" pitchFamily="18" charset="0"/>
              </a:rPr>
              <a:t>The Policy Institute at King's College London and TASO (2023) </a:t>
            </a:r>
            <a:r>
              <a:rPr lang="en-IN" sz="1800" i="1" dirty="0">
                <a:latin typeface="Times New Roman" panose="02020603050405020304" pitchFamily="18" charset="0"/>
                <a:cs typeface="Times New Roman" panose="02020603050405020304" pitchFamily="18" charset="0"/>
              </a:rPr>
              <a:t>Student mental health in 2023: Who is struggling and how the situation is changing.</a:t>
            </a:r>
            <a:r>
              <a:rPr lang="en-IN" sz="1800" dirty="0">
                <a:latin typeface="Times New Roman" panose="02020603050405020304" pitchFamily="18" charset="0"/>
                <a:cs typeface="Times New Roman" panose="02020603050405020304" pitchFamily="18" charset="0"/>
              </a:rPr>
              <a:t> Available at: </a:t>
            </a:r>
            <a:r>
              <a:rPr lang="en-IN" sz="1800" dirty="0">
                <a:latin typeface="Times New Roman" panose="02020603050405020304" pitchFamily="18" charset="0"/>
                <a:cs typeface="Times New Roman" panose="02020603050405020304" pitchFamily="18" charset="0"/>
                <a:hlinkClick r:id="rId14"/>
              </a:rPr>
              <a:t>https://www.kcl.ac.uk/policy-institute/</a:t>
            </a:r>
            <a:r>
              <a:rPr lang="en-IN" sz="1800" dirty="0">
                <a:latin typeface="Times New Roman" panose="02020603050405020304" pitchFamily="18" charset="0"/>
                <a:cs typeface="Times New Roman" panose="02020603050405020304" pitchFamily="18" charset="0"/>
              </a:rPr>
              <a:t> (Accessed 1 March 2026).</a:t>
            </a:r>
          </a:p>
          <a:p>
            <a:r>
              <a:rPr lang="en-IN" sz="1800" dirty="0">
                <a:latin typeface="Times New Roman" panose="02020603050405020304" pitchFamily="18" charset="0"/>
                <a:cs typeface="Times New Roman" panose="02020603050405020304" pitchFamily="18" charset="0"/>
              </a:rPr>
              <a:t>University of Leeds (2019) 'Improving mental health support for international students', </a:t>
            </a:r>
            <a:r>
              <a:rPr lang="en-IN" sz="1800" i="1" dirty="0">
                <a:latin typeface="Times New Roman" panose="02020603050405020304" pitchFamily="18" charset="0"/>
                <a:cs typeface="Times New Roman" panose="02020603050405020304" pitchFamily="18" charset="0"/>
              </a:rPr>
              <a:t>University of Leeds News</a:t>
            </a:r>
            <a:r>
              <a:rPr lang="en-IN" sz="1800" dirty="0">
                <a:latin typeface="Times New Roman" panose="02020603050405020304" pitchFamily="18" charset="0"/>
                <a:cs typeface="Times New Roman" panose="02020603050405020304" pitchFamily="18" charset="0"/>
              </a:rPr>
              <a:t>, 4 June. Available at: </a:t>
            </a:r>
            <a:r>
              <a:rPr lang="en-IN" sz="1800" dirty="0">
                <a:latin typeface="Times New Roman" panose="02020603050405020304" pitchFamily="18" charset="0"/>
                <a:cs typeface="Times New Roman" panose="02020603050405020304" pitchFamily="18" charset="0"/>
                <a:hlinkClick r:id="rId15"/>
              </a:rPr>
              <a:t>https://www.leeds.ac.uk/news-university/news/</a:t>
            </a:r>
            <a:r>
              <a:rPr lang="en-IN" sz="1800" dirty="0">
                <a:latin typeface="Times New Roman" panose="02020603050405020304" pitchFamily="18" charset="0"/>
                <a:cs typeface="Times New Roman" panose="02020603050405020304" pitchFamily="18" charset="0"/>
              </a:rPr>
              <a:t> (Accessed 1 March 2026).</a:t>
            </a:r>
            <a:br>
              <a:rPr lang="en-IN" sz="1800" dirty="0">
                <a:latin typeface="Times New Roman" panose="02020603050405020304" pitchFamily="18" charset="0"/>
                <a:cs typeface="Times New Roman" panose="02020603050405020304" pitchFamily="18" charset="0"/>
              </a:rPr>
            </a:br>
            <a:br>
              <a:rPr lang="en-IN" sz="1800" dirty="0">
                <a:latin typeface="Times New Roman" panose="02020603050405020304" pitchFamily="18" charset="0"/>
                <a:cs typeface="Times New Roman" panose="02020603050405020304" pitchFamily="18" charset="0"/>
              </a:rPr>
            </a:br>
            <a:endParaRPr lang="en-IN" sz="1800" dirty="0">
              <a:latin typeface="Times New Roman" panose="02020603050405020304" pitchFamily="18"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a:p>
            <a:pPr marL="0" indent="0">
              <a:buNone/>
            </a:pP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6867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859</TotalTime>
  <Words>1550</Words>
  <Application>Microsoft Macintosh PowerPoint</Application>
  <PresentationFormat>Custom</PresentationFormat>
  <Paragraphs>96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Times New Roman</vt:lpstr>
      <vt:lpstr>Office Theme</vt:lpstr>
      <vt:lpstr>Can the Student Health App (UK) Help Bridge the Mental Health Gap for International Students in UK Universities?  A Digital health intervention Applying Health Promotion principles and the Health Belief Model</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Bharath Pogula (2512745)</dc:creator>
  <cp:lastModifiedBy>Bharath Pogula (2512745)</cp:lastModifiedBy>
  <cp:revision>5</cp:revision>
  <dcterms:created xsi:type="dcterms:W3CDTF">2026-02-27T14:28:36Z</dcterms:created>
  <dcterms:modified xsi:type="dcterms:W3CDTF">2026-03-01T03:22:59Z</dcterms:modified>
</cp:coreProperties>
</file>