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slideLayouts/slideLayout3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 id="2147483707" r:id="rId5"/>
    <p:sldMasterId id="2147483738" r:id="rId6"/>
  </p:sldMasterIdLst>
  <p:notesMasterIdLst>
    <p:notesMasterId r:id="rId40"/>
  </p:notesMasterIdLst>
  <p:sldIdLst>
    <p:sldId id="256" r:id="rId7"/>
    <p:sldId id="257" r:id="rId8"/>
    <p:sldId id="258" r:id="rId9"/>
    <p:sldId id="259" r:id="rId10"/>
    <p:sldId id="260" r:id="rId11"/>
    <p:sldId id="261" r:id="rId12"/>
    <p:sldId id="271" r:id="rId13"/>
    <p:sldId id="272" r:id="rId14"/>
    <p:sldId id="273" r:id="rId15"/>
    <p:sldId id="274" r:id="rId16"/>
    <p:sldId id="275" r:id="rId17"/>
    <p:sldId id="276" r:id="rId18"/>
    <p:sldId id="265" r:id="rId19"/>
    <p:sldId id="266" r:id="rId20"/>
    <p:sldId id="277" r:id="rId21"/>
    <p:sldId id="278" r:id="rId22"/>
    <p:sldId id="279" r:id="rId23"/>
    <p:sldId id="262" r:id="rId24"/>
    <p:sldId id="281" r:id="rId25"/>
    <p:sldId id="282" r:id="rId26"/>
    <p:sldId id="283" r:id="rId27"/>
    <p:sldId id="284" r:id="rId28"/>
    <p:sldId id="285" r:id="rId29"/>
    <p:sldId id="286" r:id="rId30"/>
    <p:sldId id="287" r:id="rId31"/>
    <p:sldId id="263" r:id="rId32"/>
    <p:sldId id="264" r:id="rId33"/>
    <p:sldId id="289" r:id="rId34"/>
    <p:sldId id="290" r:id="rId35"/>
    <p:sldId id="291" r:id="rId36"/>
    <p:sldId id="292" r:id="rId37"/>
    <p:sldId id="293" r:id="rId38"/>
    <p:sldId id="29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BE7B1F-6A5F-4D81-8CCC-5B1F31D50500}" v="7" dt="2026-10-03T10:55:35.7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285" autoAdjust="0"/>
    <p:restoredTop sz="95033" autoAdjust="0"/>
  </p:normalViewPr>
  <p:slideViewPr>
    <p:cSldViewPr snapToGrid="0">
      <p:cViewPr varScale="1">
        <p:scale>
          <a:sx n="82" d="100"/>
          <a:sy n="82" d="100"/>
        </p:scale>
        <p:origin x="88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20" Type="http://schemas.openxmlformats.org/officeDocument/2006/relationships/slide" Target="slides/slide14.xml"/><Relationship Id="rId41" Type="http://schemas.openxmlformats.org/officeDocument/2006/relationships/presProps" Target="presProps.xml"/></Relationships>
</file>

<file path=ppt/diagrams/_rels/data4.xml.rels><?xml version="1.0" encoding="UTF-8" standalone="yes"?>
<Relationships xmlns="http://schemas.openxmlformats.org/package/2006/relationships"><Relationship Id="rId1" Type="http://schemas.openxmlformats.org/officeDocument/2006/relationships/hyperlink" Target="https://support.microsoft.com/en-us/powerpoint/work-together-on-powerpoint-presentations"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s://support.microsoft.com/en-us/powerpoint/work-together-on-powerpoint-presentations" TargetMode="Externa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1NoLn">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ltNode1NoLn">
    <dgm:fillClrLst meth="repeat">
      <a:schemeClr val="accent2">
        <a:tint val="75000"/>
      </a:schemeClr>
      <a:schemeClr val="accent3">
        <a:tint val="75000"/>
      </a:schemeClr>
      <a:schemeClr val="accent4">
        <a:tint val="75000"/>
      </a:schemeClr>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2NoLn">
    <dgm:fillClrLst>
      <a:schemeClr val="accent2"/>
    </dgm:fillClrLst>
    <dgm:linClrLst meth="repeat">
      <a:schemeClr val="lt1">
        <a:alpha val="0"/>
      </a:schemeClr>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3NoLn">
    <dgm:fillClrLst>
      <a:schemeClr val="accent3"/>
    </dgm:fillClrLst>
    <dgm:linClrLst meth="repeat">
      <a:schemeClr val="lt1">
        <a:alpha val="0"/>
      </a:schemeClr>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node4NoLn">
    <dgm:fillClrLst>
      <a:schemeClr val="accent4"/>
    </dgm:fillClrLst>
    <dgm:linClrLst meth="repeat">
      <a:schemeClr val="lt1">
        <a:alpha val="0"/>
      </a:schemeClr>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1NoLn">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ltNode1NoLn">
    <dgm:fillClrLst meth="repeat">
      <a:schemeClr val="accent2">
        <a:tint val="75000"/>
      </a:schemeClr>
      <a:schemeClr val="accent3">
        <a:tint val="75000"/>
      </a:schemeClr>
      <a:schemeClr val="accent4">
        <a:tint val="75000"/>
      </a:schemeClr>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2NoLn">
    <dgm:fillClrLst>
      <a:schemeClr val="accent2"/>
    </dgm:fillClrLst>
    <dgm:linClrLst meth="repeat">
      <a:schemeClr val="lt1">
        <a:alpha val="0"/>
      </a:schemeClr>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3NoLn">
    <dgm:fillClrLst>
      <a:schemeClr val="accent3"/>
    </dgm:fillClrLst>
    <dgm:linClrLst meth="repeat">
      <a:schemeClr val="lt1">
        <a:alpha val="0"/>
      </a:schemeClr>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node4NoLn">
    <dgm:fillClrLst>
      <a:schemeClr val="accent4"/>
    </dgm:fillClrLst>
    <dgm:linClrLst meth="repeat">
      <a:schemeClr val="lt1">
        <a:alpha val="0"/>
      </a:schemeClr>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1NoLn">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ltNode1NoLn">
    <dgm:fillClrLst meth="repeat">
      <a:schemeClr val="accent2">
        <a:tint val="75000"/>
      </a:schemeClr>
      <a:schemeClr val="accent3">
        <a:tint val="75000"/>
      </a:schemeClr>
      <a:schemeClr val="accent4">
        <a:tint val="75000"/>
      </a:schemeClr>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2NoLn">
    <dgm:fillClrLst>
      <a:schemeClr val="accent2"/>
    </dgm:fillClrLst>
    <dgm:linClrLst meth="repeat">
      <a:schemeClr val="lt1">
        <a:alpha val="0"/>
      </a:schemeClr>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3NoLn">
    <dgm:fillClrLst>
      <a:schemeClr val="accent3"/>
    </dgm:fillClrLst>
    <dgm:linClrLst meth="repeat">
      <a:schemeClr val="lt1">
        <a:alpha val="0"/>
      </a:schemeClr>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node4NoLn">
    <dgm:fillClrLst>
      <a:schemeClr val="accent4"/>
    </dgm:fillClrLst>
    <dgm:linClrLst meth="repeat">
      <a:schemeClr val="lt1">
        <a:alpha val="0"/>
      </a:schemeClr>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1NoLn">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ltNode1NoLn">
    <dgm:fillClrLst meth="repeat">
      <a:schemeClr val="accent2">
        <a:tint val="75000"/>
      </a:schemeClr>
      <a:schemeClr val="accent3">
        <a:tint val="75000"/>
      </a:schemeClr>
      <a:schemeClr val="accent4">
        <a:tint val="75000"/>
      </a:schemeClr>
      <a:schemeClr val="accent5">
        <a:tint val="75000"/>
      </a:schemeClr>
      <a:schemeClr val="accent6">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2NoLn">
    <dgm:fillClrLst>
      <a:schemeClr val="accent2"/>
    </dgm:fillClrLst>
    <dgm:linClrLst meth="repeat">
      <a:schemeClr val="lt1">
        <a:alpha val="0"/>
      </a:schemeClr>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3NoLn">
    <dgm:fillClrLst>
      <a:schemeClr val="accent3"/>
    </dgm:fillClrLst>
    <dgm:linClrLst meth="repeat">
      <a:schemeClr val="lt1">
        <a:alpha val="0"/>
      </a:schemeClr>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node4NoLn">
    <dgm:fillClrLst>
      <a:schemeClr val="accent4"/>
    </dgm:fillClrLst>
    <dgm:linClrLst meth="repeat">
      <a:schemeClr val="lt1">
        <a:alpha val="0"/>
      </a:schemeClr>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452FD98E-8DF8-4FDF-88B0-7968F89E7FB0}" type="doc">
      <dgm:prSet loTypeId="urn:microsoft.com/office/officeart/2005/8/layout/list1" loCatId="list" qsTypeId="urn:microsoft.com/office/officeart/2005/8/quickstyle/simple1#1" qsCatId="simple" csTypeId="urn:microsoft.com/office/officeart/2005/8/colors/colorful1#1" csCatId="colorful"/>
      <dgm:spPr/>
      <dgm:t>
        <a:bodyPr/>
        <a:lstStyle/>
        <a:p>
          <a:endParaRPr lang="en-IN"/>
        </a:p>
      </dgm:t>
    </dgm:pt>
    <dgm:pt modelId="{4680B94E-6C6C-4ACB-BCA4-03C1359357E6}" type="pres">
      <dgm:prSet presAssocID="{452FD98E-8DF8-4FDF-88B0-7968F89E7FB0}" presName="linear" presStyleCnt="0">
        <dgm:presLayoutVars>
          <dgm:dir/>
          <dgm:animLvl val="lvl"/>
          <dgm:resizeHandles val="exact"/>
        </dgm:presLayoutVars>
      </dgm:prSet>
      <dgm:spPr/>
    </dgm:pt>
  </dgm:ptLst>
  <dgm:cxnLst>
    <dgm:cxn modelId="{47329F10-4D9F-4A4E-A3D6-B237CD08CA7C}" type="presOf" srcId="{452FD98E-8DF8-4FDF-88B0-7968F89E7FB0}" destId="{4680B94E-6C6C-4ACB-BCA4-03C1359357E6}" srcOrd="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04F5ED-10D7-4998-A93F-76A554B12A85}" type="doc">
      <dgm:prSet loTypeId="urn:microsoft.com/office/officeart/2005/8/layout/list1" loCatId="list" qsTypeId="urn:microsoft.com/office/officeart/2005/8/quickstyle/simple1#2" qsCatId="simple" csTypeId="urn:microsoft.com/office/officeart/2005/8/colors/colorful1#2" csCatId="colorful" phldr="1"/>
      <dgm:spPr/>
      <dgm:t>
        <a:bodyPr/>
        <a:lstStyle/>
        <a:p>
          <a:endParaRPr lang="en-IN"/>
        </a:p>
      </dgm:t>
    </dgm:pt>
    <dgm:pt modelId="{487437BB-E668-430B-8E57-B351997BA40F}">
      <dgm:prSet/>
      <dgm:spPr/>
      <dgm:t>
        <a:bodyPr/>
        <a:lstStyle/>
        <a:p>
          <a:r>
            <a:rPr lang="en-IN" b="1"/>
            <a:t>Selected Microsoft 365 Tool: PowerPoint</a:t>
          </a:r>
          <a:endParaRPr lang="en-IN"/>
        </a:p>
      </dgm:t>
    </dgm:pt>
    <dgm:pt modelId="{EC94C618-9D7D-451D-A368-877525D085EF}" type="parTrans" cxnId="{BC797995-29FC-4649-A069-2BD37F965980}">
      <dgm:prSet/>
      <dgm:spPr/>
      <dgm:t>
        <a:bodyPr/>
        <a:lstStyle/>
        <a:p>
          <a:endParaRPr lang="en-IN"/>
        </a:p>
      </dgm:t>
    </dgm:pt>
    <dgm:pt modelId="{E9712782-F4B2-4F0C-915E-E2B69E0F78B2}" type="sibTrans" cxnId="{BC797995-29FC-4649-A069-2BD37F965980}">
      <dgm:prSet/>
      <dgm:spPr/>
      <dgm:t>
        <a:bodyPr/>
        <a:lstStyle/>
        <a:p>
          <a:endParaRPr lang="en-IN"/>
        </a:p>
      </dgm:t>
    </dgm:pt>
    <dgm:pt modelId="{6510D581-A914-4850-900E-F25D9356D286}">
      <dgm:prSet/>
      <dgm:spPr/>
      <dgm:t>
        <a:bodyPr/>
        <a:lstStyle/>
        <a:p>
          <a:pPr algn="l"/>
          <a:r>
            <a:rPr lang="en-IN" b="1" dirty="0"/>
            <a:t>Why is PowerPoint suitable for Ashford?</a:t>
          </a:r>
          <a:endParaRPr lang="en-IN" dirty="0"/>
        </a:p>
      </dgm:t>
    </dgm:pt>
    <dgm:pt modelId="{AE09F093-A2E2-488A-95F4-C96296404871}" type="parTrans" cxnId="{60BD6A9C-A1C3-47C8-9940-EE9C8C713930}">
      <dgm:prSet/>
      <dgm:spPr/>
      <dgm:t>
        <a:bodyPr/>
        <a:lstStyle/>
        <a:p>
          <a:endParaRPr lang="en-IN"/>
        </a:p>
      </dgm:t>
    </dgm:pt>
    <dgm:pt modelId="{DB19C9ED-1DC8-46F2-BC3D-2CF1116B6165}" type="sibTrans" cxnId="{60BD6A9C-A1C3-47C8-9940-EE9C8C713930}">
      <dgm:prSet/>
      <dgm:spPr/>
      <dgm:t>
        <a:bodyPr/>
        <a:lstStyle/>
        <a:p>
          <a:endParaRPr lang="en-IN"/>
        </a:p>
      </dgm:t>
    </dgm:pt>
    <dgm:pt modelId="{1D00CA37-FA06-4B67-8401-9045393A16D2}">
      <dgm:prSet/>
      <dgm:spPr/>
      <dgm:t>
        <a:bodyPr/>
        <a:lstStyle/>
        <a:p>
          <a:pPr algn="l"/>
          <a:r>
            <a:rPr lang="en-IN"/>
            <a:t>Create a clear weekly visual rota using tables and shapes.</a:t>
          </a:r>
        </a:p>
      </dgm:t>
    </dgm:pt>
    <dgm:pt modelId="{FCA8F545-BBF8-4693-A3DD-ADC577E63FE1}" type="parTrans" cxnId="{4DB60670-7FBD-494B-A43D-9D2D9589F8E6}">
      <dgm:prSet/>
      <dgm:spPr/>
      <dgm:t>
        <a:bodyPr/>
        <a:lstStyle/>
        <a:p>
          <a:endParaRPr lang="en-IN"/>
        </a:p>
      </dgm:t>
    </dgm:pt>
    <dgm:pt modelId="{880CBBFA-8EEC-4249-B66E-C8AF1B2C761D}" type="sibTrans" cxnId="{4DB60670-7FBD-494B-A43D-9D2D9589F8E6}">
      <dgm:prSet/>
      <dgm:spPr/>
      <dgm:t>
        <a:bodyPr/>
        <a:lstStyle/>
        <a:p>
          <a:endParaRPr lang="en-IN"/>
        </a:p>
      </dgm:t>
    </dgm:pt>
    <dgm:pt modelId="{A7540225-DA08-4937-9284-F5B9ECECDB2D}">
      <dgm:prSet/>
      <dgm:spPr/>
      <dgm:t>
        <a:bodyPr/>
        <a:lstStyle/>
        <a:p>
          <a:pPr algn="l"/>
          <a:r>
            <a:rPr lang="en-IN" dirty="0"/>
            <a:t>Display staff, role, date, time</a:t>
          </a:r>
        </a:p>
      </dgm:t>
    </dgm:pt>
    <dgm:pt modelId="{4F43B5FE-563A-4053-AA14-A340B4BBF0DC}" type="parTrans" cxnId="{52DE9332-1B22-40C6-B00F-6DCC8CFF1272}">
      <dgm:prSet/>
      <dgm:spPr/>
      <dgm:t>
        <a:bodyPr/>
        <a:lstStyle/>
        <a:p>
          <a:endParaRPr lang="en-IN"/>
        </a:p>
      </dgm:t>
    </dgm:pt>
    <dgm:pt modelId="{66350F9A-F202-41D9-AA64-4787D04B9B65}" type="sibTrans" cxnId="{52DE9332-1B22-40C6-B00F-6DCC8CFF1272}">
      <dgm:prSet/>
      <dgm:spPr/>
      <dgm:t>
        <a:bodyPr/>
        <a:lstStyle/>
        <a:p>
          <a:endParaRPr lang="en-IN"/>
        </a:p>
      </dgm:t>
    </dgm:pt>
    <dgm:pt modelId="{EC9B256E-9D3A-4D3B-8A21-F1F16A9C11C7}">
      <dgm:prSet/>
      <dgm:spPr/>
      <dgm:t>
        <a:bodyPr/>
        <a:lstStyle/>
        <a:p>
          <a:pPr algn="l"/>
          <a:r>
            <a:rPr lang="en-IN" dirty="0"/>
            <a:t>Update and share the rota through Microsoft 365/OneDrive.</a:t>
          </a:r>
        </a:p>
      </dgm:t>
    </dgm:pt>
    <dgm:pt modelId="{E1C0E854-7230-4227-8152-304B840D2366}" type="parTrans" cxnId="{D494732C-347A-495B-BCC5-A35A63D63142}">
      <dgm:prSet/>
      <dgm:spPr/>
      <dgm:t>
        <a:bodyPr/>
        <a:lstStyle/>
        <a:p>
          <a:endParaRPr lang="en-IN"/>
        </a:p>
      </dgm:t>
    </dgm:pt>
    <dgm:pt modelId="{1D048F70-ACD5-4594-8DA0-6B1B312F582E}" type="sibTrans" cxnId="{D494732C-347A-495B-BCC5-A35A63D63142}">
      <dgm:prSet/>
      <dgm:spPr/>
      <dgm:t>
        <a:bodyPr/>
        <a:lstStyle/>
        <a:p>
          <a:endParaRPr lang="en-IN"/>
        </a:p>
      </dgm:t>
    </dgm:pt>
    <dgm:pt modelId="{96A532CE-8DC6-46F7-B9A9-816B9D9DE26A}">
      <dgm:prSet/>
      <dgm:spPr/>
      <dgm:t>
        <a:bodyPr/>
        <a:lstStyle/>
        <a:p>
          <a:pPr algn="l"/>
          <a:r>
            <a:rPr lang="en-IN" dirty="0"/>
            <a:t>Use </a:t>
          </a:r>
          <a:r>
            <a:rPr lang="en-IN" b="1" dirty="0"/>
            <a:t>speaker notes</a:t>
          </a:r>
          <a:r>
            <a:rPr lang="en-IN" dirty="0"/>
            <a:t> for additional presentation information.</a:t>
          </a:r>
        </a:p>
      </dgm:t>
    </dgm:pt>
    <dgm:pt modelId="{A0C2E15C-D363-4DAD-A561-768C39FB7DED}" type="parTrans" cxnId="{DA299734-CF44-43C3-8185-AAA28A2038A6}">
      <dgm:prSet/>
      <dgm:spPr/>
      <dgm:t>
        <a:bodyPr/>
        <a:lstStyle/>
        <a:p>
          <a:endParaRPr lang="en-IN"/>
        </a:p>
      </dgm:t>
    </dgm:pt>
    <dgm:pt modelId="{680D6518-D2D6-44A2-A252-6659CE2F41E7}" type="sibTrans" cxnId="{DA299734-CF44-43C3-8185-AAA28A2038A6}">
      <dgm:prSet/>
      <dgm:spPr/>
      <dgm:t>
        <a:bodyPr/>
        <a:lstStyle/>
        <a:p>
          <a:endParaRPr lang="en-IN"/>
        </a:p>
      </dgm:t>
    </dgm:pt>
    <dgm:pt modelId="{3CBF4CA7-5451-4C7B-A382-C02A3B1CC56A}">
      <dgm:prSet/>
      <dgm:spPr/>
      <dgm:t>
        <a:bodyPr/>
        <a:lstStyle/>
        <a:p>
          <a:pPr algn="l"/>
          <a:r>
            <a:rPr lang="en-IN" b="1" dirty="0"/>
            <a:t>Critical Evaluation</a:t>
          </a:r>
          <a:endParaRPr lang="en-IN" dirty="0"/>
        </a:p>
      </dgm:t>
    </dgm:pt>
    <dgm:pt modelId="{94800D36-1B5F-422D-977F-8B95B1F26D7C}" type="parTrans" cxnId="{921D2213-87B7-4EF4-BF61-918CF3E345E1}">
      <dgm:prSet/>
      <dgm:spPr/>
      <dgm:t>
        <a:bodyPr/>
        <a:lstStyle/>
        <a:p>
          <a:endParaRPr lang="en-IN"/>
        </a:p>
      </dgm:t>
    </dgm:pt>
    <dgm:pt modelId="{5881C6C3-507B-4FE1-9A4D-B5087A2E66EC}" type="sibTrans" cxnId="{921D2213-87B7-4EF4-BF61-918CF3E345E1}">
      <dgm:prSet/>
      <dgm:spPr/>
      <dgm:t>
        <a:bodyPr/>
        <a:lstStyle/>
        <a:p>
          <a:endParaRPr lang="en-IN"/>
        </a:p>
      </dgm:t>
    </dgm:pt>
    <dgm:pt modelId="{F4470F4B-A744-482E-80BF-024D0753D89C}">
      <dgm:prSet/>
      <dgm:spPr/>
      <dgm:t>
        <a:bodyPr/>
        <a:lstStyle/>
        <a:p>
          <a:pPr algn="l"/>
          <a:r>
            <a:rPr lang="en-IN" b="1" dirty="0"/>
            <a:t>Strength:</a:t>
          </a:r>
          <a:r>
            <a:rPr lang="en-IN" dirty="0"/>
            <a:t> Clear visual communication and easy sharing.</a:t>
          </a:r>
        </a:p>
      </dgm:t>
    </dgm:pt>
    <dgm:pt modelId="{5A4B3A0A-D938-468C-B8C2-8349CAE2DC69}" type="parTrans" cxnId="{ABEAB586-1E9D-493F-82C4-10C348C045FD}">
      <dgm:prSet/>
      <dgm:spPr/>
      <dgm:t>
        <a:bodyPr/>
        <a:lstStyle/>
        <a:p>
          <a:endParaRPr lang="en-IN"/>
        </a:p>
      </dgm:t>
    </dgm:pt>
    <dgm:pt modelId="{CD7C404D-0316-4674-A057-6E3E826CA82B}" type="sibTrans" cxnId="{ABEAB586-1E9D-493F-82C4-10C348C045FD}">
      <dgm:prSet/>
      <dgm:spPr/>
      <dgm:t>
        <a:bodyPr/>
        <a:lstStyle/>
        <a:p>
          <a:endParaRPr lang="en-IN"/>
        </a:p>
      </dgm:t>
    </dgm:pt>
    <dgm:pt modelId="{34478937-7508-4926-AE0A-19F8945A8497}">
      <dgm:prSet/>
      <dgm:spPr/>
      <dgm:t>
        <a:bodyPr/>
        <a:lstStyle/>
        <a:p>
          <a:pPr algn="l"/>
          <a:r>
            <a:rPr lang="en-IN" b="1" dirty="0"/>
            <a:t>Recommendation:</a:t>
          </a:r>
          <a:r>
            <a:rPr lang="en-IN" dirty="0"/>
            <a:t> Use PowerPoint for a shared visual rota overview</a:t>
          </a:r>
        </a:p>
      </dgm:t>
    </dgm:pt>
    <dgm:pt modelId="{33259655-3C7B-4176-85D5-CCBEB8BCA9DF}" type="parTrans" cxnId="{35B80EAF-A7B9-458E-A465-A0FDC398FC2F}">
      <dgm:prSet/>
      <dgm:spPr/>
      <dgm:t>
        <a:bodyPr/>
        <a:lstStyle/>
        <a:p>
          <a:endParaRPr lang="en-IN"/>
        </a:p>
      </dgm:t>
    </dgm:pt>
    <dgm:pt modelId="{5D91308E-7C94-4A3E-93C4-0691B97F80D2}" type="sibTrans" cxnId="{35B80EAF-A7B9-458E-A465-A0FDC398FC2F}">
      <dgm:prSet/>
      <dgm:spPr/>
      <dgm:t>
        <a:bodyPr/>
        <a:lstStyle/>
        <a:p>
          <a:endParaRPr lang="en-IN"/>
        </a:p>
      </dgm:t>
    </dgm:pt>
    <dgm:pt modelId="{1916CA72-64CC-4611-A839-1B90A4395C9C}">
      <dgm:prSet/>
      <dgm:spPr/>
      <dgm:t>
        <a:bodyPr/>
        <a:lstStyle/>
        <a:p>
          <a:pPr algn="r">
            <a:buNone/>
          </a:pPr>
          <a:r>
            <a:rPr lang="en-GB" i="1" dirty="0"/>
            <a:t>(Microsoft 2024)</a:t>
          </a:r>
          <a:endParaRPr lang="en-IN" dirty="0"/>
        </a:p>
      </dgm:t>
    </dgm:pt>
    <dgm:pt modelId="{A00410BE-ACAE-4E1F-B3C6-7869134BB06A}" type="parTrans" cxnId="{0DD15B1B-8A8E-4E73-AC74-4BF1A8788DFE}">
      <dgm:prSet/>
      <dgm:spPr/>
      <dgm:t>
        <a:bodyPr/>
        <a:lstStyle/>
        <a:p>
          <a:endParaRPr lang="en-GB"/>
        </a:p>
      </dgm:t>
    </dgm:pt>
    <dgm:pt modelId="{9092A58C-DB99-4502-85B9-4DA4F5566E45}" type="sibTrans" cxnId="{0DD15B1B-8A8E-4E73-AC74-4BF1A8788DFE}">
      <dgm:prSet/>
      <dgm:spPr/>
      <dgm:t>
        <a:bodyPr/>
        <a:lstStyle/>
        <a:p>
          <a:endParaRPr lang="en-GB"/>
        </a:p>
      </dgm:t>
    </dgm:pt>
    <dgm:pt modelId="{200F2607-1CBC-49E6-9F4E-F9D4014144BB}" type="pres">
      <dgm:prSet presAssocID="{0F04F5ED-10D7-4998-A93F-76A554B12A85}" presName="linear" presStyleCnt="0">
        <dgm:presLayoutVars>
          <dgm:dir/>
          <dgm:animLvl val="lvl"/>
          <dgm:resizeHandles val="exact"/>
        </dgm:presLayoutVars>
      </dgm:prSet>
      <dgm:spPr/>
    </dgm:pt>
    <dgm:pt modelId="{0B6AD441-21DC-49EB-BFB0-A0C0A9B59CEA}" type="pres">
      <dgm:prSet presAssocID="{487437BB-E668-430B-8E57-B351997BA40F}" presName="parentLin" presStyleCnt="0"/>
      <dgm:spPr/>
    </dgm:pt>
    <dgm:pt modelId="{101B9017-69F8-4910-84DD-5573B9026D7D}" type="pres">
      <dgm:prSet presAssocID="{487437BB-E668-430B-8E57-B351997BA40F}" presName="parentLeftMargin" presStyleLbl="node1" presStyleIdx="0" presStyleCnt="1"/>
      <dgm:spPr/>
    </dgm:pt>
    <dgm:pt modelId="{17B08D4E-7EA8-4151-ACD0-8E746C3B422B}" type="pres">
      <dgm:prSet presAssocID="{487437BB-E668-430B-8E57-B351997BA40F}" presName="parentText" presStyleLbl="node1" presStyleIdx="0" presStyleCnt="1">
        <dgm:presLayoutVars>
          <dgm:chMax val="0"/>
          <dgm:bulletEnabled val="1"/>
        </dgm:presLayoutVars>
      </dgm:prSet>
      <dgm:spPr/>
    </dgm:pt>
    <dgm:pt modelId="{5C0EED0A-73CE-4192-9FC0-BAE52C1ED247}" type="pres">
      <dgm:prSet presAssocID="{487437BB-E668-430B-8E57-B351997BA40F}" presName="negativeSpace" presStyleCnt="0"/>
      <dgm:spPr/>
    </dgm:pt>
    <dgm:pt modelId="{0500826B-89C1-4B57-9AF6-72978688B46E}" type="pres">
      <dgm:prSet presAssocID="{487437BB-E668-430B-8E57-B351997BA40F}" presName="childText" presStyleLbl="conFgAcc1" presStyleIdx="0" presStyleCnt="1" custLinFactY="1070" custLinFactNeighborX="145" custLinFactNeighborY="100000">
        <dgm:presLayoutVars>
          <dgm:bulletEnabled val="1"/>
        </dgm:presLayoutVars>
      </dgm:prSet>
      <dgm:spPr/>
    </dgm:pt>
  </dgm:ptLst>
  <dgm:cxnLst>
    <dgm:cxn modelId="{921D2213-87B7-4EF4-BF61-918CF3E345E1}" srcId="{487437BB-E668-430B-8E57-B351997BA40F}" destId="{3CBF4CA7-5451-4C7B-A382-C02A3B1CC56A}" srcOrd="1" destOrd="0" parTransId="{94800D36-1B5F-422D-977F-8B95B1F26D7C}" sibTransId="{5881C6C3-507B-4FE1-9A4D-B5087A2E66EC}"/>
    <dgm:cxn modelId="{0DD15B1B-8A8E-4E73-AC74-4BF1A8788DFE}" srcId="{3CBF4CA7-5451-4C7B-A382-C02A3B1CC56A}" destId="{1916CA72-64CC-4611-A839-1B90A4395C9C}" srcOrd="2" destOrd="0" parTransId="{A00410BE-ACAE-4E1F-B3C6-7869134BB06A}" sibTransId="{9092A58C-DB99-4502-85B9-4DA4F5566E45}"/>
    <dgm:cxn modelId="{CC9ACF24-100C-41A5-84E0-335913326FFE}" type="presOf" srcId="{487437BB-E668-430B-8E57-B351997BA40F}" destId="{101B9017-69F8-4910-84DD-5573B9026D7D}" srcOrd="0" destOrd="0" presId="urn:microsoft.com/office/officeart/2005/8/layout/list1"/>
    <dgm:cxn modelId="{D494732C-347A-495B-BCC5-A35A63D63142}" srcId="{6510D581-A914-4850-900E-F25D9356D286}" destId="{EC9B256E-9D3A-4D3B-8A21-F1F16A9C11C7}" srcOrd="2" destOrd="0" parTransId="{E1C0E854-7230-4227-8152-304B840D2366}" sibTransId="{1D048F70-ACD5-4594-8DA0-6B1B312F582E}"/>
    <dgm:cxn modelId="{52DE9332-1B22-40C6-B00F-6DCC8CFF1272}" srcId="{6510D581-A914-4850-900E-F25D9356D286}" destId="{A7540225-DA08-4937-9284-F5B9ECECDB2D}" srcOrd="1" destOrd="0" parTransId="{4F43B5FE-563A-4053-AA14-A340B4BBF0DC}" sibTransId="{66350F9A-F202-41D9-AA64-4787D04B9B65}"/>
    <dgm:cxn modelId="{DA299734-CF44-43C3-8185-AAA28A2038A6}" srcId="{6510D581-A914-4850-900E-F25D9356D286}" destId="{96A532CE-8DC6-46F7-B9A9-816B9D9DE26A}" srcOrd="3" destOrd="0" parTransId="{A0C2E15C-D363-4DAD-A561-768C39FB7DED}" sibTransId="{680D6518-D2D6-44A2-A252-6659CE2F41E7}"/>
    <dgm:cxn modelId="{FA8FA95E-20BD-4AB3-8341-74D28AEB789F}" type="presOf" srcId="{96A532CE-8DC6-46F7-B9A9-816B9D9DE26A}" destId="{0500826B-89C1-4B57-9AF6-72978688B46E}" srcOrd="0" destOrd="4" presId="urn:microsoft.com/office/officeart/2005/8/layout/list1"/>
    <dgm:cxn modelId="{140E8C69-E4F5-4285-95EB-5F26C9EA4A72}" type="presOf" srcId="{F4470F4B-A744-482E-80BF-024D0753D89C}" destId="{0500826B-89C1-4B57-9AF6-72978688B46E}" srcOrd="0" destOrd="6" presId="urn:microsoft.com/office/officeart/2005/8/layout/list1"/>
    <dgm:cxn modelId="{E65F024C-B934-4594-B11E-E9A8A0B76F83}" type="presOf" srcId="{34478937-7508-4926-AE0A-19F8945A8497}" destId="{0500826B-89C1-4B57-9AF6-72978688B46E}" srcOrd="0" destOrd="7" presId="urn:microsoft.com/office/officeart/2005/8/layout/list1"/>
    <dgm:cxn modelId="{769F444D-A08A-4933-886C-543F450702DA}" type="presOf" srcId="{1916CA72-64CC-4611-A839-1B90A4395C9C}" destId="{0500826B-89C1-4B57-9AF6-72978688B46E}" srcOrd="0" destOrd="8" presId="urn:microsoft.com/office/officeart/2005/8/layout/list1"/>
    <dgm:cxn modelId="{4DB60670-7FBD-494B-A43D-9D2D9589F8E6}" srcId="{6510D581-A914-4850-900E-F25D9356D286}" destId="{1D00CA37-FA06-4B67-8401-9045393A16D2}" srcOrd="0" destOrd="0" parTransId="{FCA8F545-BBF8-4693-A3DD-ADC577E63FE1}" sibTransId="{880CBBFA-8EEC-4249-B66E-C8AF1B2C761D}"/>
    <dgm:cxn modelId="{88A25A83-E5DF-4E69-ADF8-D07C49A86B55}" type="presOf" srcId="{EC9B256E-9D3A-4D3B-8A21-F1F16A9C11C7}" destId="{0500826B-89C1-4B57-9AF6-72978688B46E}" srcOrd="0" destOrd="3" presId="urn:microsoft.com/office/officeart/2005/8/layout/list1"/>
    <dgm:cxn modelId="{356C4C84-351C-4296-BA18-DB96D82AA5C5}" type="presOf" srcId="{A7540225-DA08-4937-9284-F5B9ECECDB2D}" destId="{0500826B-89C1-4B57-9AF6-72978688B46E}" srcOrd="0" destOrd="2" presId="urn:microsoft.com/office/officeart/2005/8/layout/list1"/>
    <dgm:cxn modelId="{ABEAB586-1E9D-493F-82C4-10C348C045FD}" srcId="{3CBF4CA7-5451-4C7B-A382-C02A3B1CC56A}" destId="{F4470F4B-A744-482E-80BF-024D0753D89C}" srcOrd="0" destOrd="0" parTransId="{5A4B3A0A-D938-468C-B8C2-8349CAE2DC69}" sibTransId="{CD7C404D-0316-4674-A057-6E3E826CA82B}"/>
    <dgm:cxn modelId="{BC797995-29FC-4649-A069-2BD37F965980}" srcId="{0F04F5ED-10D7-4998-A93F-76A554B12A85}" destId="{487437BB-E668-430B-8E57-B351997BA40F}" srcOrd="0" destOrd="0" parTransId="{EC94C618-9D7D-451D-A368-877525D085EF}" sibTransId="{E9712782-F4B2-4F0C-915E-E2B69E0F78B2}"/>
    <dgm:cxn modelId="{60BD6A9C-A1C3-47C8-9940-EE9C8C713930}" srcId="{487437BB-E668-430B-8E57-B351997BA40F}" destId="{6510D581-A914-4850-900E-F25D9356D286}" srcOrd="0" destOrd="0" parTransId="{AE09F093-A2E2-488A-95F4-C96296404871}" sibTransId="{DB19C9ED-1DC8-46F2-BC3D-2CF1116B6165}"/>
    <dgm:cxn modelId="{249BDBA9-9CC3-4C20-896B-234E1CEF64C8}" type="presOf" srcId="{3CBF4CA7-5451-4C7B-A382-C02A3B1CC56A}" destId="{0500826B-89C1-4B57-9AF6-72978688B46E}" srcOrd="0" destOrd="5" presId="urn:microsoft.com/office/officeart/2005/8/layout/list1"/>
    <dgm:cxn modelId="{35B80EAF-A7B9-458E-A465-A0FDC398FC2F}" srcId="{3CBF4CA7-5451-4C7B-A382-C02A3B1CC56A}" destId="{34478937-7508-4926-AE0A-19F8945A8497}" srcOrd="1" destOrd="0" parTransId="{33259655-3C7B-4176-85D5-CCBEB8BCA9DF}" sibTransId="{5D91308E-7C94-4A3E-93C4-0691B97F80D2}"/>
    <dgm:cxn modelId="{88E681D5-C454-45BE-8856-B67DFD6B7479}" type="presOf" srcId="{0F04F5ED-10D7-4998-A93F-76A554B12A85}" destId="{200F2607-1CBC-49E6-9F4E-F9D4014144BB}" srcOrd="0" destOrd="0" presId="urn:microsoft.com/office/officeart/2005/8/layout/list1"/>
    <dgm:cxn modelId="{ED8C3AD6-E92A-4EE2-8CA6-576467A7546A}" type="presOf" srcId="{487437BB-E668-430B-8E57-B351997BA40F}" destId="{17B08D4E-7EA8-4151-ACD0-8E746C3B422B}" srcOrd="1" destOrd="0" presId="urn:microsoft.com/office/officeart/2005/8/layout/list1"/>
    <dgm:cxn modelId="{06F1BEFC-3BC0-4BBC-AD76-B0E8D32B83AD}" type="presOf" srcId="{1D00CA37-FA06-4B67-8401-9045393A16D2}" destId="{0500826B-89C1-4B57-9AF6-72978688B46E}" srcOrd="0" destOrd="1" presId="urn:microsoft.com/office/officeart/2005/8/layout/list1"/>
    <dgm:cxn modelId="{58EA96FD-DA72-4438-8F2F-608A79EC6850}" type="presOf" srcId="{6510D581-A914-4850-900E-F25D9356D286}" destId="{0500826B-89C1-4B57-9AF6-72978688B46E}" srcOrd="0" destOrd="0" presId="urn:microsoft.com/office/officeart/2005/8/layout/list1"/>
    <dgm:cxn modelId="{8C0FEDC8-324B-4D31-80A9-02CDA89876A7}" type="presParOf" srcId="{200F2607-1CBC-49E6-9F4E-F9D4014144BB}" destId="{0B6AD441-21DC-49EB-BFB0-A0C0A9B59CEA}" srcOrd="0" destOrd="0" presId="urn:microsoft.com/office/officeart/2005/8/layout/list1"/>
    <dgm:cxn modelId="{46831882-C920-4F85-A9EE-493483D96543}" type="presParOf" srcId="{0B6AD441-21DC-49EB-BFB0-A0C0A9B59CEA}" destId="{101B9017-69F8-4910-84DD-5573B9026D7D}" srcOrd="0" destOrd="0" presId="urn:microsoft.com/office/officeart/2005/8/layout/list1"/>
    <dgm:cxn modelId="{7E0312CC-88A4-4F5D-A52B-945E679303CB}" type="presParOf" srcId="{0B6AD441-21DC-49EB-BFB0-A0C0A9B59CEA}" destId="{17B08D4E-7EA8-4151-ACD0-8E746C3B422B}" srcOrd="1" destOrd="0" presId="urn:microsoft.com/office/officeart/2005/8/layout/list1"/>
    <dgm:cxn modelId="{37FA464E-2CE3-401E-AC1E-5F49E530420A}" type="presParOf" srcId="{200F2607-1CBC-49E6-9F4E-F9D4014144BB}" destId="{5C0EED0A-73CE-4192-9FC0-BAE52C1ED247}" srcOrd="1" destOrd="0" presId="urn:microsoft.com/office/officeart/2005/8/layout/list1"/>
    <dgm:cxn modelId="{5EEC4DD7-C14D-4518-A8E0-D11125787976}" type="presParOf" srcId="{200F2607-1CBC-49E6-9F4E-F9D4014144BB}" destId="{0500826B-89C1-4B57-9AF6-72978688B46E}"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514AE5-C9AB-418E-939F-2A400D62531D}" type="doc">
      <dgm:prSet loTypeId="urn:microsoft.com/office/officeart/2016/7/layout/RepeatingBendingProcessNew" loCatId="process" qsTypeId="urn:microsoft.com/office/officeart/2005/8/quickstyle/simple1#25" qsCatId="simple" csTypeId="urn:microsoft.com/office/officeart/2005/8/colors/colorful1#3" csCatId="colorful" phldr="1"/>
      <dgm:spPr/>
      <dgm:t>
        <a:bodyPr/>
        <a:lstStyle/>
        <a:p>
          <a:endParaRPr lang="en-US"/>
        </a:p>
      </dgm:t>
    </dgm:pt>
    <dgm:pt modelId="{85ADFB9C-273E-4D39-A2CB-2D1B8DB257F6}">
      <dgm:prSet custT="1"/>
      <dgm:spPr/>
      <dgm:t>
        <a:bodyPr/>
        <a:lstStyle/>
        <a:p>
          <a:r>
            <a:rPr lang="en-IN" sz="2000" b="1" dirty="0">
              <a:solidFill>
                <a:schemeClr val="tx1"/>
              </a:solidFill>
            </a:rPr>
            <a:t>Implementation</a:t>
          </a:r>
          <a:endParaRPr lang="en-US" sz="2000" dirty="0">
            <a:solidFill>
              <a:schemeClr val="tx1"/>
            </a:solidFill>
          </a:endParaRPr>
        </a:p>
      </dgm:t>
    </dgm:pt>
    <dgm:pt modelId="{72080BD5-61AF-4A89-9C78-DCFBB6878AC2}" type="parTrans" cxnId="{4CE62659-F7C2-49D0-B781-5E14E90E3E22}">
      <dgm:prSet/>
      <dgm:spPr/>
      <dgm:t>
        <a:bodyPr/>
        <a:lstStyle/>
        <a:p>
          <a:endParaRPr lang="en-US"/>
        </a:p>
      </dgm:t>
    </dgm:pt>
    <dgm:pt modelId="{1C01319C-273D-464C-8772-0AE0EE043978}" type="sibTrans" cxnId="{4CE62659-F7C2-49D0-B781-5E14E90E3E22}">
      <dgm:prSet/>
      <dgm:spPr/>
      <dgm:t>
        <a:bodyPr/>
        <a:lstStyle/>
        <a:p>
          <a:endParaRPr lang="en-US"/>
        </a:p>
      </dgm:t>
    </dgm:pt>
    <dgm:pt modelId="{A1D55B37-2965-4229-8BA3-A903C9110F7E}">
      <dgm:prSet custT="1"/>
      <dgm:spPr/>
      <dgm:t>
        <a:bodyPr/>
        <a:lstStyle/>
        <a:p>
          <a:r>
            <a:rPr lang="en-IN" sz="2000" dirty="0">
              <a:solidFill>
                <a:schemeClr val="tx1"/>
              </a:solidFill>
            </a:rPr>
            <a:t>Care coordinator prepares the weekly PowerPoint rota</a:t>
          </a:r>
          <a:endParaRPr lang="en-US" sz="2000" dirty="0">
            <a:solidFill>
              <a:schemeClr val="tx1"/>
            </a:solidFill>
          </a:endParaRPr>
        </a:p>
      </dgm:t>
    </dgm:pt>
    <dgm:pt modelId="{69F56BDB-9867-4E8E-B060-3E8476188C80}" type="parTrans" cxnId="{EBC20945-7C0E-41EF-B1F7-E9E74C148A82}">
      <dgm:prSet/>
      <dgm:spPr/>
      <dgm:t>
        <a:bodyPr/>
        <a:lstStyle/>
        <a:p>
          <a:endParaRPr lang="en-US"/>
        </a:p>
      </dgm:t>
    </dgm:pt>
    <dgm:pt modelId="{6FE7B77F-D69A-42F9-B0F1-D01196C126D1}" type="sibTrans" cxnId="{EBC20945-7C0E-41EF-B1F7-E9E74C148A82}">
      <dgm:prSet/>
      <dgm:spPr/>
      <dgm:t>
        <a:bodyPr/>
        <a:lstStyle/>
        <a:p>
          <a:endParaRPr lang="en-US"/>
        </a:p>
      </dgm:t>
    </dgm:pt>
    <dgm:pt modelId="{C02F4A0B-1A1A-47F7-9A52-05661CA1F875}">
      <dgm:prSet custT="1"/>
      <dgm:spPr/>
      <dgm:t>
        <a:bodyPr/>
        <a:lstStyle/>
        <a:p>
          <a:r>
            <a:rPr lang="en-IN" sz="2000" dirty="0">
              <a:solidFill>
                <a:schemeClr val="tx1"/>
              </a:solidFill>
            </a:rPr>
            <a:t>Check staffing, competence and visit requirements before release.</a:t>
          </a:r>
          <a:endParaRPr lang="en-US" sz="2000" dirty="0">
            <a:solidFill>
              <a:schemeClr val="tx1"/>
            </a:solidFill>
          </a:endParaRPr>
        </a:p>
      </dgm:t>
    </dgm:pt>
    <dgm:pt modelId="{8671A94C-8AFC-472A-A5EA-CFA147D63DFF}" type="parTrans" cxnId="{33A6AE1A-0021-40D2-9784-EFDE7A743CFA}">
      <dgm:prSet/>
      <dgm:spPr/>
      <dgm:t>
        <a:bodyPr/>
        <a:lstStyle/>
        <a:p>
          <a:endParaRPr lang="en-US"/>
        </a:p>
      </dgm:t>
    </dgm:pt>
    <dgm:pt modelId="{9E58C1B3-8F12-45B3-9D96-680AE158050F}" type="sibTrans" cxnId="{33A6AE1A-0021-40D2-9784-EFDE7A743CFA}">
      <dgm:prSet/>
      <dgm:spPr/>
      <dgm:t>
        <a:bodyPr/>
        <a:lstStyle/>
        <a:p>
          <a:endParaRPr lang="en-US"/>
        </a:p>
      </dgm:t>
    </dgm:pt>
    <dgm:pt modelId="{FC3385D7-073C-46AE-881B-36DAC015133C}">
      <dgm:prSet custT="1"/>
      <dgm:spPr/>
      <dgm:t>
        <a:bodyPr/>
        <a:lstStyle/>
        <a:p>
          <a:r>
            <a:rPr lang="en-IN" sz="2000" dirty="0">
              <a:solidFill>
                <a:schemeClr val="tx1"/>
              </a:solidFill>
            </a:rPr>
            <a:t>Store securely and share only with authorised staff.</a:t>
          </a:r>
          <a:endParaRPr lang="en-US" sz="2000" dirty="0">
            <a:solidFill>
              <a:schemeClr val="tx1"/>
            </a:solidFill>
          </a:endParaRPr>
        </a:p>
      </dgm:t>
    </dgm:pt>
    <dgm:pt modelId="{60AE2543-B584-4723-9B20-B2AFCFB8EF37}" type="parTrans" cxnId="{91C568DF-392B-4DC8-BC21-D98714D001D8}">
      <dgm:prSet/>
      <dgm:spPr/>
      <dgm:t>
        <a:bodyPr/>
        <a:lstStyle/>
        <a:p>
          <a:endParaRPr lang="en-US"/>
        </a:p>
      </dgm:t>
    </dgm:pt>
    <dgm:pt modelId="{FCCF6A2B-6B84-4D56-8E5F-9863137B6A66}" type="sibTrans" cxnId="{91C568DF-392B-4DC8-BC21-D98714D001D8}">
      <dgm:prSet/>
      <dgm:spPr/>
      <dgm:t>
        <a:bodyPr/>
        <a:lstStyle/>
        <a:p>
          <a:endParaRPr lang="en-US"/>
        </a:p>
      </dgm:t>
    </dgm:pt>
    <dgm:pt modelId="{716D69C9-1867-4EC9-B13D-9F50E2FA0F68}">
      <dgm:prSet custT="1"/>
      <dgm:spPr/>
      <dgm:t>
        <a:bodyPr/>
        <a:lstStyle/>
        <a:p>
          <a:r>
            <a:rPr lang="en-IN" sz="2000" dirty="0">
              <a:solidFill>
                <a:schemeClr val="tx1"/>
              </a:solidFill>
            </a:rPr>
            <a:t>Review the approach and consider specialist software if requirements increase.</a:t>
          </a:r>
          <a:endParaRPr lang="en-US" sz="2000" dirty="0">
            <a:solidFill>
              <a:schemeClr val="tx1"/>
            </a:solidFill>
          </a:endParaRPr>
        </a:p>
      </dgm:t>
    </dgm:pt>
    <dgm:pt modelId="{7A17BE47-12C3-4B72-9483-3C416BF65067}" type="parTrans" cxnId="{50E0C9CA-69BA-4BE9-8DBE-0960EDF96098}">
      <dgm:prSet/>
      <dgm:spPr/>
      <dgm:t>
        <a:bodyPr/>
        <a:lstStyle/>
        <a:p>
          <a:endParaRPr lang="en-US"/>
        </a:p>
      </dgm:t>
    </dgm:pt>
    <dgm:pt modelId="{5E59282E-07B5-4B0C-8D09-214BEA01E040}" type="sibTrans" cxnId="{50E0C9CA-69BA-4BE9-8DBE-0960EDF96098}">
      <dgm:prSet/>
      <dgm:spPr/>
      <dgm:t>
        <a:bodyPr/>
        <a:lstStyle/>
        <a:p>
          <a:endParaRPr lang="en-US"/>
        </a:p>
      </dgm:t>
    </dgm:pt>
    <dgm:pt modelId="{3EDDAD1C-9579-415E-9E42-C0D2E7E60445}">
      <dgm:prSet custT="1"/>
      <dgm:spPr/>
      <dgm:t>
        <a:bodyPr/>
        <a:lstStyle/>
        <a:p>
          <a:r>
            <a:rPr lang="en-IN" sz="2000" dirty="0">
              <a:solidFill>
                <a:schemeClr val="tx1"/>
              </a:solidFill>
            </a:rPr>
            <a:t>Use one approved template and updating process.</a:t>
          </a:r>
          <a:endParaRPr lang="en-US" sz="2000" dirty="0">
            <a:solidFill>
              <a:schemeClr val="tx1"/>
            </a:solidFill>
          </a:endParaRPr>
        </a:p>
      </dgm:t>
    </dgm:pt>
    <dgm:pt modelId="{16392C06-F99D-4463-B99A-427672B4E40F}" type="parTrans" cxnId="{41CA1FE9-37CF-43B0-BF80-70892571F51F}">
      <dgm:prSet/>
      <dgm:spPr/>
      <dgm:t>
        <a:bodyPr/>
        <a:lstStyle/>
        <a:p>
          <a:endParaRPr lang="en-US"/>
        </a:p>
      </dgm:t>
    </dgm:pt>
    <dgm:pt modelId="{127F6994-E3F6-4D7C-94D9-F71F698532AC}" type="sibTrans" cxnId="{41CA1FE9-37CF-43B0-BF80-70892571F51F}">
      <dgm:prSet/>
      <dgm:spPr/>
      <dgm:t>
        <a:bodyPr/>
        <a:lstStyle/>
        <a:p>
          <a:endParaRPr lang="en-US"/>
        </a:p>
      </dgm:t>
    </dgm:pt>
    <dgm:pt modelId="{022CDBE4-326A-4BE2-96B2-CFA4B987A390}" type="pres">
      <dgm:prSet presAssocID="{22514AE5-C9AB-418E-939F-2A400D62531D}" presName="Name0" presStyleCnt="0">
        <dgm:presLayoutVars>
          <dgm:dir/>
          <dgm:resizeHandles val="exact"/>
        </dgm:presLayoutVars>
      </dgm:prSet>
      <dgm:spPr/>
    </dgm:pt>
    <dgm:pt modelId="{4F2DCF57-C033-4D44-A48B-73634AA85EDC}" type="pres">
      <dgm:prSet presAssocID="{85ADFB9C-273E-4D39-A2CB-2D1B8DB257F6}" presName="node" presStyleLbl="node1" presStyleIdx="0" presStyleCnt="1" custLinFactNeighborX="-49" custLinFactNeighborY="3023">
        <dgm:presLayoutVars>
          <dgm:bulletEnabled val="1"/>
        </dgm:presLayoutVars>
      </dgm:prSet>
      <dgm:spPr/>
    </dgm:pt>
  </dgm:ptLst>
  <dgm:cxnLst>
    <dgm:cxn modelId="{33A6AE1A-0021-40D2-9784-EFDE7A743CFA}" srcId="{85ADFB9C-273E-4D39-A2CB-2D1B8DB257F6}" destId="{C02F4A0B-1A1A-47F7-9A52-05661CA1F875}" srcOrd="2" destOrd="0" parTransId="{8671A94C-8AFC-472A-A5EA-CFA147D63DFF}" sibTransId="{9E58C1B3-8F12-45B3-9D96-680AE158050F}"/>
    <dgm:cxn modelId="{744F1F1F-9890-4E07-B0DD-F54230D17426}" type="presOf" srcId="{FC3385D7-073C-46AE-881B-36DAC015133C}" destId="{4F2DCF57-C033-4D44-A48B-73634AA85EDC}" srcOrd="0" destOrd="4" presId="urn:microsoft.com/office/officeart/2016/7/layout/RepeatingBendingProcessNew"/>
    <dgm:cxn modelId="{B1F3F72A-2BC8-49BC-8121-D1B4B63574B4}" type="presOf" srcId="{85ADFB9C-273E-4D39-A2CB-2D1B8DB257F6}" destId="{4F2DCF57-C033-4D44-A48B-73634AA85EDC}" srcOrd="0" destOrd="0" presId="urn:microsoft.com/office/officeart/2016/7/layout/RepeatingBendingProcessNew"/>
    <dgm:cxn modelId="{4B2CDC61-C53A-45A5-A0BF-024C0D1ABF20}" type="presOf" srcId="{716D69C9-1867-4EC9-B13D-9F50E2FA0F68}" destId="{4F2DCF57-C033-4D44-A48B-73634AA85EDC}" srcOrd="0" destOrd="5" presId="urn:microsoft.com/office/officeart/2016/7/layout/RepeatingBendingProcessNew"/>
    <dgm:cxn modelId="{EBC20945-7C0E-41EF-B1F7-E9E74C148A82}" srcId="{85ADFB9C-273E-4D39-A2CB-2D1B8DB257F6}" destId="{A1D55B37-2965-4229-8BA3-A903C9110F7E}" srcOrd="0" destOrd="0" parTransId="{69F56BDB-9867-4E8E-B060-3E8476188C80}" sibTransId="{6FE7B77F-D69A-42F9-B0F1-D01196C126D1}"/>
    <dgm:cxn modelId="{E5352C4C-725E-4076-9580-0694F188BC76}" type="presOf" srcId="{3EDDAD1C-9579-415E-9E42-C0D2E7E60445}" destId="{4F2DCF57-C033-4D44-A48B-73634AA85EDC}" srcOrd="0" destOrd="2" presId="urn:microsoft.com/office/officeart/2016/7/layout/RepeatingBendingProcessNew"/>
    <dgm:cxn modelId="{4F71D153-E242-4959-9638-3D1C34F4A442}" type="presOf" srcId="{22514AE5-C9AB-418E-939F-2A400D62531D}" destId="{022CDBE4-326A-4BE2-96B2-CFA4B987A390}" srcOrd="0" destOrd="0" presId="urn:microsoft.com/office/officeart/2016/7/layout/RepeatingBendingProcessNew"/>
    <dgm:cxn modelId="{4CE62659-F7C2-49D0-B781-5E14E90E3E22}" srcId="{22514AE5-C9AB-418E-939F-2A400D62531D}" destId="{85ADFB9C-273E-4D39-A2CB-2D1B8DB257F6}" srcOrd="0" destOrd="0" parTransId="{72080BD5-61AF-4A89-9C78-DCFBB6878AC2}" sibTransId="{1C01319C-273D-464C-8772-0AE0EE043978}"/>
    <dgm:cxn modelId="{50E0C9CA-69BA-4BE9-8DBE-0960EDF96098}" srcId="{85ADFB9C-273E-4D39-A2CB-2D1B8DB257F6}" destId="{716D69C9-1867-4EC9-B13D-9F50E2FA0F68}" srcOrd="4" destOrd="0" parTransId="{7A17BE47-12C3-4B72-9483-3C416BF65067}" sibTransId="{5E59282E-07B5-4B0C-8D09-214BEA01E040}"/>
    <dgm:cxn modelId="{3F0D79DA-7846-49A5-9409-4BF8AA9F00A2}" type="presOf" srcId="{A1D55B37-2965-4229-8BA3-A903C9110F7E}" destId="{4F2DCF57-C033-4D44-A48B-73634AA85EDC}" srcOrd="0" destOrd="1" presId="urn:microsoft.com/office/officeart/2016/7/layout/RepeatingBendingProcessNew"/>
    <dgm:cxn modelId="{91C568DF-392B-4DC8-BC21-D98714D001D8}" srcId="{85ADFB9C-273E-4D39-A2CB-2D1B8DB257F6}" destId="{FC3385D7-073C-46AE-881B-36DAC015133C}" srcOrd="3" destOrd="0" parTransId="{60AE2543-B584-4723-9B20-B2AFCFB8EF37}" sibTransId="{FCCF6A2B-6B84-4D56-8E5F-9863137B6A66}"/>
    <dgm:cxn modelId="{41CA1FE9-37CF-43B0-BF80-70892571F51F}" srcId="{85ADFB9C-273E-4D39-A2CB-2D1B8DB257F6}" destId="{3EDDAD1C-9579-415E-9E42-C0D2E7E60445}" srcOrd="1" destOrd="0" parTransId="{16392C06-F99D-4463-B99A-427672B4E40F}" sibTransId="{127F6994-E3F6-4D7C-94D9-F71F698532AC}"/>
    <dgm:cxn modelId="{FC5615F1-697E-498B-B6E1-CC2F34589827}" type="presOf" srcId="{C02F4A0B-1A1A-47F7-9A52-05661CA1F875}" destId="{4F2DCF57-C033-4D44-A48B-73634AA85EDC}" srcOrd="0" destOrd="3" presId="urn:microsoft.com/office/officeart/2016/7/layout/RepeatingBendingProcessNew"/>
    <dgm:cxn modelId="{4A27CBE1-C639-4CAE-B784-95E76033AF02}" type="presParOf" srcId="{022CDBE4-326A-4BE2-96B2-CFA4B987A390}" destId="{4F2DCF57-C033-4D44-A48B-73634AA85EDC}" srcOrd="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909130-0F78-4C3E-93D4-FE88B36E4CEB}" type="doc">
      <dgm:prSet loTypeId="urn:microsoft.com/office/officeart/2005/8/layout/vList2" loCatId="list" qsTypeId="urn:microsoft.com/office/officeart/2005/8/quickstyle/simple1#38" qsCatId="simple" csTypeId="urn:microsoft.com/office/officeart/2005/8/colors/colorful1#4" csCatId="colorful" phldr="1"/>
      <dgm:spPr/>
      <dgm:t>
        <a:bodyPr/>
        <a:lstStyle/>
        <a:p>
          <a:endParaRPr lang="en-IN"/>
        </a:p>
      </dgm:t>
    </dgm:pt>
    <dgm:pt modelId="{ADD75108-02A6-4A62-9C30-16567C2286C4}">
      <dgm:prSet/>
      <dgm:spPr/>
      <dgm:t>
        <a:bodyPr/>
        <a:lstStyle/>
        <a:p>
          <a:r>
            <a:rPr lang="en-GB" dirty="0"/>
            <a:t>Mahajan, G., Ghatak, S., Chamberlain, N. and Brewster, S., (2024). </a:t>
          </a:r>
          <a:r>
            <a:rPr lang="en-GB" i="1" dirty="0"/>
            <a:t>Microsoft 365 and SharePoint Online Cookbook: A Complete Guide to Microsoft Office 365 Apps Including SharePoint, Power Platform, Copilot and More</a:t>
          </a:r>
          <a:r>
            <a:rPr lang="en-GB" dirty="0"/>
            <a:t>. </a:t>
          </a:r>
          <a:r>
            <a:rPr lang="en-GB" dirty="0" err="1"/>
            <a:t>Packt</a:t>
          </a:r>
          <a:r>
            <a:rPr lang="en-GB" dirty="0"/>
            <a:t> Publishing Ltd.</a:t>
          </a:r>
          <a:endParaRPr lang="en-IN" dirty="0"/>
        </a:p>
      </dgm:t>
    </dgm:pt>
    <dgm:pt modelId="{99386E03-AA91-4A9F-98C3-E341B3749C0D}" type="parTrans" cxnId="{28ADF4D2-8086-41FC-BB6A-D2F591422A14}">
      <dgm:prSet/>
      <dgm:spPr/>
      <dgm:t>
        <a:bodyPr/>
        <a:lstStyle/>
        <a:p>
          <a:endParaRPr lang="en-IN"/>
        </a:p>
      </dgm:t>
    </dgm:pt>
    <dgm:pt modelId="{81A752B3-2D49-42A7-B200-E59DA5E41E5C}" type="sibTrans" cxnId="{28ADF4D2-8086-41FC-BB6A-D2F591422A14}">
      <dgm:prSet/>
      <dgm:spPr/>
      <dgm:t>
        <a:bodyPr/>
        <a:lstStyle/>
        <a:p>
          <a:endParaRPr lang="en-IN"/>
        </a:p>
      </dgm:t>
    </dgm:pt>
    <dgm:pt modelId="{424C3EC5-761F-4F6F-85B5-56DC44316D6F}">
      <dgm:prSet/>
      <dgm:spPr/>
      <dgm:t>
        <a:bodyPr/>
        <a:lstStyle/>
        <a:p>
          <a:r>
            <a:rPr lang="en-IN" dirty="0"/>
            <a:t>Microsoft (2026) </a:t>
          </a:r>
          <a:r>
            <a:rPr lang="en-IN" i="1" dirty="0"/>
            <a:t>Work together on PowerPoint presentations</a:t>
          </a:r>
          <a:r>
            <a:rPr lang="en-IN" dirty="0"/>
            <a:t>. Available at: </a:t>
          </a:r>
          <a:r>
            <a:rPr lang="en-IN" u="sng" dirty="0">
              <a:hlinkClick xmlns:r="http://schemas.openxmlformats.org/officeDocument/2006/relationships" r:id="rId1"/>
            </a:rPr>
            <a:t>https://support.microsoft.com/en-us/powerpoint/work-together-on-powerpoint-presentations</a:t>
          </a:r>
          <a:r>
            <a:rPr lang="en-IN" dirty="0"/>
            <a:t> (Accessed: 29 September 2026).</a:t>
          </a:r>
        </a:p>
      </dgm:t>
    </dgm:pt>
    <dgm:pt modelId="{3B3F31B4-EC35-4B3D-997E-817F950FCA32}" type="parTrans" cxnId="{5D1CDAD3-5BC3-4697-8F22-D6385B0BF3D7}">
      <dgm:prSet/>
      <dgm:spPr/>
      <dgm:t>
        <a:bodyPr/>
        <a:lstStyle/>
        <a:p>
          <a:endParaRPr lang="en-IN"/>
        </a:p>
      </dgm:t>
    </dgm:pt>
    <dgm:pt modelId="{6A00A0BB-243D-4FC9-A00D-8339D68F2070}" type="sibTrans" cxnId="{5D1CDAD3-5BC3-4697-8F22-D6385B0BF3D7}">
      <dgm:prSet/>
      <dgm:spPr/>
      <dgm:t>
        <a:bodyPr/>
        <a:lstStyle/>
        <a:p>
          <a:endParaRPr lang="en-IN"/>
        </a:p>
      </dgm:t>
    </dgm:pt>
    <dgm:pt modelId="{90D2E575-A48C-413F-9FEF-E3F904BC1DCF}">
      <dgm:prSet/>
      <dgm:spPr/>
      <dgm:t>
        <a:bodyPr/>
        <a:lstStyle/>
        <a:p>
          <a:r>
            <a:rPr lang="en-US" dirty="0">
              <a:solidFill>
                <a:srgbClr val="333F70"/>
              </a:solidFill>
              <a:latin typeface="Open Sans" pitchFamily="34" charset="0"/>
              <a:ea typeface="Open Sans" pitchFamily="34" charset="-122"/>
              <a:cs typeface="Open Sans" pitchFamily="34" charset="-120"/>
            </a:rPr>
            <a:t>Ashford Community Care Service Case Study (2024) </a:t>
          </a:r>
          <a:r>
            <a:rPr lang="en-US" i="1" dirty="0">
              <a:solidFill>
                <a:srgbClr val="333F70"/>
              </a:solidFill>
              <a:latin typeface="Open Sans" pitchFamily="34" charset="0"/>
              <a:ea typeface="Open Sans" pitchFamily="34" charset="-122"/>
              <a:cs typeface="Open Sans" pitchFamily="34" charset="-120"/>
            </a:rPr>
            <a:t>Ashford Community Care Service: Case Study Brief.</a:t>
          </a:r>
          <a:r>
            <a:rPr lang="en-US" dirty="0">
              <a:solidFill>
                <a:srgbClr val="333F70"/>
              </a:solidFill>
              <a:latin typeface="Open Sans" pitchFamily="34" charset="0"/>
              <a:ea typeface="Open Sans" pitchFamily="34" charset="-122"/>
              <a:cs typeface="Open Sans" pitchFamily="34" charset="-120"/>
            </a:rPr>
            <a:t> UWTSD Moodle</a:t>
          </a:r>
          <a:endParaRPr lang="en-IN" dirty="0"/>
        </a:p>
      </dgm:t>
    </dgm:pt>
    <dgm:pt modelId="{058EA9D5-E73A-4D39-B78A-FF3E3417C496}" type="parTrans" cxnId="{4F859094-B3A1-4308-993B-2D5053059724}">
      <dgm:prSet/>
      <dgm:spPr/>
      <dgm:t>
        <a:bodyPr/>
        <a:lstStyle/>
        <a:p>
          <a:endParaRPr lang="en-IN"/>
        </a:p>
      </dgm:t>
    </dgm:pt>
    <dgm:pt modelId="{A28328CA-73F3-4025-A5F6-9ADBCBD10860}" type="sibTrans" cxnId="{4F859094-B3A1-4308-993B-2D5053059724}">
      <dgm:prSet/>
      <dgm:spPr/>
      <dgm:t>
        <a:bodyPr/>
        <a:lstStyle/>
        <a:p>
          <a:endParaRPr lang="en-IN"/>
        </a:p>
      </dgm:t>
    </dgm:pt>
    <dgm:pt modelId="{8086EB88-8315-4676-8483-00C8CA1E7633}" type="pres">
      <dgm:prSet presAssocID="{E9909130-0F78-4C3E-93D4-FE88B36E4CEB}" presName="linear" presStyleCnt="0">
        <dgm:presLayoutVars>
          <dgm:animLvl val="lvl"/>
          <dgm:resizeHandles val="exact"/>
        </dgm:presLayoutVars>
      </dgm:prSet>
      <dgm:spPr/>
    </dgm:pt>
    <dgm:pt modelId="{A9D6ED4E-5494-4A6E-A5E0-9209F89A763F}" type="pres">
      <dgm:prSet presAssocID="{ADD75108-02A6-4A62-9C30-16567C2286C4}" presName="parentText" presStyleLbl="node1" presStyleIdx="0" presStyleCnt="3">
        <dgm:presLayoutVars>
          <dgm:chMax val="0"/>
          <dgm:bulletEnabled val="1"/>
        </dgm:presLayoutVars>
      </dgm:prSet>
      <dgm:spPr/>
    </dgm:pt>
    <dgm:pt modelId="{E582C07E-FA31-404C-95F5-CEEA9D9CD29D}" type="pres">
      <dgm:prSet presAssocID="{81A752B3-2D49-42A7-B200-E59DA5E41E5C}" presName="spacer" presStyleCnt="0"/>
      <dgm:spPr/>
    </dgm:pt>
    <dgm:pt modelId="{E6C17BD3-2403-45EB-BB9E-BB812D394AF3}" type="pres">
      <dgm:prSet presAssocID="{424C3EC5-761F-4F6F-85B5-56DC44316D6F}" presName="parentText" presStyleLbl="node1" presStyleIdx="1" presStyleCnt="3">
        <dgm:presLayoutVars>
          <dgm:chMax val="0"/>
          <dgm:bulletEnabled val="1"/>
        </dgm:presLayoutVars>
      </dgm:prSet>
      <dgm:spPr/>
    </dgm:pt>
    <dgm:pt modelId="{2ABD4F35-3865-45A2-8134-85680BA2790E}" type="pres">
      <dgm:prSet presAssocID="{6A00A0BB-243D-4FC9-A00D-8339D68F2070}" presName="spacer" presStyleCnt="0"/>
      <dgm:spPr/>
    </dgm:pt>
    <dgm:pt modelId="{17A13AE9-3E3B-4F58-8D4E-CA54CBE01571}" type="pres">
      <dgm:prSet presAssocID="{90D2E575-A48C-413F-9FEF-E3F904BC1DCF}" presName="parentText" presStyleLbl="node1" presStyleIdx="2" presStyleCnt="3">
        <dgm:presLayoutVars>
          <dgm:chMax val="0"/>
          <dgm:bulletEnabled val="1"/>
        </dgm:presLayoutVars>
      </dgm:prSet>
      <dgm:spPr/>
    </dgm:pt>
  </dgm:ptLst>
  <dgm:cxnLst>
    <dgm:cxn modelId="{92B93E13-D1E6-42D3-A3B2-4A9AA02EE341}" type="presOf" srcId="{90D2E575-A48C-413F-9FEF-E3F904BC1DCF}" destId="{17A13AE9-3E3B-4F58-8D4E-CA54CBE01571}" srcOrd="0" destOrd="0" presId="urn:microsoft.com/office/officeart/2005/8/layout/vList2"/>
    <dgm:cxn modelId="{736AD617-228C-4888-820E-450B93590377}" type="presOf" srcId="{ADD75108-02A6-4A62-9C30-16567C2286C4}" destId="{A9D6ED4E-5494-4A6E-A5E0-9209F89A763F}" srcOrd="0" destOrd="0" presId="urn:microsoft.com/office/officeart/2005/8/layout/vList2"/>
    <dgm:cxn modelId="{6D06857B-A5FE-4E8D-8401-E872F7CDFB1D}" type="presOf" srcId="{424C3EC5-761F-4F6F-85B5-56DC44316D6F}" destId="{E6C17BD3-2403-45EB-BB9E-BB812D394AF3}" srcOrd="0" destOrd="0" presId="urn:microsoft.com/office/officeart/2005/8/layout/vList2"/>
    <dgm:cxn modelId="{49863084-61AB-4F2D-94DD-C555B0F69D0F}" type="presOf" srcId="{E9909130-0F78-4C3E-93D4-FE88B36E4CEB}" destId="{8086EB88-8315-4676-8483-00C8CA1E7633}" srcOrd="0" destOrd="0" presId="urn:microsoft.com/office/officeart/2005/8/layout/vList2"/>
    <dgm:cxn modelId="{4F859094-B3A1-4308-993B-2D5053059724}" srcId="{E9909130-0F78-4C3E-93D4-FE88B36E4CEB}" destId="{90D2E575-A48C-413F-9FEF-E3F904BC1DCF}" srcOrd="2" destOrd="0" parTransId="{058EA9D5-E73A-4D39-B78A-FF3E3417C496}" sibTransId="{A28328CA-73F3-4025-A5F6-9ADBCBD10860}"/>
    <dgm:cxn modelId="{28ADF4D2-8086-41FC-BB6A-D2F591422A14}" srcId="{E9909130-0F78-4C3E-93D4-FE88B36E4CEB}" destId="{ADD75108-02A6-4A62-9C30-16567C2286C4}" srcOrd="0" destOrd="0" parTransId="{99386E03-AA91-4A9F-98C3-E341B3749C0D}" sibTransId="{81A752B3-2D49-42A7-B200-E59DA5E41E5C}"/>
    <dgm:cxn modelId="{5D1CDAD3-5BC3-4697-8F22-D6385B0BF3D7}" srcId="{E9909130-0F78-4C3E-93D4-FE88B36E4CEB}" destId="{424C3EC5-761F-4F6F-85B5-56DC44316D6F}" srcOrd="1" destOrd="0" parTransId="{3B3F31B4-EC35-4B3D-997E-817F950FCA32}" sibTransId="{6A00A0BB-243D-4FC9-A00D-8339D68F2070}"/>
    <dgm:cxn modelId="{F816B00F-AC2E-42AE-8DF0-42AA6FF7ECC8}" type="presParOf" srcId="{8086EB88-8315-4676-8483-00C8CA1E7633}" destId="{A9D6ED4E-5494-4A6E-A5E0-9209F89A763F}" srcOrd="0" destOrd="0" presId="urn:microsoft.com/office/officeart/2005/8/layout/vList2"/>
    <dgm:cxn modelId="{37D9520D-D3BE-4713-B1C4-643EAA7647A6}" type="presParOf" srcId="{8086EB88-8315-4676-8483-00C8CA1E7633}" destId="{E582C07E-FA31-404C-95F5-CEEA9D9CD29D}" srcOrd="1" destOrd="0" presId="urn:microsoft.com/office/officeart/2005/8/layout/vList2"/>
    <dgm:cxn modelId="{72ADF26E-F96F-4F00-9F61-2326BC868131}" type="presParOf" srcId="{8086EB88-8315-4676-8483-00C8CA1E7633}" destId="{E6C17BD3-2403-45EB-BB9E-BB812D394AF3}" srcOrd="2" destOrd="0" presId="urn:microsoft.com/office/officeart/2005/8/layout/vList2"/>
    <dgm:cxn modelId="{7744EAFC-7E79-4AC2-8031-C6A1524C457E}" type="presParOf" srcId="{8086EB88-8315-4676-8483-00C8CA1E7633}" destId="{2ABD4F35-3865-45A2-8134-85680BA2790E}" srcOrd="3" destOrd="0" presId="urn:microsoft.com/office/officeart/2005/8/layout/vList2"/>
    <dgm:cxn modelId="{069296E5-51DF-4D19-9684-08D6D0BE13E7}" type="presParOf" srcId="{8086EB88-8315-4676-8483-00C8CA1E7633}" destId="{17A13AE9-3E3B-4F58-8D4E-CA54CBE0157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00826B-89C1-4B57-9AF6-72978688B46E}">
      <dsp:nvSpPr>
        <dsp:cNvPr id="0" name=""/>
        <dsp:cNvSpPr/>
      </dsp:nvSpPr>
      <dsp:spPr>
        <a:xfrm>
          <a:off x="0" y="931722"/>
          <a:ext cx="6422065" cy="3931199"/>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8424" tIns="333248" rIns="498424" bIns="113792" numCol="1" spcCol="1270" anchor="t" anchorCtr="0">
          <a:noAutofit/>
        </a:bodyPr>
        <a:lstStyle/>
        <a:p>
          <a:pPr marL="171450" lvl="1" indent="-171450" algn="l" defTabSz="711200">
            <a:lnSpc>
              <a:spcPct val="90000"/>
            </a:lnSpc>
            <a:spcBef>
              <a:spcPct val="0"/>
            </a:spcBef>
            <a:spcAft>
              <a:spcPct val="15000"/>
            </a:spcAft>
            <a:buChar char="•"/>
          </a:pPr>
          <a:r>
            <a:rPr lang="en-IN" sz="1600" b="1" kern="1200" dirty="0"/>
            <a:t>Why is PowerPoint suitable for Ashford?</a:t>
          </a:r>
          <a:endParaRPr lang="en-IN" sz="1600" kern="1200" dirty="0"/>
        </a:p>
        <a:p>
          <a:pPr marL="342900" lvl="2" indent="-171450" algn="l" defTabSz="711200">
            <a:lnSpc>
              <a:spcPct val="90000"/>
            </a:lnSpc>
            <a:spcBef>
              <a:spcPct val="0"/>
            </a:spcBef>
            <a:spcAft>
              <a:spcPct val="15000"/>
            </a:spcAft>
            <a:buChar char="•"/>
          </a:pPr>
          <a:r>
            <a:rPr lang="en-IN" sz="1600" kern="1200"/>
            <a:t>Create a clear weekly visual rota using tables and shapes.</a:t>
          </a:r>
        </a:p>
        <a:p>
          <a:pPr marL="342900" lvl="2" indent="-171450" algn="l" defTabSz="711200">
            <a:lnSpc>
              <a:spcPct val="90000"/>
            </a:lnSpc>
            <a:spcBef>
              <a:spcPct val="0"/>
            </a:spcBef>
            <a:spcAft>
              <a:spcPct val="15000"/>
            </a:spcAft>
            <a:buChar char="•"/>
          </a:pPr>
          <a:r>
            <a:rPr lang="en-IN" sz="1600" kern="1200" dirty="0"/>
            <a:t>Display staff, role, date, time</a:t>
          </a:r>
        </a:p>
        <a:p>
          <a:pPr marL="342900" lvl="2" indent="-171450" algn="l" defTabSz="711200">
            <a:lnSpc>
              <a:spcPct val="90000"/>
            </a:lnSpc>
            <a:spcBef>
              <a:spcPct val="0"/>
            </a:spcBef>
            <a:spcAft>
              <a:spcPct val="15000"/>
            </a:spcAft>
            <a:buChar char="•"/>
          </a:pPr>
          <a:r>
            <a:rPr lang="en-IN" sz="1600" kern="1200" dirty="0"/>
            <a:t>Update and share the rota through Microsoft 365/OneDrive.</a:t>
          </a:r>
        </a:p>
        <a:p>
          <a:pPr marL="342900" lvl="2" indent="-171450" algn="l" defTabSz="711200">
            <a:lnSpc>
              <a:spcPct val="90000"/>
            </a:lnSpc>
            <a:spcBef>
              <a:spcPct val="0"/>
            </a:spcBef>
            <a:spcAft>
              <a:spcPct val="15000"/>
            </a:spcAft>
            <a:buChar char="•"/>
          </a:pPr>
          <a:r>
            <a:rPr lang="en-IN" sz="1600" kern="1200" dirty="0"/>
            <a:t>Use </a:t>
          </a:r>
          <a:r>
            <a:rPr lang="en-IN" sz="1600" b="1" kern="1200" dirty="0"/>
            <a:t>speaker notes</a:t>
          </a:r>
          <a:r>
            <a:rPr lang="en-IN" sz="1600" kern="1200" dirty="0"/>
            <a:t> for additional presentation information.</a:t>
          </a:r>
        </a:p>
        <a:p>
          <a:pPr marL="171450" lvl="1" indent="-171450" algn="l" defTabSz="711200">
            <a:lnSpc>
              <a:spcPct val="90000"/>
            </a:lnSpc>
            <a:spcBef>
              <a:spcPct val="0"/>
            </a:spcBef>
            <a:spcAft>
              <a:spcPct val="15000"/>
            </a:spcAft>
            <a:buChar char="•"/>
          </a:pPr>
          <a:r>
            <a:rPr lang="en-IN" sz="1600" b="1" kern="1200" dirty="0"/>
            <a:t>Critical Evaluation</a:t>
          </a:r>
          <a:endParaRPr lang="en-IN" sz="1600" kern="1200" dirty="0"/>
        </a:p>
        <a:p>
          <a:pPr marL="342900" lvl="2" indent="-171450" algn="l" defTabSz="711200">
            <a:lnSpc>
              <a:spcPct val="90000"/>
            </a:lnSpc>
            <a:spcBef>
              <a:spcPct val="0"/>
            </a:spcBef>
            <a:spcAft>
              <a:spcPct val="15000"/>
            </a:spcAft>
            <a:buChar char="•"/>
          </a:pPr>
          <a:r>
            <a:rPr lang="en-IN" sz="1600" b="1" kern="1200" dirty="0"/>
            <a:t>Strength:</a:t>
          </a:r>
          <a:r>
            <a:rPr lang="en-IN" sz="1600" kern="1200" dirty="0"/>
            <a:t> Clear visual communication and easy sharing.</a:t>
          </a:r>
        </a:p>
        <a:p>
          <a:pPr marL="342900" lvl="2" indent="-171450" algn="l" defTabSz="711200">
            <a:lnSpc>
              <a:spcPct val="90000"/>
            </a:lnSpc>
            <a:spcBef>
              <a:spcPct val="0"/>
            </a:spcBef>
            <a:spcAft>
              <a:spcPct val="15000"/>
            </a:spcAft>
            <a:buChar char="•"/>
          </a:pPr>
          <a:r>
            <a:rPr lang="en-IN" sz="1600" b="1" kern="1200" dirty="0"/>
            <a:t>Recommendation:</a:t>
          </a:r>
          <a:r>
            <a:rPr lang="en-IN" sz="1600" kern="1200" dirty="0"/>
            <a:t> Use PowerPoint for a shared visual rota overview</a:t>
          </a:r>
        </a:p>
        <a:p>
          <a:pPr marL="342900" lvl="2" indent="-171450" algn="r" defTabSz="711200">
            <a:lnSpc>
              <a:spcPct val="90000"/>
            </a:lnSpc>
            <a:spcBef>
              <a:spcPct val="0"/>
            </a:spcBef>
            <a:spcAft>
              <a:spcPct val="15000"/>
            </a:spcAft>
            <a:buNone/>
          </a:pPr>
          <a:r>
            <a:rPr lang="en-GB" sz="1600" i="1" kern="1200" dirty="0"/>
            <a:t>(Microsoft 2024)</a:t>
          </a:r>
          <a:endParaRPr lang="en-IN" sz="1600" kern="1200" dirty="0"/>
        </a:p>
      </dsp:txBody>
      <dsp:txXfrm>
        <a:off x="0" y="931722"/>
        <a:ext cx="6422065" cy="3931199"/>
      </dsp:txXfrm>
    </dsp:sp>
    <dsp:sp modelId="{17B08D4E-7EA8-4151-ACD0-8E746C3B422B}">
      <dsp:nvSpPr>
        <dsp:cNvPr id="0" name=""/>
        <dsp:cNvSpPr/>
      </dsp:nvSpPr>
      <dsp:spPr>
        <a:xfrm>
          <a:off x="321103" y="417339"/>
          <a:ext cx="4495445" cy="4723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9917" tIns="0" rIns="169917" bIns="0" numCol="1" spcCol="1270" anchor="ctr" anchorCtr="0">
          <a:noAutofit/>
        </a:bodyPr>
        <a:lstStyle/>
        <a:p>
          <a:pPr marL="0" lvl="0" indent="0" algn="l" defTabSz="711200">
            <a:lnSpc>
              <a:spcPct val="90000"/>
            </a:lnSpc>
            <a:spcBef>
              <a:spcPct val="0"/>
            </a:spcBef>
            <a:spcAft>
              <a:spcPct val="35000"/>
            </a:spcAft>
            <a:buNone/>
          </a:pPr>
          <a:r>
            <a:rPr lang="en-IN" sz="1600" b="1" kern="1200"/>
            <a:t>Selected Microsoft 365 Tool: PowerPoint</a:t>
          </a:r>
          <a:endParaRPr lang="en-IN" sz="1600" kern="1200"/>
        </a:p>
      </dsp:txBody>
      <dsp:txXfrm>
        <a:off x="344160" y="440396"/>
        <a:ext cx="4449331" cy="426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2DCF57-C033-4D44-A48B-73634AA85EDC}">
      <dsp:nvSpPr>
        <dsp:cNvPr id="0" name=""/>
        <dsp:cNvSpPr/>
      </dsp:nvSpPr>
      <dsp:spPr>
        <a:xfrm>
          <a:off x="0" y="370699"/>
          <a:ext cx="6172793" cy="370367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2472" tIns="317498" rIns="302472" bIns="317498" numCol="1" spcCol="1270" anchor="t" anchorCtr="0">
          <a:noAutofit/>
        </a:bodyPr>
        <a:lstStyle/>
        <a:p>
          <a:pPr marL="0" lvl="0" indent="0" algn="l" defTabSz="889000">
            <a:lnSpc>
              <a:spcPct val="90000"/>
            </a:lnSpc>
            <a:spcBef>
              <a:spcPct val="0"/>
            </a:spcBef>
            <a:spcAft>
              <a:spcPct val="35000"/>
            </a:spcAft>
            <a:buNone/>
          </a:pPr>
          <a:r>
            <a:rPr lang="en-IN" sz="2000" b="1" kern="1200" dirty="0">
              <a:solidFill>
                <a:schemeClr val="tx1"/>
              </a:solidFill>
            </a:rPr>
            <a:t>Implementation</a:t>
          </a:r>
          <a:endParaRPr lang="en-US" sz="2000" kern="1200" dirty="0">
            <a:solidFill>
              <a:schemeClr val="tx1"/>
            </a:solidFill>
          </a:endParaRPr>
        </a:p>
        <a:p>
          <a:pPr marL="228600" lvl="1" indent="-228600" algn="l" defTabSz="889000">
            <a:lnSpc>
              <a:spcPct val="90000"/>
            </a:lnSpc>
            <a:spcBef>
              <a:spcPct val="0"/>
            </a:spcBef>
            <a:spcAft>
              <a:spcPct val="15000"/>
            </a:spcAft>
            <a:buChar char="•"/>
          </a:pPr>
          <a:r>
            <a:rPr lang="en-IN" sz="2000" kern="1200" dirty="0">
              <a:solidFill>
                <a:schemeClr val="tx1"/>
              </a:solidFill>
            </a:rPr>
            <a:t>Care coordinator prepares the weekly PowerPoint rota</a:t>
          </a:r>
          <a:endParaRPr lang="en-US" sz="2000" kern="1200" dirty="0">
            <a:solidFill>
              <a:schemeClr val="tx1"/>
            </a:solidFill>
          </a:endParaRPr>
        </a:p>
        <a:p>
          <a:pPr marL="228600" lvl="1" indent="-228600" algn="l" defTabSz="889000">
            <a:lnSpc>
              <a:spcPct val="90000"/>
            </a:lnSpc>
            <a:spcBef>
              <a:spcPct val="0"/>
            </a:spcBef>
            <a:spcAft>
              <a:spcPct val="15000"/>
            </a:spcAft>
            <a:buChar char="•"/>
          </a:pPr>
          <a:r>
            <a:rPr lang="en-IN" sz="2000" kern="1200" dirty="0">
              <a:solidFill>
                <a:schemeClr val="tx1"/>
              </a:solidFill>
            </a:rPr>
            <a:t>Use one approved template and updating process.</a:t>
          </a:r>
          <a:endParaRPr lang="en-US" sz="2000" kern="1200" dirty="0">
            <a:solidFill>
              <a:schemeClr val="tx1"/>
            </a:solidFill>
          </a:endParaRPr>
        </a:p>
        <a:p>
          <a:pPr marL="228600" lvl="1" indent="-228600" algn="l" defTabSz="889000">
            <a:lnSpc>
              <a:spcPct val="90000"/>
            </a:lnSpc>
            <a:spcBef>
              <a:spcPct val="0"/>
            </a:spcBef>
            <a:spcAft>
              <a:spcPct val="15000"/>
            </a:spcAft>
            <a:buChar char="•"/>
          </a:pPr>
          <a:r>
            <a:rPr lang="en-IN" sz="2000" kern="1200" dirty="0">
              <a:solidFill>
                <a:schemeClr val="tx1"/>
              </a:solidFill>
            </a:rPr>
            <a:t>Check staffing, competence and visit requirements before release.</a:t>
          </a:r>
          <a:endParaRPr lang="en-US" sz="2000" kern="1200" dirty="0">
            <a:solidFill>
              <a:schemeClr val="tx1"/>
            </a:solidFill>
          </a:endParaRPr>
        </a:p>
        <a:p>
          <a:pPr marL="228600" lvl="1" indent="-228600" algn="l" defTabSz="889000">
            <a:lnSpc>
              <a:spcPct val="90000"/>
            </a:lnSpc>
            <a:spcBef>
              <a:spcPct val="0"/>
            </a:spcBef>
            <a:spcAft>
              <a:spcPct val="15000"/>
            </a:spcAft>
            <a:buChar char="•"/>
          </a:pPr>
          <a:r>
            <a:rPr lang="en-IN" sz="2000" kern="1200" dirty="0">
              <a:solidFill>
                <a:schemeClr val="tx1"/>
              </a:solidFill>
            </a:rPr>
            <a:t>Store securely and share only with authorised staff.</a:t>
          </a:r>
          <a:endParaRPr lang="en-US" sz="2000" kern="1200" dirty="0">
            <a:solidFill>
              <a:schemeClr val="tx1"/>
            </a:solidFill>
          </a:endParaRPr>
        </a:p>
        <a:p>
          <a:pPr marL="228600" lvl="1" indent="-228600" algn="l" defTabSz="889000">
            <a:lnSpc>
              <a:spcPct val="90000"/>
            </a:lnSpc>
            <a:spcBef>
              <a:spcPct val="0"/>
            </a:spcBef>
            <a:spcAft>
              <a:spcPct val="15000"/>
            </a:spcAft>
            <a:buChar char="•"/>
          </a:pPr>
          <a:r>
            <a:rPr lang="en-IN" sz="2000" kern="1200" dirty="0">
              <a:solidFill>
                <a:schemeClr val="tx1"/>
              </a:solidFill>
            </a:rPr>
            <a:t>Review the approach and consider specialist software if requirements increase.</a:t>
          </a:r>
          <a:endParaRPr lang="en-US" sz="2000" kern="1200" dirty="0">
            <a:solidFill>
              <a:schemeClr val="tx1"/>
            </a:solidFill>
          </a:endParaRPr>
        </a:p>
      </dsp:txBody>
      <dsp:txXfrm>
        <a:off x="0" y="370699"/>
        <a:ext cx="6172793" cy="37036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6ED4E-5494-4A6E-A5E0-9209F89A763F}">
      <dsp:nvSpPr>
        <dsp:cNvPr id="0" name=""/>
        <dsp:cNvSpPr/>
      </dsp:nvSpPr>
      <dsp:spPr>
        <a:xfrm>
          <a:off x="0" y="83202"/>
          <a:ext cx="10515600" cy="1784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Mahajan, G., Ghatak, S., Chamberlain, N. and Brewster, S., (2024). </a:t>
          </a:r>
          <a:r>
            <a:rPr lang="en-GB" sz="2500" i="1" kern="1200" dirty="0"/>
            <a:t>Microsoft 365 and SharePoint Online Cookbook: A Complete Guide to Microsoft Office 365 Apps Including SharePoint, Power Platform, Copilot and More</a:t>
          </a:r>
          <a:r>
            <a:rPr lang="en-GB" sz="2500" kern="1200" dirty="0"/>
            <a:t>. </a:t>
          </a:r>
          <a:r>
            <a:rPr lang="en-GB" sz="2500" kern="1200" dirty="0" err="1"/>
            <a:t>Packt</a:t>
          </a:r>
          <a:r>
            <a:rPr lang="en-GB" sz="2500" kern="1200" dirty="0"/>
            <a:t> Publishing Ltd.</a:t>
          </a:r>
          <a:endParaRPr lang="en-IN" sz="2500" kern="1200" dirty="0"/>
        </a:p>
      </dsp:txBody>
      <dsp:txXfrm>
        <a:off x="87100" y="170302"/>
        <a:ext cx="10341400" cy="1610050"/>
      </dsp:txXfrm>
    </dsp:sp>
    <dsp:sp modelId="{E6C17BD3-2403-45EB-BB9E-BB812D394AF3}">
      <dsp:nvSpPr>
        <dsp:cNvPr id="0" name=""/>
        <dsp:cNvSpPr/>
      </dsp:nvSpPr>
      <dsp:spPr>
        <a:xfrm>
          <a:off x="0" y="1939452"/>
          <a:ext cx="10515600" cy="178425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dirty="0"/>
            <a:t>Microsoft (2026) </a:t>
          </a:r>
          <a:r>
            <a:rPr lang="en-IN" sz="2500" i="1" kern="1200" dirty="0"/>
            <a:t>Work together on PowerPoint presentations</a:t>
          </a:r>
          <a:r>
            <a:rPr lang="en-IN" sz="2500" kern="1200" dirty="0"/>
            <a:t>. Available at: </a:t>
          </a:r>
          <a:r>
            <a:rPr lang="en-IN" sz="2500" u="sng" kern="1200" dirty="0">
              <a:hlinkClick xmlns:r="http://schemas.openxmlformats.org/officeDocument/2006/relationships" r:id="rId1"/>
            </a:rPr>
            <a:t>https://support.microsoft.com/en-us/powerpoint/work-together-on-powerpoint-presentations</a:t>
          </a:r>
          <a:r>
            <a:rPr lang="en-IN" sz="2500" kern="1200" dirty="0"/>
            <a:t> (Accessed: 29 September 2026).</a:t>
          </a:r>
        </a:p>
      </dsp:txBody>
      <dsp:txXfrm>
        <a:off x="87100" y="2026552"/>
        <a:ext cx="10341400" cy="1610050"/>
      </dsp:txXfrm>
    </dsp:sp>
    <dsp:sp modelId="{17A13AE9-3E3B-4F58-8D4E-CA54CBE01571}">
      <dsp:nvSpPr>
        <dsp:cNvPr id="0" name=""/>
        <dsp:cNvSpPr/>
      </dsp:nvSpPr>
      <dsp:spPr>
        <a:xfrm>
          <a:off x="0" y="3795702"/>
          <a:ext cx="10515600" cy="178425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solidFill>
                <a:srgbClr val="333F70"/>
              </a:solidFill>
              <a:latin typeface="Open Sans" pitchFamily="34" charset="0"/>
              <a:ea typeface="Open Sans" pitchFamily="34" charset="-122"/>
              <a:cs typeface="Open Sans" pitchFamily="34" charset="-120"/>
            </a:rPr>
            <a:t>Ashford Community Care Service Case Study (2024) </a:t>
          </a:r>
          <a:r>
            <a:rPr lang="en-US" sz="2500" i="1" kern="1200" dirty="0">
              <a:solidFill>
                <a:srgbClr val="333F70"/>
              </a:solidFill>
              <a:latin typeface="Open Sans" pitchFamily="34" charset="0"/>
              <a:ea typeface="Open Sans" pitchFamily="34" charset="-122"/>
              <a:cs typeface="Open Sans" pitchFamily="34" charset="-120"/>
            </a:rPr>
            <a:t>Ashford Community Care Service: Case Study Brief.</a:t>
          </a:r>
          <a:r>
            <a:rPr lang="en-US" sz="2500" kern="1200" dirty="0">
              <a:solidFill>
                <a:srgbClr val="333F70"/>
              </a:solidFill>
              <a:latin typeface="Open Sans" pitchFamily="34" charset="0"/>
              <a:ea typeface="Open Sans" pitchFamily="34" charset="-122"/>
              <a:cs typeface="Open Sans" pitchFamily="34" charset="-120"/>
            </a:rPr>
            <a:t> UWTSD Moodle</a:t>
          </a:r>
          <a:endParaRPr lang="en-IN" sz="2500" kern="1200" dirty="0"/>
        </a:p>
      </dsp:txBody>
      <dsp:txXfrm>
        <a:off x="87100" y="3882802"/>
        <a:ext cx="10341400" cy="16100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ltNode1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NoLn">
    <dgm:scene3d>
      <a:camera prst="orthographicFront"/>
      <a:lightRig rig="threePt" dir="t"/>
    </dgm:scene3d>
    <dgm:sp3d/>
    <dgm:txPr/>
    <dgm:style>
      <a:lnRef idx="1">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C646C6-F0B1-4C1B-A470-BC351E3BAEA9}" type="datetimeFigureOut">
              <a:rPr lang="en-IN" smtClean="0"/>
              <a:t>10-10-2026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B9EA0C-E4C9-4040-BCBF-BF57D3B7C5F4}" type="slidenum">
              <a:rPr lang="en-IN" smtClean="0"/>
              <a:t>‹#›</a:t>
            </a:fld>
            <a:endParaRPr lang="en-IN"/>
          </a:p>
        </p:txBody>
      </p:sp>
    </p:spTree>
    <p:extLst>
      <p:ext uri="{BB962C8B-B14F-4D97-AF65-F5344CB8AC3E}">
        <p14:creationId xmlns:p14="http://schemas.microsoft.com/office/powerpoint/2010/main" val="2319854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B9EA0C-E4C9-4040-BCBF-BF57D3B7C5F4}" type="slidenum">
              <a:rPr lang="en-IN" smtClean="0"/>
              <a:t>1</a:t>
            </a:fld>
            <a:endParaRPr lang="en-IN"/>
          </a:p>
        </p:txBody>
      </p:sp>
    </p:spTree>
    <p:extLst>
      <p:ext uri="{BB962C8B-B14F-4D97-AF65-F5344CB8AC3E}">
        <p14:creationId xmlns:p14="http://schemas.microsoft.com/office/powerpoint/2010/main" val="2767592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1B9EA0C-E4C9-4040-BCBF-BF57D3B7C5F4}" type="slidenum">
              <a:rPr lang="en-IN" smtClean="0"/>
              <a:t>2</a:t>
            </a:fld>
            <a:endParaRPr lang="en-IN"/>
          </a:p>
        </p:txBody>
      </p:sp>
    </p:spTree>
    <p:extLst>
      <p:ext uri="{BB962C8B-B14F-4D97-AF65-F5344CB8AC3E}">
        <p14:creationId xmlns:p14="http://schemas.microsoft.com/office/powerpoint/2010/main" val="4191748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1B9EA0C-E4C9-4040-BCBF-BF57D3B7C5F4}" type="slidenum">
              <a:rPr lang="en-IN" smtClean="0"/>
              <a:t>3</a:t>
            </a:fld>
            <a:endParaRPr lang="en-IN"/>
          </a:p>
        </p:txBody>
      </p:sp>
    </p:spTree>
    <p:extLst>
      <p:ext uri="{BB962C8B-B14F-4D97-AF65-F5344CB8AC3E}">
        <p14:creationId xmlns:p14="http://schemas.microsoft.com/office/powerpoint/2010/main" val="20052904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1B9EA0C-E4C9-4040-BCBF-BF57D3B7C5F4}" type="slidenum">
              <a:rPr lang="en-IN" smtClean="0"/>
              <a:t>4</a:t>
            </a:fld>
            <a:endParaRPr lang="en-IN"/>
          </a:p>
        </p:txBody>
      </p:sp>
    </p:spTree>
    <p:extLst>
      <p:ext uri="{BB962C8B-B14F-4D97-AF65-F5344CB8AC3E}">
        <p14:creationId xmlns:p14="http://schemas.microsoft.com/office/powerpoint/2010/main" val="2865105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D1B9EA0C-E4C9-4040-BCBF-BF57D3B7C5F4}" type="slidenum">
              <a:rPr lang="en-IN" smtClean="0"/>
              <a:t>5</a:t>
            </a:fld>
            <a:endParaRPr lang="en-IN"/>
          </a:p>
        </p:txBody>
      </p:sp>
    </p:spTree>
    <p:extLst>
      <p:ext uri="{BB962C8B-B14F-4D97-AF65-F5344CB8AC3E}">
        <p14:creationId xmlns:p14="http://schemas.microsoft.com/office/powerpoint/2010/main" val="797301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838246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4939257"/>
            <a:ext cx="5898630" cy="480373"/>
          </a:xfrm>
        </p:spPr>
        <p:txBody>
          <a:bodyPr vert="horz" lIns="91440" tIns="45720" rIns="91440" bIns="45720" rtlCol="0" anchor="t">
            <a:normAutofit/>
          </a:bodyPr>
          <a:lstStyle>
            <a:lvl1pPr>
              <a:defRPr lang="en-US" dirty="0"/>
            </a:lvl1pPr>
          </a:lstStyle>
          <a:p>
            <a:pPr lvl="0"/>
            <a:r>
              <a:rPr lang="en-GB"/>
              <a:t>Click to edit Master subtitle style</a:t>
            </a:r>
            <a:endParaRPr lang="en-US" dirty="0"/>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hasCustomPrompt="1"/>
          </p:nvPr>
        </p:nvSpPr>
        <p:spPr>
          <a:xfrm>
            <a:off x="0" y="-1"/>
            <a:ext cx="12192000" cy="4784036"/>
          </a:xfrm>
          <a:blipFill>
            <a:blip r:embed="rId2">
              <a:alphaModFix amt="70000"/>
            </a:blip>
            <a:stretch>
              <a:fillRect/>
            </a:stretch>
          </a:blipFill>
        </p:spPr>
        <p:txBody>
          <a:bodyPr/>
          <a:lstStyle>
            <a:lvl1pPr>
              <a:defRPr/>
            </a:lvl1pPr>
          </a:lstStyle>
          <a:p>
            <a:r>
              <a:rPr lang="en-US" dirty="0"/>
              <a:t> </a:t>
            </a:r>
          </a:p>
        </p:txBody>
      </p:sp>
      <p:sp>
        <p:nvSpPr>
          <p:cNvPr id="5" name="Footer Placeholder 4">
            <a:extLst>
              <a:ext uri="{FF2B5EF4-FFF2-40B4-BE49-F238E27FC236}">
                <a16:creationId xmlns:a16="http://schemas.microsoft.com/office/drawing/2014/main" id="{FDEC7B0B-C375-9D64-1424-3B07B71AF1FE}"/>
              </a:ext>
            </a:extLst>
          </p:cNvPr>
          <p:cNvSpPr>
            <a:spLocks noGrp="1"/>
          </p:cNvSpPr>
          <p:nvPr>
            <p:ph type="ftr" sz="quarter" idx="15"/>
          </p:nvPr>
        </p:nvSpPr>
        <p:spPr>
          <a:xfrm>
            <a:off x="6205927" y="4939715"/>
            <a:ext cx="4420031" cy="479458"/>
          </a:xfrm>
        </p:spPr>
        <p:txBody>
          <a:bodyPr anchor="t"/>
          <a:lstStyle>
            <a:lvl1pPr>
              <a:defRPr sz="1400"/>
            </a:lvl1pPr>
          </a:lstStyle>
          <a:p>
            <a:endParaRPr lang="en-IN"/>
          </a:p>
        </p:txBody>
      </p:sp>
      <p:sp>
        <p:nvSpPr>
          <p:cNvPr id="8" name="Slide Number Placeholder 7">
            <a:extLst>
              <a:ext uri="{FF2B5EF4-FFF2-40B4-BE49-F238E27FC236}">
                <a16:creationId xmlns:a16="http://schemas.microsoft.com/office/drawing/2014/main" id="{A9117021-C08A-0E4F-5F64-FC1A870E4815}"/>
              </a:ext>
            </a:extLst>
          </p:cNvPr>
          <p:cNvSpPr>
            <a:spLocks noGrp="1"/>
          </p:cNvSpPr>
          <p:nvPr>
            <p:ph type="sldNum" sz="quarter" idx="16"/>
          </p:nvPr>
        </p:nvSpPr>
        <p:spPr>
          <a:xfrm>
            <a:off x="11762792" y="4939257"/>
            <a:ext cx="429207" cy="365125"/>
          </a:xfrm>
        </p:spPr>
        <p:txBody>
          <a:bodyPr/>
          <a:lstStyle/>
          <a:p>
            <a:fld id="{AC95BBCF-875D-4DA8-8537-A09E489AD33C}" type="slidenum">
              <a:rPr lang="en-IN" smtClean="0"/>
              <a:t>‹#›</a:t>
            </a:fld>
            <a:endParaRPr lang="en-IN"/>
          </a:p>
        </p:txBody>
      </p:sp>
      <p:pic>
        <p:nvPicPr>
          <p:cNvPr id="12" name="Graphic 11">
            <a:extLst>
              <a:ext uri="{FF2B5EF4-FFF2-40B4-BE49-F238E27FC236}">
                <a16:creationId xmlns:a16="http://schemas.microsoft.com/office/drawing/2014/main" id="{9001D668-DD9C-F5B4-B191-51BDD0B3082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03035" y="5873424"/>
            <a:ext cx="1005840" cy="1005840"/>
          </a:xfrm>
          <a:prstGeom prst="rect">
            <a:avLst/>
          </a:prstGeom>
        </p:spPr>
      </p:pic>
      <p:sp>
        <p:nvSpPr>
          <p:cNvPr id="4" name="Title 3">
            <a:extLst>
              <a:ext uri="{FF2B5EF4-FFF2-40B4-BE49-F238E27FC236}">
                <a16:creationId xmlns:a16="http://schemas.microsoft.com/office/drawing/2014/main" id="{009A08CF-24F0-EC7D-277D-CB831E7E7930}"/>
              </a:ext>
            </a:extLst>
          </p:cNvPr>
          <p:cNvSpPr>
            <a:spLocks noGrp="1"/>
          </p:cNvSpPr>
          <p:nvPr>
            <p:ph type="title"/>
          </p:nvPr>
        </p:nvSpPr>
        <p:spPr>
          <a:xfrm>
            <a:off x="-19847" y="5718869"/>
            <a:ext cx="5916168" cy="1143000"/>
          </a:xfrm>
        </p:spPr>
        <p:txBody>
          <a:bodyPr anchor="b">
            <a:normAutofit/>
          </a:bodyPr>
          <a:lstStyle>
            <a:lvl1pPr>
              <a:lnSpc>
                <a:spcPct val="60000"/>
              </a:lnSpc>
              <a:defRPr sz="5200"/>
            </a:lvl1pPr>
          </a:lstStyle>
          <a:p>
            <a:r>
              <a:rPr lang="en-GB"/>
              <a:t>Click to edit Master title style</a:t>
            </a:r>
            <a:endParaRPr lang="en-US" dirty="0"/>
          </a:p>
        </p:txBody>
      </p:sp>
    </p:spTree>
    <p:extLst>
      <p:ext uri="{BB962C8B-B14F-4D97-AF65-F5344CB8AC3E}">
        <p14:creationId xmlns:p14="http://schemas.microsoft.com/office/powerpoint/2010/main" val="70399094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406F310-2B8D-3C32-560C-686817E6B487}"/>
              </a:ext>
            </a:extLst>
          </p:cNvPr>
          <p:cNvSpPr>
            <a:spLocks noGrp="1"/>
          </p:cNvSpPr>
          <p:nvPr>
            <p:ph type="title"/>
          </p:nvPr>
        </p:nvSpPr>
        <p:spPr>
          <a:xfrm>
            <a:off x="516249" y="1012175"/>
            <a:ext cx="11113008" cy="849793"/>
          </a:xfrm>
        </p:spPr>
        <p:txBody>
          <a:bodyPr/>
          <a:lstStyle/>
          <a:p>
            <a:r>
              <a:rPr lang="en-GB"/>
              <a:t>Click to edit Master title style</a:t>
            </a:r>
            <a:endParaRPr lang="en-US" dirty="0"/>
          </a:p>
        </p:txBody>
      </p:sp>
      <p:sp>
        <p:nvSpPr>
          <p:cNvPr id="7" name="Footer Placeholder 6">
            <a:extLst>
              <a:ext uri="{FF2B5EF4-FFF2-40B4-BE49-F238E27FC236}">
                <a16:creationId xmlns:a16="http://schemas.microsoft.com/office/drawing/2014/main" id="{64FD1A6D-2D8E-1FD1-C1AC-CB5E9D5A15CD}"/>
              </a:ext>
            </a:extLst>
          </p:cNvPr>
          <p:cNvSpPr>
            <a:spLocks noGrp="1"/>
          </p:cNvSpPr>
          <p:nvPr>
            <p:ph type="ftr" sz="quarter" idx="11"/>
          </p:nvPr>
        </p:nvSpPr>
        <p:spPr>
          <a:xfrm>
            <a:off x="542375" y="110364"/>
            <a:ext cx="5276852" cy="365125"/>
          </a:xfrm>
        </p:spPr>
        <p:txBody>
          <a:bodyPr/>
          <a:lstStyle/>
          <a:p>
            <a:endParaRPr lang="en-IN"/>
          </a:p>
        </p:txBody>
      </p:sp>
      <p:sp>
        <p:nvSpPr>
          <p:cNvPr id="2" name="Date Placeholder 1">
            <a:extLst>
              <a:ext uri="{FF2B5EF4-FFF2-40B4-BE49-F238E27FC236}">
                <a16:creationId xmlns:a16="http://schemas.microsoft.com/office/drawing/2014/main" id="{1FADE430-EE65-B675-F031-7651DE9D69AC}"/>
              </a:ext>
            </a:extLst>
          </p:cNvPr>
          <p:cNvSpPr>
            <a:spLocks noGrp="1"/>
          </p:cNvSpPr>
          <p:nvPr>
            <p:ph type="dt" sz="half" idx="10"/>
          </p:nvPr>
        </p:nvSpPr>
        <p:spPr/>
        <p:txBody>
          <a:bodyPr/>
          <a:lstStyle/>
          <a:p>
            <a:fld id="{6F1CD064-18F6-4378-BC36-DF6C2C942241}" type="datetimeFigureOut">
              <a:rPr lang="en-IN" smtClean="0"/>
              <a:t>10-10-2026</a:t>
            </a:fld>
            <a:endParaRPr lang="en-IN"/>
          </a:p>
        </p:txBody>
      </p:sp>
      <p:sp>
        <p:nvSpPr>
          <p:cNvPr id="9" name="Slide Number Placeholder 8">
            <a:extLst>
              <a:ext uri="{FF2B5EF4-FFF2-40B4-BE49-F238E27FC236}">
                <a16:creationId xmlns:a16="http://schemas.microsoft.com/office/drawing/2014/main" id="{27305BC9-1670-00D4-5A66-F52444DA9C94}"/>
              </a:ext>
            </a:extLst>
          </p:cNvPr>
          <p:cNvSpPr>
            <a:spLocks noGrp="1"/>
          </p:cNvSpPr>
          <p:nvPr>
            <p:ph type="sldNum" sz="quarter" idx="12"/>
          </p:nvPr>
        </p:nvSpPr>
        <p:spPr>
          <a:xfrm>
            <a:off x="11123959" y="104649"/>
            <a:ext cx="429207" cy="365125"/>
          </a:xfrm>
        </p:spPr>
        <p:txBody>
          <a:bodyPr/>
          <a:lstStyle/>
          <a:p>
            <a:fld id="{AC95BBCF-875D-4DA8-8537-A09E489AD33C}" type="slidenum">
              <a:rPr lang="en-IN" smtClean="0"/>
              <a:t>‹#›</a:t>
            </a:fld>
            <a:endParaRPr lang="en-IN"/>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9496" y="2115542"/>
            <a:ext cx="11013670" cy="44515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584380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0" y="5457214"/>
            <a:ext cx="4206240" cy="1380744"/>
          </a:xfrm>
        </p:spPr>
        <p:txBody>
          <a:bodyPr vert="horz" lIns="91440" tIns="45720" rIns="91440" bIns="45720" rtlCol="0" anchor="b">
            <a:normAutofit/>
          </a:bodyPr>
          <a:lstStyle>
            <a:lvl1pPr>
              <a:defRPr lang="en-US" dirty="0"/>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096000" y="0"/>
            <a:ext cx="6096000" cy="6858000"/>
          </a:xfrm>
          <a:blipFill>
            <a:blip r:embed="rId2">
              <a:alphaModFix amt="70000"/>
            </a:blip>
            <a:stretch>
              <a:fillRect/>
            </a:stretch>
          </a:blipFill>
        </p:spPr>
        <p:txBody>
          <a:bodyPr/>
          <a:lstStyle>
            <a:lvl1pPr>
              <a:defRPr/>
            </a:lvl1pPr>
          </a:lstStyle>
          <a:p>
            <a:r>
              <a:rPr lang="en-US" dirty="0"/>
              <a:t> </a:t>
            </a:r>
          </a:p>
        </p:txBody>
      </p:sp>
      <p:sp>
        <p:nvSpPr>
          <p:cNvPr id="4" name="Title 3">
            <a:extLst>
              <a:ext uri="{FF2B5EF4-FFF2-40B4-BE49-F238E27FC236}">
                <a16:creationId xmlns:a16="http://schemas.microsoft.com/office/drawing/2014/main" id="{E9134185-2980-312E-60AF-F360D16FB9EB}"/>
              </a:ext>
            </a:extLst>
          </p:cNvPr>
          <p:cNvSpPr>
            <a:spLocks noGrp="1"/>
          </p:cNvSpPr>
          <p:nvPr>
            <p:ph type="title"/>
          </p:nvPr>
        </p:nvSpPr>
        <p:spPr>
          <a:xfrm>
            <a:off x="-18288" y="81290"/>
            <a:ext cx="4654296" cy="3739896"/>
          </a:xfrm>
        </p:spPr>
        <p:txBody>
          <a:bodyPr/>
          <a:lstStyle/>
          <a:p>
            <a:r>
              <a:rPr lang="en-GB"/>
              <a:t>Click to edit Master title style</a:t>
            </a:r>
            <a:endParaRPr lang="en-US" dirty="0"/>
          </a:p>
        </p:txBody>
      </p:sp>
    </p:spTree>
    <p:extLst>
      <p:ext uri="{BB962C8B-B14F-4D97-AF65-F5344CB8AC3E}">
        <p14:creationId xmlns:p14="http://schemas.microsoft.com/office/powerpoint/2010/main" val="199806848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 y="6174463"/>
            <a:ext cx="5891134" cy="654839"/>
          </a:xfrm>
        </p:spPr>
        <p:txBody>
          <a:bodyPr vert="horz" lIns="91440" tIns="45720" rIns="91440" bIns="45720" rtlCol="0" anchor="b">
            <a:normAutofit/>
          </a:bodyPr>
          <a:lstStyle>
            <a:lvl1pPr>
              <a:defRPr lang="en-US" dirty="0"/>
            </a:lvl1pPr>
          </a:lstStyle>
          <a:p>
            <a:pPr lvl="0"/>
            <a:r>
              <a:rPr lang="en-GB"/>
              <a:t>Click to edit Master subtitle style</a:t>
            </a:r>
            <a:endParaRPr lang="en-US" dirty="0"/>
          </a:p>
        </p:txBody>
      </p:sp>
      <p:pic>
        <p:nvPicPr>
          <p:cNvPr id="7" name="Graphic 6">
            <a:extLst>
              <a:ext uri="{FF2B5EF4-FFF2-40B4-BE49-F238E27FC236}">
                <a16:creationId xmlns:a16="http://schemas.microsoft.com/office/drawing/2014/main" id="{D29E0058-93A2-5291-6ACA-A043086266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03035" y="5873424"/>
            <a:ext cx="1005840" cy="1005840"/>
          </a:xfrm>
          <a:prstGeom prst="rect">
            <a:avLst/>
          </a:prstGeom>
        </p:spPr>
      </p:pic>
      <p:sp>
        <p:nvSpPr>
          <p:cNvPr id="5" name="Footer Placeholder 4">
            <a:extLst>
              <a:ext uri="{FF2B5EF4-FFF2-40B4-BE49-F238E27FC236}">
                <a16:creationId xmlns:a16="http://schemas.microsoft.com/office/drawing/2014/main" id="{AA3F14EE-EFB3-D2DC-CEAA-621D66627158}"/>
              </a:ext>
            </a:extLst>
          </p:cNvPr>
          <p:cNvSpPr>
            <a:spLocks noGrp="1"/>
          </p:cNvSpPr>
          <p:nvPr>
            <p:ph type="ftr" sz="quarter" idx="11"/>
          </p:nvPr>
        </p:nvSpPr>
        <p:spPr/>
        <p:txBody>
          <a:bodyPr/>
          <a:lstStyle/>
          <a:p>
            <a:endParaRPr lang="en-IN"/>
          </a:p>
        </p:txBody>
      </p:sp>
      <p:sp>
        <p:nvSpPr>
          <p:cNvPr id="4" name="Date Placeholder 3">
            <a:extLst>
              <a:ext uri="{FF2B5EF4-FFF2-40B4-BE49-F238E27FC236}">
                <a16:creationId xmlns:a16="http://schemas.microsoft.com/office/drawing/2014/main" id="{7D33E0DC-DE5C-286F-36BD-6985F4A6C3DB}"/>
              </a:ext>
            </a:extLst>
          </p:cNvPr>
          <p:cNvSpPr>
            <a:spLocks noGrp="1"/>
          </p:cNvSpPr>
          <p:nvPr>
            <p:ph type="dt" sz="half" idx="10"/>
          </p:nvPr>
        </p:nvSpPr>
        <p:spPr/>
        <p:txBody>
          <a:bodyPr/>
          <a:lstStyle/>
          <a:p>
            <a:fld id="{6F1CD064-18F6-4378-BC36-DF6C2C942241}" type="datetimeFigureOut">
              <a:rPr lang="en-IN" smtClean="0"/>
              <a:t>10-10-2026</a:t>
            </a:fld>
            <a:endParaRPr lang="en-IN"/>
          </a:p>
        </p:txBody>
      </p:sp>
      <p:sp>
        <p:nvSpPr>
          <p:cNvPr id="10" name="Slide Number Placeholder 9">
            <a:extLst>
              <a:ext uri="{FF2B5EF4-FFF2-40B4-BE49-F238E27FC236}">
                <a16:creationId xmlns:a16="http://schemas.microsoft.com/office/drawing/2014/main" id="{1207AF81-9CDB-689F-CE00-62257104ECAA}"/>
              </a:ext>
            </a:extLst>
          </p:cNvPr>
          <p:cNvSpPr>
            <a:spLocks noGrp="1"/>
          </p:cNvSpPr>
          <p:nvPr>
            <p:ph type="sldNum" sz="quarter" idx="12"/>
          </p:nvPr>
        </p:nvSpPr>
        <p:spPr/>
        <p:txBody>
          <a:bodyPr/>
          <a:lstStyle/>
          <a:p>
            <a:fld id="{AC95BBCF-875D-4DA8-8537-A09E489AD33C}" type="slidenum">
              <a:rPr lang="en-IN" smtClean="0"/>
              <a:t>‹#›</a:t>
            </a:fld>
            <a:endParaRPr lang="en-IN"/>
          </a:p>
        </p:txBody>
      </p:sp>
      <p:sp>
        <p:nvSpPr>
          <p:cNvPr id="6" name="Title 5">
            <a:extLst>
              <a:ext uri="{FF2B5EF4-FFF2-40B4-BE49-F238E27FC236}">
                <a16:creationId xmlns:a16="http://schemas.microsoft.com/office/drawing/2014/main" id="{570B1373-40A5-190F-BE9F-8FC310F7B0D2}"/>
              </a:ext>
            </a:extLst>
          </p:cNvPr>
          <p:cNvSpPr>
            <a:spLocks noGrp="1"/>
          </p:cNvSpPr>
          <p:nvPr>
            <p:ph type="title"/>
          </p:nvPr>
        </p:nvSpPr>
        <p:spPr>
          <a:xfrm>
            <a:off x="-18288" y="2159632"/>
            <a:ext cx="9683496" cy="3776472"/>
          </a:xfrm>
        </p:spPr>
        <p:txBody>
          <a:bodyPr anchor="b"/>
          <a:lstStyle/>
          <a:p>
            <a:r>
              <a:rPr lang="en-GB"/>
              <a:t>Click to edit Master title style</a:t>
            </a:r>
            <a:endParaRPr lang="en-US"/>
          </a:p>
        </p:txBody>
      </p:sp>
    </p:spTree>
    <p:extLst>
      <p:ext uri="{BB962C8B-B14F-4D97-AF65-F5344CB8AC3E}">
        <p14:creationId xmlns:p14="http://schemas.microsoft.com/office/powerpoint/2010/main" val="296333994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54E7A70C-B49B-5779-BA11-88AE4939E04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377355" y="83125"/>
            <a:ext cx="731520" cy="731520"/>
          </a:xfrm>
          <a:prstGeom prst="rect">
            <a:avLst/>
          </a:prstGeom>
        </p:spPr>
      </p:pic>
      <p:sp>
        <p:nvSpPr>
          <p:cNvPr id="3" name="Title 2">
            <a:extLst>
              <a:ext uri="{FF2B5EF4-FFF2-40B4-BE49-F238E27FC236}">
                <a16:creationId xmlns:a16="http://schemas.microsoft.com/office/drawing/2014/main" id="{68197F50-0DC4-261A-813C-264E7361D716}"/>
              </a:ext>
            </a:extLst>
          </p:cNvPr>
          <p:cNvSpPr>
            <a:spLocks noGrp="1"/>
          </p:cNvSpPr>
          <p:nvPr>
            <p:ph type="title"/>
          </p:nvPr>
        </p:nvSpPr>
        <p:spPr>
          <a:xfrm>
            <a:off x="-18288" y="2184032"/>
            <a:ext cx="8074152" cy="4718304"/>
          </a:xfrm>
        </p:spPr>
        <p:txBody>
          <a:bodyPr anchor="b"/>
          <a:lstStyle/>
          <a:p>
            <a:r>
              <a:rPr lang="en-GB"/>
              <a:t>Click to edit Master title style</a:t>
            </a:r>
            <a:endParaRPr lang="en-US" dirty="0"/>
          </a:p>
        </p:txBody>
      </p:sp>
    </p:spTree>
    <p:extLst>
      <p:ext uri="{BB962C8B-B14F-4D97-AF65-F5344CB8AC3E}">
        <p14:creationId xmlns:p14="http://schemas.microsoft.com/office/powerpoint/2010/main" val="392586655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 y="82296"/>
            <a:ext cx="8139659" cy="1554480"/>
          </a:xfrm>
        </p:spPr>
        <p:txBody>
          <a:bodyPr anchor="t">
            <a:normAutofit/>
          </a:bodyPr>
          <a:lstStyle>
            <a:lvl1pPr>
              <a:defRPr sz="56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 y="1896472"/>
            <a:ext cx="8139660" cy="3557904"/>
          </a:xfrm>
        </p:spPr>
        <p:txBody>
          <a:bodyPr>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Oval 7">
            <a:extLst>
              <a:ext uri="{FF2B5EF4-FFF2-40B4-BE49-F238E27FC236}">
                <a16:creationId xmlns:a16="http://schemas.microsoft.com/office/drawing/2014/main" id="{175C8E38-E957-9E3C-9A05-717C0F009AB9}"/>
              </a:ext>
            </a:extLst>
          </p:cNvPr>
          <p:cNvSpPr/>
          <p:nvPr/>
        </p:nvSpPr>
        <p:spPr>
          <a:xfrm>
            <a:off x="8552512" y="3218512"/>
            <a:ext cx="3557904" cy="3557904"/>
          </a:xfrm>
          <a:prstGeom prst="ellipse">
            <a:avLst/>
          </a:prstGeom>
          <a:noFill/>
          <a:ln w="15875"/>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5">
            <a:extLst>
              <a:ext uri="{FF2B5EF4-FFF2-40B4-BE49-F238E27FC236}">
                <a16:creationId xmlns:a16="http://schemas.microsoft.com/office/drawing/2014/main" id="{01E193C2-09EC-BB41-5A34-007D34EB8B49}"/>
              </a:ext>
            </a:extLst>
          </p:cNvPr>
          <p:cNvSpPr>
            <a:spLocks noGrp="1"/>
          </p:cNvSpPr>
          <p:nvPr>
            <p:ph type="sldNum" sz="quarter" idx="12"/>
          </p:nvPr>
        </p:nvSpPr>
        <p:spPr>
          <a:xfrm>
            <a:off x="11762793" y="100701"/>
            <a:ext cx="429207" cy="365125"/>
          </a:xfrm>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83137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66396" y="621792"/>
            <a:ext cx="5386715" cy="1816898"/>
          </a:xfrm>
        </p:spPr>
        <p:txBody>
          <a:bodyPr anchor="t">
            <a:noAutofit/>
          </a:bodyPr>
          <a:lstStyle>
            <a:lvl1pPr>
              <a:defRPr sz="5600"/>
            </a:lvl1p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0" y="0"/>
            <a:ext cx="5906642" cy="6858000"/>
          </a:xfrm>
          <a:blipFill>
            <a:blip r:embed="rId2">
              <a:alphaModFix amt="70000"/>
            </a:blip>
            <a:stretch>
              <a:fillRect/>
            </a:stretch>
          </a:blipFill>
        </p:spPr>
        <p:txBody>
          <a:bodyPr/>
          <a:lstStyle>
            <a:lvl1pPr>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190488" y="110364"/>
            <a:ext cx="5349239" cy="365125"/>
          </a:xfrm>
        </p:spPr>
        <p:txBody>
          <a:bodyPr/>
          <a:lstStyle/>
          <a:p>
            <a:endParaRPr lang="en-IN"/>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762793" y="110364"/>
            <a:ext cx="429207" cy="365125"/>
          </a:xfrm>
        </p:spPr>
        <p:txBody>
          <a:bodyPr/>
          <a:lstStyle/>
          <a:p>
            <a:fld id="{AC95BBCF-875D-4DA8-8537-A09E489AD33C}" type="slidenum">
              <a:rPr lang="en-IN" smtClean="0"/>
              <a:t>‹#›</a:t>
            </a:fld>
            <a:endParaRPr lang="en-IN"/>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90488" y="2740228"/>
            <a:ext cx="5906642" cy="4096512"/>
          </a:xfrm>
        </p:spPr>
        <p:txBody>
          <a:bodyPr anchor="b">
            <a:normAutofit/>
          </a:bodyPr>
          <a:lstStyle>
            <a:lvl1pPr marL="342900" indent="-3429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339100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539645" y="987552"/>
            <a:ext cx="5366480" cy="4044508"/>
          </a:xfrm>
        </p:spPr>
        <p:txBody>
          <a:bodyPr>
            <a:normAutofit/>
          </a:bodyPr>
          <a:lstStyle>
            <a:lvl1pPr>
              <a:defRPr sz="5600"/>
            </a:lvl1pPr>
          </a:lstStyle>
          <a:p>
            <a:r>
              <a:rPr lang="en-GB"/>
              <a:t>Click to edit Master title style</a:t>
            </a:r>
            <a:endParaRPr lang="en-US" dirty="0"/>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532150" y="100701"/>
            <a:ext cx="5366480" cy="365125"/>
          </a:xfrm>
        </p:spPr>
        <p:txBody>
          <a:bodyPr/>
          <a:lstStyle/>
          <a:p>
            <a:endParaRPr lang="en-IN"/>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6190488" y="100701"/>
            <a:ext cx="2940449" cy="365125"/>
          </a:xfrm>
        </p:spPr>
        <p:txBody>
          <a:bodyPr/>
          <a:lstStyle/>
          <a:p>
            <a:fld id="{6F1CD064-18F6-4378-BC36-DF6C2C942241}" type="datetimeFigureOut">
              <a:rPr lang="en-IN" smtClean="0"/>
              <a:t>10-10-2026</a:t>
            </a:fld>
            <a:endParaRPr lang="en-IN"/>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11105731" y="100701"/>
            <a:ext cx="429207" cy="365125"/>
          </a:xfrm>
        </p:spPr>
        <p:txBody>
          <a:bodyPr/>
          <a:lstStyle/>
          <a:p>
            <a:fld id="{AC95BBCF-875D-4DA8-8537-A09E489AD33C}" type="slidenum">
              <a:rPr lang="en-IN" smtClean="0"/>
              <a:t>‹#›</a:t>
            </a:fld>
            <a:endParaRPr lang="en-IN"/>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190488" y="969264"/>
            <a:ext cx="5336753" cy="48180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596622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9496" y="988979"/>
            <a:ext cx="3462878" cy="2942419"/>
          </a:xfrm>
        </p:spPr>
        <p:txBody>
          <a:bodyPr>
            <a:normAutofit/>
          </a:bodyPr>
          <a:lstStyle>
            <a:lvl1pPr>
              <a:defRPr sz="56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37A9910B-18FC-4A92-025A-A88AC7CD6B13}"/>
              </a:ext>
            </a:extLst>
          </p:cNvPr>
          <p:cNvSpPr>
            <a:spLocks noGrp="1"/>
          </p:cNvSpPr>
          <p:nvPr>
            <p:ph type="ftr" sz="quarter" idx="11"/>
          </p:nvPr>
        </p:nvSpPr>
        <p:spPr>
          <a:xfrm>
            <a:off x="532150" y="100701"/>
            <a:ext cx="3470224" cy="365125"/>
          </a:xfrm>
        </p:spPr>
        <p:txBody>
          <a:bodyPr/>
          <a:lstStyle/>
          <a:p>
            <a:endParaRPr lang="en-IN"/>
          </a:p>
        </p:txBody>
      </p:sp>
      <p:sp>
        <p:nvSpPr>
          <p:cNvPr id="4" name="Date Placeholder 3">
            <a:extLst>
              <a:ext uri="{FF2B5EF4-FFF2-40B4-BE49-F238E27FC236}">
                <a16:creationId xmlns:a16="http://schemas.microsoft.com/office/drawing/2014/main" id="{10752728-D41A-655E-871F-F76147E0E991}"/>
              </a:ext>
            </a:extLst>
          </p:cNvPr>
          <p:cNvSpPr>
            <a:spLocks noGrp="1"/>
          </p:cNvSpPr>
          <p:nvPr>
            <p:ph type="dt" sz="half" idx="10"/>
          </p:nvPr>
        </p:nvSpPr>
        <p:spPr>
          <a:xfrm>
            <a:off x="4317167" y="100701"/>
            <a:ext cx="2940449" cy="365125"/>
          </a:xfrm>
        </p:spPr>
        <p:txBody>
          <a:bodyPr/>
          <a:lstStyle/>
          <a:p>
            <a:fld id="{6F1CD064-18F6-4378-BC36-DF6C2C942241}" type="datetimeFigureOut">
              <a:rPr lang="en-IN" smtClean="0"/>
              <a:t>10-10-2026</a:t>
            </a:fld>
            <a:endParaRPr lang="en-IN"/>
          </a:p>
        </p:txBody>
      </p:sp>
      <p:sp>
        <p:nvSpPr>
          <p:cNvPr id="9" name="Slide Number Placeholder 5">
            <a:extLst>
              <a:ext uri="{FF2B5EF4-FFF2-40B4-BE49-F238E27FC236}">
                <a16:creationId xmlns:a16="http://schemas.microsoft.com/office/drawing/2014/main" id="{EE07CC96-728B-298D-B2D6-54C4E9F0E9CA}"/>
              </a:ext>
            </a:extLst>
          </p:cNvPr>
          <p:cNvSpPr>
            <a:spLocks noGrp="1"/>
          </p:cNvSpPr>
          <p:nvPr>
            <p:ph type="sldNum" sz="quarter" idx="12"/>
          </p:nvPr>
        </p:nvSpPr>
        <p:spPr>
          <a:xfrm>
            <a:off x="11105731" y="100701"/>
            <a:ext cx="429207" cy="365125"/>
          </a:xfrm>
        </p:spPr>
        <p:txBody>
          <a:bodyPr/>
          <a:lstStyle/>
          <a:p>
            <a:fld id="{AC95BBCF-875D-4DA8-8537-A09E489AD33C}" type="slidenum">
              <a:rPr lang="en-IN" smtClean="0"/>
              <a:t>‹#›</a:t>
            </a:fld>
            <a:endParaRPr lang="en-IN"/>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317167" y="967689"/>
            <a:ext cx="7217771" cy="52371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046434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7D0064E-1F0E-2DDF-C6B5-9CE196C4B560}"/>
              </a:ext>
            </a:extLst>
          </p:cNvPr>
          <p:cNvSpPr>
            <a:spLocks noGrp="1"/>
          </p:cNvSpPr>
          <p:nvPr>
            <p:ph type="title"/>
          </p:nvPr>
        </p:nvSpPr>
        <p:spPr>
          <a:xfrm>
            <a:off x="5045804" y="612140"/>
            <a:ext cx="6499655" cy="1519612"/>
          </a:xfrm>
        </p:spPr>
        <p:txBody>
          <a:bodyPr anchor="t"/>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804012" cy="6858000"/>
          </a:xfrm>
          <a:blipFill>
            <a:blip r:embed="rId2">
              <a:alphaModFix amt="70000"/>
            </a:blip>
            <a:stretch>
              <a:fillRect/>
            </a:stretch>
          </a:blipFill>
        </p:spPr>
        <p:txBody>
          <a:bodyPr/>
          <a:lstStyle>
            <a:lvl1pPr>
              <a:defRPr lang="en-US" dirty="0"/>
            </a:lvl1pPr>
          </a:lstStyle>
          <a:p>
            <a:r>
              <a:rPr lang="en-US" dirty="0"/>
              <a:t> </a:t>
            </a:r>
          </a:p>
        </p:txBody>
      </p:sp>
      <p:sp>
        <p:nvSpPr>
          <p:cNvPr id="7" name="Content Placeholder 7">
            <a:extLst>
              <a:ext uri="{FF2B5EF4-FFF2-40B4-BE49-F238E27FC236}">
                <a16:creationId xmlns:a16="http://schemas.microsoft.com/office/drawing/2014/main" id="{D478DAE4-13AB-5772-07E6-B3264F1E3141}"/>
              </a:ext>
            </a:extLst>
          </p:cNvPr>
          <p:cNvSpPr>
            <a:spLocks noGrp="1"/>
          </p:cNvSpPr>
          <p:nvPr>
            <p:ph sz="quarter" idx="14"/>
          </p:nvPr>
        </p:nvSpPr>
        <p:spPr>
          <a:xfrm>
            <a:off x="5104122" y="2457406"/>
            <a:ext cx="6441338" cy="3778977"/>
          </a:xfrm>
        </p:spPr>
        <p:txBody>
          <a:bodyPr anchor="t"/>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04122" y="6452990"/>
            <a:ext cx="1968375" cy="365125"/>
          </a:xfrm>
        </p:spPr>
        <p:txBody>
          <a:bodyPr anchor="b"/>
          <a:lstStyle/>
          <a:p>
            <a:endParaRPr lang="en-IN"/>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16252" y="6452989"/>
            <a:ext cx="429207" cy="365125"/>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1239198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CDF6858-35EF-4C90-B3F5-339B7EF1F60F}"/>
              </a:ext>
            </a:extLst>
          </p:cNvPr>
          <p:cNvSpPr>
            <a:spLocks noGrp="1"/>
          </p:cNvSpPr>
          <p:nvPr>
            <p:ph type="title"/>
          </p:nvPr>
        </p:nvSpPr>
        <p:spPr>
          <a:xfrm>
            <a:off x="4281793" y="621792"/>
            <a:ext cx="7252710" cy="1138769"/>
          </a:xfrm>
        </p:spPr>
        <p:txBody>
          <a:bodyPr anchor="t"/>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blip>
            <a:stretch>
              <a:fillRect/>
            </a:stretch>
          </a:blipFill>
        </p:spPr>
        <p:txBody>
          <a:bodyPr/>
          <a:lstStyle>
            <a:lvl1pPr>
              <a:defRPr/>
            </a:lvl1pPr>
          </a:lstStyle>
          <a:p>
            <a:r>
              <a:rPr lang="en-US" dirty="0"/>
              <a:t> </a:t>
            </a:r>
          </a:p>
        </p:txBody>
      </p:sp>
      <p:sp>
        <p:nvSpPr>
          <p:cNvPr id="6" name="Content Placeholder 7">
            <a:extLst>
              <a:ext uri="{FF2B5EF4-FFF2-40B4-BE49-F238E27FC236}">
                <a16:creationId xmlns:a16="http://schemas.microsoft.com/office/drawing/2014/main" id="{72FCF01F-6AD4-FD29-865E-65BD55CF89DF}"/>
              </a:ext>
            </a:extLst>
          </p:cNvPr>
          <p:cNvSpPr>
            <a:spLocks noGrp="1"/>
          </p:cNvSpPr>
          <p:nvPr>
            <p:ph sz="quarter" idx="14"/>
          </p:nvPr>
        </p:nvSpPr>
        <p:spPr>
          <a:xfrm>
            <a:off x="4309088"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Footer Placeholder 8">
            <a:extLst>
              <a:ext uri="{FF2B5EF4-FFF2-40B4-BE49-F238E27FC236}">
                <a16:creationId xmlns:a16="http://schemas.microsoft.com/office/drawing/2014/main" id="{4F9B8FC8-8820-A655-2A18-E8F8FC2C72DE}"/>
              </a:ext>
            </a:extLst>
          </p:cNvPr>
          <p:cNvSpPr>
            <a:spLocks noGrp="1"/>
          </p:cNvSpPr>
          <p:nvPr>
            <p:ph type="ftr" sz="quarter" idx="16"/>
          </p:nvPr>
        </p:nvSpPr>
        <p:spPr>
          <a:xfrm>
            <a:off x="4281793" y="6492875"/>
            <a:ext cx="1968375" cy="365125"/>
          </a:xfrm>
        </p:spPr>
        <p:txBody>
          <a:bodyPr anchor="b"/>
          <a:lstStyle/>
          <a:p>
            <a:endParaRPr lang="en-IN"/>
          </a:p>
        </p:txBody>
      </p:sp>
      <p:sp>
        <p:nvSpPr>
          <p:cNvPr id="13" name="Date Placeholder 2">
            <a:extLst>
              <a:ext uri="{FF2B5EF4-FFF2-40B4-BE49-F238E27FC236}">
                <a16:creationId xmlns:a16="http://schemas.microsoft.com/office/drawing/2014/main" id="{A8C032E2-BBA3-EA74-8FE1-5AFC46A21AE1}"/>
              </a:ext>
            </a:extLst>
          </p:cNvPr>
          <p:cNvSpPr>
            <a:spLocks noGrp="1"/>
          </p:cNvSpPr>
          <p:nvPr>
            <p:ph type="dt" sz="half" idx="18"/>
          </p:nvPr>
        </p:nvSpPr>
        <p:spPr>
          <a:xfrm>
            <a:off x="9023903" y="6492875"/>
            <a:ext cx="1596200" cy="365125"/>
          </a:xfrm>
        </p:spPr>
        <p:txBody>
          <a:bodyPr anchor="b"/>
          <a:lstStyle/>
          <a:p>
            <a:fld id="{6F1CD064-18F6-4378-BC36-DF6C2C942241}" type="datetimeFigureOut">
              <a:rPr lang="en-IN" smtClean="0"/>
              <a:t>10-10-2026</a:t>
            </a:fld>
            <a:endParaRPr lang="en-IN"/>
          </a:p>
        </p:txBody>
      </p:sp>
      <p:sp>
        <p:nvSpPr>
          <p:cNvPr id="12" name="Slide Number Placeholder 9">
            <a:extLst>
              <a:ext uri="{FF2B5EF4-FFF2-40B4-BE49-F238E27FC236}">
                <a16:creationId xmlns:a16="http://schemas.microsoft.com/office/drawing/2014/main" id="{D28087CA-07B9-D0D2-3AA7-C34B5C9645B8}"/>
              </a:ext>
            </a:extLst>
          </p:cNvPr>
          <p:cNvSpPr>
            <a:spLocks noGrp="1"/>
          </p:cNvSpPr>
          <p:nvPr>
            <p:ph type="sldNum" sz="quarter" idx="17"/>
          </p:nvPr>
        </p:nvSpPr>
        <p:spPr>
          <a:xfrm>
            <a:off x="11105296" y="6492875"/>
            <a:ext cx="429207" cy="365125"/>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109231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7A932ED1-5750-0D24-8D58-961B6F20FA21}"/>
              </a:ext>
            </a:extLst>
          </p:cNvPr>
          <p:cNvSpPr>
            <a:spLocks noGrp="1"/>
          </p:cNvSpPr>
          <p:nvPr>
            <p:ph type="title"/>
          </p:nvPr>
        </p:nvSpPr>
        <p:spPr>
          <a:xfrm>
            <a:off x="542307" y="621792"/>
            <a:ext cx="7252710" cy="1138769"/>
          </a:xfrm>
        </p:spPr>
        <p:txBody>
          <a:bodyPr/>
          <a:lstStyle/>
          <a:p>
            <a:r>
              <a:rPr lang="en-GB"/>
              <a:t>Click to edit Master title style</a:t>
            </a:r>
            <a:endParaRPr lang="en-US" dirty="0"/>
          </a:p>
        </p:txBody>
      </p:sp>
      <p:sp>
        <p:nvSpPr>
          <p:cNvPr id="9" name="Content Placeholder 7">
            <a:extLst>
              <a:ext uri="{FF2B5EF4-FFF2-40B4-BE49-F238E27FC236}">
                <a16:creationId xmlns:a16="http://schemas.microsoft.com/office/drawing/2014/main" id="{01598DB3-17DB-7EDD-0F42-9866A753C2DD}"/>
              </a:ext>
            </a:extLst>
          </p:cNvPr>
          <p:cNvSpPr>
            <a:spLocks noGrp="1"/>
          </p:cNvSpPr>
          <p:nvPr>
            <p:ph sz="quarter" idx="19"/>
          </p:nvPr>
        </p:nvSpPr>
        <p:spPr>
          <a:xfrm>
            <a:off x="569602" y="2115404"/>
            <a:ext cx="7225415" cy="421292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Picture Placeholder 10">
            <a:extLst>
              <a:ext uri="{FF2B5EF4-FFF2-40B4-BE49-F238E27FC236}">
                <a16:creationId xmlns:a16="http://schemas.microsoft.com/office/drawing/2014/main" id="{6C5AB1A9-786B-C92B-C6EA-63CE0AACFB1E}"/>
              </a:ext>
            </a:extLst>
          </p:cNvPr>
          <p:cNvSpPr>
            <a:spLocks noGrp="1"/>
          </p:cNvSpPr>
          <p:nvPr>
            <p:ph type="pic" sz="quarter" idx="13" hasCustomPrompt="1"/>
          </p:nvPr>
        </p:nvSpPr>
        <p:spPr>
          <a:xfrm>
            <a:off x="8168640" y="1"/>
            <a:ext cx="4023360" cy="6858000"/>
          </a:xfrm>
          <a:blipFill>
            <a:blip r:embed="rId2">
              <a:alphaModFix amt="70000"/>
            </a:blip>
            <a:stretch>
              <a:fillRect/>
            </a:stretch>
          </a:blipFill>
        </p:spPr>
        <p:txBody>
          <a:bodyPr/>
          <a:lstStyle>
            <a:lvl1pPr>
              <a:defRPr/>
            </a:lvl1pPr>
          </a:lstStyle>
          <a:p>
            <a:r>
              <a:rPr lang="en-US" dirty="0"/>
              <a:t> </a:t>
            </a:r>
          </a:p>
        </p:txBody>
      </p:sp>
      <p:sp>
        <p:nvSpPr>
          <p:cNvPr id="5" name="Footer Placeholder 2">
            <a:extLst>
              <a:ext uri="{FF2B5EF4-FFF2-40B4-BE49-F238E27FC236}">
                <a16:creationId xmlns:a16="http://schemas.microsoft.com/office/drawing/2014/main" id="{C6115057-015C-DC83-074A-D22D9E0B6CD2}"/>
              </a:ext>
            </a:extLst>
          </p:cNvPr>
          <p:cNvSpPr>
            <a:spLocks noGrp="1"/>
          </p:cNvSpPr>
          <p:nvPr>
            <p:ph type="ftr" sz="quarter" idx="16"/>
          </p:nvPr>
        </p:nvSpPr>
        <p:spPr>
          <a:xfrm>
            <a:off x="542307" y="6492875"/>
            <a:ext cx="1968375" cy="365125"/>
          </a:xfrm>
        </p:spPr>
        <p:txBody>
          <a:bodyPr/>
          <a:lstStyle/>
          <a:p>
            <a:endParaRPr lang="en-IN"/>
          </a:p>
        </p:txBody>
      </p:sp>
      <p:sp>
        <p:nvSpPr>
          <p:cNvPr id="8" name="Date Placeholder 1">
            <a:extLst>
              <a:ext uri="{FF2B5EF4-FFF2-40B4-BE49-F238E27FC236}">
                <a16:creationId xmlns:a16="http://schemas.microsoft.com/office/drawing/2014/main" id="{42028964-5597-F5F0-6AEA-C79255C9BCE9}"/>
              </a:ext>
            </a:extLst>
          </p:cNvPr>
          <p:cNvSpPr>
            <a:spLocks noGrp="1"/>
          </p:cNvSpPr>
          <p:nvPr>
            <p:ph type="dt" sz="half" idx="18"/>
          </p:nvPr>
        </p:nvSpPr>
        <p:spPr>
          <a:xfrm>
            <a:off x="5284417" y="6492875"/>
            <a:ext cx="1596200" cy="365125"/>
          </a:xfrm>
        </p:spPr>
        <p:txBody>
          <a:bodyPr/>
          <a:lstStyle/>
          <a:p>
            <a:fld id="{6F1CD064-18F6-4378-BC36-DF6C2C942241}" type="datetimeFigureOut">
              <a:rPr lang="en-IN" smtClean="0"/>
              <a:t>10-10-2026</a:t>
            </a:fld>
            <a:endParaRPr lang="en-IN"/>
          </a:p>
        </p:txBody>
      </p:sp>
      <p:sp>
        <p:nvSpPr>
          <p:cNvPr id="6" name="Slide Number Placeholder 3">
            <a:extLst>
              <a:ext uri="{FF2B5EF4-FFF2-40B4-BE49-F238E27FC236}">
                <a16:creationId xmlns:a16="http://schemas.microsoft.com/office/drawing/2014/main" id="{B6324527-5F82-8213-FFB9-A5E6BEB2314F}"/>
              </a:ext>
            </a:extLst>
          </p:cNvPr>
          <p:cNvSpPr>
            <a:spLocks noGrp="1"/>
          </p:cNvSpPr>
          <p:nvPr>
            <p:ph type="sldNum" sz="quarter" idx="17"/>
          </p:nvPr>
        </p:nvSpPr>
        <p:spPr>
          <a:xfrm>
            <a:off x="7365810" y="6492875"/>
            <a:ext cx="429207" cy="365125"/>
          </a:xfrm>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13438579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15000-16D8-B5F1-E35B-BAE97B4E6EE4}"/>
              </a:ext>
            </a:extLst>
          </p:cNvPr>
          <p:cNvSpPr>
            <a:spLocks noGrp="1"/>
          </p:cNvSpPr>
          <p:nvPr>
            <p:ph type="title"/>
          </p:nvPr>
        </p:nvSpPr>
        <p:spPr>
          <a:xfrm>
            <a:off x="518615" y="621793"/>
            <a:ext cx="5326684" cy="1507454"/>
          </a:xfrm>
        </p:spPr>
        <p:txBody>
          <a:bodyPr anchor="t" anchorCtr="0"/>
          <a:lstStyle/>
          <a:p>
            <a:r>
              <a:rPr lang="en-GB"/>
              <a:t>Click to edit Master title style</a:t>
            </a:r>
            <a:endParaRPr lang="en-US" dirty="0"/>
          </a:p>
        </p:txBody>
      </p:sp>
      <p:sp>
        <p:nvSpPr>
          <p:cNvPr id="3" name="Content Placeholder 7">
            <a:extLst>
              <a:ext uri="{FF2B5EF4-FFF2-40B4-BE49-F238E27FC236}">
                <a16:creationId xmlns:a16="http://schemas.microsoft.com/office/drawing/2014/main" id="{B022A1E6-0A6D-9476-5034-0BDE3EE38B91}"/>
              </a:ext>
            </a:extLst>
          </p:cNvPr>
          <p:cNvSpPr>
            <a:spLocks noGrp="1"/>
          </p:cNvSpPr>
          <p:nvPr>
            <p:ph sz="quarter" idx="19"/>
          </p:nvPr>
        </p:nvSpPr>
        <p:spPr>
          <a:xfrm>
            <a:off x="518616" y="2513110"/>
            <a:ext cx="5326683" cy="3568006"/>
          </a:xfrm>
        </p:spPr>
        <p:txBody>
          <a:bodyPr anchor="t" anchorCtr="0"/>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Picture Placeholder 7">
            <a:extLst>
              <a:ext uri="{FF2B5EF4-FFF2-40B4-BE49-F238E27FC236}">
                <a16:creationId xmlns:a16="http://schemas.microsoft.com/office/drawing/2014/main" id="{6B8D4096-4B0D-5226-C004-475A83BE8BFE}"/>
              </a:ext>
            </a:extLst>
          </p:cNvPr>
          <p:cNvSpPr>
            <a:spLocks noGrp="1"/>
          </p:cNvSpPr>
          <p:nvPr>
            <p:ph type="pic" sz="quarter" idx="18" hasCustomPrompt="1"/>
          </p:nvPr>
        </p:nvSpPr>
        <p:spPr>
          <a:xfrm>
            <a:off x="6308842" y="0"/>
            <a:ext cx="5883158" cy="6858000"/>
          </a:xfrm>
          <a:blipFill>
            <a:blip r:embed="rId2">
              <a:alphaModFix amt="70000"/>
            </a:blip>
            <a:stretch>
              <a:fillRect/>
            </a:stretch>
          </a:blipFill>
        </p:spPr>
        <p:txBody>
          <a:bodyPr/>
          <a:lstStyle>
            <a:lvl1pPr>
              <a:defRPr/>
            </a:lvl1pPr>
          </a:lstStyle>
          <a:p>
            <a:r>
              <a:rPr lang="en-US" dirty="0"/>
              <a:t> </a:t>
            </a:r>
          </a:p>
        </p:txBody>
      </p:sp>
      <p:sp>
        <p:nvSpPr>
          <p:cNvPr id="9" name="Footer Placeholder 8">
            <a:extLst>
              <a:ext uri="{FF2B5EF4-FFF2-40B4-BE49-F238E27FC236}">
                <a16:creationId xmlns:a16="http://schemas.microsoft.com/office/drawing/2014/main" id="{8917C8CF-AEBF-835D-4503-06A0208049F0}"/>
              </a:ext>
            </a:extLst>
          </p:cNvPr>
          <p:cNvSpPr>
            <a:spLocks noGrp="1"/>
          </p:cNvSpPr>
          <p:nvPr>
            <p:ph type="ftr" sz="quarter" idx="16"/>
          </p:nvPr>
        </p:nvSpPr>
        <p:spPr>
          <a:xfrm>
            <a:off x="518615" y="6450237"/>
            <a:ext cx="1968375" cy="365125"/>
          </a:xfrm>
        </p:spPr>
        <p:txBody>
          <a:bodyPr anchor="b"/>
          <a:lstStyle/>
          <a:p>
            <a:endParaRPr lang="en-IN"/>
          </a:p>
        </p:txBody>
      </p:sp>
      <p:sp>
        <p:nvSpPr>
          <p:cNvPr id="10" name="Slide Number Placeholder 9">
            <a:extLst>
              <a:ext uri="{FF2B5EF4-FFF2-40B4-BE49-F238E27FC236}">
                <a16:creationId xmlns:a16="http://schemas.microsoft.com/office/drawing/2014/main" id="{13662962-C2D0-E99D-BD6A-C97F4798F261}"/>
              </a:ext>
            </a:extLst>
          </p:cNvPr>
          <p:cNvSpPr>
            <a:spLocks noGrp="1"/>
          </p:cNvSpPr>
          <p:nvPr>
            <p:ph type="sldNum" sz="quarter" idx="17"/>
          </p:nvPr>
        </p:nvSpPr>
        <p:spPr>
          <a:xfrm>
            <a:off x="5453953" y="6464979"/>
            <a:ext cx="429207" cy="365125"/>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11106540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518965" y="621792"/>
            <a:ext cx="4446871" cy="1867629"/>
          </a:xfrm>
        </p:spPr>
        <p:txBody>
          <a:bodyPr anchor="t">
            <a:noAutofit/>
          </a:bodyPr>
          <a:lstStyle>
            <a:lvl1pPr>
              <a:defRPr sz="5600"/>
            </a:lvl1pPr>
          </a:lstStyle>
          <a:p>
            <a:r>
              <a:rPr lang="en-GB"/>
              <a:t>Click to edit Master title style</a:t>
            </a:r>
            <a:endParaRPr lang="en-US" dirty="0"/>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543940" y="2890729"/>
            <a:ext cx="4449227" cy="3138438"/>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Picture Placeholder 10">
            <a:extLst>
              <a:ext uri="{FF2B5EF4-FFF2-40B4-BE49-F238E27FC236}">
                <a16:creationId xmlns:a16="http://schemas.microsoft.com/office/drawing/2014/main" id="{FBEF9CB2-E8D7-8869-9B11-C58F1606DFE0}"/>
              </a:ext>
            </a:extLst>
          </p:cNvPr>
          <p:cNvSpPr>
            <a:spLocks noGrp="1"/>
          </p:cNvSpPr>
          <p:nvPr>
            <p:ph type="pic" sz="quarter" idx="13" hasCustomPrompt="1"/>
          </p:nvPr>
        </p:nvSpPr>
        <p:spPr>
          <a:xfrm>
            <a:off x="5363570" y="0"/>
            <a:ext cx="6828430" cy="6858000"/>
          </a:xfrm>
          <a:blipFill>
            <a:blip r:embed="rId2">
              <a:alphaModFix amt="70000"/>
            </a:blip>
            <a:stretch>
              <a:fillRect/>
            </a:stretch>
          </a:blipFill>
        </p:spPr>
        <p:txBody>
          <a:bodyPr/>
          <a:lstStyle>
            <a:lvl1pPr>
              <a:defRPr/>
            </a:lvl1pPr>
          </a:lstStyle>
          <a:p>
            <a:r>
              <a:rPr lang="en-US" dirty="0"/>
              <a:t> </a:t>
            </a: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515618" y="6430476"/>
            <a:ext cx="1968375" cy="379867"/>
          </a:xfrm>
        </p:spPr>
        <p:txBody>
          <a:bodyPr anchor="b"/>
          <a:lstStyle/>
          <a:p>
            <a:endParaRPr lang="en-IN"/>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4563960" y="6430476"/>
            <a:ext cx="429207" cy="379867"/>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7209777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49733" y="621792"/>
            <a:ext cx="3884546" cy="2280501"/>
          </a:xfrm>
        </p:spPr>
        <p:txBody>
          <a:bodyPr anchor="t">
            <a:noAutofit/>
          </a:bodyPr>
          <a:lstStyle>
            <a:lvl1pPr>
              <a:defRPr sz="5600"/>
            </a:lvl1pPr>
          </a:lstStyle>
          <a:p>
            <a:r>
              <a:rPr lang="en-GB"/>
              <a:t>Click to edit Master title style</a:t>
            </a:r>
            <a:endParaRPr lang="en-US" dirty="0"/>
          </a:p>
        </p:txBody>
      </p:sp>
      <p:sp>
        <p:nvSpPr>
          <p:cNvPr id="3" name="Picture Placeholder 10">
            <a:extLst>
              <a:ext uri="{FF2B5EF4-FFF2-40B4-BE49-F238E27FC236}">
                <a16:creationId xmlns:a16="http://schemas.microsoft.com/office/drawing/2014/main" id="{74736F65-8A7D-D535-AAD0-31480F8AD318}"/>
              </a:ext>
            </a:extLst>
          </p:cNvPr>
          <p:cNvSpPr>
            <a:spLocks noGrp="1"/>
          </p:cNvSpPr>
          <p:nvPr>
            <p:ph type="pic" sz="quarter" idx="13" hasCustomPrompt="1"/>
          </p:nvPr>
        </p:nvSpPr>
        <p:spPr>
          <a:xfrm>
            <a:off x="-1" y="0"/>
            <a:ext cx="7260609" cy="6858000"/>
          </a:xfrm>
          <a:blipFill>
            <a:blip r:embed="rId2">
              <a:alphaModFix amt="70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7521" y="3211512"/>
            <a:ext cx="3884547" cy="2743200"/>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8">
            <a:extLst>
              <a:ext uri="{FF2B5EF4-FFF2-40B4-BE49-F238E27FC236}">
                <a16:creationId xmlns:a16="http://schemas.microsoft.com/office/drawing/2014/main" id="{C64245F1-97E2-FD23-26A5-03067F464698}"/>
              </a:ext>
            </a:extLst>
          </p:cNvPr>
          <p:cNvSpPr>
            <a:spLocks noGrp="1"/>
          </p:cNvSpPr>
          <p:nvPr>
            <p:ph type="ftr" sz="quarter" idx="16"/>
          </p:nvPr>
        </p:nvSpPr>
        <p:spPr>
          <a:xfrm>
            <a:off x="7649733" y="6456384"/>
            <a:ext cx="1968375" cy="379867"/>
          </a:xfrm>
        </p:spPr>
        <p:txBody>
          <a:bodyPr anchor="b"/>
          <a:lstStyle/>
          <a:p>
            <a:endParaRPr lang="en-IN"/>
          </a:p>
        </p:txBody>
      </p:sp>
      <p:sp>
        <p:nvSpPr>
          <p:cNvPr id="5" name="Slide Number Placeholder 9">
            <a:extLst>
              <a:ext uri="{FF2B5EF4-FFF2-40B4-BE49-F238E27FC236}">
                <a16:creationId xmlns:a16="http://schemas.microsoft.com/office/drawing/2014/main" id="{15E75D5B-F407-F4DD-192B-D56CF168CDA4}"/>
              </a:ext>
            </a:extLst>
          </p:cNvPr>
          <p:cNvSpPr>
            <a:spLocks noGrp="1"/>
          </p:cNvSpPr>
          <p:nvPr>
            <p:ph type="sldNum" sz="quarter" idx="17"/>
          </p:nvPr>
        </p:nvSpPr>
        <p:spPr>
          <a:xfrm>
            <a:off x="11134152" y="6456385"/>
            <a:ext cx="429207" cy="379867"/>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25185685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B686070-85E7-EB57-8965-F95F2692CC62}"/>
              </a:ext>
            </a:extLst>
          </p:cNvPr>
          <p:cNvSpPr>
            <a:spLocks noGrp="1"/>
          </p:cNvSpPr>
          <p:nvPr>
            <p:ph type="title"/>
          </p:nvPr>
        </p:nvSpPr>
        <p:spPr>
          <a:xfrm>
            <a:off x="512064" y="3608276"/>
            <a:ext cx="4428700" cy="2620587"/>
          </a:xfrm>
        </p:spPr>
        <p:txBody>
          <a:bodyPr anchor="t">
            <a:noAutofit/>
          </a:bodyPr>
          <a:lstStyle>
            <a:lvl1pPr>
              <a:defRPr sz="56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29000"/>
          </a:xfrm>
          <a:blipFill>
            <a:blip r:embed="rId2">
              <a:alphaModFix amt="70000"/>
            </a:blip>
            <a:stretch>
              <a:fillRect/>
            </a:stretch>
          </a:blipFill>
        </p:spPr>
        <p:txBody>
          <a:bodyPr/>
          <a:lstStyle>
            <a:lvl1pPr>
              <a:defRPr/>
            </a:lvl1pPr>
          </a:lstStyle>
          <a:p>
            <a:r>
              <a:rPr lang="en-US" dirty="0"/>
              <a:t> </a:t>
            </a:r>
          </a:p>
        </p:txBody>
      </p:sp>
      <p:sp>
        <p:nvSpPr>
          <p:cNvPr id="2" name="Content Placeholder 7">
            <a:extLst>
              <a:ext uri="{FF2B5EF4-FFF2-40B4-BE49-F238E27FC236}">
                <a16:creationId xmlns:a16="http://schemas.microsoft.com/office/drawing/2014/main" id="{4546533B-13A8-961D-BD05-8DE715F63409}"/>
              </a:ext>
            </a:extLst>
          </p:cNvPr>
          <p:cNvSpPr>
            <a:spLocks noGrp="1"/>
          </p:cNvSpPr>
          <p:nvPr>
            <p:ph sz="quarter" idx="14"/>
          </p:nvPr>
        </p:nvSpPr>
        <p:spPr>
          <a:xfrm>
            <a:off x="5268036" y="3579702"/>
            <a:ext cx="6298442" cy="262058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8">
            <a:extLst>
              <a:ext uri="{FF2B5EF4-FFF2-40B4-BE49-F238E27FC236}">
                <a16:creationId xmlns:a16="http://schemas.microsoft.com/office/drawing/2014/main" id="{9349FD65-108E-79AD-A9C8-91429963386F}"/>
              </a:ext>
            </a:extLst>
          </p:cNvPr>
          <p:cNvSpPr>
            <a:spLocks noGrp="1"/>
          </p:cNvSpPr>
          <p:nvPr>
            <p:ph type="ftr" sz="quarter" idx="16"/>
          </p:nvPr>
        </p:nvSpPr>
        <p:spPr>
          <a:xfrm>
            <a:off x="5262666" y="6442872"/>
            <a:ext cx="1968375" cy="379867"/>
          </a:xfrm>
        </p:spPr>
        <p:txBody>
          <a:bodyPr anchor="b"/>
          <a:lstStyle/>
          <a:p>
            <a:endParaRPr lang="en-IN"/>
          </a:p>
        </p:txBody>
      </p:sp>
      <p:sp>
        <p:nvSpPr>
          <p:cNvPr id="12" name="Date Placeholder 2">
            <a:extLst>
              <a:ext uri="{FF2B5EF4-FFF2-40B4-BE49-F238E27FC236}">
                <a16:creationId xmlns:a16="http://schemas.microsoft.com/office/drawing/2014/main" id="{547B7542-C2BA-4322-9FF4-E2713B917492}"/>
              </a:ext>
            </a:extLst>
          </p:cNvPr>
          <p:cNvSpPr>
            <a:spLocks noGrp="1"/>
          </p:cNvSpPr>
          <p:nvPr>
            <p:ph type="dt" sz="half" idx="18"/>
          </p:nvPr>
        </p:nvSpPr>
        <p:spPr>
          <a:xfrm>
            <a:off x="7697040" y="6442872"/>
            <a:ext cx="2295997" cy="379867"/>
          </a:xfrm>
        </p:spPr>
        <p:txBody>
          <a:bodyPr anchor="b"/>
          <a:lstStyle/>
          <a:p>
            <a:fld id="{6F1CD064-18F6-4378-BC36-DF6C2C942241}" type="datetimeFigureOut">
              <a:rPr lang="en-IN" smtClean="0"/>
              <a:t>10-10-2026</a:t>
            </a:fld>
            <a:endParaRPr lang="en-IN"/>
          </a:p>
        </p:txBody>
      </p:sp>
      <p:sp>
        <p:nvSpPr>
          <p:cNvPr id="7" name="Slide Number Placeholder 9">
            <a:extLst>
              <a:ext uri="{FF2B5EF4-FFF2-40B4-BE49-F238E27FC236}">
                <a16:creationId xmlns:a16="http://schemas.microsoft.com/office/drawing/2014/main" id="{EB058DA4-9F6F-CC80-D1C5-728E096806C3}"/>
              </a:ext>
            </a:extLst>
          </p:cNvPr>
          <p:cNvSpPr>
            <a:spLocks noGrp="1"/>
          </p:cNvSpPr>
          <p:nvPr>
            <p:ph type="sldNum" sz="quarter" idx="17"/>
          </p:nvPr>
        </p:nvSpPr>
        <p:spPr>
          <a:xfrm>
            <a:off x="11137271" y="6442873"/>
            <a:ext cx="429207" cy="379867"/>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26991519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0F469B-7972-C862-3265-20EC44D749C7}"/>
              </a:ext>
            </a:extLst>
          </p:cNvPr>
          <p:cNvSpPr>
            <a:spLocks noGrp="1"/>
          </p:cNvSpPr>
          <p:nvPr>
            <p:ph type="title"/>
          </p:nvPr>
        </p:nvSpPr>
        <p:spPr>
          <a:xfrm>
            <a:off x="512064" y="631710"/>
            <a:ext cx="11032239" cy="1115203"/>
          </a:xfrm>
        </p:spPr>
        <p:txBody>
          <a:bodyPr anchor="t">
            <a:noAutofit/>
          </a:bodyPr>
          <a:lstStyle>
            <a:lvl1pPr>
              <a:defRPr sz="5600"/>
            </a:lvl1pPr>
          </a:lstStyle>
          <a:p>
            <a:r>
              <a:rPr lang="en-GB"/>
              <a:t>Click to edit Master title style</a:t>
            </a:r>
            <a:endParaRPr lang="en-US" dirty="0"/>
          </a:p>
        </p:txBody>
      </p:sp>
      <p:sp>
        <p:nvSpPr>
          <p:cNvPr id="13" name="Picture Placeholder 10">
            <a:extLst>
              <a:ext uri="{FF2B5EF4-FFF2-40B4-BE49-F238E27FC236}">
                <a16:creationId xmlns:a16="http://schemas.microsoft.com/office/drawing/2014/main" id="{1A9091ED-65DB-CA4C-BC68-EC773138EFA0}"/>
              </a:ext>
            </a:extLst>
          </p:cNvPr>
          <p:cNvSpPr>
            <a:spLocks noGrp="1"/>
          </p:cNvSpPr>
          <p:nvPr>
            <p:ph type="pic" sz="quarter" idx="18" hasCustomPrompt="1"/>
          </p:nvPr>
        </p:nvSpPr>
        <p:spPr>
          <a:xfrm>
            <a:off x="109181" y="2115403"/>
            <a:ext cx="5786651" cy="4671431"/>
          </a:xfrm>
          <a:blipFill>
            <a:blip r:embed="rId2">
              <a:alphaModFix amt="70000"/>
            </a:blip>
            <a:stretch>
              <a:fillRect/>
            </a:stretch>
          </a:blipFill>
        </p:spPr>
        <p:txBody>
          <a:bodyPr/>
          <a:lstStyle>
            <a:lvl1pPr>
              <a:defRPr/>
            </a:lvl1pPr>
          </a:lstStyle>
          <a:p>
            <a:r>
              <a:rPr lang="en-US" dirty="0"/>
              <a:t> </a:t>
            </a:r>
          </a:p>
        </p:txBody>
      </p:sp>
      <p:sp>
        <p:nvSpPr>
          <p:cNvPr id="10" name="Content Placeholder 7">
            <a:extLst>
              <a:ext uri="{FF2B5EF4-FFF2-40B4-BE49-F238E27FC236}">
                <a16:creationId xmlns:a16="http://schemas.microsoft.com/office/drawing/2014/main" id="{A3F07A79-5344-FA17-3625-1266EFAA87FD}"/>
              </a:ext>
            </a:extLst>
          </p:cNvPr>
          <p:cNvSpPr>
            <a:spLocks noGrp="1"/>
          </p:cNvSpPr>
          <p:nvPr>
            <p:ph sz="quarter" idx="14"/>
          </p:nvPr>
        </p:nvSpPr>
        <p:spPr>
          <a:xfrm>
            <a:off x="6190488" y="2115403"/>
            <a:ext cx="5353815" cy="4110888"/>
          </a:xfrm>
        </p:spPr>
        <p:txBody>
          <a:bodyPr anchor="t">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Footer Placeholder 6">
            <a:extLst>
              <a:ext uri="{FF2B5EF4-FFF2-40B4-BE49-F238E27FC236}">
                <a16:creationId xmlns:a16="http://schemas.microsoft.com/office/drawing/2014/main" id="{AC0D704B-E4D2-B261-890F-35C54C94C6EE}"/>
              </a:ext>
            </a:extLst>
          </p:cNvPr>
          <p:cNvSpPr>
            <a:spLocks noGrp="1"/>
          </p:cNvSpPr>
          <p:nvPr>
            <p:ph type="ftr" sz="quarter" idx="20"/>
          </p:nvPr>
        </p:nvSpPr>
        <p:spPr>
          <a:xfrm>
            <a:off x="6177425" y="6428984"/>
            <a:ext cx="4467829" cy="365125"/>
          </a:xfrm>
        </p:spPr>
        <p:txBody>
          <a:bodyPr anchor="b"/>
          <a:lstStyle/>
          <a:p>
            <a:endParaRPr lang="en-IN"/>
          </a:p>
        </p:txBody>
      </p:sp>
      <p:sp>
        <p:nvSpPr>
          <p:cNvPr id="8" name="Slide Number Placeholder 7">
            <a:extLst>
              <a:ext uri="{FF2B5EF4-FFF2-40B4-BE49-F238E27FC236}">
                <a16:creationId xmlns:a16="http://schemas.microsoft.com/office/drawing/2014/main" id="{C5932FFD-B632-F7EE-B653-9A621348C003}"/>
              </a:ext>
            </a:extLst>
          </p:cNvPr>
          <p:cNvSpPr>
            <a:spLocks noGrp="1"/>
          </p:cNvSpPr>
          <p:nvPr>
            <p:ph type="sldNum" sz="quarter" idx="21"/>
          </p:nvPr>
        </p:nvSpPr>
        <p:spPr>
          <a:xfrm>
            <a:off x="10926847" y="6421709"/>
            <a:ext cx="617457" cy="365125"/>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20053767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1348" y="644000"/>
            <a:ext cx="2594550" cy="1877132"/>
          </a:xfrm>
        </p:spPr>
        <p:txBody>
          <a:bodyPr anchor="t" anchorCtr="0">
            <a:noAutofit/>
          </a:bodyPr>
          <a:lstStyle>
            <a:lvl1pPr>
              <a:defRPr sz="56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6740" y="2899954"/>
            <a:ext cx="3610418" cy="3314046"/>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02183" y="644000"/>
            <a:ext cx="7183078" cy="5570000"/>
          </a:xfrm>
        </p:spPr>
        <p:txBody>
          <a:bodyPr anchor="b"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Footer Placeholder 6">
            <a:extLst>
              <a:ext uri="{FF2B5EF4-FFF2-40B4-BE49-F238E27FC236}">
                <a16:creationId xmlns:a16="http://schemas.microsoft.com/office/drawing/2014/main" id="{E471EB04-B63C-4629-0688-E2CC8C576A5A}"/>
              </a:ext>
            </a:extLst>
          </p:cNvPr>
          <p:cNvSpPr>
            <a:spLocks noGrp="1"/>
          </p:cNvSpPr>
          <p:nvPr>
            <p:ph type="ftr" sz="quarter" idx="16"/>
          </p:nvPr>
        </p:nvSpPr>
        <p:spPr>
          <a:xfrm>
            <a:off x="545926" y="6438284"/>
            <a:ext cx="5276852" cy="365125"/>
          </a:xfrm>
        </p:spPr>
        <p:txBody>
          <a:bodyPr anchor="b"/>
          <a:lstStyle/>
          <a:p>
            <a:endParaRPr lang="en-IN"/>
          </a:p>
        </p:txBody>
      </p:sp>
      <p:sp>
        <p:nvSpPr>
          <p:cNvPr id="12" name="Date Placeholder 5">
            <a:extLst>
              <a:ext uri="{FF2B5EF4-FFF2-40B4-BE49-F238E27FC236}">
                <a16:creationId xmlns:a16="http://schemas.microsoft.com/office/drawing/2014/main" id="{A4924D77-E18C-D84A-F550-9B0188FEBF87}"/>
              </a:ext>
            </a:extLst>
          </p:cNvPr>
          <p:cNvSpPr>
            <a:spLocks noGrp="1"/>
          </p:cNvSpPr>
          <p:nvPr>
            <p:ph type="dt" sz="half" idx="15"/>
          </p:nvPr>
        </p:nvSpPr>
        <p:spPr>
          <a:xfrm>
            <a:off x="6190488" y="6432496"/>
            <a:ext cx="2544079" cy="365125"/>
          </a:xfrm>
        </p:spPr>
        <p:txBody>
          <a:bodyPr anchor="b"/>
          <a:lstStyle/>
          <a:p>
            <a:fld id="{6F1CD064-18F6-4378-BC36-DF6C2C942241}" type="datetimeFigureOut">
              <a:rPr lang="en-IN" smtClean="0"/>
              <a:t>10-10-2026</a:t>
            </a:fld>
            <a:endParaRPr lang="en-IN"/>
          </a:p>
        </p:txBody>
      </p:sp>
      <p:sp>
        <p:nvSpPr>
          <p:cNvPr id="14" name="Slide Number Placeholder 8">
            <a:extLst>
              <a:ext uri="{FF2B5EF4-FFF2-40B4-BE49-F238E27FC236}">
                <a16:creationId xmlns:a16="http://schemas.microsoft.com/office/drawing/2014/main" id="{38B4B455-40D3-EF76-D860-2A6FFBF69836}"/>
              </a:ext>
            </a:extLst>
          </p:cNvPr>
          <p:cNvSpPr>
            <a:spLocks noGrp="1"/>
          </p:cNvSpPr>
          <p:nvPr>
            <p:ph type="sldNum" sz="quarter" idx="17"/>
          </p:nvPr>
        </p:nvSpPr>
        <p:spPr>
          <a:xfrm>
            <a:off x="11099128" y="6438284"/>
            <a:ext cx="429207" cy="365125"/>
          </a:xfrm>
        </p:spPr>
        <p:txBody>
          <a:bodyPr anchor="b"/>
          <a:lstStyle/>
          <a:p>
            <a:fld id="{AC95BBCF-875D-4DA8-8537-A09E489AD33C}" type="slidenum">
              <a:rPr lang="en-IN" smtClean="0"/>
              <a:t>‹#›</a:t>
            </a:fld>
            <a:endParaRPr lang="en-IN"/>
          </a:p>
        </p:txBody>
      </p:sp>
    </p:spTree>
    <p:extLst>
      <p:ext uri="{BB962C8B-B14F-4D97-AF65-F5344CB8AC3E}">
        <p14:creationId xmlns:p14="http://schemas.microsoft.com/office/powerpoint/2010/main" val="23108996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0" y="5504688"/>
            <a:ext cx="5902657" cy="1353312"/>
          </a:xfrm>
        </p:spPr>
        <p:txBody>
          <a:bodyPr anchor="b">
            <a:normAutofit/>
          </a:bodyPr>
          <a:lstStyle>
            <a:lvl1pPr>
              <a:lnSpc>
                <a:spcPct val="120000"/>
              </a:lnSpc>
              <a:defRPr sz="2000" b="0" spc="0" baseline="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4591" y="-156950"/>
            <a:ext cx="5957248" cy="4510586"/>
          </a:xfrm>
        </p:spPr>
        <p:txBody>
          <a:bodyPr anchor="t">
            <a:normAutofit/>
          </a:bodyPr>
          <a:lstStyle>
            <a:lvl1pPr marL="0" indent="0">
              <a:lnSpc>
                <a:spcPct val="90000"/>
              </a:lnSpc>
              <a:spcBef>
                <a:spcPts val="0"/>
              </a:spcBef>
              <a:buNone/>
              <a:defRPr sz="15000" b="0" i="0">
                <a:solidFill>
                  <a:schemeClr val="tx1"/>
                </a:solidFill>
                <a:latin typeface="+mj-lt"/>
              </a:defRPr>
            </a:lvl1pPr>
          </a:lstStyle>
          <a:p>
            <a:pPr lvl="0"/>
            <a:r>
              <a:rPr lang="en-US" dirty="0"/>
              <a:t>##%</a:t>
            </a:r>
          </a:p>
        </p:txBody>
      </p:sp>
      <p:pic>
        <p:nvPicPr>
          <p:cNvPr id="6" name="Graphic 5">
            <a:extLst>
              <a:ext uri="{FF2B5EF4-FFF2-40B4-BE49-F238E27FC236}">
                <a16:creationId xmlns:a16="http://schemas.microsoft.com/office/drawing/2014/main" id="{BB98C21E-A9AF-D3FB-3F6A-06088553C6F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110101" y="5852160"/>
            <a:ext cx="1005840" cy="1005840"/>
          </a:xfrm>
          <a:prstGeom prst="rect">
            <a:avLst/>
          </a:prstGeom>
        </p:spPr>
      </p:pic>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762793" y="100701"/>
            <a:ext cx="429207" cy="365125"/>
          </a:xfrm>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3339316997"/>
      </p:ext>
    </p:extLst>
  </p:cSld>
  <p:clrMapOvr>
    <a:masterClrMapping/>
  </p:clrMapOvr>
  <p:extLst>
    <p:ext uri="{DCECCB84-F9BA-43D5-87BE-67443E8EF086}">
      <p15:sldGuideLst xmlns:p15="http://schemas.microsoft.com/office/powerpoint/2012/main"/>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005840"/>
          </a:xfrm>
        </p:spPr>
        <p:txBody>
          <a:bodyPr/>
          <a:lstStyle/>
          <a:p>
            <a:r>
              <a:rPr lang="en-GB"/>
              <a:t>Click to edit Master title style</a:t>
            </a:r>
            <a:endParaRPr lang="en-US"/>
          </a:p>
        </p:txBody>
      </p:sp>
      <p:pic>
        <p:nvPicPr>
          <p:cNvPr id="3" name="Graphic 2">
            <a:extLst>
              <a:ext uri="{FF2B5EF4-FFF2-40B4-BE49-F238E27FC236}">
                <a16:creationId xmlns:a16="http://schemas.microsoft.com/office/drawing/2014/main" id="{832976E3-E745-9DF8-C3E3-53A778D950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96453" y="5852160"/>
            <a:ext cx="1005840" cy="1005840"/>
          </a:xfrm>
          <a:prstGeom prst="rect">
            <a:avLst/>
          </a:prstGeom>
        </p:spPr>
      </p:pic>
      <p:sp>
        <p:nvSpPr>
          <p:cNvPr id="12" name="Footer Placeholder 11">
            <a:extLst>
              <a:ext uri="{FF2B5EF4-FFF2-40B4-BE49-F238E27FC236}">
                <a16:creationId xmlns:a16="http://schemas.microsoft.com/office/drawing/2014/main" id="{6F777942-A24A-16CB-2115-A16E397BBB01}"/>
              </a:ext>
            </a:extLst>
          </p:cNvPr>
          <p:cNvSpPr>
            <a:spLocks noGrp="1"/>
          </p:cNvSpPr>
          <p:nvPr>
            <p:ph type="ftr" sz="quarter" idx="15"/>
          </p:nvPr>
        </p:nvSpPr>
        <p:spPr/>
        <p:txBody>
          <a:bodyPr/>
          <a:lstStyle/>
          <a:p>
            <a:endParaRPr lang="en-IN"/>
          </a:p>
        </p:txBody>
      </p:sp>
      <p:sp>
        <p:nvSpPr>
          <p:cNvPr id="11" name="Date Placeholder 10">
            <a:extLst>
              <a:ext uri="{FF2B5EF4-FFF2-40B4-BE49-F238E27FC236}">
                <a16:creationId xmlns:a16="http://schemas.microsoft.com/office/drawing/2014/main" id="{91D0C3F1-69CA-2A45-33F7-9AF4B8FFEDBC}"/>
              </a:ext>
            </a:extLst>
          </p:cNvPr>
          <p:cNvSpPr>
            <a:spLocks noGrp="1"/>
          </p:cNvSpPr>
          <p:nvPr>
            <p:ph type="dt" sz="half" idx="14"/>
          </p:nvPr>
        </p:nvSpPr>
        <p:spPr/>
        <p:txBody>
          <a:bodyPr/>
          <a:lstStyle/>
          <a:p>
            <a:fld id="{6F1CD064-18F6-4378-BC36-DF6C2C942241}" type="datetimeFigureOut">
              <a:rPr lang="en-IN" smtClean="0"/>
              <a:t>10-10-2026</a:t>
            </a:fld>
            <a:endParaRPr lang="en-IN"/>
          </a:p>
        </p:txBody>
      </p:sp>
      <p:sp>
        <p:nvSpPr>
          <p:cNvPr id="13" name="Slide Number Placeholder 12">
            <a:extLst>
              <a:ext uri="{FF2B5EF4-FFF2-40B4-BE49-F238E27FC236}">
                <a16:creationId xmlns:a16="http://schemas.microsoft.com/office/drawing/2014/main" id="{8DB65802-3866-05DF-F96B-15A117F7C76C}"/>
              </a:ext>
            </a:extLst>
          </p:cNvPr>
          <p:cNvSpPr>
            <a:spLocks noGrp="1"/>
          </p:cNvSpPr>
          <p:nvPr>
            <p:ph type="sldNum" sz="quarter" idx="16"/>
          </p:nvPr>
        </p:nvSpPr>
        <p:spPr/>
        <p:txBody>
          <a:bodyPr/>
          <a:lstStyle/>
          <a:p>
            <a:fld id="{AC95BBCF-875D-4DA8-8537-A09E489AD33C}" type="slidenum">
              <a:rPr lang="en-IN" smtClean="0"/>
              <a:t>‹#›</a:t>
            </a:fld>
            <a:endParaRPr lang="en-IN"/>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470" y="1016759"/>
            <a:ext cx="10082693" cy="5841242"/>
          </a:xfrm>
        </p:spPr>
        <p:txBody>
          <a:bodyPr anchor="b" anchorCtr="0">
            <a:noAutofit/>
          </a:bodyPr>
          <a:lstStyle>
            <a:lvl1pPr marL="0" indent="0">
              <a:lnSpc>
                <a:spcPct val="80000"/>
              </a:lnSpc>
              <a:buNone/>
              <a:defRPr sz="5600" b="0" spc="-200" baseline="0"/>
            </a:lvl1pPr>
            <a:lvl2pPr marL="228600" indent="0">
              <a:lnSpc>
                <a:spcPct val="80000"/>
              </a:lnSpc>
              <a:buNone/>
              <a:defRPr sz="5600" b="0" spc="-200" baseline="0"/>
            </a:lvl2pPr>
            <a:lvl3pPr marL="457200" indent="0">
              <a:lnSpc>
                <a:spcPct val="80000"/>
              </a:lnSpc>
              <a:buNone/>
              <a:defRPr sz="5600" b="0" spc="-200" baseline="0"/>
            </a:lvl3pPr>
            <a:lvl4pPr marL="685800" indent="0">
              <a:lnSpc>
                <a:spcPct val="80000"/>
              </a:lnSpc>
              <a:buNone/>
              <a:defRPr sz="5600" b="0" spc="-200" baseline="0"/>
            </a:lvl4pPr>
            <a:lvl5pPr marL="914400" indent="0">
              <a:lnSpc>
                <a:spcPct val="80000"/>
              </a:lnSpc>
              <a:buNone/>
              <a:defRPr sz="5600" b="0" spc="-20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112538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Graphic 2">
            <a:extLst>
              <a:ext uri="{FF2B5EF4-FFF2-40B4-BE49-F238E27FC236}">
                <a16:creationId xmlns:a16="http://schemas.microsoft.com/office/drawing/2014/main" id="{5DC095FD-8C32-C2DB-3F1D-105AFD1518B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083347" y="5852160"/>
            <a:ext cx="1005840" cy="1005840"/>
          </a:xfrm>
          <a:prstGeom prst="rect">
            <a:avLst/>
          </a:prstGeom>
        </p:spPr>
      </p:pic>
      <p:sp>
        <p:nvSpPr>
          <p:cNvPr id="4" name="Title 1">
            <a:extLst>
              <a:ext uri="{FF2B5EF4-FFF2-40B4-BE49-F238E27FC236}">
                <a16:creationId xmlns:a16="http://schemas.microsoft.com/office/drawing/2014/main" id="{CA0FBB42-F049-CCA6-45E1-D60DC58A76F0}"/>
              </a:ext>
            </a:extLst>
          </p:cNvPr>
          <p:cNvSpPr>
            <a:spLocks noGrp="1"/>
          </p:cNvSpPr>
          <p:nvPr>
            <p:ph type="title" hasCustomPrompt="1"/>
          </p:nvPr>
        </p:nvSpPr>
        <p:spPr>
          <a:xfrm>
            <a:off x="-1" y="5899926"/>
            <a:ext cx="5902657" cy="958073"/>
          </a:xfrm>
        </p:spPr>
        <p:txBody>
          <a:bodyPr anchor="b">
            <a:normAutofit/>
          </a:bodyPr>
          <a:lstStyle>
            <a:lvl1pPr>
              <a:lnSpc>
                <a:spcPct val="80000"/>
              </a:lnSpc>
              <a:defRPr sz="2000" spc="0" baseline="0">
                <a:solidFill>
                  <a:schemeClr val="tx1"/>
                </a:solidFill>
                <a:latin typeface="+mn-lt"/>
              </a:defRPr>
            </a:lvl1pPr>
          </a:lstStyle>
          <a:p>
            <a:r>
              <a:rPr lang="en-US" dirty="0"/>
              <a:t>Quote Author</a:t>
            </a:r>
          </a:p>
        </p:txBody>
      </p:sp>
      <p:sp>
        <p:nvSpPr>
          <p:cNvPr id="5" name="Content Placeholder 6">
            <a:extLst>
              <a:ext uri="{FF2B5EF4-FFF2-40B4-BE49-F238E27FC236}">
                <a16:creationId xmlns:a16="http://schemas.microsoft.com/office/drawing/2014/main" id="{2B5E50A9-B175-CA38-A22A-468AE7533B54}"/>
              </a:ext>
            </a:extLst>
          </p:cNvPr>
          <p:cNvSpPr>
            <a:spLocks noGrp="1"/>
          </p:cNvSpPr>
          <p:nvPr>
            <p:ph sz="quarter" idx="13" hasCustomPrompt="1"/>
          </p:nvPr>
        </p:nvSpPr>
        <p:spPr>
          <a:xfrm>
            <a:off x="-18288" y="95534"/>
            <a:ext cx="8961120" cy="4476466"/>
          </a:xfrm>
        </p:spPr>
        <p:txBody>
          <a:bodyPr anchor="t">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
        <p:nvSpPr>
          <p:cNvPr id="8" name="Slide Number Placeholder 9">
            <a:extLst>
              <a:ext uri="{FF2B5EF4-FFF2-40B4-BE49-F238E27FC236}">
                <a16:creationId xmlns:a16="http://schemas.microsoft.com/office/drawing/2014/main" id="{84D7E47A-F89A-8F43-C300-185AD1461C07}"/>
              </a:ext>
            </a:extLst>
          </p:cNvPr>
          <p:cNvSpPr>
            <a:spLocks noGrp="1"/>
          </p:cNvSpPr>
          <p:nvPr>
            <p:ph type="sldNum" sz="quarter" idx="16"/>
          </p:nvPr>
        </p:nvSpPr>
        <p:spPr>
          <a:xfrm>
            <a:off x="11762793" y="110364"/>
            <a:ext cx="429207" cy="365125"/>
          </a:xfrm>
        </p:spPr>
        <p:txBody>
          <a:bodyPr/>
          <a:lstStyle/>
          <a:p>
            <a:fld id="{AC95BBCF-875D-4DA8-8537-A09E489AD33C}" type="slidenum">
              <a:rPr lang="en-IN" smtClean="0"/>
              <a:t>‹#›</a:t>
            </a:fld>
            <a:endParaRPr lang="en-IN"/>
          </a:p>
        </p:txBody>
      </p:sp>
      <p:sp>
        <p:nvSpPr>
          <p:cNvPr id="10" name="Footer Placeholder 3">
            <a:extLst>
              <a:ext uri="{FF2B5EF4-FFF2-40B4-BE49-F238E27FC236}">
                <a16:creationId xmlns:a16="http://schemas.microsoft.com/office/drawing/2014/main" id="{1CA01B7F-0CDC-9F0A-6B3B-A87674D14D6B}"/>
              </a:ext>
            </a:extLst>
          </p:cNvPr>
          <p:cNvSpPr>
            <a:spLocks noGrp="1"/>
          </p:cNvSpPr>
          <p:nvPr>
            <p:ph type="ftr" sz="quarter" idx="17"/>
          </p:nvPr>
        </p:nvSpPr>
        <p:spPr>
          <a:xfrm>
            <a:off x="6193030" y="6392564"/>
            <a:ext cx="3104866" cy="365125"/>
          </a:xfrm>
        </p:spPr>
        <p:txBody>
          <a:bodyPr anchor="b"/>
          <a:lstStyle/>
          <a:p>
            <a:endParaRPr lang="en-IN"/>
          </a:p>
        </p:txBody>
      </p:sp>
    </p:spTree>
    <p:extLst>
      <p:ext uri="{BB962C8B-B14F-4D97-AF65-F5344CB8AC3E}">
        <p14:creationId xmlns:p14="http://schemas.microsoft.com/office/powerpoint/2010/main" val="2273966368"/>
      </p:ext>
    </p:extLst>
  </p:cSld>
  <p:clrMapOvr>
    <a:masterClrMapping/>
  </p:clrMapOvr>
  <p:extLst>
    <p:ext uri="{DCECCB84-F9BA-43D5-87BE-67443E8EF086}">
      <p15:sldGuideLst xmlns:p15="http://schemas.microsoft.com/office/powerpoint/2012/main"/>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A74F0-5415-CAD7-98B3-4A75913F44B5}"/>
              </a:ext>
            </a:extLst>
          </p:cNvPr>
          <p:cNvSpPr>
            <a:spLocks noGrp="1"/>
          </p:cNvSpPr>
          <p:nvPr>
            <p:ph type="title"/>
          </p:nvPr>
        </p:nvSpPr>
        <p:spPr>
          <a:xfrm>
            <a:off x="512064" y="987552"/>
            <a:ext cx="3465576" cy="2944368"/>
          </a:xfrm>
        </p:spPr>
        <p:txBody>
          <a:body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5151E178-0505-15CE-6ACB-7BE1FB1E52EC}"/>
              </a:ext>
            </a:extLst>
          </p:cNvPr>
          <p:cNvSpPr>
            <a:spLocks noGrp="1"/>
          </p:cNvSpPr>
          <p:nvPr>
            <p:ph type="ftr" sz="quarter" idx="11"/>
          </p:nvPr>
        </p:nvSpPr>
        <p:spPr>
          <a:xfrm>
            <a:off x="530353" y="110364"/>
            <a:ext cx="3474720" cy="365125"/>
          </a:xfrm>
        </p:spPr>
        <p:txBody>
          <a:bodyPr/>
          <a:lstStyle/>
          <a:p>
            <a:endParaRPr lang="en-IN"/>
          </a:p>
        </p:txBody>
      </p:sp>
      <p:sp>
        <p:nvSpPr>
          <p:cNvPr id="3" name="Date Placeholder 2">
            <a:extLst>
              <a:ext uri="{FF2B5EF4-FFF2-40B4-BE49-F238E27FC236}">
                <a16:creationId xmlns:a16="http://schemas.microsoft.com/office/drawing/2014/main" id="{9B82246E-2BFA-5BAA-F22D-A2618C05A0B2}"/>
              </a:ext>
            </a:extLst>
          </p:cNvPr>
          <p:cNvSpPr>
            <a:spLocks noGrp="1"/>
          </p:cNvSpPr>
          <p:nvPr>
            <p:ph type="dt" sz="half" idx="10"/>
          </p:nvPr>
        </p:nvSpPr>
        <p:spPr>
          <a:xfrm>
            <a:off x="4315968" y="104576"/>
            <a:ext cx="4836883" cy="365125"/>
          </a:xfrm>
        </p:spPr>
        <p:txBody>
          <a:bodyPr/>
          <a:lstStyle/>
          <a:p>
            <a:fld id="{6F1CD064-18F6-4378-BC36-DF6C2C942241}" type="datetimeFigureOut">
              <a:rPr lang="en-IN" smtClean="0"/>
              <a:t>10-10-2026</a:t>
            </a:fld>
            <a:endParaRPr lang="en-IN"/>
          </a:p>
        </p:txBody>
      </p:sp>
      <p:sp>
        <p:nvSpPr>
          <p:cNvPr id="5" name="Slide Number Placeholder 4">
            <a:extLst>
              <a:ext uri="{FF2B5EF4-FFF2-40B4-BE49-F238E27FC236}">
                <a16:creationId xmlns:a16="http://schemas.microsoft.com/office/drawing/2014/main" id="{BD4BA02B-433E-FB95-6E96-11393CDBD0CB}"/>
              </a:ext>
            </a:extLst>
          </p:cNvPr>
          <p:cNvSpPr>
            <a:spLocks noGrp="1"/>
          </p:cNvSpPr>
          <p:nvPr>
            <p:ph type="sldNum" sz="quarter" idx="12"/>
          </p:nvPr>
        </p:nvSpPr>
        <p:spPr/>
        <p:txBody>
          <a:bodyPr/>
          <a:lstStyle/>
          <a:p>
            <a:fld id="{AC95BBCF-875D-4DA8-8537-A09E489AD33C}" type="slidenum">
              <a:rPr lang="en-IN" smtClean="0"/>
              <a:t>‹#›</a:t>
            </a:fld>
            <a:endParaRPr lang="en-IN"/>
          </a:p>
        </p:txBody>
      </p:sp>
      <p:sp>
        <p:nvSpPr>
          <p:cNvPr id="8" name="Content Placeholder 3">
            <a:extLst>
              <a:ext uri="{FF2B5EF4-FFF2-40B4-BE49-F238E27FC236}">
                <a16:creationId xmlns:a16="http://schemas.microsoft.com/office/drawing/2014/main" id="{F74B4B98-ABA0-9FD3-485A-984EDEEB4469}"/>
              </a:ext>
            </a:extLst>
          </p:cNvPr>
          <p:cNvSpPr>
            <a:spLocks noGrp="1"/>
          </p:cNvSpPr>
          <p:nvPr>
            <p:ph sz="quarter" idx="17"/>
          </p:nvPr>
        </p:nvSpPr>
        <p:spPr>
          <a:xfrm>
            <a:off x="4315966" y="987552"/>
            <a:ext cx="7446825" cy="25603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Content Placeholder 9">
            <a:extLst>
              <a:ext uri="{FF2B5EF4-FFF2-40B4-BE49-F238E27FC236}">
                <a16:creationId xmlns:a16="http://schemas.microsoft.com/office/drawing/2014/main" id="{3822067E-4B47-03C7-3636-0C6F8324E1E9}"/>
              </a:ext>
            </a:extLst>
          </p:cNvPr>
          <p:cNvSpPr>
            <a:spLocks noGrp="1"/>
          </p:cNvSpPr>
          <p:nvPr>
            <p:ph sz="quarter" idx="18"/>
          </p:nvPr>
        </p:nvSpPr>
        <p:spPr>
          <a:xfrm>
            <a:off x="4315967" y="3931920"/>
            <a:ext cx="7446824" cy="25603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1920386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F29C1-2D4D-0529-EAD3-926838F41BF8}"/>
              </a:ext>
            </a:extLst>
          </p:cNvPr>
          <p:cNvSpPr>
            <a:spLocks noGrp="1"/>
          </p:cNvSpPr>
          <p:nvPr>
            <p:ph type="title"/>
          </p:nvPr>
        </p:nvSpPr>
        <p:spPr>
          <a:xfrm>
            <a:off x="512064" y="630936"/>
            <a:ext cx="11018520" cy="1088358"/>
          </a:xfrm>
        </p:spPr>
        <p:txBody>
          <a:body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9A6A1D5A-FFC5-5F10-90D2-A3FBCC3129EF}"/>
              </a:ext>
            </a:extLst>
          </p:cNvPr>
          <p:cNvSpPr>
            <a:spLocks noGrp="1"/>
          </p:cNvSpPr>
          <p:nvPr>
            <p:ph type="ftr" sz="quarter" idx="11"/>
          </p:nvPr>
        </p:nvSpPr>
        <p:spPr>
          <a:xfrm>
            <a:off x="530352" y="110364"/>
            <a:ext cx="5276852" cy="365125"/>
          </a:xfrm>
        </p:spPr>
        <p:txBody>
          <a:bodyPr/>
          <a:lstStyle/>
          <a:p>
            <a:endParaRPr lang="en-IN"/>
          </a:p>
        </p:txBody>
      </p:sp>
      <p:sp>
        <p:nvSpPr>
          <p:cNvPr id="3" name="Date Placeholder 2">
            <a:extLst>
              <a:ext uri="{FF2B5EF4-FFF2-40B4-BE49-F238E27FC236}">
                <a16:creationId xmlns:a16="http://schemas.microsoft.com/office/drawing/2014/main" id="{FE1BD63D-FC9C-D946-5560-869AEDE315EA}"/>
              </a:ext>
            </a:extLst>
          </p:cNvPr>
          <p:cNvSpPr>
            <a:spLocks noGrp="1"/>
          </p:cNvSpPr>
          <p:nvPr>
            <p:ph type="dt" sz="half" idx="10"/>
          </p:nvPr>
        </p:nvSpPr>
        <p:spPr>
          <a:xfrm>
            <a:off x="6190488" y="104576"/>
            <a:ext cx="4836883" cy="365125"/>
          </a:xfrm>
        </p:spPr>
        <p:txBody>
          <a:bodyPr/>
          <a:lstStyle/>
          <a:p>
            <a:fld id="{6F1CD064-18F6-4378-BC36-DF6C2C942241}" type="datetimeFigureOut">
              <a:rPr lang="en-IN" smtClean="0"/>
              <a:t>10-10-2026</a:t>
            </a:fld>
            <a:endParaRPr lang="en-IN"/>
          </a:p>
        </p:txBody>
      </p:sp>
      <p:sp>
        <p:nvSpPr>
          <p:cNvPr id="5" name="Slide Number Placeholder 4">
            <a:extLst>
              <a:ext uri="{FF2B5EF4-FFF2-40B4-BE49-F238E27FC236}">
                <a16:creationId xmlns:a16="http://schemas.microsoft.com/office/drawing/2014/main" id="{822EF08D-93E2-AF7A-F559-DDB0B35B8781}"/>
              </a:ext>
            </a:extLst>
          </p:cNvPr>
          <p:cNvSpPr>
            <a:spLocks noGrp="1"/>
          </p:cNvSpPr>
          <p:nvPr>
            <p:ph type="sldNum" sz="quarter" idx="12"/>
          </p:nvPr>
        </p:nvSpPr>
        <p:spPr/>
        <p:txBody>
          <a:bodyPr/>
          <a:lstStyle/>
          <a:p>
            <a:fld id="{AC95BBCF-875D-4DA8-8537-A09E489AD33C}" type="slidenum">
              <a:rPr lang="en-IN" smtClean="0"/>
              <a:t>‹#›</a:t>
            </a:fld>
            <a:endParaRPr lang="en-IN"/>
          </a:p>
        </p:txBody>
      </p:sp>
      <p:sp>
        <p:nvSpPr>
          <p:cNvPr id="6" name="Text Placeholder 2">
            <a:extLst>
              <a:ext uri="{FF2B5EF4-FFF2-40B4-BE49-F238E27FC236}">
                <a16:creationId xmlns:a16="http://schemas.microsoft.com/office/drawing/2014/main" id="{148CB9E0-8B46-6608-0C37-7C5ABA9B47A8}"/>
              </a:ext>
            </a:extLst>
          </p:cNvPr>
          <p:cNvSpPr>
            <a:spLocks noGrp="1"/>
          </p:cNvSpPr>
          <p:nvPr>
            <p:ph type="body" idx="1"/>
          </p:nvPr>
        </p:nvSpPr>
        <p:spPr>
          <a:xfrm>
            <a:off x="530352" y="2286000"/>
            <a:ext cx="5184648" cy="534033"/>
          </a:xfrm>
        </p:spPr>
        <p:txBody>
          <a:bodyPr/>
          <a:lstStyle/>
          <a:p>
            <a:endParaRPr lang="en-US" dirty="0"/>
          </a:p>
        </p:txBody>
      </p:sp>
      <p:sp>
        <p:nvSpPr>
          <p:cNvPr id="10" name="Content Placeholder 5">
            <a:extLst>
              <a:ext uri="{FF2B5EF4-FFF2-40B4-BE49-F238E27FC236}">
                <a16:creationId xmlns:a16="http://schemas.microsoft.com/office/drawing/2014/main" id="{C2C05A59-CCEE-1225-7022-B1DA682C7041}"/>
              </a:ext>
            </a:extLst>
          </p:cNvPr>
          <p:cNvSpPr>
            <a:spLocks noGrp="1"/>
          </p:cNvSpPr>
          <p:nvPr>
            <p:ph sz="quarter" idx="17"/>
          </p:nvPr>
        </p:nvSpPr>
        <p:spPr>
          <a:xfrm>
            <a:off x="530351" y="2980943"/>
            <a:ext cx="5183188" cy="35861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Text Placeholder 4">
            <a:extLst>
              <a:ext uri="{FF2B5EF4-FFF2-40B4-BE49-F238E27FC236}">
                <a16:creationId xmlns:a16="http://schemas.microsoft.com/office/drawing/2014/main" id="{86471C19-5F51-6595-B72A-4BFC1E553DC0}"/>
              </a:ext>
            </a:extLst>
          </p:cNvPr>
          <p:cNvSpPr>
            <a:spLocks noGrp="1"/>
          </p:cNvSpPr>
          <p:nvPr>
            <p:ph type="body" sz="quarter" idx="3"/>
          </p:nvPr>
        </p:nvSpPr>
        <p:spPr>
          <a:xfrm>
            <a:off x="6190488" y="2286000"/>
            <a:ext cx="5183188" cy="534033"/>
          </a:xfrm>
        </p:spPr>
        <p:txBody>
          <a:bodyPr/>
          <a:lstStyle/>
          <a:p>
            <a:endParaRPr lang="en-US" dirty="0"/>
          </a:p>
        </p:txBody>
      </p:sp>
      <p:sp>
        <p:nvSpPr>
          <p:cNvPr id="11" name="Content Placeholder 11">
            <a:extLst>
              <a:ext uri="{FF2B5EF4-FFF2-40B4-BE49-F238E27FC236}">
                <a16:creationId xmlns:a16="http://schemas.microsoft.com/office/drawing/2014/main" id="{0AB20C10-A144-EF5E-8276-7E736CE87590}"/>
              </a:ext>
            </a:extLst>
          </p:cNvPr>
          <p:cNvSpPr>
            <a:spLocks noGrp="1"/>
          </p:cNvSpPr>
          <p:nvPr>
            <p:ph sz="quarter" idx="18"/>
          </p:nvPr>
        </p:nvSpPr>
        <p:spPr>
          <a:xfrm>
            <a:off x="6190488" y="2980944"/>
            <a:ext cx="5183188" cy="35861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41068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D1F904E-1F4C-373E-2E2B-D7478F70F195}"/>
              </a:ext>
            </a:extLst>
          </p:cNvPr>
          <p:cNvSpPr>
            <a:spLocks noGrp="1"/>
          </p:cNvSpPr>
          <p:nvPr>
            <p:ph type="title"/>
          </p:nvPr>
        </p:nvSpPr>
        <p:spPr>
          <a:xfrm>
            <a:off x="502920" y="644663"/>
            <a:ext cx="11045952" cy="1088358"/>
          </a:xfrm>
        </p:spPr>
        <p:txBody>
          <a:body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0352" y="109728"/>
            <a:ext cx="5276852" cy="365125"/>
          </a:xfrm>
        </p:spPr>
        <p:txBody>
          <a:bodyPr/>
          <a:lstStyle/>
          <a:p>
            <a:endParaRPr lang="en-IN"/>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6F1CD064-18F6-4378-BC36-DF6C2C942241}" type="datetimeFigureOut">
              <a:rPr lang="en-IN" smtClean="0"/>
              <a:t>10-10-2026</a:t>
            </a:fld>
            <a:endParaRPr lang="en-IN"/>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231928" y="110364"/>
            <a:ext cx="429207" cy="365125"/>
          </a:xfrm>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20062360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6" name="Footer Placeholder 4">
            <a:extLst>
              <a:ext uri="{FF2B5EF4-FFF2-40B4-BE49-F238E27FC236}">
                <a16:creationId xmlns:a16="http://schemas.microsoft.com/office/drawing/2014/main" id="{1AD1B27E-1142-7BB8-1DE8-D31FA8AA8F10}"/>
              </a:ext>
            </a:extLst>
          </p:cNvPr>
          <p:cNvSpPr>
            <a:spLocks noGrp="1"/>
          </p:cNvSpPr>
          <p:nvPr>
            <p:ph type="ftr" sz="quarter" idx="11"/>
          </p:nvPr>
        </p:nvSpPr>
        <p:spPr>
          <a:xfrm>
            <a:off x="0" y="100701"/>
            <a:ext cx="5898630" cy="365125"/>
          </a:xfrm>
        </p:spPr>
        <p:txBody>
          <a:bodyPr/>
          <a:lstStyle/>
          <a:p>
            <a:endParaRPr lang="en-IN"/>
          </a:p>
        </p:txBody>
      </p:sp>
      <p:sp>
        <p:nvSpPr>
          <p:cNvPr id="5" name="Date Placeholder 3">
            <a:extLst>
              <a:ext uri="{FF2B5EF4-FFF2-40B4-BE49-F238E27FC236}">
                <a16:creationId xmlns:a16="http://schemas.microsoft.com/office/drawing/2014/main" id="{D900E2BC-FCC7-E994-4648-A42CDE518612}"/>
              </a:ext>
            </a:extLst>
          </p:cNvPr>
          <p:cNvSpPr>
            <a:spLocks noGrp="1"/>
          </p:cNvSpPr>
          <p:nvPr>
            <p:ph type="dt" sz="half" idx="10"/>
          </p:nvPr>
        </p:nvSpPr>
        <p:spPr>
          <a:xfrm>
            <a:off x="6217920" y="100701"/>
            <a:ext cx="5332001" cy="365125"/>
          </a:xfrm>
        </p:spPr>
        <p:txBody>
          <a:bodyPr/>
          <a:lstStyle/>
          <a:p>
            <a:fld id="{6F1CD064-18F6-4378-BC36-DF6C2C942241}" type="datetimeFigureOut">
              <a:rPr lang="en-IN" smtClean="0"/>
              <a:t>10-10-2026</a:t>
            </a:fld>
            <a:endParaRPr lang="en-IN"/>
          </a:p>
        </p:txBody>
      </p:sp>
      <p:sp>
        <p:nvSpPr>
          <p:cNvPr id="7" name="Slide Number Placeholder 5">
            <a:extLst>
              <a:ext uri="{FF2B5EF4-FFF2-40B4-BE49-F238E27FC236}">
                <a16:creationId xmlns:a16="http://schemas.microsoft.com/office/drawing/2014/main" id="{9E211A59-CFA8-A0B1-4A4C-E446F90726C5}"/>
              </a:ext>
            </a:extLst>
          </p:cNvPr>
          <p:cNvSpPr>
            <a:spLocks noGrp="1"/>
          </p:cNvSpPr>
          <p:nvPr>
            <p:ph type="sldNum" sz="quarter" idx="12"/>
          </p:nvPr>
        </p:nvSpPr>
        <p:spPr>
          <a:xfrm>
            <a:off x="11762793" y="100701"/>
            <a:ext cx="429207" cy="365125"/>
          </a:xfrm>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26961330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45926" y="655093"/>
            <a:ext cx="10982409" cy="1528549"/>
          </a:xfrm>
        </p:spPr>
        <p:txBody>
          <a:bodyPr anchor="t">
            <a:noAutofit/>
          </a:bodyPr>
          <a:lstStyle>
            <a:lvl1pPr>
              <a:defRPr sz="56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45926" y="2497540"/>
            <a:ext cx="10982409" cy="338464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5">
            <a:extLst>
              <a:ext uri="{FF2B5EF4-FFF2-40B4-BE49-F238E27FC236}">
                <a16:creationId xmlns:a16="http://schemas.microsoft.com/office/drawing/2014/main" id="{BD7A9B30-35AB-D437-5276-473CFE5169DF}"/>
              </a:ext>
            </a:extLst>
          </p:cNvPr>
          <p:cNvSpPr>
            <a:spLocks noGrp="1"/>
          </p:cNvSpPr>
          <p:nvPr>
            <p:ph type="ftr" sz="quarter" idx="16"/>
          </p:nvPr>
        </p:nvSpPr>
        <p:spPr>
          <a:xfrm>
            <a:off x="545926" y="6438284"/>
            <a:ext cx="5276852" cy="365125"/>
          </a:xfrm>
        </p:spPr>
        <p:txBody>
          <a:bodyPr/>
          <a:lstStyle/>
          <a:p>
            <a:endParaRPr lang="en-IN"/>
          </a:p>
        </p:txBody>
      </p:sp>
      <p:sp>
        <p:nvSpPr>
          <p:cNvPr id="4" name="Date Placeholder 4">
            <a:extLst>
              <a:ext uri="{FF2B5EF4-FFF2-40B4-BE49-F238E27FC236}">
                <a16:creationId xmlns:a16="http://schemas.microsoft.com/office/drawing/2014/main" id="{0D033E8C-C8B6-A9F1-6B99-0610AEC435CB}"/>
              </a:ext>
            </a:extLst>
          </p:cNvPr>
          <p:cNvSpPr>
            <a:spLocks noGrp="1"/>
          </p:cNvSpPr>
          <p:nvPr>
            <p:ph type="dt" sz="half" idx="15"/>
          </p:nvPr>
        </p:nvSpPr>
        <p:spPr>
          <a:xfrm>
            <a:off x="6190488" y="6432496"/>
            <a:ext cx="2544079" cy="365125"/>
          </a:xfrm>
        </p:spPr>
        <p:txBody>
          <a:bodyPr/>
          <a:lstStyle/>
          <a:p>
            <a:fld id="{6F1CD064-18F6-4378-BC36-DF6C2C942241}" type="datetimeFigureOut">
              <a:rPr lang="en-IN" smtClean="0"/>
              <a:t>10-10-2026</a:t>
            </a:fld>
            <a:endParaRPr lang="en-IN"/>
          </a:p>
        </p:txBody>
      </p:sp>
      <p:sp>
        <p:nvSpPr>
          <p:cNvPr id="6" name="Slide Number Placeholder 6">
            <a:extLst>
              <a:ext uri="{FF2B5EF4-FFF2-40B4-BE49-F238E27FC236}">
                <a16:creationId xmlns:a16="http://schemas.microsoft.com/office/drawing/2014/main" id="{09C00759-43C5-D4A5-6597-C9F31C4DA2AA}"/>
              </a:ext>
            </a:extLst>
          </p:cNvPr>
          <p:cNvSpPr>
            <a:spLocks noGrp="1"/>
          </p:cNvSpPr>
          <p:nvPr>
            <p:ph type="sldNum" sz="quarter" idx="17"/>
          </p:nvPr>
        </p:nvSpPr>
        <p:spPr>
          <a:xfrm>
            <a:off x="11099128" y="6438284"/>
            <a:ext cx="429207" cy="365125"/>
          </a:xfrm>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3227160093"/>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18615" y="2883090"/>
            <a:ext cx="7741851" cy="1842020"/>
          </a:xfrm>
        </p:spPr>
        <p:txBody>
          <a:bodyPr anchor="b">
            <a:noAutofit/>
          </a:bodyPr>
          <a:lstStyle>
            <a:lvl1pPr>
              <a:defRPr sz="5600"/>
            </a:lvl1pPr>
          </a:lstStyle>
          <a:p>
            <a:r>
              <a:rPr lang="en-GB"/>
              <a:t>Click to edit Master title style</a:t>
            </a:r>
            <a:endParaRPr lang="en-US" dirty="0"/>
          </a:p>
        </p:txBody>
      </p:sp>
      <p:sp>
        <p:nvSpPr>
          <p:cNvPr id="9" name="Footer Placeholder 4">
            <a:extLst>
              <a:ext uri="{FF2B5EF4-FFF2-40B4-BE49-F238E27FC236}">
                <a16:creationId xmlns:a16="http://schemas.microsoft.com/office/drawing/2014/main" id="{C9D34928-44CA-ACCE-36AD-37689020A379}"/>
              </a:ext>
            </a:extLst>
          </p:cNvPr>
          <p:cNvSpPr>
            <a:spLocks noGrp="1"/>
          </p:cNvSpPr>
          <p:nvPr>
            <p:ph type="ftr" sz="quarter" idx="11"/>
          </p:nvPr>
        </p:nvSpPr>
        <p:spPr>
          <a:xfrm>
            <a:off x="536906" y="100701"/>
            <a:ext cx="5361724" cy="365125"/>
          </a:xfrm>
        </p:spPr>
        <p:txBody>
          <a:bodyPr/>
          <a:lstStyle/>
          <a:p>
            <a:endParaRPr lang="en-IN"/>
          </a:p>
        </p:txBody>
      </p:sp>
      <p:sp>
        <p:nvSpPr>
          <p:cNvPr id="8" name="Date Placeholder 3">
            <a:extLst>
              <a:ext uri="{FF2B5EF4-FFF2-40B4-BE49-F238E27FC236}">
                <a16:creationId xmlns:a16="http://schemas.microsoft.com/office/drawing/2014/main" id="{B6F43E62-A9B0-571B-E3BD-354206A884CF}"/>
              </a:ext>
            </a:extLst>
          </p:cNvPr>
          <p:cNvSpPr>
            <a:spLocks noGrp="1"/>
          </p:cNvSpPr>
          <p:nvPr>
            <p:ph type="dt" sz="half" idx="10"/>
          </p:nvPr>
        </p:nvSpPr>
        <p:spPr>
          <a:xfrm>
            <a:off x="6217921" y="100701"/>
            <a:ext cx="2526030" cy="365125"/>
          </a:xfrm>
        </p:spPr>
        <p:txBody>
          <a:bodyPr/>
          <a:lstStyle/>
          <a:p>
            <a:fld id="{6F1CD064-18F6-4378-BC36-DF6C2C942241}" type="datetimeFigureOut">
              <a:rPr lang="en-IN" smtClean="0"/>
              <a:t>10-10-2026</a:t>
            </a:fld>
            <a:endParaRPr lang="en-IN"/>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6905" y="4922111"/>
            <a:ext cx="7741850" cy="1279615"/>
          </a:xfrm>
        </p:spPr>
        <p:txBody>
          <a:bodyPr anchor="t">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762793" y="6392174"/>
            <a:ext cx="429207" cy="365125"/>
          </a:xfrm>
        </p:spPr>
        <p:txBody>
          <a:bodyPr anchor="b"/>
          <a:lstStyle/>
          <a:p>
            <a:fld id="{AC95BBCF-875D-4DA8-8537-A09E489AD33C}" type="slidenum">
              <a:rPr lang="en-IN" smtClean="0"/>
              <a:t>‹#›</a:t>
            </a:fld>
            <a:endParaRPr lang="en-IN"/>
          </a:p>
        </p:txBody>
      </p:sp>
      <p:sp>
        <p:nvSpPr>
          <p:cNvPr id="3" name="Oval 2">
            <a:extLst>
              <a:ext uri="{FF2B5EF4-FFF2-40B4-BE49-F238E27FC236}">
                <a16:creationId xmlns:a16="http://schemas.microsoft.com/office/drawing/2014/main" id="{D3CF16D9-01F3-6CE6-7291-C344E099BBD0}"/>
              </a:ext>
            </a:extLst>
          </p:cNvPr>
          <p:cNvSpPr/>
          <p:nvPr/>
        </p:nvSpPr>
        <p:spPr>
          <a:xfrm>
            <a:off x="8454179" y="100701"/>
            <a:ext cx="3557904" cy="3557904"/>
          </a:xfrm>
          <a:prstGeom prst="ellipse">
            <a:avLst/>
          </a:prstGeom>
          <a:noFill/>
          <a:ln w="158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78884971"/>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2738B-5AAB-432E-C934-AFD0282B859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4D595B9-B074-A834-02F3-E4422C597A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2CF2A69-F17A-C77B-A661-34B6F081C3B5}"/>
              </a:ext>
            </a:extLst>
          </p:cNvPr>
          <p:cNvSpPr>
            <a:spLocks noGrp="1"/>
          </p:cNvSpPr>
          <p:nvPr>
            <p:ph type="dt" sz="half" idx="10"/>
          </p:nvPr>
        </p:nvSpPr>
        <p:spPr/>
        <p:txBody>
          <a:bodyPr/>
          <a:lstStyle/>
          <a:p>
            <a:fld id="{6F1CD064-18F6-4378-BC36-DF6C2C942241}" type="datetimeFigureOut">
              <a:rPr lang="en-IN" smtClean="0"/>
              <a:t>10-10-2026</a:t>
            </a:fld>
            <a:endParaRPr lang="en-IN"/>
          </a:p>
        </p:txBody>
      </p:sp>
      <p:sp>
        <p:nvSpPr>
          <p:cNvPr id="5" name="Footer Placeholder 4">
            <a:extLst>
              <a:ext uri="{FF2B5EF4-FFF2-40B4-BE49-F238E27FC236}">
                <a16:creationId xmlns:a16="http://schemas.microsoft.com/office/drawing/2014/main" id="{16BF7874-F70F-C8F1-017E-69A984BD69A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2DF1D68-6DB4-E082-ABD3-4CB71EC8CA66}"/>
              </a:ext>
            </a:extLst>
          </p:cNvPr>
          <p:cNvSpPr>
            <a:spLocks noGrp="1"/>
          </p:cNvSpPr>
          <p:nvPr>
            <p:ph type="sldNum" sz="quarter" idx="12"/>
          </p:nvPr>
        </p:nvSpPr>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9353375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DF7DB-43AC-05AA-CA1B-0497FC19A7B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D4A5360-098B-121E-297F-1B12C367F5A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BD2D9EC-E501-8C3B-213C-4776E8A451E1}"/>
              </a:ext>
            </a:extLst>
          </p:cNvPr>
          <p:cNvSpPr>
            <a:spLocks noGrp="1"/>
          </p:cNvSpPr>
          <p:nvPr>
            <p:ph type="dt" sz="half" idx="10"/>
          </p:nvPr>
        </p:nvSpPr>
        <p:spPr/>
        <p:txBody>
          <a:bodyPr/>
          <a:lstStyle/>
          <a:p>
            <a:fld id="{6F1CD064-18F6-4378-BC36-DF6C2C942241}" type="datetimeFigureOut">
              <a:rPr lang="en-IN" smtClean="0"/>
              <a:t>10-10-2026</a:t>
            </a:fld>
            <a:endParaRPr lang="en-IN"/>
          </a:p>
        </p:txBody>
      </p:sp>
      <p:sp>
        <p:nvSpPr>
          <p:cNvPr id="5" name="Footer Placeholder 4">
            <a:extLst>
              <a:ext uri="{FF2B5EF4-FFF2-40B4-BE49-F238E27FC236}">
                <a16:creationId xmlns:a16="http://schemas.microsoft.com/office/drawing/2014/main" id="{0AEA0BE8-20C6-5ED2-2FC5-0962B1364D4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8C0B741-D85C-AC0D-06D0-C108984845F7}"/>
              </a:ext>
            </a:extLst>
          </p:cNvPr>
          <p:cNvSpPr>
            <a:spLocks noGrp="1"/>
          </p:cNvSpPr>
          <p:nvPr>
            <p:ph type="sldNum" sz="quarter" idx="12"/>
          </p:nvPr>
        </p:nvSpPr>
        <p:spPr/>
        <p:txBody>
          <a:bodyPr/>
          <a:lstStyle/>
          <a:p>
            <a:fld id="{AC95BBCF-875D-4DA8-8537-A09E489AD33C}" type="slidenum">
              <a:rPr lang="en-IN" smtClean="0"/>
              <a:t>‹#›</a:t>
            </a:fld>
            <a:endParaRPr lang="en-IN"/>
          </a:p>
        </p:txBody>
      </p:sp>
    </p:spTree>
    <p:extLst>
      <p:ext uri="{BB962C8B-B14F-4D97-AF65-F5344CB8AC3E}">
        <p14:creationId xmlns:p14="http://schemas.microsoft.com/office/powerpoint/2010/main" val="28223552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167177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cSld name="Slide master 1">
    <p:bg>
      <p:bgPr>
        <a:solidFill>
          <a:srgbClr val="ECECF3"/>
        </a:solidFill>
        <a:effectLst/>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FFFFFF">
              <a:alpha val="95000"/>
            </a:srgbClr>
          </a:solidFill>
          <a:ln/>
        </p:spPr>
        <p:txBody>
          <a:bodyPr/>
          <a:lstStyle/>
          <a:p>
            <a:endParaRPr lang="en-GB"/>
          </a:p>
        </p:txBody>
      </p:sp>
    </p:spTree>
    <p:extLst>
      <p:ext uri="{BB962C8B-B14F-4D97-AF65-F5344CB8AC3E}">
        <p14:creationId xmlns:p14="http://schemas.microsoft.com/office/powerpoint/2010/main" val="4163080964"/>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slideLayout" Target="../slideLayouts/slideLayout19.xml"/><Relationship Id="rId26" Type="http://schemas.openxmlformats.org/officeDocument/2006/relationships/slideLayout" Target="../slideLayouts/slideLayout27.xml"/><Relationship Id="rId3" Type="http://schemas.openxmlformats.org/officeDocument/2006/relationships/slideLayout" Target="../slideLayouts/slideLayout4.xml"/><Relationship Id="rId21" Type="http://schemas.openxmlformats.org/officeDocument/2006/relationships/slideLayout" Target="../slideLayouts/slideLayout22.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5" Type="http://schemas.openxmlformats.org/officeDocument/2006/relationships/slideLayout" Target="../slideLayouts/slideLayout26.xml"/><Relationship Id="rId2" Type="http://schemas.openxmlformats.org/officeDocument/2006/relationships/slideLayout" Target="../slideLayouts/slideLayout3.xml"/><Relationship Id="rId16" Type="http://schemas.openxmlformats.org/officeDocument/2006/relationships/slideLayout" Target="../slideLayouts/slideLayout17.xml"/><Relationship Id="rId20" Type="http://schemas.openxmlformats.org/officeDocument/2006/relationships/slideLayout" Target="../slideLayouts/slideLayout21.xml"/><Relationship Id="rId29" Type="http://schemas.openxmlformats.org/officeDocument/2006/relationships/slideLayout" Target="../slideLayouts/slideLayout30.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24" Type="http://schemas.openxmlformats.org/officeDocument/2006/relationships/slideLayout" Target="../slideLayouts/slideLayout25.xml"/><Relationship Id="rId5" Type="http://schemas.openxmlformats.org/officeDocument/2006/relationships/slideLayout" Target="../slideLayouts/slideLayout6.xml"/><Relationship Id="rId15" Type="http://schemas.openxmlformats.org/officeDocument/2006/relationships/slideLayout" Target="../slideLayouts/slideLayout16.xml"/><Relationship Id="rId23" Type="http://schemas.openxmlformats.org/officeDocument/2006/relationships/slideLayout" Target="../slideLayouts/slideLayout24.xml"/><Relationship Id="rId28" Type="http://schemas.openxmlformats.org/officeDocument/2006/relationships/slideLayout" Target="../slideLayouts/slideLayout29.xml"/><Relationship Id="rId10" Type="http://schemas.openxmlformats.org/officeDocument/2006/relationships/slideLayout" Target="../slideLayouts/slideLayout11.xml"/><Relationship Id="rId19" Type="http://schemas.openxmlformats.org/officeDocument/2006/relationships/slideLayout" Target="../slideLayouts/slideLayout20.xml"/><Relationship Id="rId31"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 Id="rId22" Type="http://schemas.openxmlformats.org/officeDocument/2006/relationships/slideLayout" Target="../slideLayouts/slideLayout23.xml"/><Relationship Id="rId27" Type="http://schemas.openxmlformats.org/officeDocument/2006/relationships/slideLayout" Target="../slideLayouts/slideLayout28.xml"/><Relationship Id="rId30" Type="http://schemas.openxmlformats.org/officeDocument/2006/relationships/slideLayout" Target="../slideLayouts/slideLayout31.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97233900"/>
      </p:ext>
    </p:extLst>
  </p:cSld>
  <p:clrMap bg1="lt1" tx1="dk1" bg2="lt2" tx2="dk2" accent1="accent1" accent2="accent2" accent3="accent3" accent4="accent4" accent5="accent5" accent6="accent6" hlink="hlink" folHlink="folHlink"/>
  <p:sldLayoutIdLst>
    <p:sldLayoutId id="2147483703"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alpha val="99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 y="644663"/>
            <a:ext cx="12001592" cy="1088358"/>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190488" y="104576"/>
            <a:ext cx="4836883"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fld id="{6F1CD064-18F6-4378-BC36-DF6C2C942241}" type="datetimeFigureOut">
              <a:rPr lang="en-IN" smtClean="0"/>
              <a:t>10-10-2026</a:t>
            </a:fld>
            <a:endParaRPr lang="en-IN"/>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4501" y="110364"/>
            <a:ext cx="5276852" cy="365125"/>
          </a:xfrm>
          <a:prstGeom prst="rect">
            <a:avLst/>
          </a:prstGeom>
        </p:spPr>
        <p:txBody>
          <a:bodyPr vert="horz" lIns="91440" tIns="45720" rIns="91440" bIns="45720" rtlCol="0" anchor="t"/>
          <a:lstStyle>
            <a:lvl1pPr algn="l" rtl="0">
              <a:lnSpc>
                <a:spcPct val="80000"/>
              </a:lnSpc>
              <a:defRPr sz="1000">
                <a:solidFill>
                  <a:schemeClr val="tx1"/>
                </a:solidFill>
                <a:latin typeface="+mn-lt"/>
              </a:defRPr>
            </a:lvl1pPr>
          </a:lstStyle>
          <a:p>
            <a:endParaRPr lang="en-IN"/>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762792" y="110364"/>
            <a:ext cx="429207" cy="365125"/>
          </a:xfrm>
          <a:prstGeom prst="rect">
            <a:avLst/>
          </a:prstGeom>
        </p:spPr>
        <p:txBody>
          <a:bodyPr vert="horz" lIns="91440" tIns="45720" rIns="91440" bIns="45720" rtlCol="0" anchor="t"/>
          <a:lstStyle>
            <a:lvl1pPr algn="r" rtl="0">
              <a:lnSpc>
                <a:spcPct val="80000"/>
              </a:lnSpc>
              <a:defRPr sz="1000">
                <a:solidFill>
                  <a:schemeClr val="tx1"/>
                </a:solidFill>
                <a:latin typeface="+mn-lt"/>
              </a:defRPr>
            </a:lvl1pPr>
          </a:lstStyle>
          <a:p>
            <a:fld id="{AC95BBCF-875D-4DA8-8537-A09E489AD33C}" type="slidenum">
              <a:rPr lang="en-IN" smtClean="0"/>
              <a:t>‹#›</a:t>
            </a:fld>
            <a:endParaRPr lang="en-IN"/>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0" y="1907521"/>
            <a:ext cx="12001592" cy="48401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0430060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 id="2147483725" r:id="rId18"/>
    <p:sldLayoutId id="2147483726" r:id="rId19"/>
    <p:sldLayoutId id="2147483727" r:id="rId20"/>
    <p:sldLayoutId id="2147483728" r:id="rId21"/>
    <p:sldLayoutId id="2147483729" r:id="rId22"/>
    <p:sldLayoutId id="2147483730" r:id="rId23"/>
    <p:sldLayoutId id="2147483731" r:id="rId24"/>
    <p:sldLayoutId id="2147483732" r:id="rId25"/>
    <p:sldLayoutId id="2147483733" r:id="rId26"/>
    <p:sldLayoutId id="2147483734" r:id="rId27"/>
    <p:sldLayoutId id="2147483735" r:id="rId28"/>
    <p:sldLayoutId id="2147483736" r:id="rId29"/>
    <p:sldLayoutId id="2147483737" r:id="rId30"/>
  </p:sldLayoutIdLst>
  <p:txStyles>
    <p:titleStyle>
      <a:lvl1pPr algn="l" defTabSz="914400" rtl="0" eaLnBrk="1" latinLnBrk="0" hangingPunct="1">
        <a:lnSpc>
          <a:spcPct val="80000"/>
        </a:lnSpc>
        <a:spcBef>
          <a:spcPct val="0"/>
        </a:spcBef>
        <a:buNone/>
        <a:defRPr sz="5600" b="0" i="0" kern="1200" spc="-200" baseline="0">
          <a:solidFill>
            <a:schemeClr val="tx1"/>
          </a:solidFill>
          <a:latin typeface="+mj-lt"/>
          <a:ea typeface="+mj-ea"/>
          <a:cs typeface="+mj-cs"/>
        </a:defRPr>
      </a:lvl1pPr>
    </p:titleStyle>
    <p:bodyStyle>
      <a:lvl1pPr marL="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1pPr>
      <a:lvl2pPr marL="2286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2pPr>
      <a:lvl3pPr marL="4572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3pPr>
      <a:lvl4pPr marL="6858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4pPr>
      <a:lvl5pPr marL="914400" indent="0" algn="l" defTabSz="914400" rtl="0" eaLnBrk="1" latinLnBrk="0" hangingPunct="1">
        <a:lnSpc>
          <a:spcPct val="80000"/>
        </a:lnSpc>
        <a:spcBef>
          <a:spcPts val="1000"/>
        </a:spcBef>
        <a:buFont typeface="Arial" panose="020B0604020202020204" pitchFamily="34" charset="0"/>
        <a:buNone/>
        <a:defRPr sz="140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4710424"/>
      </p:ext>
    </p:extLst>
  </p:cSld>
  <p:clrMap bg1="lt1" tx1="dk1" bg2="lt2" tx2="dk2" accent1="accent1" accent2="accent2" accent3="accent3" accent4="accent4" accent5="accent5" accent6="accent6" hlink="hlink" folHlink="folHlink"/>
  <p:sldLayoutIdLst>
    <p:sldLayoutId id="214748373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30.xml"/><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3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3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31.xml"/><Relationship Id="rId4" Type="http://schemas.openxmlformats.org/officeDocument/2006/relationships/image" Target="../media/image14.sv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9.xml"/><Relationship Id="rId1" Type="http://schemas.openxmlformats.org/officeDocument/2006/relationships/slideLayout" Target="../slideLayouts/slideLayout31.xml"/><Relationship Id="rId5" Type="http://schemas.openxmlformats.org/officeDocument/2006/relationships/image" Target="../media/image18.svg"/><Relationship Id="rId4" Type="http://schemas.openxmlformats.org/officeDocument/2006/relationships/image" Target="../media/image17.sv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31.xml"/><Relationship Id="rId4" Type="http://schemas.openxmlformats.org/officeDocument/2006/relationships/image" Target="../media/image20.svg"/></Relationships>
</file>

<file path=ppt/slides/_rels/slide12.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notesSlide" Target="../notesSlides/notesSlide11.xml"/><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24.svg"/></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learn.microsoft.com/en-us/microsoft-365/frontline/shifts-for-teams-landing-page"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hyperlink" Target="https://support.microsoft.com/en-us/teams/shifts/schedule-staff-shifts" TargetMode="External"/><Relationship Id="rId4" Type="http://schemas.openxmlformats.org/officeDocument/2006/relationships/hyperlink" Target="https://www.microsoft.com/en-us/microsoft-teams/staff-scheduling-shift-management/"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learn.microsoft.com/en-us/microsoft-365/frontline/shifts-for-teams-landing-page?view=o365-worldwide"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hyperlink" Target="https://www.microsoft.com/en-us/microsoft-teams/staff-scheduling-shift-management/" TargetMode="External"/><Relationship Id="rId4" Type="http://schemas.openxmlformats.org/officeDocument/2006/relationships/hyperlink" Target="https://support.microsoft.com/en-us/teams/shifts/schedule-staff-shift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32.xml"/></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32.xml"/><Relationship Id="rId4" Type="http://schemas.openxmlformats.org/officeDocument/2006/relationships/image" Target="../media/image30.svg"/></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0.xml"/><Relationship Id="rId1" Type="http://schemas.openxmlformats.org/officeDocument/2006/relationships/slideLayout" Target="../slideLayouts/slideLayout32.xml"/></Relationships>
</file>

<file path=ppt/slides/_rels/slide22.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notesSlide" Target="../notesSlides/notesSlide21.xml"/><Relationship Id="rId1" Type="http://schemas.openxmlformats.org/officeDocument/2006/relationships/slideLayout" Target="../slideLayouts/slideLayout32.xml"/><Relationship Id="rId6" Type="http://schemas.openxmlformats.org/officeDocument/2006/relationships/image" Target="../media/image35.svg"/><Relationship Id="rId5" Type="http://schemas.openxmlformats.org/officeDocument/2006/relationships/image" Target="../media/image34.svg"/><Relationship Id="rId4" Type="http://schemas.openxmlformats.org/officeDocument/2006/relationships/image" Target="../media/image33.svg"/></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2.xml"/><Relationship Id="rId1" Type="http://schemas.openxmlformats.org/officeDocument/2006/relationships/slideLayout" Target="../slideLayouts/slideLayout32.xml"/></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3.xml"/><Relationship Id="rId1" Type="http://schemas.openxmlformats.org/officeDocument/2006/relationships/slideLayout" Target="../slideLayouts/slideLayout32.xml"/><Relationship Id="rId5" Type="http://schemas.openxmlformats.org/officeDocument/2006/relationships/image" Target="../media/image39.svg"/><Relationship Id="rId4" Type="http://schemas.openxmlformats.org/officeDocument/2006/relationships/image" Target="../media/image38.svg"/></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4.xml"/><Relationship Id="rId1" Type="http://schemas.openxmlformats.org/officeDocument/2006/relationships/slideLayout" Target="../slideLayouts/slideLayout32.xml"/></Relationships>
</file>

<file path=ppt/slides/_rels/slide26.xml.rels><?xml version="1.0" encoding="UTF-8" standalone="yes"?>
<Relationships xmlns="http://schemas.openxmlformats.org/package/2006/relationships"><Relationship Id="rId3" Type="http://schemas.openxmlformats.org/officeDocument/2006/relationships/hyperlink" Target="https://koek-it.de/en/insights/microsoft-365-for-care-teams/" TargetMode="External"/><Relationship Id="rId7" Type="http://schemas.openxmlformats.org/officeDocument/2006/relationships/hyperlink" Target="https://www.virtosoftware.com/team/microsoft-scheduling-software/" TargetMode="External"/><Relationship Id="rId2" Type="http://schemas.openxmlformats.org/officeDocument/2006/relationships/notesSlide" Target="../notesSlides/notesSlide25.xml"/><Relationship Id="rId1" Type="http://schemas.openxmlformats.org/officeDocument/2006/relationships/slideLayout" Target="../slideLayouts/slideLayout32.xml"/><Relationship Id="rId6" Type="http://schemas.openxmlformats.org/officeDocument/2006/relationships/hyperlink" Target="https://support.microsoft.com/en-us/outlook/people/use-a-group-calendar-in-outlook-to-schedule-and-edit-events" TargetMode="External"/><Relationship Id="rId5" Type="http://schemas.openxmlformats.org/officeDocument/2006/relationships/hyperlink" Target="https://support.microsoft.com/en-us/outlook/sharing/share-and-access-a-calendar-with-edit-or-delegate-permissions-in-outlook" TargetMode="External"/><Relationship Id="rId4" Type="http://schemas.openxmlformats.org/officeDocument/2006/relationships/hyperlink" Target="https://support.microsoft.com/en-us/outlook/calendar-sharing-in-microsoft-365"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support.microsoft.com/en-us/outlook/people/use-a-group-calendar-in-outlook-to-schedule-and-edit-events" TargetMode="External"/><Relationship Id="rId7" Type="http://schemas.openxmlformats.org/officeDocument/2006/relationships/hyperlink" Target="https://koek-it.de/en/insights/microsoft-365-for-care-teams/" TargetMode="External"/><Relationship Id="rId2" Type="http://schemas.openxmlformats.org/officeDocument/2006/relationships/notesSlide" Target="../notesSlides/notesSlide26.xml"/><Relationship Id="rId1" Type="http://schemas.openxmlformats.org/officeDocument/2006/relationships/slideLayout" Target="../slideLayouts/slideLayout32.xml"/><Relationship Id="rId6" Type="http://schemas.openxmlformats.org/officeDocument/2006/relationships/hyperlink" Target="https://www.virtosoftware.com/team/microsoft-scheduling-software/" TargetMode="External"/><Relationship Id="rId5" Type="http://schemas.openxmlformats.org/officeDocument/2006/relationships/hyperlink" Target="https://support.microsoft.com/en-us/outlook/calendar-sharing-in-microsoft-365" TargetMode="External"/><Relationship Id="rId4" Type="http://schemas.openxmlformats.org/officeDocument/2006/relationships/hyperlink" Target="https://support.microsoft.com/en-us/outlook/sharing/share-and-access-a-calendar-with-edit-or-delegate-permissions-in-outlook"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7.xml"/><Relationship Id="rId1" Type="http://schemas.openxmlformats.org/officeDocument/2006/relationships/slideLayout" Target="../slideLayouts/slideLayout32.xml"/></Relationships>
</file>

<file path=ppt/slides/_rels/slide2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8.xml"/><Relationship Id="rId1" Type="http://schemas.openxmlformats.org/officeDocument/2006/relationships/slideLayout" Target="../slideLayouts/slideLayout32.xml"/><Relationship Id="rId4" Type="http://schemas.openxmlformats.org/officeDocument/2006/relationships/image" Target="../media/image30.svg"/></Relationships>
</file>

<file path=ppt/slides/_rels/slide3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9.xml"/><Relationship Id="rId1" Type="http://schemas.openxmlformats.org/officeDocument/2006/relationships/slideLayout" Target="../slideLayouts/slideLayout32.xml"/></Relationships>
</file>

<file path=ppt/slides/_rels/slide31.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notesSlide" Target="../notesSlides/notesSlide30.xml"/><Relationship Id="rId1" Type="http://schemas.openxmlformats.org/officeDocument/2006/relationships/slideLayout" Target="../slideLayouts/slideLayout32.xml"/><Relationship Id="rId6" Type="http://schemas.openxmlformats.org/officeDocument/2006/relationships/image" Target="../media/image47.svg"/><Relationship Id="rId5" Type="http://schemas.openxmlformats.org/officeDocument/2006/relationships/image" Target="../media/image46.svg"/><Relationship Id="rId4" Type="http://schemas.openxmlformats.org/officeDocument/2006/relationships/image" Target="../media/image45.svg"/></Relationships>
</file>

<file path=ppt/slides/_rels/slide32.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notesSlide" Target="../notesSlides/notesSlide31.xml"/><Relationship Id="rId1" Type="http://schemas.openxmlformats.org/officeDocument/2006/relationships/slideLayout" Target="../slideLayouts/slideLayout32.xml"/><Relationship Id="rId4" Type="http://schemas.openxmlformats.org/officeDocument/2006/relationships/image" Target="../media/image49.svg"/></Relationships>
</file>

<file path=ppt/slides/_rels/slide33.xml.rels><?xml version="1.0" encoding="UTF-8" standalone="yes"?>
<Relationships xmlns="http://schemas.openxmlformats.org/package/2006/relationships"><Relationship Id="rId3" Type="http://schemas.openxmlformats.org/officeDocument/2006/relationships/hyperlink" Target="https://support.microsoft.com/en-us/excel/using-solver-to-schedule-your-workforce" TargetMode="External"/><Relationship Id="rId2" Type="http://schemas.openxmlformats.org/officeDocument/2006/relationships/notesSlide" Target="../notesSlides/notesSlide32.xml"/><Relationship Id="rId1" Type="http://schemas.openxmlformats.org/officeDocument/2006/relationships/slideLayout" Target="../slideLayouts/slideLayout32.xml"/><Relationship Id="rId4" Type="http://schemas.openxmlformats.org/officeDocument/2006/relationships/hyperlink" Target="https://alphanomic.co.uk/templates/care-home-staff-rota-templa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A3756-36C1-512A-8B3B-4445D410822A}"/>
              </a:ext>
            </a:extLst>
          </p:cNvPr>
          <p:cNvSpPr>
            <a:spLocks noGrp="1"/>
          </p:cNvSpPr>
          <p:nvPr>
            <p:ph type="ctrTitle"/>
          </p:nvPr>
        </p:nvSpPr>
        <p:spPr>
          <a:xfrm>
            <a:off x="1907207" y="2004527"/>
            <a:ext cx="9165204" cy="1424473"/>
          </a:xfrm>
        </p:spPr>
        <p:txBody>
          <a:bodyPr anchor="b">
            <a:normAutofit fontScale="90000"/>
          </a:bodyPr>
          <a:lstStyle/>
          <a:p>
            <a:r>
              <a:rPr lang="en-IN" sz="4200" b="1" dirty="0"/>
              <a:t>LCHS4007 </a:t>
            </a:r>
            <a:br>
              <a:rPr lang="en-IN" sz="4200" dirty="0"/>
            </a:br>
            <a:r>
              <a:rPr lang="en-IN" sz="4200" b="1" dirty="0"/>
              <a:t>Digital Skills and Research Methods</a:t>
            </a:r>
            <a:br>
              <a:rPr lang="en-IN" sz="4200" b="1" dirty="0"/>
            </a:br>
            <a:endParaRPr lang="en-IN" sz="4200" dirty="0"/>
          </a:p>
        </p:txBody>
      </p:sp>
      <p:sp>
        <p:nvSpPr>
          <p:cNvPr id="3" name="Subtitle 2">
            <a:extLst>
              <a:ext uri="{FF2B5EF4-FFF2-40B4-BE49-F238E27FC236}">
                <a16:creationId xmlns:a16="http://schemas.microsoft.com/office/drawing/2014/main" id="{7FBB517C-7BD2-D6B9-A158-1D308663E2DE}"/>
              </a:ext>
            </a:extLst>
          </p:cNvPr>
          <p:cNvSpPr>
            <a:spLocks noGrp="1"/>
          </p:cNvSpPr>
          <p:nvPr>
            <p:ph type="subTitle" idx="1"/>
          </p:nvPr>
        </p:nvSpPr>
        <p:spPr>
          <a:xfrm>
            <a:off x="1461820" y="2960692"/>
            <a:ext cx="9755354" cy="3810000"/>
          </a:xfrm>
        </p:spPr>
        <p:txBody>
          <a:bodyPr anchor="t">
            <a:normAutofit fontScale="92500" lnSpcReduction="10000"/>
          </a:bodyPr>
          <a:lstStyle/>
          <a:p>
            <a:r>
              <a:rPr lang="en-GB" b="1" dirty="0"/>
              <a:t>Student Name:</a:t>
            </a:r>
            <a:r>
              <a:rPr lang="en-IN" dirty="0"/>
              <a:t> </a:t>
            </a:r>
            <a:r>
              <a:rPr lang="en-GB" b="1" dirty="0"/>
              <a:t>Mariana Loredana Voiasciuc </a:t>
            </a:r>
          </a:p>
          <a:p>
            <a:r>
              <a:rPr lang="en-GB" b="1" dirty="0"/>
              <a:t>Student ID: 2615266</a:t>
            </a:r>
          </a:p>
          <a:p>
            <a:r>
              <a:rPr lang="en-GB" b="1" dirty="0"/>
              <a:t>Student Name: Athar Ali Khan</a:t>
            </a:r>
          </a:p>
          <a:p>
            <a:r>
              <a:rPr lang="en-GB" b="1" dirty="0"/>
              <a:t>Student ID: 2615086</a:t>
            </a:r>
          </a:p>
          <a:p>
            <a:r>
              <a:rPr lang="en-GB" b="1" dirty="0"/>
              <a:t>Student Name: Ismail Shaikh </a:t>
            </a:r>
          </a:p>
          <a:p>
            <a:r>
              <a:rPr lang="en-GB" b="1" dirty="0"/>
              <a:t>Student ID: 2615577</a:t>
            </a:r>
          </a:p>
          <a:p>
            <a:r>
              <a:rPr lang="en-GB" b="1" dirty="0"/>
              <a:t>Student Name: Shankar Singh</a:t>
            </a:r>
          </a:p>
          <a:p>
            <a:r>
              <a:rPr lang="en-GB" b="1" dirty="0"/>
              <a:t>Student ID:2606113</a:t>
            </a:r>
          </a:p>
          <a:p>
            <a:r>
              <a:rPr lang="en-GB" b="1" dirty="0"/>
              <a:t>Student Name: Gurdev Singh</a:t>
            </a:r>
          </a:p>
          <a:p>
            <a:r>
              <a:rPr lang="en-GB" b="1" dirty="0"/>
              <a:t>Student ID:</a:t>
            </a:r>
            <a:r>
              <a:rPr lang="en-GB" b="1" dirty="0">
                <a:solidFill>
                  <a:prstClr val="black"/>
                </a:solidFill>
                <a:latin typeface="Arial" panose="020B0604020202020204" pitchFamily="34" charset="0"/>
                <a:cs typeface="Arial" panose="020B0604020202020204" pitchFamily="34" charset="0"/>
              </a:rPr>
              <a:t>2606114 </a:t>
            </a:r>
          </a:p>
          <a:p>
            <a:endParaRPr lang="en-GB" b="1" dirty="0"/>
          </a:p>
          <a:p>
            <a:endParaRPr lang="en-GB" b="1" dirty="0"/>
          </a:p>
        </p:txBody>
      </p:sp>
      <p:pic>
        <p:nvPicPr>
          <p:cNvPr id="4" name="Picture 3" descr="Discover University of Wales Trinity Saint David">
            <a:extLst>
              <a:ext uri="{FF2B5EF4-FFF2-40B4-BE49-F238E27FC236}">
                <a16:creationId xmlns:a16="http://schemas.microsoft.com/office/drawing/2014/main" id="{D3A20687-9493-A09B-A2C8-C37ECB2A6FCB}"/>
              </a:ext>
            </a:extLst>
          </p:cNvPr>
          <p:cNvPicPr/>
          <p:nvPr/>
        </p:nvPicPr>
        <p:blipFill>
          <a:blip r:embed="rId3" r:link="rId4">
            <a:extLst>
              <a:ext uri="{28A0092B-C50C-407E-A947-70E740481C1C}">
                <a14:useLocalDpi xmlns:a14="http://schemas.microsoft.com/office/drawing/2010/main" val="0"/>
              </a:ext>
            </a:extLst>
          </a:blip>
          <a:stretch>
            <a:fillRect/>
          </a:stretch>
        </p:blipFill>
        <p:spPr bwMode="auto">
          <a:xfrm>
            <a:off x="5207385" y="173568"/>
            <a:ext cx="2264224" cy="905689"/>
          </a:xfrm>
          <a:prstGeom prst="rect">
            <a:avLst/>
          </a:prstGeom>
          <a:noFill/>
        </p:spPr>
      </p:pic>
    </p:spTree>
    <p:extLst>
      <p:ext uri="{BB962C8B-B14F-4D97-AF65-F5344CB8AC3E}">
        <p14:creationId xmlns:p14="http://schemas.microsoft.com/office/powerpoint/2010/main" val="1512611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030EF-F5AD-0801-C5F2-73C6FF959CBA}"/>
              </a:ext>
            </a:extLst>
          </p:cNvPr>
          <p:cNvSpPr>
            <a:spLocks noGrp="1"/>
          </p:cNvSpPr>
          <p:nvPr>
            <p:ph type="title"/>
          </p:nvPr>
        </p:nvSpPr>
        <p:spPr>
          <a:xfrm>
            <a:off x="589424" y="577981"/>
            <a:ext cx="6833430" cy="1169585"/>
          </a:xfrm>
        </p:spPr>
        <p:txBody>
          <a:bodyPr anchor="b">
            <a:normAutofit/>
          </a:bodyPr>
          <a:lstStyle/>
          <a:p>
            <a:r>
              <a:rPr lang="en-GB" sz="2800" b="1" dirty="0"/>
              <a:t>STAFF SCHEDULING, ROTAS AND VISITS</a:t>
            </a:r>
            <a:endParaRPr lang="en-IN" sz="2800" b="1" dirty="0"/>
          </a:p>
        </p:txBody>
      </p:sp>
      <p:sp>
        <p:nvSpPr>
          <p:cNvPr id="3" name="Content Placeholder 2">
            <a:extLst>
              <a:ext uri="{FF2B5EF4-FFF2-40B4-BE49-F238E27FC236}">
                <a16:creationId xmlns:a16="http://schemas.microsoft.com/office/drawing/2014/main" id="{34164244-2829-27AB-5C55-594ED7E700B3}"/>
              </a:ext>
            </a:extLst>
          </p:cNvPr>
          <p:cNvSpPr>
            <a:spLocks noGrp="1"/>
          </p:cNvSpPr>
          <p:nvPr>
            <p:ph idx="1"/>
          </p:nvPr>
        </p:nvSpPr>
        <p:spPr>
          <a:xfrm>
            <a:off x="589424" y="461132"/>
            <a:ext cx="6222896" cy="6857364"/>
          </a:xfrm>
        </p:spPr>
        <p:txBody>
          <a:bodyPr anchor="ctr">
            <a:normAutofit/>
          </a:bodyPr>
          <a:lstStyle/>
          <a:p>
            <a:endParaRPr lang="en-GB" sz="2000" b="1" dirty="0"/>
          </a:p>
          <a:p>
            <a:pPr algn="just"/>
            <a:r>
              <a:rPr lang="en-GB" sz="2400" b="1" dirty="0"/>
              <a:t>What does the workplace task involve?</a:t>
            </a:r>
            <a:endParaRPr lang="en-IN" sz="2400" dirty="0"/>
          </a:p>
          <a:p>
            <a:pPr lvl="1" algn="just"/>
            <a:r>
              <a:rPr lang="en-GB" sz="2400" dirty="0"/>
              <a:t>Planning staff rotas and care visits </a:t>
            </a:r>
          </a:p>
          <a:p>
            <a:pPr lvl="1" algn="just"/>
            <a:r>
              <a:rPr lang="en-GB" sz="2400" dirty="0"/>
              <a:t>Allocating staff based on availability, role, skills and competence.</a:t>
            </a:r>
            <a:endParaRPr lang="en-IN" sz="2400" dirty="0"/>
          </a:p>
          <a:p>
            <a:pPr lvl="1" algn="just"/>
            <a:r>
              <a:rPr lang="en-GB" sz="2400" dirty="0"/>
              <a:t>Coordinating personal support, medication reminders, appointments and wellbeing checks</a:t>
            </a:r>
            <a:r>
              <a:rPr lang="en-GB" sz="2400" b="1" dirty="0"/>
              <a:t> </a:t>
            </a:r>
          </a:p>
          <a:p>
            <a:pPr lvl="1" algn="just"/>
            <a:r>
              <a:rPr lang="en-GB" sz="2400" dirty="0"/>
              <a:t>Updating rotas when staff availability are</a:t>
            </a:r>
            <a:r>
              <a:rPr lang="en-GB" sz="2400" b="1" dirty="0"/>
              <a:t>.</a:t>
            </a:r>
            <a:endParaRPr lang="en-IN" sz="2400" dirty="0"/>
          </a:p>
          <a:p>
            <a:pPr lvl="1" algn="just"/>
            <a:r>
              <a:rPr lang="en-GB" sz="2400" dirty="0"/>
              <a:t>Ensuring sufficient staff cover for safe, person-centred care </a:t>
            </a:r>
          </a:p>
          <a:p>
            <a:pPr lvl="1" algn="just"/>
            <a:r>
              <a:rPr lang="en-GB" sz="2400" dirty="0"/>
              <a:t>Addressing Ashford's existing problems of unclear rotas</a:t>
            </a:r>
            <a:endParaRPr lang="en-IN" sz="2400" dirty="0"/>
          </a:p>
        </p:txBody>
      </p:sp>
      <p:pic>
        <p:nvPicPr>
          <p:cNvPr id="6" name="Picture 5">
            <a:extLst>
              <a:ext uri="{FF2B5EF4-FFF2-40B4-BE49-F238E27FC236}">
                <a16:creationId xmlns:a16="http://schemas.microsoft.com/office/drawing/2014/main" id="{D8E8D272-3CA0-57F3-0EE6-AA3CFBA86540}"/>
              </a:ext>
            </a:extLst>
          </p:cNvPr>
          <p:cNvPicPr>
            <a:picLocks noChangeAspect="1"/>
          </p:cNvPicPr>
          <p:nvPr/>
        </p:nvPicPr>
        <p:blipFill>
          <a:blip r:embed="rId3"/>
          <a:stretch>
            <a:fillRect/>
          </a:stretch>
        </p:blipFill>
        <p:spPr>
          <a:xfrm>
            <a:off x="7626900" y="461132"/>
            <a:ext cx="4189617" cy="3107411"/>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4" name="Picture 3">
            <a:extLst>
              <a:ext uri="{FF2B5EF4-FFF2-40B4-BE49-F238E27FC236}">
                <a16:creationId xmlns:a16="http://schemas.microsoft.com/office/drawing/2014/main" id="{B5E9EA25-E85D-EAE3-6022-64EC7025E182}"/>
              </a:ext>
            </a:extLst>
          </p:cNvPr>
          <p:cNvPicPr>
            <a:picLocks noChangeAspect="1"/>
          </p:cNvPicPr>
          <p:nvPr/>
        </p:nvPicPr>
        <p:blipFill>
          <a:blip r:embed="rId4"/>
          <a:stretch>
            <a:fillRect/>
          </a:stretch>
        </p:blipFill>
        <p:spPr>
          <a:xfrm>
            <a:off x="7100521" y="3685392"/>
            <a:ext cx="4991853" cy="2815616"/>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27188FEA-E69A-8ACE-EFA9-52E5AED71FAD}"/>
              </a:ext>
            </a:extLst>
          </p:cNvPr>
          <p:cNvSpPr txBox="1"/>
          <p:nvPr/>
        </p:nvSpPr>
        <p:spPr>
          <a:xfrm>
            <a:off x="589423" y="196391"/>
            <a:ext cx="3329433" cy="646331"/>
          </a:xfrm>
          <a:prstGeom prst="rect">
            <a:avLst/>
          </a:prstGeom>
          <a:noFill/>
        </p:spPr>
        <p:txBody>
          <a:bodyPr wrap="square" rtlCol="0">
            <a:spAutoFit/>
          </a:bodyPr>
          <a:lstStyle/>
          <a:p>
            <a:r>
              <a:rPr lang="en-GB" b="1" dirty="0"/>
              <a:t>Presented &amp; Prepared by  Mariana Loredana Voiasciuc </a:t>
            </a:r>
          </a:p>
        </p:txBody>
      </p:sp>
    </p:spTree>
    <p:extLst>
      <p:ext uri="{BB962C8B-B14F-4D97-AF65-F5344CB8AC3E}">
        <p14:creationId xmlns:p14="http://schemas.microsoft.com/office/powerpoint/2010/main" val="999353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FCFE4-E98E-DABC-713D-3BF669801FFF}"/>
              </a:ext>
            </a:extLst>
          </p:cNvPr>
          <p:cNvSpPr>
            <a:spLocks noGrp="1"/>
          </p:cNvSpPr>
          <p:nvPr>
            <p:ph type="title"/>
          </p:nvPr>
        </p:nvSpPr>
        <p:spPr/>
        <p:txBody>
          <a:bodyPr>
            <a:noAutofit/>
          </a:bodyPr>
          <a:lstStyle/>
          <a:p>
            <a:r>
              <a:rPr lang="en-IN" sz="3600" b="1" dirty="0"/>
              <a:t>STEP 1: ASHFORD'S CURRENT PROBLEM AND REQUIRED IMPROVEMENT</a:t>
            </a:r>
            <a:endParaRPr lang="en-IN" sz="3600" dirty="0"/>
          </a:p>
        </p:txBody>
      </p:sp>
      <p:graphicFrame>
        <p:nvGraphicFramePr>
          <p:cNvPr id="4" name="Content Placeholder 3">
            <a:extLst>
              <a:ext uri="{FF2B5EF4-FFF2-40B4-BE49-F238E27FC236}">
                <a16:creationId xmlns:a16="http://schemas.microsoft.com/office/drawing/2014/main" id="{9604102A-B5D8-E1E2-E321-15B9F607369D}"/>
              </a:ext>
            </a:extLst>
          </p:cNvPr>
          <p:cNvGraphicFramePr>
            <a:graphicFrameLocks noGrp="1"/>
          </p:cNvGraphicFramePr>
          <p:nvPr>
            <p:ph idx="1"/>
            <p:extLst>
              <p:ext uri="{D42A27DB-BD31-4B8C-83A1-F6EECF244321}">
                <p14:modId xmlns:p14="http://schemas.microsoft.com/office/powerpoint/2010/main" val="3959331997"/>
              </p:ext>
            </p:extLst>
          </p:nvPr>
        </p:nvGraphicFramePr>
        <p:xfrm>
          <a:off x="-2" y="2064326"/>
          <a:ext cx="12192002" cy="4208682"/>
        </p:xfrm>
        <a:graphic>
          <a:graphicData uri="http://schemas.openxmlformats.org/drawingml/2006/table">
            <a:tbl>
              <a:tblPr firstRow="1" firstCol="1" bandRow="1">
                <a:tableStyleId>{93296810-A885-4BE3-A3E7-6D5BEEA58F35}</a:tableStyleId>
              </a:tblPr>
              <a:tblGrid>
                <a:gridCol w="6096001">
                  <a:extLst>
                    <a:ext uri="{9D8B030D-6E8A-4147-A177-3AD203B41FA5}">
                      <a16:colId xmlns:a16="http://schemas.microsoft.com/office/drawing/2014/main" val="2691398193"/>
                    </a:ext>
                  </a:extLst>
                </a:gridCol>
                <a:gridCol w="6096001">
                  <a:extLst>
                    <a:ext uri="{9D8B030D-6E8A-4147-A177-3AD203B41FA5}">
                      <a16:colId xmlns:a16="http://schemas.microsoft.com/office/drawing/2014/main" val="2915835186"/>
                    </a:ext>
                  </a:extLst>
                </a:gridCol>
              </a:tblGrid>
              <a:tr h="783672">
                <a:tc>
                  <a:txBody>
                    <a:bodyPr/>
                    <a:lstStyle/>
                    <a:p>
                      <a:pPr algn="just">
                        <a:lnSpc>
                          <a:spcPct val="150000"/>
                        </a:lnSpc>
                        <a:spcAft>
                          <a:spcPts val="1000"/>
                        </a:spcAft>
                        <a:buNone/>
                      </a:pPr>
                      <a:r>
                        <a:rPr lang="en-IN" sz="1400" dirty="0">
                          <a:effectLst/>
                        </a:rPr>
                        <a:t>Current issue at Ashford</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400" dirty="0">
                          <a:effectLst/>
                        </a:rPr>
                        <a:t>Scheduling requirement</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435820739"/>
                  </a:ext>
                </a:extLst>
              </a:tr>
              <a:tr h="570835">
                <a:tc>
                  <a:txBody>
                    <a:bodyPr/>
                    <a:lstStyle/>
                    <a:p>
                      <a:pPr algn="just">
                        <a:lnSpc>
                          <a:spcPct val="150000"/>
                        </a:lnSpc>
                        <a:spcAft>
                          <a:spcPts val="1000"/>
                        </a:spcAft>
                        <a:buNone/>
                      </a:pPr>
                      <a:r>
                        <a:rPr lang="en-IN" sz="1400" dirty="0">
                          <a:effectLst/>
                        </a:rPr>
                        <a:t>Unclear rotas</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400" dirty="0">
                          <a:effectLst/>
                        </a:rPr>
                        <a:t>One clear visual rota</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574590973"/>
                  </a:ext>
                </a:extLst>
              </a:tr>
              <a:tr h="570835">
                <a:tc>
                  <a:txBody>
                    <a:bodyPr/>
                    <a:lstStyle/>
                    <a:p>
                      <a:pPr algn="just">
                        <a:lnSpc>
                          <a:spcPct val="150000"/>
                        </a:lnSpc>
                        <a:spcAft>
                          <a:spcPts val="1000"/>
                        </a:spcAft>
                        <a:buNone/>
                      </a:pPr>
                      <a:r>
                        <a:rPr lang="en-IN" sz="1400">
                          <a:effectLst/>
                        </a:rPr>
                        <a:t>Missed updates</a:t>
                      </a:r>
                      <a:endParaRPr lang="en-IN"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400" dirty="0">
                          <a:effectLst/>
                        </a:rPr>
                        <a:t>Regularly updated information</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4754285"/>
                  </a:ext>
                </a:extLst>
              </a:tr>
              <a:tr h="570835">
                <a:tc>
                  <a:txBody>
                    <a:bodyPr/>
                    <a:lstStyle/>
                    <a:p>
                      <a:pPr algn="just">
                        <a:lnSpc>
                          <a:spcPct val="150000"/>
                        </a:lnSpc>
                        <a:spcAft>
                          <a:spcPts val="1000"/>
                        </a:spcAft>
                        <a:buNone/>
                      </a:pPr>
                      <a:r>
                        <a:rPr lang="en-IN" sz="1400" dirty="0">
                          <a:effectLst/>
                        </a:rPr>
                        <a:t>Staff work across locations</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400" dirty="0">
                          <a:effectLst/>
                        </a:rPr>
                        <a:t>Clear visit allocation</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022406407"/>
                  </a:ext>
                </a:extLst>
              </a:tr>
              <a:tr h="570835">
                <a:tc>
                  <a:txBody>
                    <a:bodyPr/>
                    <a:lstStyle/>
                    <a:p>
                      <a:pPr algn="just">
                        <a:lnSpc>
                          <a:spcPct val="150000"/>
                        </a:lnSpc>
                        <a:spcAft>
                          <a:spcPts val="1000"/>
                        </a:spcAft>
                        <a:buNone/>
                      </a:pPr>
                      <a:r>
                        <a:rPr lang="en-IN" sz="1400" dirty="0">
                          <a:effectLst/>
                        </a:rPr>
                        <a:t>Different staff roles</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400">
                          <a:effectLst/>
                        </a:rPr>
                        <a:t>Match staff to appropriate duties</a:t>
                      </a:r>
                      <a:endParaRPr lang="en-IN"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5597955"/>
                  </a:ext>
                </a:extLst>
              </a:tr>
              <a:tr h="570835">
                <a:tc>
                  <a:txBody>
                    <a:bodyPr/>
                    <a:lstStyle/>
                    <a:p>
                      <a:pPr algn="just">
                        <a:lnSpc>
                          <a:spcPct val="150000"/>
                        </a:lnSpc>
                        <a:spcAft>
                          <a:spcPts val="1000"/>
                        </a:spcAft>
                        <a:buNone/>
                      </a:pPr>
                      <a:r>
                        <a:rPr lang="en-IN" sz="1400">
                          <a:effectLst/>
                        </a:rPr>
                        <a:t>Changing care needs</a:t>
                      </a:r>
                      <a:endParaRPr lang="en-IN"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400">
                          <a:effectLst/>
                        </a:rPr>
                        <a:t>Flexible rota adjustments</a:t>
                      </a:r>
                      <a:endParaRPr lang="en-IN" sz="14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27119026"/>
                  </a:ext>
                </a:extLst>
              </a:tr>
              <a:tr h="570835">
                <a:tc>
                  <a:txBody>
                    <a:bodyPr/>
                    <a:lstStyle/>
                    <a:p>
                      <a:pPr algn="just">
                        <a:lnSpc>
                          <a:spcPct val="150000"/>
                        </a:lnSpc>
                        <a:spcAft>
                          <a:spcPts val="1000"/>
                        </a:spcAft>
                        <a:buNone/>
                      </a:pPr>
                      <a:r>
                        <a:rPr lang="en-IN" sz="1400" dirty="0">
                          <a:effectLst/>
                        </a:rPr>
                        <a:t>Inefficient working</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400" dirty="0">
                          <a:effectLst/>
                        </a:rPr>
                        <a:t>Centralised and consistent planning</a:t>
                      </a:r>
                      <a:endParaRPr lang="en-IN" sz="14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634674134"/>
                  </a:ext>
                </a:extLst>
              </a:tr>
            </a:tbl>
          </a:graphicData>
        </a:graphic>
      </p:graphicFrame>
      <p:graphicFrame>
        <p:nvGraphicFramePr>
          <p:cNvPr id="9" name="Diagram 8">
            <a:extLst>
              <a:ext uri="{FF2B5EF4-FFF2-40B4-BE49-F238E27FC236}">
                <a16:creationId xmlns:a16="http://schemas.microsoft.com/office/drawing/2014/main" id="{EA445A2B-EA00-EFB4-5664-DD8DD4B067C6}"/>
              </a:ext>
            </a:extLst>
          </p:cNvPr>
          <p:cNvGraphicFramePr/>
          <p:nvPr>
            <p:extLst>
              <p:ext uri="{D42A27DB-BD31-4B8C-83A1-F6EECF244321}">
                <p14:modId xmlns:p14="http://schemas.microsoft.com/office/powerpoint/2010/main" val="1268787395"/>
              </p:ext>
            </p:extLst>
          </p:nvPr>
        </p:nvGraphicFramePr>
        <p:xfrm>
          <a:off x="6420678" y="1454727"/>
          <a:ext cx="5120158" cy="63869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3E3F1107-554A-72C7-7EAF-E96D7738333C}"/>
              </a:ext>
            </a:extLst>
          </p:cNvPr>
          <p:cNvSpPr txBox="1"/>
          <p:nvPr/>
        </p:nvSpPr>
        <p:spPr>
          <a:xfrm>
            <a:off x="9535885" y="6488668"/>
            <a:ext cx="2799184" cy="369332"/>
          </a:xfrm>
          <a:prstGeom prst="rect">
            <a:avLst/>
          </a:prstGeom>
          <a:noFill/>
        </p:spPr>
        <p:txBody>
          <a:bodyPr wrap="square" rtlCol="0">
            <a:spAutoFit/>
          </a:bodyPr>
          <a:lstStyle/>
          <a:p>
            <a:pPr lvl="0"/>
            <a:r>
              <a:rPr lang="en-US" dirty="0">
                <a:solidFill>
                  <a:srgbClr val="333F70"/>
                </a:solidFill>
                <a:latin typeface="Open Sans" pitchFamily="34" charset="0"/>
                <a:ea typeface="Open Sans" pitchFamily="34" charset="-122"/>
                <a:cs typeface="Open Sans" pitchFamily="34" charset="-120"/>
              </a:rPr>
              <a:t>(2024 UWTSD Moodle)</a:t>
            </a:r>
            <a:endParaRPr lang="en-GB" dirty="0"/>
          </a:p>
        </p:txBody>
      </p:sp>
    </p:spTree>
    <p:extLst>
      <p:ext uri="{BB962C8B-B14F-4D97-AF65-F5344CB8AC3E}">
        <p14:creationId xmlns:p14="http://schemas.microsoft.com/office/powerpoint/2010/main" val="8101019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58EFD-91E9-14AC-6BB9-12A2CF2E67D1}"/>
              </a:ext>
            </a:extLst>
          </p:cNvPr>
          <p:cNvSpPr>
            <a:spLocks noGrp="1"/>
          </p:cNvSpPr>
          <p:nvPr>
            <p:ph type="title"/>
          </p:nvPr>
        </p:nvSpPr>
        <p:spPr>
          <a:xfrm>
            <a:off x="110658" y="383787"/>
            <a:ext cx="10515600" cy="1288784"/>
          </a:xfrm>
        </p:spPr>
        <p:txBody>
          <a:bodyPr>
            <a:normAutofit/>
          </a:bodyPr>
          <a:lstStyle/>
          <a:p>
            <a:r>
              <a:rPr lang="en-IN" sz="4000" b="1" dirty="0"/>
              <a:t>STEP 2: MICROSOFT POWERPOINT</a:t>
            </a:r>
            <a:endParaRPr lang="en-IN" sz="4000" dirty="0"/>
          </a:p>
        </p:txBody>
      </p:sp>
      <p:graphicFrame>
        <p:nvGraphicFramePr>
          <p:cNvPr id="8" name="Content Placeholder 7">
            <a:extLst>
              <a:ext uri="{FF2B5EF4-FFF2-40B4-BE49-F238E27FC236}">
                <a16:creationId xmlns:a16="http://schemas.microsoft.com/office/drawing/2014/main" id="{02A01840-B425-B648-B986-AD64298E118A}"/>
              </a:ext>
            </a:extLst>
          </p:cNvPr>
          <p:cNvGraphicFramePr>
            <a:graphicFrameLocks noGrp="1"/>
          </p:cNvGraphicFramePr>
          <p:nvPr>
            <p:ph idx="1"/>
            <p:extLst>
              <p:ext uri="{D42A27DB-BD31-4B8C-83A1-F6EECF244321}">
                <p14:modId xmlns:p14="http://schemas.microsoft.com/office/powerpoint/2010/main" val="1193474892"/>
              </p:ext>
            </p:extLst>
          </p:nvPr>
        </p:nvGraphicFramePr>
        <p:xfrm>
          <a:off x="5486400" y="1490836"/>
          <a:ext cx="6422065" cy="50020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795FD8A4-4DC1-9F5B-A503-E24C71005E95}"/>
              </a:ext>
            </a:extLst>
          </p:cNvPr>
          <p:cNvPicPr>
            <a:picLocks noChangeAspect="1"/>
          </p:cNvPicPr>
          <p:nvPr/>
        </p:nvPicPr>
        <p:blipFill>
          <a:blip r:embed="rId8"/>
          <a:srcRect l="22386" r="9356" b="-1"/>
          <a:stretch>
            <a:fillRect/>
          </a:stretch>
        </p:blipFill>
        <p:spPr>
          <a:xfrm>
            <a:off x="0" y="1854730"/>
            <a:ext cx="5250515" cy="4473838"/>
          </a:xfrm>
          <a:prstGeom prst="rect">
            <a:avLst/>
          </a:prstGeom>
        </p:spPr>
      </p:pic>
    </p:spTree>
    <p:extLst>
      <p:ext uri="{BB962C8B-B14F-4D97-AF65-F5344CB8AC3E}">
        <p14:creationId xmlns:p14="http://schemas.microsoft.com/office/powerpoint/2010/main" val="2324187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F4DBF-7D6E-EA25-1055-0C0814DE9581}"/>
              </a:ext>
            </a:extLst>
          </p:cNvPr>
          <p:cNvSpPr>
            <a:spLocks noGrp="1"/>
          </p:cNvSpPr>
          <p:nvPr>
            <p:ph type="title"/>
          </p:nvPr>
        </p:nvSpPr>
        <p:spPr/>
        <p:txBody>
          <a:bodyPr/>
          <a:lstStyle/>
          <a:p>
            <a:r>
              <a:rPr lang="en-IN" b="1" dirty="0"/>
              <a:t>STEP 3: EXAMPLE</a:t>
            </a:r>
            <a:endParaRPr lang="en-IN" dirty="0"/>
          </a:p>
        </p:txBody>
      </p:sp>
      <p:graphicFrame>
        <p:nvGraphicFramePr>
          <p:cNvPr id="4" name="Content Placeholder 3">
            <a:extLst>
              <a:ext uri="{FF2B5EF4-FFF2-40B4-BE49-F238E27FC236}">
                <a16:creationId xmlns:a16="http://schemas.microsoft.com/office/drawing/2014/main" id="{A8F4F93D-C937-4DF3-7CC3-92321E0432E4}"/>
              </a:ext>
            </a:extLst>
          </p:cNvPr>
          <p:cNvGraphicFramePr>
            <a:graphicFrameLocks noGrp="1"/>
          </p:cNvGraphicFramePr>
          <p:nvPr>
            <p:ph idx="1"/>
            <p:extLst>
              <p:ext uri="{D42A27DB-BD31-4B8C-83A1-F6EECF244321}">
                <p14:modId xmlns:p14="http://schemas.microsoft.com/office/powerpoint/2010/main" val="2879361299"/>
              </p:ext>
            </p:extLst>
          </p:nvPr>
        </p:nvGraphicFramePr>
        <p:xfrm>
          <a:off x="6738729" y="1850955"/>
          <a:ext cx="5151785" cy="4492578"/>
        </p:xfrm>
        <a:graphic>
          <a:graphicData uri="http://schemas.openxmlformats.org/drawingml/2006/table">
            <a:tbl>
              <a:tblPr firstRow="1" firstCol="1" bandRow="1">
                <a:tableStyleId>{5C22544A-7EE6-4342-B048-85BDC9FD1C3A}</a:tableStyleId>
              </a:tblPr>
              <a:tblGrid>
                <a:gridCol w="1030357">
                  <a:extLst>
                    <a:ext uri="{9D8B030D-6E8A-4147-A177-3AD203B41FA5}">
                      <a16:colId xmlns:a16="http://schemas.microsoft.com/office/drawing/2014/main" val="732303671"/>
                    </a:ext>
                  </a:extLst>
                </a:gridCol>
                <a:gridCol w="1030357">
                  <a:extLst>
                    <a:ext uri="{9D8B030D-6E8A-4147-A177-3AD203B41FA5}">
                      <a16:colId xmlns:a16="http://schemas.microsoft.com/office/drawing/2014/main" val="2095429565"/>
                    </a:ext>
                  </a:extLst>
                </a:gridCol>
                <a:gridCol w="1030357">
                  <a:extLst>
                    <a:ext uri="{9D8B030D-6E8A-4147-A177-3AD203B41FA5}">
                      <a16:colId xmlns:a16="http://schemas.microsoft.com/office/drawing/2014/main" val="297846930"/>
                    </a:ext>
                  </a:extLst>
                </a:gridCol>
                <a:gridCol w="1030357">
                  <a:extLst>
                    <a:ext uri="{9D8B030D-6E8A-4147-A177-3AD203B41FA5}">
                      <a16:colId xmlns:a16="http://schemas.microsoft.com/office/drawing/2014/main" val="1435633625"/>
                    </a:ext>
                  </a:extLst>
                </a:gridCol>
                <a:gridCol w="1030357">
                  <a:extLst>
                    <a:ext uri="{9D8B030D-6E8A-4147-A177-3AD203B41FA5}">
                      <a16:colId xmlns:a16="http://schemas.microsoft.com/office/drawing/2014/main" val="656842870"/>
                    </a:ext>
                  </a:extLst>
                </a:gridCol>
              </a:tblGrid>
              <a:tr h="640666">
                <a:tc>
                  <a:txBody>
                    <a:bodyPr/>
                    <a:lstStyle/>
                    <a:p>
                      <a:pPr algn="just">
                        <a:lnSpc>
                          <a:spcPct val="150000"/>
                        </a:lnSpc>
                        <a:spcAft>
                          <a:spcPts val="1000"/>
                        </a:spcAft>
                        <a:buNone/>
                      </a:pPr>
                      <a:r>
                        <a:rPr lang="en-IN" sz="1600">
                          <a:effectLst/>
                        </a:rPr>
                        <a:t>Staff</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Role</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dirty="0">
                          <a:effectLst/>
                        </a:rPr>
                        <a:t>Time</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dirty="0">
                          <a:effectLst/>
                        </a:rPr>
                        <a:t>Location</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Activity</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47580756"/>
                  </a:ext>
                </a:extLst>
              </a:tr>
              <a:tr h="664292">
                <a:tc>
                  <a:txBody>
                    <a:bodyPr/>
                    <a:lstStyle/>
                    <a:p>
                      <a:pPr algn="just">
                        <a:lnSpc>
                          <a:spcPct val="150000"/>
                        </a:lnSpc>
                        <a:spcAft>
                          <a:spcPts val="1000"/>
                        </a:spcAft>
                        <a:buNone/>
                      </a:pPr>
                      <a:r>
                        <a:rPr lang="en-IN" sz="1600">
                          <a:effectLst/>
                        </a:rPr>
                        <a:t>Staff A</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dirty="0">
                          <a:effectLst/>
                        </a:rPr>
                        <a:t>Support Worker</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08:00–10:00</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Home A</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Morning support</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09203620"/>
                  </a:ext>
                </a:extLst>
              </a:tr>
              <a:tr h="664292">
                <a:tc>
                  <a:txBody>
                    <a:bodyPr/>
                    <a:lstStyle/>
                    <a:p>
                      <a:pPr algn="just">
                        <a:lnSpc>
                          <a:spcPct val="150000"/>
                        </a:lnSpc>
                        <a:spcAft>
                          <a:spcPts val="1000"/>
                        </a:spcAft>
                        <a:buNone/>
                      </a:pPr>
                      <a:r>
                        <a:rPr lang="en-IN" sz="1600" dirty="0">
                          <a:effectLst/>
                        </a:rPr>
                        <a:t>Staff B</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Nurse</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dirty="0">
                          <a:effectLst/>
                        </a:rPr>
                        <a:t>10:00–11:00</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Home B</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Medication support</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37184383"/>
                  </a:ext>
                </a:extLst>
              </a:tr>
              <a:tr h="1015815">
                <a:tc>
                  <a:txBody>
                    <a:bodyPr/>
                    <a:lstStyle/>
                    <a:p>
                      <a:pPr algn="just">
                        <a:lnSpc>
                          <a:spcPct val="150000"/>
                        </a:lnSpc>
                        <a:spcAft>
                          <a:spcPts val="1000"/>
                        </a:spcAft>
                        <a:buNone/>
                      </a:pPr>
                      <a:r>
                        <a:rPr lang="en-IN" sz="1600" dirty="0">
                          <a:effectLst/>
                        </a:rPr>
                        <a:t>Staff C</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dirty="0">
                          <a:effectLst/>
                        </a:rPr>
                        <a:t>Senior Care Worker</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11:00–13:00</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Supported Living</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Wellbeing check</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99415616"/>
                  </a:ext>
                </a:extLst>
              </a:tr>
              <a:tr h="1015815">
                <a:tc>
                  <a:txBody>
                    <a:bodyPr/>
                    <a:lstStyle/>
                    <a:p>
                      <a:pPr algn="just">
                        <a:lnSpc>
                          <a:spcPct val="150000"/>
                        </a:lnSpc>
                        <a:spcAft>
                          <a:spcPts val="1000"/>
                        </a:spcAft>
                        <a:buNone/>
                      </a:pPr>
                      <a:r>
                        <a:rPr lang="en-IN" sz="1600" dirty="0">
                          <a:effectLst/>
                        </a:rPr>
                        <a:t>Staff D</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Support Worker</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dirty="0">
                          <a:effectLst/>
                        </a:rPr>
                        <a:t>14:00–16:00</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a:effectLst/>
                        </a:rPr>
                        <a:t>Home C</a:t>
                      </a:r>
                      <a:endParaRPr lang="en-IN" sz="160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1000"/>
                        </a:spcAft>
                        <a:buNone/>
                      </a:pPr>
                      <a:r>
                        <a:rPr lang="en-IN" sz="1600" dirty="0">
                          <a:effectLst/>
                        </a:rPr>
                        <a:t>Appointment support</a:t>
                      </a:r>
                      <a:endParaRPr lang="en-IN" sz="1600" dirty="0">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51158085"/>
                  </a:ext>
                </a:extLst>
              </a:tr>
            </a:tbl>
          </a:graphicData>
        </a:graphic>
      </p:graphicFrame>
      <p:sp>
        <p:nvSpPr>
          <p:cNvPr id="6" name="TextBox 5">
            <a:extLst>
              <a:ext uri="{FF2B5EF4-FFF2-40B4-BE49-F238E27FC236}">
                <a16:creationId xmlns:a16="http://schemas.microsoft.com/office/drawing/2014/main" id="{2009149A-6892-D5EB-7D30-B96F81E70731}"/>
              </a:ext>
            </a:extLst>
          </p:cNvPr>
          <p:cNvSpPr txBox="1"/>
          <p:nvPr/>
        </p:nvSpPr>
        <p:spPr>
          <a:xfrm>
            <a:off x="6738729" y="1446182"/>
            <a:ext cx="5151785" cy="369332"/>
          </a:xfrm>
          <a:prstGeom prst="rect">
            <a:avLst/>
          </a:prstGeom>
          <a:solidFill>
            <a:schemeClr val="bg2">
              <a:lumMod val="75000"/>
              <a:lumOff val="25000"/>
            </a:schemeClr>
          </a:solidFill>
        </p:spPr>
        <p:txBody>
          <a:bodyPr wrap="square">
            <a:spAutoFit/>
          </a:bodyPr>
          <a:lstStyle/>
          <a:p>
            <a:pPr algn="just">
              <a:lnSpc>
                <a:spcPct val="100000"/>
              </a:lnSpc>
              <a:spcAft>
                <a:spcPts val="1000"/>
              </a:spcAft>
              <a:buNone/>
            </a:pPr>
            <a:r>
              <a:rPr lang="en-IN" sz="1800" b="1" dirty="0">
                <a:effectLst/>
                <a:latin typeface="+mn-lt"/>
                <a:ea typeface="Calibri" panose="020F0502020204030204" pitchFamily="34" charset="0"/>
                <a:cs typeface="Arial" panose="020B0604020202020204" pitchFamily="34" charset="0"/>
              </a:rPr>
              <a:t>Example Ashford rota</a:t>
            </a:r>
            <a:endParaRPr lang="en-IN" sz="1200" dirty="0">
              <a:effectLst/>
              <a:latin typeface="Times New Roman" panose="02020603050405020304" pitchFamily="18" charset="0"/>
              <a:ea typeface="Calibri" panose="020F0502020204030204" pitchFamily="34" charset="0"/>
              <a:cs typeface="Arial" panose="020B0604020202020204" pitchFamily="34" charset="0"/>
            </a:endParaRPr>
          </a:p>
        </p:txBody>
      </p:sp>
      <p:graphicFrame>
        <p:nvGraphicFramePr>
          <p:cNvPr id="10" name="TextBox 7">
            <a:extLst>
              <a:ext uri="{FF2B5EF4-FFF2-40B4-BE49-F238E27FC236}">
                <a16:creationId xmlns:a16="http://schemas.microsoft.com/office/drawing/2014/main" id="{DD421033-0932-B339-0986-F8631E4C0F86}"/>
              </a:ext>
            </a:extLst>
          </p:cNvPr>
          <p:cNvGraphicFramePr/>
          <p:nvPr>
            <p:extLst>
              <p:ext uri="{D42A27DB-BD31-4B8C-83A1-F6EECF244321}">
                <p14:modId xmlns:p14="http://schemas.microsoft.com/office/powerpoint/2010/main" val="1489879552"/>
              </p:ext>
            </p:extLst>
          </p:nvPr>
        </p:nvGraphicFramePr>
        <p:xfrm>
          <a:off x="301486" y="1446182"/>
          <a:ext cx="6178828" cy="4221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BA239BE-A0B5-6187-CF06-1A50A181CC94}"/>
              </a:ext>
            </a:extLst>
          </p:cNvPr>
          <p:cNvSpPr txBox="1"/>
          <p:nvPr/>
        </p:nvSpPr>
        <p:spPr>
          <a:xfrm>
            <a:off x="10224796" y="6461468"/>
            <a:ext cx="2258008" cy="369332"/>
          </a:xfrm>
          <a:prstGeom prst="rect">
            <a:avLst/>
          </a:prstGeom>
          <a:noFill/>
        </p:spPr>
        <p:txBody>
          <a:bodyPr wrap="square" rtlCol="0">
            <a:spAutoFit/>
          </a:bodyPr>
          <a:lstStyle/>
          <a:p>
            <a:pPr lvl="0"/>
            <a:r>
              <a:rPr lang="en-IN" dirty="0"/>
              <a:t>Microsoft (2026) </a:t>
            </a:r>
            <a:endParaRPr lang="en-GB" dirty="0"/>
          </a:p>
        </p:txBody>
      </p:sp>
    </p:spTree>
    <p:extLst>
      <p:ext uri="{BB962C8B-B14F-4D97-AF65-F5344CB8AC3E}">
        <p14:creationId xmlns:p14="http://schemas.microsoft.com/office/powerpoint/2010/main" val="4089240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FB8EB-BD61-C85D-8D4E-2858BA6EE4FD}"/>
              </a:ext>
            </a:extLst>
          </p:cNvPr>
          <p:cNvSpPr>
            <a:spLocks noGrp="1"/>
          </p:cNvSpPr>
          <p:nvPr>
            <p:ph type="title"/>
          </p:nvPr>
        </p:nvSpPr>
        <p:spPr>
          <a:xfrm>
            <a:off x="838200" y="114190"/>
            <a:ext cx="10515600" cy="1133693"/>
          </a:xfrm>
        </p:spPr>
        <p:txBody>
          <a:bodyPr>
            <a:normAutofit/>
          </a:bodyPr>
          <a:lstStyle/>
          <a:p>
            <a:r>
              <a:rPr lang="en-IN" sz="5200" b="1" dirty="0"/>
              <a:t>REFERENCES</a:t>
            </a:r>
            <a:endParaRPr lang="en-IN" sz="5200" dirty="0"/>
          </a:p>
        </p:txBody>
      </p:sp>
      <p:graphicFrame>
        <p:nvGraphicFramePr>
          <p:cNvPr id="4" name="Content Placeholder 3">
            <a:extLst>
              <a:ext uri="{FF2B5EF4-FFF2-40B4-BE49-F238E27FC236}">
                <a16:creationId xmlns:a16="http://schemas.microsoft.com/office/drawing/2014/main" id="{33845D77-FE61-76E0-A80D-68140B15FD09}"/>
              </a:ext>
            </a:extLst>
          </p:cNvPr>
          <p:cNvGraphicFramePr>
            <a:graphicFrameLocks noGrp="1"/>
          </p:cNvGraphicFramePr>
          <p:nvPr>
            <p:ph idx="1"/>
            <p:extLst>
              <p:ext uri="{D42A27DB-BD31-4B8C-83A1-F6EECF244321}">
                <p14:modId xmlns:p14="http://schemas.microsoft.com/office/powerpoint/2010/main" val="522130167"/>
              </p:ext>
            </p:extLst>
          </p:nvPr>
        </p:nvGraphicFramePr>
        <p:xfrm>
          <a:off x="838200" y="1247883"/>
          <a:ext cx="10515600" cy="5663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3642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1659434"/>
            <a:ext cx="6296860" cy="2953246"/>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Ashford Community Care Service: Microsoft 365 Digital Tool Recommendation</a:t>
            </a:r>
            <a:endParaRPr kumimoji="0" lang="en-US" sz="37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4" name="Text 1"/>
          <p:cNvSpPr/>
          <p:nvPr/>
        </p:nvSpPr>
        <p:spPr>
          <a:xfrm>
            <a:off x="5233360" y="4896148"/>
            <a:ext cx="6906444" cy="302419"/>
          </a:xfrm>
          <a:prstGeom prst="rect">
            <a:avLst/>
          </a:prstGeom>
          <a:noFill/>
          <a:ln/>
        </p:spPr>
        <p:txBody>
          <a:bodyPr wrap="none" lIns="0" tIns="0" rIns="0" bIns="0" rtlCol="0" anchor="t"/>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Staff Scheduling, Rotas &amp; Visits</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3C4AA72-189E-82DF-D38B-52470D09EAA5}"/>
              </a:ext>
            </a:extLst>
          </p:cNvPr>
          <p:cNvSpPr txBox="1"/>
          <p:nvPr/>
        </p:nvSpPr>
        <p:spPr>
          <a:xfrm>
            <a:off x="4994778" y="5934670"/>
            <a:ext cx="3219061"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Presented &amp; Prepared by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Athar Ali Khan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solidFill>
                  <a:prstClr val="black"/>
                </a:solidFill>
                <a:latin typeface="Arial" panose="020B0604020202020204" pitchFamily="34" charset="0"/>
                <a:cs typeface="Arial" panose="020B0604020202020204" pitchFamily="34" charset="0"/>
              </a:rPr>
              <a:t>2615086</a:t>
            </a: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529233"/>
            <a:ext cx="6296860" cy="1121172"/>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29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The Workplace Task: Staff Scheduling, Rotas &amp; Visits</a:t>
            </a:r>
            <a:endParaRPr kumimoji="0" lang="en-US" sz="29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1650405"/>
            <a:ext cx="6296860" cy="1079599"/>
          </a:xfrm>
          <a:prstGeom prst="rect">
            <a:avLst/>
          </a:prstGeom>
        </p:spPr>
      </p:pic>
      <p:sp>
        <p:nvSpPr>
          <p:cNvPr id="5" name="Text 1"/>
          <p:cNvSpPr/>
          <p:nvPr/>
        </p:nvSpPr>
        <p:spPr>
          <a:xfrm>
            <a:off x="5479218" y="1820069"/>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Context</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6" name="Text 2"/>
          <p:cNvSpPr/>
          <p:nvPr/>
        </p:nvSpPr>
        <p:spPr>
          <a:xfrm>
            <a:off x="5479218" y="2127349"/>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Ashford Community Care Service supports adults with physical disabilities across home settings, supported living, and the main office.</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2849959"/>
            <a:ext cx="6296860" cy="1079599"/>
          </a:xfrm>
          <a:prstGeom prst="rect">
            <a:avLst/>
          </a:prstGeom>
        </p:spPr>
      </p:pic>
      <p:sp>
        <p:nvSpPr>
          <p:cNvPr id="8" name="Text 3"/>
          <p:cNvSpPr/>
          <p:nvPr/>
        </p:nvSpPr>
        <p:spPr>
          <a:xfrm>
            <a:off x="5479218" y="3019623"/>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Current Problems</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9" name="Text 4"/>
          <p:cNvSpPr/>
          <p:nvPr/>
        </p:nvSpPr>
        <p:spPr>
          <a:xfrm>
            <a:off x="5479218" y="3326904"/>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Unclear rotas, missed visit updates, duplicated scheduling work, and inconsistent records across the team.</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10"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4049514"/>
            <a:ext cx="6296860" cy="1079599"/>
          </a:xfrm>
          <a:prstGeom prst="rect">
            <a:avLst/>
          </a:prstGeom>
        </p:spPr>
      </p:pic>
      <p:sp>
        <p:nvSpPr>
          <p:cNvPr id="11" name="Text 5"/>
          <p:cNvSpPr/>
          <p:nvPr/>
        </p:nvSpPr>
        <p:spPr>
          <a:xfrm>
            <a:off x="5479218" y="4219178"/>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Who Is Affected</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2" name="Text 6"/>
          <p:cNvSpPr/>
          <p:nvPr/>
        </p:nvSpPr>
        <p:spPr>
          <a:xfrm>
            <a:off x="5479218" y="4526459"/>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Support workers, senior care workers, nurses, care coordinators, and administrative staff all rely on accurate, up-to-date scheduling.</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13"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5249069"/>
            <a:ext cx="6296860" cy="1079599"/>
          </a:xfrm>
          <a:prstGeom prst="rect">
            <a:avLst/>
          </a:prstGeom>
        </p:spPr>
      </p:pic>
      <p:sp>
        <p:nvSpPr>
          <p:cNvPr id="14" name="Text 7"/>
          <p:cNvSpPr/>
          <p:nvPr/>
        </p:nvSpPr>
        <p:spPr>
          <a:xfrm>
            <a:off x="5479218" y="5418733"/>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Why It Matters</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5" name="Text 8"/>
          <p:cNvSpPr/>
          <p:nvPr/>
        </p:nvSpPr>
        <p:spPr>
          <a:xfrm>
            <a:off x="5479218" y="5726013"/>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Scheduling errors in a care setting can directly impact service user safety and wellbeing.</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638076"/>
            <a:ext cx="10868745" cy="507603"/>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1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Our Recommendation: Microsoft OneDrive</a:t>
            </a:r>
            <a:endParaRPr kumimoji="0" lang="en-US" sz="31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661475" y="1825030"/>
            <a:ext cx="6925990" cy="3924796"/>
          </a:xfrm>
          <a:prstGeom prst="rect">
            <a:avLst/>
          </a:prstGeom>
        </p:spPr>
      </p:pic>
      <p:sp>
        <p:nvSpPr>
          <p:cNvPr id="4" name="Text 1"/>
          <p:cNvSpPr/>
          <p:nvPr/>
        </p:nvSpPr>
        <p:spPr>
          <a:xfrm>
            <a:off x="7990084" y="1494532"/>
            <a:ext cx="3546485" cy="253802"/>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Tool Selected</a:t>
            </a:r>
            <a:endParaRPr kumimoji="0" lang="en-US" sz="15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5" name="Text 2"/>
          <p:cNvSpPr/>
          <p:nvPr/>
        </p:nvSpPr>
        <p:spPr>
          <a:xfrm>
            <a:off x="7990084" y="1887835"/>
            <a:ext cx="3546485" cy="724793"/>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4000"/>
              </a:lnSpc>
              <a:spcBef>
                <a:spcPts val="0"/>
              </a:spcBef>
              <a:spcAft>
                <a:spcPts val="0"/>
              </a:spcAft>
              <a:buClrTx/>
              <a:buSzTx/>
              <a:buFontTx/>
              <a:buNone/>
              <a:tabLst/>
              <a:defRPr/>
            </a:pPr>
            <a:r>
              <a:rPr kumimoji="0" lang="en-US" sz="1250" b="1" i="0" u="none" strike="noStrike" kern="1200" cap="none" spc="0" normalizeH="0" baseline="0" noProof="0" dirty="0">
                <a:ln>
                  <a:noFill/>
                </a:ln>
                <a:solidFill>
                  <a:srgbClr val="333F70"/>
                </a:solidFill>
                <a:effectLst/>
                <a:uLnTx/>
                <a:uFillTx/>
                <a:latin typeface="Arial" panose="020B0604020202020204" pitchFamily="34" charset="0"/>
                <a:ea typeface="Open Sans Bold" pitchFamily="34" charset="-122"/>
                <a:cs typeface="Arial" panose="020B0604020202020204" pitchFamily="34" charset="0"/>
              </a:rPr>
              <a:t>Microsoft OneDrive</a:t>
            </a:r>
            <a:r>
              <a:rPr kumimoji="0" lang="en-US" sz="12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 cloud-based file storage and sharing, fully integrated within Microsoft 365.</a:t>
            </a:r>
            <a:endParaRPr kumimoji="0" lang="en-US" sz="12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6" name="Text 3"/>
          <p:cNvSpPr/>
          <p:nvPr/>
        </p:nvSpPr>
        <p:spPr>
          <a:xfrm>
            <a:off x="7990084" y="2752130"/>
            <a:ext cx="3546485" cy="253802"/>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How It Works</a:t>
            </a:r>
            <a:endParaRPr kumimoji="0" lang="en-US" sz="15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7" name="Text 4"/>
          <p:cNvSpPr/>
          <p:nvPr/>
        </p:nvSpPr>
        <p:spPr>
          <a:xfrm>
            <a:off x="7990084" y="3145433"/>
            <a:ext cx="3546485" cy="1449586"/>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4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Rota spreadsheets and visit schedules stored in OneDrive can be accessed and edited in real time by all authorised staff, from any device. Staff working in service users' homes can check their rota on a mobile device without needing to return to the office.</a:t>
            </a:r>
            <a:endParaRPr kumimoji="0" lang="en-US" sz="12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8" name="Text 5"/>
          <p:cNvSpPr/>
          <p:nvPr/>
        </p:nvSpPr>
        <p:spPr>
          <a:xfrm>
            <a:off x="7990084" y="4734520"/>
            <a:ext cx="3546485" cy="253802"/>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Key Advantage</a:t>
            </a:r>
            <a:endParaRPr kumimoji="0" lang="en-US" sz="15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9" name="Text 6"/>
          <p:cNvSpPr/>
          <p:nvPr/>
        </p:nvSpPr>
        <p:spPr>
          <a:xfrm>
            <a:off x="7990084" y="5127823"/>
            <a:ext cx="3546485" cy="9663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4000"/>
              </a:lnSpc>
              <a:spcBef>
                <a:spcPts val="0"/>
              </a:spcBef>
              <a:spcAft>
                <a:spcPts val="0"/>
              </a:spcAft>
              <a:buClrTx/>
              <a:buSzTx/>
              <a:buFontTx/>
              <a:buNone/>
              <a:tabLst/>
              <a:defRPr/>
            </a:pPr>
            <a:r>
              <a:rPr kumimoji="0" lang="en-US" sz="12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Eliminates paper rotas and emailed spreadsheet versions that quickly become out of date — all staff always see the latest information (Meyer, 2025).</a:t>
            </a:r>
            <a:endParaRPr kumimoji="0" lang="en-US" sz="12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1562100"/>
            <a:ext cx="10868745" cy="590649"/>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Why OneDrive Fits Ashford's Needs</a:t>
            </a:r>
            <a:endParaRPr kumimoji="0" lang="en-US" sz="37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3" name="Shape 1"/>
          <p:cNvSpPr/>
          <p:nvPr/>
        </p:nvSpPr>
        <p:spPr>
          <a:xfrm>
            <a:off x="661475" y="2530773"/>
            <a:ext cx="3496877" cy="2765127"/>
          </a:xfrm>
          <a:prstGeom prst="roundRect">
            <a:avLst>
              <a:gd name="adj" fmla="val 2871"/>
            </a:avLst>
          </a:prstGeom>
          <a:solidFill>
            <a:srgbClr val="D6F5EE"/>
          </a:solidFill>
          <a:ln w="6350">
            <a:solidFill>
              <a:srgbClr val="BCDB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4" name="Shape 2"/>
          <p:cNvSpPr/>
          <p:nvPr/>
        </p:nvSpPr>
        <p:spPr>
          <a:xfrm>
            <a:off x="856832" y="2726134"/>
            <a:ext cx="567021" cy="567035"/>
          </a:xfrm>
          <a:prstGeom prst="ellipse">
            <a:avLst/>
          </a:prstGeom>
          <a:solidFill>
            <a:srgbClr val="26A688"/>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12800" y="2882007"/>
            <a:ext cx="255085" cy="255091"/>
          </a:xfrm>
          <a:prstGeom prst="rect">
            <a:avLst/>
          </a:prstGeom>
        </p:spPr>
      </p:pic>
      <p:sp>
        <p:nvSpPr>
          <p:cNvPr id="6" name="Text 3"/>
          <p:cNvSpPr/>
          <p:nvPr/>
        </p:nvSpPr>
        <p:spPr>
          <a:xfrm>
            <a:off x="856832" y="3482181"/>
            <a:ext cx="3106164" cy="29527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Centralised Access</a:t>
            </a:r>
            <a:endParaRPr kumimoji="0" lang="en-US" sz="18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7" name="Text 4"/>
          <p:cNvSpPr/>
          <p:nvPr/>
        </p:nvSpPr>
        <p:spPr>
          <a:xfrm>
            <a:off x="856832" y="3890863"/>
            <a:ext cx="3106164" cy="1209675"/>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One shared rota file replaces multiple versions — all staff see the same, current schedule at all times (Meyer, 2025).</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8" name="Shape 5"/>
          <p:cNvSpPr/>
          <p:nvPr/>
        </p:nvSpPr>
        <p:spPr>
          <a:xfrm>
            <a:off x="4347359" y="2530773"/>
            <a:ext cx="3496877" cy="2765127"/>
          </a:xfrm>
          <a:prstGeom prst="roundRect">
            <a:avLst>
              <a:gd name="adj" fmla="val 2871"/>
            </a:avLst>
          </a:prstGeom>
          <a:solidFill>
            <a:srgbClr val="D6F5EE"/>
          </a:solidFill>
          <a:ln w="6350">
            <a:solidFill>
              <a:srgbClr val="BCDB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9" name="Shape 6"/>
          <p:cNvSpPr/>
          <p:nvPr/>
        </p:nvSpPr>
        <p:spPr>
          <a:xfrm>
            <a:off x="4542716" y="2726134"/>
            <a:ext cx="567021" cy="567035"/>
          </a:xfrm>
          <a:prstGeom prst="ellipse">
            <a:avLst/>
          </a:prstGeom>
          <a:solidFill>
            <a:srgbClr val="26A688"/>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98684" y="2882007"/>
            <a:ext cx="255085" cy="255091"/>
          </a:xfrm>
          <a:prstGeom prst="rect">
            <a:avLst/>
          </a:prstGeom>
        </p:spPr>
      </p:pic>
      <p:sp>
        <p:nvSpPr>
          <p:cNvPr id="11" name="Text 7"/>
          <p:cNvSpPr/>
          <p:nvPr/>
        </p:nvSpPr>
        <p:spPr>
          <a:xfrm>
            <a:off x="4542716" y="3482181"/>
            <a:ext cx="3106164" cy="29527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Already Available</a:t>
            </a:r>
            <a:endParaRPr kumimoji="0" lang="en-US" sz="18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2" name="Text 8"/>
          <p:cNvSpPr/>
          <p:nvPr/>
        </p:nvSpPr>
        <p:spPr>
          <a:xfrm>
            <a:off x="4542716" y="3890863"/>
            <a:ext cx="3106164" cy="907256"/>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Ashford already uses Microsoft 365 — OneDrive requires no additional cost or new software to deploy.</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3" name="Shape 9"/>
          <p:cNvSpPr/>
          <p:nvPr/>
        </p:nvSpPr>
        <p:spPr>
          <a:xfrm>
            <a:off x="8033244" y="2530773"/>
            <a:ext cx="3496877" cy="2765127"/>
          </a:xfrm>
          <a:prstGeom prst="roundRect">
            <a:avLst>
              <a:gd name="adj" fmla="val 2871"/>
            </a:avLst>
          </a:prstGeom>
          <a:solidFill>
            <a:srgbClr val="D6F5EE"/>
          </a:solidFill>
          <a:ln w="6350">
            <a:solidFill>
              <a:srgbClr val="BCDB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14" name="Shape 10"/>
          <p:cNvSpPr/>
          <p:nvPr/>
        </p:nvSpPr>
        <p:spPr>
          <a:xfrm>
            <a:off x="8228600" y="2726134"/>
            <a:ext cx="567021" cy="567035"/>
          </a:xfrm>
          <a:prstGeom prst="ellipse">
            <a:avLst/>
          </a:prstGeom>
          <a:solidFill>
            <a:srgbClr val="26A688"/>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384568" y="2882007"/>
            <a:ext cx="255085" cy="255091"/>
          </a:xfrm>
          <a:prstGeom prst="rect">
            <a:avLst/>
          </a:prstGeom>
        </p:spPr>
      </p:pic>
      <p:sp>
        <p:nvSpPr>
          <p:cNvPr id="16" name="Text 11"/>
          <p:cNvSpPr/>
          <p:nvPr/>
        </p:nvSpPr>
        <p:spPr>
          <a:xfrm>
            <a:off x="8228600" y="3482181"/>
            <a:ext cx="3106164" cy="29527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Secure Permissions</a:t>
            </a:r>
            <a:endParaRPr kumimoji="0" lang="en-US" sz="18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7" name="Text 12"/>
          <p:cNvSpPr/>
          <p:nvPr/>
        </p:nvSpPr>
        <p:spPr>
          <a:xfrm>
            <a:off x="8228600" y="3890863"/>
            <a:ext cx="3106164" cy="1209675"/>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Role-based access ensures only authorised staff can view or edit scheduling documents, protecting sensitive information.</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536674"/>
            <a:ext cx="10868745" cy="1162844"/>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6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Implementation Plan &amp; Expected Benefits</a:t>
            </a:r>
            <a:endParaRPr kumimoji="0" lang="en-US" sz="36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1536959" y="2617986"/>
            <a:ext cx="5154781" cy="3059410"/>
          </a:xfrm>
          <a:prstGeom prst="rect">
            <a:avLst/>
          </a:prstGeom>
        </p:spPr>
      </p:pic>
      <p:sp>
        <p:nvSpPr>
          <p:cNvPr id="4" name="Text 1"/>
          <p:cNvSpPr/>
          <p:nvPr/>
        </p:nvSpPr>
        <p:spPr>
          <a:xfrm>
            <a:off x="5124750" y="4844328"/>
            <a:ext cx="1281342" cy="493680"/>
          </a:xfrm>
          <a:prstGeom prst="rect">
            <a:avLst/>
          </a:prstGeom>
          <a:noFill/>
          <a:ln/>
        </p:spPr>
        <p:txBody>
          <a:bodyPr wrap="square" lIns="0" tIns="0" rIns="0" bIns="0" rtlCol="0" anchor="t">
            <a:normAutofit/>
          </a:bodyPr>
          <a:lstStyle/>
          <a:p>
            <a:pPr marL="0" marR="0" lvl="0" indent="0" algn="ctr" defTabSz="914400" rtl="0" eaLnBrk="1" fontAlgn="auto" latinLnBrk="0" hangingPunct="1">
              <a:lnSpc>
                <a:spcPct val="104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Staff Training</a:t>
            </a:r>
            <a:endParaRPr kumimoji="0" lang="en-US" sz="15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5" name="Text 2"/>
          <p:cNvSpPr/>
          <p:nvPr/>
        </p:nvSpPr>
        <p:spPr>
          <a:xfrm>
            <a:off x="3509907" y="4720909"/>
            <a:ext cx="1281342" cy="740520"/>
          </a:xfrm>
          <a:prstGeom prst="rect">
            <a:avLst/>
          </a:prstGeom>
          <a:noFill/>
          <a:ln/>
        </p:spPr>
        <p:txBody>
          <a:bodyPr wrap="square" lIns="0" tIns="0" rIns="0" bIns="0" rtlCol="0" anchor="t">
            <a:normAutofit/>
          </a:bodyPr>
          <a:lstStyle/>
          <a:p>
            <a:pPr marL="0" marR="0" lvl="0" indent="0" algn="ctr" defTabSz="914400" rtl="0" eaLnBrk="1" fontAlgn="auto" latinLnBrk="0" hangingPunct="1">
              <a:lnSpc>
                <a:spcPct val="104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Set Permissions</a:t>
            </a:r>
            <a:endParaRPr kumimoji="0" lang="en-US" sz="15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6" name="Text 3"/>
          <p:cNvSpPr/>
          <p:nvPr/>
        </p:nvSpPr>
        <p:spPr>
          <a:xfrm>
            <a:off x="1868736" y="4844328"/>
            <a:ext cx="1281342" cy="493680"/>
          </a:xfrm>
          <a:prstGeom prst="rect">
            <a:avLst/>
          </a:prstGeom>
          <a:noFill/>
          <a:ln/>
        </p:spPr>
        <p:txBody>
          <a:bodyPr wrap="square" lIns="0" tIns="0" rIns="0" bIns="0" rtlCol="0" anchor="t">
            <a:normAutofit/>
          </a:bodyPr>
          <a:lstStyle/>
          <a:p>
            <a:pPr marL="0" marR="0" lvl="0" indent="0" algn="ctr" defTabSz="914400" rtl="0" eaLnBrk="1" fontAlgn="auto" latinLnBrk="0" hangingPunct="1">
              <a:lnSpc>
                <a:spcPct val="104000"/>
              </a:lnSpc>
              <a:spcBef>
                <a:spcPts val="0"/>
              </a:spcBef>
              <a:spcAft>
                <a:spcPts val="0"/>
              </a:spcAft>
              <a:buClrTx/>
              <a:buSzTx/>
              <a:buFontTx/>
              <a:buNone/>
              <a:tabLst/>
              <a:defRPr/>
            </a:pPr>
            <a:r>
              <a:rPr kumimoji="0" lang="en-US" sz="15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Create OneDrive</a:t>
            </a:r>
            <a:endParaRPr kumimoji="0" lang="en-US" sz="15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7" name="Text 4"/>
          <p:cNvSpPr/>
          <p:nvPr/>
        </p:nvSpPr>
        <p:spPr>
          <a:xfrm>
            <a:off x="8027489" y="2157413"/>
            <a:ext cx="3509081" cy="290711"/>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Expected Outcomes</a:t>
            </a: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8"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097238" y="2663279"/>
            <a:ext cx="279095" cy="279102"/>
          </a:xfrm>
          <a:prstGeom prst="rect">
            <a:avLst/>
          </a:prstGeom>
        </p:spPr>
      </p:pic>
      <p:sp>
        <p:nvSpPr>
          <p:cNvPr id="9" name="Text 5"/>
          <p:cNvSpPr/>
          <p:nvPr/>
        </p:nvSpPr>
        <p:spPr>
          <a:xfrm>
            <a:off x="8632113" y="2654102"/>
            <a:ext cx="2904457" cy="590550"/>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2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Fewer missed visits and reduced scheduling errors</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10"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097238" y="3620145"/>
            <a:ext cx="279095" cy="279102"/>
          </a:xfrm>
          <a:prstGeom prst="rect">
            <a:avLst/>
          </a:prstGeom>
        </p:spPr>
      </p:pic>
      <p:sp>
        <p:nvSpPr>
          <p:cNvPr id="11" name="Text 6"/>
          <p:cNvSpPr/>
          <p:nvPr/>
        </p:nvSpPr>
        <p:spPr>
          <a:xfrm>
            <a:off x="8632113" y="3610967"/>
            <a:ext cx="2904457" cy="590550"/>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2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Reduced duplicated administrative work</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12"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097238" y="4577011"/>
            <a:ext cx="279095" cy="279102"/>
          </a:xfrm>
          <a:prstGeom prst="rect">
            <a:avLst/>
          </a:prstGeom>
        </p:spPr>
      </p:pic>
      <p:sp>
        <p:nvSpPr>
          <p:cNvPr id="13" name="Text 7"/>
          <p:cNvSpPr/>
          <p:nvPr/>
        </p:nvSpPr>
        <p:spPr>
          <a:xfrm>
            <a:off x="8632113" y="4567833"/>
            <a:ext cx="2904457" cy="590550"/>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2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Clearer accountability across all staff roles</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14"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097238" y="5533876"/>
            <a:ext cx="279095" cy="279102"/>
          </a:xfrm>
          <a:prstGeom prst="rect">
            <a:avLst/>
          </a:prstGeom>
        </p:spPr>
      </p:pic>
      <p:sp>
        <p:nvSpPr>
          <p:cNvPr id="15" name="Text 8"/>
          <p:cNvSpPr/>
          <p:nvPr/>
        </p:nvSpPr>
        <p:spPr>
          <a:xfrm>
            <a:off x="8632113" y="5524698"/>
            <a:ext cx="2904457" cy="590550"/>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2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Improved team communication across all care settings</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1477466"/>
            <a:ext cx="10868745" cy="590649"/>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References</a:t>
            </a:r>
            <a:endParaRPr kumimoji="0" lang="en-US" sz="37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3" name="Text 1"/>
          <p:cNvSpPr/>
          <p:nvPr/>
        </p:nvSpPr>
        <p:spPr>
          <a:xfrm>
            <a:off x="661475" y="2446139"/>
            <a:ext cx="11478330" cy="302419"/>
          </a:xfrm>
          <a:prstGeom prst="rect">
            <a:avLst/>
          </a:prstGeom>
          <a:noFill/>
          <a:ln/>
        </p:spPr>
        <p:txBody>
          <a:bodyPr wrap="none" lIns="0" tIns="0" rIns="0" bIns="0" rtlCol="0" anchor="t"/>
          <a:lstStyle/>
          <a:p>
            <a:pPr marL="0" marR="0" lvl="0" indent="0" algn="l" defTabSz="914400" rtl="0" eaLnBrk="1" fontAlgn="auto" latinLnBrk="0" hangingPunct="1">
              <a:lnSpc>
                <a:spcPct val="133000"/>
              </a:lnSpc>
              <a:spcBef>
                <a:spcPts val="0"/>
              </a:spcBef>
              <a:spcAft>
                <a:spcPts val="0"/>
              </a:spcAft>
              <a:buClrTx/>
              <a:buSzTx/>
              <a:buFontTx/>
              <a:buNone/>
              <a:tabLst/>
              <a:defRPr/>
            </a:pP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36075" y="2935784"/>
            <a:ext cx="3490825" cy="2470150"/>
          </a:xfrm>
          <a:prstGeom prst="rect">
            <a:avLst/>
          </a:prstGeom>
        </p:spPr>
      </p:pic>
      <p:sp>
        <p:nvSpPr>
          <p:cNvPr id="5" name="Text 2"/>
          <p:cNvSpPr/>
          <p:nvPr/>
        </p:nvSpPr>
        <p:spPr>
          <a:xfrm>
            <a:off x="901281" y="2961184"/>
            <a:ext cx="3225620" cy="2419350"/>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Meyer, E. (2025) </a:t>
            </a:r>
            <a:r>
              <a:rPr kumimoji="0" lang="en-US" sz="1450" b="0" i="1"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Bridge the gap between office and field: SharePoint for home care success.</a:t>
            </a: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Available at: https://www.myresourcepartners.com/2025/07/07/bridge-the-gap-between-office-and-field-sharepoint-for-home-care-success/ </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37735" y="2935784"/>
            <a:ext cx="3490825" cy="2470150"/>
          </a:xfrm>
          <a:prstGeom prst="rect">
            <a:avLst/>
          </a:prstGeom>
        </p:spPr>
      </p:pic>
      <p:sp>
        <p:nvSpPr>
          <p:cNvPr id="7" name="Text 3"/>
          <p:cNvSpPr/>
          <p:nvPr/>
        </p:nvSpPr>
        <p:spPr>
          <a:xfrm>
            <a:off x="4602940" y="2961184"/>
            <a:ext cx="3225620" cy="211693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Microsoft (</a:t>
            </a:r>
            <a:r>
              <a:rPr lang="en-US" sz="1450" dirty="0">
                <a:solidFill>
                  <a:srgbClr val="333F70"/>
                </a:solidFill>
                <a:latin typeface="Arial" panose="020B0604020202020204" pitchFamily="34" charset="0"/>
                <a:ea typeface="Open Sans" pitchFamily="34" charset="-122"/>
                <a:cs typeface="Arial" panose="020B0604020202020204" pitchFamily="34" charset="0"/>
              </a:rPr>
              <a:t>2026</a:t>
            </a: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a:t>
            </a:r>
            <a:r>
              <a:rPr kumimoji="0" lang="en-US" sz="1450" b="0" i="1"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Shift management and staff scheduling.</a:t>
            </a: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Available at: https://www.microsoft.com/en-us/microsoft-teams/staff-scheduling-shift-management/ </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8"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39395" y="2935784"/>
            <a:ext cx="3490825" cy="2470150"/>
          </a:xfrm>
          <a:prstGeom prst="rect">
            <a:avLst/>
          </a:prstGeom>
        </p:spPr>
      </p:pic>
      <p:sp>
        <p:nvSpPr>
          <p:cNvPr id="9" name="Text 4"/>
          <p:cNvSpPr/>
          <p:nvPr/>
        </p:nvSpPr>
        <p:spPr>
          <a:xfrm>
            <a:off x="8304600" y="2961184"/>
            <a:ext cx="3225620" cy="2419350"/>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Ashford Community Care Service Case Study (2024) </a:t>
            </a:r>
            <a:r>
              <a:rPr kumimoji="0" lang="en-US" sz="1450" b="0" i="1"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Ashford Community Care Service: Case Study Brief.</a:t>
            </a: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UWTSD Moodle</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7619809" y="0"/>
            <a:ext cx="4571886" cy="6858000"/>
          </a:xfrm>
          <a:prstGeom prst="rect">
            <a:avLst/>
          </a:prstGeom>
          <a:solidFill>
            <a:srgbClr val="D6F5EE"/>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7714263" y="506909"/>
            <a:ext cx="4382879" cy="5844084"/>
          </a:xfrm>
          <a:prstGeom prst="rect">
            <a:avLst/>
          </a:prstGeom>
        </p:spPr>
      </p:pic>
      <p:sp>
        <p:nvSpPr>
          <p:cNvPr id="4" name="Text 1"/>
          <p:cNvSpPr/>
          <p:nvPr/>
        </p:nvSpPr>
        <p:spPr>
          <a:xfrm>
            <a:off x="661475" y="1704876"/>
            <a:ext cx="6296860" cy="2362597"/>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Ashford Community Care Service: Digital Tools Recommendation</a:t>
            </a:r>
            <a:endParaRPr kumimoji="0" lang="en-US" sz="37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5" name="Text 2"/>
          <p:cNvSpPr/>
          <p:nvPr/>
        </p:nvSpPr>
        <p:spPr>
          <a:xfrm>
            <a:off x="661475" y="4350941"/>
            <a:ext cx="6906444" cy="302419"/>
          </a:xfrm>
          <a:prstGeom prst="rect">
            <a:avLst/>
          </a:prstGeom>
          <a:noFill/>
          <a:ln/>
        </p:spPr>
        <p:txBody>
          <a:bodyPr wrap="none" lIns="0" tIns="0" rIns="0" bIns="0" rtlCol="0" anchor="t"/>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Improving Staff Scheduling, Rotas &amp; Visits Using Microsoft Teams</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7" name="Text 4"/>
          <p:cNvSpPr/>
          <p:nvPr/>
        </p:nvSpPr>
        <p:spPr>
          <a:xfrm>
            <a:off x="774879" y="4922639"/>
            <a:ext cx="2679236" cy="173831"/>
          </a:xfrm>
          <a:prstGeom prst="rect">
            <a:avLst/>
          </a:prstGeom>
          <a:noFill/>
          <a:ln/>
        </p:spPr>
        <p:txBody>
          <a:bodyPr wrap="none" lIns="0" tIns="0" rIns="0" bIns="0" rtlCol="0" anchor="t"/>
          <a:lstStyle/>
          <a:p>
            <a:pPr marL="0" marR="0" lvl="0" indent="0" algn="l" defTabSz="914400" rtl="0" eaLnBrk="1" fontAlgn="auto" latinLnBrk="0" hangingPunct="1">
              <a:lnSpc>
                <a:spcPct val="96000"/>
              </a:lnSpc>
              <a:spcBef>
                <a:spcPts val="0"/>
              </a:spcBef>
              <a:spcAft>
                <a:spcPts val="0"/>
              </a:spcAft>
              <a:buClrTx/>
              <a:buSzTx/>
              <a:buFontTx/>
              <a:buNone/>
              <a:tabLst/>
              <a:defRPr/>
            </a:pP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4E43673-4F73-1C24-6A0D-7C76E976BE36}"/>
              </a:ext>
            </a:extLst>
          </p:cNvPr>
          <p:cNvSpPr txBox="1"/>
          <p:nvPr/>
        </p:nvSpPr>
        <p:spPr>
          <a:xfrm>
            <a:off x="4739951" y="5934670"/>
            <a:ext cx="3760237" cy="923330"/>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Presented &amp; Prepared by </a:t>
            </a:r>
          </a:p>
          <a:p>
            <a:r>
              <a:rPr lang="en-GB" b="1" dirty="0">
                <a:latin typeface="Arial" panose="020B0604020202020204" pitchFamily="34" charset="0"/>
                <a:cs typeface="Arial" panose="020B0604020202020204" pitchFamily="34" charset="0"/>
              </a:rPr>
              <a:t>Ismail Shaikh</a:t>
            </a:r>
          </a:p>
          <a:p>
            <a:r>
              <a:rPr lang="en-GB" b="1" dirty="0">
                <a:latin typeface="Arial" panose="020B0604020202020204" pitchFamily="34" charset="0"/>
                <a:cs typeface="Arial" panose="020B0604020202020204" pitchFamily="34" charset="0"/>
              </a:rPr>
              <a:t>2615577</a:t>
            </a: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4571886" cy="6858000"/>
          </a:xfrm>
          <a:prstGeom prst="rect">
            <a:avLst/>
          </a:prstGeom>
          <a:solidFill>
            <a:srgbClr val="D6F5EE"/>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73817" y="479425"/>
            <a:ext cx="4424252" cy="5899150"/>
          </a:xfrm>
          <a:prstGeom prst="rect">
            <a:avLst/>
          </a:prstGeom>
        </p:spPr>
      </p:pic>
      <p:sp>
        <p:nvSpPr>
          <p:cNvPr id="4" name="Text 1"/>
          <p:cNvSpPr/>
          <p:nvPr/>
        </p:nvSpPr>
        <p:spPr>
          <a:xfrm>
            <a:off x="5233360" y="676771"/>
            <a:ext cx="6296860" cy="922933"/>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290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About Ashford Community Care Service</a:t>
            </a:r>
            <a:endParaRPr kumimoji="0" lang="en-US" sz="2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5" name="Text 2"/>
          <p:cNvSpPr/>
          <p:nvPr/>
        </p:nvSpPr>
        <p:spPr>
          <a:xfrm>
            <a:off x="5233360" y="1888034"/>
            <a:ext cx="2968352" cy="2306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Who They Support</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6" name="Text 3"/>
          <p:cNvSpPr/>
          <p:nvPr/>
        </p:nvSpPr>
        <p:spPr>
          <a:xfrm>
            <a:off x="5233360" y="2234009"/>
            <a:ext cx="2968352" cy="841375"/>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9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Ashford Community Care Service supports adults with physical disabilities and long-term care needs across </a:t>
            </a:r>
            <a:r>
              <a:rPr kumimoji="0" lang="en-US" sz="1150" b="1" i="0" u="none" strike="noStrike" kern="1200" cap="none" spc="0" normalizeH="0" baseline="0" noProof="0" dirty="0">
                <a:ln>
                  <a:noFill/>
                </a:ln>
                <a:solidFill>
                  <a:srgbClr val="333F70"/>
                </a:solidFill>
                <a:effectLst/>
                <a:uLnTx/>
                <a:uFillTx/>
                <a:latin typeface="Arial" panose="020B0604020202020204" pitchFamily="34" charset="0"/>
                <a:ea typeface="Open Sans Bold" pitchFamily="34" charset="-122"/>
                <a:cs typeface="Arial" panose="020B0604020202020204" pitchFamily="34" charset="0"/>
              </a:rPr>
              <a:t>home, supported living, and office settings</a:t>
            </a:r>
            <a:r>
              <a:rPr kumimoji="0" lang="en-US" sz="11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7" name="Text 4"/>
          <p:cNvSpPr/>
          <p:nvPr/>
        </p:nvSpPr>
        <p:spPr>
          <a:xfrm>
            <a:off x="5233360" y="3190677"/>
            <a:ext cx="2968352" cy="2306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Staff Roles</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8" name="Text 5"/>
          <p:cNvSpPr/>
          <p:nvPr/>
        </p:nvSpPr>
        <p:spPr>
          <a:xfrm>
            <a:off x="5233360" y="3536652"/>
            <a:ext cx="2968352" cy="711597"/>
          </a:xfrm>
          <a:prstGeom prst="rect">
            <a:avLst/>
          </a:prstGeom>
          <a:noFill/>
          <a:ln/>
        </p:spPr>
        <p:txBody>
          <a:bodyPr wrap="square" lIns="0" tIns="0" rIns="0" bIns="0" rtlCol="0" anchor="t">
            <a:normAutofit/>
          </a:bodyPr>
          <a:lstStyle/>
          <a:p>
            <a:pPr marL="233680" marR="0" lvl="0" indent="-233680" algn="l" defTabSz="914400" rtl="0" eaLnBrk="1" fontAlgn="auto" latinLnBrk="0" hangingPunct="1">
              <a:lnSpc>
                <a:spcPct val="119000"/>
              </a:lnSpc>
              <a:spcBef>
                <a:spcPts val="0"/>
              </a:spcBef>
              <a:spcAft>
                <a:spcPts val="0"/>
              </a:spcAft>
              <a:buClrTx/>
              <a:buSzPct val="100000"/>
              <a:buFontTx/>
              <a:buChar char="•"/>
              <a:tabLst/>
              <a:defRPr/>
            </a:pPr>
            <a:r>
              <a:rPr kumimoji="0" lang="en-US" sz="11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Support workers &amp; senior care workers</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33680" marR="0" lvl="0" indent="-233680" algn="l" defTabSz="914400" rtl="0" eaLnBrk="1" fontAlgn="auto" latinLnBrk="0" hangingPunct="1">
              <a:lnSpc>
                <a:spcPct val="119000"/>
              </a:lnSpc>
              <a:spcBef>
                <a:spcPts val="0"/>
              </a:spcBef>
              <a:spcAft>
                <a:spcPts val="0"/>
              </a:spcAft>
              <a:buClrTx/>
              <a:buSzPct val="100000"/>
              <a:buFontTx/>
              <a:buChar char="•"/>
              <a:tabLst/>
              <a:defRPr/>
            </a:pPr>
            <a:r>
              <a:rPr kumimoji="0" lang="en-US" sz="11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Nurses &amp; care coordinators</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33680" marR="0" lvl="0" indent="-233680" algn="l" defTabSz="914400" rtl="0" eaLnBrk="1" fontAlgn="auto" latinLnBrk="0" hangingPunct="1">
              <a:lnSpc>
                <a:spcPct val="119000"/>
              </a:lnSpc>
              <a:spcBef>
                <a:spcPts val="0"/>
              </a:spcBef>
              <a:spcAft>
                <a:spcPts val="0"/>
              </a:spcAft>
              <a:buClrTx/>
              <a:buSzPct val="100000"/>
              <a:buFontTx/>
              <a:buChar char="•"/>
              <a:tabLst/>
              <a:defRPr/>
            </a:pPr>
            <a:r>
              <a:rPr kumimoji="0" lang="en-US" sz="11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Administrative staff</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9" name="Shape 6"/>
          <p:cNvSpPr/>
          <p:nvPr/>
        </p:nvSpPr>
        <p:spPr>
          <a:xfrm>
            <a:off x="8461957" y="1772741"/>
            <a:ext cx="3180874" cy="4408388"/>
          </a:xfrm>
          <a:prstGeom prst="roundRect">
            <a:avLst>
              <a:gd name="adj" fmla="val 3343"/>
            </a:avLst>
          </a:prstGeom>
          <a:solidFill>
            <a:srgbClr val="DDF8F2"/>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0" name="Text 7"/>
          <p:cNvSpPr/>
          <p:nvPr/>
        </p:nvSpPr>
        <p:spPr>
          <a:xfrm>
            <a:off x="8609591" y="1888034"/>
            <a:ext cx="2885606" cy="2306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Current Challenges</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11"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609591" y="2248495"/>
            <a:ext cx="2885606" cy="1100038"/>
          </a:xfrm>
          <a:prstGeom prst="rect">
            <a:avLst/>
          </a:prstGeom>
        </p:spPr>
      </p:pic>
      <p:sp>
        <p:nvSpPr>
          <p:cNvPr id="12" name="Text 8"/>
          <p:cNvSpPr/>
          <p:nvPr/>
        </p:nvSpPr>
        <p:spPr>
          <a:xfrm>
            <a:off x="8852472" y="2415183"/>
            <a:ext cx="2476041" cy="2306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Missed Updates</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3" name="Text 9"/>
          <p:cNvSpPr/>
          <p:nvPr/>
        </p:nvSpPr>
        <p:spPr>
          <a:xfrm>
            <a:off x="8852472" y="2761159"/>
            <a:ext cx="2476041" cy="42068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9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Staff not informed of last-minute changes in time</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14"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609591" y="3463826"/>
            <a:ext cx="2885606" cy="1100038"/>
          </a:xfrm>
          <a:prstGeom prst="rect">
            <a:avLst/>
          </a:prstGeom>
        </p:spPr>
      </p:pic>
      <p:sp>
        <p:nvSpPr>
          <p:cNvPr id="15" name="Text 10"/>
          <p:cNvSpPr/>
          <p:nvPr/>
        </p:nvSpPr>
        <p:spPr>
          <a:xfrm>
            <a:off x="8852472" y="3630513"/>
            <a:ext cx="2476041" cy="2306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Unclear Rotas</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6" name="Text 11"/>
          <p:cNvSpPr/>
          <p:nvPr/>
        </p:nvSpPr>
        <p:spPr>
          <a:xfrm>
            <a:off x="8852472" y="3976489"/>
            <a:ext cx="2476041" cy="42068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9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Inconsistent scheduling causes confusion across teams</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17"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609591" y="4679156"/>
            <a:ext cx="2885606" cy="1100038"/>
          </a:xfrm>
          <a:prstGeom prst="rect">
            <a:avLst/>
          </a:prstGeom>
        </p:spPr>
      </p:pic>
      <p:sp>
        <p:nvSpPr>
          <p:cNvPr id="18" name="Text 12"/>
          <p:cNvSpPr/>
          <p:nvPr/>
        </p:nvSpPr>
        <p:spPr>
          <a:xfrm>
            <a:off x="8852472" y="4845844"/>
            <a:ext cx="2476041" cy="2306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Duplicated Work</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9" name="Text 13"/>
          <p:cNvSpPr/>
          <p:nvPr/>
        </p:nvSpPr>
        <p:spPr>
          <a:xfrm>
            <a:off x="8852472" y="5191820"/>
            <a:ext cx="2476041" cy="42068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9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Records managed across multiple disconnected systems</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20" name="Text 14"/>
          <p:cNvSpPr/>
          <p:nvPr/>
        </p:nvSpPr>
        <p:spPr>
          <a:xfrm>
            <a:off x="8147640" y="6096098"/>
            <a:ext cx="3495191" cy="168374"/>
          </a:xfrm>
          <a:prstGeom prst="rect">
            <a:avLst/>
          </a:prstGeom>
          <a:noFill/>
          <a:ln/>
        </p:spPr>
        <p:txBody>
          <a:bodyPr wrap="none" lIns="0" tIns="0" rIns="0" bIns="0" rtlCol="0" anchor="t"/>
          <a:lstStyle/>
          <a:p>
            <a:pPr marL="0" marR="0" lvl="0" indent="0" algn="l" defTabSz="914400" rtl="0" eaLnBrk="1" fontAlgn="auto" latinLnBrk="0" hangingPunct="1">
              <a:lnSpc>
                <a:spcPct val="119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546167"/>
            <a:ext cx="10868745" cy="1033463"/>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2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The Workplace Task: Staff Scheduling, Rotas, and Visits</a:t>
            </a:r>
            <a:endParaRPr kumimoji="0" lang="en-US" sz="32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661475" y="2094012"/>
            <a:ext cx="6923410" cy="3923308"/>
          </a:xfrm>
          <a:prstGeom prst="rect">
            <a:avLst/>
          </a:prstGeom>
        </p:spPr>
      </p:pic>
      <p:sp>
        <p:nvSpPr>
          <p:cNvPr id="4" name="Text 1"/>
          <p:cNvSpPr/>
          <p:nvPr/>
        </p:nvSpPr>
        <p:spPr>
          <a:xfrm>
            <a:off x="7994648" y="1926514"/>
            <a:ext cx="3541822" cy="25846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The Scheduling Challenge</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5" name="Text 2"/>
          <p:cNvSpPr/>
          <p:nvPr/>
        </p:nvSpPr>
        <p:spPr>
          <a:xfrm>
            <a:off x="7994648" y="2319524"/>
            <a:ext cx="3541822" cy="99218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Care coordinators must assign daily visits to support workers across </a:t>
            </a:r>
            <a:r>
              <a:rPr kumimoji="0" lang="en-US" sz="1300" b="1" i="0" u="none" strike="noStrike" kern="1200" cap="none" spc="0" normalizeH="0" baseline="0" noProof="0" dirty="0">
                <a:ln>
                  <a:noFill/>
                </a:ln>
                <a:solidFill>
                  <a:srgbClr val="333F70"/>
                </a:solidFill>
                <a:effectLst/>
                <a:uLnTx/>
                <a:uFillTx/>
                <a:latin typeface="Arial" panose="020B0604020202020204" pitchFamily="34" charset="0"/>
                <a:ea typeface="Open Sans Bold" pitchFamily="34" charset="-122"/>
                <a:cs typeface="Arial" panose="020B0604020202020204" pitchFamily="34" charset="0"/>
              </a:rPr>
              <a:t>multiple locations</a:t>
            </a: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ensuring rotas reflect staff availability, roles, and individual service user needs.</a:t>
            </a:r>
            <a:endParaRPr kumimoji="0" lang="en-US" sz="1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6" name="Shape 3"/>
          <p:cNvSpPr/>
          <p:nvPr/>
        </p:nvSpPr>
        <p:spPr>
          <a:xfrm>
            <a:off x="7994648" y="3472954"/>
            <a:ext cx="3541822" cy="1335088"/>
          </a:xfrm>
          <a:prstGeom prst="roundRect">
            <a:avLst>
              <a:gd name="adj" fmla="val 5203"/>
            </a:avLst>
          </a:prstGeom>
          <a:solidFill>
            <a:srgbClr val="FCF2B5"/>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pic>
        <p:nvPicPr>
          <p:cNvPr id="7" name="Image 1" descr="preencoded.png"/>
          <p:cNvPicPr>
            <a:picLocks noChangeAspect="1"/>
          </p:cNvPicPr>
          <p:nvPr/>
        </p:nvPicPr>
        <p:blipFill>
          <a:blip r:embed="rId4"/>
          <a:stretch>
            <a:fillRect/>
          </a:stretch>
        </p:blipFill>
        <p:spPr>
          <a:xfrm>
            <a:off x="8159943" y="3698379"/>
            <a:ext cx="206667" cy="165298"/>
          </a:xfrm>
          <a:prstGeom prst="rect">
            <a:avLst/>
          </a:prstGeom>
        </p:spPr>
      </p:pic>
      <p:sp>
        <p:nvSpPr>
          <p:cNvPr id="8" name="Text 4"/>
          <p:cNvSpPr/>
          <p:nvPr/>
        </p:nvSpPr>
        <p:spPr>
          <a:xfrm>
            <a:off x="8531905" y="3645881"/>
            <a:ext cx="2839272" cy="99218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000000"/>
                </a:solidFill>
                <a:effectLst/>
                <a:uLnTx/>
                <a:uFillTx/>
                <a:latin typeface="Arial" panose="020B0604020202020204" pitchFamily="34" charset="0"/>
                <a:ea typeface="Open Sans" pitchFamily="34" charset="-122"/>
                <a:cs typeface="Arial" panose="020B0604020202020204" pitchFamily="34" charset="0"/>
              </a:rPr>
              <a:t>Any gap in the rota risks a missed care visit — with direct consequences for vulnerable service users.</a:t>
            </a:r>
            <a:endParaRPr kumimoji="0" lang="en-US" sz="1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9" name="Text 5"/>
          <p:cNvSpPr/>
          <p:nvPr/>
        </p:nvSpPr>
        <p:spPr>
          <a:xfrm>
            <a:off x="7994648" y="4972237"/>
            <a:ext cx="3541822" cy="1240234"/>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5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Without a centralised system, scheduling relies on </a:t>
            </a:r>
            <a:r>
              <a:rPr kumimoji="0" lang="en-US" sz="1300" b="1" i="0" u="none" strike="noStrike" kern="1200" cap="none" spc="0" normalizeH="0" baseline="0" noProof="0" dirty="0">
                <a:ln>
                  <a:noFill/>
                </a:ln>
                <a:solidFill>
                  <a:srgbClr val="333F70"/>
                </a:solidFill>
                <a:effectLst/>
                <a:uLnTx/>
                <a:uFillTx/>
                <a:latin typeface="Arial" panose="020B0604020202020204" pitchFamily="34" charset="0"/>
                <a:ea typeface="Open Sans Bold" pitchFamily="34" charset="-122"/>
                <a:cs typeface="Arial" panose="020B0604020202020204" pitchFamily="34" charset="0"/>
              </a:rPr>
              <a:t>informal messages, paper rotas, or unshared spreadsheets</a:t>
            </a: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 leading to confusion, duplication, and preventable errors.</a:t>
            </a:r>
            <a:endParaRPr kumimoji="0" lang="en-US" sz="1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540698"/>
            <a:ext cx="10868745" cy="304602"/>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90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Why Microsoft Teams is Suitable for Ashford</a:t>
            </a:r>
            <a:endParaRPr kumimoji="0" lang="en-US" sz="1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661475" y="961132"/>
            <a:ext cx="5315512" cy="5315645"/>
          </a:xfrm>
          <a:prstGeom prst="rect">
            <a:avLst/>
          </a:prstGeom>
        </p:spPr>
      </p:pic>
      <p:sp>
        <p:nvSpPr>
          <p:cNvPr id="4" name="Text 1"/>
          <p:cNvSpPr/>
          <p:nvPr/>
        </p:nvSpPr>
        <p:spPr>
          <a:xfrm>
            <a:off x="6221058" y="1220311"/>
            <a:ext cx="5315512" cy="449869"/>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A Perfect Fit for Ashford</a:t>
            </a: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5" name="Text 2"/>
          <p:cNvSpPr/>
          <p:nvPr/>
        </p:nvSpPr>
        <p:spPr>
          <a:xfrm>
            <a:off x="6221058" y="1670180"/>
            <a:ext cx="5315512" cy="3657600"/>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1000"/>
              </a:lnSpc>
              <a:spcBef>
                <a:spcPts val="0"/>
              </a:spcBef>
              <a:spcAft>
                <a:spcPts val="350"/>
              </a:spcAft>
              <a:buClrTx/>
              <a:buSzTx/>
              <a:buFontTx/>
              <a:buNone/>
              <a:tabLst/>
              <a:defRPr/>
            </a:pPr>
            <a:r>
              <a:rPr kumimoji="0" lang="en-US" sz="1400" b="1" i="0" u="none" strike="noStrike" kern="1200" cap="none" spc="0" normalizeH="0" baseline="0" noProof="0" dirty="0">
                <a:ln>
                  <a:noFill/>
                </a:ln>
                <a:solidFill>
                  <a:srgbClr val="333F70"/>
                </a:solidFill>
                <a:effectLst/>
                <a:uLnTx/>
                <a:uFillTx/>
                <a:latin typeface="Arial" panose="020B0604020202020204" pitchFamily="34" charset="0"/>
                <a:ea typeface="Open Sans Bold" pitchFamily="34" charset="-122"/>
                <a:cs typeface="Arial" panose="020B0604020202020204" pitchFamily="34" charset="0"/>
              </a:rPr>
              <a:t>Centralised visibility</a:t>
            </a:r>
            <a:r>
              <a:rPr kumimoji="0" lang="en-US" sz="14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means all staff see one shared, up-to-date rota — eliminating conflicting versions and missed updates across the organisation.</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1000"/>
              </a:lnSpc>
              <a:spcBef>
                <a:spcPts val="0"/>
              </a:spcBef>
              <a:spcAft>
                <a:spcPts val="350"/>
              </a:spcAft>
              <a:buClrTx/>
              <a:buSzTx/>
              <a:buFontTx/>
              <a:buNone/>
              <a:tabLst/>
              <a:defRPr/>
            </a:pPr>
            <a:r>
              <a:rPr kumimoji="0" lang="en-US" sz="14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The </a:t>
            </a:r>
            <a:r>
              <a:rPr kumimoji="0" lang="en-US" sz="1400" b="1" i="0" u="none" strike="noStrike" kern="1200" cap="none" spc="0" normalizeH="0" baseline="0" noProof="0" dirty="0">
                <a:ln>
                  <a:noFill/>
                </a:ln>
                <a:solidFill>
                  <a:srgbClr val="333F70"/>
                </a:solidFill>
                <a:effectLst/>
                <a:uLnTx/>
                <a:uFillTx/>
                <a:latin typeface="Arial" panose="020B0604020202020204" pitchFamily="34" charset="0"/>
                <a:ea typeface="Open Sans Bold" pitchFamily="34" charset="-122"/>
                <a:cs typeface="Arial" panose="020B0604020202020204" pitchFamily="34" charset="0"/>
              </a:rPr>
              <a:t>mobile-first design</a:t>
            </a:r>
            <a:r>
              <a:rPr kumimoji="0" lang="en-US" sz="14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allows support workers in the field to check shifts and receive notifications on their phones, conserving supervisors' time with anywhere, anytime management (Microsoft, 2025).</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1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333F70"/>
                </a:solidFill>
                <a:effectLst/>
                <a:uLnTx/>
                <a:uFillTx/>
                <a:latin typeface="Arial" panose="020B0604020202020204" pitchFamily="34" charset="0"/>
                <a:ea typeface="Open Sans Bold" pitchFamily="34" charset="-122"/>
                <a:cs typeface="Arial" panose="020B0604020202020204" pitchFamily="34" charset="0"/>
              </a:rPr>
              <a:t>Integrated communication</a:t>
            </a:r>
            <a:r>
              <a:rPr kumimoji="0" lang="en-US" sz="14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through Teams chat and channels allows coordinators to send visit updates or urgent messages alongside the rota — reducing reliance on informal methods.</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8" name="Text 4"/>
          <p:cNvSpPr/>
          <p:nvPr/>
        </p:nvSpPr>
        <p:spPr>
          <a:xfrm>
            <a:off x="6537658" y="4094186"/>
            <a:ext cx="5511067" cy="118070"/>
          </a:xfrm>
          <a:prstGeom prst="rect">
            <a:avLst/>
          </a:prstGeom>
          <a:noFill/>
          <a:ln/>
        </p:spPr>
        <p:txBody>
          <a:bodyPr wrap="none" lIns="0" tIns="0" rIns="0" bIns="0" rtlCol="0" anchor="t"/>
          <a:lstStyle/>
          <a:p>
            <a:pPr marL="0" marR="0" lvl="0" indent="0" algn="l" defTabSz="914400" rtl="0" eaLnBrk="1" fontAlgn="auto" latinLnBrk="0" hangingPunct="1">
              <a:lnSpc>
                <a:spcPct val="101000"/>
              </a:lnSpc>
              <a:spcBef>
                <a:spcPts val="0"/>
              </a:spcBef>
              <a:spcAft>
                <a:spcPts val="0"/>
              </a:spcAft>
              <a:buClrTx/>
              <a:buSzTx/>
              <a:buFontTx/>
              <a:buNone/>
              <a:tabLst/>
              <a:defRPr/>
            </a:pPr>
            <a:endParaRPr kumimoji="0" lang="en-US" sz="7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566283"/>
            <a:ext cx="10868745" cy="526058"/>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30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Conclusion and Recommendations</a:t>
            </a:r>
            <a:endParaRPr kumimoji="0" lang="en-US" sz="3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3" name="Shape 1"/>
          <p:cNvSpPr/>
          <p:nvPr/>
        </p:nvSpPr>
        <p:spPr>
          <a:xfrm>
            <a:off x="661475" y="1364952"/>
            <a:ext cx="378708" cy="378718"/>
          </a:xfrm>
          <a:prstGeom prst="roundRect">
            <a:avLst>
              <a:gd name="adj" fmla="val 18670"/>
            </a:avLst>
          </a:prstGeom>
          <a:solidFill>
            <a:srgbClr val="D6F5EE"/>
          </a:solidFill>
          <a:ln w="6350">
            <a:solidFill>
              <a:srgbClr val="BCDB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4" name="Text 2"/>
          <p:cNvSpPr/>
          <p:nvPr/>
        </p:nvSpPr>
        <p:spPr>
          <a:xfrm>
            <a:off x="724527" y="1396454"/>
            <a:ext cx="252505" cy="315615"/>
          </a:xfrm>
          <a:prstGeom prst="rect">
            <a:avLst/>
          </a:prstGeom>
          <a:noFill/>
          <a:ln/>
        </p:spPr>
        <p:txBody>
          <a:bodyPr wrap="non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9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1</a:t>
            </a:r>
            <a:endParaRPr kumimoji="0" lang="en-US" sz="19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5" name="Text 3"/>
          <p:cNvSpPr/>
          <p:nvPr/>
        </p:nvSpPr>
        <p:spPr>
          <a:xfrm>
            <a:off x="1190099" y="1422797"/>
            <a:ext cx="2969344" cy="52605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Directly Addresses the Problem</a:t>
            </a:r>
            <a:endParaRPr kumimoji="0" lang="en-US" sz="16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6" name="Text 4"/>
          <p:cNvSpPr/>
          <p:nvPr/>
        </p:nvSpPr>
        <p:spPr>
          <a:xfrm>
            <a:off x="1190099" y="2038747"/>
            <a:ext cx="2969344" cy="101838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6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Microsoft Teams (Shifts) provides a single, shared, real-time rota system that resolves Ashford's core scheduling challenges.</a:t>
            </a:r>
            <a:endParaRPr kumimoji="0" lang="en-US" sz="1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7" name="Shape 5"/>
          <p:cNvSpPr/>
          <p:nvPr/>
        </p:nvSpPr>
        <p:spPr>
          <a:xfrm>
            <a:off x="4346764" y="1364952"/>
            <a:ext cx="378708" cy="378718"/>
          </a:xfrm>
          <a:prstGeom prst="roundRect">
            <a:avLst>
              <a:gd name="adj" fmla="val 18670"/>
            </a:avLst>
          </a:prstGeom>
          <a:solidFill>
            <a:srgbClr val="D6F5EE"/>
          </a:solidFill>
          <a:ln w="6350">
            <a:solidFill>
              <a:srgbClr val="BCDB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8" name="Text 6"/>
          <p:cNvSpPr/>
          <p:nvPr/>
        </p:nvSpPr>
        <p:spPr>
          <a:xfrm>
            <a:off x="4409816" y="1396454"/>
            <a:ext cx="252505" cy="315615"/>
          </a:xfrm>
          <a:prstGeom prst="rect">
            <a:avLst/>
          </a:prstGeom>
          <a:noFill/>
          <a:ln/>
        </p:spPr>
        <p:txBody>
          <a:bodyPr wrap="non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9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2</a:t>
            </a:r>
            <a:endParaRPr kumimoji="0" lang="en-US" sz="19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9" name="Text 7"/>
          <p:cNvSpPr/>
          <p:nvPr/>
        </p:nvSpPr>
        <p:spPr>
          <a:xfrm>
            <a:off x="4875388" y="1422797"/>
            <a:ext cx="2969444" cy="52605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Supports All Staff Roles</a:t>
            </a:r>
            <a:endParaRPr kumimoji="0" lang="en-US" sz="16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0" name="Text 8"/>
          <p:cNvSpPr/>
          <p:nvPr/>
        </p:nvSpPr>
        <p:spPr>
          <a:xfrm>
            <a:off x="4875388" y="2038747"/>
            <a:ext cx="2969444" cy="101838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6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From care coordinators managing rotas to support workers checking daily visits on the go — every role benefits from the platform.</a:t>
            </a:r>
            <a:endParaRPr kumimoji="0" lang="en-US" sz="1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1" name="Shape 9"/>
          <p:cNvSpPr/>
          <p:nvPr/>
        </p:nvSpPr>
        <p:spPr>
          <a:xfrm>
            <a:off x="8032152" y="1364952"/>
            <a:ext cx="378708" cy="378718"/>
          </a:xfrm>
          <a:prstGeom prst="roundRect">
            <a:avLst>
              <a:gd name="adj" fmla="val 18670"/>
            </a:avLst>
          </a:prstGeom>
          <a:solidFill>
            <a:srgbClr val="D6F5EE"/>
          </a:solidFill>
          <a:ln w="6350">
            <a:solidFill>
              <a:srgbClr val="BCDB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12" name="Text 10"/>
          <p:cNvSpPr/>
          <p:nvPr/>
        </p:nvSpPr>
        <p:spPr>
          <a:xfrm>
            <a:off x="8095204" y="1396454"/>
            <a:ext cx="252505" cy="315615"/>
          </a:xfrm>
          <a:prstGeom prst="rect">
            <a:avLst/>
          </a:prstGeom>
          <a:noFill/>
          <a:ln/>
        </p:spPr>
        <p:txBody>
          <a:bodyPr wrap="non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9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3</a:t>
            </a:r>
            <a:endParaRPr kumimoji="0" lang="en-US" sz="19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3" name="Text 11"/>
          <p:cNvSpPr/>
          <p:nvPr/>
        </p:nvSpPr>
        <p:spPr>
          <a:xfrm>
            <a:off x="8560776" y="1422797"/>
            <a:ext cx="2969444" cy="52605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6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Recommended Next Steps</a:t>
            </a:r>
            <a:endParaRPr kumimoji="0" lang="en-US" sz="16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4" name="Text 12"/>
          <p:cNvSpPr/>
          <p:nvPr/>
        </p:nvSpPr>
        <p:spPr>
          <a:xfrm>
            <a:off x="8560776" y="2038747"/>
            <a:ext cx="2969444" cy="1272977"/>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6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Train care coordinators to build and publish schedules in Shifts; encourage all staff to download the Teams app on personal or work devices.</a:t>
            </a:r>
            <a:endParaRPr kumimoji="0" lang="en-US" sz="1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5" name="Shape 13"/>
          <p:cNvSpPr/>
          <p:nvPr/>
        </p:nvSpPr>
        <p:spPr>
          <a:xfrm>
            <a:off x="661475" y="3522464"/>
            <a:ext cx="10868745" cy="19050"/>
          </a:xfrm>
          <a:prstGeom prst="roundRect">
            <a:avLst>
              <a:gd name="adj" fmla="val 49999"/>
            </a:avLst>
          </a:prstGeom>
          <a:solidFill>
            <a:srgbClr val="333F70">
              <a:alpha val="50000"/>
            </a:srgbClr>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16" name="Text 14"/>
          <p:cNvSpPr/>
          <p:nvPr/>
        </p:nvSpPr>
        <p:spPr>
          <a:xfrm>
            <a:off x="661475" y="3830194"/>
            <a:ext cx="10868745" cy="42078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26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References</a:t>
            </a:r>
            <a:endParaRPr kumimoji="0" lang="en-US" sz="26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7" name="Text 15"/>
          <p:cNvSpPr/>
          <p:nvPr/>
        </p:nvSpPr>
        <p:spPr>
          <a:xfrm>
            <a:off x="661475" y="4454029"/>
            <a:ext cx="10868745" cy="1864916"/>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6000"/>
              </a:lnSpc>
              <a:spcBef>
                <a:spcPts val="0"/>
              </a:spcBef>
              <a:spcAft>
                <a:spcPts val="1300"/>
              </a:spcAft>
              <a:buClrTx/>
              <a:buSzTx/>
              <a:buFontTx/>
              <a:buNone/>
              <a:tabLst/>
              <a:defRPr/>
            </a:pP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Microsoft (2025) </a:t>
            </a:r>
            <a:r>
              <a:rPr kumimoji="0" lang="en-US" sz="1300" b="0" i="1"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Shifts for your frontline organisation</a:t>
            </a: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Available at: </a:t>
            </a:r>
            <a:r>
              <a:rPr kumimoji="0" lang="en-US" sz="1300" b="1" i="0" u="sng" strike="noStrike" kern="1200" cap="none" spc="0" normalizeH="0" baseline="0" noProof="0" dirty="0">
                <a:ln>
                  <a:noFill/>
                </a:ln>
                <a:solidFill>
                  <a:srgbClr val="26A688"/>
                </a:solidFill>
                <a:effectLst/>
                <a:uLnTx/>
                <a:uFillTx/>
                <a:latin typeface="Arial" panose="020B0604020202020204" pitchFamily="34" charset="0"/>
                <a:ea typeface="Open Sans Bold" pitchFamily="34" charset="-122"/>
                <a:cs typeface="Arial" panose="020B0604020202020204" pitchFamily="34" charset="0"/>
                <a:hlinkClick r:id="rId3">
                  <a:extLst>
                    <a:ext uri="{A12FA001-AC4F-418D-AE19-62706E023703}">
                      <ahyp:hlinkClr xmlns:ahyp="http://schemas.microsoft.com/office/drawing/2018/hyperlinkcolor" val="tx"/>
                    </a:ext>
                  </a:extLst>
                </a:hlinkClick>
              </a:rPr>
              <a:t>https://learn.microsoft.com/en-us/microsoft-365/frontline/shifts-for-teams-landing-page</a:t>
            </a: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a:t>
            </a:r>
          </a:p>
          <a:p>
            <a:pPr marL="0" marR="0" lvl="0" indent="0" algn="l" defTabSz="914400" rtl="0" eaLnBrk="1" fontAlgn="auto" latinLnBrk="0" hangingPunct="1">
              <a:lnSpc>
                <a:spcPct val="126000"/>
              </a:lnSpc>
              <a:spcBef>
                <a:spcPts val="0"/>
              </a:spcBef>
              <a:spcAft>
                <a:spcPts val="1300"/>
              </a:spcAft>
              <a:buClrTx/>
              <a:buSzTx/>
              <a:buFontTx/>
              <a:buNone/>
              <a:tabLst/>
              <a:defRPr/>
            </a:pP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Microsoft (2025) </a:t>
            </a:r>
            <a:r>
              <a:rPr kumimoji="0" lang="en-US" sz="1300" b="0" i="1"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Shift management and staff scheduling</a:t>
            </a: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Available at: </a:t>
            </a:r>
            <a:r>
              <a:rPr kumimoji="0" lang="en-US" sz="1300" b="1" i="0" u="sng" strike="noStrike" kern="1200" cap="none" spc="0" normalizeH="0" baseline="0" noProof="0" dirty="0">
                <a:ln>
                  <a:noFill/>
                </a:ln>
                <a:solidFill>
                  <a:srgbClr val="26A688"/>
                </a:solidFill>
                <a:effectLst/>
                <a:uLnTx/>
                <a:uFillTx/>
                <a:latin typeface="Arial" panose="020B0604020202020204" pitchFamily="34" charset="0"/>
                <a:ea typeface="Open Sans Bold" pitchFamily="34" charset="-122"/>
                <a:cs typeface="Arial" panose="020B0604020202020204" pitchFamily="34" charset="0"/>
                <a:hlinkClick r:id="rId4">
                  <a:extLst>
                    <a:ext uri="{A12FA001-AC4F-418D-AE19-62706E023703}">
                      <ahyp:hlinkClr xmlns:ahyp="http://schemas.microsoft.com/office/drawing/2018/hyperlinkcolor" val="tx"/>
                    </a:ext>
                  </a:extLst>
                </a:hlinkClick>
              </a:rPr>
              <a:t>https://www.microsoft.com/en-us/microsoft-teams/staff-scheduling-shift-management/</a:t>
            </a: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a:t>
            </a:r>
          </a:p>
          <a:p>
            <a:pPr marL="0" marR="0" lvl="0" indent="0" algn="l" defTabSz="914400" rtl="0" eaLnBrk="1" fontAlgn="auto" latinLnBrk="0" hangingPunct="1">
              <a:lnSpc>
                <a:spcPct val="126000"/>
              </a:lnSpc>
              <a:spcBef>
                <a:spcPts val="0"/>
              </a:spcBef>
              <a:spcAft>
                <a:spcPts val="1300"/>
              </a:spcAft>
              <a:buClrTx/>
              <a:buSzTx/>
              <a:buFontTx/>
              <a:buNone/>
              <a:tabLst/>
              <a:defRPr/>
            </a:pP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Microsoft Support (2025) </a:t>
            </a:r>
            <a:r>
              <a:rPr kumimoji="0" lang="en-US" sz="1300" b="0" i="1"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Schedule staff shifts</a:t>
            </a: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Available at: </a:t>
            </a:r>
            <a:r>
              <a:rPr kumimoji="0" lang="en-US" sz="1300" b="1" i="0" u="sng" strike="noStrike" kern="1200" cap="none" spc="0" normalizeH="0" baseline="0" noProof="0" dirty="0">
                <a:ln>
                  <a:noFill/>
                </a:ln>
                <a:solidFill>
                  <a:srgbClr val="26A688"/>
                </a:solidFill>
                <a:effectLst/>
                <a:uLnTx/>
                <a:uFillTx/>
                <a:latin typeface="Arial" panose="020B0604020202020204" pitchFamily="34" charset="0"/>
                <a:ea typeface="Open Sans Bold" pitchFamily="34" charset="-122"/>
                <a:cs typeface="Arial" panose="020B0604020202020204" pitchFamily="34" charset="0"/>
                <a:hlinkClick r:id="rId5">
                  <a:extLst>
                    <a:ext uri="{A12FA001-AC4F-418D-AE19-62706E023703}">
                      <ahyp:hlinkClr xmlns:ahyp="http://schemas.microsoft.com/office/drawing/2018/hyperlinkcolor" val="tx"/>
                    </a:ext>
                  </a:extLst>
                </a:hlinkClick>
              </a:rPr>
              <a:t>https://support.microsoft.com/en-us/teams/shifts/schedule-staff-shifts</a:t>
            </a:r>
            <a:r>
              <a:rPr kumimoji="0" lang="en-US" sz="1300" b="0" i="0" u="none" strike="noStrike" kern="1200" cap="none" spc="0" normalizeH="0" baseline="0" noProof="0" dirty="0">
                <a:ln>
                  <a:noFill/>
                </a:ln>
                <a:solidFill>
                  <a:srgbClr val="333F70"/>
                </a:solidFill>
                <a:effectLst/>
                <a:uLnTx/>
                <a:uFillTx/>
                <a:latin typeface="Arial" panose="020B0604020202020204" pitchFamily="34" charset="0"/>
                <a:ea typeface="Open Sans" pitchFamily="34" charset="-122"/>
                <a:cs typeface="Arial" panose="020B0604020202020204" pitchFamily="34" charset="0"/>
              </a:rPr>
              <a:t> </a:t>
            </a:r>
            <a:endParaRPr kumimoji="0" lang="en-US" sz="1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661475" y="1951199"/>
            <a:ext cx="10868745" cy="590649"/>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Sources</a:t>
            </a:r>
            <a:endParaRPr kumimoji="0" lang="en-US" sz="37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3" name="Shape 1"/>
          <p:cNvSpPr/>
          <p:nvPr/>
        </p:nvSpPr>
        <p:spPr>
          <a:xfrm>
            <a:off x="661475" y="2889746"/>
            <a:ext cx="3496877" cy="2047180"/>
          </a:xfrm>
          <a:prstGeom prst="roundRect">
            <a:avLst>
              <a:gd name="adj" fmla="val 3878"/>
            </a:avLst>
          </a:prstGeom>
          <a:solidFill>
            <a:srgbClr val="FFFFFF"/>
          </a:solidFill>
          <a:ln w="25399">
            <a:solidFill>
              <a:srgbClr val="BCDB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4" name="Text 2"/>
          <p:cNvSpPr/>
          <p:nvPr/>
        </p:nvSpPr>
        <p:spPr>
          <a:xfrm>
            <a:off x="875881" y="3104158"/>
            <a:ext cx="3068065" cy="29527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Microsoft Learn</a:t>
            </a:r>
            <a:endParaRPr kumimoji="0" lang="en-US" sz="18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5" name="Text 3"/>
          <p:cNvSpPr/>
          <p:nvPr/>
        </p:nvSpPr>
        <p:spPr>
          <a:xfrm>
            <a:off x="875881" y="3512840"/>
            <a:ext cx="3068065" cy="1209675"/>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1" i="0" u="sng" strike="noStrike" kern="1200" cap="none" spc="0" normalizeH="0" baseline="0" noProof="0" dirty="0">
                <a:ln>
                  <a:noFill/>
                </a:ln>
                <a:solidFill>
                  <a:srgbClr val="26A688"/>
                </a:solidFill>
                <a:effectLst/>
                <a:uLnTx/>
                <a:uFillTx/>
                <a:latin typeface="Arial" panose="020B0604020202020204" pitchFamily="34" charset="0"/>
                <a:ea typeface="Open Sans Bold" pitchFamily="34" charset="-122"/>
                <a:cs typeface="Arial" panose="020B0604020202020204" pitchFamily="34" charset="0"/>
                <a:hlinkClick r:id="rId3">
                  <a:extLst>
                    <a:ext uri="{A12FA001-AC4F-418D-AE19-62706E023703}">
                      <ahyp:hlinkClr xmlns:ahyp="http://schemas.microsoft.com/office/drawing/2018/hyperlinkcolor" val="tx"/>
                    </a:ext>
                  </a:extLst>
                </a:hlinkClick>
              </a:rPr>
              <a:t>Shifts for your frontline organization - Microsoft 365 for frontline workers | Microsoft Learn</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6" name="Shape 4"/>
          <p:cNvSpPr/>
          <p:nvPr/>
        </p:nvSpPr>
        <p:spPr>
          <a:xfrm>
            <a:off x="4347359" y="2889746"/>
            <a:ext cx="3496877" cy="2047180"/>
          </a:xfrm>
          <a:prstGeom prst="roundRect">
            <a:avLst>
              <a:gd name="adj" fmla="val 3878"/>
            </a:avLst>
          </a:prstGeom>
          <a:solidFill>
            <a:srgbClr val="FFFFFF"/>
          </a:solidFill>
          <a:ln w="25399">
            <a:solidFill>
              <a:srgbClr val="BCDB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7" name="Text 5"/>
          <p:cNvSpPr/>
          <p:nvPr/>
        </p:nvSpPr>
        <p:spPr>
          <a:xfrm>
            <a:off x="4561766" y="3104158"/>
            <a:ext cx="3068065" cy="29527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Microsoft Support</a:t>
            </a:r>
            <a:endParaRPr kumimoji="0" lang="en-US" sz="18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8" name="Text 6"/>
          <p:cNvSpPr/>
          <p:nvPr/>
        </p:nvSpPr>
        <p:spPr>
          <a:xfrm>
            <a:off x="4561766" y="3512840"/>
            <a:ext cx="3068065" cy="60483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1" i="0" u="sng" strike="noStrike" kern="1200" cap="none" spc="0" normalizeH="0" baseline="0" noProof="0" dirty="0">
                <a:ln>
                  <a:noFill/>
                </a:ln>
                <a:solidFill>
                  <a:srgbClr val="26A688"/>
                </a:solidFill>
                <a:effectLst/>
                <a:uLnTx/>
                <a:uFillTx/>
                <a:latin typeface="Arial" panose="020B0604020202020204" pitchFamily="34" charset="0"/>
                <a:ea typeface="Open Sans Bold" pitchFamily="34" charset="-122"/>
                <a:cs typeface="Arial" panose="020B0604020202020204" pitchFamily="34" charset="0"/>
                <a:hlinkClick r:id="rId4">
                  <a:extLst>
                    <a:ext uri="{A12FA001-AC4F-418D-AE19-62706E023703}">
                      <ahyp:hlinkClr xmlns:ahyp="http://schemas.microsoft.com/office/drawing/2018/hyperlinkcolor" val="tx"/>
                    </a:ext>
                  </a:extLst>
                </a:hlinkClick>
              </a:rPr>
              <a:t>Schedule staff shifts | Microsoft Support</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9" name="Shape 7"/>
          <p:cNvSpPr/>
          <p:nvPr/>
        </p:nvSpPr>
        <p:spPr>
          <a:xfrm>
            <a:off x="8033244" y="2889746"/>
            <a:ext cx="3496877" cy="2047180"/>
          </a:xfrm>
          <a:prstGeom prst="roundRect">
            <a:avLst>
              <a:gd name="adj" fmla="val 3878"/>
            </a:avLst>
          </a:prstGeom>
          <a:solidFill>
            <a:srgbClr val="FFFFFF"/>
          </a:solidFill>
          <a:ln w="25399">
            <a:solidFill>
              <a:srgbClr val="BCDBD4"/>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10" name="Text 8"/>
          <p:cNvSpPr/>
          <p:nvPr/>
        </p:nvSpPr>
        <p:spPr>
          <a:xfrm>
            <a:off x="8247650" y="3104158"/>
            <a:ext cx="3068065" cy="29527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50" b="1" i="0" u="none" strike="noStrike" kern="1200" cap="none" spc="0" normalizeH="0" baseline="0" noProof="0" dirty="0">
                <a:ln>
                  <a:noFill/>
                </a:ln>
                <a:solidFill>
                  <a:srgbClr val="333F70"/>
                </a:solidFill>
                <a:effectLst/>
                <a:uLnTx/>
                <a:uFillTx/>
                <a:latin typeface="Arial" panose="020B0604020202020204" pitchFamily="34" charset="0"/>
                <a:ea typeface="Unbounded Bold" pitchFamily="34" charset="-122"/>
                <a:cs typeface="Arial" panose="020B0604020202020204" pitchFamily="34" charset="0"/>
              </a:rPr>
              <a:t>Microsoft Teams</a:t>
            </a:r>
            <a:endParaRPr kumimoji="0" lang="en-US" sz="18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11" name="Text 9"/>
          <p:cNvSpPr/>
          <p:nvPr/>
        </p:nvSpPr>
        <p:spPr>
          <a:xfrm>
            <a:off x="8247650" y="3512840"/>
            <a:ext cx="3068065" cy="60483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1" i="0" u="sng" strike="noStrike" kern="1200" cap="none" spc="0" normalizeH="0" baseline="0" noProof="0" dirty="0">
                <a:ln>
                  <a:noFill/>
                </a:ln>
                <a:solidFill>
                  <a:srgbClr val="26A688"/>
                </a:solidFill>
                <a:effectLst/>
                <a:uLnTx/>
                <a:uFillTx/>
                <a:latin typeface="Arial" panose="020B0604020202020204" pitchFamily="34" charset="0"/>
                <a:ea typeface="Open Sans Bold" pitchFamily="34" charset="-122"/>
                <a:cs typeface="Arial" panose="020B0604020202020204" pitchFamily="34" charset="0"/>
                <a:hlinkClick r:id="rId5">
                  <a:extLst>
                    <a:ext uri="{A12FA001-AC4F-418D-AE19-62706E023703}">
                      <ahyp:hlinkClr xmlns:ahyp="http://schemas.microsoft.com/office/drawing/2018/hyperlinkcolor" val="tx"/>
                    </a:ext>
                  </a:extLst>
                </a:hlinkClick>
              </a:rPr>
              <a:t>Shift Management and Staff Scheduling | Microsoft Teams</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1824100"/>
            <a:ext cx="6296860" cy="2362597"/>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0" i="0" u="none" strike="noStrike" kern="1200" cap="none" spc="0" normalizeH="0" baseline="0" noProof="0" dirty="0">
                <a:ln>
                  <a:noFill/>
                </a:ln>
                <a:solidFill>
                  <a:srgbClr val="1B1B27"/>
                </a:solidFill>
                <a:effectLst/>
                <a:uLnTx/>
                <a:uFillTx/>
                <a:latin typeface="Arial" panose="020B0604020202020204" pitchFamily="34" charset="0"/>
                <a:ea typeface="Raleway" pitchFamily="34" charset="-122"/>
                <a:cs typeface="Arial" panose="020B0604020202020204" pitchFamily="34" charset="0"/>
              </a:rPr>
              <a:t>Using Microsoft Outlook for Staff Scheduling, Rotas, and Visits at Ashford Community Care Service</a:t>
            </a:r>
            <a:endParaRPr kumimoji="0" lang="en-US" sz="3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 1"/>
          <p:cNvSpPr/>
          <p:nvPr/>
        </p:nvSpPr>
        <p:spPr>
          <a:xfrm>
            <a:off x="4953441" y="5783842"/>
            <a:ext cx="6296860" cy="604838"/>
          </a:xfrm>
          <a:prstGeom prst="rect">
            <a:avLst/>
          </a:prstGeom>
          <a:noFill/>
          <a:ln/>
        </p:spPr>
        <p:txBody>
          <a:bodyPr wrap="square" lIns="0" tIns="0" rIns="0" bIns="0" rtlCol="0" anchor="t">
            <a:normAutofit fontScale="85000" lnSpcReduction="20000"/>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Prepared &amp; Presented By</a:t>
            </a:r>
          </a:p>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Shankar Singh </a:t>
            </a:r>
            <a:r>
              <a:rPr kumimoji="0" lang="en-US" sz="14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Swali</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2606113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544905"/>
            <a:ext cx="6296860" cy="941189"/>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2950" b="0" i="0" u="none" strike="noStrike" kern="1200" cap="none" spc="0" normalizeH="0" baseline="0" noProof="0" dirty="0">
                <a:ln>
                  <a:noFill/>
                </a:ln>
                <a:solidFill>
                  <a:srgbClr val="1B1B27"/>
                </a:solidFill>
                <a:effectLst/>
                <a:uLnTx/>
                <a:uFillTx/>
                <a:latin typeface="Raleway" pitchFamily="34" charset="0"/>
                <a:ea typeface="Raleway" pitchFamily="34" charset="-122"/>
                <a:cs typeface="Raleway" pitchFamily="34" charset="-120"/>
              </a:rPr>
              <a:t>About Ashford Community Care Service</a:t>
            </a:r>
            <a:endParaRPr kumimoji="0" lang="en-US" sz="29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1650405"/>
            <a:ext cx="6296860" cy="1079599"/>
          </a:xfrm>
          <a:prstGeom prst="rect">
            <a:avLst/>
          </a:prstGeom>
        </p:spPr>
      </p:pic>
      <p:sp>
        <p:nvSpPr>
          <p:cNvPr id="5" name="Text 1"/>
          <p:cNvSpPr/>
          <p:nvPr/>
        </p:nvSpPr>
        <p:spPr>
          <a:xfrm>
            <a:off x="907333" y="1820069"/>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Raleway" pitchFamily="34" charset="0"/>
                <a:ea typeface="Raleway" pitchFamily="34" charset="-122"/>
                <a:cs typeface="Raleway" pitchFamily="34" charset="-120"/>
              </a:rPr>
              <a:t>Who They Support</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2"/>
          <p:cNvSpPr/>
          <p:nvPr/>
        </p:nvSpPr>
        <p:spPr>
          <a:xfrm>
            <a:off x="907333" y="2127349"/>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Adults with physical disabilities and long-term care needs across home, supported living, and office settings.</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2849959"/>
            <a:ext cx="6296860" cy="1079599"/>
          </a:xfrm>
          <a:prstGeom prst="rect">
            <a:avLst/>
          </a:prstGeom>
        </p:spPr>
      </p:pic>
      <p:sp>
        <p:nvSpPr>
          <p:cNvPr id="8" name="Text 3"/>
          <p:cNvSpPr/>
          <p:nvPr/>
        </p:nvSpPr>
        <p:spPr>
          <a:xfrm>
            <a:off x="907333" y="3019623"/>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Raleway" pitchFamily="34" charset="0"/>
                <a:ea typeface="Raleway" pitchFamily="34" charset="-122"/>
                <a:cs typeface="Raleway" pitchFamily="34" charset="-120"/>
              </a:rPr>
              <a:t>Staff Roles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4"/>
          <p:cNvSpPr/>
          <p:nvPr/>
        </p:nvSpPr>
        <p:spPr>
          <a:xfrm>
            <a:off x="907333" y="3326904"/>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Support workers, senior care workers, nurses, care coordinators, and administrative staff.</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4049514"/>
            <a:ext cx="6296860" cy="1079599"/>
          </a:xfrm>
          <a:prstGeom prst="rect">
            <a:avLst/>
          </a:prstGeom>
        </p:spPr>
      </p:pic>
      <p:sp>
        <p:nvSpPr>
          <p:cNvPr id="11" name="Text 5"/>
          <p:cNvSpPr/>
          <p:nvPr/>
        </p:nvSpPr>
        <p:spPr>
          <a:xfrm>
            <a:off x="907333" y="4219178"/>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Raleway" pitchFamily="34" charset="0"/>
                <a:ea typeface="Raleway" pitchFamily="34" charset="-122"/>
                <a:cs typeface="Raleway" pitchFamily="34" charset="-120"/>
              </a:rPr>
              <a:t>Current Challenges</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6"/>
          <p:cNvSpPr/>
          <p:nvPr/>
        </p:nvSpPr>
        <p:spPr>
          <a:xfrm>
            <a:off x="907333" y="4526459"/>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Missed updates, unclear rotas, duplicated work, and inconsistent records across the organisation.</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475" y="5249069"/>
            <a:ext cx="6296860" cy="1079599"/>
          </a:xfrm>
          <a:prstGeom prst="rect">
            <a:avLst/>
          </a:prstGeom>
        </p:spPr>
      </p:pic>
      <p:sp>
        <p:nvSpPr>
          <p:cNvPr id="14" name="Text 7"/>
          <p:cNvSpPr/>
          <p:nvPr/>
        </p:nvSpPr>
        <p:spPr>
          <a:xfrm>
            <a:off x="907333" y="5418733"/>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Raleway" pitchFamily="34" charset="0"/>
                <a:ea typeface="Raleway" pitchFamily="34" charset="-122"/>
                <a:cs typeface="Raleway" pitchFamily="34" charset="-120"/>
              </a:rPr>
              <a:t>Existing Infrastructure</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8"/>
          <p:cNvSpPr/>
          <p:nvPr/>
        </p:nvSpPr>
        <p:spPr>
          <a:xfrm>
            <a:off x="907333" y="5726013"/>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The organisation already uses Microsoft 365 — Outlook is an accessible tool requiring </a:t>
            </a:r>
            <a:r>
              <a:rPr kumimoji="0" lang="en-US" sz="1150" b="1" i="0" u="none" strike="noStrike" kern="1200" cap="none" spc="0" normalizeH="0" baseline="0" noProof="0" dirty="0">
                <a:ln>
                  <a:noFill/>
                </a:ln>
                <a:solidFill>
                  <a:srgbClr val="3C3939"/>
                </a:solidFill>
                <a:effectLst/>
                <a:uLnTx/>
                <a:uFillTx/>
                <a:latin typeface="Roboto Bold" pitchFamily="34" charset="0"/>
                <a:ea typeface="Roboto Bold" pitchFamily="34" charset="-122"/>
                <a:cs typeface="Roboto Bold" pitchFamily="34" charset="-120"/>
              </a:rPr>
              <a:t>no additional cost</a:t>
            </a:r>
            <a:r>
              <a:rPr kumimoji="0" lang="en-US" sz="115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75" y="598728"/>
            <a:ext cx="10868745" cy="526058"/>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300" b="0" i="0" u="none" strike="noStrike" kern="1200" cap="none" spc="0" normalizeH="0" baseline="0" noProof="0" dirty="0">
                <a:ln>
                  <a:noFill/>
                </a:ln>
                <a:solidFill>
                  <a:srgbClr val="1B1B27"/>
                </a:solidFill>
                <a:effectLst/>
                <a:uLnTx/>
                <a:uFillTx/>
                <a:latin typeface="Raleway" pitchFamily="34" charset="0"/>
                <a:ea typeface="Raleway" pitchFamily="34" charset="-122"/>
                <a:cs typeface="Raleway" pitchFamily="34" charset="-120"/>
              </a:rPr>
              <a:t>The Workplace Task: Staff Scheduling, Rotas, and Visits</a:t>
            </a:r>
            <a:endParaRPr kumimoji="0" lang="en-US" sz="3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Image 0" descr="preencoded.png"/>
          <p:cNvPicPr>
            <a:picLocks noChangeAspect="1"/>
          </p:cNvPicPr>
          <p:nvPr/>
        </p:nvPicPr>
        <p:blipFill>
          <a:blip r:embed="rId3"/>
          <a:stretch>
            <a:fillRect/>
          </a:stretch>
        </p:blipFill>
        <p:spPr>
          <a:xfrm>
            <a:off x="661475" y="1843484"/>
            <a:ext cx="6920831" cy="3921820"/>
          </a:xfrm>
          <a:prstGeom prst="rect">
            <a:avLst/>
          </a:prstGeom>
        </p:spPr>
      </p:pic>
      <p:sp>
        <p:nvSpPr>
          <p:cNvPr id="4" name="Text 1"/>
          <p:cNvSpPr/>
          <p:nvPr/>
        </p:nvSpPr>
        <p:spPr>
          <a:xfrm>
            <a:off x="7999411" y="1492271"/>
            <a:ext cx="3537060" cy="263029"/>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650" b="0" i="0" u="none" strike="noStrike" kern="1200" cap="none" spc="0" normalizeH="0" baseline="0" noProof="0" dirty="0">
                <a:ln>
                  <a:noFill/>
                </a:ln>
                <a:solidFill>
                  <a:srgbClr val="1B1B27"/>
                </a:solidFill>
                <a:effectLst/>
                <a:uLnTx/>
                <a:uFillTx/>
                <a:latin typeface="Raleway" pitchFamily="34" charset="0"/>
                <a:ea typeface="Raleway" pitchFamily="34" charset="-122"/>
                <a:cs typeface="Raleway" pitchFamily="34" charset="-120"/>
              </a:rPr>
              <a:t>Why Reliable Scheduling Matters</a:t>
            </a:r>
            <a:endParaRPr kumimoji="0" lang="en-US" sz="16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2"/>
          <p:cNvSpPr/>
          <p:nvPr/>
        </p:nvSpPr>
        <p:spPr>
          <a:xfrm>
            <a:off x="7999411" y="1897955"/>
            <a:ext cx="3537060" cy="1662509"/>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6000"/>
              </a:lnSpc>
              <a:spcBef>
                <a:spcPts val="0"/>
              </a:spcBef>
              <a:spcAft>
                <a:spcPts val="1050"/>
              </a:spcAft>
              <a:buClrTx/>
              <a:buSzTx/>
              <a:buFontTx/>
              <a:buNone/>
              <a:tabLst/>
              <a:defRPr/>
            </a:pPr>
            <a:r>
              <a:rPr kumimoji="0" lang="en-US" sz="130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Care coordinators must plan and communicate daily and weekly rotas across multiple locations and staff members. Support workers depend on clear, up-to-date visit schedules to ensure service users receive timely care.</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26000"/>
              </a:lnSpc>
              <a:spcBef>
                <a:spcPts val="0"/>
              </a:spcBef>
              <a:spcAft>
                <a:spcPts val="0"/>
              </a:spcAft>
              <a:buClrTx/>
              <a:buSzTx/>
              <a:buFontTx/>
              <a:buNone/>
              <a:tabLst/>
              <a:defRPr/>
            </a:pPr>
            <a:r>
              <a:rPr kumimoji="0" lang="en-US" sz="130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Without a reliable system, staff may:</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 3"/>
          <p:cNvSpPr/>
          <p:nvPr/>
        </p:nvSpPr>
        <p:spPr>
          <a:xfrm>
            <a:off x="7999411" y="3695402"/>
            <a:ext cx="3537060" cy="1123156"/>
          </a:xfrm>
          <a:prstGeom prst="rect">
            <a:avLst/>
          </a:prstGeom>
          <a:noFill/>
          <a:ln/>
        </p:spPr>
        <p:txBody>
          <a:bodyPr wrap="square" lIns="0" tIns="0" rIns="0" bIns="0" rtlCol="0" anchor="t">
            <a:normAutofit/>
          </a:bodyPr>
          <a:lstStyle/>
          <a:p>
            <a:pPr marL="264160" marR="0" lvl="0" indent="-264160" algn="l" defTabSz="914400" rtl="0" eaLnBrk="1" fontAlgn="auto" latinLnBrk="0" hangingPunct="1">
              <a:lnSpc>
                <a:spcPct val="126000"/>
              </a:lnSpc>
              <a:spcBef>
                <a:spcPts val="0"/>
              </a:spcBef>
              <a:spcAft>
                <a:spcPts val="0"/>
              </a:spcAft>
              <a:buClrTx/>
              <a:buSzPct val="100000"/>
              <a:buFontTx/>
              <a:buChar char="•"/>
              <a:tabLst/>
              <a:defRPr/>
            </a:pPr>
            <a:r>
              <a:rPr kumimoji="0" lang="en-US" sz="130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Miss visits or double-book appointments</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64160" marR="0" lvl="0" indent="-264160" algn="l" defTabSz="914400" rtl="0" eaLnBrk="1" fontAlgn="auto" latinLnBrk="0" hangingPunct="1">
              <a:lnSpc>
                <a:spcPct val="126000"/>
              </a:lnSpc>
              <a:spcBef>
                <a:spcPts val="0"/>
              </a:spcBef>
              <a:spcAft>
                <a:spcPts val="0"/>
              </a:spcAft>
              <a:buClrTx/>
              <a:buSzPct val="100000"/>
              <a:buFontTx/>
              <a:buChar char="•"/>
              <a:tabLst/>
              <a:defRPr/>
            </a:pPr>
            <a:r>
              <a:rPr kumimoji="0" lang="en-US" sz="130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Receive outdated rota information</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64160" marR="0" lvl="0" indent="-264160" algn="l" defTabSz="914400" rtl="0" eaLnBrk="1" fontAlgn="auto" latinLnBrk="0" hangingPunct="1">
              <a:lnSpc>
                <a:spcPct val="126000"/>
              </a:lnSpc>
              <a:spcBef>
                <a:spcPts val="0"/>
              </a:spcBef>
              <a:spcAft>
                <a:spcPts val="0"/>
              </a:spcAft>
              <a:buClrTx/>
              <a:buSzPct val="100000"/>
              <a:buFontTx/>
              <a:buChar char="•"/>
              <a:tabLst/>
              <a:defRPr/>
            </a:pPr>
            <a:r>
              <a:rPr kumimoji="0" lang="en-US" sz="130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Duplicate administrative work unnecessarily</a:t>
            </a:r>
            <a:endParaRPr kumimoji="0" lang="en-US" sz="1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75" y="676884"/>
            <a:ext cx="10868745" cy="572195"/>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600" b="0" i="0" u="none" strike="noStrike" kern="1200" cap="none" spc="0" normalizeH="0" baseline="0" noProof="0" dirty="0">
                <a:ln>
                  <a:noFill/>
                </a:ln>
                <a:solidFill>
                  <a:srgbClr val="1B1B27"/>
                </a:solidFill>
                <a:effectLst/>
                <a:uLnTx/>
                <a:uFillTx/>
                <a:latin typeface="Raleway" pitchFamily="34" charset="0"/>
                <a:ea typeface="Raleway" pitchFamily="34" charset="-122"/>
                <a:cs typeface="Raleway" pitchFamily="34" charset="-120"/>
              </a:rPr>
              <a:t>Why Microsoft Outlook?</a:t>
            </a:r>
            <a:endParaRPr kumimoji="0" lang="en-US" sz="3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661475" y="1584920"/>
            <a:ext cx="5345673" cy="2363093"/>
          </a:xfrm>
          <a:prstGeom prst="roundRect">
            <a:avLst>
              <a:gd name="adj" fmla="val 3254"/>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p:cNvSpPr/>
          <p:nvPr/>
        </p:nvSpPr>
        <p:spPr>
          <a:xfrm>
            <a:off x="850879" y="1774329"/>
            <a:ext cx="549261" cy="549275"/>
          </a:xfrm>
          <a:prstGeom prst="ellipse">
            <a:avLst/>
          </a:prstGeom>
          <a:solidFill>
            <a:srgbClr val="1B1B2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01886" y="1925340"/>
            <a:ext cx="247148" cy="247154"/>
          </a:xfrm>
          <a:prstGeom prst="rect">
            <a:avLst/>
          </a:prstGeom>
        </p:spPr>
      </p:pic>
      <p:sp>
        <p:nvSpPr>
          <p:cNvPr id="6" name="Text 3"/>
          <p:cNvSpPr/>
          <p:nvPr/>
        </p:nvSpPr>
        <p:spPr>
          <a:xfrm>
            <a:off x="850879" y="2500908"/>
            <a:ext cx="4966866" cy="286048"/>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C3939"/>
                </a:solidFill>
                <a:effectLst/>
                <a:uLnTx/>
                <a:uFillTx/>
                <a:latin typeface="Raleway" pitchFamily="34" charset="0"/>
                <a:ea typeface="Raleway" pitchFamily="34" charset="-122"/>
                <a:cs typeface="Raleway" pitchFamily="34" charset="-120"/>
              </a:rPr>
              <a:t>Shared Calendars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ext 4"/>
          <p:cNvSpPr/>
          <p:nvPr/>
        </p:nvSpPr>
        <p:spPr>
          <a:xfrm>
            <a:off x="850879" y="2893318"/>
            <a:ext cx="4966866" cy="865287"/>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1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Care coordinators can create and share team calendars, giving all staff real-time visibility of rotas and visit schedules (Microsoft, 2024).</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Shape 5"/>
          <p:cNvSpPr/>
          <p:nvPr/>
        </p:nvSpPr>
        <p:spPr>
          <a:xfrm>
            <a:off x="6184448" y="1584920"/>
            <a:ext cx="5345773" cy="2363093"/>
          </a:xfrm>
          <a:prstGeom prst="roundRect">
            <a:avLst>
              <a:gd name="adj" fmla="val 3254"/>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Shape 6"/>
          <p:cNvSpPr/>
          <p:nvPr/>
        </p:nvSpPr>
        <p:spPr>
          <a:xfrm>
            <a:off x="6373851" y="1774329"/>
            <a:ext cx="549261" cy="549275"/>
          </a:xfrm>
          <a:prstGeom prst="ellipse">
            <a:avLst/>
          </a:prstGeom>
          <a:solidFill>
            <a:srgbClr val="1B1B2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524859" y="1925340"/>
            <a:ext cx="247148" cy="247154"/>
          </a:xfrm>
          <a:prstGeom prst="rect">
            <a:avLst/>
          </a:prstGeom>
        </p:spPr>
      </p:pic>
      <p:sp>
        <p:nvSpPr>
          <p:cNvPr id="11" name="Text 7"/>
          <p:cNvSpPr/>
          <p:nvPr/>
        </p:nvSpPr>
        <p:spPr>
          <a:xfrm>
            <a:off x="6373851" y="2500908"/>
            <a:ext cx="4966965" cy="286048"/>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C3939"/>
                </a:solidFill>
                <a:effectLst/>
                <a:uLnTx/>
                <a:uFillTx/>
                <a:latin typeface="Raleway" pitchFamily="34" charset="0"/>
                <a:ea typeface="Raleway" pitchFamily="34" charset="-122"/>
                <a:cs typeface="Raleway" pitchFamily="34" charset="-120"/>
              </a:rPr>
              <a:t>Calendar Invites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Text 8"/>
          <p:cNvSpPr/>
          <p:nvPr/>
        </p:nvSpPr>
        <p:spPr>
          <a:xfrm>
            <a:off x="6373851" y="2893318"/>
            <a:ext cx="4966965" cy="865287"/>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1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Individual visit appointments can be sent directly to support workers' inboxes, including date, time, location, and service user details.</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Shape 9"/>
          <p:cNvSpPr/>
          <p:nvPr/>
        </p:nvSpPr>
        <p:spPr>
          <a:xfrm>
            <a:off x="661475" y="4125317"/>
            <a:ext cx="5345673" cy="2074664"/>
          </a:xfrm>
          <a:prstGeom prst="roundRect">
            <a:avLst>
              <a:gd name="adj" fmla="val 3707"/>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Shape 10"/>
          <p:cNvSpPr/>
          <p:nvPr/>
        </p:nvSpPr>
        <p:spPr>
          <a:xfrm>
            <a:off x="850879" y="4314726"/>
            <a:ext cx="549261" cy="549275"/>
          </a:xfrm>
          <a:prstGeom prst="ellipse">
            <a:avLst/>
          </a:prstGeom>
          <a:solidFill>
            <a:srgbClr val="1B1B2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01886" y="4465737"/>
            <a:ext cx="247148" cy="247154"/>
          </a:xfrm>
          <a:prstGeom prst="rect">
            <a:avLst/>
          </a:prstGeom>
        </p:spPr>
      </p:pic>
      <p:sp>
        <p:nvSpPr>
          <p:cNvPr id="16" name="Text 11"/>
          <p:cNvSpPr/>
          <p:nvPr/>
        </p:nvSpPr>
        <p:spPr>
          <a:xfrm>
            <a:off x="850879" y="5041305"/>
            <a:ext cx="4966866" cy="286048"/>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C3939"/>
                </a:solidFill>
                <a:effectLst/>
                <a:uLnTx/>
                <a:uFillTx/>
                <a:latin typeface="Raleway" pitchFamily="34" charset="0"/>
                <a:ea typeface="Raleway" pitchFamily="34" charset="-122"/>
                <a:cs typeface="Raleway" pitchFamily="34" charset="-120"/>
              </a:rPr>
              <a:t>Delegate Access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Text 12"/>
          <p:cNvSpPr/>
          <p:nvPr/>
        </p:nvSpPr>
        <p:spPr>
          <a:xfrm>
            <a:off x="850879" y="5433715"/>
            <a:ext cx="4966866" cy="57685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1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Senior staff or coordinators can manage calendars on behalf of others, enabling efficient rota oversight (Microsoft, 2024).</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Shape 13"/>
          <p:cNvSpPr/>
          <p:nvPr/>
        </p:nvSpPr>
        <p:spPr>
          <a:xfrm>
            <a:off x="6184448" y="4125317"/>
            <a:ext cx="5345773" cy="2074664"/>
          </a:xfrm>
          <a:prstGeom prst="roundRect">
            <a:avLst>
              <a:gd name="adj" fmla="val 3707"/>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Shape 14"/>
          <p:cNvSpPr/>
          <p:nvPr/>
        </p:nvSpPr>
        <p:spPr>
          <a:xfrm>
            <a:off x="6373851" y="4314726"/>
            <a:ext cx="549261" cy="549275"/>
          </a:xfrm>
          <a:prstGeom prst="ellipse">
            <a:avLst/>
          </a:prstGeom>
          <a:solidFill>
            <a:srgbClr val="1B1B2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524859" y="4465737"/>
            <a:ext cx="247148" cy="247154"/>
          </a:xfrm>
          <a:prstGeom prst="rect">
            <a:avLst/>
          </a:prstGeom>
        </p:spPr>
      </p:pic>
      <p:sp>
        <p:nvSpPr>
          <p:cNvPr id="21" name="Text 15"/>
          <p:cNvSpPr/>
          <p:nvPr/>
        </p:nvSpPr>
        <p:spPr>
          <a:xfrm>
            <a:off x="6373851" y="5041305"/>
            <a:ext cx="4966965" cy="286048"/>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3C3939"/>
                </a:solidFill>
                <a:effectLst/>
                <a:uLnTx/>
                <a:uFillTx/>
                <a:latin typeface="Raleway" pitchFamily="34" charset="0"/>
                <a:ea typeface="Raleway" pitchFamily="34" charset="-122"/>
                <a:cs typeface="Raleway" pitchFamily="34" charset="-120"/>
              </a:rPr>
              <a:t>Already Integrated</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Text 16"/>
          <p:cNvSpPr/>
          <p:nvPr/>
        </p:nvSpPr>
        <p:spPr>
          <a:xfrm>
            <a:off x="6373851" y="5433715"/>
            <a:ext cx="4966965" cy="57685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1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Fully embedded within Microsoft 365 — no additional software, licensing, or training platform required.</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75" y="567677"/>
            <a:ext cx="10868745" cy="452239"/>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1B1B27"/>
                </a:solidFill>
                <a:effectLst/>
                <a:uLnTx/>
                <a:uFillTx/>
                <a:latin typeface="Arial" panose="020B0604020202020204" pitchFamily="34" charset="0"/>
                <a:ea typeface="Raleway" pitchFamily="34" charset="-122"/>
                <a:cs typeface="Arial" panose="020B0604020202020204" pitchFamily="34" charset="0"/>
              </a:rPr>
              <a:t>Advantages of Using Outlook for Scheduling</a:t>
            </a:r>
            <a:endParaRPr kumimoji="0" 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Shape 1"/>
          <p:cNvSpPr/>
          <p:nvPr/>
        </p:nvSpPr>
        <p:spPr>
          <a:xfrm>
            <a:off x="661475" y="1293614"/>
            <a:ext cx="325529" cy="325537"/>
          </a:xfrm>
          <a:prstGeom prst="roundRect">
            <a:avLst>
              <a:gd name="adj" fmla="val 18672"/>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 2"/>
          <p:cNvSpPr/>
          <p:nvPr/>
        </p:nvSpPr>
        <p:spPr>
          <a:xfrm>
            <a:off x="715697" y="1320701"/>
            <a:ext cx="216986" cy="271264"/>
          </a:xfrm>
          <a:prstGeom prst="rect">
            <a:avLst/>
          </a:prstGeom>
          <a:noFill/>
          <a:ln/>
        </p:spPr>
        <p:txBody>
          <a:bodyPr wrap="non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1</a:t>
            </a:r>
            <a:endPar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Text 3"/>
          <p:cNvSpPr/>
          <p:nvPr/>
        </p:nvSpPr>
        <p:spPr>
          <a:xfrm>
            <a:off x="1097729" y="1343323"/>
            <a:ext cx="3138310" cy="226020"/>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Real-Time Sync Across All Devices</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Text 4"/>
          <p:cNvSpPr/>
          <p:nvPr/>
        </p:nvSpPr>
        <p:spPr>
          <a:xfrm>
            <a:off x="1097729" y="1680071"/>
            <a:ext cx="3138310" cy="613172"/>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8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Shared calendars sync instantly to mobile, desktop, and web — staff can check rotas anywhere, at any time (Microsoft, 2024).</a:t>
            </a: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 name="Shape 5"/>
          <p:cNvSpPr/>
          <p:nvPr/>
        </p:nvSpPr>
        <p:spPr>
          <a:xfrm>
            <a:off x="661475" y="2514798"/>
            <a:ext cx="325529" cy="325537"/>
          </a:xfrm>
          <a:prstGeom prst="roundRect">
            <a:avLst>
              <a:gd name="adj" fmla="val 18672"/>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Text 6"/>
          <p:cNvSpPr/>
          <p:nvPr/>
        </p:nvSpPr>
        <p:spPr>
          <a:xfrm>
            <a:off x="715697" y="2541885"/>
            <a:ext cx="216986" cy="271264"/>
          </a:xfrm>
          <a:prstGeom prst="rect">
            <a:avLst/>
          </a:prstGeom>
          <a:noFill/>
          <a:ln/>
        </p:spPr>
        <p:txBody>
          <a:bodyPr wrap="non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2</a:t>
            </a:r>
            <a:endPar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 name="Text 7"/>
          <p:cNvSpPr/>
          <p:nvPr/>
        </p:nvSpPr>
        <p:spPr>
          <a:xfrm>
            <a:off x="1097729" y="2564507"/>
            <a:ext cx="3138310" cy="226020"/>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Automatic Email Notifications</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 name="Text 8"/>
          <p:cNvSpPr/>
          <p:nvPr/>
        </p:nvSpPr>
        <p:spPr>
          <a:xfrm>
            <a:off x="1097729" y="2901255"/>
            <a:ext cx="3138310" cy="613172"/>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8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Staff are alerted to rota changes immediately, reducing the risk of missed visits or miscommunication.</a:t>
            </a: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1" name="Shape 9"/>
          <p:cNvSpPr/>
          <p:nvPr/>
        </p:nvSpPr>
        <p:spPr>
          <a:xfrm>
            <a:off x="661475" y="3735983"/>
            <a:ext cx="325529" cy="325537"/>
          </a:xfrm>
          <a:prstGeom prst="roundRect">
            <a:avLst>
              <a:gd name="adj" fmla="val 18672"/>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 name="Text 10"/>
          <p:cNvSpPr/>
          <p:nvPr/>
        </p:nvSpPr>
        <p:spPr>
          <a:xfrm>
            <a:off x="715697" y="3763070"/>
            <a:ext cx="216986" cy="271264"/>
          </a:xfrm>
          <a:prstGeom prst="rect">
            <a:avLst/>
          </a:prstGeom>
          <a:noFill/>
          <a:ln/>
        </p:spPr>
        <p:txBody>
          <a:bodyPr wrap="non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3</a:t>
            </a:r>
            <a:endPar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 name="Text 11"/>
          <p:cNvSpPr/>
          <p:nvPr/>
        </p:nvSpPr>
        <p:spPr>
          <a:xfrm>
            <a:off x="1097729" y="3785691"/>
            <a:ext cx="3138310" cy="226020"/>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Familiar, Low-Barrier Interface</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 name="Text 12"/>
          <p:cNvSpPr/>
          <p:nvPr/>
        </p:nvSpPr>
        <p:spPr>
          <a:xfrm>
            <a:off x="1097729" y="4122440"/>
            <a:ext cx="3138310" cy="613172"/>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8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Most staff will already have some experience with Outlook, significantly lowering the learning curve and adoption time.</a:t>
            </a: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 name="Shape 13"/>
          <p:cNvSpPr/>
          <p:nvPr/>
        </p:nvSpPr>
        <p:spPr>
          <a:xfrm>
            <a:off x="661475" y="4957167"/>
            <a:ext cx="325529" cy="325537"/>
          </a:xfrm>
          <a:prstGeom prst="roundRect">
            <a:avLst>
              <a:gd name="adj" fmla="val 18672"/>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6" name="Text 14"/>
          <p:cNvSpPr/>
          <p:nvPr/>
        </p:nvSpPr>
        <p:spPr>
          <a:xfrm>
            <a:off x="715697" y="4984254"/>
            <a:ext cx="216986" cy="271264"/>
          </a:xfrm>
          <a:prstGeom prst="rect">
            <a:avLst/>
          </a:prstGeom>
          <a:noFill/>
          <a:ln/>
        </p:spPr>
        <p:txBody>
          <a:bodyPr wrap="non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4</a:t>
            </a:r>
            <a:endPar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 name="Text 15"/>
          <p:cNvSpPr/>
          <p:nvPr/>
        </p:nvSpPr>
        <p:spPr>
          <a:xfrm>
            <a:off x="1097729" y="5006876"/>
            <a:ext cx="3138310" cy="45204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Consistent Organisation-Wide Practices</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 name="Text 16"/>
          <p:cNvSpPr/>
          <p:nvPr/>
        </p:nvSpPr>
        <p:spPr>
          <a:xfrm>
            <a:off x="1097729" y="5569645"/>
            <a:ext cx="3138310" cy="613172"/>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8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Replaces informal or paper-based rotas with a standardised, auditable digital scheduling approach.</a:t>
            </a: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9" name="Image 0" descr="preencoded.png"/>
          <p:cNvPicPr>
            <a:picLocks noChangeAspect="1"/>
          </p:cNvPicPr>
          <p:nvPr/>
        </p:nvPicPr>
        <p:blipFill>
          <a:blip r:embed="rId3"/>
          <a:stretch>
            <a:fillRect/>
          </a:stretch>
        </p:blipFill>
        <p:spPr>
          <a:xfrm>
            <a:off x="4595400" y="1771551"/>
            <a:ext cx="6941071" cy="3933329"/>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554506"/>
            <a:ext cx="6296860" cy="886023"/>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2750" b="0" i="0" u="none" strike="noStrike" kern="1200" cap="none" spc="0" normalizeH="0" baseline="0" noProof="0" dirty="0">
                <a:ln>
                  <a:noFill/>
                </a:ln>
                <a:solidFill>
                  <a:srgbClr val="1B1B27"/>
                </a:solidFill>
                <a:effectLst/>
                <a:uLnTx/>
                <a:uFillTx/>
                <a:latin typeface="Arial" panose="020B0604020202020204" pitchFamily="34" charset="0"/>
                <a:ea typeface="Raleway" pitchFamily="34" charset="-122"/>
                <a:cs typeface="Arial" panose="020B0604020202020204" pitchFamily="34" charset="0"/>
              </a:rPr>
              <a:t>Limitations of Using Outlook for Scheduling</a:t>
            </a:r>
            <a:endParaRPr kumimoji="0" lang="en-US" sz="27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1586905"/>
            <a:ext cx="6296860" cy="1201936"/>
          </a:xfrm>
          <a:prstGeom prst="rect">
            <a:avLst/>
          </a:prstGeom>
        </p:spPr>
      </p:pic>
      <p:sp>
        <p:nvSpPr>
          <p:cNvPr id="5" name="Text 1"/>
          <p:cNvSpPr/>
          <p:nvPr/>
        </p:nvSpPr>
        <p:spPr>
          <a:xfrm>
            <a:off x="5925692" y="1747639"/>
            <a:ext cx="5443798" cy="221456"/>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3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Not Purpose-Built for Shift Work</a:t>
            </a: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Text 2"/>
          <p:cNvSpPr/>
          <p:nvPr/>
        </p:nvSpPr>
        <p:spPr>
          <a:xfrm>
            <a:off x="5925692" y="2032794"/>
            <a:ext cx="5443798" cy="595313"/>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7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Outlook lacks dedicated rota features such as shift swaps, time-off requests, or frontline workforce management. Microsoft Shifts (within Teams) is better suited for these needs (Sinyugin, 2026).</a:t>
            </a: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2895104"/>
            <a:ext cx="6296860" cy="1201936"/>
          </a:xfrm>
          <a:prstGeom prst="rect">
            <a:avLst/>
          </a:prstGeom>
        </p:spPr>
      </p:pic>
      <p:sp>
        <p:nvSpPr>
          <p:cNvPr id="8" name="Text 3"/>
          <p:cNvSpPr/>
          <p:nvPr/>
        </p:nvSpPr>
        <p:spPr>
          <a:xfrm>
            <a:off x="5925692" y="3055838"/>
            <a:ext cx="5443798" cy="221456"/>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3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Digital Literacy Barriers</a:t>
            </a: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 name="Text 4"/>
          <p:cNvSpPr/>
          <p:nvPr/>
        </p:nvSpPr>
        <p:spPr>
          <a:xfrm>
            <a:off x="5925692" y="3340993"/>
            <a:ext cx="5443798" cy="595313"/>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7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Some care staff may have limited confidence using digital tools, requiring structured training and ongoing support. Mobile teams and shared devices add further complexity (Koek, 2026).</a:t>
            </a: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0" name="Image 3"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233360" y="4203303"/>
            <a:ext cx="6296860" cy="1003498"/>
          </a:xfrm>
          <a:prstGeom prst="rect">
            <a:avLst/>
          </a:prstGeom>
        </p:spPr>
      </p:pic>
      <p:sp>
        <p:nvSpPr>
          <p:cNvPr id="11" name="Text 5"/>
          <p:cNvSpPr/>
          <p:nvPr/>
        </p:nvSpPr>
        <p:spPr>
          <a:xfrm>
            <a:off x="5925692" y="4364038"/>
            <a:ext cx="5443798" cy="221456"/>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3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Shared Device Challenges</a:t>
            </a: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 name="Text 6"/>
          <p:cNvSpPr/>
          <p:nvPr/>
        </p:nvSpPr>
        <p:spPr>
          <a:xfrm>
            <a:off x="5925692" y="4649192"/>
            <a:ext cx="5443798" cy="396875"/>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7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Staff sharing devices may encounter access or privacy issues when viewing personal or sensitive calendar entries.</a:t>
            </a: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3" name="Image 4"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233360" y="5313065"/>
            <a:ext cx="6296860" cy="1003498"/>
          </a:xfrm>
          <a:prstGeom prst="rect">
            <a:avLst/>
          </a:prstGeom>
        </p:spPr>
      </p:pic>
      <p:sp>
        <p:nvSpPr>
          <p:cNvPr id="14" name="Text 7"/>
          <p:cNvSpPr/>
          <p:nvPr/>
        </p:nvSpPr>
        <p:spPr>
          <a:xfrm>
            <a:off x="5925692" y="5473799"/>
            <a:ext cx="5443798" cy="221456"/>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3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No Built-In Attendance Tracking</a:t>
            </a: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 name="Text 8"/>
          <p:cNvSpPr/>
          <p:nvPr/>
        </p:nvSpPr>
        <p:spPr>
          <a:xfrm>
            <a:off x="5925692" y="5758954"/>
            <a:ext cx="5443798" cy="396875"/>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17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Outlook cannot confirm whether a visit was completed — additional records and verification processes are still required.</a:t>
            </a: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75" y="534348"/>
            <a:ext cx="10868745" cy="304602"/>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900" b="0" i="0" u="none" strike="noStrike" kern="1200" cap="none" spc="0" normalizeH="0" baseline="0" noProof="0" dirty="0">
                <a:ln>
                  <a:noFill/>
                </a:ln>
                <a:solidFill>
                  <a:srgbClr val="1B1B27"/>
                </a:solidFill>
                <a:effectLst/>
                <a:uLnTx/>
                <a:uFillTx/>
                <a:latin typeface="Arial" panose="020B0604020202020204" pitchFamily="34" charset="0"/>
                <a:ea typeface="Raleway" pitchFamily="34" charset="-122"/>
                <a:cs typeface="Arial" panose="020B0604020202020204" pitchFamily="34" charset="0"/>
              </a:rPr>
              <a:t>Recommendation and Conclusion</a:t>
            </a:r>
            <a:endParaRPr kumimoji="0" 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ext 1"/>
          <p:cNvSpPr/>
          <p:nvPr/>
        </p:nvSpPr>
        <p:spPr>
          <a:xfrm>
            <a:off x="661475" y="1121748"/>
            <a:ext cx="5315512" cy="152301"/>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1B1B27"/>
                </a:solidFill>
                <a:effectLst/>
                <a:uLnTx/>
                <a:uFillTx/>
                <a:latin typeface="Arial" panose="020B0604020202020204" pitchFamily="34" charset="0"/>
                <a:ea typeface="Raleway" pitchFamily="34" charset="-122"/>
                <a:cs typeface="Arial" panose="020B0604020202020204" pitchFamily="34" charset="0"/>
              </a:rPr>
              <a:t>My Recommendation</a:t>
            </a:r>
            <a:endParaRPr kumimoji="0" lang="en-US" sz="9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 2"/>
          <p:cNvSpPr/>
          <p:nvPr/>
        </p:nvSpPr>
        <p:spPr>
          <a:xfrm>
            <a:off x="655430" y="1654859"/>
            <a:ext cx="5315512" cy="1497990"/>
          </a:xfrm>
          <a:prstGeom prst="rect">
            <a:avLst/>
          </a:prstGeom>
          <a:noFill/>
          <a:ln/>
        </p:spPr>
        <p:txBody>
          <a:bodyPr wrap="square" lIns="0" tIns="0" rIns="0" bIns="0" rtlCol="0" anchor="t">
            <a:normAutofit fontScale="92500" lnSpcReduction="20000"/>
          </a:bodyPr>
          <a:lstStyle/>
          <a:p>
            <a:pPr marL="0" marR="0" lvl="0" indent="0" algn="l" defTabSz="914400" rtl="0" eaLnBrk="1" fontAlgn="auto" latinLnBrk="0" hangingPunct="1">
              <a:lnSpc>
                <a:spcPct val="101000"/>
              </a:lnSpc>
              <a:spcBef>
                <a:spcPts val="0"/>
              </a:spcBef>
              <a:spcAft>
                <a:spcPts val="350"/>
              </a:spcAft>
              <a:buClrTx/>
              <a:buSzTx/>
              <a:buFontTx/>
              <a:buNone/>
              <a:tabLst/>
              <a:defRPr/>
            </a:pPr>
            <a:r>
              <a:rPr kumimoji="0" lang="en-US" sz="16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Microsoft Outlook is a </a:t>
            </a:r>
            <a:r>
              <a:rPr kumimoji="0" lang="en-US" sz="1600" b="1" i="0" u="none" strike="noStrike" kern="1200" cap="none" spc="0" normalizeH="0" baseline="0" noProof="0" dirty="0">
                <a:ln>
                  <a:noFill/>
                </a:ln>
                <a:solidFill>
                  <a:srgbClr val="3C3939"/>
                </a:solidFill>
                <a:effectLst/>
                <a:uLnTx/>
                <a:uFillTx/>
                <a:latin typeface="Arial" panose="020B0604020202020204" pitchFamily="34" charset="0"/>
                <a:ea typeface="Roboto Bold" pitchFamily="34" charset="-122"/>
                <a:cs typeface="Arial" panose="020B0604020202020204" pitchFamily="34" charset="0"/>
              </a:rPr>
              <a:t>practical and accessible tool</a:t>
            </a:r>
            <a:r>
              <a:rPr kumimoji="0" lang="en-US" sz="16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for improving staff scheduling and rota management at Ashford Community Care Service. Shared calendars and calendar invites will directly address the organisation's current challenges of missed visits, unclear rotas, and duplicated communication.</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1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Identified limitations can be mitigated through:</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Text 3"/>
          <p:cNvSpPr/>
          <p:nvPr/>
        </p:nvSpPr>
        <p:spPr>
          <a:xfrm>
            <a:off x="564044" y="3051606"/>
            <a:ext cx="5315512" cy="854262"/>
          </a:xfrm>
          <a:prstGeom prst="rect">
            <a:avLst/>
          </a:prstGeom>
          <a:noFill/>
          <a:ln/>
        </p:spPr>
        <p:txBody>
          <a:bodyPr wrap="square" lIns="0" tIns="0" rIns="0" bIns="0" rtlCol="0" anchor="t">
            <a:normAutofit fontScale="92500"/>
          </a:bodyPr>
          <a:lstStyle/>
          <a:p>
            <a:pPr marL="152400" marR="0" lvl="0" indent="-152400" algn="l" defTabSz="914400" rtl="0" eaLnBrk="1" fontAlgn="auto" latinLnBrk="0" hangingPunct="1">
              <a:lnSpc>
                <a:spcPct val="101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Structured staff training on Outlook calendar features</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52400" marR="0" lvl="0" indent="-152400" algn="l" defTabSz="914400" rtl="0" eaLnBrk="1" fontAlgn="auto" latinLnBrk="0" hangingPunct="1">
              <a:lnSpc>
                <a:spcPct val="101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Clear organisational guidelines on calendar use and access</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52400" marR="0" lvl="0" indent="-152400" algn="l" defTabSz="914400" rtl="0" eaLnBrk="1" fontAlgn="auto" latinLnBrk="0" hangingPunct="1">
              <a:lnSpc>
                <a:spcPct val="101000"/>
              </a:lnSpc>
              <a:spcBef>
                <a:spcPts val="0"/>
              </a:spcBef>
              <a:spcAft>
                <a:spcPts val="0"/>
              </a:spcAft>
              <a:buClrTx/>
              <a:buSzPct val="100000"/>
              <a:buFontTx/>
              <a:buChar char="•"/>
              <a:tabLst/>
              <a:defRPr/>
            </a:pPr>
            <a:r>
              <a:rPr kumimoji="0" lang="en-US" sz="16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A phased rollout to build staff confidence</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9" name="Image 1" descr="preencoded.png"/>
          <p:cNvPicPr>
            <a:picLocks noChangeAspect="1"/>
          </p:cNvPicPr>
          <p:nvPr/>
        </p:nvPicPr>
        <p:blipFill>
          <a:blip r:embed="rId3"/>
          <a:stretch>
            <a:fillRect/>
          </a:stretch>
        </p:blipFill>
        <p:spPr>
          <a:xfrm>
            <a:off x="6221058" y="961132"/>
            <a:ext cx="5315512" cy="5315645"/>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75" y="626827"/>
            <a:ext cx="10868745" cy="590649"/>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0" i="0" u="none" strike="noStrike" kern="1200" cap="none" spc="0" normalizeH="0" baseline="0" noProof="0" dirty="0">
                <a:ln>
                  <a:noFill/>
                </a:ln>
                <a:solidFill>
                  <a:srgbClr val="1B1B27"/>
                </a:solidFill>
                <a:effectLst/>
                <a:uLnTx/>
                <a:uFillTx/>
                <a:latin typeface="Raleway" pitchFamily="34" charset="0"/>
                <a:ea typeface="Raleway" pitchFamily="34" charset="-122"/>
                <a:cs typeface="Raleway" pitchFamily="34" charset="-120"/>
              </a:rPr>
              <a:t>References</a:t>
            </a:r>
            <a:endParaRPr kumimoji="0" lang="en-US" sz="3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661475" y="2074664"/>
            <a:ext cx="10868745" cy="4177109"/>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165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Koek, B. (2026) </a:t>
            </a:r>
            <a:r>
              <a:rPr kumimoji="0" lang="en-US" sz="1450" b="0" i="1"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Microsoft 365 for care teams: opportunities, risks and clean rollout</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Available at: </a:t>
            </a:r>
            <a:r>
              <a:rPr kumimoji="0" lang="en-US" sz="1450" b="1" i="0" u="sng" strike="noStrike" kern="1200" cap="none" spc="0" normalizeH="0" baseline="0" noProof="0" dirty="0">
                <a:ln>
                  <a:noFill/>
                </a:ln>
                <a:solidFill>
                  <a:srgbClr val="1B1B27"/>
                </a:solidFill>
                <a:effectLst/>
                <a:uLnTx/>
                <a:uFillTx/>
                <a:latin typeface="Arial" panose="020B0604020202020204" pitchFamily="34" charset="0"/>
                <a:ea typeface="Roboto Bold" pitchFamily="34" charset="-122"/>
                <a:cs typeface="Arial" panose="020B0604020202020204" pitchFamily="34" charset="0"/>
                <a:hlinkClick r:id="rId3">
                  <a:extLst>
                    <a:ext uri="{A12FA001-AC4F-418D-AE19-62706E023703}">
                      <ahyp:hlinkClr xmlns:ahyp="http://schemas.microsoft.com/office/drawing/2018/hyperlinkcolor" val="tx"/>
                    </a:ext>
                  </a:extLst>
                </a:hlinkClick>
              </a:rPr>
              <a:t>https://koek-it.de/en/insights/microsoft-365-for-care-teams/</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33000"/>
              </a:lnSpc>
              <a:spcBef>
                <a:spcPts val="0"/>
              </a:spcBef>
              <a:spcAft>
                <a:spcPts val="165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Microsoft (2024) </a:t>
            </a:r>
            <a:r>
              <a:rPr kumimoji="0" lang="en-US" sz="1450" b="0" i="1"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Calendar sharing in Microsoft 365</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Available at: </a:t>
            </a:r>
            <a:r>
              <a:rPr kumimoji="0" lang="en-US" sz="1450" b="1" i="0" u="sng" strike="noStrike" kern="1200" cap="none" spc="0" normalizeH="0" baseline="0" noProof="0" dirty="0">
                <a:ln>
                  <a:noFill/>
                </a:ln>
                <a:solidFill>
                  <a:srgbClr val="1B1B27"/>
                </a:solidFill>
                <a:effectLst/>
                <a:uLnTx/>
                <a:uFillTx/>
                <a:latin typeface="Arial" panose="020B0604020202020204" pitchFamily="34" charset="0"/>
                <a:ea typeface="Roboto Bold" pitchFamily="34" charset="-122"/>
                <a:cs typeface="Arial" panose="020B0604020202020204" pitchFamily="34" charset="0"/>
                <a:hlinkClick r:id="rId4">
                  <a:extLst>
                    <a:ext uri="{A12FA001-AC4F-418D-AE19-62706E023703}">
                      <ahyp:hlinkClr xmlns:ahyp="http://schemas.microsoft.com/office/drawing/2018/hyperlinkcolor" val="tx"/>
                    </a:ext>
                  </a:extLst>
                </a:hlinkClick>
              </a:rPr>
              <a:t>https://support.microsoft.com/en-us/outlook/calendar-sharing-in-microsoft-365</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33000"/>
              </a:lnSpc>
              <a:spcBef>
                <a:spcPts val="0"/>
              </a:spcBef>
              <a:spcAft>
                <a:spcPts val="165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Microsoft (2024) </a:t>
            </a:r>
            <a:r>
              <a:rPr kumimoji="0" lang="en-US" sz="1450" b="0" i="1"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Share and access a calendar with edit or delegate permissions in Outlook</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Available at: </a:t>
            </a:r>
            <a:r>
              <a:rPr kumimoji="0" lang="en-US" sz="1450" b="1" i="0" u="sng" strike="noStrike" kern="1200" cap="none" spc="0" normalizeH="0" baseline="0" noProof="0" dirty="0">
                <a:ln>
                  <a:noFill/>
                </a:ln>
                <a:solidFill>
                  <a:srgbClr val="1B1B27"/>
                </a:solidFill>
                <a:effectLst/>
                <a:uLnTx/>
                <a:uFillTx/>
                <a:latin typeface="Arial" panose="020B0604020202020204" pitchFamily="34" charset="0"/>
                <a:ea typeface="Roboto Bold" pitchFamily="34" charset="-122"/>
                <a:cs typeface="Arial" panose="020B0604020202020204" pitchFamily="34" charset="0"/>
                <a:hlinkClick r:id="rId5">
                  <a:extLst>
                    <a:ext uri="{A12FA001-AC4F-418D-AE19-62706E023703}">
                      <ahyp:hlinkClr xmlns:ahyp="http://schemas.microsoft.com/office/drawing/2018/hyperlinkcolor" val="tx"/>
                    </a:ext>
                  </a:extLst>
                </a:hlinkClick>
              </a:rPr>
              <a:t>https://support.microsoft.com/en-us/outlook/sharing/share-and-access-a-calendar-with-edit-or-delegate-permissions-in-outlook</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33000"/>
              </a:lnSpc>
              <a:spcBef>
                <a:spcPts val="0"/>
              </a:spcBef>
              <a:spcAft>
                <a:spcPts val="165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Microsoft (2024) </a:t>
            </a:r>
            <a:r>
              <a:rPr kumimoji="0" lang="en-US" sz="1450" b="0" i="1"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Use a Group calendar in Outlook to schedule and edit events</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Available at: </a:t>
            </a:r>
            <a:r>
              <a:rPr kumimoji="0" lang="en-US" sz="1450" b="1" i="0" u="sng" strike="noStrike" kern="1200" cap="none" spc="0" normalizeH="0" baseline="0" noProof="0" dirty="0">
                <a:ln>
                  <a:noFill/>
                </a:ln>
                <a:solidFill>
                  <a:srgbClr val="1B1B27"/>
                </a:solidFill>
                <a:effectLst/>
                <a:uLnTx/>
                <a:uFillTx/>
                <a:latin typeface="Arial" panose="020B0604020202020204" pitchFamily="34" charset="0"/>
                <a:ea typeface="Roboto Bold" pitchFamily="34" charset="-122"/>
                <a:cs typeface="Arial" panose="020B0604020202020204" pitchFamily="34" charset="0"/>
                <a:hlinkClick r:id="rId6">
                  <a:extLst>
                    <a:ext uri="{A12FA001-AC4F-418D-AE19-62706E023703}">
                      <ahyp:hlinkClr xmlns:ahyp="http://schemas.microsoft.com/office/drawing/2018/hyperlinkcolor" val="tx"/>
                    </a:ext>
                  </a:extLst>
                </a:hlinkClick>
              </a:rPr>
              <a:t>https://support.microsoft.com/en-us/outlook/people/use-a-group-calendar-in-outlook-to-schedule-and-edit-events</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Sinyugin, S. (2026) </a:t>
            </a:r>
            <a:r>
              <a:rPr kumimoji="0" lang="en-US" sz="1450" b="0" i="1"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Best Microsoft scheduling software</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Available at: </a:t>
            </a:r>
            <a:r>
              <a:rPr kumimoji="0" lang="en-US" sz="1450" b="1" i="0" u="sng" strike="noStrike" kern="1200" cap="none" spc="0" normalizeH="0" baseline="0" noProof="0" dirty="0">
                <a:ln>
                  <a:noFill/>
                </a:ln>
                <a:solidFill>
                  <a:srgbClr val="1B1B27"/>
                </a:solidFill>
                <a:effectLst/>
                <a:uLnTx/>
                <a:uFillTx/>
                <a:latin typeface="Arial" panose="020B0604020202020204" pitchFamily="34" charset="0"/>
                <a:ea typeface="Roboto Bold" pitchFamily="34" charset="-122"/>
                <a:cs typeface="Arial" panose="020B0604020202020204" pitchFamily="34" charset="0"/>
                <a:hlinkClick r:id="rId7">
                  <a:extLst>
                    <a:ext uri="{A12FA001-AC4F-418D-AE19-62706E023703}">
                      <ahyp:hlinkClr xmlns:ahyp="http://schemas.microsoft.com/office/drawing/2018/hyperlinkcolor" val="tx"/>
                    </a:ext>
                  </a:extLst>
                </a:hlinkClick>
              </a:rPr>
              <a:t>https://www.virtosoftware.com/team/microsoft-scheduling-software/</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75" y="1827176"/>
            <a:ext cx="10868745" cy="590649"/>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0" i="0" u="none" strike="noStrike" kern="1200" cap="none" spc="0" normalizeH="0" baseline="0" noProof="0" dirty="0">
                <a:ln>
                  <a:noFill/>
                </a:ln>
                <a:solidFill>
                  <a:srgbClr val="1B1B27"/>
                </a:solidFill>
                <a:effectLst/>
                <a:uLnTx/>
                <a:uFillTx/>
                <a:latin typeface="Raleway" pitchFamily="34" charset="0"/>
                <a:ea typeface="Raleway" pitchFamily="34" charset="-122"/>
                <a:cs typeface="Raleway" pitchFamily="34" charset="-120"/>
              </a:rPr>
              <a:t>Sources</a:t>
            </a:r>
            <a:endParaRPr kumimoji="0" lang="en-US" sz="3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hape 1"/>
          <p:cNvSpPr/>
          <p:nvPr/>
        </p:nvSpPr>
        <p:spPr>
          <a:xfrm>
            <a:off x="661475" y="2775248"/>
            <a:ext cx="3110628" cy="287139"/>
          </a:xfrm>
          <a:prstGeom prst="roundRect">
            <a:avLst>
              <a:gd name="adj" fmla="val 22118"/>
            </a:avLst>
          </a:prstGeom>
          <a:solidFill>
            <a:srgbClr val="E1E1EA"/>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Text 2"/>
          <p:cNvSpPr/>
          <p:nvPr/>
        </p:nvSpPr>
        <p:spPr>
          <a:xfrm>
            <a:off x="774879" y="2834636"/>
            <a:ext cx="3493405" cy="173831"/>
          </a:xfrm>
          <a:prstGeom prst="rect">
            <a:avLst/>
          </a:prstGeom>
          <a:noFill/>
          <a:ln/>
        </p:spPr>
        <p:txBody>
          <a:bodyPr wrap="none" lIns="0" tIns="0" rIns="0" bIns="0" rtlCol="0" anchor="t"/>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C3939"/>
                </a:solidFill>
                <a:effectLst/>
                <a:uLnTx/>
                <a:uFillTx/>
                <a:latin typeface="Roboto" pitchFamily="34" charset="0"/>
                <a:ea typeface="Roboto" pitchFamily="34" charset="-122"/>
                <a:cs typeface="Roboto" pitchFamily="34" charset="-120"/>
              </a:rPr>
              <a:t>FURTHER READING &amp; ONLINE RESOURCES</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 3"/>
          <p:cNvSpPr/>
          <p:nvPr/>
        </p:nvSpPr>
        <p:spPr>
          <a:xfrm>
            <a:off x="661475" y="3275012"/>
            <a:ext cx="10868745" cy="1776413"/>
          </a:xfrm>
          <a:prstGeom prst="rect">
            <a:avLst/>
          </a:prstGeom>
          <a:noFill/>
          <a:ln/>
        </p:spPr>
        <p:txBody>
          <a:bodyPr wrap="square" lIns="0" tIns="0" rIns="0" bIns="0" rtlCol="0" anchor="t">
            <a:normAutofit/>
          </a:bodyPr>
          <a:lstStyle/>
          <a:p>
            <a:pPr marL="294640" marR="0" lvl="0" indent="-294640" algn="l" defTabSz="914400" rtl="0" eaLnBrk="1" fontAlgn="auto" latinLnBrk="0" hangingPunct="1">
              <a:lnSpc>
                <a:spcPct val="133000"/>
              </a:lnSpc>
              <a:spcBef>
                <a:spcPts val="0"/>
              </a:spcBef>
              <a:spcAft>
                <a:spcPts val="0"/>
              </a:spcAft>
              <a:buClrTx/>
              <a:buSzPct val="100000"/>
              <a:buFontTx/>
              <a:buChar char="•"/>
              <a:tabLst/>
              <a:defRPr/>
            </a:pPr>
            <a:r>
              <a:rPr kumimoji="0" lang="en-US" sz="1450" b="1" i="0" u="sng" strike="noStrike" kern="1200" cap="none" spc="0" normalizeH="0" baseline="0" noProof="0" dirty="0">
                <a:ln>
                  <a:noFill/>
                </a:ln>
                <a:solidFill>
                  <a:srgbClr val="1B1B27"/>
                </a:solidFill>
                <a:effectLst/>
                <a:uLnTx/>
                <a:uFillTx/>
                <a:latin typeface="Roboto Bold" pitchFamily="34" charset="0"/>
                <a:ea typeface="Roboto Bold" pitchFamily="34" charset="-122"/>
                <a:cs typeface="Roboto Bold" pitchFamily="34" charset="-120"/>
                <a:hlinkClick r:id="rId3">
                  <a:extLst>
                    <a:ext uri="{A12FA001-AC4F-418D-AE19-62706E023703}">
                      <ahyp:hlinkClr xmlns:ahyp="http://schemas.microsoft.com/office/drawing/2018/hyperlinkcolor" val="tx"/>
                    </a:ext>
                  </a:extLst>
                </a:hlinkClick>
              </a:rPr>
              <a:t>Use a Group calendar in Outlook to schedule and edit events — Microsoft Support</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94640" marR="0" lvl="0" indent="-294640" algn="l" defTabSz="914400" rtl="0" eaLnBrk="1" fontAlgn="auto" latinLnBrk="0" hangingPunct="1">
              <a:lnSpc>
                <a:spcPct val="133000"/>
              </a:lnSpc>
              <a:spcBef>
                <a:spcPts val="0"/>
              </a:spcBef>
              <a:spcAft>
                <a:spcPts val="0"/>
              </a:spcAft>
              <a:buClrTx/>
              <a:buSzPct val="100000"/>
              <a:buFontTx/>
              <a:buChar char="•"/>
              <a:tabLst/>
              <a:defRPr/>
            </a:pPr>
            <a:r>
              <a:rPr kumimoji="0" lang="en-US" sz="1450" b="1" i="0" u="sng" strike="noStrike" kern="1200" cap="none" spc="0" normalizeH="0" baseline="0" noProof="0" dirty="0">
                <a:ln>
                  <a:noFill/>
                </a:ln>
                <a:solidFill>
                  <a:srgbClr val="1B1B27"/>
                </a:solidFill>
                <a:effectLst/>
                <a:uLnTx/>
                <a:uFillTx/>
                <a:latin typeface="Roboto Bold" pitchFamily="34" charset="0"/>
                <a:ea typeface="Roboto Bold" pitchFamily="34" charset="-122"/>
                <a:cs typeface="Roboto Bold" pitchFamily="34" charset="-120"/>
                <a:hlinkClick r:id="rId4">
                  <a:extLst>
                    <a:ext uri="{A12FA001-AC4F-418D-AE19-62706E023703}">
                      <ahyp:hlinkClr xmlns:ahyp="http://schemas.microsoft.com/office/drawing/2018/hyperlinkcolor" val="tx"/>
                    </a:ext>
                  </a:extLst>
                </a:hlinkClick>
              </a:rPr>
              <a:t>Share and access a calendar with edit or delegate permissions in Outlook — Microsoft Support</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94640" marR="0" lvl="0" indent="-294640" algn="l" defTabSz="914400" rtl="0" eaLnBrk="1" fontAlgn="auto" latinLnBrk="0" hangingPunct="1">
              <a:lnSpc>
                <a:spcPct val="133000"/>
              </a:lnSpc>
              <a:spcBef>
                <a:spcPts val="0"/>
              </a:spcBef>
              <a:spcAft>
                <a:spcPts val="0"/>
              </a:spcAft>
              <a:buClrTx/>
              <a:buSzPct val="100000"/>
              <a:buFontTx/>
              <a:buChar char="•"/>
              <a:tabLst/>
              <a:defRPr/>
            </a:pPr>
            <a:r>
              <a:rPr kumimoji="0" lang="en-US" sz="1450" b="1" i="0" u="sng" strike="noStrike" kern="1200" cap="none" spc="0" normalizeH="0" baseline="0" noProof="0" dirty="0">
                <a:ln>
                  <a:noFill/>
                </a:ln>
                <a:solidFill>
                  <a:srgbClr val="1B1B27"/>
                </a:solidFill>
                <a:effectLst/>
                <a:uLnTx/>
                <a:uFillTx/>
                <a:latin typeface="Roboto Bold" pitchFamily="34" charset="0"/>
                <a:ea typeface="Roboto Bold" pitchFamily="34" charset="-122"/>
                <a:cs typeface="Roboto Bold" pitchFamily="34" charset="-120"/>
                <a:hlinkClick r:id="rId5">
                  <a:extLst>
                    <a:ext uri="{A12FA001-AC4F-418D-AE19-62706E023703}">
                      <ahyp:hlinkClr xmlns:ahyp="http://schemas.microsoft.com/office/drawing/2018/hyperlinkcolor" val="tx"/>
                    </a:ext>
                  </a:extLst>
                </a:hlinkClick>
              </a:rPr>
              <a:t>Calendar sharing in Microsoft 365 — Microsoft Support</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94640" marR="0" lvl="0" indent="-294640" algn="l" defTabSz="914400" rtl="0" eaLnBrk="1" fontAlgn="auto" latinLnBrk="0" hangingPunct="1">
              <a:lnSpc>
                <a:spcPct val="133000"/>
              </a:lnSpc>
              <a:spcBef>
                <a:spcPts val="0"/>
              </a:spcBef>
              <a:spcAft>
                <a:spcPts val="0"/>
              </a:spcAft>
              <a:buClrTx/>
              <a:buSzPct val="100000"/>
              <a:buFontTx/>
              <a:buChar char="•"/>
              <a:tabLst/>
              <a:defRPr/>
            </a:pPr>
            <a:r>
              <a:rPr kumimoji="0" lang="en-US" sz="1450" b="1" i="0" u="sng" strike="noStrike" kern="1200" cap="none" spc="0" normalizeH="0" baseline="0" noProof="0" dirty="0">
                <a:ln>
                  <a:noFill/>
                </a:ln>
                <a:solidFill>
                  <a:srgbClr val="1B1B27"/>
                </a:solidFill>
                <a:effectLst/>
                <a:uLnTx/>
                <a:uFillTx/>
                <a:latin typeface="Roboto Bold" pitchFamily="34" charset="0"/>
                <a:ea typeface="Roboto Bold" pitchFamily="34" charset="-122"/>
                <a:cs typeface="Roboto Bold" pitchFamily="34" charset="-120"/>
                <a:hlinkClick r:id="rId6">
                  <a:extLst>
                    <a:ext uri="{A12FA001-AC4F-418D-AE19-62706E023703}">
                      <ahyp:hlinkClr xmlns:ahyp="http://schemas.microsoft.com/office/drawing/2018/hyperlinkcolor" val="tx"/>
                    </a:ext>
                  </a:extLst>
                </a:hlinkClick>
              </a:rPr>
              <a:t>Best Microsoft Scheduling Software [2026] — Virto Software</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94640" marR="0" lvl="0" indent="-294640" algn="l" defTabSz="914400" rtl="0" eaLnBrk="1" fontAlgn="auto" latinLnBrk="0" hangingPunct="1">
              <a:lnSpc>
                <a:spcPct val="133000"/>
              </a:lnSpc>
              <a:spcBef>
                <a:spcPts val="0"/>
              </a:spcBef>
              <a:spcAft>
                <a:spcPts val="0"/>
              </a:spcAft>
              <a:buClrTx/>
              <a:buSzPct val="100000"/>
              <a:buFontTx/>
              <a:buChar char="•"/>
              <a:tabLst/>
              <a:defRPr/>
            </a:pPr>
            <a:r>
              <a:rPr kumimoji="0" lang="en-US" sz="1450" b="1" i="0" u="sng" strike="noStrike" kern="1200" cap="none" spc="0" normalizeH="0" baseline="0" noProof="0" dirty="0">
                <a:ln>
                  <a:noFill/>
                </a:ln>
                <a:solidFill>
                  <a:srgbClr val="1B1B27"/>
                </a:solidFill>
                <a:effectLst/>
                <a:uLnTx/>
                <a:uFillTx/>
                <a:latin typeface="Roboto Bold" pitchFamily="34" charset="0"/>
                <a:ea typeface="Roboto Bold" pitchFamily="34" charset="-122"/>
                <a:cs typeface="Roboto Bold" pitchFamily="34" charset="-120"/>
                <a:hlinkClick r:id="rId7">
                  <a:extLst>
                    <a:ext uri="{A12FA001-AC4F-418D-AE19-62706E023703}">
                      <ahyp:hlinkClr xmlns:ahyp="http://schemas.microsoft.com/office/drawing/2018/hyperlinkcolor" val="tx"/>
                    </a:ext>
                  </a:extLst>
                </a:hlinkClick>
              </a:rPr>
              <a:t>Microsoft 365 for Care Teams: Rollout, Risks and Governance — Koek</a:t>
            </a:r>
            <a:endParaRPr kumimoji="0" lang="en-US" sz="14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2020751"/>
            <a:ext cx="6296860" cy="177194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0" i="0" u="none" strike="noStrike" kern="1200" cap="none" spc="0" normalizeH="0" baseline="0" noProof="0" dirty="0">
                <a:ln>
                  <a:noFill/>
                </a:ln>
                <a:solidFill>
                  <a:srgbClr val="1B1B27"/>
                </a:solidFill>
                <a:effectLst/>
                <a:uLnTx/>
                <a:uFillTx/>
                <a:latin typeface="Arial" panose="020B0604020202020204" pitchFamily="34" charset="0"/>
                <a:ea typeface="Raleway" pitchFamily="34" charset="-122"/>
                <a:cs typeface="Arial" panose="020B0604020202020204" pitchFamily="34" charset="0"/>
              </a:rPr>
              <a:t>Ashford Community Care Service: Digital Tools Recommendation</a:t>
            </a:r>
            <a:endParaRPr kumimoji="0" lang="en-US" sz="3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 1"/>
          <p:cNvSpPr/>
          <p:nvPr/>
        </p:nvSpPr>
        <p:spPr>
          <a:xfrm>
            <a:off x="661475" y="4055566"/>
            <a:ext cx="6906444" cy="302419"/>
          </a:xfrm>
          <a:prstGeom prst="rect">
            <a:avLst/>
          </a:prstGeom>
          <a:noFill/>
          <a:ln/>
        </p:spPr>
        <p:txBody>
          <a:bodyPr wrap="none" lIns="0" tIns="0" rIns="0" bIns="0" rtlCol="0" anchor="t"/>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Staff Scheduling, Rotas and Visits — </a:t>
            </a:r>
            <a:r>
              <a:rPr kumimoji="0" lang="en-US" sz="1450" b="1" i="0" u="none" strike="noStrike" kern="1200" cap="none" spc="0" normalizeH="0" baseline="0" noProof="0" dirty="0">
                <a:ln>
                  <a:noFill/>
                </a:ln>
                <a:solidFill>
                  <a:srgbClr val="3C3939"/>
                </a:solidFill>
                <a:effectLst/>
                <a:uLnTx/>
                <a:uFillTx/>
                <a:latin typeface="Arial" panose="020B0604020202020204" pitchFamily="34" charset="0"/>
                <a:ea typeface="Roboto Bold" pitchFamily="34" charset="-122"/>
                <a:cs typeface="Arial" panose="020B0604020202020204" pitchFamily="34" charset="0"/>
              </a:rPr>
              <a:t>Microsoft Excel</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Text 3"/>
          <p:cNvSpPr/>
          <p:nvPr/>
        </p:nvSpPr>
        <p:spPr>
          <a:xfrm>
            <a:off x="774879" y="4629999"/>
            <a:ext cx="2890071" cy="173831"/>
          </a:xfrm>
          <a:prstGeom prst="rect">
            <a:avLst/>
          </a:prstGeom>
          <a:noFill/>
          <a:ln/>
        </p:spPr>
        <p:txBody>
          <a:bodyPr wrap="none" lIns="0" tIns="0" rIns="0" bIns="0" rtlCol="0" anchor="t"/>
          <a:lstStyle/>
          <a:p>
            <a:pPr marL="0" marR="0" lvl="0" indent="0" algn="l" defTabSz="914400" rtl="0" eaLnBrk="1" fontAlgn="auto" latinLnBrk="0" hangingPunct="1">
              <a:lnSpc>
                <a:spcPct val="96000"/>
              </a:lnSpc>
              <a:spcBef>
                <a:spcPts val="0"/>
              </a:spcBef>
              <a:spcAft>
                <a:spcPts val="0"/>
              </a:spcAft>
              <a:buClrTx/>
              <a:buSzTx/>
              <a:buFontTx/>
              <a:buNone/>
              <a:tabLst/>
              <a:defRPr/>
            </a:pP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 name="TextBox 6">
            <a:extLst>
              <a:ext uri="{FF2B5EF4-FFF2-40B4-BE49-F238E27FC236}">
                <a16:creationId xmlns:a16="http://schemas.microsoft.com/office/drawing/2014/main" id="{F07421D7-4C47-51E9-6888-707E37004EBF}"/>
              </a:ext>
            </a:extLst>
          </p:cNvPr>
          <p:cNvSpPr txBox="1"/>
          <p:nvPr/>
        </p:nvSpPr>
        <p:spPr>
          <a:xfrm>
            <a:off x="6092890" y="6195527"/>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DAED0393-7D85-4FC8-2847-1315F70912A6}"/>
              </a:ext>
            </a:extLst>
          </p:cNvPr>
          <p:cNvSpPr txBox="1"/>
          <p:nvPr/>
        </p:nvSpPr>
        <p:spPr>
          <a:xfrm>
            <a:off x="3816220" y="5626359"/>
            <a:ext cx="314211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Prepared &amp; Presented by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Gurdev Singh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2606114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sp>
        <p:nvSpPr>
          <p:cNvPr id="3" name="Text 0"/>
          <p:cNvSpPr/>
          <p:nvPr/>
        </p:nvSpPr>
        <p:spPr>
          <a:xfrm>
            <a:off x="5233360" y="544905"/>
            <a:ext cx="6296860" cy="941189"/>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2950" b="0" i="0" u="none" strike="noStrike" kern="1200" cap="none" spc="0" normalizeH="0" baseline="0" noProof="0" dirty="0">
                <a:ln>
                  <a:noFill/>
                </a:ln>
                <a:solidFill>
                  <a:srgbClr val="1B1B27"/>
                </a:solidFill>
                <a:effectLst/>
                <a:uLnTx/>
                <a:uFillTx/>
                <a:latin typeface="Arial" panose="020B0604020202020204" pitchFamily="34" charset="0"/>
                <a:ea typeface="Raleway" pitchFamily="34" charset="-122"/>
                <a:cs typeface="Arial" panose="020B0604020202020204" pitchFamily="34" charset="0"/>
              </a:rPr>
              <a:t>The Workplace Task: Staff Scheduling and Rotas</a:t>
            </a:r>
            <a:endParaRPr kumimoji="0" lang="en-US" sz="29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1650405"/>
            <a:ext cx="6296860" cy="1079599"/>
          </a:xfrm>
          <a:prstGeom prst="rect">
            <a:avLst/>
          </a:prstGeom>
        </p:spPr>
      </p:pic>
      <p:sp>
        <p:nvSpPr>
          <p:cNvPr id="5" name="Text 1"/>
          <p:cNvSpPr/>
          <p:nvPr/>
        </p:nvSpPr>
        <p:spPr>
          <a:xfrm>
            <a:off x="5479218" y="1820069"/>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Context</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Text 2"/>
          <p:cNvSpPr/>
          <p:nvPr/>
        </p:nvSpPr>
        <p:spPr>
          <a:xfrm>
            <a:off x="5479218" y="2127349"/>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Ashford staff work across service users' homes, supported living settings, and the main office — requiring complex, coordinated scheduling.</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2849959"/>
            <a:ext cx="6296860" cy="1079599"/>
          </a:xfrm>
          <a:prstGeom prst="rect">
            <a:avLst/>
          </a:prstGeom>
        </p:spPr>
      </p:pic>
      <p:sp>
        <p:nvSpPr>
          <p:cNvPr id="8" name="Text 3"/>
          <p:cNvSpPr/>
          <p:nvPr/>
        </p:nvSpPr>
        <p:spPr>
          <a:xfrm>
            <a:off x="5479218" y="3019623"/>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Current Problems</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 name="Text 4"/>
          <p:cNvSpPr/>
          <p:nvPr/>
        </p:nvSpPr>
        <p:spPr>
          <a:xfrm>
            <a:off x="5479218" y="3326904"/>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Unclear rotas, missed updates, duplicated work, and inefficient ways of working have disrupted daily care delivery.</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0"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4049514"/>
            <a:ext cx="6296860" cy="1079599"/>
          </a:xfrm>
          <a:prstGeom prst="rect">
            <a:avLst/>
          </a:prstGeom>
        </p:spPr>
      </p:pic>
      <p:sp>
        <p:nvSpPr>
          <p:cNvPr id="11" name="Text 5"/>
          <p:cNvSpPr/>
          <p:nvPr/>
        </p:nvSpPr>
        <p:spPr>
          <a:xfrm>
            <a:off x="5479218" y="4219178"/>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Impact on Care</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 name="Text 6"/>
          <p:cNvSpPr/>
          <p:nvPr/>
        </p:nvSpPr>
        <p:spPr>
          <a:xfrm>
            <a:off x="5479218" y="4526459"/>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Poor scheduling risks missed visits, medication reminders, and wellbeing checks for adults with physical disabilities and long-term care needs.</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3"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33360" y="5249069"/>
            <a:ext cx="6296860" cy="1079599"/>
          </a:xfrm>
          <a:prstGeom prst="rect">
            <a:avLst/>
          </a:prstGeom>
        </p:spPr>
      </p:pic>
      <p:sp>
        <p:nvSpPr>
          <p:cNvPr id="14" name="Text 7"/>
          <p:cNvSpPr/>
          <p:nvPr/>
        </p:nvSpPr>
        <p:spPr>
          <a:xfrm>
            <a:off x="5479218" y="5418733"/>
            <a:ext cx="5881342" cy="235347"/>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Requirement</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 name="Text 8"/>
          <p:cNvSpPr/>
          <p:nvPr/>
        </p:nvSpPr>
        <p:spPr>
          <a:xfrm>
            <a:off x="5479218" y="5726013"/>
            <a:ext cx="5881342" cy="43299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A reliable, accessible tool to manage shift patterns, staff availability, and visit allocation across all roles — support workers, nurses, care coordinators, and administrators.</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661475" y="2110482"/>
            <a:ext cx="4653144" cy="2636838"/>
          </a:xfrm>
          <a:prstGeom prst="rect">
            <a:avLst/>
          </a:prstGeom>
        </p:spPr>
      </p:pic>
      <p:sp>
        <p:nvSpPr>
          <p:cNvPr id="3" name="Text 0"/>
          <p:cNvSpPr/>
          <p:nvPr/>
        </p:nvSpPr>
        <p:spPr>
          <a:xfrm>
            <a:off x="5753155" y="744801"/>
            <a:ext cx="5783316" cy="553740"/>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450" b="0" i="0" u="none" strike="noStrike" kern="1200" cap="none" spc="0" normalizeH="0" baseline="0" noProof="0" dirty="0">
                <a:ln>
                  <a:noFill/>
                </a:ln>
                <a:solidFill>
                  <a:srgbClr val="1B1B27"/>
                </a:solidFill>
                <a:effectLst/>
                <a:uLnTx/>
                <a:uFillTx/>
                <a:latin typeface="Arial" panose="020B0604020202020204" pitchFamily="34" charset="0"/>
                <a:ea typeface="Raleway" pitchFamily="34" charset="-122"/>
                <a:cs typeface="Arial" panose="020B0604020202020204" pitchFamily="34" charset="0"/>
              </a:rPr>
              <a:t>Why Microsoft Excel?</a:t>
            </a:r>
            <a:endParaRPr kumimoji="0" lang="en-US" sz="3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hape 1"/>
          <p:cNvSpPr/>
          <p:nvPr/>
        </p:nvSpPr>
        <p:spPr>
          <a:xfrm>
            <a:off x="5753155" y="1465064"/>
            <a:ext cx="398651" cy="398661"/>
          </a:xfrm>
          <a:prstGeom prst="roundRect">
            <a:avLst>
              <a:gd name="adj" fmla="val 18669"/>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Text 2"/>
          <p:cNvSpPr/>
          <p:nvPr/>
        </p:nvSpPr>
        <p:spPr>
          <a:xfrm>
            <a:off x="5819580" y="1498302"/>
            <a:ext cx="265800" cy="332184"/>
          </a:xfrm>
          <a:prstGeom prst="rect">
            <a:avLst/>
          </a:prstGeom>
          <a:noFill/>
          <a:ln/>
        </p:spPr>
        <p:txBody>
          <a:bodyPr wrap="non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1</a:t>
            </a:r>
            <a:endParaRPr kumimoji="0" lang="en-US" sz="2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Text 3"/>
          <p:cNvSpPr/>
          <p:nvPr/>
        </p:nvSpPr>
        <p:spPr>
          <a:xfrm>
            <a:off x="6317894" y="1525885"/>
            <a:ext cx="5218577" cy="276920"/>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Already Available</a:t>
            </a:r>
            <a:endPar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 name="Text 4"/>
          <p:cNvSpPr/>
          <p:nvPr/>
        </p:nvSpPr>
        <p:spPr>
          <a:xfrm>
            <a:off x="6317894" y="1968897"/>
            <a:ext cx="5218577" cy="549275"/>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9000"/>
              </a:lnSpc>
              <a:spcBef>
                <a:spcPts val="0"/>
              </a:spcBef>
              <a:spcAft>
                <a:spcPts val="0"/>
              </a:spcAft>
              <a:buClrTx/>
              <a:buSzTx/>
              <a:buFontTx/>
              <a:buNone/>
              <a:tabLst/>
              <a:defRPr/>
            </a:pPr>
            <a:r>
              <a:rPr kumimoji="0" lang="en-US" sz="13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Ashford already uses Microsoft 365 — no additional cost or training on a new platform is required.</a:t>
            </a: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Shape 5"/>
          <p:cNvSpPr/>
          <p:nvPr/>
        </p:nvSpPr>
        <p:spPr>
          <a:xfrm>
            <a:off x="5753155" y="2850356"/>
            <a:ext cx="398651" cy="398661"/>
          </a:xfrm>
          <a:prstGeom prst="roundRect">
            <a:avLst>
              <a:gd name="adj" fmla="val 18669"/>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 name="Text 6"/>
          <p:cNvSpPr/>
          <p:nvPr/>
        </p:nvSpPr>
        <p:spPr>
          <a:xfrm>
            <a:off x="5819580" y="2883595"/>
            <a:ext cx="265800" cy="332184"/>
          </a:xfrm>
          <a:prstGeom prst="rect">
            <a:avLst/>
          </a:prstGeom>
          <a:noFill/>
          <a:ln/>
        </p:spPr>
        <p:txBody>
          <a:bodyPr wrap="non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2</a:t>
            </a:r>
            <a:endParaRPr kumimoji="0" lang="en-US" sz="2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 name="Text 7"/>
          <p:cNvSpPr/>
          <p:nvPr/>
        </p:nvSpPr>
        <p:spPr>
          <a:xfrm>
            <a:off x="6317894" y="2911177"/>
            <a:ext cx="5218577" cy="276920"/>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Purpose-Built for Scheduling</a:t>
            </a:r>
            <a:endPar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1" name="Text 8"/>
          <p:cNvSpPr/>
          <p:nvPr/>
        </p:nvSpPr>
        <p:spPr>
          <a:xfrm>
            <a:off x="6317894" y="3354189"/>
            <a:ext cx="5218577" cy="1098550"/>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9000"/>
              </a:lnSpc>
              <a:spcBef>
                <a:spcPts val="0"/>
              </a:spcBef>
              <a:spcAft>
                <a:spcPts val="0"/>
              </a:spcAft>
              <a:buClrTx/>
              <a:buSzTx/>
              <a:buFontTx/>
              <a:buNone/>
              <a:tabLst/>
              <a:defRPr/>
            </a:pPr>
            <a:r>
              <a:rPr kumimoji="0" lang="en-US" sz="13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Excel supports structured rota grids, shift tracking, hours calculation, and staff allocation across multiple locations. Microsoft's own Solver add-in enables efficient workforce scheduling for organisations with varied daily requirements.</a:t>
            </a: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 name="Shape 9"/>
          <p:cNvSpPr/>
          <p:nvPr/>
        </p:nvSpPr>
        <p:spPr>
          <a:xfrm>
            <a:off x="5753155" y="4784923"/>
            <a:ext cx="398651" cy="398661"/>
          </a:xfrm>
          <a:prstGeom prst="roundRect">
            <a:avLst>
              <a:gd name="adj" fmla="val 18669"/>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 name="Text 10"/>
          <p:cNvSpPr/>
          <p:nvPr/>
        </p:nvSpPr>
        <p:spPr>
          <a:xfrm>
            <a:off x="5819580" y="4818162"/>
            <a:ext cx="265800" cy="332184"/>
          </a:xfrm>
          <a:prstGeom prst="rect">
            <a:avLst/>
          </a:prstGeom>
          <a:noFill/>
          <a:ln/>
        </p:spPr>
        <p:txBody>
          <a:bodyPr wrap="non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3</a:t>
            </a:r>
            <a:endParaRPr kumimoji="0" lang="en-US" sz="2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 name="Text 11"/>
          <p:cNvSpPr/>
          <p:nvPr/>
        </p:nvSpPr>
        <p:spPr>
          <a:xfrm>
            <a:off x="6317894" y="4845745"/>
            <a:ext cx="5218577" cy="276920"/>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70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Care Sector Proven</a:t>
            </a:r>
            <a:endParaRPr kumimoji="0" lang="en-US"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5" name="Text 12"/>
          <p:cNvSpPr/>
          <p:nvPr/>
        </p:nvSpPr>
        <p:spPr>
          <a:xfrm>
            <a:off x="6317894" y="5288756"/>
            <a:ext cx="5218577" cy="823913"/>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29000"/>
              </a:lnSpc>
              <a:spcBef>
                <a:spcPts val="0"/>
              </a:spcBef>
              <a:spcAft>
                <a:spcPts val="0"/>
              </a:spcAft>
              <a:buClrTx/>
              <a:buSzTx/>
              <a:buFontTx/>
              <a:buNone/>
              <a:tabLst/>
              <a:defRPr/>
            </a:pPr>
            <a:r>
              <a:rPr kumimoji="0" lang="en-US" sz="13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Excel rota templates are widely used in care home and community care settings to organise carers, nurses, and support staff across early, late, and night shifts.</a:t>
            </a:r>
            <a:endParaRPr kumimoji="0" lang="en-US" sz="13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75" y="594062"/>
            <a:ext cx="10868745" cy="563066"/>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500" b="0" i="0" u="none" strike="noStrike" kern="1200" cap="none" spc="0" normalizeH="0" baseline="0" noProof="0" dirty="0">
                <a:ln>
                  <a:noFill/>
                </a:ln>
                <a:solidFill>
                  <a:srgbClr val="1B1B27"/>
                </a:solidFill>
                <a:effectLst/>
                <a:uLnTx/>
                <a:uFillTx/>
                <a:latin typeface="Arial" panose="020B0604020202020204" pitchFamily="34" charset="0"/>
                <a:ea typeface="Raleway" pitchFamily="34" charset="-122"/>
                <a:cs typeface="Arial" panose="020B0604020202020204" pitchFamily="34" charset="0"/>
              </a:rPr>
              <a:t>How Excel Improves Efficiency and Communication</a:t>
            </a:r>
            <a:endParaRPr kumimoji="0" lang="en-US" sz="3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Shape 1"/>
          <p:cNvSpPr/>
          <p:nvPr/>
        </p:nvSpPr>
        <p:spPr>
          <a:xfrm>
            <a:off x="661475" y="1482527"/>
            <a:ext cx="5348551" cy="2313880"/>
          </a:xfrm>
          <a:prstGeom prst="roundRect">
            <a:avLst>
              <a:gd name="adj" fmla="val 3270"/>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hape 2"/>
          <p:cNvSpPr/>
          <p:nvPr/>
        </p:nvSpPr>
        <p:spPr>
          <a:xfrm>
            <a:off x="847902" y="1668959"/>
            <a:ext cx="540431" cy="540445"/>
          </a:xfrm>
          <a:prstGeom prst="ellipse">
            <a:avLst/>
          </a:prstGeom>
          <a:solidFill>
            <a:srgbClr val="1B1B2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96528" y="1817489"/>
            <a:ext cx="243179" cy="243185"/>
          </a:xfrm>
          <a:prstGeom prst="rect">
            <a:avLst/>
          </a:prstGeom>
        </p:spPr>
      </p:pic>
      <p:sp>
        <p:nvSpPr>
          <p:cNvPr id="6" name="Text 3"/>
          <p:cNvSpPr/>
          <p:nvPr/>
        </p:nvSpPr>
        <p:spPr>
          <a:xfrm>
            <a:off x="847902" y="2381052"/>
            <a:ext cx="4975696" cy="2814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Centralised Rota</a:t>
            </a:r>
            <a:endParaRPr kumimoji="0" lang="en-US" sz="17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7" name="Text 4"/>
          <p:cNvSpPr/>
          <p:nvPr/>
        </p:nvSpPr>
        <p:spPr>
          <a:xfrm>
            <a:off x="847902" y="2765524"/>
            <a:ext cx="4975696" cy="84445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One shared Excel workbook replaces scattered paper rotas and verbal updates — all staff see the same, up-to-date schedule.</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Shape 5"/>
          <p:cNvSpPr/>
          <p:nvPr/>
        </p:nvSpPr>
        <p:spPr>
          <a:xfrm>
            <a:off x="6181670" y="1482527"/>
            <a:ext cx="5348551" cy="2313880"/>
          </a:xfrm>
          <a:prstGeom prst="roundRect">
            <a:avLst>
              <a:gd name="adj" fmla="val 3270"/>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9" name="Shape 6"/>
          <p:cNvSpPr/>
          <p:nvPr/>
        </p:nvSpPr>
        <p:spPr>
          <a:xfrm>
            <a:off x="6368097" y="1668959"/>
            <a:ext cx="540431" cy="540445"/>
          </a:xfrm>
          <a:prstGeom prst="ellipse">
            <a:avLst/>
          </a:prstGeom>
          <a:solidFill>
            <a:srgbClr val="1B1B2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516723" y="1817489"/>
            <a:ext cx="243179" cy="243185"/>
          </a:xfrm>
          <a:prstGeom prst="rect">
            <a:avLst/>
          </a:prstGeom>
        </p:spPr>
      </p:pic>
      <p:sp>
        <p:nvSpPr>
          <p:cNvPr id="11" name="Text 7"/>
          <p:cNvSpPr/>
          <p:nvPr/>
        </p:nvSpPr>
        <p:spPr>
          <a:xfrm>
            <a:off x="6368097" y="2381052"/>
            <a:ext cx="4975696" cy="2814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Automated Calculations</a:t>
            </a:r>
            <a:endParaRPr kumimoji="0" lang="en-US" sz="17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 name="Text 8"/>
          <p:cNvSpPr/>
          <p:nvPr/>
        </p:nvSpPr>
        <p:spPr>
          <a:xfrm>
            <a:off x="6368097" y="2765524"/>
            <a:ext cx="4975696" cy="84445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Formulas automatically total weekly hours, flag understaffed shifts, and calculate leave entitlement — reducing manual errors.</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 name="Shape 9"/>
          <p:cNvSpPr/>
          <p:nvPr/>
        </p:nvSpPr>
        <p:spPr>
          <a:xfrm>
            <a:off x="661475" y="3968055"/>
            <a:ext cx="5348551" cy="2313880"/>
          </a:xfrm>
          <a:prstGeom prst="roundRect">
            <a:avLst>
              <a:gd name="adj" fmla="val 3270"/>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 name="Shape 10"/>
          <p:cNvSpPr/>
          <p:nvPr/>
        </p:nvSpPr>
        <p:spPr>
          <a:xfrm>
            <a:off x="847902" y="4154488"/>
            <a:ext cx="540431" cy="540445"/>
          </a:xfrm>
          <a:prstGeom prst="ellipse">
            <a:avLst/>
          </a:prstGeom>
          <a:solidFill>
            <a:srgbClr val="1B1B2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96528" y="4303018"/>
            <a:ext cx="243179" cy="243185"/>
          </a:xfrm>
          <a:prstGeom prst="rect">
            <a:avLst/>
          </a:prstGeom>
        </p:spPr>
      </p:pic>
      <p:sp>
        <p:nvSpPr>
          <p:cNvPr id="16" name="Text 11"/>
          <p:cNvSpPr/>
          <p:nvPr/>
        </p:nvSpPr>
        <p:spPr>
          <a:xfrm>
            <a:off x="847902" y="4866580"/>
            <a:ext cx="4975696" cy="2814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Role &amp; Location Tracking</a:t>
            </a:r>
            <a:endParaRPr kumimoji="0" lang="en-US" sz="17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7" name="Text 12"/>
          <p:cNvSpPr/>
          <p:nvPr/>
        </p:nvSpPr>
        <p:spPr>
          <a:xfrm>
            <a:off x="847902" y="5251053"/>
            <a:ext cx="4975696" cy="844451"/>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Columns structured by employee name, role, unit, shift type, start/end time, and total hours give coordinators full visibility across all settings.</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8" name="Shape 13"/>
          <p:cNvSpPr/>
          <p:nvPr/>
        </p:nvSpPr>
        <p:spPr>
          <a:xfrm>
            <a:off x="6181670" y="3968055"/>
            <a:ext cx="5348551" cy="2313880"/>
          </a:xfrm>
          <a:prstGeom prst="roundRect">
            <a:avLst>
              <a:gd name="adj" fmla="val 3270"/>
            </a:avLst>
          </a:prstGeom>
          <a:solidFill>
            <a:srgbClr val="E1E1EA"/>
          </a:solidFill>
          <a:ln w="6350">
            <a:solidFill>
              <a:srgbClr val="C7C7D0"/>
            </a:solidFill>
            <a:prstDash val="soli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9" name="Shape 14"/>
          <p:cNvSpPr/>
          <p:nvPr/>
        </p:nvSpPr>
        <p:spPr>
          <a:xfrm>
            <a:off x="6368097" y="4154488"/>
            <a:ext cx="540431" cy="540445"/>
          </a:xfrm>
          <a:prstGeom prst="ellipse">
            <a:avLst/>
          </a:prstGeom>
          <a:solidFill>
            <a:srgbClr val="1B1B27"/>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20"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516723" y="4303018"/>
            <a:ext cx="243179" cy="243185"/>
          </a:xfrm>
          <a:prstGeom prst="rect">
            <a:avLst/>
          </a:prstGeom>
        </p:spPr>
      </p:pic>
      <p:sp>
        <p:nvSpPr>
          <p:cNvPr id="21" name="Text 15"/>
          <p:cNvSpPr/>
          <p:nvPr/>
        </p:nvSpPr>
        <p:spPr>
          <a:xfrm>
            <a:off x="6368097" y="4866580"/>
            <a:ext cx="4975696" cy="281484"/>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1750" b="0" i="0" u="none" strike="noStrike" kern="1200" cap="none" spc="0" normalizeH="0" baseline="0" noProof="0" dirty="0">
                <a:ln>
                  <a:noFill/>
                </a:ln>
                <a:solidFill>
                  <a:srgbClr val="3C3939"/>
                </a:solidFill>
                <a:effectLst/>
                <a:uLnTx/>
                <a:uFillTx/>
                <a:latin typeface="Arial" panose="020B0604020202020204" pitchFamily="34" charset="0"/>
                <a:ea typeface="Raleway" pitchFamily="34" charset="-122"/>
                <a:cs typeface="Arial" panose="020B0604020202020204" pitchFamily="34" charset="0"/>
              </a:rPr>
              <a:t>Shared via OneDrive</a:t>
            </a:r>
            <a:endParaRPr kumimoji="0" lang="en-US" sz="17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2" name="Text 16"/>
          <p:cNvSpPr/>
          <p:nvPr/>
        </p:nvSpPr>
        <p:spPr>
          <a:xfrm>
            <a:off x="6368097" y="5251053"/>
            <a:ext cx="4975696" cy="562967"/>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Saved to Microsoft 365 OneDrive, the rota can be accessed and updated in real time by authorised staff from any device.</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75" y="863067"/>
            <a:ext cx="10868745" cy="590649"/>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0" i="0" u="none" strike="noStrike" kern="1200" cap="none" spc="0" normalizeH="0" baseline="0" noProof="0" dirty="0">
                <a:ln>
                  <a:noFill/>
                </a:ln>
                <a:solidFill>
                  <a:srgbClr val="1B1B27"/>
                </a:solidFill>
                <a:effectLst/>
                <a:uLnTx/>
                <a:uFillTx/>
                <a:latin typeface="Arial" panose="020B0604020202020204" pitchFamily="34" charset="0"/>
                <a:ea typeface="Raleway" pitchFamily="34" charset="-122"/>
                <a:cs typeface="Arial" panose="020B0604020202020204" pitchFamily="34" charset="0"/>
              </a:rPr>
              <a:t>References</a:t>
            </a:r>
            <a:endParaRPr kumimoji="0" lang="en-US" sz="3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Shape 1"/>
          <p:cNvSpPr/>
          <p:nvPr/>
        </p:nvSpPr>
        <p:spPr>
          <a:xfrm>
            <a:off x="661475" y="1811139"/>
            <a:ext cx="1932733" cy="287139"/>
          </a:xfrm>
          <a:prstGeom prst="roundRect">
            <a:avLst>
              <a:gd name="adj" fmla="val 22118"/>
            </a:avLst>
          </a:prstGeom>
          <a:solidFill>
            <a:srgbClr val="E1E1EA"/>
          </a:solid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 2"/>
          <p:cNvSpPr/>
          <p:nvPr/>
        </p:nvSpPr>
        <p:spPr>
          <a:xfrm>
            <a:off x="774879" y="1870527"/>
            <a:ext cx="2315509" cy="173831"/>
          </a:xfrm>
          <a:prstGeom prst="rect">
            <a:avLst/>
          </a:prstGeom>
          <a:noFill/>
          <a:ln/>
        </p:spPr>
        <p:txBody>
          <a:bodyPr wrap="none" lIns="0" tIns="0" rIns="0" bIns="0" rtlCol="0" anchor="t"/>
          <a:lstStyle/>
          <a:p>
            <a:pPr marL="0" marR="0" lvl="0" indent="0" algn="l" defTabSz="914400" rtl="0" eaLnBrk="1" fontAlgn="auto" latinLnBrk="0" hangingPunct="1">
              <a:lnSpc>
                <a:spcPct val="96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UWTSD HARVARD STYLE</a:t>
            </a:r>
            <a:endParaRPr kumimoji="0" lang="en-US" sz="11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36075" y="2285504"/>
            <a:ext cx="3490825" cy="1865312"/>
          </a:xfrm>
          <a:prstGeom prst="rect">
            <a:avLst/>
          </a:prstGeom>
        </p:spPr>
      </p:pic>
      <p:sp>
        <p:nvSpPr>
          <p:cNvPr id="6" name="Text 3"/>
          <p:cNvSpPr/>
          <p:nvPr/>
        </p:nvSpPr>
        <p:spPr>
          <a:xfrm>
            <a:off x="901281" y="2310904"/>
            <a:ext cx="3225620" cy="1512094"/>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Alphanomic (no date) </a:t>
            </a:r>
            <a:r>
              <a:rPr kumimoji="0" lang="en-US" sz="1450" b="0" i="1"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Care home staff rota template.</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Available at: https://alphanomic.co.uk/templates/care-home-staff-rota-template </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7"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37735" y="2285504"/>
            <a:ext cx="3490825" cy="1865312"/>
          </a:xfrm>
          <a:prstGeom prst="rect">
            <a:avLst/>
          </a:prstGeom>
        </p:spPr>
      </p:pic>
      <p:sp>
        <p:nvSpPr>
          <p:cNvPr id="8" name="Text 4"/>
          <p:cNvSpPr/>
          <p:nvPr/>
        </p:nvSpPr>
        <p:spPr>
          <a:xfrm>
            <a:off x="4602940" y="2310904"/>
            <a:ext cx="3225620" cy="1814513"/>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Microsoft (no date). </a:t>
            </a:r>
            <a:r>
              <a:rPr kumimoji="0" lang="en-US" sz="1450" b="0" i="1"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Use Solver to schedule your workforce.</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Available at: https://support.microsoft.com/en-us/excel/using-solver-to-schedule-your-workforce </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39395" y="2285504"/>
            <a:ext cx="3490825" cy="1865312"/>
          </a:xfrm>
          <a:prstGeom prst="rect">
            <a:avLst/>
          </a:prstGeom>
        </p:spPr>
      </p:pic>
      <p:sp>
        <p:nvSpPr>
          <p:cNvPr id="10" name="Text 5"/>
          <p:cNvSpPr/>
          <p:nvPr/>
        </p:nvSpPr>
        <p:spPr>
          <a:xfrm>
            <a:off x="8304600" y="2310904"/>
            <a:ext cx="3225620" cy="1512094"/>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Microsoft (no date) </a:t>
            </a:r>
            <a:r>
              <a:rPr kumimoji="0" lang="en-US" sz="1450" b="0" i="1"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Microsoft 365 — Excel.</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Available at: https://www.microsoft.com/en-gb/microsoft-365/excel </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1"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6075" y="4478040"/>
            <a:ext cx="5341605" cy="1562894"/>
          </a:xfrm>
          <a:prstGeom prst="rect">
            <a:avLst/>
          </a:prstGeom>
        </p:spPr>
      </p:pic>
      <p:sp>
        <p:nvSpPr>
          <p:cNvPr id="12" name="Text 6"/>
          <p:cNvSpPr/>
          <p:nvPr/>
        </p:nvSpPr>
        <p:spPr>
          <a:xfrm>
            <a:off x="901281" y="4503440"/>
            <a:ext cx="5076400" cy="604838"/>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Pears, R. and Shields, G. (2024) </a:t>
            </a:r>
            <a:r>
              <a:rPr kumimoji="0" lang="en-US" sz="1450" b="0" i="1"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Cite them right: the essential referencing guide.</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13th edn. Bloomsbury.</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3"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88515" y="4478040"/>
            <a:ext cx="5341705" cy="1562894"/>
          </a:xfrm>
          <a:prstGeom prst="rect">
            <a:avLst/>
          </a:prstGeom>
        </p:spPr>
      </p:pic>
      <p:sp>
        <p:nvSpPr>
          <p:cNvPr id="14" name="Text 7"/>
          <p:cNvSpPr/>
          <p:nvPr/>
        </p:nvSpPr>
        <p:spPr>
          <a:xfrm>
            <a:off x="6453721" y="4503440"/>
            <a:ext cx="5076500" cy="1512094"/>
          </a:xfrm>
          <a:prstGeom prst="rect">
            <a:avLst/>
          </a:prstGeom>
          <a:noFill/>
          <a:ln/>
        </p:spPr>
        <p:txBody>
          <a:bodyPr wrap="square" lIns="0" tIns="0" rIns="0" bIns="0" rtlCol="0" anchor="t">
            <a:normAutofit/>
          </a:bodyPr>
          <a:lstStyle/>
          <a:p>
            <a:pPr marL="0" marR="0" lvl="0" indent="0" algn="l" defTabSz="914400" rtl="0" eaLnBrk="1" fontAlgn="auto" latinLnBrk="0" hangingPunct="1">
              <a:lnSpc>
                <a:spcPct val="133000"/>
              </a:lnSpc>
              <a:spcBef>
                <a:spcPts val="0"/>
              </a:spcBef>
              <a:spcAft>
                <a:spcPts val="0"/>
              </a:spcAft>
              <a:buClrTx/>
              <a:buSzTx/>
              <a:buFontTx/>
              <a:buNone/>
              <a:tabLst/>
              <a:defRPr/>
            </a:pP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University of Wales Trinity Saint David [UWTSD] (2025) </a:t>
            </a:r>
            <a:r>
              <a:rPr kumimoji="0" lang="en-US" sz="1450" b="0" i="1"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Harvard referencing handbook.</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Available at: https://digitalservices.uwtsd.ac.uk/wp-content/uploads/2025/12/Havard-en_v1.5-V2.pdf </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75" y="2629756"/>
            <a:ext cx="10868745" cy="590649"/>
          </a:xfrm>
          <a:prstGeom prst="rect">
            <a:avLst/>
          </a:prstGeom>
          <a:noFill/>
          <a:ln/>
        </p:spPr>
        <p:txBody>
          <a:bodyPr wrap="none" lIns="0" tIns="0" rIns="0" bIns="0" rtlCol="0" anchor="t"/>
          <a:lstStyle/>
          <a:p>
            <a:pPr marL="0" marR="0" lvl="0" indent="0" algn="l" defTabSz="914400" rtl="0" eaLnBrk="1" fontAlgn="auto" latinLnBrk="0" hangingPunct="1">
              <a:lnSpc>
                <a:spcPct val="104000"/>
              </a:lnSpc>
              <a:spcBef>
                <a:spcPts val="0"/>
              </a:spcBef>
              <a:spcAft>
                <a:spcPts val="0"/>
              </a:spcAft>
              <a:buClrTx/>
              <a:buSzTx/>
              <a:buFontTx/>
              <a:buNone/>
              <a:tabLst/>
              <a:defRPr/>
            </a:pPr>
            <a:r>
              <a:rPr kumimoji="0" lang="en-US" sz="3700" b="0" i="0" u="none" strike="noStrike" kern="1200" cap="none" spc="0" normalizeH="0" baseline="0" noProof="0" dirty="0">
                <a:ln>
                  <a:noFill/>
                </a:ln>
                <a:solidFill>
                  <a:srgbClr val="1B1B27"/>
                </a:solidFill>
                <a:effectLst/>
                <a:uLnTx/>
                <a:uFillTx/>
                <a:latin typeface="Arial" panose="020B0604020202020204" pitchFamily="34" charset="0"/>
                <a:ea typeface="Raleway" pitchFamily="34" charset="-122"/>
                <a:cs typeface="Arial" panose="020B0604020202020204" pitchFamily="34" charset="0"/>
              </a:rPr>
              <a:t>Sources</a:t>
            </a:r>
            <a:endParaRPr kumimoji="0" lang="en-US" sz="3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Text 1"/>
          <p:cNvSpPr/>
          <p:nvPr/>
        </p:nvSpPr>
        <p:spPr>
          <a:xfrm>
            <a:off x="661475" y="3577828"/>
            <a:ext cx="10868745" cy="670917"/>
          </a:xfrm>
          <a:prstGeom prst="rect">
            <a:avLst/>
          </a:prstGeom>
          <a:noFill/>
          <a:ln/>
        </p:spPr>
        <p:txBody>
          <a:bodyPr wrap="square" lIns="0" tIns="0" rIns="0" bIns="0" rtlCol="0" anchor="t">
            <a:normAutofit/>
          </a:bodyPr>
          <a:lstStyle/>
          <a:p>
            <a:pPr marL="294640" marR="0" lvl="0" indent="-294640" algn="l" defTabSz="914400" rtl="0" eaLnBrk="1" fontAlgn="auto" latinLnBrk="0" hangingPunct="1">
              <a:lnSpc>
                <a:spcPct val="133000"/>
              </a:lnSpc>
              <a:spcBef>
                <a:spcPts val="0"/>
              </a:spcBef>
              <a:spcAft>
                <a:spcPts val="0"/>
              </a:spcAft>
              <a:buClrTx/>
              <a:buSzPct val="100000"/>
              <a:buFontTx/>
              <a:buChar char="•"/>
              <a:tabLst/>
              <a:defRPr/>
            </a:pPr>
            <a:r>
              <a:rPr kumimoji="0" lang="en-US" sz="1450" b="1" i="0" u="sng" strike="noStrike" kern="1200" cap="none" spc="0" normalizeH="0" baseline="0" noProof="0" dirty="0">
                <a:ln>
                  <a:noFill/>
                </a:ln>
                <a:solidFill>
                  <a:srgbClr val="1B1B27"/>
                </a:solidFill>
                <a:effectLst/>
                <a:uLnTx/>
                <a:uFillTx/>
                <a:latin typeface="Arial" panose="020B0604020202020204" pitchFamily="34" charset="0"/>
                <a:ea typeface="Roboto Bold" pitchFamily="34" charset="-122"/>
                <a:cs typeface="Arial" panose="020B0604020202020204" pitchFamily="34" charset="0"/>
                <a:hlinkClick r:id="rId3">
                  <a:extLst>
                    <a:ext uri="{A12FA001-AC4F-418D-AE19-62706E023703}">
                      <ahyp:hlinkClr xmlns:ahyp="http://schemas.microsoft.com/office/drawing/2018/hyperlinkcolor" val="tx"/>
                    </a:ext>
                  </a:extLst>
                </a:hlinkClick>
              </a:rPr>
              <a:t>Using Solver to schedule your workforce</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 Microsoft Support</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94640" marR="0" lvl="0" indent="-294640" algn="l" defTabSz="914400" rtl="0" eaLnBrk="1" fontAlgn="auto" latinLnBrk="0" hangingPunct="1">
              <a:lnSpc>
                <a:spcPct val="133000"/>
              </a:lnSpc>
              <a:spcBef>
                <a:spcPts val="0"/>
              </a:spcBef>
              <a:spcAft>
                <a:spcPts val="0"/>
              </a:spcAft>
              <a:buClrTx/>
              <a:buSzPct val="100000"/>
              <a:buFontTx/>
              <a:buChar char="•"/>
              <a:tabLst/>
              <a:defRPr/>
            </a:pPr>
            <a:r>
              <a:rPr kumimoji="0" lang="en-US" sz="1450" b="1" i="0" u="sng" strike="noStrike" kern="1200" cap="none" spc="0" normalizeH="0" baseline="0" noProof="0" dirty="0">
                <a:ln>
                  <a:noFill/>
                </a:ln>
                <a:solidFill>
                  <a:srgbClr val="1B1B27"/>
                </a:solidFill>
                <a:effectLst/>
                <a:uLnTx/>
                <a:uFillTx/>
                <a:latin typeface="Arial" panose="020B0604020202020204" pitchFamily="34" charset="0"/>
                <a:ea typeface="Roboto Bold" pitchFamily="34" charset="-122"/>
                <a:cs typeface="Arial" panose="020B0604020202020204" pitchFamily="34" charset="0"/>
                <a:hlinkClick r:id="rId4">
                  <a:extLst>
                    <a:ext uri="{A12FA001-AC4F-418D-AE19-62706E023703}">
                      <ahyp:hlinkClr xmlns:ahyp="http://schemas.microsoft.com/office/drawing/2018/hyperlinkcolor" val="tx"/>
                    </a:ext>
                  </a:extLst>
                </a:hlinkClick>
              </a:rPr>
              <a:t>Care Home Staff Rota Template | Free Excel &amp; PDF</a:t>
            </a:r>
            <a:r>
              <a:rPr kumimoji="0" lang="en-US" sz="1450" b="0" i="0" u="none" strike="noStrike" kern="1200" cap="none" spc="0" normalizeH="0" baseline="0" noProof="0" dirty="0">
                <a:ln>
                  <a:noFill/>
                </a:ln>
                <a:solidFill>
                  <a:srgbClr val="3C3939"/>
                </a:solidFill>
                <a:effectLst/>
                <a:uLnTx/>
                <a:uFillTx/>
                <a:latin typeface="Arial" panose="020B0604020202020204" pitchFamily="34" charset="0"/>
                <a:ea typeface="Roboto" pitchFamily="34" charset="-122"/>
                <a:cs typeface="Arial" panose="020B0604020202020204" pitchFamily="34" charset="0"/>
              </a:rPr>
              <a:t> — Alphanomic</a:t>
            </a:r>
            <a:endParaRPr kumimoji="0" lang="en-US" sz="14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26A688"/>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xis">
  <a:themeElements>
    <a:clrScheme name="Southwestern">
      <a:dk1>
        <a:srgbClr val="000000"/>
      </a:dk1>
      <a:lt1>
        <a:srgbClr val="FFFFFF"/>
      </a:lt1>
      <a:dk2>
        <a:srgbClr val="0E2841"/>
      </a:dk2>
      <a:lt2>
        <a:srgbClr val="E8E8E8"/>
      </a:lt2>
      <a:accent1>
        <a:srgbClr val="A8BABF"/>
      </a:accent1>
      <a:accent2>
        <a:srgbClr val="C16A38"/>
      </a:accent2>
      <a:accent3>
        <a:srgbClr val="7B441F"/>
      </a:accent3>
      <a:accent4>
        <a:srgbClr val="DAC68B"/>
      </a:accent4>
      <a:accent5>
        <a:srgbClr val="B6BAA5"/>
      </a:accent5>
      <a:accent6>
        <a:srgbClr val="716C34"/>
      </a:accent6>
      <a:hlink>
        <a:srgbClr val="467886"/>
      </a:hlink>
      <a:folHlink>
        <a:srgbClr val="96607D"/>
      </a:folHlink>
    </a:clrScheme>
    <a:fontScheme name="Custom 13">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xis" id="{2A75EA04-0AE5-4074-9538-7DA6C138DAE9}" vid="{E39B6906-D52F-4B95-B43C-27F512CB479C}"/>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1B1B27"/>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8F120A48030864B8984E78ADF3ACEAA" ma:contentTypeVersion="3" ma:contentTypeDescription="Create a new document." ma:contentTypeScope="" ma:versionID="41c98940880fd1fa940a1b390bc088fc">
  <xsd:schema xmlns:xsd="http://www.w3.org/2001/XMLSchema" xmlns:xs="http://www.w3.org/2001/XMLSchema" xmlns:p="http://schemas.microsoft.com/office/2006/metadata/properties" xmlns:ns2="85d431f9-df94-40ef-8056-e254afe05586" targetNamespace="http://schemas.microsoft.com/office/2006/metadata/properties" ma:root="true" ma:fieldsID="6f145e720dd93c9bba066dc34937a575" ns2:_="">
    <xsd:import namespace="85d431f9-df94-40ef-8056-e254afe05586"/>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5d431f9-df94-40ef-8056-e254afe0558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731621-4B78-4F4F-8FBC-839CAD65853E}">
  <ds:schemaRefs>
    <ds:schemaRef ds:uri="http://schemas.microsoft.com/sharepoint/v3/contenttype/forms"/>
  </ds:schemaRefs>
</ds:datastoreItem>
</file>

<file path=customXml/itemProps2.xml><?xml version="1.0" encoding="utf-8"?>
<ds:datastoreItem xmlns:ds="http://schemas.openxmlformats.org/officeDocument/2006/customXml" ds:itemID="{3B3287FA-510F-4705-BD20-4C04E5A597B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AAB75AF-9511-4253-8908-83F1600FE0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5d431f9-df94-40ef-8056-e254afe0558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Archway</Template>
  <TotalTime>24</TotalTime>
  <Words>2705</Words>
  <Application>Microsoft Office PowerPoint</Application>
  <PresentationFormat>Widescreen</PresentationFormat>
  <Paragraphs>323</Paragraphs>
  <Slides>33</Slides>
  <Notes>32</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33</vt:i4>
      </vt:variant>
    </vt:vector>
  </HeadingPairs>
  <TitlesOfParts>
    <vt:vector size="45" baseType="lpstr">
      <vt:lpstr>Aptos</vt:lpstr>
      <vt:lpstr>Arial</vt:lpstr>
      <vt:lpstr>Calibri</vt:lpstr>
      <vt:lpstr>Neue Haas Grotesk Text Pro</vt:lpstr>
      <vt:lpstr>Open Sans</vt:lpstr>
      <vt:lpstr>Raleway</vt:lpstr>
      <vt:lpstr>Roboto</vt:lpstr>
      <vt:lpstr>Roboto Bold</vt:lpstr>
      <vt:lpstr>Times New Roman</vt:lpstr>
      <vt:lpstr>Office Theme</vt:lpstr>
      <vt:lpstr>Axis</vt:lpstr>
      <vt:lpstr>1_Office Theme</vt:lpstr>
      <vt:lpstr>LCHS4007  Digital Skills and Research Methods </vt:lpstr>
      <vt:lpstr>STAFF SCHEDULING, ROTAS AND VISITS</vt:lpstr>
      <vt:lpstr>STEP 1: ASHFORD'S CURRENT PROBLEM AND REQUIRED IMPROVEMENT</vt:lpstr>
      <vt:lpstr>STEP 2: MICROSOFT POWERPOINT</vt:lpstr>
      <vt:lpstr>STEP 3: EXAMPLE</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ismail shaikh</dc:creator>
  <cp:lastModifiedBy>Ismail Shaikh (2615577)</cp:lastModifiedBy>
  <cp:revision>5</cp:revision>
  <dcterms:created xsi:type="dcterms:W3CDTF">2026-09-29T13:12:20Z</dcterms:created>
  <dcterms:modified xsi:type="dcterms:W3CDTF">2026-10-10T08:36:35Z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0x010100F8F120A48030864B8984E78ADF3ACEAA</vt:lpwstr>
  </property>
</Properties>
</file>