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  <p:sldMasterId id="2147484121" r:id="rId4"/>
  </p:sldMasterIdLst>
  <p:notesMasterIdLst>
    <p:notesMasterId r:id="rId30"/>
  </p:notesMasterIdLst>
  <p:handoutMasterIdLst>
    <p:handoutMasterId r:id="rId31"/>
  </p:handoutMasterIdLst>
  <p:sldIdLst>
    <p:sldId id="256" r:id="rId5"/>
    <p:sldId id="348" r:id="rId6"/>
    <p:sldId id="498" r:id="rId7"/>
    <p:sldId id="499" r:id="rId8"/>
    <p:sldId id="334" r:id="rId9"/>
    <p:sldId id="413" r:id="rId10"/>
    <p:sldId id="391" r:id="rId11"/>
    <p:sldId id="487" r:id="rId12"/>
    <p:sldId id="447" r:id="rId13"/>
    <p:sldId id="417" r:id="rId14"/>
    <p:sldId id="493" r:id="rId15"/>
    <p:sldId id="492" r:id="rId16"/>
    <p:sldId id="463" r:id="rId17"/>
    <p:sldId id="489" r:id="rId18"/>
    <p:sldId id="494" r:id="rId19"/>
    <p:sldId id="454" r:id="rId20"/>
    <p:sldId id="495" r:id="rId21"/>
    <p:sldId id="416" r:id="rId22"/>
    <p:sldId id="500" r:id="rId23"/>
    <p:sldId id="496" r:id="rId24"/>
    <p:sldId id="497" r:id="rId25"/>
    <p:sldId id="275" r:id="rId26"/>
    <p:sldId id="288" r:id="rId27"/>
    <p:sldId id="346" r:id="rId28"/>
    <p:sldId id="374" r:id="rId2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9183"/>
    <a:srgbClr val="C8FFCE"/>
    <a:srgbClr val="FFECEE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616"/>
    <p:restoredTop sz="78916" autoAdjust="0"/>
  </p:normalViewPr>
  <p:slideViewPr>
    <p:cSldViewPr snapToGrid="0" snapToObjects="1">
      <p:cViewPr>
        <p:scale>
          <a:sx n="87" d="100"/>
          <a:sy n="87" d="100"/>
        </p:scale>
        <p:origin x="47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5373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3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5ABF-0730-484E-96E4-B4F04224EAC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7162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5A1731-763C-6F46-88B0-FDB5993F4B6D}" type="slidenum">
              <a:rPr kumimoji="0" lang="cy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y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02714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54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388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58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8981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311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4CB372-C10B-42D1-955E-058495E69327}" type="datetimeFigureOut">
              <a:rPr lang="en-GB" smtClean="0"/>
              <a:t>27/10/2020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B907AF-B632-4883-B979-963C65F9F9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8520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10/27/20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127054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222931640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6309-BE48-A342-AB06-68CB3FB00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52C83-0409-8F4C-8D2E-5EBA5A455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F3269-9C0A-B447-B1B9-73F1C6792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8D413-7C81-C44C-ABA8-DC0BCB22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46B95-4DCD-BB48-9B70-EEF7332A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1889118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14693-0086-974E-8F07-F8E66296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5491-BCBE-4143-96CA-8F406E637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C8AC4-5DE2-C74F-B716-18DE28F41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7E0A-17DC-7D4D-A8DB-2F907E9F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B400D-F32A-FA48-8750-B8440523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8703831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C297-0745-6D4A-BFC8-79D15FA1D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7E579-B602-FF48-964F-DEEF42E3D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79726-4B08-D848-8433-5C22FC7E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751F-5A59-C146-ADF4-FA0F9041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18D03-3260-1343-B48B-5C81FFC3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9191245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21203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24B3-37AB-1B43-960C-A373DAB2D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2B939-0E71-2C4C-A014-D06CF9BC1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4AC7C-0B6C-3040-AD57-C7A4BD5C6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A4F74-69F6-3849-BC59-74CEBEF521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FD318-EFD4-784C-897D-C80AF2647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A1A4D-DB3E-D04A-B448-3830C4C2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34E3CA-9647-A841-B8D4-98637081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3CAE-BFCC-3E42-A1ED-9706767E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0182892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8253-6D19-4845-9D78-DE7879B7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1057-AA54-7D4B-A4E6-D454C1C1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94538-3928-1F4A-8F0D-F8044E40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305A2-124D-1B4D-9E94-003B77DB3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8595934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891367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F424D-DDBF-4446-9F15-5C042FA9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13C-59C9-B940-9DE4-7B61436E2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D7051-2F18-DD4D-8356-FFE6F475B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470E8-A083-3143-B981-DB23B549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865AE-9EFB-F44C-B21E-841BEE9A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537F-AB77-624E-B4D6-25792D1A9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672496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81A3-8691-A948-94CC-77485769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A70F-2256-9D45-958F-EEFAD8EC8B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52A67-A290-6D48-9524-8BA96724F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20FD-267D-2449-86DA-7D3809843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CF6D1-A59D-1F4F-95B6-5BA562B8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6F287-A7E6-6B4F-A702-BD039917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776606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5640-F32A-144D-8528-699CF237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F1A9-539E-6147-9F18-5AEBB3345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3697-A691-0F47-9A05-022EA1EF2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A2D6-0830-ED4F-B044-A47EF33AC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A2A33-A977-544C-8299-A28A7A6A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127906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32E61-2D11-8141-93E5-4CE730D35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3B762-024F-234C-9744-F718A7D0E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E95AD-F8BA-EA40-B8AC-0D6F69AD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9A571-EB7B-7C43-8CB5-672682051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B279A-BB05-6B46-AA38-1FF6F822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92091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6.xml"/><Relationship Id="rId13" Type="http://schemas.openxmlformats.org/officeDocument/2006/relationships/slideLayout" Target="../slideLayouts/slideLayout21.xml"/><Relationship Id="rId1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1.xml"/><Relationship Id="rId21" Type="http://schemas.openxmlformats.org/officeDocument/2006/relationships/slideLayout" Target="../slideLayouts/slideLayout29.xml"/><Relationship Id="rId7" Type="http://schemas.openxmlformats.org/officeDocument/2006/relationships/slideLayout" Target="../slideLayouts/slideLayout15.xml"/><Relationship Id="rId12" Type="http://schemas.openxmlformats.org/officeDocument/2006/relationships/slideLayout" Target="../slideLayouts/slideLayout20.xml"/><Relationship Id="rId1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0.xml"/><Relationship Id="rId16" Type="http://schemas.openxmlformats.org/officeDocument/2006/relationships/slideLayout" Target="../slideLayouts/slideLayout24.xml"/><Relationship Id="rId20" Type="http://schemas.openxmlformats.org/officeDocument/2006/relationships/slideLayout" Target="../slideLayouts/slideLayout28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11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3.xml"/><Relationship Id="rId15" Type="http://schemas.openxmlformats.org/officeDocument/2006/relationships/slideLayout" Target="../slideLayouts/slideLayout23.xml"/><Relationship Id="rId23" Type="http://schemas.openxmlformats.org/officeDocument/2006/relationships/theme" Target="../theme/theme2.xml"/><Relationship Id="rId10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27.xml"/><Relationship Id="rId4" Type="http://schemas.openxmlformats.org/officeDocument/2006/relationships/slideLayout" Target="../slideLayouts/slideLayout12.xml"/><Relationship Id="rId9" Type="http://schemas.openxmlformats.org/officeDocument/2006/relationships/slideLayout" Target="../slideLayouts/slideLayout17.xml"/><Relationship Id="rId14" Type="http://schemas.openxmlformats.org/officeDocument/2006/relationships/slideLayout" Target="../slideLayouts/slideLayout22.xml"/><Relationship Id="rId22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34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  <p:sldLayoutId id="214748413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5" r:id="rId2"/>
    <p:sldLayoutId id="2147484133" r:id="rId3"/>
    <p:sldLayoutId id="2147484135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alphaModFix amt="27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F7ACD-BE3B-D14B-BFC1-6AFA2983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D0720-84B7-C044-8D5F-1EB63AE5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16B7-D81E-D341-B1B9-22ADB1C2A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36F4E-7EF1-5E4B-97B5-41035DAA4A11}" type="datetimeFigureOut">
              <a:rPr lang="cy-GB" smtClean="0"/>
              <a:t>27/10/20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83CEB-C17E-CF45-95A3-BBDCB3F62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125D0-4611-E544-A6AC-736E59271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186406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22" r:id="rId1"/>
    <p:sldLayoutId id="2147484123" r:id="rId2"/>
    <p:sldLayoutId id="2147484124" r:id="rId3"/>
    <p:sldLayoutId id="2147484125" r:id="rId4"/>
    <p:sldLayoutId id="2147484126" r:id="rId5"/>
    <p:sldLayoutId id="2147484127" r:id="rId6"/>
    <p:sldLayoutId id="2147484128" r:id="rId7"/>
    <p:sldLayoutId id="2147484129" r:id="rId8"/>
    <p:sldLayoutId id="2147484130" r:id="rId9"/>
    <p:sldLayoutId id="2147484131" r:id="rId10"/>
    <p:sldLayoutId id="21474841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ales.gov.uk/docs/dcells/publications/twf/fooddecetive.mp3?lang=cy" TargetMode="External"/><Relationship Id="rId7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6.png"/><Relationship Id="rId5" Type="http://schemas.openxmlformats.org/officeDocument/2006/relationships/hyperlink" Target="http://welshnurseryrhymes.wales/Addysgol?cerdd=66" TargetMode="External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4a"/><Relationship Id="rId13" Type="http://schemas.openxmlformats.org/officeDocument/2006/relationships/image" Target="../media/image9.jpeg"/><Relationship Id="rId18" Type="http://schemas.microsoft.com/office/2007/relationships/hdphoto" Target="../media/hdphoto4.wdp"/><Relationship Id="rId3" Type="http://schemas.microsoft.com/office/2007/relationships/media" Target="../media/media2.m4a"/><Relationship Id="rId21" Type="http://schemas.openxmlformats.org/officeDocument/2006/relationships/image" Target="../media/image13.svg"/><Relationship Id="rId7" Type="http://schemas.microsoft.com/office/2007/relationships/media" Target="../media/media4.m4a"/><Relationship Id="rId12" Type="http://schemas.openxmlformats.org/officeDocument/2006/relationships/notesSlide" Target="../notesSlides/notesSlide5.xml"/><Relationship Id="rId17" Type="http://schemas.microsoft.com/office/2007/relationships/hdphoto" Target="../media/hdphoto3.wdp"/><Relationship Id="rId2" Type="http://schemas.openxmlformats.org/officeDocument/2006/relationships/audio" Target="../media/media1.m4a"/><Relationship Id="rId16" Type="http://schemas.microsoft.com/office/2007/relationships/hdphoto" Target="../media/hdphoto2.wdp"/><Relationship Id="rId20" Type="http://schemas.openxmlformats.org/officeDocument/2006/relationships/image" Target="../media/image12.png"/><Relationship Id="rId1" Type="http://schemas.microsoft.com/office/2007/relationships/media" Target="../media/media1.m4a"/><Relationship Id="rId6" Type="http://schemas.openxmlformats.org/officeDocument/2006/relationships/audio" Target="../media/media3.m4a"/><Relationship Id="rId11" Type="http://schemas.openxmlformats.org/officeDocument/2006/relationships/slideLayout" Target="../slideLayouts/slideLayout35.xml"/><Relationship Id="rId5" Type="http://schemas.microsoft.com/office/2007/relationships/media" Target="../media/media3.m4a"/><Relationship Id="rId15" Type="http://schemas.microsoft.com/office/2007/relationships/hdphoto" Target="../media/hdphoto1.wdp"/><Relationship Id="rId10" Type="http://schemas.openxmlformats.org/officeDocument/2006/relationships/audio" Target="../media/media5.m4a"/><Relationship Id="rId19" Type="http://schemas.openxmlformats.org/officeDocument/2006/relationships/image" Target="../media/image11.png"/><Relationship Id="rId4" Type="http://schemas.openxmlformats.org/officeDocument/2006/relationships/audio" Target="../media/media2.m4a"/><Relationship Id="rId9" Type="http://schemas.microsoft.com/office/2007/relationships/media" Target="../media/media5.m4a"/><Relationship Id="rId14" Type="http://schemas.openxmlformats.org/officeDocument/2006/relationships/image" Target="../media/image10.png"/><Relationship Id="rId22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2.xml"/><Relationship Id="rId5" Type="http://schemas.openxmlformats.org/officeDocument/2006/relationships/image" Target="../media/image17.jpeg"/><Relationship Id="rId4" Type="http://schemas.openxmlformats.org/officeDocument/2006/relationships/image" Target="../media/image16.tif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4.e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9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/>
              <a:t>Grŵp</a:t>
            </a:r>
            <a:r>
              <a:rPr lang="en-US" sz="2400" dirty="0"/>
              <a:t> B – </a:t>
            </a:r>
            <a:r>
              <a:rPr lang="en-US" sz="2400" dirty="0" err="1"/>
              <a:t>Darlith</a:t>
            </a:r>
            <a:r>
              <a:rPr lang="en-US" sz="2400" dirty="0"/>
              <a:t>/Lecture 5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r>
              <a:rPr lang="en-US" sz="2400" dirty="0" err="1"/>
              <a:t>Catrin</a:t>
            </a:r>
            <a:r>
              <a:rPr lang="en-US" sz="2400" dirty="0"/>
              <a:t> Evans-Thomas</a:t>
            </a:r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pPr algn="ctr"/>
            <a:endParaRPr lang="en-US" sz="200" dirty="0"/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200728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latin typeface="Ink Free" panose="03080402000500000000" pitchFamily="66" charset="0"/>
              </a:rPr>
              <a:t> 1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56870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21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5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Hoff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gwrando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DB6BDE2-42B6-8742-BE15-0733CDC482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4265" y="153395"/>
            <a:ext cx="3143234" cy="1757190"/>
          </a:xfrm>
          <a:prstGeom prst="rect">
            <a:avLst/>
          </a:prstGeom>
        </p:spPr>
      </p:pic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Hybu’r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  <a:r>
              <a:rPr lang="en-US" b="1" dirty="0" err="1">
                <a:latin typeface="Ink Free" panose="03080402000500000000" pitchFamily="66" charset="0"/>
              </a:rPr>
              <a:t>disgyblion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US" b="1" dirty="0">
                <a:latin typeface="Ink Free" panose="03080402000500000000" pitchFamily="66" charset="0"/>
              </a:rPr>
              <a:t>Encouraging pupils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9536CE3-4DE2-C640-B27E-945C7F477F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562" t="45705" r="53511" b="7895"/>
          <a:stretch/>
        </p:blipFill>
        <p:spPr>
          <a:xfrm>
            <a:off x="2307807" y="2220970"/>
            <a:ext cx="6928779" cy="4186800"/>
          </a:xfrm>
          <a:prstGeom prst="rect">
            <a:avLst/>
          </a:prstGeom>
        </p:spPr>
      </p:pic>
      <p:sp>
        <p:nvSpPr>
          <p:cNvPr id="21" name="Speech Bubble: Rectangle with Corners Rounded 4">
            <a:extLst>
              <a:ext uri="{FF2B5EF4-FFF2-40B4-BE49-F238E27FC236}">
                <a16:creationId xmlns:a16="http://schemas.microsoft.com/office/drawing/2014/main" id="{7671ED8E-9004-D64D-8A17-0D6ACAE7D9A9}"/>
              </a:ext>
            </a:extLst>
          </p:cNvPr>
          <p:cNvSpPr/>
          <p:nvPr/>
        </p:nvSpPr>
        <p:spPr>
          <a:xfrm>
            <a:off x="4879557" y="153395"/>
            <a:ext cx="3437872" cy="1516365"/>
          </a:xfrm>
          <a:prstGeom prst="wedgeRoundRectCallout">
            <a:avLst>
              <a:gd name="adj1" fmla="val 64266"/>
              <a:gd name="adj2" fmla="val -36348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2D76AA-54A8-434F-AF3E-05CFEFEE7A50}"/>
              </a:ext>
            </a:extLst>
          </p:cNvPr>
          <p:cNvSpPr txBox="1"/>
          <p:nvPr/>
        </p:nvSpPr>
        <p:spPr>
          <a:xfrm>
            <a:off x="3891264" y="3259075"/>
            <a:ext cx="5345321" cy="997240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5219DE1-099E-4D44-AFBA-B8A8685ACB44}"/>
              </a:ext>
            </a:extLst>
          </p:cNvPr>
          <p:cNvSpPr txBox="1"/>
          <p:nvPr/>
        </p:nvSpPr>
        <p:spPr>
          <a:xfrm>
            <a:off x="3891264" y="4890266"/>
            <a:ext cx="5345321" cy="404154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4FEC6CD-196C-6740-8DF6-C545D38811E9}"/>
              </a:ext>
            </a:extLst>
          </p:cNvPr>
          <p:cNvSpPr txBox="1"/>
          <p:nvPr/>
        </p:nvSpPr>
        <p:spPr>
          <a:xfrm>
            <a:off x="3891263" y="5677214"/>
            <a:ext cx="1728487" cy="251157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F4A23A-2713-A247-97AC-BAE768924C8D}"/>
              </a:ext>
            </a:extLst>
          </p:cNvPr>
          <p:cNvSpPr txBox="1"/>
          <p:nvPr/>
        </p:nvSpPr>
        <p:spPr>
          <a:xfrm>
            <a:off x="3925832" y="2259717"/>
            <a:ext cx="4918433" cy="830941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408160" y="198616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194A17B-54F6-D640-ADB2-8FD9F5EC61BF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B1F7248-8B48-BA4B-BC64-F9C69FDF5A69}"/>
              </a:ext>
            </a:extLst>
          </p:cNvPr>
          <p:cNvGraphicFramePr>
            <a:graphicFrameLocks noGrp="1"/>
          </p:cNvGraphicFramePr>
          <p:nvPr/>
        </p:nvGraphicFramePr>
        <p:xfrm>
          <a:off x="408160" y="4186694"/>
          <a:ext cx="11375679" cy="24384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861265">
                  <a:extLst>
                    <a:ext uri="{9D8B030D-6E8A-4147-A177-3AD203B41FA5}">
                      <a16:colId xmlns:a16="http://schemas.microsoft.com/office/drawing/2014/main" val="830041180"/>
                    </a:ext>
                  </a:extLst>
                </a:gridCol>
                <a:gridCol w="6514414">
                  <a:extLst>
                    <a:ext uri="{9D8B030D-6E8A-4147-A177-3AD203B41FA5}">
                      <a16:colId xmlns:a16="http://schemas.microsoft.com/office/drawing/2014/main" val="1398546024"/>
                    </a:ext>
                  </a:extLst>
                </a:gridCol>
              </a:tblGrid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mae Chris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Chris yn hoffi sglodion.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e’n hoffi Cyw.		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Mae hi’n hoffi lemwnêd.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04905"/>
                  </a:ext>
                </a:extLst>
              </a:tr>
              <a:tr h="1193457"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Beth dydy Chris ddim yn hoffi?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Chris ddim yn hoffi sbag bol.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e ddim yn hoffi I’m a Celebrity.</a:t>
                      </a:r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2000" b="0" dirty="0">
                          <a:solidFill>
                            <a:schemeClr val="tx1"/>
                          </a:solidFill>
                          <a:effectLst/>
                          <a:latin typeface="Avenir Book" panose="02000503020000020003" pitchFamily="2" charset="0"/>
                        </a:rPr>
                        <a:t>Dydy hi ddim yn hoffi cola.</a:t>
                      </a:r>
                    </a:p>
                    <a:p>
                      <a:endParaRPr lang="en-GB" sz="2000" b="0" dirty="0">
                        <a:solidFill>
                          <a:schemeClr val="tx1"/>
                        </a:solidFill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1805981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5C505E7-6951-1C4E-954E-0AB31DC2F4E4}"/>
              </a:ext>
            </a:extLst>
          </p:cNvPr>
          <p:cNvGraphicFramePr>
            <a:graphicFrameLocks noGrp="1"/>
          </p:cNvGraphicFramePr>
          <p:nvPr/>
        </p:nvGraphicFramePr>
        <p:xfrm>
          <a:off x="408159" y="1801634"/>
          <a:ext cx="11375679" cy="2133600"/>
        </p:xfrm>
        <a:graphic>
          <a:graphicData uri="http://schemas.openxmlformats.org/drawingml/2006/table">
            <a:tbl>
              <a:tblPr firstRow="1" firstCol="1" bandRow="1"/>
              <a:tblGrid>
                <a:gridCol w="4830268">
                  <a:extLst>
                    <a:ext uri="{9D8B030D-6E8A-4147-A177-3AD203B41FA5}">
                      <a16:colId xmlns:a16="http://schemas.microsoft.com/office/drawing/2014/main" val="2754207372"/>
                    </a:ext>
                  </a:extLst>
                </a:gridCol>
                <a:gridCol w="6545411">
                  <a:extLst>
                    <a:ext uri="{9D8B030D-6E8A-4147-A177-3AD203B41FA5}">
                      <a16:colId xmlns:a16="http://schemas.microsoft.com/office/drawing/2014/main" val="2379647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rydych chi’n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rwyt ti’n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sglodion.	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</a:t>
                      </a:r>
                      <a:r>
                        <a:rPr lang="cy-GB" sz="20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BGT</a:t>
                      </a:r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		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Rydw i’n hoffi sudd oren.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8402837"/>
                  </a:ext>
                </a:extLst>
              </a:tr>
              <a:tr h="0"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dydych chi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dwyt ti ddim yn hoffi?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y-GB" sz="2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cyrri twym.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hoffi’r newyddion.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0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Dydw i ddim yn hoffi gwaith cartref!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88794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hlinkClick r:id="rId3"/>
          </p:cNvPr>
          <p:cNvSpPr/>
          <p:nvPr/>
        </p:nvSpPr>
        <p:spPr>
          <a:xfrm>
            <a:off x="3048136" y="236167"/>
            <a:ext cx="8273520" cy="861774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000" b="1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Wyt ti’n hoffi...?</a:t>
            </a:r>
          </a:p>
        </p:txBody>
      </p:sp>
      <p:pic>
        <p:nvPicPr>
          <p:cNvPr id="5" name="Picture 4" descr="Ditectif Bwyd.pdf"/>
          <p:cNvPicPr>
            <a:picLocks noChangeAspect="1"/>
          </p:cNvPicPr>
          <p:nvPr/>
        </p:nvPicPr>
        <p:blipFill>
          <a:blip r:embed="rId4" cstate="print"/>
          <a:srcRect t="4034" b="53431"/>
          <a:stretch>
            <a:fillRect/>
          </a:stretch>
        </p:blipFill>
        <p:spPr>
          <a:xfrm>
            <a:off x="2038210" y="1330416"/>
            <a:ext cx="10153790" cy="4318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37462E2-D261-1A45-9E7A-398AC2A025CE}"/>
              </a:ext>
            </a:extLst>
          </p:cNvPr>
          <p:cNvSpPr txBox="1"/>
          <p:nvPr/>
        </p:nvSpPr>
        <p:spPr>
          <a:xfrm>
            <a:off x="3766088" y="6145538"/>
            <a:ext cx="7377530" cy="376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merican Typewriter" panose="02090604020004020304" pitchFamily="18" charset="77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http://welshnurseryrhymes.wales/Addysgol?cerdd=66</a:t>
            </a:r>
            <a:endParaRPr lang="cy-GB" dirty="0">
              <a:latin typeface="American Typewriter" panose="02090604020004020304" pitchFamily="18" charset="77"/>
            </a:endParaRPr>
          </a:p>
        </p:txBody>
      </p:sp>
      <p:pic>
        <p:nvPicPr>
          <p:cNvPr id="3" name="Picture 5" descr="A picture containing person, indoor, person, holding&#10;&#10;Description automatically generated">
            <a:extLst>
              <a:ext uri="{FF2B5EF4-FFF2-40B4-BE49-F238E27FC236}">
                <a16:creationId xmlns:a16="http://schemas.microsoft.com/office/drawing/2014/main" id="{B7A94F92-BFF0-4C2F-AE40-EE603B4AE3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263" y="205172"/>
            <a:ext cx="1799453" cy="1799453"/>
          </a:xfrm>
          <a:prstGeom prst="rect">
            <a:avLst/>
          </a:prstGeom>
        </p:spPr>
      </p:pic>
      <p:pic>
        <p:nvPicPr>
          <p:cNvPr id="9" name="Picture 2" descr="Free Pictures Of Music Notes And Symbols, Download Free Clip Art, Free Clip  Art on Clipart Library">
            <a:extLst>
              <a:ext uri="{FF2B5EF4-FFF2-40B4-BE49-F238E27FC236}">
                <a16:creationId xmlns:a16="http://schemas.microsoft.com/office/drawing/2014/main" id="{4AA59118-EACF-BB4A-BB00-F3386819B6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57" y="4385982"/>
            <a:ext cx="2110792" cy="2135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953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3344E7B-4532-594B-BB8B-010B9831E1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31277" y="43180"/>
          <a:ext cx="11529446" cy="67716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06139">
                  <a:extLst>
                    <a:ext uri="{9D8B030D-6E8A-4147-A177-3AD203B41FA5}">
                      <a16:colId xmlns:a16="http://schemas.microsoft.com/office/drawing/2014/main" val="927890162"/>
                    </a:ext>
                  </a:extLst>
                </a:gridCol>
                <a:gridCol w="6323307">
                  <a:extLst>
                    <a:ext uri="{9D8B030D-6E8A-4147-A177-3AD203B41FA5}">
                      <a16:colId xmlns:a16="http://schemas.microsoft.com/office/drawing/2014/main" val="16818406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Darllenwch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hwn</a:t>
                      </a:r>
                      <a:r>
                        <a:rPr lang="en-US" dirty="0"/>
                        <a:t> / Read this.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err="1"/>
                        <a:t>Cyfeithwch</a:t>
                      </a:r>
                      <a:r>
                        <a:rPr lang="en-US"/>
                        <a:t>  / Translate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40838921"/>
                  </a:ext>
                </a:extLst>
              </a:tr>
              <a:tr h="370840">
                <a:tc rowSpan="7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He likes chips, but I don't like chips at all!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35235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really enjoy running and Geraint enjoys cycling.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6421499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am Nel. I live in Swansea, but I am originally from Cardiff.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9606656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work at Bridge Primary School. 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90456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I'm responsible for literacy across the school</a:t>
                      </a:r>
                    </a:p>
                    <a:p>
                      <a:endParaRPr lang="en-GB" sz="18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53577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I live with Geraint. He is originally from Llanelli. </a:t>
                      </a:r>
                      <a:endParaRPr lang="en-US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48240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kern="1200" noProof="1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0" i="0" u="none" strike="noStrike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like to eat salad and fruit. </a:t>
                      </a:r>
                    </a:p>
                    <a:p>
                      <a:endParaRPr lang="en-GB" sz="18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3725885"/>
                  </a:ext>
                </a:extLst>
              </a:tr>
            </a:tbl>
          </a:graphicData>
        </a:graphic>
      </p:graphicFrame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889C07F2-7F3A-E14D-8A42-D2968580E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2790" y="771563"/>
            <a:ext cx="4856136" cy="5694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280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DDDCC2B-D8CF-47AE-88C9-5D247170EF58}"/>
              </a:ext>
            </a:extLst>
          </p:cNvPr>
          <p:cNvSpPr/>
          <p:nvPr/>
        </p:nvSpPr>
        <p:spPr>
          <a:xfrm>
            <a:off x="5048435" y="2073246"/>
            <a:ext cx="2095131" cy="5715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Rydw</a:t>
            </a: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i’n hoffi caws.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4DE7BE-3BC1-4C5B-8907-10B1FCDC9C3B}"/>
              </a:ext>
            </a:extLst>
          </p:cNvPr>
          <p:cNvSpPr/>
          <p:nvPr/>
        </p:nvSpPr>
        <p:spPr>
          <a:xfrm>
            <a:off x="4045907" y="3046383"/>
            <a:ext cx="4225123" cy="57150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Dydw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ddim yn hoffi gweithio.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28296B-89B7-49F9-BF40-88AA8069E463}"/>
              </a:ext>
            </a:extLst>
          </p:cNvPr>
          <p:cNvSpPr/>
          <p:nvPr/>
        </p:nvSpPr>
        <p:spPr>
          <a:xfrm>
            <a:off x="3264023" y="4021108"/>
            <a:ext cx="5779363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Beth dydych chi ddim yn hoffi?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671593B-B71A-4A21-8C37-E0FC1132EA67}"/>
              </a:ext>
            </a:extLst>
          </p:cNvPr>
          <p:cNvSpPr/>
          <p:nvPr/>
        </p:nvSpPr>
        <p:spPr>
          <a:xfrm>
            <a:off x="2420646" y="5060921"/>
            <a:ext cx="7448365" cy="571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Eleri’n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yng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Nghyfnod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Allweddol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10FBDE-0AD8-4FC1-A8A2-1F5E9CCA16A9}"/>
              </a:ext>
            </a:extLst>
          </p:cNvPr>
          <p:cNvSpPr/>
          <p:nvPr/>
        </p:nvSpPr>
        <p:spPr>
          <a:xfrm>
            <a:off x="1432265" y="6100733"/>
            <a:ext cx="9244614" cy="571500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Mae Gwen yn hoffi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dysgu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y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Cwrs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Sabothol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ond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dydy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Gwen ddim yn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hoffi’r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gwaith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cartre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.  </a:t>
            </a:r>
          </a:p>
        </p:txBody>
      </p:sp>
      <p:pic>
        <p:nvPicPr>
          <p:cNvPr id="1028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E6E1101-56D6-47BC-85BC-E5FA0DC151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08505" y="392730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DAD0D436-711D-4B88-96AC-F4A8E24295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51018" y="2925488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B409DED7-51C3-4047-9211-27C5261E1F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771097" y="1949476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E36552CD-8690-486E-93FA-2F06787A6F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055592" y="4917220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Sound Icon Volume Computer Icons Square - Sound Icon Yellow - Free ...">
            <a:extLst>
              <a:ext uri="{FF2B5EF4-FFF2-40B4-BE49-F238E27FC236}">
                <a16:creationId xmlns:a16="http://schemas.microsoft.com/office/drawing/2014/main" id="{12D788F2-3303-4B35-BADA-4DFF661CE1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9037" b="90570" l="10000" r="90000">
                        <a14:foregroundMark x1="53810" y1="39686" x2="59167" y2="44204"/>
                        <a14:foregroundMark x1="59167" y1="44204" x2="60357" y2="54617"/>
                        <a14:foregroundMark x1="60357" y1="54617" x2="58571" y2="57367"/>
                        <a14:foregroundMark x1="64524" y1="30059" x2="68452" y2="50098"/>
                        <a14:foregroundMark x1="68452" y1="50098" x2="68690" y2="53635"/>
                        <a14:foregroundMark x1="68571" y1="16896" x2="77024" y2="39882"/>
                        <a14:foregroundMark x1="48095" y1="90766" x2="48095" y2="90766"/>
                        <a14:foregroundMark x1="47619" y1="9037" x2="47619" y2="9037"/>
                        <a14:foregroundMark x1="78333" y1="44597" x2="78810" y2="55010"/>
                        <a14:foregroundMark x1="78810" y1="55010" x2="77262" y2="6345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984" y="6015555"/>
            <a:ext cx="1224281" cy="74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py 5">
            <a:extLst>
              <a:ext uri="{FF2B5EF4-FFF2-40B4-BE49-F238E27FC236}">
                <a16:creationId xmlns:a16="http://schemas.microsoft.com/office/drawing/2014/main" id="{A99C7DAC-C810-4744-8AD1-0598DD74115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48435" y="2072866"/>
            <a:ext cx="209513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19" name="py 4">
            <a:extLst>
              <a:ext uri="{FF2B5EF4-FFF2-40B4-BE49-F238E27FC236}">
                <a16:creationId xmlns:a16="http://schemas.microsoft.com/office/drawing/2014/main" id="{9EB05EA6-E1D4-455E-8E3D-77FF5E3C28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63577" y="3091909"/>
            <a:ext cx="418704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0" name="py 3">
            <a:extLst>
              <a:ext uri="{FF2B5EF4-FFF2-40B4-BE49-F238E27FC236}">
                <a16:creationId xmlns:a16="http://schemas.microsoft.com/office/drawing/2014/main" id="{B375D75A-76AE-4AC6-9279-A8EF1AED0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56557" y="4059109"/>
            <a:ext cx="5769440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1" name="py 2">
            <a:extLst>
              <a:ext uri="{FF2B5EF4-FFF2-40B4-BE49-F238E27FC236}">
                <a16:creationId xmlns:a16="http://schemas.microsoft.com/office/drawing/2014/main" id="{C3EFCF5B-F8B3-489F-91D9-855F1E1D79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3062" y="5097815"/>
            <a:ext cx="7448364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22" name="py 1">
            <a:extLst>
              <a:ext uri="{FF2B5EF4-FFF2-40B4-BE49-F238E27FC236}">
                <a16:creationId xmlns:a16="http://schemas.microsoft.com/office/drawing/2014/main" id="{F3D21DE3-BEA3-41A0-BDDC-4AF20D60FF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39916" y="6129199"/>
            <a:ext cx="9236963" cy="5667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none" anchor="ctr" anchorCtr="1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26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3ADCDCB-E527-6446-9BAB-356DD9D95E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032276" y="3899665"/>
            <a:ext cx="812800" cy="812800"/>
          </a:xfrm>
          <a:prstGeom prst="rect">
            <a:avLst/>
          </a:prstGeom>
        </p:spPr>
      </p:pic>
      <p:pic>
        <p:nvPicPr>
          <p:cNvPr id="27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E8F6BCDA-7DED-794B-BEEE-7DC31AAEE297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271165" y="4876185"/>
            <a:ext cx="812800" cy="812800"/>
          </a:xfrm>
          <a:prstGeom prst="rect">
            <a:avLst/>
          </a:prstGeom>
        </p:spPr>
      </p:pic>
      <p:pic>
        <p:nvPicPr>
          <p:cNvPr id="28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884C3938-0E09-8749-BB0B-394D08F70DEE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413725" y="5980083"/>
            <a:ext cx="812800" cy="812800"/>
          </a:xfrm>
          <a:prstGeom prst="rect">
            <a:avLst/>
          </a:prstGeom>
        </p:spPr>
      </p:pic>
      <p:pic>
        <p:nvPicPr>
          <p:cNvPr id="29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9E2EC8A0-99F6-EB43-9AE5-1B6DD7730748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3976837" y="1914004"/>
            <a:ext cx="812800" cy="812800"/>
          </a:xfrm>
          <a:prstGeom prst="rect">
            <a:avLst/>
          </a:prstGeom>
        </p:spPr>
      </p:pic>
      <p:pic>
        <p:nvPicPr>
          <p:cNvPr id="30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C691F004-BA44-B840-8755-4C8B039A470D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2956758" y="2884707"/>
            <a:ext cx="812800" cy="812800"/>
          </a:xfrm>
          <a:prstGeom prst="rect">
            <a:avLst/>
          </a:prstGeom>
        </p:spPr>
      </p:pic>
      <p:sp>
        <p:nvSpPr>
          <p:cNvPr id="36" name="Action Button: Forwards or Next 35">
            <a:hlinkClick r:id="" action="ppaction://hlinkshowjump?jump=nextslide" highlightClick="1"/>
            <a:extLst>
              <a:ext uri="{FF2B5EF4-FFF2-40B4-BE49-F238E27FC236}">
                <a16:creationId xmlns:a16="http://schemas.microsoft.com/office/drawing/2014/main" id="{EBF7EE04-0EC0-834C-8ADE-89691C7A939F}"/>
              </a:ext>
            </a:extLst>
          </p:cNvPr>
          <p:cNvSpPr/>
          <p:nvPr/>
        </p:nvSpPr>
        <p:spPr>
          <a:xfrm>
            <a:off x="11093807" y="6186388"/>
            <a:ext cx="736772" cy="671612"/>
          </a:xfrm>
          <a:prstGeom prst="actionButtonForwardNex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8" name="Graphic 37" descr="Cursor">
            <a:extLst>
              <a:ext uri="{FF2B5EF4-FFF2-40B4-BE49-F238E27FC236}">
                <a16:creationId xmlns:a16="http://schemas.microsoft.com/office/drawing/2014/main" id="{54A70AE2-0A53-FD4B-ACCC-98B77E60C332}"/>
              </a:ext>
            </a:extLst>
          </p:cNvPr>
          <p:cNvPicPr>
            <a:picLocks noChangeAspect="1"/>
          </p:cNvPicPr>
          <p:nvPr/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tretch>
            <a:fillRect/>
          </a:stretch>
        </p:blipFill>
        <p:spPr>
          <a:xfrm>
            <a:off x="11197669" y="2597776"/>
            <a:ext cx="693331" cy="693331"/>
          </a:xfrm>
          <a:prstGeom prst="rect">
            <a:avLst/>
          </a:prstGeom>
        </p:spPr>
      </p:pic>
      <p:sp>
        <p:nvSpPr>
          <p:cNvPr id="31" name="Speech Bubble: Rectangle with Corners Rounded 4">
            <a:extLst>
              <a:ext uri="{FF2B5EF4-FFF2-40B4-BE49-F238E27FC236}">
                <a16:creationId xmlns:a16="http://schemas.microsoft.com/office/drawing/2014/main" id="{D27515A2-4358-7148-B50A-7E5910C97A79}"/>
              </a:ext>
            </a:extLst>
          </p:cNvPr>
          <p:cNvSpPr/>
          <p:nvPr/>
        </p:nvSpPr>
        <p:spPr>
          <a:xfrm>
            <a:off x="97335" y="301344"/>
            <a:ext cx="11914474" cy="1454357"/>
          </a:xfrm>
          <a:prstGeom prst="wedgeRoundRectCallout">
            <a:avLst>
              <a:gd name="adj1" fmla="val -49563"/>
              <a:gd name="adj2" fmla="val -20200"/>
              <a:gd name="adj3" fmla="val 16667"/>
            </a:avLst>
          </a:prstGeom>
          <a:solidFill>
            <a:srgbClr val="FF918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defRPr/>
            </a:pP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Dechreuwch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ben y pyramid.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eicon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sain ac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beth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glywed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b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Cliciwch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bocs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ddangos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ôl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ysgrifennu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Cywirwch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1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eto</a:t>
            </a:r>
            <a:r>
              <a:rPr lang="en-GB" sz="1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>
              <a:defRPr/>
            </a:pPr>
            <a:endParaRPr lang="en-GB" sz="1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Start at the top of the pyramid. Click on the sound icon. Write what you hear.  Click on the box </a:t>
            </a:r>
          </a:p>
          <a:p>
            <a:pPr lvl="0" algn="ctr">
              <a:defRPr/>
            </a:pPr>
            <a:r>
              <a:rPr lang="en-GB" sz="1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to check your answers. Write the correct version, if necessary, and listen again.</a:t>
            </a:r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6936DFED-076E-3341-AE50-62E6BDEBE864}"/>
              </a:ext>
            </a:extLst>
          </p:cNvPr>
          <p:cNvPicPr/>
          <p:nvPr/>
        </p:nvPicPr>
        <p:blipFill rotWithShape="1">
          <a:blip r:embed="rId2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853410" y="301344"/>
            <a:ext cx="1037590" cy="108648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56842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4133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362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3668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6455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 vol="80000"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919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 vol="8000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CEC8FAC-C290-9C42-9818-D4E4FCB985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040"/>
          <a:stretch/>
        </p:blipFill>
        <p:spPr>
          <a:xfrm>
            <a:off x="185978" y="1582978"/>
            <a:ext cx="9912796" cy="420866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5524A908-E002-DF4F-892A-270964AD02BA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Ymestyn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eich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brawddegau</a:t>
            </a:r>
            <a:r>
              <a:rPr lang="en-US" sz="4000" b="1" dirty="0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Extending your sentences.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72D8803-1051-844A-93D7-EAA85479077A}"/>
              </a:ext>
            </a:extLst>
          </p:cNvPr>
          <p:cNvSpPr txBox="1"/>
          <p:nvPr/>
        </p:nvSpPr>
        <p:spPr>
          <a:xfrm>
            <a:off x="6684935" y="191888"/>
            <a:ext cx="2831024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_______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B86FDF-87BB-7B45-A704-58DA3EA476F9}"/>
              </a:ext>
            </a:extLst>
          </p:cNvPr>
          <p:cNvSpPr txBox="1"/>
          <p:nvPr/>
        </p:nvSpPr>
        <p:spPr>
          <a:xfrm>
            <a:off x="9515959" y="287526"/>
            <a:ext cx="2676041" cy="1123712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_______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0B6E515-198D-A946-8196-17276640945F}"/>
              </a:ext>
            </a:extLst>
          </p:cNvPr>
          <p:cNvSpPr txBox="1"/>
          <p:nvPr/>
        </p:nvSpPr>
        <p:spPr>
          <a:xfrm>
            <a:off x="7884228" y="4283866"/>
            <a:ext cx="4244840" cy="1123712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i’n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hoffi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dysgu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Cymraeg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fawr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iawn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7E8C3A-1441-DD4C-8C8E-166CEDE46EF5}"/>
              </a:ext>
            </a:extLst>
          </p:cNvPr>
          <p:cNvSpPr txBox="1"/>
          <p:nvPr/>
        </p:nvSpPr>
        <p:spPr>
          <a:xfrm>
            <a:off x="3300699" y="5475537"/>
            <a:ext cx="4820412" cy="783193"/>
          </a:xfrm>
          <a:prstGeom prst="wedgeRoundRectCallout">
            <a:avLst>
              <a:gd name="adj1" fmla="val -41801"/>
              <a:gd name="adj2" fmla="val 109612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Dw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ddim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mwynhau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siopa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o </a:t>
            </a:r>
            <a:r>
              <a:rPr kumimoji="0" lang="en-GB" sz="20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gwbl</a:t>
            </a: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.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O"/>
              <a:tabLst/>
              <a:defRPr/>
            </a:pPr>
            <a:endParaRPr kumimoji="0" lang="en-GB" sz="20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96421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FBCD32B-FB1E-674B-8636-FE6EAA7933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018" r="29835"/>
          <a:stretch/>
        </p:blipFill>
        <p:spPr>
          <a:xfrm>
            <a:off x="1159670" y="3478513"/>
            <a:ext cx="1921980" cy="230563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0425063-7CF6-9647-81A7-97E04F0CA0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5525" y="3550470"/>
            <a:ext cx="1921980" cy="22176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" name="AutoShape 2">
            <a:extLst>
              <a:ext uri="{FF2B5EF4-FFF2-40B4-BE49-F238E27FC236}">
                <a16:creationId xmlns:a16="http://schemas.microsoft.com/office/drawing/2014/main" id="{571EC377-6B98-D645-B6B0-56A035DB1422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520073" y="2160782"/>
            <a:ext cx="3089061" cy="781546"/>
          </a:xfrm>
          <a:prstGeom prst="wedgeRectCallout">
            <a:avLst>
              <a:gd name="adj1" fmla="val 1045"/>
              <a:gd name="adj2" fmla="val 99603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Huw Edwards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Rydw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b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Dydyw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1200" dirty="0" err="1">
                <a:latin typeface="Cavolini" panose="03000502040302020204" pitchFamily="66" charset="0"/>
                <a:cs typeface="Cavolini" panose="03000502040302020204" pitchFamily="66" charset="0"/>
              </a:rPr>
              <a:t>chwaraeon</a:t>
            </a:r>
            <a:r>
              <a:rPr lang="en-US" altLang="en-US" sz="12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7" name="AutoShape 2">
            <a:extLst>
              <a:ext uri="{FF2B5EF4-FFF2-40B4-BE49-F238E27FC236}">
                <a16:creationId xmlns:a16="http://schemas.microsoft.com/office/drawing/2014/main" id="{DD6F5243-EDB9-4B4B-8040-5BE3B3047236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4510910" y="2160782"/>
            <a:ext cx="2849801" cy="781546"/>
          </a:xfrm>
          <a:prstGeom prst="wedgeRectCallout">
            <a:avLst>
              <a:gd name="adj1" fmla="val 2373"/>
              <a:gd name="adj2" fmla="val 103569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Geraint Thomas ydw i.</a:t>
            </a:r>
            <a:b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Rydw i’n hoffi seiclo.</a:t>
            </a:r>
          </a:p>
          <a:p>
            <a:pPr>
              <a:defRPr/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Dydw i ddim yn hoffi colli.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8" name="AutoShape 2">
            <a:extLst>
              <a:ext uri="{FF2B5EF4-FFF2-40B4-BE49-F238E27FC236}">
                <a16:creationId xmlns:a16="http://schemas.microsoft.com/office/drawing/2014/main" id="{40C7758D-C03B-5D45-9C58-E9CE082CF31C}"/>
              </a:ext>
            </a:extLst>
          </p:cNvPr>
          <p:cNvSpPr>
            <a:spLocks noChangeAspect="1" noEditPoints="1" noChangeArrowheads="1" noChangeShapeType="1" noTextEdit="1"/>
          </p:cNvSpPr>
          <p:nvPr/>
        </p:nvSpPr>
        <p:spPr bwMode="auto">
          <a:xfrm>
            <a:off x="8515882" y="2160782"/>
            <a:ext cx="2849801" cy="781546"/>
          </a:xfrm>
          <a:prstGeom prst="wedgeRectCallout">
            <a:avLst>
              <a:gd name="adj1" fmla="val 2373"/>
              <a:gd name="adj2" fmla="val 103569"/>
            </a:avLst>
          </a:prstGeom>
          <a:solidFill>
            <a:srgbClr val="FFFFFF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 upright="1">
            <a:noAutofit/>
          </a:bodyPr>
          <a:lstStyle/>
          <a:p>
            <a:pPr>
              <a:defRPr/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Kathryn Jenkins ydw i.</a:t>
            </a:r>
            <a:b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Rydw i’n hoffi canu.</a:t>
            </a:r>
          </a:p>
          <a:p>
            <a:pPr>
              <a:defRPr/>
            </a:pPr>
            <a:r>
              <a:rPr lang="cy-GB" sz="1200" dirty="0">
                <a:latin typeface="Cavolini" panose="03000502040302020204" pitchFamily="66" charset="0"/>
                <a:cs typeface="Cavolini" panose="03000502040302020204" pitchFamily="66" charset="0"/>
              </a:rPr>
              <a:t>Dydw i ddim yn hoffi dawnsio</a:t>
            </a:r>
            <a:endParaRPr lang="en-GB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9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C69D463-FC9B-634F-9CC1-26727E5138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14583"/>
          <a:stretch>
            <a:fillRect/>
          </a:stretch>
        </p:blipFill>
        <p:spPr bwMode="auto">
          <a:xfrm>
            <a:off x="8304438" y="3552986"/>
            <a:ext cx="2081544" cy="22038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349321" y="136902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5895700" y="275568"/>
            <a:ext cx="582930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Nawr rydyn ni’n symud ymlaen i siarad am y trydydd person – fe / hi 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Now we’re moving on to discuss the third person - him / her.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6162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4C8C4-51E5-3D48-A58C-D54D73B6F2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65" y="2117129"/>
            <a:ext cx="7160217" cy="4351338"/>
          </a:xfrm>
        </p:spPr>
        <p:txBody>
          <a:bodyPr/>
          <a:lstStyle/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Huw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dydy</a:t>
            </a:r>
            <a:r>
              <a:rPr lang="en-US" dirty="0"/>
              <a:t> Huw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Geraint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dydy</a:t>
            </a:r>
            <a:r>
              <a:rPr lang="en-US" dirty="0"/>
              <a:t> Geraint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mae</a:t>
            </a:r>
            <a:r>
              <a:rPr lang="en-US" dirty="0"/>
              <a:t> Kathryn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  <a:p>
            <a:r>
              <a:rPr lang="en-US" dirty="0"/>
              <a:t>Beth </a:t>
            </a:r>
            <a:r>
              <a:rPr lang="en-US" dirty="0" err="1"/>
              <a:t>dydy</a:t>
            </a:r>
            <a:r>
              <a:rPr lang="en-US" dirty="0"/>
              <a:t> Kathryn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15FC30D6-96A4-6140-A601-E525A2F352ED}"/>
              </a:ext>
            </a:extLst>
          </p:cNvPr>
          <p:cNvSpPr/>
          <p:nvPr/>
        </p:nvSpPr>
        <p:spPr>
          <a:xfrm>
            <a:off x="6384292" y="1987664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Huw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darllen</a:t>
            </a:r>
            <a:r>
              <a:rPr lang="en-US" dirty="0"/>
              <a:t>.</a:t>
            </a:r>
          </a:p>
          <a:p>
            <a:pPr algn="ctr"/>
            <a:r>
              <a:rPr lang="en-US" dirty="0" err="1"/>
              <a:t>Dydy</a:t>
            </a:r>
            <a:r>
              <a:rPr lang="en-US" dirty="0"/>
              <a:t> Huw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chwaraeon</a:t>
            </a:r>
            <a:r>
              <a:rPr lang="en-US" dirty="0"/>
              <a:t>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7E66511-FB5C-7A4B-B597-3A356F10A846}"/>
              </a:ext>
            </a:extLst>
          </p:cNvPr>
          <p:cNvSpPr/>
          <p:nvPr/>
        </p:nvSpPr>
        <p:spPr>
          <a:xfrm>
            <a:off x="6384292" y="3652399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Geraint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seiclo</a:t>
            </a:r>
            <a:r>
              <a:rPr lang="en-US" dirty="0"/>
              <a:t>.</a:t>
            </a:r>
          </a:p>
          <a:p>
            <a:pPr algn="ctr"/>
            <a:r>
              <a:rPr lang="en-US" dirty="0" err="1"/>
              <a:t>Dydy</a:t>
            </a:r>
            <a:r>
              <a:rPr lang="en-US" dirty="0"/>
              <a:t> Geraint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colli</a:t>
            </a:r>
            <a:r>
              <a:rPr lang="en-US" dirty="0"/>
              <a:t>.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C0953C0C-1E53-A54D-8A9A-794B57716D77}"/>
              </a:ext>
            </a:extLst>
          </p:cNvPr>
          <p:cNvSpPr/>
          <p:nvPr/>
        </p:nvSpPr>
        <p:spPr>
          <a:xfrm>
            <a:off x="6384292" y="5274203"/>
            <a:ext cx="4929808" cy="1016966"/>
          </a:xfrm>
          <a:prstGeom prst="roundRect">
            <a:avLst/>
          </a:prstGeo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Mae Kathryn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canu</a:t>
            </a:r>
            <a:r>
              <a:rPr lang="en-US" dirty="0"/>
              <a:t>.</a:t>
            </a:r>
          </a:p>
          <a:p>
            <a:pPr algn="ctr"/>
            <a:r>
              <a:rPr lang="en-US" dirty="0" err="1"/>
              <a:t>Dydy</a:t>
            </a:r>
            <a:r>
              <a:rPr lang="en-US" dirty="0"/>
              <a:t> Kathryn </a:t>
            </a:r>
            <a:r>
              <a:rPr lang="en-US" dirty="0" err="1"/>
              <a:t>ddim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hoffi</a:t>
            </a:r>
            <a:r>
              <a:rPr lang="en-US" dirty="0"/>
              <a:t> </a:t>
            </a:r>
            <a:r>
              <a:rPr lang="en-US" dirty="0" err="1"/>
              <a:t>dawnsio</a:t>
            </a:r>
            <a:r>
              <a:rPr lang="en-US" dirty="0"/>
              <a:t>.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17846073-2C5B-094D-880A-58BF26507F45}"/>
              </a:ext>
            </a:extLst>
          </p:cNvPr>
          <p:cNvSpPr/>
          <p:nvPr/>
        </p:nvSpPr>
        <p:spPr>
          <a:xfrm>
            <a:off x="6384292" y="1976352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890C316D-956E-A643-95BC-32136249E48D}"/>
              </a:ext>
            </a:extLst>
          </p:cNvPr>
          <p:cNvSpPr/>
          <p:nvPr/>
        </p:nvSpPr>
        <p:spPr>
          <a:xfrm>
            <a:off x="6384292" y="3664757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86F5100-A4C5-0A40-A8E6-4CED72243024}"/>
              </a:ext>
            </a:extLst>
          </p:cNvPr>
          <p:cNvSpPr/>
          <p:nvPr/>
        </p:nvSpPr>
        <p:spPr>
          <a:xfrm>
            <a:off x="6384292" y="5261845"/>
            <a:ext cx="4929808" cy="1016966"/>
          </a:xfrm>
          <a:prstGeom prst="roundRect">
            <a:avLst/>
          </a:prstGeom>
          <a:solidFill>
            <a:srgbClr val="00B0F0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0CA1C49F-793F-5A4F-B794-8DE7C97BE01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br>
              <a:rPr lang="en-US" sz="4000" b="1" dirty="0">
                <a:latin typeface="Ink Free" panose="03080402000500000000" pitchFamily="66" charset="0"/>
              </a:rPr>
            </a:br>
            <a:br>
              <a:rPr lang="en-US" sz="4000" b="1" dirty="0">
                <a:latin typeface="Ink Free" panose="03080402000500000000" pitchFamily="66" charset="0"/>
              </a:rPr>
            </a:br>
            <a:br>
              <a:rPr lang="en-US" sz="4000" b="1" dirty="0">
                <a:latin typeface="Ink Free" panose="03080402000500000000" pitchFamily="66" charset="0"/>
              </a:rPr>
            </a:br>
            <a:r>
              <a:rPr lang="en-US" sz="4000" b="1" dirty="0">
                <a:latin typeface="Ink Free" panose="03080402000500000000" pitchFamily="66" charset="0"/>
              </a:rPr>
              <a:t>   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 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    </a:t>
            </a:r>
            <a:r>
              <a:rPr lang="en-US" sz="4000" b="1" dirty="0" err="1">
                <a:latin typeface="Ink Free" panose="03080402000500000000" pitchFamily="66" charset="0"/>
                <a:sym typeface="Wingdings" pitchFamily="2" charset="2"/>
              </a:rPr>
              <a:t>D</a:t>
            </a:r>
            <a:r>
              <a:rPr lang="en-US" sz="4000" b="1" dirty="0" err="1">
                <a:latin typeface="Ink Free" panose="03080402000500000000" pitchFamily="66" charset="0"/>
              </a:rPr>
              <a:t>dim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hoffi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>
                <a:latin typeface="Ink Free" panose="03080402000500000000" pitchFamily="66" charset="0"/>
                <a:sym typeface="Wingdings" pitchFamily="2" charset="2"/>
              </a:rPr>
              <a:t> 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</a:p>
        </p:txBody>
      </p:sp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101FD499-3996-0D4D-8154-71D5C399FED1}"/>
              </a:ext>
            </a:extLst>
          </p:cNvPr>
          <p:cNvSpPr/>
          <p:nvPr/>
        </p:nvSpPr>
        <p:spPr>
          <a:xfrm>
            <a:off x="4564783" y="291066"/>
            <a:ext cx="7160217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trydydd person.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Write the sentences in the third person.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B4D64D3-5B6E-004D-9697-BBC3AD4761E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489125" y="632598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803339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3452019"/>
            <a:ext cx="2559146" cy="4125652"/>
          </a:xfrm>
        </p:spPr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32543" r="50034" b="47345"/>
          <a:stretch/>
        </p:blipFill>
        <p:spPr>
          <a:xfrm>
            <a:off x="178396" y="2397414"/>
            <a:ext cx="11902367" cy="3330014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B888D367-326C-C646-A957-E3F5A221A9DF}"/>
              </a:ext>
            </a:extLst>
          </p:cNvPr>
          <p:cNvSpPr/>
          <p:nvPr/>
        </p:nvSpPr>
        <p:spPr>
          <a:xfrm>
            <a:off x="648345" y="1565301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2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C861062-2A6E-4C47-BA1B-2C6C5B608FA2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2170454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64610E2D-13F3-7245-8A4B-9309DB10F295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AE2D345-6052-7A47-8F87-AF308832F8FB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22A24990-AC40-A14D-870C-0B004C96DCC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C92C47-31CA-D042-94B3-723127DDF3C7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1270206-1615-C444-92EB-CFAE6FBB09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0" t="52203" r="50034" b="28362"/>
          <a:stretch/>
        </p:blipFill>
        <p:spPr>
          <a:xfrm>
            <a:off x="277817" y="2651380"/>
            <a:ext cx="11636366" cy="3145856"/>
          </a:xfrm>
          <a:prstGeom prst="rect">
            <a:avLst/>
          </a:prstGeom>
        </p:spPr>
      </p:pic>
      <p:sp>
        <p:nvSpPr>
          <p:cNvPr id="7" name="Speech Bubble: Rectangle with Corners Rounded 4">
            <a:extLst>
              <a:ext uri="{FF2B5EF4-FFF2-40B4-BE49-F238E27FC236}">
                <a16:creationId xmlns:a16="http://schemas.microsoft.com/office/drawing/2014/main" id="{AA3968A1-2C48-D74B-A1D9-D40E70251CF4}"/>
              </a:ext>
            </a:extLst>
          </p:cNvPr>
          <p:cNvSpPr/>
          <p:nvPr/>
        </p:nvSpPr>
        <p:spPr>
          <a:xfrm>
            <a:off x="648345" y="1814450"/>
            <a:ext cx="10895309" cy="624274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Dywedwch wrth Bartner 1 beth mae pawb yn hoffi a ddim yn hoffi wneud.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37F715-A5A7-0848-9499-4F613F8D930B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626658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907796" y="1590507"/>
            <a:ext cx="4809641" cy="4515147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 dirty="0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Ymarfer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Ysgrifennu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Written Exercise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Speech Bubble: Rectangle with Corners Rounded 4">
            <a:extLst>
              <a:ext uri="{FF2B5EF4-FFF2-40B4-BE49-F238E27FC236}">
                <a16:creationId xmlns:a16="http://schemas.microsoft.com/office/drawing/2014/main" id="{F1C37549-B867-1546-A575-0FD9E8DD73ED}"/>
              </a:ext>
            </a:extLst>
          </p:cNvPr>
          <p:cNvSpPr/>
          <p:nvPr/>
        </p:nvSpPr>
        <p:spPr>
          <a:xfrm>
            <a:off x="4719767" y="205474"/>
            <a:ext cx="5924342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Ysgrifennwch y brawddegau yn y negyddol.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Turn the sentences into the negative.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6364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FE21981-771D-4A29-8D3A-D068BE54B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game&#10;&#10;Description automatically generated">
            <a:extLst>
              <a:ext uri="{FF2B5EF4-FFF2-40B4-BE49-F238E27FC236}">
                <a16:creationId xmlns:a16="http://schemas.microsoft.com/office/drawing/2014/main" id="{71F2F596-33CA-8145-AB39-3CAB6C0567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tretch/>
        </p:blipFill>
        <p:spPr/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EA368BC-B032-0946-9CC1-3E6D891387A6}"/>
              </a:ext>
            </a:extLst>
          </p:cNvPr>
          <p:cNvSpPr/>
          <p:nvPr/>
        </p:nvSpPr>
        <p:spPr>
          <a:xfrm>
            <a:off x="4616108" y="1436620"/>
            <a:ext cx="5924342" cy="4669035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sglodion.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sudd afal.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Dydw i ddim yn hoffi cyrri twym.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Chris ddim yn hoffi sglodion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Dydy e ddim yn hoffi Eastenders.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hi ddim yn hoffi canu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Dydy Alys ddim yn hoffi chwarae ar yr iard.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dydych chi ddim yn hoffi?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 Beth dwyt ti ddim yn hoffi?</a:t>
            </a:r>
            <a:endParaRPr lang="en-GB" sz="2000" b="1" dirty="0">
              <a:solidFill>
                <a:srgbClr val="7030A0"/>
              </a:solidFill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</a:pPr>
            <a:r>
              <a:rPr lang="cy-GB" sz="2000" b="1" dirty="0">
                <a:solidFill>
                  <a:srgbClr val="7030A0"/>
                </a:solidFill>
                <a:latin typeface="Avenir Book" panose="02000503020000020003" pitchFamily="2" charset="0"/>
                <a:ea typeface="Times New Roman" panose="02020603050405020304" pitchFamily="18" charset="0"/>
              </a:rPr>
              <a:t>Beth dydy John ddim yn hoffi?</a:t>
            </a:r>
            <a:endParaRPr lang="en-GB" sz="2000" b="1" dirty="0">
              <a:solidFill>
                <a:srgbClr val="7030A0"/>
              </a:solidFill>
              <a:effectLst/>
              <a:latin typeface="Avenir Book" panose="02000503020000020003" pitchFamily="2" charset="0"/>
              <a:ea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D8DC906-23BF-514A-B993-65253FAC7C93}"/>
              </a:ext>
            </a:extLst>
          </p:cNvPr>
          <p:cNvSpPr/>
          <p:nvPr/>
        </p:nvSpPr>
        <p:spPr>
          <a:xfrm>
            <a:off x="4621776" y="1436621"/>
            <a:ext cx="5918674" cy="4669034"/>
          </a:xfrm>
          <a:prstGeom prst="rect">
            <a:avLst/>
          </a:prstGeom>
          <a:solidFill>
            <a:srgbClr val="C8FFCE"/>
          </a:solidFill>
        </p:spPr>
        <p:txBody>
          <a:bodyPr wrap="square">
            <a:spAutoFit/>
          </a:bodyPr>
          <a:lstStyle/>
          <a:p>
            <a:pPr marL="800100" indent="-342900">
              <a:buFont typeface="+mj-lt"/>
              <a:buAutoNum type="arabicPeriod"/>
            </a:pPr>
            <a:r>
              <a:rPr lang="en-US" sz="2000" b="1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sglodion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sudd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afal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Rydw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cyrri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twym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. 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Chris yn hoffi sglodion.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e’n hoffi </a:t>
            </a:r>
            <a:r>
              <a:rPr lang="cy-GB" sz="2000" i="1" dirty="0">
                <a:latin typeface="Avenir Book" panose="02000503020000020003" pitchFamily="2" charset="0"/>
                <a:ea typeface="Times New Roman" panose="02020603050405020304" pitchFamily="18" charset="0"/>
              </a:rPr>
              <a:t>Eastenders.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hi’n hoffi canu.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Mae Alys yn hoffi chwarae ar yr iard.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cy-GB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rydych chi’n hoffi?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rwyt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ti’n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GB" sz="2000" dirty="0">
              <a:latin typeface="Avenir Book" panose="02000503020000020003" pitchFamily="2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Font typeface="+mj-lt"/>
              <a:buAutoNum type="arabicPeriod"/>
            </a:pP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Beth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mae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Jonah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yn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 </a:t>
            </a:r>
            <a:r>
              <a:rPr lang="en-US" sz="2000" dirty="0" err="1">
                <a:latin typeface="Avenir Book" panose="02000503020000020003" pitchFamily="2" charset="0"/>
                <a:ea typeface="Times New Roman" panose="02020603050405020304" pitchFamily="18" charset="0"/>
              </a:rPr>
              <a:t>hoffi</a:t>
            </a:r>
            <a:r>
              <a:rPr lang="en-US" sz="2000" dirty="0">
                <a:latin typeface="Avenir Book" panose="02000503020000020003" pitchFamily="2" charset="0"/>
                <a:ea typeface="Times New Roman" panose="02020603050405020304" pitchFamily="18" charset="0"/>
              </a:rPr>
              <a:t>?</a:t>
            </a:r>
            <a:endParaRPr lang="en-US" sz="2000" dirty="0">
              <a:latin typeface="Avenir Book" panose="02000503020000020003" pitchFamily="2" charset="0"/>
            </a:endParaRP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91092FFE-41A5-EB4D-B0B8-0220A6B681DE}"/>
              </a:ext>
            </a:extLst>
          </p:cNvPr>
          <p:cNvSpPr txBox="1">
            <a:spLocks/>
          </p:cNvSpPr>
          <p:nvPr/>
        </p:nvSpPr>
        <p:spPr>
          <a:xfrm>
            <a:off x="185978" y="41509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Ymarfer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Ysgrifennu</a:t>
            </a:r>
            <a:r>
              <a:rPr lang="en-US" sz="4000" b="1" dirty="0">
                <a:latin typeface="Ink Free" panose="03080402000500000000" pitchFamily="66" charset="0"/>
              </a:rPr>
              <a:t> - </a:t>
            </a:r>
            <a:r>
              <a:rPr lang="en-US" sz="4000" b="1" dirty="0" err="1">
                <a:latin typeface="Ink Free" panose="03080402000500000000" pitchFamily="66" charset="0"/>
              </a:rPr>
              <a:t>atebion</a:t>
            </a: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Written Exercise - answers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1AE1CDE-3A0E-F244-BE78-96A999F94E43}"/>
              </a:ext>
            </a:extLst>
          </p:cNvPr>
          <p:cNvPicPr/>
          <p:nvPr/>
        </p:nvPicPr>
        <p:blipFill rotWithShape="1">
          <a:blip r:embed="rId4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10540450" y="205474"/>
            <a:ext cx="1432972" cy="11430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FA01A832-6E1B-654A-BF1D-04E3E9F0172E}"/>
              </a:ext>
            </a:extLst>
          </p:cNvPr>
          <p:cNvSpPr/>
          <p:nvPr/>
        </p:nvSpPr>
        <p:spPr>
          <a:xfrm>
            <a:off x="565417" y="2085825"/>
            <a:ext cx="3227678" cy="2331192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Cliciwch ar y bocs i weld yr atebion.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Click on the box to see the answers.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8DFB219-5C3F-F04E-84FE-EBB43C212EFB}"/>
              </a:ext>
            </a:extLst>
          </p:cNvPr>
          <p:cNvCxnSpPr>
            <a:cxnSpLocks/>
          </p:cNvCxnSpPr>
          <p:nvPr/>
        </p:nvCxnSpPr>
        <p:spPr>
          <a:xfrm>
            <a:off x="3534820" y="3339428"/>
            <a:ext cx="1086956" cy="0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5940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BE3C73A-C42C-0B46-BD62-E122B663633B}"/>
              </a:ext>
            </a:extLst>
          </p:cNvPr>
          <p:cNvSpPr/>
          <p:nvPr/>
        </p:nvSpPr>
        <p:spPr>
          <a:xfrm>
            <a:off x="236483" y="131708"/>
            <a:ext cx="11955517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4000" b="1" dirty="0">
                <a:solidFill>
                  <a:srgbClr val="7030A0"/>
                </a:solidFill>
                <a:latin typeface="Ink Free" panose="03080402000500000000" pitchFamily="66" charset="0"/>
                <a:ea typeface="Times New Roman" panose="02020603050405020304" pitchFamily="18" charset="0"/>
              </a:rPr>
              <a:t>Hoffi</a:t>
            </a:r>
            <a:r>
              <a:rPr lang="cy-GB" sz="4000" b="1" dirty="0">
                <a:latin typeface="Ink Free" panose="03080402000500000000" pitchFamily="66" charset="0"/>
                <a:ea typeface="Times New Roman" panose="02020603050405020304" pitchFamily="18" charset="0"/>
              </a:rPr>
              <a:t> bwyta / yfed / gwylio / darllen / gwneud  … ?</a:t>
            </a:r>
          </a:p>
          <a:p>
            <a:r>
              <a:rPr lang="cy-GB" sz="4000" b="1" dirty="0">
                <a:solidFill>
                  <a:srgbClr val="7030A0"/>
                </a:solidFill>
                <a:latin typeface="Ink Free" panose="03080402000500000000" pitchFamily="66" charset="0"/>
                <a:ea typeface="Times New Roman" panose="02020603050405020304" pitchFamily="18" charset="0"/>
              </a:rPr>
              <a:t>Mwynhau</a:t>
            </a:r>
            <a:r>
              <a:rPr lang="cy-GB" sz="4000" b="1" dirty="0">
                <a:latin typeface="Ink Free" panose="03080402000500000000" pitchFamily="66" charset="0"/>
                <a:ea typeface="Times New Roman" panose="02020603050405020304" pitchFamily="18" charset="0"/>
              </a:rPr>
              <a:t> bwyta / yfed / gwylio / darllen / gwneud  … ?</a:t>
            </a:r>
            <a:endParaRPr lang="en-GB" sz="4000" dirty="0">
              <a:latin typeface="Ink Free" panose="03080402000500000000" pitchFamily="66" charset="0"/>
              <a:ea typeface="Times New Roman" panose="02020603050405020304" pitchFamily="18" charset="0"/>
            </a:endParaRPr>
          </a:p>
          <a:p>
            <a:endParaRPr lang="en-GB" sz="4000" dirty="0">
              <a:effectLst/>
              <a:latin typeface="Ink Free" panose="03080402000500000000" pitchFamily="66" charset="0"/>
              <a:ea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3000C44-C763-4A45-BC6A-2392B879AD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9199171"/>
              </p:ext>
            </p:extLst>
          </p:nvPr>
        </p:nvGraphicFramePr>
        <p:xfrm>
          <a:off x="41672" y="1556980"/>
          <a:ext cx="12120832" cy="52578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044117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7076715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Beth rydych chi’n </a:t>
                      </a:r>
                      <a:r>
                        <a:rPr lang="cy-GB" sz="2300" dirty="0">
                          <a:solidFill>
                            <a:srgbClr val="7030A0"/>
                          </a:solidFill>
                          <a:effectLst/>
                        </a:rPr>
                        <a:t>hoffi</a:t>
                      </a:r>
                      <a:r>
                        <a:rPr lang="cy-GB" sz="2300" dirty="0">
                          <a:effectLst/>
                        </a:rPr>
                        <a:t>      </a:t>
                      </a:r>
                      <a:r>
                        <a:rPr lang="cy-GB" sz="2300" b="1" dirty="0">
                          <a:effectLst/>
                        </a:rPr>
                        <a:t>f</a:t>
                      </a:r>
                      <a:r>
                        <a:rPr lang="cy-GB" sz="2300" dirty="0">
                          <a:effectLst/>
                        </a:rPr>
                        <a:t>wyta?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 indent="-1371600"/>
                      <a:r>
                        <a:rPr lang="cy-GB" sz="2300" dirty="0">
                          <a:effectLst/>
                        </a:rPr>
                        <a:t>Beth rwyt ti’n </a:t>
                      </a:r>
                      <a:r>
                        <a:rPr lang="cy-GB" sz="2300" dirty="0">
                          <a:solidFill>
                            <a:srgbClr val="7030A0"/>
                          </a:solidFill>
                          <a:effectLst/>
                        </a:rPr>
                        <a:t>mwynhau</a:t>
                      </a:r>
                      <a:r>
                        <a:rPr lang="cy-GB" sz="2300" dirty="0">
                          <a:effectLst/>
                        </a:rPr>
                        <a:t>    yfed?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      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ylio?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       </a:t>
                      </a:r>
                      <a:r>
                        <a:rPr lang="cy-GB" sz="2300" b="1" dirty="0">
                          <a:effectLst/>
                        </a:rPr>
                        <a:t>dd</a:t>
                      </a:r>
                      <a:r>
                        <a:rPr lang="cy-GB" sz="2300" dirty="0">
                          <a:effectLst/>
                        </a:rPr>
                        <a:t>arllen?</a:t>
                      </a:r>
                      <a:endParaRPr lang="en-GB" sz="2300" dirty="0">
                        <a:effectLst/>
                      </a:endParaRPr>
                    </a:p>
                    <a:p>
                      <a:pPr marL="1371600"/>
                      <a:r>
                        <a:rPr lang="cy-GB" sz="2300" dirty="0">
                          <a:effectLst/>
                        </a:rPr>
                        <a:t>                       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neud?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Rydw i’n hoffi bwyta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(eat)</a:t>
                      </a:r>
                      <a:endParaRPr lang="en-GB" sz="2300" i="1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Rydw i’n mwynhau yfed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(drink)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gwylio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darllen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(read)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cadw’n heini.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(keep fit)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coginio.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(cook)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dawnsio.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(dance)</a:t>
                      </a:r>
                      <a:endParaRPr lang="en-GB" sz="2300" dirty="0">
                        <a:effectLst/>
                      </a:endParaRPr>
                    </a:p>
                    <a:p>
                      <a:pPr marL="1827213" marR="0" lvl="0" indent="46038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gwylio ffilmiau.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 films)</a:t>
                      </a:r>
                      <a:endParaRPr lang="en-GB" sz="2300" i="1" dirty="0">
                        <a:solidFill>
                          <a:schemeClr val="accent2"/>
                        </a:solidFill>
                        <a:effectLst/>
                      </a:endParaRPr>
                    </a:p>
                    <a:p>
                      <a:pPr marL="1827213" indent="46038">
                        <a:tabLst/>
                      </a:pPr>
                      <a:r>
                        <a:rPr lang="cy-GB" sz="2300" dirty="0">
                          <a:effectLst/>
                        </a:rPr>
                        <a:t>	</a:t>
                      </a:r>
                      <a:endParaRPr lang="en-GB" sz="2300" dirty="0">
                        <a:effectLst/>
                      </a:endParaRPr>
                    </a:p>
                    <a:p>
                      <a:pPr marL="731520"/>
                      <a:r>
                        <a:rPr lang="cy-GB" sz="2300" dirty="0">
                          <a:effectLst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</a:rPr>
                        <a:t>Beth dydych chi ddim yn hoffi fwyta?</a:t>
                      </a:r>
                      <a:endParaRPr lang="en-GB" sz="2300" dirty="0">
                        <a:effectLst/>
                      </a:endParaRPr>
                    </a:p>
                    <a:p>
                      <a:pPr marL="3514725" indent="-3514725">
                        <a:tabLst/>
                      </a:pPr>
                      <a:r>
                        <a:rPr lang="cy-GB" sz="2300" dirty="0">
                          <a:effectLst/>
                        </a:rPr>
                        <a:t>Beth dwyt ti ddim yn mwynhau yfed?    </a:t>
                      </a:r>
                    </a:p>
                    <a:p>
                      <a:pPr marL="3514725" indent="-3514725" algn="r">
                        <a:tabLst/>
                      </a:pP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ylio?</a:t>
                      </a:r>
                      <a:endParaRPr lang="en-GB" sz="2300" dirty="0">
                        <a:effectLst/>
                      </a:endParaRPr>
                    </a:p>
                    <a:p>
                      <a:pPr marL="3468688" indent="-139700" algn="r">
                        <a:tabLst/>
                      </a:pPr>
                      <a:r>
                        <a:rPr lang="cy-GB" sz="2300" dirty="0">
                          <a:effectLst/>
                        </a:rPr>
                        <a:t>  ddarllen</a:t>
                      </a:r>
                    </a:p>
                    <a:p>
                      <a:pPr marL="3468688" indent="-139700" algn="r">
                        <a:tabLst/>
                      </a:pPr>
                      <a:r>
                        <a:rPr lang="cy-GB" sz="2300" dirty="0">
                          <a:effectLst/>
                        </a:rPr>
                        <a:t> </a:t>
                      </a:r>
                      <a:r>
                        <a:rPr lang="cy-GB" sz="2300" b="1" dirty="0">
                          <a:effectLst/>
                        </a:rPr>
                        <a:t>w</a:t>
                      </a:r>
                      <a:r>
                        <a:rPr lang="cy-GB" sz="2300" dirty="0">
                          <a:effectLst/>
                        </a:rPr>
                        <a:t>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Dydw i ddim yn hoffi (bwyta) salad.</a:t>
                      </a:r>
                      <a:r>
                        <a:rPr lang="en-GB" sz="2300" dirty="0">
                          <a:effectLst/>
                        </a:rPr>
                        <a:t>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(eating salad)</a:t>
                      </a:r>
                      <a:endParaRPr lang="en-GB" sz="2300" dirty="0">
                        <a:effectLst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300" dirty="0">
                          <a:effectLst/>
                        </a:rPr>
                        <a:t>Dydw i ddim yn mwynhau (yfed) llaeth.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(drinking milk)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gwylio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(watching) 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darllen ...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(reading) </a:t>
                      </a:r>
                      <a:endParaRPr lang="en-GB" sz="2300" dirty="0">
                        <a:effectLst/>
                      </a:endParaRPr>
                    </a:p>
                    <a:p>
                      <a:r>
                        <a:rPr lang="cy-GB" sz="2300" dirty="0">
                          <a:effectLst/>
                        </a:rPr>
                        <a:t>Dydw i ddim yn hoffi canu. </a:t>
                      </a:r>
                      <a:r>
                        <a:rPr lang="cy-GB" sz="2300" i="1" dirty="0">
                          <a:solidFill>
                            <a:schemeClr val="accent2"/>
                          </a:solidFill>
                          <a:effectLst/>
                        </a:rPr>
                        <a:t>(singing) 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90833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56868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Block Arc 14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3819C47-A924-9648-AB84-9B6CE89F30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819327"/>
              </p:ext>
            </p:extLst>
          </p:nvPr>
        </p:nvGraphicFramePr>
        <p:xfrm>
          <a:off x="765467" y="1480077"/>
          <a:ext cx="10833308" cy="5181600"/>
        </p:xfrm>
        <a:graphic>
          <a:graphicData uri="http://schemas.openxmlformats.org/drawingml/2006/table">
            <a:tbl>
              <a:tblPr firstRow="1" firstCol="1" bandRow="1"/>
              <a:tblGrid>
                <a:gridCol w="1407576">
                  <a:extLst>
                    <a:ext uri="{9D8B030D-6E8A-4147-A177-3AD203B41FA5}">
                      <a16:colId xmlns:a16="http://schemas.microsoft.com/office/drawing/2014/main" val="4125588698"/>
                    </a:ext>
                  </a:extLst>
                </a:gridCol>
                <a:gridCol w="9425732">
                  <a:extLst>
                    <a:ext uri="{9D8B030D-6E8A-4147-A177-3AD203B41FA5}">
                      <a16:colId xmlns:a16="http://schemas.microsoft.com/office/drawing/2014/main" val="1737487990"/>
                    </a:ext>
                  </a:extLst>
                </a:gridCol>
              </a:tblGrid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580689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Bore da. Sut rwyt ti heddiw?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9458557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 iawn, diolch. A ti?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3825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iawn diolch. 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7288557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ti’n hoffi wneud?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0286063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mynd i’r sinema ... ac rydw i’n hoffi mynd i fwyty ... ac rydw i’n hoffi gwylio pêl-droed.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64414428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Gwylio pêl-droed!! Dim diolch! Dydw i ddim yn hoffi gwylio pêl-droed. Beth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164672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dawnsio.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4237557"/>
                  </a:ext>
                </a:extLst>
              </a:tr>
              <a:tr h="485057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Dawnsio!! Dim diolch! Dydw i ddim yn hoffi dawnsio. Beth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arall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rwyt ti’n hoffi wneud?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5028208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Rydw i’n hoffi cadw’n heini.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040969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Cadw’n heini!! Dim diolch! Dydw i ddim yn hoffi cadw’n heini.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64713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Beth rwyt </a:t>
                      </a:r>
                      <a:r>
                        <a:rPr lang="cy-GB" sz="2000" b="1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ti’n</a:t>
                      </a:r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 hoffi wneud, Sam? 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8358940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Sam: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Wel, rydw i’n hoffi chwarae ar yr Xbox.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4955645"/>
                  </a:ext>
                </a:extLst>
              </a:tr>
              <a:tr h="242528">
                <a:tc>
                  <a:txBody>
                    <a:bodyPr/>
                    <a:lstStyle/>
                    <a:p>
                      <a:r>
                        <a:rPr lang="cy-GB" sz="200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Alex:</a:t>
                      </a:r>
                      <a:endParaRPr lang="en-GB" sz="200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000" dirty="0">
                          <a:effectLst/>
                          <a:latin typeface="Cavolini" panose="03000502040302020204" pitchFamily="66" charset="0"/>
                          <a:ea typeface="Times New Roman" panose="02020603050405020304" pitchFamily="18" charset="0"/>
                          <a:cs typeface="Cavolini" panose="03000502040302020204" pitchFamily="66" charset="0"/>
                        </a:rPr>
                        <a:t>Hwyl fawr, Sam!</a:t>
                      </a:r>
                      <a:endParaRPr lang="en-GB" sz="2000" dirty="0">
                        <a:effectLst/>
                        <a:latin typeface="Cavolini" panose="03000502040302020204" pitchFamily="66" charset="0"/>
                        <a:ea typeface="Times New Roman" panose="02020603050405020304" pitchFamily="18" charset="0"/>
                        <a:cs typeface="Cavolini" panose="03000502040302020204" pitchFamily="66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21151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87A72DFF-DB7B-D54D-A845-E2972BFD04CD}"/>
              </a:ext>
            </a:extLst>
          </p:cNvPr>
          <p:cNvSpPr txBox="1">
            <a:spLocks/>
          </p:cNvSpPr>
          <p:nvPr/>
        </p:nvSpPr>
        <p:spPr>
          <a:xfrm>
            <a:off x="103361" y="28135"/>
            <a:ext cx="1137567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Sgwrs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gyda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phartner</a:t>
            </a:r>
            <a:r>
              <a:rPr lang="en-US" sz="4000" b="1" dirty="0">
                <a:latin typeface="Ink Free" panose="03080402000500000000" pitchFamily="66" charset="0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Conversations with a partner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D2D34BC7-B2A2-BA47-A69F-65007969DA5A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14388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45933-8B1B-054E-988A-210E4D93855E}"/>
              </a:ext>
            </a:extLst>
          </p:cNvPr>
          <p:cNvSpPr txBox="1">
            <a:spLocks/>
          </p:cNvSpPr>
          <p:nvPr/>
        </p:nvSpPr>
        <p:spPr>
          <a:xfrm>
            <a:off x="277531" y="196487"/>
            <a:ext cx="8333069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Hoffi</a:t>
            </a:r>
            <a:r>
              <a:rPr lang="en-US" b="1" dirty="0">
                <a:latin typeface="Ink Free" panose="03080402000500000000" pitchFamily="66" charset="0"/>
              </a:rPr>
              <a:t> – </a:t>
            </a:r>
            <a:r>
              <a:rPr lang="en-US" b="1" dirty="0" err="1">
                <a:latin typeface="Ink Free" panose="03080402000500000000" pitchFamily="66" charset="0"/>
              </a:rPr>
              <a:t>fe</a:t>
            </a:r>
            <a:r>
              <a:rPr lang="en-US" b="1" dirty="0">
                <a:latin typeface="Ink Free" panose="03080402000500000000" pitchFamily="66" charset="0"/>
              </a:rPr>
              <a:t>/hi </a:t>
            </a:r>
          </a:p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Hoffi</a:t>
            </a:r>
            <a:r>
              <a:rPr lang="en-US" b="1" dirty="0">
                <a:latin typeface="Ink Free" panose="03080402000500000000" pitchFamily="66" charset="0"/>
              </a:rPr>
              <a:t> – him/her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F675A5-263E-5345-8BCB-3775691BDA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922152"/>
              </p:ext>
            </p:extLst>
          </p:nvPr>
        </p:nvGraphicFramePr>
        <p:xfrm>
          <a:off x="301350" y="1972160"/>
          <a:ext cx="11446365" cy="2453640"/>
        </p:xfrm>
        <a:graphic>
          <a:graphicData uri="http://schemas.openxmlformats.org/drawingml/2006/table">
            <a:tbl>
              <a:tblPr firstRow="1" firstCol="1" bandRow="1"/>
              <a:tblGrid>
                <a:gridCol w="5673045">
                  <a:extLst>
                    <a:ext uri="{9D8B030D-6E8A-4147-A177-3AD203B41FA5}">
                      <a16:colId xmlns:a16="http://schemas.microsoft.com/office/drawing/2014/main" val="2671980160"/>
                    </a:ext>
                  </a:extLst>
                </a:gridCol>
                <a:gridCol w="5773320">
                  <a:extLst>
                    <a:ext uri="{9D8B030D-6E8A-4147-A177-3AD203B41FA5}">
                      <a16:colId xmlns:a16="http://schemas.microsoft.com/office/drawing/2014/main" val="26686136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Chris yn hoffi fwyta?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e’n hoffi yfed?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mae hi’n hoffi wneud?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Chris yn hoffi bwyta lasagne.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e’n hoffi yfed llaeth.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Mae hi’n hoffi cadw’n heini.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8760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495316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Chris ddim yn hoffi fwyta?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e ddim yn hoffi yfed?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dydy hi ddim yn hoffi wneud?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Chris ddim yn hoffi bwyta sbag bol.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e ddim yn hoffi yfed dŵr.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Dydy hi ddim yn hoffi chwarae pêl-droed.</a:t>
                      </a:r>
                      <a:endParaRPr lang="en-GB" sz="23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3663579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B9A73BD1-CB22-BE47-A98C-6006C6954D2C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311618" y="141466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6357246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tleship | World of Warships Wiki | Fandom">
            <a:extLst>
              <a:ext uri="{FF2B5EF4-FFF2-40B4-BE49-F238E27FC236}">
                <a16:creationId xmlns:a16="http://schemas.microsoft.com/office/drawing/2014/main" id="{B99C7725-A7EA-4547-8E3B-43984B2B6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66773" y="-245810"/>
            <a:ext cx="5462546" cy="282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2647887" y="188313"/>
            <a:ext cx="12192000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80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235973" y="1168025"/>
            <a:ext cx="11454581" cy="5531391"/>
          </a:xfrm>
          <a:prstGeom prst="rect">
            <a:avLst/>
          </a:prstGeom>
        </p:spPr>
        <p:txBody>
          <a:bodyPr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sleid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nesaf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Dewiswch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rydych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chi’n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neu’n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fwynhau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</a:p>
          <a:p>
            <a:pPr marL="0" indent="0" algn="ct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ct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enillydd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yw’r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cyntaf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ddyfalu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y person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arall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ctr">
              <a:buNone/>
            </a:pP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winner is the first person to guess all 5 choices of the other person.</a:t>
            </a:r>
          </a:p>
          <a:p>
            <a:pPr marL="0" indent="0">
              <a:buNone/>
            </a:pPr>
            <a:endParaRPr lang="en-US" sz="35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1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-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Wyt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ti’n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hoffi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mwynhau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...”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2</a:t>
            </a:r>
            <a:r>
              <a:rPr lang="en-US" sz="3500" dirty="0">
                <a:solidFill>
                  <a:srgbClr val="0000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–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[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enw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person]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yn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hoffi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mwynhau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...?”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31990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295130" y="3575276"/>
            <a:ext cx="1080000" cy="5040000"/>
            <a:chOff x="3320999" y="1651967"/>
            <a:chExt cx="1080000" cy="5040000"/>
          </a:xfrm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62643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877A30B-D2E2-DE4F-9E8B-53A8FD0B4B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7479366"/>
              </p:ext>
            </p:extLst>
          </p:nvPr>
        </p:nvGraphicFramePr>
        <p:xfrm>
          <a:off x="3181243" y="624840"/>
          <a:ext cx="8896027" cy="5608320"/>
        </p:xfrm>
        <a:graphic>
          <a:graphicData uri="http://schemas.openxmlformats.org/drawingml/2006/table">
            <a:tbl>
              <a:tblPr firstRow="1" firstCol="1" bandRow="1"/>
              <a:tblGrid>
                <a:gridCol w="3843580">
                  <a:extLst>
                    <a:ext uri="{9D8B030D-6E8A-4147-A177-3AD203B41FA5}">
                      <a16:colId xmlns:a16="http://schemas.microsoft.com/office/drawing/2014/main" val="3739966731"/>
                    </a:ext>
                  </a:extLst>
                </a:gridCol>
                <a:gridCol w="5052447">
                  <a:extLst>
                    <a:ext uri="{9D8B030D-6E8A-4147-A177-3AD203B41FA5}">
                      <a16:colId xmlns:a16="http://schemas.microsoft.com/office/drawing/2014/main" val="92035820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fwyd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Cinio dydd Sul ydy fy hoff fwyd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fwyd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goulash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8378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ddiod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Te ydy fy hoff ddiod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ddiod i ydy te.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1022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raglen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raglen i.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raglen i ydy </a:t>
                      </a:r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Eastenders</a:t>
                      </a:r>
                      <a:r>
                        <a:rPr lang="cy-GB" sz="230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 </a:t>
                      </a:r>
                      <a:endParaRPr lang="en-GB" sz="23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05793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1028700" indent="-1028700"/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ydy’ch hoff </a:t>
                      </a: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liw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chi?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Beth ydy dy hoff </a:t>
                      </a:r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gân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di?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b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l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yfr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pPr marL="1034415"/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              ffilm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 ydy fy hoff ... i.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  <a:p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Fy hoff ... i ydy </a:t>
                      </a:r>
                      <a:r>
                        <a:rPr lang="cy-GB" sz="2300" i="1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...</a:t>
                      </a:r>
                      <a:r>
                        <a:rPr lang="cy-GB" sz="2300" dirty="0">
                          <a:effectLst/>
                          <a:latin typeface="Avenir Book" panose="02000503020000020003" pitchFamily="2" charset="0"/>
                          <a:ea typeface="Times New Roman" panose="02020603050405020304" pitchFamily="18" charset="0"/>
                        </a:rPr>
                        <a:t>.</a:t>
                      </a:r>
                      <a:endParaRPr lang="en-GB" sz="23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F7964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1778961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96623C4A-DCEB-5042-AC86-E6980D398068}"/>
              </a:ext>
            </a:extLst>
          </p:cNvPr>
          <p:cNvSpPr txBox="1">
            <a:spLocks/>
          </p:cNvSpPr>
          <p:nvPr/>
        </p:nvSpPr>
        <p:spPr>
          <a:xfrm>
            <a:off x="479010" y="150064"/>
            <a:ext cx="1706252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Hoff</a:t>
            </a:r>
          </a:p>
        </p:txBody>
      </p:sp>
      <p:sp>
        <p:nvSpPr>
          <p:cNvPr id="5" name="5-point Star 4">
            <a:extLst>
              <a:ext uri="{FF2B5EF4-FFF2-40B4-BE49-F238E27FC236}">
                <a16:creationId xmlns:a16="http://schemas.microsoft.com/office/drawing/2014/main" id="{A7104F8B-CD87-4840-BB3B-A9309F4564F7}"/>
              </a:ext>
            </a:extLst>
          </p:cNvPr>
          <p:cNvSpPr/>
          <p:nvPr/>
        </p:nvSpPr>
        <p:spPr>
          <a:xfrm>
            <a:off x="-30995" y="1891931"/>
            <a:ext cx="3700819" cy="3074137"/>
          </a:xfrm>
          <a:prstGeom prst="star5">
            <a:avLst>
              <a:gd name="adj" fmla="val 27234"/>
              <a:gd name="hf" fmla="val 105146"/>
              <a:gd name="vf" fmla="val 110557"/>
            </a:avLst>
          </a:prstGeom>
          <a:solidFill>
            <a:srgbClr val="E2C1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20BB82-F1BE-7548-8B46-E111739A0AD5}"/>
              </a:ext>
            </a:extLst>
          </p:cNvPr>
          <p:cNvSpPr txBox="1"/>
          <p:nvPr/>
        </p:nvSpPr>
        <p:spPr>
          <a:xfrm>
            <a:off x="-235237" y="2924644"/>
            <a:ext cx="410930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200" b="1" dirty="0">
                <a:latin typeface="Cavolini" panose="03000502040302020204" pitchFamily="66" charset="0"/>
                <a:cs typeface="Cavolini" panose="03000502040302020204" pitchFamily="66" charset="0"/>
              </a:rPr>
              <a:t> = to like</a:t>
            </a: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endParaRPr lang="en-US" sz="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hoff</a:t>
            </a:r>
            <a:r>
              <a:rPr lang="en-US" sz="2200" b="1" dirty="0">
                <a:latin typeface="Cavolini" panose="03000502040302020204" pitchFamily="66" charset="0"/>
                <a:cs typeface="Cavolini" panose="03000502040302020204" pitchFamily="66" charset="0"/>
              </a:rPr>
              <a:t> = </a:t>
            </a:r>
            <a:r>
              <a:rPr lang="en-US" sz="2200" b="1" dirty="0" err="1">
                <a:latin typeface="Cavolini" panose="03000502040302020204" pitchFamily="66" charset="0"/>
                <a:cs typeface="Cavolini" panose="03000502040302020204" pitchFamily="66" charset="0"/>
              </a:rPr>
              <a:t>favourite</a:t>
            </a:r>
            <a:endParaRPr lang="en-US" sz="22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6008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E4288A-DFC8-40A2-90E5-70E851A933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63C2D82-D4FA-4A37-BB01-1E7B21E4F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5199" y="634058"/>
            <a:ext cx="1128382" cy="847206"/>
            <a:chOff x="5307830" y="325570"/>
            <a:chExt cx="1128382" cy="847206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C94E7FEF-0CE9-4AC2-94BB-02230C6DC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307830" y="577396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5">
              <a:extLst>
                <a:ext uri="{FF2B5EF4-FFF2-40B4-BE49-F238E27FC236}">
                  <a16:creationId xmlns:a16="http://schemas.microsoft.com/office/drawing/2014/main" id="{EB546CC0-C1BC-48D2-8DA9-4B6028316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85720" y="325570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4" name="Title 1">
            <a:extLst>
              <a:ext uri="{FF2B5EF4-FFF2-40B4-BE49-F238E27FC236}">
                <a16:creationId xmlns:a16="http://schemas.microsoft.com/office/drawing/2014/main" id="{182B9456-6EAF-744E-B1DE-DE13241983D9}"/>
              </a:ext>
            </a:extLst>
          </p:cNvPr>
          <p:cNvSpPr txBox="1">
            <a:spLocks/>
          </p:cNvSpPr>
          <p:nvPr/>
        </p:nvSpPr>
        <p:spPr>
          <a:xfrm>
            <a:off x="6032427" y="98511"/>
            <a:ext cx="5885051" cy="14566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Tocio’r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Tresmaswr</a:t>
            </a:r>
            <a:r>
              <a:rPr lang="en-US" sz="4000" b="1" dirty="0">
                <a:latin typeface="Ink Free" panose="03080402000500000000" pitchFamily="66" charset="0"/>
              </a:rPr>
              <a:t>!</a:t>
            </a:r>
          </a:p>
          <a:p>
            <a:pPr algn="r">
              <a:spcAft>
                <a:spcPts val="600"/>
              </a:spcAft>
            </a:pPr>
            <a:r>
              <a:rPr lang="en-US" sz="4000" b="1" i="1" dirty="0">
                <a:latin typeface="Ink Free" panose="03080402000500000000" pitchFamily="66" charset="0"/>
              </a:rPr>
              <a:t>Spot the Intruder!</a:t>
            </a:r>
          </a:p>
        </p:txBody>
      </p:sp>
      <p:sp>
        <p:nvSpPr>
          <p:cNvPr id="19" name="Freeform 5">
            <a:extLst>
              <a:ext uri="{FF2B5EF4-FFF2-40B4-BE49-F238E27FC236}">
                <a16:creationId xmlns:a16="http://schemas.microsoft.com/office/drawing/2014/main" id="{BD2BFF02-DF78-4F07-B176-52514E131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62174" y="1653645"/>
            <a:ext cx="4689240" cy="4115025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DB06EAB-7D8C-403A-86C5-B5FD79A13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42865" y="634058"/>
            <a:ext cx="3154669" cy="2796247"/>
          </a:xfrm>
          <a:custGeom>
            <a:avLst/>
            <a:gdLst>
              <a:gd name="connsiteX0" fmla="*/ 853538 w 2991693"/>
              <a:gd name="connsiteY0" fmla="*/ 0 h 2651787"/>
              <a:gd name="connsiteX1" fmla="*/ 2141030 w 2991693"/>
              <a:gd name="connsiteY1" fmla="*/ 0 h 2651787"/>
              <a:gd name="connsiteX2" fmla="*/ 2324957 w 2991693"/>
              <a:gd name="connsiteY2" fmla="*/ 103466 h 2651787"/>
              <a:gd name="connsiteX3" fmla="*/ 2968702 w 2991693"/>
              <a:gd name="connsiteY3" fmla="*/ 1218596 h 2651787"/>
              <a:gd name="connsiteX4" fmla="*/ 2968702 w 2991693"/>
              <a:gd name="connsiteY4" fmla="*/ 1433192 h 2651787"/>
              <a:gd name="connsiteX5" fmla="*/ 2324957 w 2991693"/>
              <a:gd name="connsiteY5" fmla="*/ 2548321 h 2651787"/>
              <a:gd name="connsiteX6" fmla="*/ 2141030 w 2991693"/>
              <a:gd name="connsiteY6" fmla="*/ 2651787 h 2651787"/>
              <a:gd name="connsiteX7" fmla="*/ 853538 w 2991693"/>
              <a:gd name="connsiteY7" fmla="*/ 2651787 h 2651787"/>
              <a:gd name="connsiteX8" fmla="*/ 669612 w 2991693"/>
              <a:gd name="connsiteY8" fmla="*/ 2548321 h 2651787"/>
              <a:gd name="connsiteX9" fmla="*/ 25866 w 2991693"/>
              <a:gd name="connsiteY9" fmla="*/ 1433192 h 2651787"/>
              <a:gd name="connsiteX10" fmla="*/ 25866 w 2991693"/>
              <a:gd name="connsiteY10" fmla="*/ 1218596 h 2651787"/>
              <a:gd name="connsiteX11" fmla="*/ 669612 w 2991693"/>
              <a:gd name="connsiteY11" fmla="*/ 103466 h 2651787"/>
              <a:gd name="connsiteX12" fmla="*/ 853538 w 2991693"/>
              <a:gd name="connsiteY12" fmla="*/ 0 h 2651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991693" h="2651787">
                <a:moveTo>
                  <a:pt x="853538" y="0"/>
                </a:moveTo>
                <a:cubicBezTo>
                  <a:pt x="2141030" y="0"/>
                  <a:pt x="2141030" y="0"/>
                  <a:pt x="2141030" y="0"/>
                </a:cubicBezTo>
                <a:cubicBezTo>
                  <a:pt x="2206170" y="0"/>
                  <a:pt x="2290471" y="45985"/>
                  <a:pt x="2324957" y="103466"/>
                </a:cubicBezTo>
                <a:cubicBezTo>
                  <a:pt x="2968702" y="1218596"/>
                  <a:pt x="2968702" y="1218596"/>
                  <a:pt x="2968702" y="1218596"/>
                </a:cubicBezTo>
                <a:cubicBezTo>
                  <a:pt x="2999357" y="1279909"/>
                  <a:pt x="2999357" y="1371878"/>
                  <a:pt x="2968702" y="1433192"/>
                </a:cubicBezTo>
                <a:cubicBezTo>
                  <a:pt x="2324957" y="2548321"/>
                  <a:pt x="2324957" y="2548321"/>
                  <a:pt x="2324957" y="2548321"/>
                </a:cubicBezTo>
                <a:cubicBezTo>
                  <a:pt x="2290471" y="2605803"/>
                  <a:pt x="2206170" y="2651787"/>
                  <a:pt x="2141030" y="2651787"/>
                </a:cubicBezTo>
                <a:lnTo>
                  <a:pt x="853538" y="2651787"/>
                </a:lnTo>
                <a:cubicBezTo>
                  <a:pt x="784566" y="2651787"/>
                  <a:pt x="700266" y="2605803"/>
                  <a:pt x="669612" y="2548321"/>
                </a:cubicBezTo>
                <a:cubicBezTo>
                  <a:pt x="25866" y="1433192"/>
                  <a:pt x="25866" y="1433192"/>
                  <a:pt x="25866" y="1433192"/>
                </a:cubicBezTo>
                <a:cubicBezTo>
                  <a:pt x="-8621" y="1371878"/>
                  <a:pt x="-8621" y="1279909"/>
                  <a:pt x="25866" y="1218596"/>
                </a:cubicBezTo>
                <a:cubicBezTo>
                  <a:pt x="669612" y="103466"/>
                  <a:pt x="669612" y="103466"/>
                  <a:pt x="669612" y="103466"/>
                </a:cubicBezTo>
                <a:cubicBezTo>
                  <a:pt x="700266" y="45985"/>
                  <a:pt x="784566" y="0"/>
                  <a:pt x="853538" y="0"/>
                </a:cubicBezTo>
                <a:close/>
              </a:path>
            </a:pathLst>
          </a:custGeom>
          <a:noFill/>
          <a:ln w="50800" cap="flat">
            <a:solidFill>
              <a:schemeClr val="tx1"/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6C873D4-DD01-CF43-8E81-AF4E122EBC8E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5238079" y="954422"/>
            <a:ext cx="1764240" cy="1846470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698C2EE2-CB2A-A340-9AB2-B8272362BB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0038" y="2268285"/>
            <a:ext cx="2713512" cy="3059917"/>
          </a:xfrm>
          <a:prstGeom prst="rect">
            <a:avLst/>
          </a:prstGeom>
        </p:spPr>
      </p:pic>
      <p:sp>
        <p:nvSpPr>
          <p:cNvPr id="18" name="Speech Bubble: Rectangle with Corners Rounded 4">
            <a:extLst>
              <a:ext uri="{FF2B5EF4-FFF2-40B4-BE49-F238E27FC236}">
                <a16:creationId xmlns:a16="http://schemas.microsoft.com/office/drawing/2014/main" id="{E9BEDBD7-EF9E-CF42-9A4A-B540F6B8D4FE}"/>
              </a:ext>
            </a:extLst>
          </p:cNvPr>
          <p:cNvSpPr/>
          <p:nvPr/>
        </p:nvSpPr>
        <p:spPr>
          <a:xfrm>
            <a:off x="286506" y="3752827"/>
            <a:ext cx="6440661" cy="2796247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lvl="0" algn="ctr"/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Gwrandewch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ar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trac </a:t>
            </a:r>
            <a:r>
              <a:rPr lang="en-US" sz="2400" dirty="0" err="1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sain</a:t>
            </a:r>
            <a:r>
              <a:rPr lang="en-US" sz="2400" dirty="0">
                <a:solidFill>
                  <a:prstClr val="black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</a:p>
          <a:p>
            <a:pPr lvl="0" algn="ctr"/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rhai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tresmasu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</a:p>
          <a:p>
            <a:pPr lvl="0" algn="ctr"/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Uwcholeuwch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geiriau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400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hyn</a:t>
            </a:r>
            <a:r>
              <a:rPr lang="en-US" sz="2400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lvl="0" algn="ctr"/>
            <a:endParaRPr lang="en-US" sz="24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Listen to the track.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Some words have snuck in!</a:t>
            </a:r>
          </a:p>
          <a:p>
            <a:pPr algn="ctr"/>
            <a:r>
              <a:rPr lang="en-US" sz="2400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Highlight those words.</a:t>
            </a:r>
          </a:p>
          <a:p>
            <a:pPr lvl="0"/>
            <a:endParaRPr lang="en-US" sz="2400" dirty="0">
              <a:solidFill>
                <a:prstClr val="black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88186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C2448764-6FE7-1748-84C8-C79E0879F264}"/>
              </a:ext>
            </a:extLst>
          </p:cNvPr>
          <p:cNvSpPr/>
          <p:nvPr/>
        </p:nvSpPr>
        <p:spPr>
          <a:xfrm>
            <a:off x="1274574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24926" y="390443"/>
            <a:ext cx="10510020" cy="60771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nawr, ond rydw i’n dod o Glydach ger Abertawe yn wreiddiol. Rydw i’n gweithio fel athrawes yn Ysgol Penybryn. Rydw i’n dysgu Blwyddyn 4 a 5,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cynradd ydy e hefyd. Mae e’n hoffi gweithio yn y Cyfnod Sylfaen yn Ysgol Sarn. Ymarfer Corff ydy ei hoff bwnc e. Mae e’n gyfrifol am lythrennedd ar draws yr ysgol. 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o gwbl! Mae Rhodri yn hoffi bwyta ffrwythau, ac rydw i’n hoffi bwyta cawl. Dydw i ddim yn hoffi cinio ysgol.</a:t>
            </a: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1995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53186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65C2E1DE-8122-564C-8FF4-1E703E18BA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173" y="408710"/>
            <a:ext cx="812800" cy="812800"/>
          </a:xfrm>
          <a:prstGeom prst="rect">
            <a:avLst/>
          </a:prstGeom>
        </p:spPr>
      </p:pic>
      <p:sp>
        <p:nvSpPr>
          <p:cNvPr id="8" name="Rounded Rectangular Callout 7">
            <a:extLst>
              <a:ext uri="{FF2B5EF4-FFF2-40B4-BE49-F238E27FC236}">
                <a16:creationId xmlns:a16="http://schemas.microsoft.com/office/drawing/2014/main" id="{81BC73D4-1E29-A14A-9772-57A8B0109F55}"/>
              </a:ext>
            </a:extLst>
          </p:cNvPr>
          <p:cNvSpPr/>
          <p:nvPr/>
        </p:nvSpPr>
        <p:spPr>
          <a:xfrm>
            <a:off x="1227455" y="262981"/>
            <a:ext cx="10760372" cy="6395485"/>
          </a:xfrm>
          <a:prstGeom prst="wedgeRoundRectCallout">
            <a:avLst>
              <a:gd name="adj1" fmla="val -61305"/>
              <a:gd name="adj2" fmla="val 38103"/>
              <a:gd name="adj3" fmla="val 16667"/>
            </a:avLst>
          </a:prstGeom>
          <a:solidFill>
            <a:srgbClr val="FFECEE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CB3B4-E319-B143-A5C0-5890B40574B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18721" y="501698"/>
            <a:ext cx="10515600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, ond rydw i’n dod o Glydach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ger Abertawe</a:t>
            </a:r>
            <a:r>
              <a:rPr lang="cy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yn wreiddiol. Rydw i’n gweithio fel athrawes yn Ysgol Penybryn. Rydw i’n dysgu Blwyddyn 4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 5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, ond dydw i ddim yn hoffi dysgu Blwyddyn 4. Blwyddyn 2 ydy fy hoff flwyddyn. Yn yr ysgol, rydw i’n gyfrifol am Gyngor yr Ysgol a Datblygiad Creadigol ar draws yr ysgol.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cynradd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 ydy e hefyd. Mae e’n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 gweithio yn y Cyfnod Sylfaen yn Ysgol Sarn. Ymarfer Corff ydy ei hoff bwnc e. Mae e’n gyfrifol am lythrennedd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ar draws yr ysgol</a:t>
            </a:r>
            <a:r>
              <a:rPr lang="cy-GB" sz="2400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. 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 </a:t>
            </a:r>
            <a:r>
              <a:rPr lang="cy-GB" sz="2400" u="sng" dirty="0">
                <a:highlight>
                  <a:srgbClr val="FFFF00"/>
                </a:highlight>
                <a:latin typeface="Cavolini" panose="03000502040302020204" pitchFamily="66" charset="0"/>
                <a:cs typeface="Cavolini" panose="03000502040302020204" pitchFamily="66" charset="0"/>
              </a:rPr>
              <a:t>o gwbl</a:t>
            </a:r>
            <a:r>
              <a:rPr lang="cy-GB" sz="2400" dirty="0">
                <a:latin typeface="Cavolini" panose="03000502040302020204" pitchFamily="66" charset="0"/>
                <a:cs typeface="Cavolini" panose="03000502040302020204" pitchFamily="66" charset="0"/>
              </a:rPr>
              <a:t>! Mae Rhodri yn hoffi bwyta ffrwythau, ac rydw i’n hoffi bwyta cawl. Dydw i ddim yn hoffi cinio ysgol.</a:t>
            </a:r>
            <a:endParaRPr lang="en-US" sz="24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9" name="Clip sain Mared Evans terfynol.m4a" descr="Clip sain Mared Evans terfynol.m4a">
            <a:hlinkClick r:id="" action="ppaction://media"/>
            <a:extLst>
              <a:ext uri="{FF2B5EF4-FFF2-40B4-BE49-F238E27FC236}">
                <a16:creationId xmlns:a16="http://schemas.microsoft.com/office/drawing/2014/main" id="{CF9C0AE8-A2AC-874A-A08E-BB2E904ED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2728" y="154734"/>
            <a:ext cx="1320752" cy="1320752"/>
          </a:xfrm>
          <a:prstGeom prst="rect">
            <a:avLst/>
          </a:prstGeom>
          <a:ln>
            <a:solidFill>
              <a:srgbClr val="FF0000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5410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6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65269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E3471B7-063D-DA48-82A0-833501AFB3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276032"/>
              </p:ext>
            </p:extLst>
          </p:nvPr>
        </p:nvGraphicFramePr>
        <p:xfrm>
          <a:off x="181202" y="4450080"/>
          <a:ext cx="6622554" cy="2197949"/>
        </p:xfrm>
        <a:graphic>
          <a:graphicData uri="http://schemas.openxmlformats.org/drawingml/2006/table">
            <a:tbl>
              <a:tblPr/>
              <a:tblGrid>
                <a:gridCol w="6622554">
                  <a:extLst>
                    <a:ext uri="{9D8B030D-6E8A-4147-A177-3AD203B41FA5}">
                      <a16:colId xmlns:a16="http://schemas.microsoft.com/office/drawing/2014/main" val="92991186"/>
                    </a:ext>
                  </a:extLst>
                </a:gridCol>
              </a:tblGrid>
              <a:tr h="2197949">
                <a:tc>
                  <a:txBody>
                    <a:bodyPr/>
                    <a:lstStyle/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1. Beth ydy enw partner Mared?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2. Ble maen nhw’n byw?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3. Ble mae hi’n gweithio?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4. Beth ydy hoff bwnc Rhodri? </a:t>
                      </a:r>
                      <a:b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</a:br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5. Am beth mae Rhodri’n gyfrifol yn yr ysgol? </a:t>
                      </a:r>
                    </a:p>
                    <a:p>
                      <a:pPr algn="l" rtl="0" fontAlgn="base"/>
                      <a:r>
                        <a:rPr lang="cy-GB" sz="2200" b="0" i="0" dirty="0">
                          <a:effectLst/>
                          <a:latin typeface="American Typewriter" panose="02090604020004020304" pitchFamily="18" charset="77"/>
                        </a:rPr>
                        <a:t>6. Beth mae Mared yn hoffi fwyta?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8FFC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838528"/>
                  </a:ext>
                </a:extLst>
              </a:tr>
            </a:tbl>
          </a:graphicData>
        </a:graphic>
      </p:graphicFrame>
      <p:pic>
        <p:nvPicPr>
          <p:cNvPr id="3074" name="Picture 2">
            <a:extLst>
              <a:ext uri="{FF2B5EF4-FFF2-40B4-BE49-F238E27FC236}">
                <a16:creationId xmlns:a16="http://schemas.microsoft.com/office/drawing/2014/main" id="{8CCA045A-88BC-A241-AE00-5C8746EB03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51702" y="4711647"/>
            <a:ext cx="2085602" cy="1886054"/>
          </a:xfrm>
          <a:prstGeom prst="rect">
            <a:avLst/>
          </a:prstGeom>
          <a:noFill/>
          <a:effectLst>
            <a:outerShdw blurRad="50800" dist="203200" dir="2700000" algn="tl" rotWithShape="0">
              <a:prstClr val="black">
                <a:alpha val="4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844BFEE-1327-3641-8BE1-1A9576944D71}"/>
              </a:ext>
            </a:extLst>
          </p:cNvPr>
          <p:cNvSpPr txBox="1"/>
          <p:nvPr/>
        </p:nvSpPr>
        <p:spPr>
          <a:xfrm>
            <a:off x="154983" y="209971"/>
            <a:ext cx="11782321" cy="409342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Mared Evans ydw i. Rydw i’n byw yn Hwlffordd, ond rydw i’n dod o Glydach yn wreiddiol. Rydw i’n gweithio fel athrawes yn Ysgol Penybryn. Rydw i’n dysgu Blwyddyn 4, ond dydw i ddim yn hoffi dysgu Blwyddyn 4. Blwyddyn 2 ydy fy hoff flwyddyn. Yn yr ysgol, rydw i’n gyfrifol am Gyngor yr Ysgol a Datblygiad Creadigol ar draws yr ysgol.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Rydw i’n byw gyda fy mhartner Rhodri. Mae Rhodri yn dod o Fachynlleth yn wreiddiol. Athro ydy e hefyd. Mae e’n gweithio yn y Cyfnod Sylfaen yn Ysgol Sarn. Ymarfer Corff ydy ei hoff bwnc e. Mae e’n gyfrifol am lythrennedd. 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 </a:t>
            </a:r>
            <a:b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</a:br>
            <a:r>
              <a:rPr lang="cy-GB" sz="2000" dirty="0">
                <a:latin typeface="Cavolini" panose="03000502040302020204" pitchFamily="66" charset="0"/>
                <a:cs typeface="Cavolini" panose="03000502040302020204" pitchFamily="66" charset="0"/>
              </a:rPr>
              <a:t>Rydyn ni’n hoffi gweithio fel athrawon, ond dydyn ni ddim yn hoffi’r gwaith papur! Mae Rhodri yn hoffi bwyta ffrwythau, ac rydw i’n hoffi bwyta cawl. Dydw i ddim yn hoffi cinio ysgol.</a:t>
            </a: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D8A35B-A64E-B747-B83C-3FE9AFF8B697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7237708" y="4606027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4496040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14106-36E0-B246-9B42-FF4B2D07A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838" y="306983"/>
            <a:ext cx="5093043" cy="1325563"/>
          </a:xfrm>
        </p:spPr>
        <p:txBody>
          <a:bodyPr/>
          <a:lstStyle/>
          <a:p>
            <a:r>
              <a:rPr lang="en-US" b="1" dirty="0" err="1">
                <a:latin typeface="Ink Free" panose="03080402000500000000" pitchFamily="66" charset="0"/>
              </a:rPr>
              <a:t>Atebion</a:t>
            </a: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5A8A261-4CAD-0A4E-88FC-EF7843AD36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462384"/>
              </p:ext>
            </p:extLst>
          </p:nvPr>
        </p:nvGraphicFramePr>
        <p:xfrm>
          <a:off x="275482" y="1936980"/>
          <a:ext cx="11641035" cy="4614037"/>
        </p:xfrm>
        <a:graphic>
          <a:graphicData uri="http://schemas.openxmlformats.org/drawingml/2006/table">
            <a:tbl>
              <a:tblPr/>
              <a:tblGrid>
                <a:gridCol w="5606393">
                  <a:extLst>
                    <a:ext uri="{9D8B030D-6E8A-4147-A177-3AD203B41FA5}">
                      <a16:colId xmlns:a16="http://schemas.microsoft.com/office/drawing/2014/main" val="3799960475"/>
                    </a:ext>
                  </a:extLst>
                </a:gridCol>
                <a:gridCol w="6034642">
                  <a:extLst>
                    <a:ext uri="{9D8B030D-6E8A-4147-A177-3AD203B41FA5}">
                      <a16:colId xmlns:a16="http://schemas.microsoft.com/office/drawing/2014/main" val="3189457558"/>
                    </a:ext>
                  </a:extLst>
                </a:gridCol>
              </a:tblGrid>
              <a:tr h="430085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1. Beth ydy enw partner Mared?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2. Ble maen nhw’n byw?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3. Ble mae hi’n gweithio?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4. Beth ydy hoff bwnc Rhodri? </a:t>
                      </a:r>
                      <a:b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5. Am beth mae Rhodri’n gyfrifol yn yr ysgol?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6. Beth mae Mared yn hoffi fwyta?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1.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Rhodri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 ydy enw partner Mared.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2. Maen nhw’n byw yn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Hwlffordd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3. Mae hi’n gweithio yn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Ysgol Penbryn.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4. Hoff bwnc Rhodri ydy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Ymarfer Corff.</a:t>
                      </a:r>
                      <a:b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5. Mae Rhodri’n gyfrifol am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lythrennedd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 yn yr ysgol.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6. Mae Mared yn hoffi bwyta </a:t>
                      </a:r>
                      <a:r>
                        <a:rPr lang="cy-GB" sz="2500" b="1" i="0" dirty="0">
                          <a:effectLst/>
                          <a:latin typeface="Avenir Book" panose="02000503020000020003" pitchFamily="2" charset="0"/>
                        </a:rPr>
                        <a:t>cawl</a:t>
                      </a:r>
                      <a:r>
                        <a:rPr lang="cy-GB" sz="2500" b="0" i="0" dirty="0">
                          <a:effectLst/>
                          <a:latin typeface="Avenir Book" panose="02000503020000020003" pitchFamily="2" charset="0"/>
                        </a:rPr>
                        <a:t>. </a:t>
                      </a:r>
                    </a:p>
                    <a:p>
                      <a:pPr algn="l" rtl="0" fontAlgn="base">
                        <a:lnSpc>
                          <a:spcPct val="150000"/>
                        </a:lnSpc>
                      </a:pPr>
                      <a:endParaRPr lang="cy-GB" sz="2500" b="0" i="0" dirty="0">
                        <a:effectLst/>
                        <a:latin typeface="Avenir Book" panose="02000503020000020003" pitchFamily="2" charset="0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4143809"/>
                  </a:ext>
                </a:extLst>
              </a:tr>
            </a:tbl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7E0CD47C-9EAE-2A47-9C54-B1C3CCD11B6A}"/>
              </a:ext>
            </a:extLst>
          </p:cNvPr>
          <p:cNvPicPr/>
          <p:nvPr/>
        </p:nvPicPr>
        <p:blipFill rotWithShape="1">
          <a:blip r:embed="rId2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035" t="28086" b="55171"/>
          <a:stretch/>
        </p:blipFill>
        <p:spPr bwMode="auto">
          <a:xfrm>
            <a:off x="9631134" y="-110856"/>
            <a:ext cx="2347506" cy="188605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194280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1086</TotalTime>
  <Words>2379</Words>
  <Application>Microsoft Macintosh PowerPoint</Application>
  <PresentationFormat>Widescreen</PresentationFormat>
  <Paragraphs>346</Paragraphs>
  <Slides>25</Slides>
  <Notes>10</Notes>
  <HiddenSlides>0</HiddenSlides>
  <MMClips>8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41" baseType="lpstr">
      <vt:lpstr>American Typewriter</vt:lpstr>
      <vt:lpstr>Arial</vt:lpstr>
      <vt:lpstr>Avenir Book</vt:lpstr>
      <vt:lpstr>Calibri</vt:lpstr>
      <vt:lpstr>Calibri Light</vt:lpstr>
      <vt:lpstr>Cavolini</vt:lpstr>
      <vt:lpstr>Comic Sans MS</vt:lpstr>
      <vt:lpstr>Garamond</vt:lpstr>
      <vt:lpstr>Ink Free</vt:lpstr>
      <vt:lpstr>Times New Roman</vt:lpstr>
      <vt:lpstr>Tw Cen MT</vt:lpstr>
      <vt:lpstr>Wingdings 2</vt:lpstr>
      <vt:lpstr>Cover and End Slide Master</vt:lpstr>
      <vt:lpstr>Contents Slide Master</vt:lpstr>
      <vt:lpstr>Section Break Slide Master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 Hoffi       Ddim yn hoffi 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16</cp:revision>
  <cp:lastPrinted>2020-10-27T10:21:36Z</cp:lastPrinted>
  <dcterms:created xsi:type="dcterms:W3CDTF">2020-10-15T18:57:45Z</dcterms:created>
  <dcterms:modified xsi:type="dcterms:W3CDTF">2020-10-27T12:35:25Z</dcterms:modified>
</cp:coreProperties>
</file>