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62" r:id="rId1"/>
  </p:sldMasterIdLst>
  <p:sldIdLst>
    <p:sldId id="257" r:id="rId2"/>
  </p:sldIdLst>
  <p:sldSz cx="12801600" cy="9601200" type="A3"/>
  <p:notesSz cx="9945688" cy="6858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E5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171" autoAdjust="0"/>
    <p:restoredTop sz="94660"/>
  </p:normalViewPr>
  <p:slideViewPr>
    <p:cSldViewPr snapToGrid="0">
      <p:cViewPr varScale="1">
        <p:scale>
          <a:sx n="119" d="100"/>
          <a:sy n="119" d="100"/>
        </p:scale>
        <p:origin x="27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571308"/>
            <a:ext cx="9601200" cy="3342640"/>
          </a:xfrm>
        </p:spPr>
        <p:txBody>
          <a:bodyPr anchor="b"/>
          <a:lstStyle>
            <a:lvl1pPr algn="ctr">
              <a:defRPr sz="6300"/>
            </a:lvl1pPr>
          </a:lstStyle>
          <a:p>
            <a:r>
              <a:rPr lang="en-US" smtClean="0"/>
              <a:t>Click to edit Master title style</a:t>
            </a:r>
            <a:endParaRPr lang="en-GB"/>
          </a:p>
        </p:txBody>
      </p:sp>
      <p:sp>
        <p:nvSpPr>
          <p:cNvPr id="3" name="Subtitle 2"/>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C2F8A4-98DE-4AFD-AB7C-7AA8A2C39AE9}"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2408734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2F8A4-98DE-4AFD-AB7C-7AA8A2C39AE9}"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1398569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4"/>
            <a:ext cx="11041380" cy="3993832"/>
          </a:xfrm>
        </p:spPr>
        <p:txBody>
          <a:bodyPr anchor="b"/>
          <a:lstStyle>
            <a:lvl1pPr>
              <a:defRPr sz="6300"/>
            </a:lvl1pPr>
          </a:lstStyle>
          <a:p>
            <a:r>
              <a:rPr lang="en-US" smtClean="0"/>
              <a:t>Click to edit Master title style</a:t>
            </a:r>
            <a:endParaRPr lang="en-GB"/>
          </a:p>
        </p:txBody>
      </p:sp>
      <p:sp>
        <p:nvSpPr>
          <p:cNvPr id="3" name="Text Placeholder 2"/>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C2F8A4-98DE-4AFD-AB7C-7AA8A2C39AE9}"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2254429619"/>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801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4808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C2F8A4-98DE-4AFD-AB7C-7AA8A2C39AE9}"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3180729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6"/>
            <a:ext cx="11041380" cy="1855788"/>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Click to edit Master text styles</a:t>
            </a:r>
          </a:p>
        </p:txBody>
      </p:sp>
      <p:sp>
        <p:nvSpPr>
          <p:cNvPr id="4" name="Content Placeholder 3"/>
          <p:cNvSpPr>
            <a:spLocks noGrp="1"/>
          </p:cNvSpPr>
          <p:nvPr>
            <p:ph sz="half" idx="2"/>
          </p:nvPr>
        </p:nvSpPr>
        <p:spPr>
          <a:xfrm>
            <a:off x="881778" y="3507105"/>
            <a:ext cx="5415676"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Click to edit Master text styles</a:t>
            </a:r>
          </a:p>
        </p:txBody>
      </p:sp>
      <p:sp>
        <p:nvSpPr>
          <p:cNvPr id="6" name="Content Placeholder 5"/>
          <p:cNvSpPr>
            <a:spLocks noGrp="1"/>
          </p:cNvSpPr>
          <p:nvPr>
            <p:ph sz="quarter" idx="4"/>
          </p:nvPr>
        </p:nvSpPr>
        <p:spPr>
          <a:xfrm>
            <a:off x="6480810" y="3507105"/>
            <a:ext cx="5442347"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C2F8A4-98DE-4AFD-AB7C-7AA8A2C39AE9}" type="datetimeFigureOut">
              <a:rPr lang="en-GB" smtClean="0"/>
              <a:t>13/10/2017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614973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C2F8A4-98DE-4AFD-AB7C-7AA8A2C39AE9}" type="datetimeFigureOut">
              <a:rPr lang="en-GB" smtClean="0"/>
              <a:t>13/10/2017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1525891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C2F8A4-98DE-4AFD-AB7C-7AA8A2C39AE9}" type="datetimeFigureOut">
              <a:rPr lang="en-GB" smtClean="0"/>
              <a:t>13/10/2017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210061486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smtClean="0"/>
              <a:t>Click to edit Master title style</a:t>
            </a:r>
            <a:endParaRPr lang="en-GB"/>
          </a:p>
        </p:txBody>
      </p:sp>
      <p:sp>
        <p:nvSpPr>
          <p:cNvPr id="3" name="Content Placeholder 2"/>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C2F8A4-98DE-4AFD-AB7C-7AA8A2C39AE9}"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168895459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smtClean="0"/>
              <a:t>Click to edit Master title style</a:t>
            </a:r>
            <a:endParaRPr lang="en-GB"/>
          </a:p>
        </p:txBody>
      </p:sp>
      <p:sp>
        <p:nvSpPr>
          <p:cNvPr id="3" name="Picture Placeholder 2"/>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C2F8A4-98DE-4AFD-AB7C-7AA8A2C39AE9}"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3137638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2F8A4-98DE-4AFD-AB7C-7AA8A2C39AE9}"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471243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5" y="511175"/>
            <a:ext cx="2760345" cy="813657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80110" y="511175"/>
            <a:ext cx="8121015" cy="813657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2F8A4-98DE-4AFD-AB7C-7AA8A2C39AE9}"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50216-29A0-484E-8B0F-D0CA87D2D527}" type="slidenum">
              <a:rPr lang="en-GB" smtClean="0"/>
              <a:t>‹#›</a:t>
            </a:fld>
            <a:endParaRPr lang="en-GB"/>
          </a:p>
        </p:txBody>
      </p:sp>
    </p:spTree>
    <p:extLst>
      <p:ext uri="{BB962C8B-B14F-4D97-AF65-F5344CB8AC3E}">
        <p14:creationId xmlns:p14="http://schemas.microsoft.com/office/powerpoint/2010/main" val="33882830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B2C2F8A4-98DE-4AFD-AB7C-7AA8A2C39AE9}" type="datetimeFigureOut">
              <a:rPr lang="en-GB" smtClean="0"/>
              <a:t>13/10/2017</a:t>
            </a:fld>
            <a:endParaRPr lang="en-GB"/>
          </a:p>
        </p:txBody>
      </p:sp>
      <p:sp>
        <p:nvSpPr>
          <p:cNvPr id="5" name="Footer Placeholder 4"/>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2F550216-29A0-484E-8B0F-D0CA87D2D527}" type="slidenum">
              <a:rPr lang="en-GB" smtClean="0"/>
              <a:t>‹#›</a:t>
            </a:fld>
            <a:endParaRPr lang="en-GB"/>
          </a:p>
        </p:txBody>
      </p:sp>
    </p:spTree>
    <p:extLst>
      <p:ext uri="{BB962C8B-B14F-4D97-AF65-F5344CB8AC3E}">
        <p14:creationId xmlns:p14="http://schemas.microsoft.com/office/powerpoint/2010/main" val="35640013"/>
      </p:ext>
    </p:extLst>
  </p:cSld>
  <p:clrMap bg1="lt1" tx1="dk1" bg2="lt2" tx2="dk2" accent1="accent1" accent2="accent2" accent3="accent3" accent4="accent4" accent5="accent5" accent6="accent6" hlink="hlink" folHlink="folHlink"/>
  <p:sldLayoutIdLst>
    <p:sldLayoutId id="2147484663" r:id="rId1"/>
    <p:sldLayoutId id="2147484664" r:id="rId2"/>
    <p:sldLayoutId id="2147484665" r:id="rId3"/>
    <p:sldLayoutId id="2147484666" r:id="rId4"/>
    <p:sldLayoutId id="2147484667" r:id="rId5"/>
    <p:sldLayoutId id="2147484668" r:id="rId6"/>
    <p:sldLayoutId id="2147484669" r:id="rId7"/>
    <p:sldLayoutId id="2147484670" r:id="rId8"/>
    <p:sldLayoutId id="2147484671" r:id="rId9"/>
    <p:sldLayoutId id="2147484672" r:id="rId10"/>
    <p:sldLayoutId id="2147484673"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30000">
              <a:schemeClr val="accent1">
                <a:lumMod val="60000"/>
                <a:lumOff val="40000"/>
              </a:schemeClr>
            </a:gs>
            <a:gs pos="0">
              <a:schemeClr val="bg1">
                <a:tint val="90000"/>
                <a:lumMod val="110000"/>
              </a:schemeClr>
            </a:gs>
            <a:gs pos="96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93620" y="114300"/>
            <a:ext cx="8214360" cy="1123950"/>
          </a:xfrm>
        </p:spPr>
        <p:txBody>
          <a:bodyPr>
            <a:normAutofit/>
          </a:bodyPr>
          <a:lstStyle/>
          <a:p>
            <a:pPr algn="ctr"/>
            <a:r>
              <a:rPr lang="en-GB" dirty="0"/>
              <a:t>Accurate </a:t>
            </a:r>
            <a:r>
              <a:rPr lang="en-GB" dirty="0" smtClean="0"/>
              <a:t>Shuttle run test device</a:t>
            </a:r>
            <a:br>
              <a:rPr lang="en-GB" dirty="0" smtClean="0"/>
            </a:br>
            <a:r>
              <a:rPr lang="en-GB" sz="1400" dirty="0"/>
              <a:t> </a:t>
            </a:r>
            <a:r>
              <a:rPr lang="en-GB" sz="1400" dirty="0" smtClean="0"/>
              <a:t>By Martin Rothwell BEng Electrical and Electronic Engineering</a:t>
            </a:r>
            <a:endParaRPr lang="en-GB" dirty="0"/>
          </a:p>
        </p:txBody>
      </p:sp>
      <p:pic>
        <p:nvPicPr>
          <p:cNvPr id="1028" name="Picture 4" descr="http://www.uwtsd.ac.uk/media/uwtsd-website/style-assets/images/uwtsd-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7979" y="314325"/>
            <a:ext cx="1809750" cy="7239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20842" y="1238250"/>
            <a:ext cx="3785937" cy="8280000"/>
          </a:xfrm>
          <a:prstGeom prst="rect">
            <a:avLst/>
          </a:prstGeom>
          <a:solidFill>
            <a:schemeClr val="bg2"/>
          </a:solid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u="sng" dirty="0" smtClean="0"/>
              <a:t>Abstract</a:t>
            </a:r>
          </a:p>
          <a:p>
            <a:r>
              <a:rPr lang="en-GB" sz="1200" dirty="0" smtClean="0"/>
              <a:t>shuttle run tests are often recorded using a pen and paper and success or failure of a shuttle is calculated by eye. This is very inaccurate and can lead to a participant being awarded the wrong level. This device will accurately measure when a participant crosses the line and if they have made it in time. The device will also record their final achieved level.</a:t>
            </a:r>
          </a:p>
          <a:p>
            <a:endParaRPr lang="en-GB" sz="1200" dirty="0" smtClean="0"/>
          </a:p>
          <a:p>
            <a:pPr algn="ctr"/>
            <a:r>
              <a:rPr lang="en-GB" sz="1400" u="sng" dirty="0" smtClean="0"/>
              <a:t>What is a shuttle run test?</a:t>
            </a:r>
            <a:endParaRPr lang="en-GB" sz="1400" dirty="0" smtClean="0"/>
          </a:p>
          <a:p>
            <a:r>
              <a:rPr lang="en-GB" sz="1200" i="1" dirty="0" smtClean="0"/>
              <a:t>The shuttle run testis a commonly used test to calculate the fitness level of an individual. This test is used in sports such as football, rugby tennis as well as being part of the initial army fitness tests[1]. A participant will score a level which is a good indication of their fitness.[2]</a:t>
            </a:r>
            <a:endParaRPr lang="en-GB" sz="1200" dirty="0" smtClean="0"/>
          </a:p>
          <a:p>
            <a:r>
              <a:rPr lang="en-GB" sz="1200" dirty="0" smtClean="0"/>
              <a:t> </a:t>
            </a:r>
          </a:p>
          <a:p>
            <a:r>
              <a:rPr lang="en-GB" sz="1200" dirty="0" smtClean="0"/>
              <a:t>Two lines are marked out with cones 20 meters apart and the participants must run from one line to the next before the buzzer sounds. These runs are called shuttles. There are a set number of shuttles to perform for each level and once they are finished the next level starts. Shuttles gradually increase in frequency and number meaning the participants must run faster and further per level.[3]</a:t>
            </a:r>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endParaRPr lang="en-GB" sz="1200" dirty="0" smtClean="0"/>
          </a:p>
          <a:p>
            <a:pPr algn="ctr"/>
            <a:r>
              <a:rPr lang="en-GB" sz="1050" b="1" dirty="0" smtClean="0"/>
              <a:t>Figure 1 </a:t>
            </a:r>
            <a:r>
              <a:rPr lang="en-GB" sz="1050" dirty="0" smtClean="0"/>
              <a:t>Shuttle run test information</a:t>
            </a:r>
            <a:endParaRPr lang="en-GB" sz="1100" dirty="0"/>
          </a:p>
        </p:txBody>
      </p:sp>
      <p:sp>
        <p:nvSpPr>
          <p:cNvPr id="13" name="TextBox 12"/>
          <p:cNvSpPr txBox="1"/>
          <p:nvPr/>
        </p:nvSpPr>
        <p:spPr>
          <a:xfrm>
            <a:off x="4336783" y="1238249"/>
            <a:ext cx="3785937" cy="8280000"/>
          </a:xfrm>
          <a:prstGeom prst="rect">
            <a:avLst/>
          </a:prstGeom>
          <a:solidFill>
            <a:schemeClr val="bg2"/>
          </a:solidFill>
        </p:spPr>
        <p:style>
          <a:lnRef idx="2">
            <a:schemeClr val="dk1"/>
          </a:lnRef>
          <a:fillRef idx="1">
            <a:schemeClr val="lt1"/>
          </a:fillRef>
          <a:effectRef idx="0">
            <a:schemeClr val="dk1"/>
          </a:effectRef>
          <a:fontRef idx="minor">
            <a:schemeClr val="dk1"/>
          </a:fontRef>
        </p:style>
        <p:txBody>
          <a:bodyPr wrap="square" rtlCol="0">
            <a:spAutoFit/>
          </a:bodyPr>
          <a:lstStyle/>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pPr algn="ctr"/>
            <a:r>
              <a:rPr lang="en-GB" sz="1050" b="1" dirty="0" smtClean="0"/>
              <a:t>Figure 2 </a:t>
            </a:r>
            <a:r>
              <a:rPr lang="en-GB" sz="1050" dirty="0" smtClean="0"/>
              <a:t>Shuttle run layout</a:t>
            </a:r>
            <a:endParaRPr lang="en-GB" sz="1100" dirty="0" smtClean="0"/>
          </a:p>
          <a:p>
            <a:pPr algn="ctr"/>
            <a:r>
              <a:rPr lang="en-GB" sz="1400" u="sng" dirty="0" smtClean="0"/>
              <a:t>Aims</a:t>
            </a:r>
          </a:p>
          <a:p>
            <a:pPr algn="ctr"/>
            <a:endParaRPr lang="en-GB" sz="1100" dirty="0" smtClean="0"/>
          </a:p>
          <a:p>
            <a:pPr marL="171450" lvl="0" indent="-171450">
              <a:buFont typeface="Arial" panose="020B0604020202020204" pitchFamily="34" charset="0"/>
              <a:buChar char="•"/>
            </a:pPr>
            <a:r>
              <a:rPr lang="en-GB" sz="1100" i="1" dirty="0" smtClean="0"/>
              <a:t>Study similar devices currently on the market</a:t>
            </a:r>
          </a:p>
          <a:p>
            <a:pPr marL="171450" lvl="0" indent="-171450">
              <a:buFont typeface="Arial" panose="020B0604020202020204" pitchFamily="34" charset="0"/>
              <a:buChar char="•"/>
            </a:pPr>
            <a:r>
              <a:rPr lang="en-GB" sz="1100" i="1" dirty="0" smtClean="0"/>
              <a:t>Produce a device to accurately run and record the results of a shuttle run test</a:t>
            </a:r>
            <a:endParaRPr lang="en-GB" sz="1100" dirty="0" smtClean="0"/>
          </a:p>
          <a:p>
            <a:r>
              <a:rPr lang="en-GB" sz="1100" dirty="0" smtClean="0"/>
              <a:t> </a:t>
            </a:r>
          </a:p>
          <a:p>
            <a:pPr algn="ctr"/>
            <a:r>
              <a:rPr lang="en-GB" sz="1400" u="sng" dirty="0" smtClean="0"/>
              <a:t>Objectives</a:t>
            </a:r>
          </a:p>
          <a:p>
            <a:pPr algn="ctr"/>
            <a:endParaRPr lang="en-GB" sz="1100" dirty="0" smtClean="0"/>
          </a:p>
          <a:p>
            <a:pPr marL="171450" lvl="0" indent="-171450">
              <a:buFont typeface="Arial" panose="020B0604020202020204" pitchFamily="34" charset="0"/>
              <a:buChar char="•"/>
            </a:pPr>
            <a:r>
              <a:rPr lang="en-GB" sz="1100" i="1" dirty="0" smtClean="0"/>
              <a:t>Conduct a literature review relating to shuttle run tests, PIC Micro controllers and infrared sensors</a:t>
            </a:r>
            <a:endParaRPr lang="en-GB" sz="1100" dirty="0" smtClean="0"/>
          </a:p>
          <a:p>
            <a:pPr marL="171450" lvl="0" indent="-171450">
              <a:buFont typeface="Arial" panose="020B0604020202020204" pitchFamily="34" charset="0"/>
              <a:buChar char="•"/>
            </a:pPr>
            <a:r>
              <a:rPr lang="en-GB" sz="1100" i="1" dirty="0" smtClean="0"/>
              <a:t>Build a prototype circuit board to demonstrate the device.</a:t>
            </a:r>
            <a:endParaRPr lang="en-GB" sz="1100" dirty="0" smtClean="0"/>
          </a:p>
          <a:p>
            <a:pPr marL="171450" lvl="0" indent="-171450">
              <a:buFont typeface="Arial" panose="020B0604020202020204" pitchFamily="34" charset="0"/>
              <a:buChar char="•"/>
            </a:pPr>
            <a:r>
              <a:rPr lang="en-GB" sz="1100" i="1" dirty="0" smtClean="0"/>
              <a:t>Produce a program capable of running the test and recording participants scores</a:t>
            </a:r>
            <a:endParaRPr lang="en-GB" sz="1100" dirty="0" smtClean="0"/>
          </a:p>
          <a:p>
            <a:pPr marL="171450" lvl="0" indent="-171450">
              <a:buFont typeface="Arial" panose="020B0604020202020204" pitchFamily="34" charset="0"/>
              <a:buChar char="•"/>
            </a:pPr>
            <a:r>
              <a:rPr lang="en-GB" sz="1100" i="1" dirty="0" smtClean="0"/>
              <a:t>Test the prototype </a:t>
            </a:r>
            <a:endParaRPr lang="en-GB" sz="1100" dirty="0" smtClean="0"/>
          </a:p>
          <a:p>
            <a:pPr algn="ctr"/>
            <a:r>
              <a:rPr lang="en-GB" sz="1400" u="sng" dirty="0" smtClean="0"/>
              <a:t>The Device</a:t>
            </a:r>
          </a:p>
          <a:p>
            <a:pPr algn="ctr"/>
            <a:endParaRPr lang="en-GB" sz="1400" dirty="0" smtClean="0"/>
          </a:p>
          <a:p>
            <a:r>
              <a:rPr lang="en-GB" sz="1200" dirty="0" smtClean="0"/>
              <a:t>PIC Microcontroller – This will do all of the required calculations.</a:t>
            </a:r>
          </a:p>
          <a:p>
            <a:r>
              <a:rPr lang="en-GB" sz="1200" dirty="0" smtClean="0"/>
              <a:t>Infrared sensors – Infrared sensors will be used to record when a participant has crossed the line. </a:t>
            </a:r>
          </a:p>
          <a:p>
            <a:r>
              <a:rPr lang="en-GB" sz="1200" dirty="0" smtClean="0"/>
              <a:t>Buzzers – buzzers will be used to announce the end of each shuttle so the participants know when to run </a:t>
            </a:r>
          </a:p>
          <a:p>
            <a:r>
              <a:rPr lang="en-GB" sz="1200" dirty="0" smtClean="0"/>
              <a:t>LEDs – there will be a red and a green LED built into the cones and the green LED will light if the participant has made the shuttle on time, otherwise the red LED will turn on.</a:t>
            </a:r>
          </a:p>
          <a:p>
            <a:r>
              <a:rPr lang="en-GB" sz="1200" dirty="0" smtClean="0"/>
              <a:t>Screen – A screen will be used to display the participants final achieved level and the current level and shuttle of the active test.</a:t>
            </a:r>
          </a:p>
          <a:p>
            <a:endParaRPr lang="en-GB" sz="1200" dirty="0"/>
          </a:p>
          <a:p>
            <a:r>
              <a:rPr lang="en-GB" sz="1200" dirty="0" smtClean="0"/>
              <a:t>The infrared sensors, buzzers and LEDs will be build into each cone. There will be a set of 10 cones so that 5 people can take the test at once. The screen and PIC Microcontroller will be built into a separate unit that can be used to control the test.</a:t>
            </a:r>
          </a:p>
          <a:p>
            <a:endParaRPr lang="en-GB" sz="1200" dirty="0" smtClean="0"/>
          </a:p>
        </p:txBody>
      </p:sp>
      <p:pic>
        <p:nvPicPr>
          <p:cNvPr id="1030" name="Picture 6" descr="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9159" y="1359569"/>
            <a:ext cx="3561183" cy="123842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8352724" y="1230228"/>
            <a:ext cx="3785937" cy="8280000"/>
          </a:xfrm>
          <a:prstGeom prst="rect">
            <a:avLst/>
          </a:prstGeom>
          <a:solidFill>
            <a:schemeClr val="bg2"/>
          </a:solid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u="sng" dirty="0" smtClean="0"/>
              <a:t>Infrared Sensors</a:t>
            </a:r>
            <a:endParaRPr lang="en-GB" sz="1400" u="sng" dirty="0"/>
          </a:p>
          <a:p>
            <a:r>
              <a:rPr lang="en-GB" sz="1100" dirty="0" smtClean="0"/>
              <a:t>The infra red sensors in this device will have two parts, the transmitter and the receiver. The transmitter outputs a steady beam of infrared light. When the test participant runs through the beam of light it is then reflected back onto the receiver. When the receiver detects the beam of infrared light it sends a signal back to the PIC Microcontroller to show that the participant has crossed the line.</a:t>
            </a:r>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smtClean="0"/>
          </a:p>
          <a:p>
            <a:endParaRPr lang="en-GB" sz="1100" dirty="0"/>
          </a:p>
          <a:p>
            <a:endParaRPr lang="en-GB" sz="1100" dirty="0" smtClean="0"/>
          </a:p>
          <a:p>
            <a:pPr algn="ctr"/>
            <a:r>
              <a:rPr lang="en-GB" sz="1050" b="1" dirty="0" smtClean="0"/>
              <a:t>Figure 3</a:t>
            </a:r>
            <a:r>
              <a:rPr lang="en-GB" sz="1050" b="1" u="sng" dirty="0" smtClean="0"/>
              <a:t> </a:t>
            </a:r>
            <a:r>
              <a:rPr lang="en-GB" sz="1050" dirty="0" smtClean="0"/>
              <a:t>Infrared Sensor Setup</a:t>
            </a:r>
            <a:endParaRPr lang="en-GB" sz="1050" b="1" dirty="0" smtClean="0"/>
          </a:p>
          <a:p>
            <a:endParaRPr lang="en-GB" sz="1100" dirty="0"/>
          </a:p>
          <a:p>
            <a:r>
              <a:rPr lang="en-GB" sz="1100" dirty="0" smtClean="0"/>
              <a:t>An example sensor available on the market has a range of 10cm to 80cm which would be large enough for a running lane and measures just 4.45cm x 1.89cm x 1.35 cm which is small enough to be built into a sports cone.[4]</a:t>
            </a:r>
          </a:p>
          <a:p>
            <a:endParaRPr lang="en-GB" sz="1100" dirty="0"/>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endParaRPr lang="en-GB" sz="1100" dirty="0"/>
          </a:p>
          <a:p>
            <a:pPr algn="ctr"/>
            <a:endParaRPr lang="en-GB" sz="1400" u="sng" dirty="0" smtClean="0"/>
          </a:p>
          <a:p>
            <a:pPr algn="ctr"/>
            <a:r>
              <a:rPr lang="en-GB" sz="1400" u="sng" dirty="0" smtClean="0"/>
              <a:t>References</a:t>
            </a:r>
            <a:endParaRPr lang="en-GB" sz="1100" u="sng" dirty="0" smtClean="0"/>
          </a:p>
          <a:p>
            <a:r>
              <a:rPr lang="en-GB" sz="1100" dirty="0" smtClean="0"/>
              <a:t>[1] http://armyfitnesstest.co.uk/training-guide/officer-fitness-tests/</a:t>
            </a:r>
          </a:p>
          <a:p>
            <a:r>
              <a:rPr lang="en-GB" sz="1100" dirty="0" smtClean="0"/>
              <a:t>[2] https://www.footballscience.net/testing/aerobic-endurance/20m-multistage-shuttle-run-test-beep-test/</a:t>
            </a:r>
          </a:p>
          <a:p>
            <a:r>
              <a:rPr lang="en-GB" sz="1100" dirty="0" smtClean="0"/>
              <a:t>[3]http://www.tpfp.org/a_shuttle.php</a:t>
            </a:r>
          </a:p>
          <a:p>
            <a:r>
              <a:rPr lang="en-GB" sz="1100" dirty="0" smtClean="0"/>
              <a:t>[4]https://www.jameco.com/webapp/wcs/stores/servlet/Product_10001_10001_2150256_-1?avad=31303_cfba21d1&amp;source=Avantlink</a:t>
            </a:r>
          </a:p>
          <a:p>
            <a:endParaRPr lang="en-GB" sz="1100" dirty="0" smtClean="0"/>
          </a:p>
        </p:txBody>
      </p:sp>
      <p:pic>
        <p:nvPicPr>
          <p:cNvPr id="8" name="Picture 7" descr="IMG_256"/>
          <p:cNvPicPr/>
          <p:nvPr/>
        </p:nvPicPr>
        <p:blipFill>
          <a:blip r:embed="rId4"/>
          <a:stretch>
            <a:fillRect/>
          </a:stretch>
        </p:blipFill>
        <p:spPr>
          <a:xfrm>
            <a:off x="639260" y="5598870"/>
            <a:ext cx="3101340" cy="3516630"/>
          </a:xfrm>
          <a:prstGeom prst="rect">
            <a:avLst/>
          </a:prstGeom>
          <a:noFill/>
          <a:ln w="9525">
            <a:noFill/>
          </a:ln>
        </p:spPr>
      </p:pic>
      <p:pic>
        <p:nvPicPr>
          <p:cNvPr id="1034" name="Picture 10" descr="http://www.electronicshub.org/wp-content/uploads/2015/01/1.-IR-Sensor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65059" y="2917818"/>
            <a:ext cx="3561265" cy="239563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harp IR Distance Sensor GP2Y0A21YK0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584956" y="6429378"/>
            <a:ext cx="1321469" cy="1321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0034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122</TotalTime>
  <Words>321</Words>
  <Application>Microsoft Office PowerPoint</Application>
  <PresentationFormat>A3 Paper (297x420 mm)</PresentationFormat>
  <Paragraphs>92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Accurate Shuttle run test device  By Martin Rothwell BEng Electrical and Electronic Engineering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Accurate Bleep test device</dc:title>
  <dc:creator>Martin Rothwell</dc:creator>
  <cp:lastModifiedBy>Martin Rothwell</cp:lastModifiedBy>
  <cp:revision>12</cp:revision>
  <cp:lastPrinted>2017-10-13T10:33:27Z</cp:lastPrinted>
  <dcterms:created xsi:type="dcterms:W3CDTF">2017-10-13T08:32:07Z</dcterms:created>
  <dcterms:modified xsi:type="dcterms:W3CDTF">2017-10-13T10:35:51Z</dcterms:modified>
</cp:coreProperties>
</file>