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59"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783985-A037-4338-6624-0AB606CB20E1}" v="756" dt="2022-06-30T11:54:50.105"/>
    <p1510:client id="{E1BA1F5F-2EA3-411E-ACBB-D4E2F0F52AFE}" v="774" dt="2022-06-22T18:22:24.805"/>
    <p1510:client id="{E607A623-198F-EE82-5E13-88AF3004A3E2}" v="3" dt="2022-06-30T12:00:05.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viewProps" Target="viewProps.xml" Id="rId8" /><Relationship Type="http://schemas.openxmlformats.org/officeDocument/2006/relationships/slide" Target="slides/slide2.xml" Id="rId3" /><Relationship Type="http://schemas.openxmlformats.org/officeDocument/2006/relationships/presProps" Target="presProps.xml" Id="rId7" /><Relationship Type="http://schemas.microsoft.com/office/2015/10/relationships/revisionInfo" Target="revisionInfo.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4.xml" Id="rId5" /><Relationship Type="http://schemas.openxmlformats.org/officeDocument/2006/relationships/tableStyles" Target="tableStyles.xml" Id="rId10" /><Relationship Type="http://schemas.openxmlformats.org/officeDocument/2006/relationships/slide" Target="slides/slide3.xml" Id="rId4" /><Relationship Type="http://schemas.openxmlformats.org/officeDocument/2006/relationships/theme" Target="theme/theme1.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eduspire.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04E0BB4-3798-EE3A-A37C-6E8FAED89B5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a:solidFill>
                  <a:srgbClr val="FFFFFF"/>
                </a:solidFill>
                <a:cs typeface="Calibri Light"/>
              </a:rPr>
              <a:t>Are students confident in using technology to collaborate?</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GB" dirty="0">
                <a:solidFill>
                  <a:srgbClr val="FFFFFF"/>
                </a:solidFill>
                <a:cs typeface="Calibri"/>
              </a:rPr>
              <a:t>Group presentation by </a:t>
            </a:r>
            <a:r>
              <a:rPr lang="en-GB" dirty="0" err="1">
                <a:solidFill>
                  <a:srgbClr val="FFFFFF"/>
                </a:solidFill>
                <a:cs typeface="Calibri"/>
              </a:rPr>
              <a:t>Sageeta</a:t>
            </a:r>
            <a:r>
              <a:rPr lang="en-GB" dirty="0">
                <a:solidFill>
                  <a:srgbClr val="FFFFFF"/>
                </a:solidFill>
                <a:cs typeface="Calibri"/>
              </a:rPr>
              <a:t> Hussain 2129744, Nazima Parveen 2127236 and Shakeel Hussain 2127229. Module code: LCHS4002. Lecturer: Rebecca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3ED3D-0B13-C8A0-956F-B7A45E989024}"/>
              </a:ext>
            </a:extLst>
          </p:cNvPr>
          <p:cNvSpPr>
            <a:spLocks noGrp="1"/>
          </p:cNvSpPr>
          <p:nvPr>
            <p:ph type="title"/>
          </p:nvPr>
        </p:nvSpPr>
        <p:spPr/>
        <p:txBody>
          <a:bodyPr/>
          <a:lstStyle/>
          <a:p>
            <a:r>
              <a:rPr lang="en-GB" b="1" dirty="0">
                <a:cs typeface="Calibri Light"/>
              </a:rPr>
              <a:t>Technology and self confidence</a:t>
            </a:r>
            <a:endParaRPr lang="en-GB" b="1" dirty="0"/>
          </a:p>
        </p:txBody>
      </p:sp>
      <p:sp>
        <p:nvSpPr>
          <p:cNvPr id="3" name="Content Placeholder 2">
            <a:extLst>
              <a:ext uri="{FF2B5EF4-FFF2-40B4-BE49-F238E27FC236}">
                <a16:creationId xmlns:a16="http://schemas.microsoft.com/office/drawing/2014/main" id="{99009EF3-4534-76B1-ED42-4504E0F9DEDF}"/>
              </a:ext>
            </a:extLst>
          </p:cNvPr>
          <p:cNvSpPr>
            <a:spLocks noGrp="1"/>
          </p:cNvSpPr>
          <p:nvPr>
            <p:ph idx="1"/>
          </p:nvPr>
        </p:nvSpPr>
        <p:spPr/>
        <p:txBody>
          <a:bodyPr vert="horz" lIns="91440" tIns="45720" rIns="91440" bIns="45720" rtlCol="0" anchor="t">
            <a:normAutofit/>
          </a:bodyPr>
          <a:lstStyle/>
          <a:p>
            <a:r>
              <a:rPr lang="en-GB" dirty="0">
                <a:cs typeface="Calibri"/>
              </a:rPr>
              <a:t>Technology has helped us transform in our lives as it has become more modern and it is a more necessity in life.</a:t>
            </a:r>
          </a:p>
          <a:p>
            <a:r>
              <a:rPr lang="en-GB" dirty="0">
                <a:cs typeface="Calibri"/>
              </a:rPr>
              <a:t>Technology is more important as it is used in all areas of life. Example: Microsoft teams, combined videos, audio calls, meetings and chats.</a:t>
            </a:r>
          </a:p>
          <a:p>
            <a:pPr marL="0" indent="0">
              <a:buNone/>
            </a:pPr>
            <a:endParaRPr lang="en-GB">
              <a:cs typeface="Calibri"/>
            </a:endParaRPr>
          </a:p>
        </p:txBody>
      </p:sp>
    </p:spTree>
    <p:extLst>
      <p:ext uri="{BB962C8B-B14F-4D97-AF65-F5344CB8AC3E}">
        <p14:creationId xmlns:p14="http://schemas.microsoft.com/office/powerpoint/2010/main" val="1625202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67601-761E-0363-756C-207851BAA36E}"/>
              </a:ext>
            </a:extLst>
          </p:cNvPr>
          <p:cNvSpPr>
            <a:spLocks noGrp="1"/>
          </p:cNvSpPr>
          <p:nvPr>
            <p:ph type="title"/>
          </p:nvPr>
        </p:nvSpPr>
        <p:spPr/>
        <p:txBody>
          <a:bodyPr/>
          <a:lstStyle/>
          <a:p>
            <a:r>
              <a:rPr lang="en-GB" b="1" dirty="0">
                <a:cs typeface="Calibri Light"/>
              </a:rPr>
              <a:t>Sources</a:t>
            </a:r>
            <a:endParaRPr lang="en-GB" b="1" dirty="0"/>
          </a:p>
        </p:txBody>
      </p:sp>
      <p:sp>
        <p:nvSpPr>
          <p:cNvPr id="3" name="Content Placeholder 2">
            <a:extLst>
              <a:ext uri="{FF2B5EF4-FFF2-40B4-BE49-F238E27FC236}">
                <a16:creationId xmlns:a16="http://schemas.microsoft.com/office/drawing/2014/main" id="{30BF332B-2541-12D5-F1E9-37F23186A57C}"/>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GB" u="sng" dirty="0">
                <a:cs typeface="Calibri"/>
              </a:rPr>
              <a:t>Why student collaboration is more effective with tech? </a:t>
            </a:r>
            <a:r>
              <a:rPr lang="en-GB" dirty="0">
                <a:cs typeface="Calibri"/>
              </a:rPr>
              <a:t>   </a:t>
            </a:r>
            <a:endParaRPr lang="en-US" dirty="0">
              <a:cs typeface="Calibri"/>
            </a:endParaRPr>
          </a:p>
          <a:p>
            <a:r>
              <a:rPr lang="en-GB" dirty="0">
                <a:cs typeface="Calibri"/>
              </a:rPr>
              <a:t>Collaborating is a natural way to use technology. Students can collaborate on almost anything anytime with an internet connection and the right tools. Majority of the students young and old understand the use of technology which helps them therefore are confident in learning more. </a:t>
            </a:r>
            <a:r>
              <a:rPr lang="en-GB" dirty="0">
                <a:ea typeface="+mn-lt"/>
                <a:cs typeface="+mn-lt"/>
              </a:rPr>
              <a:t>Collaborating outside class can be difficult without technology.</a:t>
            </a:r>
            <a:endParaRPr lang="en-US" dirty="0">
              <a:ea typeface="+mn-lt"/>
              <a:cs typeface="+mn-lt"/>
            </a:endParaRPr>
          </a:p>
          <a:p>
            <a:endParaRPr lang="en-GB" dirty="0">
              <a:ea typeface="+mn-lt"/>
              <a:cs typeface="+mn-lt"/>
            </a:endParaRPr>
          </a:p>
          <a:p>
            <a:pPr marL="0" indent="0">
              <a:buNone/>
            </a:pPr>
            <a:r>
              <a:rPr lang="en-GB" u="sng" dirty="0">
                <a:cs typeface="Calibri"/>
              </a:rPr>
              <a:t>9 Ways that technology boosts student confidence in the classroom.</a:t>
            </a:r>
          </a:p>
          <a:p>
            <a:r>
              <a:rPr lang="en-GB" dirty="0">
                <a:cs typeface="Calibri"/>
              </a:rPr>
              <a:t>One of the successes of educational tech is that it boosts student confidence. Having online discussions or assignments also boosts the involvement of those students who lack their confidence to raise their hands in class. </a:t>
            </a:r>
            <a:r>
              <a:rPr lang="en-GB" dirty="0">
                <a:ea typeface="+mn-lt"/>
                <a:cs typeface="+mn-lt"/>
              </a:rPr>
              <a:t>Majority of the students young and old understand the use of technology which helps them therefore are confident in learning more.</a:t>
            </a:r>
          </a:p>
          <a:p>
            <a:endParaRPr lang="en-GB" dirty="0">
              <a:cs typeface="Calibri"/>
            </a:endParaRPr>
          </a:p>
          <a:p>
            <a:pPr marL="0" indent="0">
              <a:buNone/>
            </a:pPr>
            <a:r>
              <a:rPr lang="en-GB" u="sng" dirty="0">
                <a:cs typeface="Calibri"/>
              </a:rPr>
              <a:t>Enhancing education with collaboration technology.</a:t>
            </a:r>
          </a:p>
          <a:p>
            <a:r>
              <a:rPr lang="en-GB" dirty="0">
                <a:cs typeface="Calibri"/>
              </a:rPr>
              <a:t>Technology allows every student the opportunity for an equal , even flexible global education. Digital learning creates a very </a:t>
            </a:r>
            <a:r>
              <a:rPr lang="en-GB" dirty="0" err="1">
                <a:cs typeface="Calibri"/>
              </a:rPr>
              <a:t>dyanamic</a:t>
            </a:r>
            <a:r>
              <a:rPr lang="en-GB" dirty="0">
                <a:cs typeface="Calibri"/>
              </a:rPr>
              <a:t> environment, and you never know what is ahead. We now have confidence that we have access to what we need for a secure and productive future.</a:t>
            </a:r>
          </a:p>
          <a:p>
            <a:endParaRPr lang="en-GB" dirty="0">
              <a:cs typeface="Calibri"/>
            </a:endParaRPr>
          </a:p>
          <a:p>
            <a:pPr marL="0" indent="0">
              <a:buNone/>
            </a:pPr>
            <a:r>
              <a:rPr lang="en-GB" dirty="0">
                <a:cs typeface="Calibri"/>
              </a:rPr>
              <a:t>Students who work together as part of a team will benefit them in their personal and professional future.   </a:t>
            </a:r>
            <a:endParaRPr lang="en-GB"/>
          </a:p>
        </p:txBody>
      </p:sp>
    </p:spTree>
    <p:extLst>
      <p:ext uri="{BB962C8B-B14F-4D97-AF65-F5344CB8AC3E}">
        <p14:creationId xmlns:p14="http://schemas.microsoft.com/office/powerpoint/2010/main" val="1832293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15B1A-DF2B-5AA2-48ED-78D48EB31360}"/>
              </a:ext>
            </a:extLst>
          </p:cNvPr>
          <p:cNvSpPr>
            <a:spLocks noGrp="1"/>
          </p:cNvSpPr>
          <p:nvPr>
            <p:ph type="title"/>
          </p:nvPr>
        </p:nvSpPr>
        <p:spPr/>
        <p:txBody>
          <a:bodyPr/>
          <a:lstStyle/>
          <a:p>
            <a:r>
              <a:rPr lang="en-GB" dirty="0">
                <a:cs typeface="Calibri Light"/>
              </a:rPr>
              <a:t>Questionnaire</a:t>
            </a:r>
            <a:endParaRPr lang="en-GB" dirty="0"/>
          </a:p>
        </p:txBody>
      </p:sp>
      <p:sp>
        <p:nvSpPr>
          <p:cNvPr id="3" name="Content Placeholder 2">
            <a:extLst>
              <a:ext uri="{FF2B5EF4-FFF2-40B4-BE49-F238E27FC236}">
                <a16:creationId xmlns:a16="http://schemas.microsoft.com/office/drawing/2014/main" id="{418CBF1A-9D92-8784-0FCF-6B821FF2F3A0}"/>
              </a:ext>
            </a:extLst>
          </p:cNvPr>
          <p:cNvSpPr>
            <a:spLocks noGrp="1"/>
          </p:cNvSpPr>
          <p:nvPr>
            <p:ph idx="1"/>
          </p:nvPr>
        </p:nvSpPr>
        <p:spPr/>
        <p:txBody>
          <a:bodyPr vert="horz" lIns="91440" tIns="45720" rIns="91440" bIns="45720" rtlCol="0" anchor="t">
            <a:normAutofit fontScale="92500" lnSpcReduction="20000"/>
          </a:bodyPr>
          <a:lstStyle/>
          <a:p>
            <a:r>
              <a:rPr lang="en-GB" dirty="0">
                <a:cs typeface="Calibri"/>
              </a:rPr>
              <a:t>1) Do you feel anxious if you are asked to collaborate using technology? Yes/No</a:t>
            </a:r>
          </a:p>
          <a:p>
            <a:endParaRPr lang="en-GB" dirty="0">
              <a:cs typeface="Calibri"/>
            </a:endParaRPr>
          </a:p>
          <a:p>
            <a:r>
              <a:rPr lang="en-GB" dirty="0">
                <a:cs typeface="Calibri"/>
              </a:rPr>
              <a:t>2) Do you feel confident when using the one drive to collaborate? Yes/No)</a:t>
            </a:r>
          </a:p>
          <a:p>
            <a:endParaRPr lang="en-GB" dirty="0">
              <a:cs typeface="Calibri"/>
            </a:endParaRPr>
          </a:p>
          <a:p>
            <a:r>
              <a:rPr lang="en-GB" dirty="0">
                <a:cs typeface="Calibri"/>
              </a:rPr>
              <a:t>3) Do you see the value of using technology to collaborate? Yes/No</a:t>
            </a:r>
          </a:p>
          <a:p>
            <a:endParaRPr lang="en-GB" dirty="0">
              <a:cs typeface="Calibri"/>
            </a:endParaRPr>
          </a:p>
          <a:p>
            <a:r>
              <a:rPr lang="en-GB" dirty="0">
                <a:cs typeface="Calibri"/>
              </a:rPr>
              <a:t>4) What is your age? </a:t>
            </a:r>
          </a:p>
          <a:p>
            <a:pPr lvl="1"/>
            <a:r>
              <a:rPr lang="en-GB" dirty="0">
                <a:cs typeface="Calibri"/>
              </a:rPr>
              <a:t>25-35 (   )</a:t>
            </a:r>
          </a:p>
          <a:p>
            <a:pPr lvl="1"/>
            <a:r>
              <a:rPr lang="en-GB" dirty="0">
                <a:cs typeface="Calibri"/>
              </a:rPr>
              <a:t>36-45 (   ) </a:t>
            </a:r>
            <a:endParaRPr lang="en-GB">
              <a:cs typeface="Calibri"/>
            </a:endParaRPr>
          </a:p>
          <a:p>
            <a:pPr lvl="1"/>
            <a:r>
              <a:rPr lang="en-GB" dirty="0">
                <a:cs typeface="Calibri"/>
              </a:rPr>
              <a:t>46-55 (   ) </a:t>
            </a:r>
          </a:p>
          <a:p>
            <a:pPr lvl="1"/>
            <a:r>
              <a:rPr lang="en-GB" dirty="0">
                <a:cs typeface="Calibri"/>
              </a:rPr>
              <a:t>56+     (   )</a:t>
            </a:r>
            <a:endParaRPr lang="en-GB" dirty="0"/>
          </a:p>
        </p:txBody>
      </p:sp>
    </p:spTree>
    <p:extLst>
      <p:ext uri="{BB962C8B-B14F-4D97-AF65-F5344CB8AC3E}">
        <p14:creationId xmlns:p14="http://schemas.microsoft.com/office/powerpoint/2010/main" val="659656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9A49C-DEC9-BC03-AAFD-832242A73859}"/>
              </a:ext>
            </a:extLst>
          </p:cNvPr>
          <p:cNvSpPr>
            <a:spLocks noGrp="1"/>
          </p:cNvSpPr>
          <p:nvPr>
            <p:ph type="title"/>
          </p:nvPr>
        </p:nvSpPr>
        <p:spPr/>
        <p:txBody>
          <a:bodyPr/>
          <a:lstStyle/>
          <a:p>
            <a:r>
              <a:rPr lang="en-GB" b="1" dirty="0">
                <a:cs typeface="Calibri Light"/>
              </a:rPr>
              <a:t>References</a:t>
            </a:r>
            <a:endParaRPr lang="en-GB" b="1" dirty="0"/>
          </a:p>
        </p:txBody>
      </p:sp>
      <p:sp>
        <p:nvSpPr>
          <p:cNvPr id="3" name="Content Placeholder 2">
            <a:extLst>
              <a:ext uri="{FF2B5EF4-FFF2-40B4-BE49-F238E27FC236}">
                <a16:creationId xmlns:a16="http://schemas.microsoft.com/office/drawing/2014/main" id="{60AA012C-D780-B3F6-875B-64FE7755DEBE}"/>
              </a:ext>
            </a:extLst>
          </p:cNvPr>
          <p:cNvSpPr>
            <a:spLocks noGrp="1"/>
          </p:cNvSpPr>
          <p:nvPr>
            <p:ph idx="1"/>
          </p:nvPr>
        </p:nvSpPr>
        <p:spPr/>
        <p:txBody>
          <a:bodyPr vert="horz" lIns="91440" tIns="45720" rIns="91440" bIns="45720" rtlCol="0" anchor="t">
            <a:normAutofit/>
          </a:bodyPr>
          <a:lstStyle/>
          <a:p>
            <a:r>
              <a:rPr lang="en-GB" dirty="0">
                <a:cs typeface="Calibri"/>
              </a:rPr>
              <a:t>By Sanders, J (2016) 3rd </a:t>
            </a:r>
            <a:r>
              <a:rPr lang="en-GB" dirty="0" err="1">
                <a:cs typeface="Calibri"/>
              </a:rPr>
              <a:t>june</a:t>
            </a:r>
            <a:r>
              <a:rPr lang="en-GB" dirty="0">
                <a:cs typeface="Calibri"/>
              </a:rPr>
              <a:t>, </a:t>
            </a:r>
            <a:r>
              <a:rPr lang="en-GB" i="1" dirty="0">
                <a:cs typeface="Calibri"/>
              </a:rPr>
              <a:t>Why student collaboration is more effective with tech, </a:t>
            </a:r>
            <a:r>
              <a:rPr lang="en-GB" dirty="0">
                <a:latin typeface="Arial Nova"/>
                <a:cs typeface="Calibri"/>
                <a:hlinkClick r:id="rId2"/>
              </a:rPr>
              <a:t>www.eduspire.org</a:t>
            </a:r>
            <a:endParaRPr lang="en-GB">
              <a:latin typeface="Calibri" panose="020F0502020204030204"/>
              <a:cs typeface="Calibri"/>
            </a:endParaRPr>
          </a:p>
          <a:p>
            <a:endParaRPr lang="en-GB" dirty="0">
              <a:latin typeface="Arial Nova"/>
              <a:cs typeface="Calibri"/>
            </a:endParaRPr>
          </a:p>
          <a:p>
            <a:r>
              <a:rPr lang="en-GB" dirty="0">
                <a:latin typeface="Arial Nova"/>
                <a:cs typeface="Calibri"/>
              </a:rPr>
              <a:t>Lynch, M (2017) 11th November, </a:t>
            </a:r>
            <a:r>
              <a:rPr lang="en-GB" i="1" dirty="0">
                <a:latin typeface="Arial Nova"/>
                <a:cs typeface="Calibri"/>
              </a:rPr>
              <a:t>9 ways that technology boosts student confidence in the classroom</a:t>
            </a:r>
            <a:r>
              <a:rPr lang="en-GB" dirty="0">
                <a:latin typeface="Arial Nova"/>
                <a:cs typeface="Calibri"/>
              </a:rPr>
              <a:t>, thetechedvocate.org</a:t>
            </a:r>
          </a:p>
          <a:p>
            <a:endParaRPr lang="en-GB" dirty="0">
              <a:latin typeface="Arial Nova"/>
              <a:cs typeface="Calibri"/>
            </a:endParaRPr>
          </a:p>
          <a:p>
            <a:r>
              <a:rPr lang="en-GB" dirty="0">
                <a:latin typeface="Arial Nova"/>
                <a:cs typeface="Calibri"/>
              </a:rPr>
              <a:t>Gallegos, K (2018) 31st July, </a:t>
            </a:r>
            <a:r>
              <a:rPr lang="en-GB" i="1" dirty="0">
                <a:latin typeface="Arial Nova"/>
                <a:cs typeface="Calibri"/>
              </a:rPr>
              <a:t>Enhancing education with collaboration technology</a:t>
            </a:r>
            <a:r>
              <a:rPr lang="en-GB" dirty="0">
                <a:latin typeface="Arial Nova"/>
                <a:cs typeface="Calibri"/>
              </a:rPr>
              <a:t>, blog.cisco.com</a:t>
            </a:r>
          </a:p>
          <a:p>
            <a:endParaRPr lang="en-GB" dirty="0">
              <a:latin typeface="Arial Nova"/>
              <a:cs typeface="Calibri"/>
            </a:endParaRPr>
          </a:p>
          <a:p>
            <a:endParaRPr lang="en-GB" dirty="0">
              <a:latin typeface="Arial Nova"/>
              <a:cs typeface="Calibri"/>
            </a:endParaRPr>
          </a:p>
          <a:p>
            <a:pPr marL="0" indent="0">
              <a:buNone/>
            </a:pPr>
            <a:endParaRPr lang="en-GB" dirty="0">
              <a:cs typeface="Calibri"/>
            </a:endParaRPr>
          </a:p>
          <a:p>
            <a:pPr marL="0" indent="0">
              <a:buNone/>
            </a:pPr>
            <a:endParaRPr lang="en-GB" b="1" dirty="0">
              <a:cs typeface="Calibri"/>
            </a:endParaRPr>
          </a:p>
          <a:p>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69CD5BC6-2792-BB09-2ACC-3FCD1D5DD90D}"/>
              </a:ext>
            </a:extLst>
          </p:cNvPr>
          <p:cNvSpPr txBox="1"/>
          <p:nvPr/>
        </p:nvSpPr>
        <p:spPr>
          <a:xfrm>
            <a:off x="4864100" y="38735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8930877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Are students confident in using technology to collaborate?</vt:lpstr>
      <vt:lpstr>Technology and self confidence</vt:lpstr>
      <vt:lpstr>Sources</vt:lpstr>
      <vt:lpstr>Questionnaire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457</cp:revision>
  <dcterms:created xsi:type="dcterms:W3CDTF">2022-06-22T17:21:19Z</dcterms:created>
  <dcterms:modified xsi:type="dcterms:W3CDTF">2022-06-30T12:00:15Z</dcterms:modified>
</cp:coreProperties>
</file>