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256" r:id="rId5"/>
    <p:sldId id="297" r:id="rId6"/>
    <p:sldId id="408" r:id="rId7"/>
    <p:sldId id="409" r:id="rId8"/>
    <p:sldId id="453" r:id="rId9"/>
    <p:sldId id="454" r:id="rId10"/>
    <p:sldId id="455" r:id="rId11"/>
    <p:sldId id="456" r:id="rId12"/>
    <p:sldId id="464" r:id="rId13"/>
    <p:sldId id="462" r:id="rId14"/>
    <p:sldId id="463" r:id="rId15"/>
    <p:sldId id="457" r:id="rId16"/>
    <p:sldId id="458" r:id="rId17"/>
    <p:sldId id="459" r:id="rId18"/>
    <p:sldId id="460" r:id="rId19"/>
    <p:sldId id="465" r:id="rId20"/>
    <p:sldId id="466" r:id="rId21"/>
    <p:sldId id="467" r:id="rId22"/>
    <p:sldId id="468" r:id="rId23"/>
    <p:sldId id="469" r:id="rId24"/>
    <p:sldId id="470" r:id="rId25"/>
    <p:sldId id="471" r:id="rId26"/>
    <p:sldId id="473" r:id="rId27"/>
    <p:sldId id="472" r:id="rId28"/>
    <p:sldId id="480" r:id="rId29"/>
    <p:sldId id="483" r:id="rId30"/>
    <p:sldId id="479" r:id="rId31"/>
    <p:sldId id="474" r:id="rId32"/>
    <p:sldId id="475" r:id="rId33"/>
    <p:sldId id="476" r:id="rId34"/>
    <p:sldId id="477" r:id="rId35"/>
    <p:sldId id="478" r:id="rId36"/>
    <p:sldId id="485" r:id="rId37"/>
    <p:sldId id="484" r:id="rId38"/>
    <p:sldId id="481" r:id="rId39"/>
    <p:sldId id="482" r:id="rId40"/>
    <p:sldId id="486" r:id="rId4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718"/>
  </p:normalViewPr>
  <p:slideViewPr>
    <p:cSldViewPr snapToGrid="0">
      <p:cViewPr varScale="1">
        <p:scale>
          <a:sx n="108" d="100"/>
          <a:sy n="108" d="100"/>
        </p:scale>
        <p:origin x="261" y="2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50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7502C03B-2097-421E-9C7C-748C5DB8233F}"/>
    <pc:docChg chg="modSld">
      <pc:chgData name="Tim Bashford" userId="5fd3d9a1-443c-4717-9608-098946ca22e0" providerId="ADAL" clId="{7502C03B-2097-421E-9C7C-748C5DB8233F}" dt="2024-11-19T01:29:29.801" v="9" actId="6549"/>
      <pc:docMkLst>
        <pc:docMk/>
      </pc:docMkLst>
      <pc:sldChg chg="modSp mod">
        <pc:chgData name="Tim Bashford" userId="5fd3d9a1-443c-4717-9608-098946ca22e0" providerId="ADAL" clId="{7502C03B-2097-421E-9C7C-748C5DB8233F}" dt="2024-11-19T01:15:16.035" v="0" actId="20577"/>
        <pc:sldMkLst>
          <pc:docMk/>
          <pc:sldMk cId="0" sldId="465"/>
        </pc:sldMkLst>
        <pc:spChg chg="mod">
          <ac:chgData name="Tim Bashford" userId="5fd3d9a1-443c-4717-9608-098946ca22e0" providerId="ADAL" clId="{7502C03B-2097-421E-9C7C-748C5DB8233F}" dt="2024-11-19T01:15:16.035" v="0" actId="20577"/>
          <ac:spMkLst>
            <pc:docMk/>
            <pc:sldMk cId="0" sldId="465"/>
            <ac:spMk id="21507" creationId="{F541BDB5-84D1-B607-8E05-052E2C2B4827}"/>
          </ac:spMkLst>
        </pc:spChg>
      </pc:sldChg>
      <pc:sldChg chg="modSp mod">
        <pc:chgData name="Tim Bashford" userId="5fd3d9a1-443c-4717-9608-098946ca22e0" providerId="ADAL" clId="{7502C03B-2097-421E-9C7C-748C5DB8233F}" dt="2024-11-19T01:18:59.609" v="7" actId="20577"/>
        <pc:sldMkLst>
          <pc:docMk/>
          <pc:sldMk cId="0" sldId="471"/>
        </pc:sldMkLst>
        <pc:spChg chg="mod">
          <ac:chgData name="Tim Bashford" userId="5fd3d9a1-443c-4717-9608-098946ca22e0" providerId="ADAL" clId="{7502C03B-2097-421E-9C7C-748C5DB8233F}" dt="2024-11-19T01:18:59.609" v="7" actId="20577"/>
          <ac:spMkLst>
            <pc:docMk/>
            <pc:sldMk cId="0" sldId="471"/>
            <ac:spMk id="3" creationId="{C9C2ABF1-20E9-7C27-D2E3-A056C8D11508}"/>
          </ac:spMkLst>
        </pc:spChg>
      </pc:sldChg>
      <pc:sldChg chg="modSp mod">
        <pc:chgData name="Tim Bashford" userId="5fd3d9a1-443c-4717-9608-098946ca22e0" providerId="ADAL" clId="{7502C03B-2097-421E-9C7C-748C5DB8233F}" dt="2024-11-19T01:29:29.801" v="9" actId="6549"/>
        <pc:sldMkLst>
          <pc:docMk/>
          <pc:sldMk cId="0" sldId="477"/>
        </pc:sldMkLst>
        <pc:spChg chg="mod">
          <ac:chgData name="Tim Bashford" userId="5fd3d9a1-443c-4717-9608-098946ca22e0" providerId="ADAL" clId="{7502C03B-2097-421E-9C7C-748C5DB8233F}" dt="2024-11-19T01:29:29.801" v="9" actId="6549"/>
          <ac:spMkLst>
            <pc:docMk/>
            <pc:sldMk cId="0" sldId="477"/>
            <ac:spMk id="36867" creationId="{39B67D1A-AEEB-E791-7E51-171031C69A1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18/11/2024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18/11/2024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AC6C6987-09C7-9F43-5FEF-E79D5BDE9C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3C62035D-AAEC-430A-A82E-9665CA96A011}" type="slidenum">
              <a:rPr lang="en-US" altLang="en-US">
                <a:latin typeface="Times New Roman" panose="02020603050405020304" pitchFamily="18" charset="0"/>
              </a:rPr>
              <a:pPr/>
              <a:t>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15A1BE3C-AA2C-13F7-F85E-4C44E856A16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8965CF1F-8B1B-94BE-568B-DA2225E8B9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Week 7 - Graphs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ooter Placeholder 3">
            <a:extLst>
              <a:ext uri="{FF2B5EF4-FFF2-40B4-BE49-F238E27FC236}">
                <a16:creationId xmlns:a16="http://schemas.microsoft.com/office/drawing/2014/main" id="{CC55FF00-68D4-2D36-3A47-C149E522687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2E72212-08A8-CDE9-ED0E-CA52AD53CA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62237" y="-211058"/>
            <a:ext cx="9779183" cy="1325563"/>
          </a:xfrm>
        </p:spPr>
        <p:txBody>
          <a:bodyPr/>
          <a:lstStyle/>
          <a:p>
            <a:r>
              <a:rPr lang="en-GB" altLang="en-US" dirty="0"/>
              <a:t>Graphs</a:t>
            </a:r>
            <a:endParaRPr lang="en-US" altLang="en-US" dirty="0"/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5C8ECE5B-DC02-D60D-B9BA-EF13EF3F11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08694" y="1363702"/>
            <a:ext cx="7029450" cy="4924425"/>
          </a:xfrm>
        </p:spPr>
        <p:txBody>
          <a:bodyPr/>
          <a:lstStyle/>
          <a:p>
            <a:r>
              <a:rPr lang="en-GB" altLang="en-US" dirty="0"/>
              <a:t>Theory</a:t>
            </a:r>
          </a:p>
          <a:p>
            <a:r>
              <a:rPr lang="en-GB" altLang="en-US" dirty="0"/>
              <a:t>Analysis</a:t>
            </a:r>
          </a:p>
          <a:p>
            <a:r>
              <a:rPr lang="en-GB" altLang="en-US" dirty="0"/>
              <a:t>Real-World Usage</a:t>
            </a:r>
          </a:p>
          <a:p>
            <a:pPr lvl="1"/>
            <a:r>
              <a:rPr lang="en-GB" altLang="en-US" dirty="0"/>
              <a:t>Programming language examples</a:t>
            </a:r>
          </a:p>
          <a:p>
            <a:pPr lvl="1"/>
            <a:r>
              <a:rPr lang="en-GB" altLang="en-US" dirty="0"/>
              <a:t>Scenarios</a:t>
            </a:r>
          </a:p>
          <a:p>
            <a:r>
              <a:rPr lang="en-GB" altLang="en-US" dirty="0"/>
              <a:t>Implementation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0803942-5EDD-6F19-62F9-2B76A33C8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0"/>
            <a:ext cx="9779183" cy="1325563"/>
          </a:xfrm>
        </p:spPr>
        <p:txBody>
          <a:bodyPr/>
          <a:lstStyle/>
          <a:p>
            <a:r>
              <a:rPr lang="en-GB" altLang="en-US" dirty="0"/>
              <a:t>Graphs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73036265-B70D-37FB-491E-394FEDAA3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458301"/>
            <a:ext cx="9779182" cy="3366815"/>
          </a:xfrm>
        </p:spPr>
        <p:txBody>
          <a:bodyPr/>
          <a:lstStyle/>
          <a:p>
            <a:r>
              <a:rPr lang="en-GB" altLang="en-US" dirty="0"/>
              <a:t>Graphs are used to model the relationships between nodes.</a:t>
            </a:r>
          </a:p>
          <a:p>
            <a:r>
              <a:rPr lang="en-GB" altLang="en-US" dirty="0"/>
              <a:t>What we saw last week, the binary tree, is a limited and highly structured form of graph.</a:t>
            </a:r>
          </a:p>
          <a:p>
            <a:r>
              <a:rPr lang="en-GB" altLang="en-US" dirty="0"/>
              <a:t>When we talk about graphs more broadly, there are fewer restrictions than the binary tree imposes.</a:t>
            </a:r>
          </a:p>
          <a:p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CCA8FA17-D981-2F9D-DAE5-54AA0E83ED0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052AFC0-B801-7070-2F0D-6BB1457D0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1389" y="1"/>
            <a:ext cx="4446587" cy="538163"/>
          </a:xfrm>
        </p:spPr>
        <p:txBody>
          <a:bodyPr/>
          <a:lstStyle/>
          <a:p>
            <a:r>
              <a:rPr lang="en-GB" altLang="en-US"/>
              <a:t>Terminology</a:t>
            </a:r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60F09057-CE63-B768-1290-0F21C3B9479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7EFD3F-6434-166F-DBFE-83D0D28FEB25}"/>
              </a:ext>
            </a:extLst>
          </p:cNvPr>
          <p:cNvSpPr txBox="1">
            <a:spLocks/>
          </p:cNvSpPr>
          <p:nvPr/>
        </p:nvSpPr>
        <p:spPr bwMode="auto">
          <a:xfrm>
            <a:off x="1574800" y="100013"/>
            <a:ext cx="4446588" cy="6716712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  <a:defRPr/>
            </a:pPr>
            <a:r>
              <a:rPr lang="en-GB" altLang="en-US" b="1" u="sng" kern="0" dirty="0"/>
              <a:t>Terminology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Vertex</a:t>
            </a:r>
            <a:r>
              <a:rPr lang="en-GB" altLang="en-US" kern="0" dirty="0"/>
              <a:t> : represents an object on the graph. Another name for a node.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Edge</a:t>
            </a:r>
            <a:r>
              <a:rPr lang="en-GB" altLang="en-US" kern="0" dirty="0"/>
              <a:t> : a connection between two vertices (nodes) on the graph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kern="0" dirty="0"/>
              <a:t>Arc</a:t>
            </a:r>
            <a:r>
              <a:rPr lang="en-GB" altLang="en-US" kern="0" dirty="0"/>
              <a:t> : an edge in a directed graph (though we may still use “edge”).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Undirected graph</a:t>
            </a:r>
            <a:r>
              <a:rPr lang="en-GB" altLang="en-US" kern="0" dirty="0"/>
              <a:t> : a graph where the edges can be followed in both directions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Directed graph</a:t>
            </a:r>
            <a:r>
              <a:rPr lang="en-GB" altLang="en-US" kern="0" dirty="0"/>
              <a:t> : a graph containing in which the arcs are followed in a specific direction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Path</a:t>
            </a:r>
            <a:r>
              <a:rPr lang="en-GB" altLang="en-US" kern="0" dirty="0"/>
              <a:t> : a sequence of vertices traversed by following the edges between them</a:t>
            </a:r>
            <a:endParaRPr lang="en-GB" altLang="en-US" i="1" kern="0" dirty="0"/>
          </a:p>
          <a:p>
            <a:pPr marL="0" indent="0">
              <a:buNone/>
              <a:defRPr/>
            </a:pPr>
            <a:r>
              <a:rPr lang="en-GB" altLang="en-US" b="1" u="sng" kern="0" dirty="0"/>
              <a:t>Examples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A, B, C, D and E are vertices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(A, B), (A, C), etc. are edges</a:t>
            </a:r>
          </a:p>
          <a:p>
            <a:pPr marL="0" indent="0">
              <a:buNone/>
              <a:defRPr/>
            </a:pPr>
            <a:endParaRPr lang="en-GB" altLang="en-US" kern="0" dirty="0"/>
          </a:p>
        </p:txBody>
      </p:sp>
      <p:sp>
        <p:nvSpPr>
          <p:cNvPr id="9222" name="Rectangle 8202">
            <a:extLst>
              <a:ext uri="{FF2B5EF4-FFF2-40B4-BE49-F238E27FC236}">
                <a16:creationId xmlns:a16="http://schemas.microsoft.com/office/drawing/2014/main" id="{C184E9B4-7D73-A620-0E98-EFED3BD1E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9489" y="622300"/>
            <a:ext cx="4581525" cy="25733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9223" name="Oval 27">
            <a:extLst>
              <a:ext uri="{FF2B5EF4-FFF2-40B4-BE49-F238E27FC236}">
                <a16:creationId xmlns:a16="http://schemas.microsoft.com/office/drawing/2014/main" id="{D84B89D8-7BCF-16EC-E0A8-576733CD55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67664" y="996951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9224" name="Oval 28">
            <a:extLst>
              <a:ext uri="{FF2B5EF4-FFF2-40B4-BE49-F238E27FC236}">
                <a16:creationId xmlns:a16="http://schemas.microsoft.com/office/drawing/2014/main" id="{52E7106F-9AC0-07DC-6032-40FA706D70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6114" y="1849438"/>
            <a:ext cx="352425" cy="354012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9225" name="Oval 29">
            <a:extLst>
              <a:ext uri="{FF2B5EF4-FFF2-40B4-BE49-F238E27FC236}">
                <a16:creationId xmlns:a16="http://schemas.microsoft.com/office/drawing/2014/main" id="{E1B2E89E-FD5D-B7C7-E680-3F9E944539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3814" y="1849438"/>
            <a:ext cx="352425" cy="354012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9226" name="Oval 30">
            <a:extLst>
              <a:ext uri="{FF2B5EF4-FFF2-40B4-BE49-F238E27FC236}">
                <a16:creationId xmlns:a16="http://schemas.microsoft.com/office/drawing/2014/main" id="{6E00D885-66F7-7D87-27D5-2B96EC62D2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05764" y="2686051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D</a:t>
            </a:r>
          </a:p>
        </p:txBody>
      </p:sp>
      <p:cxnSp>
        <p:nvCxnSpPr>
          <p:cNvPr id="9227" name="Straight Connector 32">
            <a:extLst>
              <a:ext uri="{FF2B5EF4-FFF2-40B4-BE49-F238E27FC236}">
                <a16:creationId xmlns:a16="http://schemas.microsoft.com/office/drawing/2014/main" id="{DA5D32C6-A9ED-5A0E-3181-4E35C7F79093}"/>
              </a:ext>
            </a:extLst>
          </p:cNvPr>
          <p:cNvCxnSpPr>
            <a:cxnSpLocks noChangeShapeType="1"/>
            <a:stCxn id="9223" idx="3"/>
            <a:endCxn id="9224" idx="7"/>
          </p:cNvCxnSpPr>
          <p:nvPr/>
        </p:nvCxnSpPr>
        <p:spPr bwMode="auto">
          <a:xfrm flipH="1">
            <a:off x="7297739" y="1298575"/>
            <a:ext cx="720725" cy="60325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28" name="Straight Connector 34">
            <a:extLst>
              <a:ext uri="{FF2B5EF4-FFF2-40B4-BE49-F238E27FC236}">
                <a16:creationId xmlns:a16="http://schemas.microsoft.com/office/drawing/2014/main" id="{C580A630-872C-E1ED-2FC3-391D85C186B7}"/>
              </a:ext>
            </a:extLst>
          </p:cNvPr>
          <p:cNvCxnSpPr>
            <a:cxnSpLocks noChangeShapeType="1"/>
            <a:stCxn id="9224" idx="5"/>
            <a:endCxn id="9226" idx="1"/>
          </p:cNvCxnSpPr>
          <p:nvPr/>
        </p:nvCxnSpPr>
        <p:spPr bwMode="auto">
          <a:xfrm>
            <a:off x="7297739" y="2151064"/>
            <a:ext cx="758825" cy="585787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29" name="Straight Connector 36">
            <a:extLst>
              <a:ext uri="{FF2B5EF4-FFF2-40B4-BE49-F238E27FC236}">
                <a16:creationId xmlns:a16="http://schemas.microsoft.com/office/drawing/2014/main" id="{5AC42AC7-244A-4E0C-A42E-CDBE5C854E97}"/>
              </a:ext>
            </a:extLst>
          </p:cNvPr>
          <p:cNvCxnSpPr>
            <a:cxnSpLocks noChangeShapeType="1"/>
            <a:stCxn id="9226" idx="7"/>
            <a:endCxn id="9225" idx="3"/>
          </p:cNvCxnSpPr>
          <p:nvPr/>
        </p:nvCxnSpPr>
        <p:spPr bwMode="auto">
          <a:xfrm flipV="1">
            <a:off x="8307389" y="2151064"/>
            <a:ext cx="657225" cy="585787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30" name="Straight Connector 38">
            <a:extLst>
              <a:ext uri="{FF2B5EF4-FFF2-40B4-BE49-F238E27FC236}">
                <a16:creationId xmlns:a16="http://schemas.microsoft.com/office/drawing/2014/main" id="{2C342019-11B6-426B-A70E-B4B80EB2FA4F}"/>
              </a:ext>
            </a:extLst>
          </p:cNvPr>
          <p:cNvCxnSpPr>
            <a:cxnSpLocks noChangeShapeType="1"/>
            <a:stCxn id="9225" idx="1"/>
            <a:endCxn id="9223" idx="5"/>
          </p:cNvCxnSpPr>
          <p:nvPr/>
        </p:nvCxnSpPr>
        <p:spPr bwMode="auto">
          <a:xfrm flipH="1" flipV="1">
            <a:off x="8267701" y="1298575"/>
            <a:ext cx="696913" cy="60325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31" name="Oval 46">
            <a:extLst>
              <a:ext uri="{FF2B5EF4-FFF2-40B4-BE49-F238E27FC236}">
                <a16:creationId xmlns:a16="http://schemas.microsoft.com/office/drawing/2014/main" id="{5F1B7C1E-1EBD-3330-1FAD-448C4E603F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4376" y="2686051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E</a:t>
            </a:r>
          </a:p>
        </p:txBody>
      </p:sp>
      <p:cxnSp>
        <p:nvCxnSpPr>
          <p:cNvPr id="9232" name="Straight Connector 47">
            <a:extLst>
              <a:ext uri="{FF2B5EF4-FFF2-40B4-BE49-F238E27FC236}">
                <a16:creationId xmlns:a16="http://schemas.microsoft.com/office/drawing/2014/main" id="{45E2D45B-F47C-7A29-D93D-783A609A7FF5}"/>
              </a:ext>
            </a:extLst>
          </p:cNvPr>
          <p:cNvCxnSpPr>
            <a:cxnSpLocks noChangeShapeType="1"/>
            <a:stCxn id="9231" idx="1"/>
            <a:endCxn id="9225" idx="5"/>
          </p:cNvCxnSpPr>
          <p:nvPr/>
        </p:nvCxnSpPr>
        <p:spPr bwMode="auto">
          <a:xfrm flipH="1" flipV="1">
            <a:off x="9213851" y="2151064"/>
            <a:ext cx="442913" cy="585787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33" name="TextBox 51">
            <a:extLst>
              <a:ext uri="{FF2B5EF4-FFF2-40B4-BE49-F238E27FC236}">
                <a16:creationId xmlns:a16="http://schemas.microsoft.com/office/drawing/2014/main" id="{8C9DDBAD-9D81-B337-410C-BD29BC0506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59626" y="968375"/>
            <a:ext cx="8429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Vertex</a:t>
            </a:r>
          </a:p>
        </p:txBody>
      </p:sp>
      <p:sp>
        <p:nvSpPr>
          <p:cNvPr id="9234" name="TextBox 52">
            <a:extLst>
              <a:ext uri="{FF2B5EF4-FFF2-40B4-BE49-F238E27FC236}">
                <a16:creationId xmlns:a16="http://schemas.microsoft.com/office/drawing/2014/main" id="{CEEC31C1-F3D9-F7FF-8D47-4384D75A0D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2138" y="1335089"/>
            <a:ext cx="7239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Edge</a:t>
            </a:r>
          </a:p>
        </p:txBody>
      </p:sp>
      <p:sp>
        <p:nvSpPr>
          <p:cNvPr id="9235" name="Rectangle 8202">
            <a:extLst>
              <a:ext uri="{FF2B5EF4-FFF2-40B4-BE49-F238E27FC236}">
                <a16:creationId xmlns:a16="http://schemas.microsoft.com/office/drawing/2014/main" id="{9B5C7665-2700-ABE9-7A40-E67A80CC6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9489" y="3265489"/>
            <a:ext cx="4581525" cy="349567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9236" name="Oval 27">
            <a:extLst>
              <a:ext uri="{FF2B5EF4-FFF2-40B4-BE49-F238E27FC236}">
                <a16:creationId xmlns:a16="http://schemas.microsoft.com/office/drawing/2014/main" id="{A7BD973F-0CBA-FAB3-879B-F94381BFF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43851" y="3640139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9237" name="Oval 28">
            <a:extLst>
              <a:ext uri="{FF2B5EF4-FFF2-40B4-BE49-F238E27FC236}">
                <a16:creationId xmlns:a16="http://schemas.microsoft.com/office/drawing/2014/main" id="{E631C179-65AE-7E8D-EF04-597723EAE3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2301" y="4492626"/>
            <a:ext cx="352425" cy="354013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9238" name="Oval 29">
            <a:extLst>
              <a:ext uri="{FF2B5EF4-FFF2-40B4-BE49-F238E27FC236}">
                <a16:creationId xmlns:a16="http://schemas.microsoft.com/office/drawing/2014/main" id="{B0A15A11-F31E-1C49-C16B-881DFF204C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90001" y="4492626"/>
            <a:ext cx="352425" cy="354013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9239" name="Oval 30">
            <a:extLst>
              <a:ext uri="{FF2B5EF4-FFF2-40B4-BE49-F238E27FC236}">
                <a16:creationId xmlns:a16="http://schemas.microsoft.com/office/drawing/2014/main" id="{4D1DF0FF-8515-1F6F-B793-76E43A772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1951" y="5329239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D</a:t>
            </a:r>
          </a:p>
        </p:txBody>
      </p:sp>
      <p:cxnSp>
        <p:nvCxnSpPr>
          <p:cNvPr id="9240" name="Straight Connector 32">
            <a:extLst>
              <a:ext uri="{FF2B5EF4-FFF2-40B4-BE49-F238E27FC236}">
                <a16:creationId xmlns:a16="http://schemas.microsoft.com/office/drawing/2014/main" id="{5D3956D5-A03C-2BC7-EAA8-B68CBA9A88E6}"/>
              </a:ext>
            </a:extLst>
          </p:cNvPr>
          <p:cNvCxnSpPr>
            <a:cxnSpLocks noChangeShapeType="1"/>
            <a:stCxn id="9236" idx="2"/>
            <a:endCxn id="9237" idx="7"/>
          </p:cNvCxnSpPr>
          <p:nvPr/>
        </p:nvCxnSpPr>
        <p:spPr bwMode="auto">
          <a:xfrm flipH="1">
            <a:off x="7273926" y="3816351"/>
            <a:ext cx="669925" cy="728663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41" name="Straight Connector 34">
            <a:extLst>
              <a:ext uri="{FF2B5EF4-FFF2-40B4-BE49-F238E27FC236}">
                <a16:creationId xmlns:a16="http://schemas.microsoft.com/office/drawing/2014/main" id="{C05FEA98-A909-9E90-CA6E-04D580530C0E}"/>
              </a:ext>
            </a:extLst>
          </p:cNvPr>
          <p:cNvCxnSpPr>
            <a:cxnSpLocks noChangeShapeType="1"/>
            <a:stCxn id="9237" idx="5"/>
            <a:endCxn id="9239" idx="2"/>
          </p:cNvCxnSpPr>
          <p:nvPr/>
        </p:nvCxnSpPr>
        <p:spPr bwMode="auto">
          <a:xfrm>
            <a:off x="7273926" y="4794250"/>
            <a:ext cx="708025" cy="71120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42" name="Straight Connector 36">
            <a:extLst>
              <a:ext uri="{FF2B5EF4-FFF2-40B4-BE49-F238E27FC236}">
                <a16:creationId xmlns:a16="http://schemas.microsoft.com/office/drawing/2014/main" id="{B4937372-AFC6-B7DF-D85E-97FEE9C3B5D9}"/>
              </a:ext>
            </a:extLst>
          </p:cNvPr>
          <p:cNvCxnSpPr>
            <a:cxnSpLocks noChangeShapeType="1"/>
            <a:stCxn id="9239" idx="6"/>
            <a:endCxn id="9238" idx="4"/>
          </p:cNvCxnSpPr>
          <p:nvPr/>
        </p:nvCxnSpPr>
        <p:spPr bwMode="auto">
          <a:xfrm flipV="1">
            <a:off x="8334375" y="4846638"/>
            <a:ext cx="731838" cy="6588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 type="triangle" w="lg" len="lg"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43" name="Straight Connector 38">
            <a:extLst>
              <a:ext uri="{FF2B5EF4-FFF2-40B4-BE49-F238E27FC236}">
                <a16:creationId xmlns:a16="http://schemas.microsoft.com/office/drawing/2014/main" id="{49674E6C-D6C5-634C-4F7D-9E1F42DE8991}"/>
              </a:ext>
            </a:extLst>
          </p:cNvPr>
          <p:cNvCxnSpPr>
            <a:cxnSpLocks noChangeShapeType="1"/>
            <a:stCxn id="9238" idx="1"/>
            <a:endCxn id="9236" idx="6"/>
          </p:cNvCxnSpPr>
          <p:nvPr/>
        </p:nvCxnSpPr>
        <p:spPr bwMode="auto">
          <a:xfrm flipH="1" flipV="1">
            <a:off x="8296276" y="3816351"/>
            <a:ext cx="646113" cy="728663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 type="triangle" w="lg" len="lg"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44" name="Oval 46">
            <a:extLst>
              <a:ext uri="{FF2B5EF4-FFF2-40B4-BE49-F238E27FC236}">
                <a16:creationId xmlns:a16="http://schemas.microsoft.com/office/drawing/2014/main" id="{8320C520-CE1A-3C48-83E3-450F6C41EF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50439" y="4618039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E</a:t>
            </a:r>
          </a:p>
        </p:txBody>
      </p:sp>
      <p:cxnSp>
        <p:nvCxnSpPr>
          <p:cNvPr id="9245" name="Straight Connector 47">
            <a:extLst>
              <a:ext uri="{FF2B5EF4-FFF2-40B4-BE49-F238E27FC236}">
                <a16:creationId xmlns:a16="http://schemas.microsoft.com/office/drawing/2014/main" id="{82A96A15-C98F-E7AC-4A24-3A41C15EA2EB}"/>
              </a:ext>
            </a:extLst>
          </p:cNvPr>
          <p:cNvCxnSpPr>
            <a:cxnSpLocks noChangeShapeType="1"/>
            <a:stCxn id="9244" idx="1"/>
            <a:endCxn id="9238" idx="5"/>
          </p:cNvCxnSpPr>
          <p:nvPr/>
        </p:nvCxnSpPr>
        <p:spPr bwMode="auto">
          <a:xfrm flipH="1">
            <a:off x="9191626" y="4670426"/>
            <a:ext cx="709613" cy="123825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 type="triangle" w="lg" len="lg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46" name="TextBox 51">
            <a:extLst>
              <a:ext uri="{FF2B5EF4-FFF2-40B4-BE49-F238E27FC236}">
                <a16:creationId xmlns:a16="http://schemas.microsoft.com/office/drawing/2014/main" id="{9CE5EAB2-8115-EF2C-1E01-A474361C93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2438" y="3268664"/>
            <a:ext cx="8429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Vertex</a:t>
            </a:r>
          </a:p>
        </p:txBody>
      </p:sp>
      <p:sp>
        <p:nvSpPr>
          <p:cNvPr id="9247" name="TextBox 52">
            <a:extLst>
              <a:ext uri="{FF2B5EF4-FFF2-40B4-BE49-F238E27FC236}">
                <a16:creationId xmlns:a16="http://schemas.microsoft.com/office/drawing/2014/main" id="{7BFB9F06-B837-F4A9-7E58-24EC1C4E32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9614" y="3840163"/>
            <a:ext cx="5302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Arc</a:t>
            </a:r>
          </a:p>
        </p:txBody>
      </p:sp>
      <p:sp>
        <p:nvSpPr>
          <p:cNvPr id="9248" name="TextBox 1">
            <a:extLst>
              <a:ext uri="{FF2B5EF4-FFF2-40B4-BE49-F238E27FC236}">
                <a16:creationId xmlns:a16="http://schemas.microsoft.com/office/drawing/2014/main" id="{17B1F62E-22D2-8168-0595-35609B37AF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75364" y="603250"/>
            <a:ext cx="21986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Undirected Graph</a:t>
            </a:r>
          </a:p>
        </p:txBody>
      </p:sp>
      <p:sp>
        <p:nvSpPr>
          <p:cNvPr id="9249" name="TextBox 36">
            <a:extLst>
              <a:ext uri="{FF2B5EF4-FFF2-40B4-BE49-F238E27FC236}">
                <a16:creationId xmlns:a16="http://schemas.microsoft.com/office/drawing/2014/main" id="{26E2FE06-8F4F-C474-A0D5-7E57B77A16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1713" y="3228975"/>
            <a:ext cx="18526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Directed Graph</a:t>
            </a:r>
          </a:p>
        </p:txBody>
      </p:sp>
      <p:sp>
        <p:nvSpPr>
          <p:cNvPr id="9250" name="TextBox 2">
            <a:extLst>
              <a:ext uri="{FF2B5EF4-FFF2-40B4-BE49-F238E27FC236}">
                <a16:creationId xmlns:a16="http://schemas.microsoft.com/office/drawing/2014/main" id="{A37FA9D6-B58B-8D82-5420-85D5E331A3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73776" y="5075238"/>
            <a:ext cx="12811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Adjacent nodes</a:t>
            </a:r>
          </a:p>
        </p:txBody>
      </p:sp>
      <p:cxnSp>
        <p:nvCxnSpPr>
          <p:cNvPr id="9251" name="Curved Connector 5">
            <a:extLst>
              <a:ext uri="{FF2B5EF4-FFF2-40B4-BE49-F238E27FC236}">
                <a16:creationId xmlns:a16="http://schemas.microsoft.com/office/drawing/2014/main" id="{AA7758CF-99DE-426F-D894-AF3AF69B9A61}"/>
              </a:ext>
            </a:extLst>
          </p:cNvPr>
          <p:cNvCxnSpPr>
            <a:cxnSpLocks noChangeShapeType="1"/>
            <a:stCxn id="9250" idx="0"/>
            <a:endCxn id="9237" idx="2"/>
          </p:cNvCxnSpPr>
          <p:nvPr/>
        </p:nvCxnSpPr>
        <p:spPr bwMode="auto">
          <a:xfrm rot="5400000" flipH="1" flipV="1">
            <a:off x="6640513" y="4743451"/>
            <a:ext cx="404813" cy="258762"/>
          </a:xfrm>
          <a:prstGeom prst="curvedConnector2">
            <a:avLst/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52" name="Curved Connector 8">
            <a:extLst>
              <a:ext uri="{FF2B5EF4-FFF2-40B4-BE49-F238E27FC236}">
                <a16:creationId xmlns:a16="http://schemas.microsoft.com/office/drawing/2014/main" id="{B3A44485-1DC8-4D6D-8F78-9248CC852FF0}"/>
              </a:ext>
            </a:extLst>
          </p:cNvPr>
          <p:cNvCxnSpPr>
            <a:cxnSpLocks noChangeShapeType="1"/>
            <a:stCxn id="9250" idx="2"/>
            <a:endCxn id="9239" idx="4"/>
          </p:cNvCxnSpPr>
          <p:nvPr/>
        </p:nvCxnSpPr>
        <p:spPr bwMode="auto">
          <a:xfrm rot="5400000" flipH="1" flipV="1">
            <a:off x="7416008" y="4979195"/>
            <a:ext cx="39687" cy="1444625"/>
          </a:xfrm>
          <a:prstGeom prst="curvedConnector3">
            <a:avLst>
              <a:gd name="adj1" fmla="val -586111"/>
            </a:avLst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53" name="Straight Connector 43">
            <a:extLst>
              <a:ext uri="{FF2B5EF4-FFF2-40B4-BE49-F238E27FC236}">
                <a16:creationId xmlns:a16="http://schemas.microsoft.com/office/drawing/2014/main" id="{C7D4CE82-EBE4-ACCA-B7D3-60A0CD0DDF62}"/>
              </a:ext>
            </a:extLst>
          </p:cNvPr>
          <p:cNvCxnSpPr>
            <a:cxnSpLocks noChangeShapeType="1"/>
            <a:stCxn id="9239" idx="7"/>
            <a:endCxn id="9238" idx="2"/>
          </p:cNvCxnSpPr>
          <p:nvPr/>
        </p:nvCxnSpPr>
        <p:spPr bwMode="auto">
          <a:xfrm flipV="1">
            <a:off x="8283576" y="4670425"/>
            <a:ext cx="606425" cy="71120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54" name="Oval 46">
            <a:extLst>
              <a:ext uri="{FF2B5EF4-FFF2-40B4-BE49-F238E27FC236}">
                <a16:creationId xmlns:a16="http://schemas.microsoft.com/office/drawing/2014/main" id="{86A8B016-2D0E-C82A-0E27-B82B1384BF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1" y="3536951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F</a:t>
            </a:r>
          </a:p>
        </p:txBody>
      </p:sp>
      <p:cxnSp>
        <p:nvCxnSpPr>
          <p:cNvPr id="9255" name="Straight Connector 47">
            <a:extLst>
              <a:ext uri="{FF2B5EF4-FFF2-40B4-BE49-F238E27FC236}">
                <a16:creationId xmlns:a16="http://schemas.microsoft.com/office/drawing/2014/main" id="{BFEEDF16-64A0-073B-432B-61A26C85429F}"/>
              </a:ext>
            </a:extLst>
          </p:cNvPr>
          <p:cNvCxnSpPr>
            <a:cxnSpLocks noChangeShapeType="1"/>
            <a:stCxn id="9254" idx="4"/>
            <a:endCxn id="9244" idx="0"/>
          </p:cNvCxnSpPr>
          <p:nvPr/>
        </p:nvCxnSpPr>
        <p:spPr bwMode="auto">
          <a:xfrm>
            <a:off x="9891714" y="3889376"/>
            <a:ext cx="134937" cy="728663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 type="triangle" w="lg" len="lg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56" name="Straight Connector 47">
            <a:extLst>
              <a:ext uri="{FF2B5EF4-FFF2-40B4-BE49-F238E27FC236}">
                <a16:creationId xmlns:a16="http://schemas.microsoft.com/office/drawing/2014/main" id="{97E1588D-A840-D426-47D3-A98377BBA47C}"/>
              </a:ext>
            </a:extLst>
          </p:cNvPr>
          <p:cNvCxnSpPr>
            <a:cxnSpLocks noChangeShapeType="1"/>
            <a:stCxn id="9236" idx="7"/>
            <a:endCxn id="9254" idx="2"/>
          </p:cNvCxnSpPr>
          <p:nvPr/>
        </p:nvCxnSpPr>
        <p:spPr bwMode="auto">
          <a:xfrm>
            <a:off x="8245476" y="3692525"/>
            <a:ext cx="1470025" cy="20638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 type="triangle" w="lg" len="lg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8" name="Arc 47">
            <a:extLst>
              <a:ext uri="{FF2B5EF4-FFF2-40B4-BE49-F238E27FC236}">
                <a16:creationId xmlns:a16="http://schemas.microsoft.com/office/drawing/2014/main" id="{560FC6A6-3FAA-2DFA-7E42-A8E990175347}"/>
              </a:ext>
            </a:extLst>
          </p:cNvPr>
          <p:cNvSpPr/>
          <p:nvPr/>
        </p:nvSpPr>
        <p:spPr bwMode="auto">
          <a:xfrm>
            <a:off x="8921750" y="3819525"/>
            <a:ext cx="852488" cy="655638"/>
          </a:xfrm>
          <a:prstGeom prst="arc">
            <a:avLst>
              <a:gd name="adj1" fmla="val 13408491"/>
              <a:gd name="adj2" fmla="val 11717264"/>
            </a:avLst>
          </a:prstGeom>
          <a:noFill/>
          <a:ln w="38100" cap="flat" cmpd="sng" algn="ctr">
            <a:solidFill>
              <a:srgbClr val="FF0000"/>
            </a:solidFill>
            <a:prstDash val="sysDash"/>
            <a:round/>
            <a:headEnd type="triangle" w="lg" len="lg"/>
            <a:tailEnd type="none" w="lg" len="lg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58" name="TextBox 50">
            <a:extLst>
              <a:ext uri="{FF2B5EF4-FFF2-40B4-BE49-F238E27FC236}">
                <a16:creationId xmlns:a16="http://schemas.microsoft.com/office/drawing/2014/main" id="{E2E1F75B-96D4-A13B-9D5C-A74B8A160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66200" y="3932239"/>
            <a:ext cx="762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>
                <a:solidFill>
                  <a:srgbClr val="FF0000"/>
                </a:solidFill>
              </a:rPr>
              <a:t>Cycle</a:t>
            </a:r>
          </a:p>
        </p:txBody>
      </p:sp>
      <p:sp>
        <p:nvSpPr>
          <p:cNvPr id="9259" name="Freeform 60420">
            <a:extLst>
              <a:ext uri="{FF2B5EF4-FFF2-40B4-BE49-F238E27FC236}">
                <a16:creationId xmlns:a16="http://schemas.microsoft.com/office/drawing/2014/main" id="{3DE71CA6-02C6-BB81-93D9-12B845CAD08D}"/>
              </a:ext>
            </a:extLst>
          </p:cNvPr>
          <p:cNvSpPr>
            <a:spLocks/>
          </p:cNvSpPr>
          <p:nvPr/>
        </p:nvSpPr>
        <p:spPr bwMode="auto">
          <a:xfrm>
            <a:off x="7419976" y="4094164"/>
            <a:ext cx="442913" cy="1074737"/>
          </a:xfrm>
          <a:custGeom>
            <a:avLst/>
            <a:gdLst>
              <a:gd name="T0" fmla="*/ 463377 w 441803"/>
              <a:gd name="T1" fmla="*/ 0 h 1075486"/>
              <a:gd name="T2" fmla="*/ 50935 w 441803"/>
              <a:gd name="T3" fmla="*/ 472228 h 1075486"/>
              <a:gd name="T4" fmla="*/ 50935 w 441803"/>
              <a:gd name="T5" fmla="*/ 640547 h 1075486"/>
              <a:gd name="T6" fmla="*/ 453439 w 441803"/>
              <a:gd name="T7" fmla="*/ 1061345 h 1075486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441803" h="1075486">
                <a:moveTo>
                  <a:pt x="441803" y="0"/>
                </a:moveTo>
                <a:cubicBezTo>
                  <a:pt x="277953" y="185170"/>
                  <a:pt x="114104" y="370340"/>
                  <a:pt x="48564" y="478520"/>
                </a:cubicBezTo>
                <a:cubicBezTo>
                  <a:pt x="-16976" y="586700"/>
                  <a:pt x="-15397" y="549588"/>
                  <a:pt x="48564" y="649082"/>
                </a:cubicBezTo>
                <a:cubicBezTo>
                  <a:pt x="112525" y="748576"/>
                  <a:pt x="272426" y="912031"/>
                  <a:pt x="432328" y="1075486"/>
                </a:cubicBezTo>
              </a:path>
            </a:pathLst>
          </a:custGeom>
          <a:noFill/>
          <a:ln w="34925" cap="flat" cmpd="sng" algn="ctr">
            <a:solidFill>
              <a:srgbClr val="FF0000"/>
            </a:solidFill>
            <a:prstDash val="sysDash"/>
            <a:round/>
            <a:headEnd type="none" w="med" len="med"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60" name="TextBox 60422">
            <a:extLst>
              <a:ext uri="{FF2B5EF4-FFF2-40B4-BE49-F238E27FC236}">
                <a16:creationId xmlns:a16="http://schemas.microsoft.com/office/drawing/2014/main" id="{92DEB066-F4B1-2236-EE2F-F901CBC6F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4125" y="4310063"/>
            <a:ext cx="9794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>
                <a:solidFill>
                  <a:srgbClr val="FF0000"/>
                </a:solidFill>
              </a:rPr>
              <a:t>Path A to D</a:t>
            </a:r>
          </a:p>
        </p:txBody>
      </p:sp>
      <p:sp>
        <p:nvSpPr>
          <p:cNvPr id="9261" name="TextBox 60442">
            <a:extLst>
              <a:ext uri="{FF2B5EF4-FFF2-40B4-BE49-F238E27FC236}">
                <a16:creationId xmlns:a16="http://schemas.microsoft.com/office/drawing/2014/main" id="{9D00B910-ABE9-789D-6D89-3D2CA4BFAE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37600" y="5259389"/>
            <a:ext cx="18605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 directed graph without cycles is said to be a </a:t>
            </a:r>
            <a:r>
              <a:rPr kumimoji="0" lang="en-GB" altLang="en-US" sz="1800" i="1"/>
              <a:t>directed</a:t>
            </a:r>
            <a:r>
              <a:rPr kumimoji="0" lang="en-GB" altLang="en-US" sz="1800"/>
              <a:t> </a:t>
            </a:r>
            <a:r>
              <a:rPr kumimoji="0" lang="en-GB" altLang="en-US" sz="1800" i="1"/>
              <a:t>acyclic graph (dag)</a:t>
            </a:r>
          </a:p>
        </p:txBody>
      </p:sp>
      <p:sp>
        <p:nvSpPr>
          <p:cNvPr id="9262" name="TextBox 91">
            <a:extLst>
              <a:ext uri="{FF2B5EF4-FFF2-40B4-BE49-F238E27FC236}">
                <a16:creationId xmlns:a16="http://schemas.microsoft.com/office/drawing/2014/main" id="{EEB4EBC3-5CCA-E5F2-1E01-4C4D51E34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1388" y="2247901"/>
            <a:ext cx="12811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Adjacent nodes</a:t>
            </a:r>
          </a:p>
        </p:txBody>
      </p:sp>
      <p:cxnSp>
        <p:nvCxnSpPr>
          <p:cNvPr id="9263" name="Curved Connector 92">
            <a:extLst>
              <a:ext uri="{FF2B5EF4-FFF2-40B4-BE49-F238E27FC236}">
                <a16:creationId xmlns:a16="http://schemas.microsoft.com/office/drawing/2014/main" id="{161CAA25-7DA9-8366-915A-EF6D187B0395}"/>
              </a:ext>
            </a:extLst>
          </p:cNvPr>
          <p:cNvCxnSpPr>
            <a:cxnSpLocks noChangeShapeType="1"/>
            <a:stCxn id="9262" idx="2"/>
            <a:endCxn id="9226" idx="2"/>
          </p:cNvCxnSpPr>
          <p:nvPr/>
        </p:nvCxnSpPr>
        <p:spPr bwMode="auto">
          <a:xfrm rot="5400000" flipH="1" flipV="1">
            <a:off x="7317582" y="2205832"/>
            <a:ext cx="31750" cy="1344613"/>
          </a:xfrm>
          <a:prstGeom prst="curvedConnector4">
            <a:avLst>
              <a:gd name="adj1" fmla="val -718324"/>
              <a:gd name="adj2" fmla="val 73856"/>
            </a:avLst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64" name="Curved Connector 94">
            <a:extLst>
              <a:ext uri="{FF2B5EF4-FFF2-40B4-BE49-F238E27FC236}">
                <a16:creationId xmlns:a16="http://schemas.microsoft.com/office/drawing/2014/main" id="{C0B61F6B-6744-7130-2AE0-26809BD03A47}"/>
              </a:ext>
            </a:extLst>
          </p:cNvPr>
          <p:cNvCxnSpPr>
            <a:cxnSpLocks noChangeShapeType="1"/>
            <a:stCxn id="9262" idx="0"/>
            <a:endCxn id="9224" idx="2"/>
          </p:cNvCxnSpPr>
          <p:nvPr/>
        </p:nvCxnSpPr>
        <p:spPr bwMode="auto">
          <a:xfrm rot="5400000" flipH="1" flipV="1">
            <a:off x="6718301" y="1970088"/>
            <a:ext cx="220662" cy="334963"/>
          </a:xfrm>
          <a:prstGeom prst="curvedConnector2">
            <a:avLst/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65" name="TextBox 60446">
            <a:extLst>
              <a:ext uri="{FF2B5EF4-FFF2-40B4-BE49-F238E27FC236}">
                <a16:creationId xmlns:a16="http://schemas.microsoft.com/office/drawing/2014/main" id="{5D265B9C-43D1-92E2-1B2C-1B73555E65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1238" y="6108701"/>
            <a:ext cx="20431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B is only adjacent to D</a:t>
            </a:r>
          </a:p>
        </p:txBody>
      </p:sp>
      <p:sp>
        <p:nvSpPr>
          <p:cNvPr id="9266" name="TextBox 101">
            <a:extLst>
              <a:ext uri="{FF2B5EF4-FFF2-40B4-BE49-F238E27FC236}">
                <a16:creationId xmlns:a16="http://schemas.microsoft.com/office/drawing/2014/main" id="{DFC3786E-2A48-75FF-4949-1B9D5D334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3813" y="669925"/>
            <a:ext cx="1852612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 graph without cycles is said to be </a:t>
            </a:r>
            <a:r>
              <a:rPr kumimoji="0" lang="en-GB" altLang="en-US" sz="1800" i="1"/>
              <a:t>acyclic</a:t>
            </a:r>
          </a:p>
        </p:txBody>
      </p:sp>
      <p:sp>
        <p:nvSpPr>
          <p:cNvPr id="9267" name="Oval 46">
            <a:extLst>
              <a:ext uri="{FF2B5EF4-FFF2-40B4-BE49-F238E27FC236}">
                <a16:creationId xmlns:a16="http://schemas.microsoft.com/office/drawing/2014/main" id="{B41C4AAB-FA69-60A0-5AA4-A953644E75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45689" y="1893889"/>
            <a:ext cx="352425" cy="352425"/>
          </a:xfrm>
          <a:prstGeom prst="ellipse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F</a:t>
            </a:r>
          </a:p>
        </p:txBody>
      </p:sp>
      <p:cxnSp>
        <p:nvCxnSpPr>
          <p:cNvPr id="9268" name="Straight Connector 47">
            <a:extLst>
              <a:ext uri="{FF2B5EF4-FFF2-40B4-BE49-F238E27FC236}">
                <a16:creationId xmlns:a16="http://schemas.microsoft.com/office/drawing/2014/main" id="{E83E1AAD-C0AC-B162-140C-AEC6DB1BE219}"/>
              </a:ext>
            </a:extLst>
          </p:cNvPr>
          <p:cNvCxnSpPr>
            <a:cxnSpLocks noChangeShapeType="1"/>
            <a:stCxn id="9267" idx="2"/>
            <a:endCxn id="9225" idx="6"/>
          </p:cNvCxnSpPr>
          <p:nvPr/>
        </p:nvCxnSpPr>
        <p:spPr bwMode="auto">
          <a:xfrm flipH="1" flipV="1">
            <a:off x="9266238" y="2027238"/>
            <a:ext cx="679450" cy="4286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9" name="Arc 108">
            <a:extLst>
              <a:ext uri="{FF2B5EF4-FFF2-40B4-BE49-F238E27FC236}">
                <a16:creationId xmlns:a16="http://schemas.microsoft.com/office/drawing/2014/main" id="{84627C59-8033-C27A-200B-F4CCF578CC44}"/>
              </a:ext>
            </a:extLst>
          </p:cNvPr>
          <p:cNvSpPr/>
          <p:nvPr/>
        </p:nvSpPr>
        <p:spPr bwMode="auto">
          <a:xfrm>
            <a:off x="7713664" y="1708150"/>
            <a:ext cx="854075" cy="654050"/>
          </a:xfrm>
          <a:prstGeom prst="arc">
            <a:avLst>
              <a:gd name="adj1" fmla="val 13408491"/>
              <a:gd name="adj2" fmla="val 11717264"/>
            </a:avLst>
          </a:prstGeom>
          <a:noFill/>
          <a:ln w="38100" cap="flat" cmpd="sng" algn="ctr">
            <a:solidFill>
              <a:srgbClr val="FF0000"/>
            </a:solidFill>
            <a:prstDash val="sysDash"/>
            <a:round/>
            <a:headEnd type="triangle" w="lg" len="lg"/>
            <a:tailEnd type="none" w="lg" len="lg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70" name="TextBox 109">
            <a:extLst>
              <a:ext uri="{FF2B5EF4-FFF2-40B4-BE49-F238E27FC236}">
                <a16:creationId xmlns:a16="http://schemas.microsoft.com/office/drawing/2014/main" id="{08D3FCA1-F549-62A4-7AEA-5393E194F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8113" y="1820863"/>
            <a:ext cx="762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>
                <a:solidFill>
                  <a:srgbClr val="FF0000"/>
                </a:solidFill>
              </a:rPr>
              <a:t>Cycle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6574CBA-5919-8396-56BC-9E64C70DB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165" y="-477043"/>
            <a:ext cx="9779183" cy="1325563"/>
          </a:xfrm>
        </p:spPr>
        <p:txBody>
          <a:bodyPr/>
          <a:lstStyle/>
          <a:p>
            <a:r>
              <a:rPr lang="en-GB" altLang="en-US" dirty="0"/>
              <a:t>Graphs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FDBAB34-010D-C88F-D6FD-50A10ED2D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964" y="844551"/>
            <a:ext cx="7259637" cy="2682875"/>
          </a:xfrm>
        </p:spPr>
        <p:txBody>
          <a:bodyPr/>
          <a:lstStyle/>
          <a:p>
            <a:r>
              <a:rPr lang="en-GB" altLang="en-US" sz="2400" dirty="0"/>
              <a:t>Formally, a graph is a pair G=(V, E)</a:t>
            </a:r>
            <a:br>
              <a:rPr lang="en-GB" altLang="en-US" sz="2400" dirty="0"/>
            </a:br>
            <a:r>
              <a:rPr lang="en-GB" altLang="en-US" sz="2400" dirty="0"/>
              <a:t>where V is a set of the vertices and E is the set of the edges</a:t>
            </a:r>
          </a:p>
          <a:p>
            <a:r>
              <a:rPr lang="en-GB" altLang="en-US" sz="2400" dirty="0"/>
              <a:t>An edge is an ordered pair (u, v)</a:t>
            </a:r>
          </a:p>
          <a:p>
            <a:pPr lvl="1"/>
            <a:r>
              <a:rPr lang="en-GB" altLang="en-US" sz="2000" i="1" dirty="0"/>
              <a:t>Undirected graph</a:t>
            </a:r>
            <a:r>
              <a:rPr lang="en-GB" altLang="en-US" sz="2000" dirty="0"/>
              <a:t>: the edge leaves and enters both vertices i.e. you can travel the edge in both directions</a:t>
            </a:r>
            <a:endParaRPr lang="en-GB" altLang="en-US" sz="2000" i="1" dirty="0"/>
          </a:p>
          <a:p>
            <a:pPr lvl="1"/>
            <a:r>
              <a:rPr lang="en-GB" altLang="en-US" sz="2000" i="1" dirty="0"/>
              <a:t>Directed graph</a:t>
            </a:r>
            <a:r>
              <a:rPr lang="en-GB" altLang="en-US" sz="2000" dirty="0"/>
              <a:t>: the edge leaves vertex u and enters vertex v i.e. you can only travel the edge from u to v </a:t>
            </a:r>
          </a:p>
          <a:p>
            <a:endParaRPr lang="en-GB" altLang="en-US" sz="2400" dirty="0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00F818F7-A12F-3BF8-4D56-1E32271D50F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10245" name="Group 21">
            <a:extLst>
              <a:ext uri="{FF2B5EF4-FFF2-40B4-BE49-F238E27FC236}">
                <a16:creationId xmlns:a16="http://schemas.microsoft.com/office/drawing/2014/main" id="{847E7411-D1C4-1300-3B6F-D32ADC45299E}"/>
              </a:ext>
            </a:extLst>
          </p:cNvPr>
          <p:cNvGrpSpPr>
            <a:grpSpLocks/>
          </p:cNvGrpSpPr>
          <p:nvPr/>
        </p:nvGrpSpPr>
        <p:grpSpPr bwMode="auto">
          <a:xfrm>
            <a:off x="232861" y="3141331"/>
            <a:ext cx="2376488" cy="1789112"/>
            <a:chOff x="79375" y="3742841"/>
            <a:chExt cx="3355894" cy="2333045"/>
          </a:xfrm>
        </p:grpSpPr>
        <p:sp>
          <p:nvSpPr>
            <p:cNvPr id="10264" name="Rectangle 8202">
              <a:extLst>
                <a:ext uri="{FF2B5EF4-FFF2-40B4-BE49-F238E27FC236}">
                  <a16:creationId xmlns:a16="http://schemas.microsoft.com/office/drawing/2014/main" id="{D5A07220-103D-2727-2536-169E6F7BD7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375" y="3742841"/>
              <a:ext cx="3355894" cy="233304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0265" name="Oval 27">
              <a:extLst>
                <a:ext uri="{FF2B5EF4-FFF2-40B4-BE49-F238E27FC236}">
                  <a16:creationId xmlns:a16="http://schemas.microsoft.com/office/drawing/2014/main" id="{7009E4C3-F4A2-9335-7BF4-2EFCA8BB59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83496" y="3849261"/>
              <a:ext cx="352425" cy="352425"/>
            </a:xfrm>
            <a:prstGeom prst="ellipse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0266" name="Oval 28">
              <a:extLst>
                <a:ext uri="{FF2B5EF4-FFF2-40B4-BE49-F238E27FC236}">
                  <a16:creationId xmlns:a16="http://schemas.microsoft.com/office/drawing/2014/main" id="{578B306F-88A9-074D-44E3-FAAB63118B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946" y="4701749"/>
              <a:ext cx="352425" cy="354012"/>
            </a:xfrm>
            <a:prstGeom prst="ellipse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10267" name="Oval 29">
              <a:extLst>
                <a:ext uri="{FF2B5EF4-FFF2-40B4-BE49-F238E27FC236}">
                  <a16:creationId xmlns:a16="http://schemas.microsoft.com/office/drawing/2014/main" id="{97E9BE07-A1E6-3346-394D-54053C5114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29646" y="4701749"/>
              <a:ext cx="352425" cy="354012"/>
            </a:xfrm>
            <a:prstGeom prst="ellipse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0268" name="Oval 30">
              <a:extLst>
                <a:ext uri="{FF2B5EF4-FFF2-40B4-BE49-F238E27FC236}">
                  <a16:creationId xmlns:a16="http://schemas.microsoft.com/office/drawing/2014/main" id="{9A5C69CD-ED48-973E-21BB-4222BDF27D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21596" y="5538361"/>
              <a:ext cx="352425" cy="352425"/>
            </a:xfrm>
            <a:prstGeom prst="ellipse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D</a:t>
              </a:r>
            </a:p>
          </p:txBody>
        </p:sp>
        <p:cxnSp>
          <p:nvCxnSpPr>
            <p:cNvPr id="10269" name="Straight Connector 32">
              <a:extLst>
                <a:ext uri="{FF2B5EF4-FFF2-40B4-BE49-F238E27FC236}">
                  <a16:creationId xmlns:a16="http://schemas.microsoft.com/office/drawing/2014/main" id="{0C07999C-B415-8651-8996-DCABCF3F3897}"/>
                </a:ext>
              </a:extLst>
            </p:cNvPr>
            <p:cNvCxnSpPr>
              <a:cxnSpLocks noChangeShapeType="1"/>
              <a:stCxn id="10265" idx="3"/>
              <a:endCxn id="10266" idx="7"/>
            </p:cNvCxnSpPr>
            <p:nvPr/>
          </p:nvCxnSpPr>
          <p:spPr bwMode="auto">
            <a:xfrm flipH="1">
              <a:off x="613571" y="4150886"/>
              <a:ext cx="720725" cy="603250"/>
            </a:xfrm>
            <a:prstGeom prst="line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70" name="Straight Connector 34">
              <a:extLst>
                <a:ext uri="{FF2B5EF4-FFF2-40B4-BE49-F238E27FC236}">
                  <a16:creationId xmlns:a16="http://schemas.microsoft.com/office/drawing/2014/main" id="{9428AA5A-DF02-2131-08B6-32A83C12C45D}"/>
                </a:ext>
              </a:extLst>
            </p:cNvPr>
            <p:cNvCxnSpPr>
              <a:cxnSpLocks noChangeShapeType="1"/>
              <a:stCxn id="10266" idx="5"/>
              <a:endCxn id="10268" idx="1"/>
            </p:cNvCxnSpPr>
            <p:nvPr/>
          </p:nvCxnSpPr>
          <p:spPr bwMode="auto">
            <a:xfrm>
              <a:off x="613571" y="5003374"/>
              <a:ext cx="758825" cy="585787"/>
            </a:xfrm>
            <a:prstGeom prst="line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71" name="Straight Connector 36">
              <a:extLst>
                <a:ext uri="{FF2B5EF4-FFF2-40B4-BE49-F238E27FC236}">
                  <a16:creationId xmlns:a16="http://schemas.microsoft.com/office/drawing/2014/main" id="{DBB0A284-BB3F-8A86-4BE8-4BCE03CBFFDB}"/>
                </a:ext>
              </a:extLst>
            </p:cNvPr>
            <p:cNvCxnSpPr>
              <a:cxnSpLocks noChangeShapeType="1"/>
              <a:stCxn id="10268" idx="7"/>
              <a:endCxn id="10267" idx="3"/>
            </p:cNvCxnSpPr>
            <p:nvPr/>
          </p:nvCxnSpPr>
          <p:spPr bwMode="auto">
            <a:xfrm flipV="1">
              <a:off x="1623221" y="5003374"/>
              <a:ext cx="657225" cy="585787"/>
            </a:xfrm>
            <a:prstGeom prst="line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72" name="Straight Connector 38">
              <a:extLst>
                <a:ext uri="{FF2B5EF4-FFF2-40B4-BE49-F238E27FC236}">
                  <a16:creationId xmlns:a16="http://schemas.microsoft.com/office/drawing/2014/main" id="{E284385C-E870-7A81-979D-70FB2A50FF8B}"/>
                </a:ext>
              </a:extLst>
            </p:cNvPr>
            <p:cNvCxnSpPr>
              <a:cxnSpLocks noChangeShapeType="1"/>
              <a:stCxn id="10267" idx="1"/>
              <a:endCxn id="10265" idx="5"/>
            </p:cNvCxnSpPr>
            <p:nvPr/>
          </p:nvCxnSpPr>
          <p:spPr bwMode="auto">
            <a:xfrm flipH="1" flipV="1">
              <a:off x="1583534" y="4150886"/>
              <a:ext cx="696912" cy="603250"/>
            </a:xfrm>
            <a:prstGeom prst="line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73" name="Straight Connector 43">
              <a:extLst>
                <a:ext uri="{FF2B5EF4-FFF2-40B4-BE49-F238E27FC236}">
                  <a16:creationId xmlns:a16="http://schemas.microsoft.com/office/drawing/2014/main" id="{D31B52A7-1F52-4974-D6A8-66F98ED11198}"/>
                </a:ext>
              </a:extLst>
            </p:cNvPr>
            <p:cNvCxnSpPr>
              <a:cxnSpLocks noChangeShapeType="1"/>
              <a:stCxn id="10265" idx="4"/>
              <a:endCxn id="10268" idx="0"/>
            </p:cNvCxnSpPr>
            <p:nvPr/>
          </p:nvCxnSpPr>
          <p:spPr bwMode="auto">
            <a:xfrm>
              <a:off x="1459709" y="4201686"/>
              <a:ext cx="38100" cy="1336675"/>
            </a:xfrm>
            <a:prstGeom prst="line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274" name="Oval 46">
              <a:extLst>
                <a:ext uri="{FF2B5EF4-FFF2-40B4-BE49-F238E27FC236}">
                  <a16:creationId xmlns:a16="http://schemas.microsoft.com/office/drawing/2014/main" id="{CBB566AE-7258-0F1A-37C9-C3FCA05FB5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20209" y="5538361"/>
              <a:ext cx="352425" cy="352425"/>
            </a:xfrm>
            <a:prstGeom prst="ellipse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E</a:t>
              </a:r>
            </a:p>
          </p:txBody>
        </p:sp>
        <p:cxnSp>
          <p:nvCxnSpPr>
            <p:cNvPr id="10275" name="Straight Connector 47">
              <a:extLst>
                <a:ext uri="{FF2B5EF4-FFF2-40B4-BE49-F238E27FC236}">
                  <a16:creationId xmlns:a16="http://schemas.microsoft.com/office/drawing/2014/main" id="{6E689C26-A9AB-279F-F3C1-BF2C869C69A2}"/>
                </a:ext>
              </a:extLst>
            </p:cNvPr>
            <p:cNvCxnSpPr>
              <a:cxnSpLocks noChangeShapeType="1"/>
              <a:stCxn id="10274" idx="1"/>
              <a:endCxn id="10267" idx="5"/>
            </p:cNvCxnSpPr>
            <p:nvPr/>
          </p:nvCxnSpPr>
          <p:spPr bwMode="auto">
            <a:xfrm flipH="1" flipV="1">
              <a:off x="2529684" y="5003374"/>
              <a:ext cx="442912" cy="585787"/>
            </a:xfrm>
            <a:prstGeom prst="line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0246" name="TextBox 19">
            <a:extLst>
              <a:ext uri="{FF2B5EF4-FFF2-40B4-BE49-F238E27FC236}">
                <a16:creationId xmlns:a16="http://schemas.microsoft.com/office/drawing/2014/main" id="{9AFEE59A-B504-1FE0-6DF1-F46BD13395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0699" y="3792612"/>
            <a:ext cx="2178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V = { A, B, C, D, E }</a:t>
            </a:r>
          </a:p>
        </p:txBody>
      </p:sp>
      <p:sp>
        <p:nvSpPr>
          <p:cNvPr id="10247" name="TextBox 20">
            <a:extLst>
              <a:ext uri="{FF2B5EF4-FFF2-40B4-BE49-F238E27FC236}">
                <a16:creationId xmlns:a16="http://schemas.microsoft.com/office/drawing/2014/main" id="{F89CAABA-FFF0-0EF9-0862-E34C77D403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31337" y="4086301"/>
            <a:ext cx="51419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E = { (A, B), (A, C), (A, D), (B, D), (C, D), (C, E) }</a:t>
            </a:r>
          </a:p>
        </p:txBody>
      </p:sp>
      <p:sp>
        <p:nvSpPr>
          <p:cNvPr id="10249" name="TextBox 52">
            <a:extLst>
              <a:ext uri="{FF2B5EF4-FFF2-40B4-BE49-F238E27FC236}">
                <a16:creationId xmlns:a16="http://schemas.microsoft.com/office/drawing/2014/main" id="{F81DDD53-A023-70C7-0A48-34E1A4E8F8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8449" y="4747406"/>
            <a:ext cx="21796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V = { A, B, C, D, E }</a:t>
            </a:r>
          </a:p>
        </p:txBody>
      </p:sp>
      <p:sp>
        <p:nvSpPr>
          <p:cNvPr id="10250" name="TextBox 53">
            <a:extLst>
              <a:ext uri="{FF2B5EF4-FFF2-40B4-BE49-F238E27FC236}">
                <a16:creationId xmlns:a16="http://schemas.microsoft.com/office/drawing/2014/main" id="{2A8AAA11-7173-09BB-5AA2-F1C50D91E0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9086" y="5041094"/>
            <a:ext cx="35909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 = { (A, B), (B, D), </a:t>
            </a:r>
            <a:r>
              <a:rPr kumimoji="0" lang="en-GB" altLang="en-US" sz="1800">
                <a:solidFill>
                  <a:srgbClr val="FF0000"/>
                </a:solidFill>
              </a:rPr>
              <a:t>(A, D), (D, A),</a:t>
            </a:r>
            <a:r>
              <a:rPr kumimoji="0" lang="en-GB" altLang="en-US" sz="1800"/>
              <a:t> </a:t>
            </a:r>
            <a:br>
              <a:rPr kumimoji="0" lang="en-GB" altLang="en-US" sz="1800"/>
            </a:br>
            <a:r>
              <a:rPr kumimoji="0" lang="en-GB" altLang="en-US" sz="1800"/>
              <a:t>        (A, C), (C, E) }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E103D27-5B9B-5BE4-C3C8-2173455CDB2A}"/>
              </a:ext>
            </a:extLst>
          </p:cNvPr>
          <p:cNvGrpSpPr/>
          <p:nvPr/>
        </p:nvGrpSpPr>
        <p:grpSpPr>
          <a:xfrm>
            <a:off x="8010301" y="4875319"/>
            <a:ext cx="2376488" cy="1727200"/>
            <a:chOff x="4386046" y="4583115"/>
            <a:chExt cx="2376488" cy="1727200"/>
          </a:xfrm>
        </p:grpSpPr>
        <p:grpSp>
          <p:nvGrpSpPr>
            <p:cNvPr id="10248" name="Group 51">
              <a:extLst>
                <a:ext uri="{FF2B5EF4-FFF2-40B4-BE49-F238E27FC236}">
                  <a16:creationId xmlns:a16="http://schemas.microsoft.com/office/drawing/2014/main" id="{9F1C8AEF-5D13-281F-12F6-FB1D99AF109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386046" y="4583115"/>
              <a:ext cx="2376488" cy="1727200"/>
              <a:chOff x="5551383" y="3879523"/>
              <a:chExt cx="3170229" cy="2270630"/>
            </a:xfrm>
          </p:grpSpPr>
          <p:sp>
            <p:nvSpPr>
              <p:cNvPr id="10253" name="Rectangle 8202">
                <a:extLst>
                  <a:ext uri="{FF2B5EF4-FFF2-40B4-BE49-F238E27FC236}">
                    <a16:creationId xmlns:a16="http://schemas.microsoft.com/office/drawing/2014/main" id="{E1840F3C-1353-7C70-C966-F98D6CAF2E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51383" y="3879523"/>
                <a:ext cx="3170229" cy="227063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0254" name="Oval 27">
                <a:extLst>
                  <a:ext uri="{FF2B5EF4-FFF2-40B4-BE49-F238E27FC236}">
                    <a16:creationId xmlns:a16="http://schemas.microsoft.com/office/drawing/2014/main" id="{411003D7-6500-6B7D-0384-145AD94CF2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0350" y="3986212"/>
                <a:ext cx="352425" cy="352425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10255" name="Oval 28">
                <a:extLst>
                  <a:ext uri="{FF2B5EF4-FFF2-40B4-BE49-F238E27FC236}">
                    <a16:creationId xmlns:a16="http://schemas.microsoft.com/office/drawing/2014/main" id="{42BEEC5E-0A3C-FB76-CC0A-620CA3A714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38800" y="4838700"/>
                <a:ext cx="352425" cy="354012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10256" name="Oval 29">
                <a:extLst>
                  <a:ext uri="{FF2B5EF4-FFF2-40B4-BE49-F238E27FC236}">
                    <a16:creationId xmlns:a16="http://schemas.microsoft.com/office/drawing/2014/main" id="{F745FCD5-BA91-6032-A7A9-5E2C2F1E08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56500" y="4838700"/>
                <a:ext cx="352425" cy="354012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C</a:t>
                </a:r>
              </a:p>
            </p:txBody>
          </p:sp>
          <p:sp>
            <p:nvSpPr>
              <p:cNvPr id="10257" name="Oval 30">
                <a:extLst>
                  <a:ext uri="{FF2B5EF4-FFF2-40B4-BE49-F238E27FC236}">
                    <a16:creationId xmlns:a16="http://schemas.microsoft.com/office/drawing/2014/main" id="{AD3094BA-EB73-9F32-00B1-AA90CE7BC5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48450" y="5675312"/>
                <a:ext cx="352425" cy="352425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D</a:t>
                </a:r>
              </a:p>
            </p:txBody>
          </p:sp>
          <p:cxnSp>
            <p:nvCxnSpPr>
              <p:cNvPr id="10258" name="Straight Connector 32">
                <a:extLst>
                  <a:ext uri="{FF2B5EF4-FFF2-40B4-BE49-F238E27FC236}">
                    <a16:creationId xmlns:a16="http://schemas.microsoft.com/office/drawing/2014/main" id="{A251DA3D-464F-DCCA-CE6C-7802D40B1115}"/>
                  </a:ext>
                </a:extLst>
              </p:cNvPr>
              <p:cNvCxnSpPr>
                <a:cxnSpLocks noChangeShapeType="1"/>
                <a:stCxn id="10254" idx="2"/>
                <a:endCxn id="10255" idx="7"/>
              </p:cNvCxnSpPr>
              <p:nvPr/>
            </p:nvCxnSpPr>
            <p:spPr bwMode="auto">
              <a:xfrm flipH="1">
                <a:off x="5939614" y="4162425"/>
                <a:ext cx="670737" cy="728119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0259" name="Straight Connector 34">
                <a:extLst>
                  <a:ext uri="{FF2B5EF4-FFF2-40B4-BE49-F238E27FC236}">
                    <a16:creationId xmlns:a16="http://schemas.microsoft.com/office/drawing/2014/main" id="{A0B82AEC-8BE2-0A11-DD47-CBB994B1CFFB}"/>
                  </a:ext>
                </a:extLst>
              </p:cNvPr>
              <p:cNvCxnSpPr>
                <a:cxnSpLocks noChangeShapeType="1"/>
                <a:stCxn id="10255" idx="5"/>
              </p:cNvCxnSpPr>
              <p:nvPr/>
            </p:nvCxnSpPr>
            <p:spPr bwMode="auto">
              <a:xfrm>
                <a:off x="5939614" y="5140869"/>
                <a:ext cx="691375" cy="669713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0260" name="Straight Connector 38">
                <a:extLst>
                  <a:ext uri="{FF2B5EF4-FFF2-40B4-BE49-F238E27FC236}">
                    <a16:creationId xmlns:a16="http://schemas.microsoft.com/office/drawing/2014/main" id="{FD8705F4-1B13-4BB0-D4D4-549BFAD7C8C4}"/>
                  </a:ext>
                </a:extLst>
              </p:cNvPr>
              <p:cNvCxnSpPr>
                <a:cxnSpLocks noChangeShapeType="1"/>
                <a:stCxn id="10256" idx="1"/>
                <a:endCxn id="10254" idx="6"/>
              </p:cNvCxnSpPr>
              <p:nvPr/>
            </p:nvCxnSpPr>
            <p:spPr bwMode="auto">
              <a:xfrm flipH="1" flipV="1">
                <a:off x="6962776" y="4162425"/>
                <a:ext cx="645335" cy="728119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 type="triangle" w="lg" len="lg"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0261" name="Straight Connector 43">
                <a:extLst>
                  <a:ext uri="{FF2B5EF4-FFF2-40B4-BE49-F238E27FC236}">
                    <a16:creationId xmlns:a16="http://schemas.microsoft.com/office/drawing/2014/main" id="{02D2F45F-BE49-ED6A-ADD8-01B3E55D3522}"/>
                  </a:ext>
                </a:extLst>
              </p:cNvPr>
              <p:cNvCxnSpPr>
                <a:cxnSpLocks noChangeShapeType="1"/>
                <a:stCxn id="10254" idx="3"/>
                <a:endCxn id="10257" idx="1"/>
              </p:cNvCxnSpPr>
              <p:nvPr/>
            </p:nvCxnSpPr>
            <p:spPr bwMode="auto">
              <a:xfrm>
                <a:off x="6661962" y="4287025"/>
                <a:ext cx="38099" cy="1439900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0262" name="Oval 46">
                <a:extLst>
                  <a:ext uri="{FF2B5EF4-FFF2-40B4-BE49-F238E27FC236}">
                    <a16:creationId xmlns:a16="http://schemas.microsoft.com/office/drawing/2014/main" id="{2CE737BE-AD7D-4563-53E2-9F8412BAFE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47063" y="5675312"/>
                <a:ext cx="352425" cy="352425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E</a:t>
                </a:r>
              </a:p>
            </p:txBody>
          </p:sp>
          <p:cxnSp>
            <p:nvCxnSpPr>
              <p:cNvPr id="10263" name="Straight Connector 47">
                <a:extLst>
                  <a:ext uri="{FF2B5EF4-FFF2-40B4-BE49-F238E27FC236}">
                    <a16:creationId xmlns:a16="http://schemas.microsoft.com/office/drawing/2014/main" id="{05A307CF-F055-67C9-8211-599780273DD4}"/>
                  </a:ext>
                </a:extLst>
              </p:cNvPr>
              <p:cNvCxnSpPr>
                <a:cxnSpLocks noChangeShapeType="1"/>
                <a:stCxn id="10262" idx="1"/>
                <a:endCxn id="10256" idx="5"/>
              </p:cNvCxnSpPr>
              <p:nvPr/>
            </p:nvCxnSpPr>
            <p:spPr bwMode="auto">
              <a:xfrm flipH="1" flipV="1">
                <a:off x="7856538" y="5140325"/>
                <a:ext cx="442912" cy="585787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 type="triangle" w="lg" len="lg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cxnSp>
          <p:nvCxnSpPr>
            <p:cNvPr id="10251" name="Straight Connector 43">
              <a:extLst>
                <a:ext uri="{FF2B5EF4-FFF2-40B4-BE49-F238E27FC236}">
                  <a16:creationId xmlns:a16="http://schemas.microsoft.com/office/drawing/2014/main" id="{C784BBCE-F68E-8A1D-E5DE-DEAC93907B3C}"/>
                </a:ext>
              </a:extLst>
            </p:cNvPr>
            <p:cNvCxnSpPr>
              <a:cxnSpLocks noChangeShapeType="1"/>
              <a:endCxn id="10254" idx="5"/>
            </p:cNvCxnSpPr>
            <p:nvPr/>
          </p:nvCxnSpPr>
          <p:spPr bwMode="auto">
            <a:xfrm flipH="1" flipV="1">
              <a:off x="5405374" y="4893090"/>
              <a:ext cx="12071" cy="1056028"/>
            </a:xfrm>
            <a:prstGeom prst="line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0252" name="TextBox 68">
            <a:extLst>
              <a:ext uri="{FF2B5EF4-FFF2-40B4-BE49-F238E27FC236}">
                <a16:creationId xmlns:a16="http://schemas.microsoft.com/office/drawing/2014/main" id="{1AF2B2B4-1865-9C0C-A4B8-B6915035BE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1866" y="5678594"/>
            <a:ext cx="36369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 a directed graph, both arcs from (A, D) and (D, A) are added to the set of edges 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1254EEB-D8A7-CBCD-68A0-B272BB5A2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08" y="-493167"/>
            <a:ext cx="9779183" cy="1325563"/>
          </a:xfrm>
        </p:spPr>
        <p:txBody>
          <a:bodyPr/>
          <a:lstStyle/>
          <a:p>
            <a:r>
              <a:rPr lang="en-GB" altLang="en-US" dirty="0"/>
              <a:t>Adjacency List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875E357-C49A-0C3A-C88D-B41A9C56E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186" y="712941"/>
            <a:ext cx="11032005" cy="2198687"/>
          </a:xfrm>
        </p:spPr>
        <p:txBody>
          <a:bodyPr/>
          <a:lstStyle/>
          <a:p>
            <a:r>
              <a:rPr lang="en-GB" altLang="en-US" dirty="0"/>
              <a:t>The most common approach to represent a graph is using an adjacency list representation</a:t>
            </a:r>
          </a:p>
          <a:p>
            <a:pPr lvl="1"/>
            <a:r>
              <a:rPr lang="en-GB" altLang="en-US" dirty="0"/>
              <a:t>assuming the graph is </a:t>
            </a:r>
            <a:r>
              <a:rPr lang="en-GB" altLang="en-US" i="1" dirty="0"/>
              <a:t>sparse</a:t>
            </a:r>
            <a:r>
              <a:rPr lang="en-GB" altLang="en-US" dirty="0"/>
              <a:t>, that is the number of edges is less than the number of vertices squared</a:t>
            </a:r>
          </a:p>
          <a:p>
            <a:r>
              <a:rPr lang="en-GB" altLang="en-US" dirty="0"/>
              <a:t>Essentially, this is a list (or hash) of each vertex and a list of the vertices to which it is connected (the edges)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DA4FE84B-10AB-35CF-73B2-ED90944EE6C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F391E42-93B4-34ED-EA11-1FE44C01DB4C}"/>
              </a:ext>
            </a:extLst>
          </p:cNvPr>
          <p:cNvGrpSpPr/>
          <p:nvPr/>
        </p:nvGrpSpPr>
        <p:grpSpPr>
          <a:xfrm>
            <a:off x="562878" y="3663501"/>
            <a:ext cx="7021513" cy="2809764"/>
            <a:chOff x="4825692" y="3932348"/>
            <a:chExt cx="7021513" cy="2809764"/>
          </a:xfrm>
        </p:grpSpPr>
        <p:grpSp>
          <p:nvGrpSpPr>
            <p:cNvPr id="11269" name="Group 4">
              <a:extLst>
                <a:ext uri="{FF2B5EF4-FFF2-40B4-BE49-F238E27FC236}">
                  <a16:creationId xmlns:a16="http://schemas.microsoft.com/office/drawing/2014/main" id="{0C3CB988-5179-7616-FD90-A5A027E17E8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25692" y="4605336"/>
              <a:ext cx="2374900" cy="1727200"/>
              <a:chOff x="5551383" y="3879523"/>
              <a:chExt cx="3170229" cy="2270630"/>
            </a:xfrm>
          </p:grpSpPr>
          <p:sp>
            <p:nvSpPr>
              <p:cNvPr id="11293" name="Rectangle 8202">
                <a:extLst>
                  <a:ext uri="{FF2B5EF4-FFF2-40B4-BE49-F238E27FC236}">
                    <a16:creationId xmlns:a16="http://schemas.microsoft.com/office/drawing/2014/main" id="{E42DE75A-9C09-3D01-C204-BBEEC9F508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51383" y="3879523"/>
                <a:ext cx="3170229" cy="227063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1294" name="Oval 27">
                <a:extLst>
                  <a:ext uri="{FF2B5EF4-FFF2-40B4-BE49-F238E27FC236}">
                    <a16:creationId xmlns:a16="http://schemas.microsoft.com/office/drawing/2014/main" id="{DCD1B23F-2759-6188-0DC1-76E1751818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0350" y="3986212"/>
                <a:ext cx="352425" cy="352425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11295" name="Oval 28">
                <a:extLst>
                  <a:ext uri="{FF2B5EF4-FFF2-40B4-BE49-F238E27FC236}">
                    <a16:creationId xmlns:a16="http://schemas.microsoft.com/office/drawing/2014/main" id="{398D8F43-8409-7B5C-00DD-F597B41773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38800" y="4838700"/>
                <a:ext cx="352425" cy="354012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11296" name="Oval 29">
                <a:extLst>
                  <a:ext uri="{FF2B5EF4-FFF2-40B4-BE49-F238E27FC236}">
                    <a16:creationId xmlns:a16="http://schemas.microsoft.com/office/drawing/2014/main" id="{5B1C321A-4C67-8BC6-8A6B-9AB158D06C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56500" y="4838700"/>
                <a:ext cx="352425" cy="354012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C</a:t>
                </a:r>
              </a:p>
            </p:txBody>
          </p:sp>
          <p:sp>
            <p:nvSpPr>
              <p:cNvPr id="11297" name="Oval 30">
                <a:extLst>
                  <a:ext uri="{FF2B5EF4-FFF2-40B4-BE49-F238E27FC236}">
                    <a16:creationId xmlns:a16="http://schemas.microsoft.com/office/drawing/2014/main" id="{21E438E2-8DD2-CB96-2B5F-1E0C389C18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48450" y="5675312"/>
                <a:ext cx="352425" cy="352425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D</a:t>
                </a:r>
              </a:p>
            </p:txBody>
          </p:sp>
          <p:cxnSp>
            <p:nvCxnSpPr>
              <p:cNvPr id="11298" name="Straight Connector 32">
                <a:extLst>
                  <a:ext uri="{FF2B5EF4-FFF2-40B4-BE49-F238E27FC236}">
                    <a16:creationId xmlns:a16="http://schemas.microsoft.com/office/drawing/2014/main" id="{29C32CF8-E4DB-BE72-9B7C-2BD0F5E1A1C7}"/>
                  </a:ext>
                </a:extLst>
              </p:cNvPr>
              <p:cNvCxnSpPr>
                <a:cxnSpLocks noChangeShapeType="1"/>
                <a:stCxn id="11294" idx="2"/>
                <a:endCxn id="11295" idx="7"/>
              </p:cNvCxnSpPr>
              <p:nvPr/>
            </p:nvCxnSpPr>
            <p:spPr bwMode="auto">
              <a:xfrm flipH="1">
                <a:off x="5939614" y="4162425"/>
                <a:ext cx="670737" cy="728119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1299" name="Straight Connector 34">
                <a:extLst>
                  <a:ext uri="{FF2B5EF4-FFF2-40B4-BE49-F238E27FC236}">
                    <a16:creationId xmlns:a16="http://schemas.microsoft.com/office/drawing/2014/main" id="{663302BD-CBAC-F4EE-4FB1-27AC033AC35F}"/>
                  </a:ext>
                </a:extLst>
              </p:cNvPr>
              <p:cNvCxnSpPr>
                <a:cxnSpLocks noChangeShapeType="1"/>
                <a:stCxn id="11295" idx="5"/>
              </p:cNvCxnSpPr>
              <p:nvPr/>
            </p:nvCxnSpPr>
            <p:spPr bwMode="auto">
              <a:xfrm>
                <a:off x="5939614" y="5140869"/>
                <a:ext cx="691375" cy="669713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1300" name="Straight Connector 38">
                <a:extLst>
                  <a:ext uri="{FF2B5EF4-FFF2-40B4-BE49-F238E27FC236}">
                    <a16:creationId xmlns:a16="http://schemas.microsoft.com/office/drawing/2014/main" id="{9D82F2D6-C6F8-952E-1C2E-195F78F43B90}"/>
                  </a:ext>
                </a:extLst>
              </p:cNvPr>
              <p:cNvCxnSpPr>
                <a:cxnSpLocks noChangeShapeType="1"/>
                <a:stCxn id="11296" idx="1"/>
                <a:endCxn id="11294" idx="6"/>
              </p:cNvCxnSpPr>
              <p:nvPr/>
            </p:nvCxnSpPr>
            <p:spPr bwMode="auto">
              <a:xfrm flipH="1" flipV="1">
                <a:off x="6962776" y="4162425"/>
                <a:ext cx="645335" cy="728119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 type="triangle" w="lg" len="lg"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1301" name="Straight Connector 43">
                <a:extLst>
                  <a:ext uri="{FF2B5EF4-FFF2-40B4-BE49-F238E27FC236}">
                    <a16:creationId xmlns:a16="http://schemas.microsoft.com/office/drawing/2014/main" id="{CFDA8BCC-2762-07C5-505A-D81BD7BFAAEA}"/>
                  </a:ext>
                </a:extLst>
              </p:cNvPr>
              <p:cNvCxnSpPr>
                <a:cxnSpLocks noChangeShapeType="1"/>
                <a:stCxn id="11294" idx="4"/>
                <a:endCxn id="11297" idx="0"/>
              </p:cNvCxnSpPr>
              <p:nvPr/>
            </p:nvCxnSpPr>
            <p:spPr bwMode="auto">
              <a:xfrm>
                <a:off x="6786563" y="4338637"/>
                <a:ext cx="38099" cy="1336675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1302" name="Oval 14">
                <a:extLst>
                  <a:ext uri="{FF2B5EF4-FFF2-40B4-BE49-F238E27FC236}">
                    <a16:creationId xmlns:a16="http://schemas.microsoft.com/office/drawing/2014/main" id="{1B0338EA-A62B-1EC0-5628-448A605DA9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247063" y="5675312"/>
                <a:ext cx="352425" cy="352425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E</a:t>
                </a:r>
              </a:p>
            </p:txBody>
          </p:sp>
          <p:cxnSp>
            <p:nvCxnSpPr>
              <p:cNvPr id="11303" name="Straight Connector 15">
                <a:extLst>
                  <a:ext uri="{FF2B5EF4-FFF2-40B4-BE49-F238E27FC236}">
                    <a16:creationId xmlns:a16="http://schemas.microsoft.com/office/drawing/2014/main" id="{9846D262-1773-1179-8CEE-1D8EE1BEC022}"/>
                  </a:ext>
                </a:extLst>
              </p:cNvPr>
              <p:cNvCxnSpPr>
                <a:cxnSpLocks noChangeShapeType="1"/>
                <a:stCxn id="11302" idx="1"/>
                <a:endCxn id="11296" idx="5"/>
              </p:cNvCxnSpPr>
              <p:nvPr/>
            </p:nvCxnSpPr>
            <p:spPr bwMode="auto">
              <a:xfrm flipH="1" flipV="1">
                <a:off x="7856538" y="5140325"/>
                <a:ext cx="442912" cy="585787"/>
              </a:xfrm>
              <a:prstGeom prst="line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 type="triangle" w="lg" len="lg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5A3CFC4-2FFD-6465-5E5B-BCFD792E8B9B}"/>
                </a:ext>
              </a:extLst>
            </p:cNvPr>
            <p:cNvSpPr/>
            <p:nvPr/>
          </p:nvSpPr>
          <p:spPr bwMode="auto">
            <a:xfrm>
              <a:off x="7962593" y="4557712"/>
              <a:ext cx="446087" cy="409575"/>
            </a:xfrm>
            <a:prstGeom prst="rect">
              <a:avLst/>
            </a:prstGeom>
            <a:solidFill>
              <a:schemeClr val="accent6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51EF7F7-009F-2CF5-0934-A541C7F212AD}"/>
                </a:ext>
              </a:extLst>
            </p:cNvPr>
            <p:cNvSpPr/>
            <p:nvPr/>
          </p:nvSpPr>
          <p:spPr bwMode="auto">
            <a:xfrm>
              <a:off x="7962593" y="5000624"/>
              <a:ext cx="446087" cy="411162"/>
            </a:xfrm>
            <a:prstGeom prst="rect">
              <a:avLst/>
            </a:prstGeom>
            <a:solidFill>
              <a:schemeClr val="accent6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F72062B-0A23-49F3-117C-D56AF3DBC9ED}"/>
                </a:ext>
              </a:extLst>
            </p:cNvPr>
            <p:cNvSpPr/>
            <p:nvPr/>
          </p:nvSpPr>
          <p:spPr bwMode="auto">
            <a:xfrm>
              <a:off x="7962593" y="5445124"/>
              <a:ext cx="446087" cy="411162"/>
            </a:xfrm>
            <a:prstGeom prst="rect">
              <a:avLst/>
            </a:prstGeom>
            <a:solidFill>
              <a:schemeClr val="accent6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814AD05-1839-5AE5-D204-1E59BFEF5FD5}"/>
                </a:ext>
              </a:extLst>
            </p:cNvPr>
            <p:cNvSpPr/>
            <p:nvPr/>
          </p:nvSpPr>
          <p:spPr bwMode="auto">
            <a:xfrm>
              <a:off x="7962593" y="5888037"/>
              <a:ext cx="446087" cy="411163"/>
            </a:xfrm>
            <a:prstGeom prst="rect">
              <a:avLst/>
            </a:prstGeom>
            <a:solidFill>
              <a:schemeClr val="accent6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321775C-965D-B971-03CE-AAB14BB0DCB1}"/>
                </a:ext>
              </a:extLst>
            </p:cNvPr>
            <p:cNvSpPr/>
            <p:nvPr/>
          </p:nvSpPr>
          <p:spPr bwMode="auto">
            <a:xfrm>
              <a:off x="7962593" y="6332537"/>
              <a:ext cx="446087" cy="409575"/>
            </a:xfrm>
            <a:prstGeom prst="rect">
              <a:avLst/>
            </a:prstGeom>
            <a:solidFill>
              <a:schemeClr val="accent6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E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8B1F4E8-63E3-41C1-30B9-307721865276}"/>
                </a:ext>
              </a:extLst>
            </p:cNvPr>
            <p:cNvSpPr/>
            <p:nvPr/>
          </p:nvSpPr>
          <p:spPr bwMode="auto">
            <a:xfrm>
              <a:off x="9094479" y="4557712"/>
              <a:ext cx="446088" cy="409575"/>
            </a:xfrm>
            <a:prstGeom prst="rect">
              <a:avLst/>
            </a:prstGeom>
            <a:solidFill>
              <a:schemeClr val="accent4">
                <a:lumMod val="25000"/>
                <a:lumOff val="7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7BCEF96E-D93D-64E6-6BB5-A9C0FA015A5D}"/>
                </a:ext>
              </a:extLst>
            </p:cNvPr>
            <p:cNvSpPr/>
            <p:nvPr/>
          </p:nvSpPr>
          <p:spPr bwMode="auto">
            <a:xfrm>
              <a:off x="9673918" y="4557712"/>
              <a:ext cx="446087" cy="409575"/>
            </a:xfrm>
            <a:prstGeom prst="rect">
              <a:avLst/>
            </a:prstGeom>
            <a:solidFill>
              <a:schemeClr val="accent4">
                <a:lumMod val="25000"/>
                <a:lumOff val="7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C</a:t>
              </a:r>
            </a:p>
          </p:txBody>
        </p:sp>
        <p:cxnSp>
          <p:nvCxnSpPr>
            <p:cNvPr id="11277" name="Straight Arrow Connector 25">
              <a:extLst>
                <a:ext uri="{FF2B5EF4-FFF2-40B4-BE49-F238E27FC236}">
                  <a16:creationId xmlns:a16="http://schemas.microsoft.com/office/drawing/2014/main" id="{519DDBCD-7A19-F21C-3B99-8DBE73BDC524}"/>
                </a:ext>
              </a:extLst>
            </p:cNvPr>
            <p:cNvCxnSpPr>
              <a:cxnSpLocks noChangeShapeType="1"/>
              <a:stCxn id="17" idx="3"/>
              <a:endCxn id="22" idx="1"/>
            </p:cNvCxnSpPr>
            <p:nvPr/>
          </p:nvCxnSpPr>
          <p:spPr bwMode="auto">
            <a:xfrm>
              <a:off x="8408679" y="4762499"/>
              <a:ext cx="685800" cy="0"/>
            </a:xfrm>
            <a:prstGeom prst="straightConnector1">
              <a:avLst/>
            </a:prstGeom>
            <a:noFill/>
            <a:ln w="539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FF5335D-2621-BA6A-9E02-205738D11323}"/>
                </a:ext>
              </a:extLst>
            </p:cNvPr>
            <p:cNvSpPr/>
            <p:nvPr/>
          </p:nvSpPr>
          <p:spPr bwMode="auto">
            <a:xfrm>
              <a:off x="9094479" y="5000624"/>
              <a:ext cx="446088" cy="411162"/>
            </a:xfrm>
            <a:prstGeom prst="rect">
              <a:avLst/>
            </a:prstGeom>
            <a:solidFill>
              <a:schemeClr val="accent4">
                <a:lumMod val="25000"/>
                <a:lumOff val="7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D</a:t>
              </a:r>
            </a:p>
          </p:txBody>
        </p:sp>
        <p:cxnSp>
          <p:nvCxnSpPr>
            <p:cNvPr id="11279" name="Straight Arrow Connector 29">
              <a:extLst>
                <a:ext uri="{FF2B5EF4-FFF2-40B4-BE49-F238E27FC236}">
                  <a16:creationId xmlns:a16="http://schemas.microsoft.com/office/drawing/2014/main" id="{910DBBDA-B0BE-D9D3-4B5B-7D57704872D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8408679" y="5229224"/>
              <a:ext cx="685800" cy="0"/>
            </a:xfrm>
            <a:prstGeom prst="straightConnector1">
              <a:avLst/>
            </a:prstGeom>
            <a:noFill/>
            <a:ln w="539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78197E5-F7EB-C8DE-75A2-55CB9F0B5A4C}"/>
                </a:ext>
              </a:extLst>
            </p:cNvPr>
            <p:cNvSpPr/>
            <p:nvPr/>
          </p:nvSpPr>
          <p:spPr bwMode="auto">
            <a:xfrm>
              <a:off x="10234304" y="4557712"/>
              <a:ext cx="446088" cy="409575"/>
            </a:xfrm>
            <a:prstGeom prst="rect">
              <a:avLst/>
            </a:prstGeom>
            <a:solidFill>
              <a:schemeClr val="accent4">
                <a:lumMod val="25000"/>
                <a:lumOff val="7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35F18805-7017-FFEB-D505-623B3B0D8BA5}"/>
                </a:ext>
              </a:extLst>
            </p:cNvPr>
            <p:cNvSpPr/>
            <p:nvPr/>
          </p:nvSpPr>
          <p:spPr bwMode="auto">
            <a:xfrm>
              <a:off x="9094479" y="5445124"/>
              <a:ext cx="446088" cy="411162"/>
            </a:xfrm>
            <a:prstGeom prst="rect">
              <a:avLst/>
            </a:prstGeom>
            <a:solidFill>
              <a:schemeClr val="accent4">
                <a:lumMod val="25000"/>
                <a:lumOff val="7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E</a:t>
              </a:r>
            </a:p>
          </p:txBody>
        </p:sp>
        <p:cxnSp>
          <p:nvCxnSpPr>
            <p:cNvPr id="11282" name="Straight Arrow Connector 38">
              <a:extLst>
                <a:ext uri="{FF2B5EF4-FFF2-40B4-BE49-F238E27FC236}">
                  <a16:creationId xmlns:a16="http://schemas.microsoft.com/office/drawing/2014/main" id="{FB8BD5F8-00DE-5782-A3A3-7E66DB6CB8F3}"/>
                </a:ext>
              </a:extLst>
            </p:cNvPr>
            <p:cNvCxnSpPr>
              <a:cxnSpLocks noChangeShapeType="1"/>
              <a:stCxn id="19" idx="3"/>
              <a:endCxn id="38" idx="1"/>
            </p:cNvCxnSpPr>
            <p:nvPr/>
          </p:nvCxnSpPr>
          <p:spPr bwMode="auto">
            <a:xfrm>
              <a:off x="8408679" y="5649911"/>
              <a:ext cx="685800" cy="0"/>
            </a:xfrm>
            <a:prstGeom prst="straightConnector1">
              <a:avLst/>
            </a:prstGeom>
            <a:noFill/>
            <a:ln w="539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283" name="TextBox 40">
              <a:extLst>
                <a:ext uri="{FF2B5EF4-FFF2-40B4-BE49-F238E27FC236}">
                  <a16:creationId xmlns:a16="http://schemas.microsoft.com/office/drawing/2014/main" id="{11B28A27-E00D-63EB-1BEA-F8015F56D6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37155" y="4176711"/>
              <a:ext cx="100647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Vertices</a:t>
              </a:r>
            </a:p>
          </p:txBody>
        </p:sp>
        <p:sp>
          <p:nvSpPr>
            <p:cNvPr id="11284" name="TextBox 41">
              <a:extLst>
                <a:ext uri="{FF2B5EF4-FFF2-40B4-BE49-F238E27FC236}">
                  <a16:creationId xmlns:a16="http://schemas.microsoft.com/office/drawing/2014/main" id="{6071FFF5-DA5E-8732-AA1F-843589C12F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51617" y="3932348"/>
              <a:ext cx="226377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dirty="0"/>
                <a:t>Adjacent nodes</a:t>
              </a:r>
            </a:p>
          </p:txBody>
        </p:sp>
        <p:sp>
          <p:nvSpPr>
            <p:cNvPr id="11285" name="TextBox 42">
              <a:extLst>
                <a:ext uri="{FF2B5EF4-FFF2-40B4-BE49-F238E27FC236}">
                  <a16:creationId xmlns:a16="http://schemas.microsoft.com/office/drawing/2014/main" id="{03261F03-DEF8-125C-395E-69184D260B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926330" y="5684836"/>
              <a:ext cx="1920875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Represents the edge A </a:t>
              </a:r>
              <a:r>
                <a:rPr kumimoji="0" lang="en-GB" altLang="en-US" sz="1800">
                  <a:sym typeface="Wingdings" panose="05000000000000000000" pitchFamily="2" charset="2"/>
                </a:rPr>
                <a:t> C</a:t>
              </a:r>
              <a:endParaRPr kumimoji="0" lang="en-GB" altLang="en-US" sz="1800"/>
            </a:p>
          </p:txBody>
        </p:sp>
        <p:cxnSp>
          <p:nvCxnSpPr>
            <p:cNvPr id="11286" name="Straight Arrow Connector 44">
              <a:extLst>
                <a:ext uri="{FF2B5EF4-FFF2-40B4-BE49-F238E27FC236}">
                  <a16:creationId xmlns:a16="http://schemas.microsoft.com/office/drawing/2014/main" id="{7AA99358-7FDE-A1F4-C226-6C219B53E75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9926330" y="5008561"/>
              <a:ext cx="682625" cy="641350"/>
            </a:xfrm>
            <a:prstGeom prst="straightConnector1">
              <a:avLst/>
            </a:prstGeom>
            <a:noFill/>
            <a:ln w="19050" algn="ctr">
              <a:solidFill>
                <a:schemeClr val="tx1"/>
              </a:solidFill>
              <a:prstDash val="sysDash"/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87" name="Curved Connector 47">
              <a:extLst>
                <a:ext uri="{FF2B5EF4-FFF2-40B4-BE49-F238E27FC236}">
                  <a16:creationId xmlns:a16="http://schemas.microsoft.com/office/drawing/2014/main" id="{A1D77E71-F083-3A97-199A-3218F74015D6}"/>
                </a:ext>
              </a:extLst>
            </p:cNvPr>
            <p:cNvCxnSpPr>
              <a:cxnSpLocks noChangeShapeType="1"/>
              <a:stCxn id="17" idx="1"/>
              <a:endCxn id="18" idx="1"/>
            </p:cNvCxnSpPr>
            <p:nvPr/>
          </p:nvCxnSpPr>
          <p:spPr bwMode="auto">
            <a:xfrm rot="10800000" flipV="1">
              <a:off x="7962592" y="4762499"/>
              <a:ext cx="12700" cy="442912"/>
            </a:xfrm>
            <a:prstGeom prst="curvedConnector3">
              <a:avLst>
                <a:gd name="adj1" fmla="val 1800000"/>
              </a:avLst>
            </a:prstGeom>
            <a:noFill/>
            <a:ln w="2857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88" name="Curved Connector 48">
              <a:extLst>
                <a:ext uri="{FF2B5EF4-FFF2-40B4-BE49-F238E27FC236}">
                  <a16:creationId xmlns:a16="http://schemas.microsoft.com/office/drawing/2014/main" id="{93256483-4354-7E52-8558-23D06B8D86BF}"/>
                </a:ext>
              </a:extLst>
            </p:cNvPr>
            <p:cNvCxnSpPr>
              <a:cxnSpLocks noChangeShapeType="1"/>
              <a:stCxn id="18" idx="1"/>
              <a:endCxn id="19" idx="1"/>
            </p:cNvCxnSpPr>
            <p:nvPr/>
          </p:nvCxnSpPr>
          <p:spPr bwMode="auto">
            <a:xfrm rot="10800000" flipV="1">
              <a:off x="7962592" y="5205411"/>
              <a:ext cx="12700" cy="444500"/>
            </a:xfrm>
            <a:prstGeom prst="curvedConnector3">
              <a:avLst>
                <a:gd name="adj1" fmla="val 1800000"/>
              </a:avLst>
            </a:prstGeom>
            <a:noFill/>
            <a:ln w="2857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89" name="Curved Connector 51">
              <a:extLst>
                <a:ext uri="{FF2B5EF4-FFF2-40B4-BE49-F238E27FC236}">
                  <a16:creationId xmlns:a16="http://schemas.microsoft.com/office/drawing/2014/main" id="{86FA77F6-82C3-CB20-CD1B-87C41AC71308}"/>
                </a:ext>
              </a:extLst>
            </p:cNvPr>
            <p:cNvCxnSpPr>
              <a:cxnSpLocks noChangeShapeType="1"/>
              <a:stCxn id="19" idx="1"/>
              <a:endCxn id="20" idx="1"/>
            </p:cNvCxnSpPr>
            <p:nvPr/>
          </p:nvCxnSpPr>
          <p:spPr bwMode="auto">
            <a:xfrm rot="10800000" flipV="1">
              <a:off x="7962592" y="5649911"/>
              <a:ext cx="12700" cy="444500"/>
            </a:xfrm>
            <a:prstGeom prst="curvedConnector3">
              <a:avLst>
                <a:gd name="adj1" fmla="val 1800000"/>
              </a:avLst>
            </a:prstGeom>
            <a:noFill/>
            <a:ln w="2857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90" name="Curved Connector 54">
              <a:extLst>
                <a:ext uri="{FF2B5EF4-FFF2-40B4-BE49-F238E27FC236}">
                  <a16:creationId xmlns:a16="http://schemas.microsoft.com/office/drawing/2014/main" id="{500F197F-EA43-68FA-663D-279E219B0C2A}"/>
                </a:ext>
              </a:extLst>
            </p:cNvPr>
            <p:cNvCxnSpPr>
              <a:cxnSpLocks noChangeShapeType="1"/>
              <a:stCxn id="20" idx="1"/>
              <a:endCxn id="21" idx="1"/>
            </p:cNvCxnSpPr>
            <p:nvPr/>
          </p:nvCxnSpPr>
          <p:spPr bwMode="auto">
            <a:xfrm rot="10800000" flipV="1">
              <a:off x="7962592" y="6094412"/>
              <a:ext cx="12700" cy="442913"/>
            </a:xfrm>
            <a:prstGeom prst="curvedConnector3">
              <a:avLst>
                <a:gd name="adj1" fmla="val 1800000"/>
              </a:avLst>
            </a:prstGeom>
            <a:noFill/>
            <a:ln w="2857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91" name="Curved Connector 57">
              <a:extLst>
                <a:ext uri="{FF2B5EF4-FFF2-40B4-BE49-F238E27FC236}">
                  <a16:creationId xmlns:a16="http://schemas.microsoft.com/office/drawing/2014/main" id="{60000077-E775-5663-A898-DE583FB70F30}"/>
                </a:ext>
              </a:extLst>
            </p:cNvPr>
            <p:cNvCxnSpPr>
              <a:cxnSpLocks noChangeShapeType="1"/>
              <a:stCxn id="22" idx="0"/>
              <a:endCxn id="23" idx="0"/>
            </p:cNvCxnSpPr>
            <p:nvPr/>
          </p:nvCxnSpPr>
          <p:spPr bwMode="auto">
            <a:xfrm rot="5400000" flipH="1" flipV="1">
              <a:off x="9606448" y="4267992"/>
              <a:ext cx="12700" cy="579438"/>
            </a:xfrm>
            <a:prstGeom prst="curvedConnector3">
              <a:avLst>
                <a:gd name="adj1" fmla="val 1800000"/>
              </a:avLst>
            </a:prstGeom>
            <a:noFill/>
            <a:ln w="2857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92" name="Curved Connector 60">
              <a:extLst>
                <a:ext uri="{FF2B5EF4-FFF2-40B4-BE49-F238E27FC236}">
                  <a16:creationId xmlns:a16="http://schemas.microsoft.com/office/drawing/2014/main" id="{3D04C3CC-EA7F-A449-9A6C-76C436C0D7B8}"/>
                </a:ext>
              </a:extLst>
            </p:cNvPr>
            <p:cNvCxnSpPr>
              <a:cxnSpLocks noChangeShapeType="1"/>
              <a:stCxn id="23" idx="0"/>
              <a:endCxn id="33" idx="0"/>
            </p:cNvCxnSpPr>
            <p:nvPr/>
          </p:nvCxnSpPr>
          <p:spPr bwMode="auto">
            <a:xfrm rot="5400000" flipH="1" flipV="1">
              <a:off x="10177155" y="4276724"/>
              <a:ext cx="12700" cy="561975"/>
            </a:xfrm>
            <a:prstGeom prst="curvedConnector3">
              <a:avLst>
                <a:gd name="adj1" fmla="val 1800000"/>
              </a:avLst>
            </a:prstGeom>
            <a:noFill/>
            <a:ln w="2857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59B76038-5F97-0E1E-D0BB-DF3774484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825" y="-500857"/>
            <a:ext cx="9779183" cy="1325563"/>
          </a:xfrm>
        </p:spPr>
        <p:txBody>
          <a:bodyPr/>
          <a:lstStyle/>
          <a:p>
            <a:r>
              <a:rPr lang="en-GB" altLang="en-US" dirty="0"/>
              <a:t>Searching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028C016-F28D-02D5-FA55-5EA97233C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245" y="618332"/>
            <a:ext cx="11913514" cy="3517900"/>
          </a:xfrm>
        </p:spPr>
        <p:txBody>
          <a:bodyPr/>
          <a:lstStyle/>
          <a:p>
            <a:r>
              <a:rPr lang="en-GB" altLang="en-US" sz="2400" dirty="0"/>
              <a:t>Graphs can be searched breadth first or depth first</a:t>
            </a:r>
          </a:p>
          <a:p>
            <a:r>
              <a:rPr lang="en-GB" altLang="en-US" sz="2400" dirty="0"/>
              <a:t>Breadth first: explore the adjacent vertices before exploring the graph further</a:t>
            </a:r>
          </a:p>
          <a:p>
            <a:r>
              <a:rPr lang="en-GB" altLang="en-US" sz="2400" dirty="0"/>
              <a:t>Depth first: explore the vertices as they are discovered from the most recently discovered vertex</a:t>
            </a:r>
          </a:p>
          <a:p>
            <a:endParaRPr lang="en-GB" altLang="en-US" sz="2400" dirty="0"/>
          </a:p>
          <a:p>
            <a:r>
              <a:rPr lang="en-GB" altLang="en-US" sz="2400" dirty="0"/>
              <a:t>Black, White and Grey approach</a:t>
            </a:r>
          </a:p>
          <a:p>
            <a:pPr lvl="1"/>
            <a:r>
              <a:rPr lang="en-GB" altLang="en-US" sz="2000" dirty="0"/>
              <a:t>White: vertex has not been discovered</a:t>
            </a:r>
          </a:p>
          <a:p>
            <a:pPr lvl="1"/>
            <a:r>
              <a:rPr lang="en-GB" altLang="en-US" sz="2000" dirty="0"/>
              <a:t>Grey: vertex has recently been discovered</a:t>
            </a:r>
          </a:p>
          <a:p>
            <a:pPr lvl="1"/>
            <a:r>
              <a:rPr lang="en-GB" altLang="en-US" sz="2000" dirty="0"/>
              <a:t>Black: vertex has been explored 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345576AB-F3F2-787D-40D6-30F932FD43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E0D56C3-C09D-3876-9ADD-374220718027}"/>
              </a:ext>
            </a:extLst>
          </p:cNvPr>
          <p:cNvGrpSpPr/>
          <p:nvPr/>
        </p:nvGrpSpPr>
        <p:grpSpPr>
          <a:xfrm>
            <a:off x="688337" y="4609067"/>
            <a:ext cx="2955924" cy="1674812"/>
            <a:chOff x="2352676" y="4684713"/>
            <a:chExt cx="2955924" cy="1674812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C1B5853F-9E71-E362-4465-9E0A70C7D87A}"/>
                </a:ext>
              </a:extLst>
            </p:cNvPr>
            <p:cNvSpPr/>
            <p:nvPr/>
          </p:nvSpPr>
          <p:spPr bwMode="auto">
            <a:xfrm>
              <a:off x="2998788" y="4684713"/>
              <a:ext cx="436562" cy="43656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0611BBDF-5236-A4AC-38D7-AA02A70FBE49}"/>
                </a:ext>
              </a:extLst>
            </p:cNvPr>
            <p:cNvSpPr/>
            <p:nvPr/>
          </p:nvSpPr>
          <p:spPr bwMode="auto">
            <a:xfrm>
              <a:off x="3662364" y="5189538"/>
              <a:ext cx="434975" cy="436562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/>
                <a:t>C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F9AE759F-1C3B-3BB5-8D52-32AB70926C7E}"/>
                </a:ext>
              </a:extLst>
            </p:cNvPr>
            <p:cNvSpPr/>
            <p:nvPr/>
          </p:nvSpPr>
          <p:spPr bwMode="auto">
            <a:xfrm>
              <a:off x="2352676" y="5189538"/>
              <a:ext cx="436563" cy="436562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/>
                <a:t>B</a:t>
              </a:r>
            </a:p>
          </p:txBody>
        </p:sp>
        <p:sp>
          <p:nvSpPr>
            <p:cNvPr id="12296" name="Oval 7">
              <a:extLst>
                <a:ext uri="{FF2B5EF4-FFF2-40B4-BE49-F238E27FC236}">
                  <a16:creationId xmlns:a16="http://schemas.microsoft.com/office/drawing/2014/main" id="{893196B5-529B-F948-C859-4CD8BB4F66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8788" y="5922963"/>
              <a:ext cx="436562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sp>
          <p:nvSpPr>
            <p:cNvPr id="12297" name="Oval 8">
              <a:extLst>
                <a:ext uri="{FF2B5EF4-FFF2-40B4-BE49-F238E27FC236}">
                  <a16:creationId xmlns:a16="http://schemas.microsoft.com/office/drawing/2014/main" id="{7D195ECD-D883-0A50-22CC-2D7AD06909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32276" y="5922963"/>
              <a:ext cx="436563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E</a:t>
              </a:r>
            </a:p>
          </p:txBody>
        </p:sp>
        <p:cxnSp>
          <p:nvCxnSpPr>
            <p:cNvPr id="12298" name="Straight Arrow Connector 10">
              <a:extLst>
                <a:ext uri="{FF2B5EF4-FFF2-40B4-BE49-F238E27FC236}">
                  <a16:creationId xmlns:a16="http://schemas.microsoft.com/office/drawing/2014/main" id="{FE52A469-C463-9005-E8BF-748ED2F35B77}"/>
                </a:ext>
              </a:extLst>
            </p:cNvPr>
            <p:cNvCxnSpPr>
              <a:cxnSpLocks noChangeShapeType="1"/>
              <a:stCxn id="5" idx="2"/>
              <a:endCxn id="7" idx="7"/>
            </p:cNvCxnSpPr>
            <p:nvPr/>
          </p:nvCxnSpPr>
          <p:spPr bwMode="auto">
            <a:xfrm flipH="1">
              <a:off x="2725738" y="4902200"/>
              <a:ext cx="273050" cy="350838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299" name="Straight Arrow Connector 12">
              <a:extLst>
                <a:ext uri="{FF2B5EF4-FFF2-40B4-BE49-F238E27FC236}">
                  <a16:creationId xmlns:a16="http://schemas.microsoft.com/office/drawing/2014/main" id="{20904A08-F852-C2AF-8BF2-6C3CED2E047B}"/>
                </a:ext>
              </a:extLst>
            </p:cNvPr>
            <p:cNvCxnSpPr>
              <a:cxnSpLocks noChangeShapeType="1"/>
              <a:stCxn id="5" idx="6"/>
              <a:endCxn id="6" idx="1"/>
            </p:cNvCxnSpPr>
            <p:nvPr/>
          </p:nvCxnSpPr>
          <p:spPr bwMode="auto">
            <a:xfrm>
              <a:off x="3435351" y="4902200"/>
              <a:ext cx="290513" cy="350838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300" name="Straight Arrow Connector 14">
              <a:extLst>
                <a:ext uri="{FF2B5EF4-FFF2-40B4-BE49-F238E27FC236}">
                  <a16:creationId xmlns:a16="http://schemas.microsoft.com/office/drawing/2014/main" id="{EE87FFB7-57FA-163A-19FE-79A9CF5C0331}"/>
                </a:ext>
              </a:extLst>
            </p:cNvPr>
            <p:cNvCxnSpPr>
              <a:cxnSpLocks noChangeShapeType="1"/>
              <a:stCxn id="6" idx="3"/>
              <a:endCxn id="12296" idx="7"/>
            </p:cNvCxnSpPr>
            <p:nvPr/>
          </p:nvCxnSpPr>
          <p:spPr bwMode="auto">
            <a:xfrm flipH="1">
              <a:off x="3371851" y="5562601"/>
              <a:ext cx="354013" cy="42386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301" name="Straight Arrow Connector 16">
              <a:extLst>
                <a:ext uri="{FF2B5EF4-FFF2-40B4-BE49-F238E27FC236}">
                  <a16:creationId xmlns:a16="http://schemas.microsoft.com/office/drawing/2014/main" id="{8C2C139C-A4AA-5C6B-0A61-E8B29E386132}"/>
                </a:ext>
              </a:extLst>
            </p:cNvPr>
            <p:cNvCxnSpPr>
              <a:cxnSpLocks noChangeShapeType="1"/>
              <a:stCxn id="6" idx="5"/>
              <a:endCxn id="12297" idx="0"/>
            </p:cNvCxnSpPr>
            <p:nvPr/>
          </p:nvCxnSpPr>
          <p:spPr bwMode="auto">
            <a:xfrm>
              <a:off x="4033838" y="5562601"/>
              <a:ext cx="417512" cy="36036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302" name="Oval 19">
              <a:extLst>
                <a:ext uri="{FF2B5EF4-FFF2-40B4-BE49-F238E27FC236}">
                  <a16:creationId xmlns:a16="http://schemas.microsoft.com/office/drawing/2014/main" id="{737EE10C-9D6C-50C2-06C3-130F6A8295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72038" y="5078414"/>
              <a:ext cx="436562" cy="434975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F</a:t>
              </a:r>
            </a:p>
          </p:txBody>
        </p:sp>
        <p:cxnSp>
          <p:nvCxnSpPr>
            <p:cNvPr id="12303" name="Straight Arrow Connector 21">
              <a:extLst>
                <a:ext uri="{FF2B5EF4-FFF2-40B4-BE49-F238E27FC236}">
                  <a16:creationId xmlns:a16="http://schemas.microsoft.com/office/drawing/2014/main" id="{C34CE00D-59F1-D615-BAB9-D2127B5C5000}"/>
                </a:ext>
              </a:extLst>
            </p:cNvPr>
            <p:cNvCxnSpPr>
              <a:cxnSpLocks noChangeShapeType="1"/>
              <a:stCxn id="6" idx="6"/>
              <a:endCxn id="12302" idx="2"/>
            </p:cNvCxnSpPr>
            <p:nvPr/>
          </p:nvCxnSpPr>
          <p:spPr bwMode="auto">
            <a:xfrm flipV="1">
              <a:off x="4097338" y="5295901"/>
              <a:ext cx="774700" cy="11271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2304" name="TextBox 1">
            <a:extLst>
              <a:ext uri="{FF2B5EF4-FFF2-40B4-BE49-F238E27FC236}">
                <a16:creationId xmlns:a16="http://schemas.microsoft.com/office/drawing/2014/main" id="{D18CD261-FFFA-6889-467A-55336CB862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2989" y="4673360"/>
            <a:ext cx="3248025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 dirty="0"/>
              <a:t>Visiting a vertex: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When we “visit” a vertex, we check the to see if the value we are searching for matches the value data value associated with the vertex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A4C6060-8445-48F8-276B-600559F27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113" y="198439"/>
            <a:ext cx="8686800" cy="577850"/>
          </a:xfrm>
        </p:spPr>
        <p:txBody>
          <a:bodyPr/>
          <a:lstStyle/>
          <a:p>
            <a:r>
              <a:rPr lang="en-GB" altLang="en-US" dirty="0"/>
              <a:t>Breath First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33FE1-C0C3-AB06-D2D7-0880DFBB1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63" y="775495"/>
            <a:ext cx="11460038" cy="3167062"/>
          </a:xfrm>
        </p:spPr>
        <p:txBody>
          <a:bodyPr/>
          <a:lstStyle/>
          <a:p>
            <a:pPr>
              <a:defRPr/>
            </a:pPr>
            <a:r>
              <a:rPr lang="en-GB" dirty="0"/>
              <a:t>All the vertices are marked white (undiscovered)</a:t>
            </a:r>
          </a:p>
          <a:p>
            <a:pPr>
              <a:defRPr/>
            </a:pPr>
            <a:r>
              <a:rPr lang="en-GB" dirty="0" err="1"/>
              <a:t>ForEach</a:t>
            </a:r>
            <a:r>
              <a:rPr lang="en-GB" dirty="0"/>
              <a:t> white vertex in the graph:</a:t>
            </a:r>
          </a:p>
          <a:p>
            <a:pPr lvl="1">
              <a:defRPr/>
            </a:pPr>
            <a:r>
              <a:rPr lang="en-GB" dirty="0"/>
              <a:t>Add it to a </a:t>
            </a:r>
            <a:r>
              <a:rPr lang="en-GB" b="1" dirty="0"/>
              <a:t>queue</a:t>
            </a:r>
          </a:p>
          <a:p>
            <a:pPr lvl="1">
              <a:defRPr/>
            </a:pPr>
            <a:r>
              <a:rPr lang="en-GB" dirty="0"/>
              <a:t>Mark the vertex grey (discovered)</a:t>
            </a:r>
          </a:p>
          <a:p>
            <a:pPr lvl="1">
              <a:defRPr/>
            </a:pPr>
            <a:r>
              <a:rPr lang="en-GB" dirty="0"/>
              <a:t>Repeat: </a:t>
            </a:r>
          </a:p>
          <a:p>
            <a:pPr marL="1257300" lvl="2" indent="-457200">
              <a:buFont typeface="+mj-lt"/>
              <a:buAutoNum type="arabicPeriod"/>
              <a:defRPr/>
            </a:pPr>
            <a:r>
              <a:rPr lang="en-GB" dirty="0"/>
              <a:t>Remove the current vertex at the start of the queue (</a:t>
            </a:r>
            <a:r>
              <a:rPr lang="en-GB" b="1" dirty="0"/>
              <a:t>visit it</a:t>
            </a:r>
            <a:r>
              <a:rPr lang="en-GB" dirty="0"/>
              <a:t>)</a:t>
            </a:r>
          </a:p>
          <a:p>
            <a:pPr marL="1257300" lvl="2" indent="-457200">
              <a:buFont typeface="+mj-lt"/>
              <a:buAutoNum type="arabicPeriod"/>
              <a:defRPr/>
            </a:pPr>
            <a:r>
              <a:rPr lang="en-GB" dirty="0"/>
              <a:t>For each adjacent vertex, check if it is white then add it to the queue (any non-white vertices are ignored) and mark it grey</a:t>
            </a:r>
          </a:p>
          <a:p>
            <a:pPr marL="1257300" lvl="2" indent="-457200">
              <a:buFont typeface="+mj-lt"/>
              <a:buAutoNum type="arabicPeriod"/>
              <a:defRPr/>
            </a:pPr>
            <a:r>
              <a:rPr lang="en-GB" dirty="0"/>
              <a:t>Mark the current vertex as black (explored)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dirty="0"/>
          </a:p>
        </p:txBody>
      </p:sp>
      <p:sp>
        <p:nvSpPr>
          <p:cNvPr id="13336" name="TextBox 86">
            <a:extLst>
              <a:ext uri="{FF2B5EF4-FFF2-40B4-BE49-F238E27FC236}">
                <a16:creationId xmlns:a16="http://schemas.microsoft.com/office/drawing/2014/main" id="{EBE91E40-22DF-5C6C-E245-619A4F3DE4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4987" y="381448"/>
            <a:ext cx="19288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Q: first in first out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9F7E96C-88A2-E37E-E28B-7A93CB6823B4}"/>
              </a:ext>
            </a:extLst>
          </p:cNvPr>
          <p:cNvGrpSpPr/>
          <p:nvPr/>
        </p:nvGrpSpPr>
        <p:grpSpPr>
          <a:xfrm>
            <a:off x="374126" y="4378288"/>
            <a:ext cx="8848725" cy="2063750"/>
            <a:chOff x="1577976" y="4491039"/>
            <a:chExt cx="8848725" cy="2063750"/>
          </a:xfrm>
        </p:grpSpPr>
        <p:grpSp>
          <p:nvGrpSpPr>
            <p:cNvPr id="13317" name="Group 15">
              <a:extLst>
                <a:ext uri="{FF2B5EF4-FFF2-40B4-BE49-F238E27FC236}">
                  <a16:creationId xmlns:a16="http://schemas.microsoft.com/office/drawing/2014/main" id="{320B5F0D-323D-5B0F-39C1-ED7B3247EFC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20839" y="4919664"/>
              <a:ext cx="1679575" cy="1120775"/>
              <a:chOff x="611921" y="4558076"/>
              <a:chExt cx="2955942" cy="1674853"/>
            </a:xfrm>
          </p:grpSpPr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AF4592B6-04C2-9EB2-FA71-62F23DA50A1B}"/>
                  </a:ext>
                </a:extLst>
              </p:cNvPr>
              <p:cNvSpPr/>
              <p:nvPr/>
            </p:nvSpPr>
            <p:spPr bwMode="auto">
              <a:xfrm>
                <a:off x="1257310" y="4558076"/>
                <a:ext cx="4358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A</a:t>
                </a:r>
              </a:p>
            </p:txBody>
          </p:sp>
          <p:sp>
            <p:nvSpPr>
              <p:cNvPr id="13397" name="Oval 5">
                <a:extLst>
                  <a:ext uri="{FF2B5EF4-FFF2-40B4-BE49-F238E27FC236}">
                    <a16:creationId xmlns:a16="http://schemas.microsoft.com/office/drawing/2014/main" id="{698583BE-DD9F-D816-5DD1-0BF02435EB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20859" y="5063240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13398" name="Oval 6">
                <a:extLst>
                  <a:ext uri="{FF2B5EF4-FFF2-40B4-BE49-F238E27FC236}">
                    <a16:creationId xmlns:a16="http://schemas.microsoft.com/office/drawing/2014/main" id="{51ECE5A6-6136-1882-3061-4C6E6BA7B2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240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B</a:t>
                </a:r>
              </a:p>
            </p:txBody>
          </p:sp>
          <p:sp>
            <p:nvSpPr>
              <p:cNvPr id="13399" name="Oval 7">
                <a:extLst>
                  <a:ext uri="{FF2B5EF4-FFF2-40B4-BE49-F238E27FC236}">
                    <a16:creationId xmlns:a16="http://schemas.microsoft.com/office/drawing/2014/main" id="{AD32DD15-B3ED-8763-5522-D093B0D5D6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880" y="5796616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13400" name="Oval 8">
                <a:extLst>
                  <a:ext uri="{FF2B5EF4-FFF2-40B4-BE49-F238E27FC236}">
                    <a16:creationId xmlns:a16="http://schemas.microsoft.com/office/drawing/2014/main" id="{0E1F9F68-86A9-4B2E-3735-F7667A7261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1779" y="5796615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3401" name="Straight Arrow Connector 9">
                <a:extLst>
                  <a:ext uri="{FF2B5EF4-FFF2-40B4-BE49-F238E27FC236}">
                    <a16:creationId xmlns:a16="http://schemas.microsoft.com/office/drawing/2014/main" id="{1B25C9C3-E468-A801-2698-3E3E014C8AE8}"/>
                  </a:ext>
                </a:extLst>
              </p:cNvPr>
              <p:cNvCxnSpPr>
                <a:cxnSpLocks noChangeShapeType="1"/>
                <a:stCxn id="5" idx="2"/>
                <a:endCxn id="13398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402" name="Straight Arrow Connector 10">
                <a:extLst>
                  <a:ext uri="{FF2B5EF4-FFF2-40B4-BE49-F238E27FC236}">
                    <a16:creationId xmlns:a16="http://schemas.microsoft.com/office/drawing/2014/main" id="{A1DE7410-D83C-561F-2A4D-F0C4D28E492C}"/>
                  </a:ext>
                </a:extLst>
              </p:cNvPr>
              <p:cNvCxnSpPr>
                <a:cxnSpLocks noChangeShapeType="1"/>
                <a:stCxn id="5" idx="6"/>
                <a:endCxn id="13397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403" name="Straight Arrow Connector 11">
                <a:extLst>
                  <a:ext uri="{FF2B5EF4-FFF2-40B4-BE49-F238E27FC236}">
                    <a16:creationId xmlns:a16="http://schemas.microsoft.com/office/drawing/2014/main" id="{060D2E14-4834-6255-53EF-8D0C47950325}"/>
                  </a:ext>
                </a:extLst>
              </p:cNvPr>
              <p:cNvCxnSpPr>
                <a:cxnSpLocks noChangeShapeType="1"/>
                <a:stCxn id="13398" idx="5"/>
                <a:endCxn id="13399" idx="1"/>
              </p:cNvCxnSpPr>
              <p:nvPr/>
            </p:nvCxnSpPr>
            <p:spPr bwMode="auto">
              <a:xfrm>
                <a:off x="984337" y="5435657"/>
                <a:ext cx="337439" cy="42485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404" name="Straight Arrow Connector 12">
                <a:extLst>
                  <a:ext uri="{FF2B5EF4-FFF2-40B4-BE49-F238E27FC236}">
                    <a16:creationId xmlns:a16="http://schemas.microsoft.com/office/drawing/2014/main" id="{946AA449-DFC1-86EA-CD1A-4EE377D23047}"/>
                  </a:ext>
                </a:extLst>
              </p:cNvPr>
              <p:cNvCxnSpPr>
                <a:cxnSpLocks noChangeShapeType="1"/>
                <a:stCxn id="13397" idx="5"/>
                <a:endCxn id="13400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3405" name="Oval 13">
                <a:extLst>
                  <a:ext uri="{FF2B5EF4-FFF2-40B4-BE49-F238E27FC236}">
                    <a16:creationId xmlns:a16="http://schemas.microsoft.com/office/drawing/2014/main" id="{D52A34CB-1628-C9B6-C37A-A9AC71F8C9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31550" y="4951251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13406" name="Straight Arrow Connector 14">
                <a:extLst>
                  <a:ext uri="{FF2B5EF4-FFF2-40B4-BE49-F238E27FC236}">
                    <a16:creationId xmlns:a16="http://schemas.microsoft.com/office/drawing/2014/main" id="{A5DB0AD4-E91C-0896-4DF6-AB940FDA9B37}"/>
                  </a:ext>
                </a:extLst>
              </p:cNvPr>
              <p:cNvCxnSpPr>
                <a:cxnSpLocks noChangeShapeType="1"/>
                <a:stCxn id="13397" idx="6"/>
                <a:endCxn id="13405" idx="2"/>
              </p:cNvCxnSpPr>
              <p:nvPr/>
            </p:nvCxnSpPr>
            <p:spPr bwMode="auto">
              <a:xfrm flipV="1">
                <a:off x="2357172" y="5169408"/>
                <a:ext cx="774378" cy="1119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13318" name="Group 16">
              <a:extLst>
                <a:ext uri="{FF2B5EF4-FFF2-40B4-BE49-F238E27FC236}">
                  <a16:creationId xmlns:a16="http://schemas.microsoft.com/office/drawing/2014/main" id="{3DE02B29-389E-18B0-A984-CD025F0DF08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48039" y="4919664"/>
              <a:ext cx="1679575" cy="1120775"/>
              <a:chOff x="611921" y="4558076"/>
              <a:chExt cx="2955942" cy="1674853"/>
            </a:xfrm>
          </p:grpSpPr>
          <p:sp>
            <p:nvSpPr>
              <p:cNvPr id="13385" name="Oval 17">
                <a:extLst>
                  <a:ext uri="{FF2B5EF4-FFF2-40B4-BE49-F238E27FC236}">
                    <a16:creationId xmlns:a16="http://schemas.microsoft.com/office/drawing/2014/main" id="{A9DC0C0B-A0D6-4FA1-1415-9F0BF34070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12" y="4558076"/>
                <a:ext cx="435848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33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370ADAED-A1C2-F663-3EEA-AD0E80C8ACA7}"/>
                  </a:ext>
                </a:extLst>
              </p:cNvPr>
              <p:cNvSpPr/>
              <p:nvPr/>
            </p:nvSpPr>
            <p:spPr bwMode="auto">
              <a:xfrm>
                <a:off x="1919464" y="5063378"/>
                <a:ext cx="438641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C</a:t>
                </a:r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8A6AB0CB-6205-7147-3A4F-7C1E9DCFE11A}"/>
                  </a:ext>
                </a:extLst>
              </p:cNvPr>
              <p:cNvSpPr/>
              <p:nvPr/>
            </p:nvSpPr>
            <p:spPr bwMode="auto">
              <a:xfrm>
                <a:off x="611921" y="5063378"/>
                <a:ext cx="4358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B</a:t>
                </a:r>
              </a:p>
            </p:txBody>
          </p:sp>
          <p:sp>
            <p:nvSpPr>
              <p:cNvPr id="13388" name="Oval 20">
                <a:extLst>
                  <a:ext uri="{FF2B5EF4-FFF2-40B4-BE49-F238E27FC236}">
                    <a16:creationId xmlns:a16="http://schemas.microsoft.com/office/drawing/2014/main" id="{31373974-9A62-DE22-4211-1608846ABB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880" y="5796616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13389" name="Oval 21">
                <a:extLst>
                  <a:ext uri="{FF2B5EF4-FFF2-40B4-BE49-F238E27FC236}">
                    <a16:creationId xmlns:a16="http://schemas.microsoft.com/office/drawing/2014/main" id="{75DB1D48-6819-360A-83A8-66E0924C5C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1779" y="5796615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3390" name="Straight Arrow Connector 22">
                <a:extLst>
                  <a:ext uri="{FF2B5EF4-FFF2-40B4-BE49-F238E27FC236}">
                    <a16:creationId xmlns:a16="http://schemas.microsoft.com/office/drawing/2014/main" id="{21C3B9C9-F7DF-8CA7-37B0-FF195CD45DE9}"/>
                  </a:ext>
                </a:extLst>
              </p:cNvPr>
              <p:cNvCxnSpPr>
                <a:cxnSpLocks noChangeShapeType="1"/>
                <a:stCxn id="13385" idx="2"/>
                <a:endCxn id="20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91" name="Straight Arrow Connector 23">
                <a:extLst>
                  <a:ext uri="{FF2B5EF4-FFF2-40B4-BE49-F238E27FC236}">
                    <a16:creationId xmlns:a16="http://schemas.microsoft.com/office/drawing/2014/main" id="{540BCC95-CFF4-86B6-8787-7CE181FA9989}"/>
                  </a:ext>
                </a:extLst>
              </p:cNvPr>
              <p:cNvCxnSpPr>
                <a:cxnSpLocks noChangeShapeType="1"/>
                <a:stCxn id="13385" idx="6"/>
                <a:endCxn id="19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92" name="Straight Arrow Connector 24">
                <a:extLst>
                  <a:ext uri="{FF2B5EF4-FFF2-40B4-BE49-F238E27FC236}">
                    <a16:creationId xmlns:a16="http://schemas.microsoft.com/office/drawing/2014/main" id="{146750D9-D524-7A0D-AB97-E87CA122C4BC}"/>
                  </a:ext>
                </a:extLst>
              </p:cNvPr>
              <p:cNvCxnSpPr>
                <a:cxnSpLocks noChangeShapeType="1"/>
                <a:stCxn id="20" idx="5"/>
                <a:endCxn id="13388" idx="1"/>
              </p:cNvCxnSpPr>
              <p:nvPr/>
            </p:nvCxnSpPr>
            <p:spPr bwMode="auto">
              <a:xfrm>
                <a:off x="983939" y="5435959"/>
                <a:ext cx="337837" cy="42455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93" name="Straight Arrow Connector 25">
                <a:extLst>
                  <a:ext uri="{FF2B5EF4-FFF2-40B4-BE49-F238E27FC236}">
                    <a16:creationId xmlns:a16="http://schemas.microsoft.com/office/drawing/2014/main" id="{E044058A-23FC-54C0-007A-5D648E2AC386}"/>
                  </a:ext>
                </a:extLst>
              </p:cNvPr>
              <p:cNvCxnSpPr>
                <a:cxnSpLocks noChangeShapeType="1"/>
                <a:stCxn id="19" idx="5"/>
                <a:endCxn id="13389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3394" name="Oval 26">
                <a:extLst>
                  <a:ext uri="{FF2B5EF4-FFF2-40B4-BE49-F238E27FC236}">
                    <a16:creationId xmlns:a16="http://schemas.microsoft.com/office/drawing/2014/main" id="{270544C2-1615-DB3B-D1C7-1643732C9D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31550" y="4951251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13395" name="Straight Arrow Connector 27">
                <a:extLst>
                  <a:ext uri="{FF2B5EF4-FFF2-40B4-BE49-F238E27FC236}">
                    <a16:creationId xmlns:a16="http://schemas.microsoft.com/office/drawing/2014/main" id="{F413BB30-1481-9F07-5667-65ED22D9C283}"/>
                  </a:ext>
                </a:extLst>
              </p:cNvPr>
              <p:cNvCxnSpPr>
                <a:cxnSpLocks noChangeShapeType="1"/>
                <a:stCxn id="19" idx="6"/>
                <a:endCxn id="13394" idx="2"/>
              </p:cNvCxnSpPr>
              <p:nvPr/>
            </p:nvCxnSpPr>
            <p:spPr bwMode="auto">
              <a:xfrm flipV="1">
                <a:off x="2357172" y="5169408"/>
                <a:ext cx="774378" cy="1119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F72D3FE-4D5D-4C43-16E3-EE060419CC58}"/>
                </a:ext>
              </a:extLst>
            </p:cNvPr>
            <p:cNvSpPr/>
            <p:nvPr/>
          </p:nvSpPr>
          <p:spPr bwMode="auto">
            <a:xfrm>
              <a:off x="2273300" y="6200775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E939882-DFA2-9F33-44B8-773ABABB6315}"/>
                </a:ext>
              </a:extLst>
            </p:cNvPr>
            <p:cNvSpPr/>
            <p:nvPr/>
          </p:nvSpPr>
          <p:spPr bwMode="auto">
            <a:xfrm>
              <a:off x="3360738" y="6199188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C860E9E-B567-DC11-14F8-D699714546A9}"/>
                </a:ext>
              </a:extLst>
            </p:cNvPr>
            <p:cNvSpPr/>
            <p:nvPr/>
          </p:nvSpPr>
          <p:spPr bwMode="auto">
            <a:xfrm>
              <a:off x="3749676" y="6199188"/>
              <a:ext cx="379413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grpSp>
          <p:nvGrpSpPr>
            <p:cNvPr id="13322" name="Group 47">
              <a:extLst>
                <a:ext uri="{FF2B5EF4-FFF2-40B4-BE49-F238E27FC236}">
                  <a16:creationId xmlns:a16="http://schemas.microsoft.com/office/drawing/2014/main" id="{D9A8287E-5E86-0BF9-B333-3EE97033E0E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26039" y="4919664"/>
              <a:ext cx="1677987" cy="1120775"/>
              <a:chOff x="611921" y="4558076"/>
              <a:chExt cx="2955942" cy="1674853"/>
            </a:xfrm>
          </p:grpSpPr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45EA7F8A-E799-8204-D8AD-91F6A83DD406}"/>
                  </a:ext>
                </a:extLst>
              </p:cNvPr>
              <p:cNvSpPr/>
              <p:nvPr/>
            </p:nvSpPr>
            <p:spPr bwMode="auto">
              <a:xfrm>
                <a:off x="1257921" y="4558076"/>
                <a:ext cx="436260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332A26A5-7403-31C4-6126-6713116EC079}"/>
                  </a:ext>
                </a:extLst>
              </p:cNvPr>
              <p:cNvSpPr/>
              <p:nvPr/>
            </p:nvSpPr>
            <p:spPr bwMode="auto">
              <a:xfrm>
                <a:off x="1920702" y="5063378"/>
                <a:ext cx="436260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C</a:t>
                </a:r>
              </a:p>
            </p:txBody>
          </p:sp>
          <p:sp>
            <p:nvSpPr>
              <p:cNvPr id="13376" name="Oval 50">
                <a:extLst>
                  <a:ext uri="{FF2B5EF4-FFF2-40B4-BE49-F238E27FC236}">
                    <a16:creationId xmlns:a16="http://schemas.microsoft.com/office/drawing/2014/main" id="{B46A9F5B-4860-A457-B239-F1EDF10B31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378"/>
                <a:ext cx="436260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33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64561" name="Oval 51">
                <a:extLst>
                  <a:ext uri="{FF2B5EF4-FFF2-40B4-BE49-F238E27FC236}">
                    <a16:creationId xmlns:a16="http://schemas.microsoft.com/office/drawing/2014/main" id="{2A157F17-94A4-E361-E1D9-C8578CE469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921" y="5796423"/>
                <a:ext cx="436260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800" b="1" dirty="0"/>
                  <a:t>D</a:t>
                </a:r>
              </a:p>
            </p:txBody>
          </p:sp>
          <p:sp>
            <p:nvSpPr>
              <p:cNvPr id="13378" name="Oval 52">
                <a:extLst>
                  <a:ext uri="{FF2B5EF4-FFF2-40B4-BE49-F238E27FC236}">
                    <a16:creationId xmlns:a16="http://schemas.microsoft.com/office/drawing/2014/main" id="{BD12703E-9B2C-1E61-8A1B-B33B3EFAEA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1779" y="5796615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3379" name="Straight Arrow Connector 53">
                <a:extLst>
                  <a:ext uri="{FF2B5EF4-FFF2-40B4-BE49-F238E27FC236}">
                    <a16:creationId xmlns:a16="http://schemas.microsoft.com/office/drawing/2014/main" id="{50201792-252A-4FE4-6346-4419938077BB}"/>
                  </a:ext>
                </a:extLst>
              </p:cNvPr>
              <p:cNvCxnSpPr>
                <a:cxnSpLocks noChangeShapeType="1"/>
                <a:stCxn id="49" idx="2"/>
                <a:endCxn id="13376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80" name="Straight Arrow Connector 54">
                <a:extLst>
                  <a:ext uri="{FF2B5EF4-FFF2-40B4-BE49-F238E27FC236}">
                    <a16:creationId xmlns:a16="http://schemas.microsoft.com/office/drawing/2014/main" id="{93DAB16D-4CCF-3FBA-9CC6-A5B8A663D333}"/>
                  </a:ext>
                </a:extLst>
              </p:cNvPr>
              <p:cNvCxnSpPr>
                <a:cxnSpLocks noChangeShapeType="1"/>
                <a:stCxn id="49" idx="6"/>
                <a:endCxn id="50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81" name="Straight Arrow Connector 55">
                <a:extLst>
                  <a:ext uri="{FF2B5EF4-FFF2-40B4-BE49-F238E27FC236}">
                    <a16:creationId xmlns:a16="http://schemas.microsoft.com/office/drawing/2014/main" id="{243032B6-F673-C6C3-1AD7-A50F7E170FD8}"/>
                  </a:ext>
                </a:extLst>
              </p:cNvPr>
              <p:cNvCxnSpPr>
                <a:cxnSpLocks noChangeShapeType="1"/>
                <a:stCxn id="13376" idx="5"/>
                <a:endCxn id="64561" idx="0"/>
              </p:cNvCxnSpPr>
              <p:nvPr/>
            </p:nvCxnSpPr>
            <p:spPr bwMode="auto">
              <a:xfrm>
                <a:off x="984292" y="5435959"/>
                <a:ext cx="491745" cy="360657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82" name="Straight Arrow Connector 56">
                <a:extLst>
                  <a:ext uri="{FF2B5EF4-FFF2-40B4-BE49-F238E27FC236}">
                    <a16:creationId xmlns:a16="http://schemas.microsoft.com/office/drawing/2014/main" id="{64ABC770-30BE-1945-7FC0-8372733337DA}"/>
                  </a:ext>
                </a:extLst>
              </p:cNvPr>
              <p:cNvCxnSpPr>
                <a:cxnSpLocks noChangeShapeType="1"/>
                <a:stCxn id="50" idx="5"/>
                <a:endCxn id="13378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3383" name="Oval 57">
                <a:extLst>
                  <a:ext uri="{FF2B5EF4-FFF2-40B4-BE49-F238E27FC236}">
                    <a16:creationId xmlns:a16="http://schemas.microsoft.com/office/drawing/2014/main" id="{5F7F9B39-D936-BEC7-5AB7-EAC0335563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31550" y="4951251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13384" name="Straight Arrow Connector 58">
                <a:extLst>
                  <a:ext uri="{FF2B5EF4-FFF2-40B4-BE49-F238E27FC236}">
                    <a16:creationId xmlns:a16="http://schemas.microsoft.com/office/drawing/2014/main" id="{2B9AF81E-0228-123A-58AD-83CC115224F7}"/>
                  </a:ext>
                </a:extLst>
              </p:cNvPr>
              <p:cNvCxnSpPr>
                <a:cxnSpLocks noChangeShapeType="1"/>
                <a:stCxn id="50" idx="6"/>
                <a:endCxn id="13383" idx="2"/>
              </p:cNvCxnSpPr>
              <p:nvPr/>
            </p:nvCxnSpPr>
            <p:spPr bwMode="auto">
              <a:xfrm flipV="1">
                <a:off x="2357172" y="5169408"/>
                <a:ext cx="774378" cy="1119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1024EBD1-5594-5ABC-D7B9-FC568825F66F}"/>
                </a:ext>
              </a:extLst>
            </p:cNvPr>
            <p:cNvSpPr/>
            <p:nvPr/>
          </p:nvSpPr>
          <p:spPr bwMode="auto">
            <a:xfrm>
              <a:off x="5468938" y="6199188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grpSp>
          <p:nvGrpSpPr>
            <p:cNvPr id="13324" name="Group 61">
              <a:extLst>
                <a:ext uri="{FF2B5EF4-FFF2-40B4-BE49-F238E27FC236}">
                  <a16:creationId xmlns:a16="http://schemas.microsoft.com/office/drawing/2014/main" id="{D7BBB914-3C7A-8273-0724-9B2F1291543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899276" y="4919664"/>
              <a:ext cx="1679575" cy="1120775"/>
              <a:chOff x="611921" y="4558076"/>
              <a:chExt cx="2955942" cy="1674853"/>
            </a:xfrm>
          </p:grpSpPr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536E8444-7D02-D69A-531B-547511A51070}"/>
                  </a:ext>
                </a:extLst>
              </p:cNvPr>
              <p:cNvSpPr/>
              <p:nvPr/>
            </p:nvSpPr>
            <p:spPr bwMode="auto">
              <a:xfrm>
                <a:off x="1257312" y="4558076"/>
                <a:ext cx="435848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13364" name="Oval 63">
                <a:extLst>
                  <a:ext uri="{FF2B5EF4-FFF2-40B4-BE49-F238E27FC236}">
                    <a16:creationId xmlns:a16="http://schemas.microsoft.com/office/drawing/2014/main" id="{52AD6EFF-342F-E26B-43F8-CE691C1C35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9464" y="5063378"/>
                <a:ext cx="438643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33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C</a:t>
                </a:r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5C252BB0-BBB4-0C4E-1A86-B2BFD02B31F2}"/>
                  </a:ext>
                </a:extLst>
              </p:cNvPr>
              <p:cNvSpPr/>
              <p:nvPr/>
            </p:nvSpPr>
            <p:spPr bwMode="auto">
              <a:xfrm>
                <a:off x="611921" y="5063378"/>
                <a:ext cx="435848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6C1B0DA1-5024-7DA1-A0C8-F1C961DFD8E4}"/>
                  </a:ext>
                </a:extLst>
              </p:cNvPr>
              <p:cNvSpPr/>
              <p:nvPr/>
            </p:nvSpPr>
            <p:spPr bwMode="auto">
              <a:xfrm>
                <a:off x="1257312" y="5796423"/>
                <a:ext cx="4358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D</a:t>
                </a:r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982521D2-1200-ADFE-2E61-316211D5D0F4}"/>
                  </a:ext>
                </a:extLst>
              </p:cNvPr>
              <p:cNvSpPr/>
              <p:nvPr/>
            </p:nvSpPr>
            <p:spPr bwMode="auto">
              <a:xfrm>
                <a:off x="2492214" y="5796423"/>
                <a:ext cx="4358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E</a:t>
                </a:r>
              </a:p>
            </p:txBody>
          </p:sp>
          <p:cxnSp>
            <p:nvCxnSpPr>
              <p:cNvPr id="13368" name="Straight Arrow Connector 67">
                <a:extLst>
                  <a:ext uri="{FF2B5EF4-FFF2-40B4-BE49-F238E27FC236}">
                    <a16:creationId xmlns:a16="http://schemas.microsoft.com/office/drawing/2014/main" id="{CAFE4CF8-FEB9-0D7B-EA06-CED0CBC04C7B}"/>
                  </a:ext>
                </a:extLst>
              </p:cNvPr>
              <p:cNvCxnSpPr>
                <a:cxnSpLocks noChangeShapeType="1"/>
                <a:stCxn id="63" idx="2"/>
                <a:endCxn id="65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69" name="Straight Arrow Connector 68">
                <a:extLst>
                  <a:ext uri="{FF2B5EF4-FFF2-40B4-BE49-F238E27FC236}">
                    <a16:creationId xmlns:a16="http://schemas.microsoft.com/office/drawing/2014/main" id="{FCF66628-9826-4D4D-8935-07816543E76A}"/>
                  </a:ext>
                </a:extLst>
              </p:cNvPr>
              <p:cNvCxnSpPr>
                <a:cxnSpLocks noChangeShapeType="1"/>
                <a:stCxn id="63" idx="6"/>
                <a:endCxn id="13364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70" name="Straight Arrow Connector 69">
                <a:extLst>
                  <a:ext uri="{FF2B5EF4-FFF2-40B4-BE49-F238E27FC236}">
                    <a16:creationId xmlns:a16="http://schemas.microsoft.com/office/drawing/2014/main" id="{A5A525BD-D0D0-61D2-F05C-D4622C31D58D}"/>
                  </a:ext>
                </a:extLst>
              </p:cNvPr>
              <p:cNvCxnSpPr>
                <a:cxnSpLocks noChangeShapeType="1"/>
                <a:stCxn id="65" idx="5"/>
                <a:endCxn id="66" idx="1"/>
              </p:cNvCxnSpPr>
              <p:nvPr/>
            </p:nvCxnSpPr>
            <p:spPr bwMode="auto">
              <a:xfrm>
                <a:off x="983939" y="5435959"/>
                <a:ext cx="337202" cy="4243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71" name="Straight Arrow Connector 70">
                <a:extLst>
                  <a:ext uri="{FF2B5EF4-FFF2-40B4-BE49-F238E27FC236}">
                    <a16:creationId xmlns:a16="http://schemas.microsoft.com/office/drawing/2014/main" id="{6761DD27-978E-E74F-F46E-410F083A0755}"/>
                  </a:ext>
                </a:extLst>
              </p:cNvPr>
              <p:cNvCxnSpPr>
                <a:cxnSpLocks noChangeShapeType="1"/>
                <a:stCxn id="13364" idx="5"/>
                <a:endCxn id="67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E6CEA79B-F345-562B-79C2-44E2F803585B}"/>
                  </a:ext>
                </a:extLst>
              </p:cNvPr>
              <p:cNvSpPr/>
              <p:nvPr/>
            </p:nvSpPr>
            <p:spPr bwMode="auto">
              <a:xfrm>
                <a:off x="3132015" y="4951880"/>
                <a:ext cx="4358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F</a:t>
                </a:r>
              </a:p>
            </p:txBody>
          </p:sp>
          <p:cxnSp>
            <p:nvCxnSpPr>
              <p:cNvPr id="13373" name="Straight Arrow Connector 72">
                <a:extLst>
                  <a:ext uri="{FF2B5EF4-FFF2-40B4-BE49-F238E27FC236}">
                    <a16:creationId xmlns:a16="http://schemas.microsoft.com/office/drawing/2014/main" id="{977DFF96-1ABB-3805-6596-AF97F710530E}"/>
                  </a:ext>
                </a:extLst>
              </p:cNvPr>
              <p:cNvCxnSpPr>
                <a:cxnSpLocks noChangeShapeType="1"/>
                <a:stCxn id="13364" idx="6"/>
                <a:endCxn id="72" idx="2"/>
              </p:cNvCxnSpPr>
              <p:nvPr/>
            </p:nvCxnSpPr>
            <p:spPr bwMode="auto">
              <a:xfrm flipV="1">
                <a:off x="2357172" y="5169408"/>
                <a:ext cx="774378" cy="1119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328262F2-293C-4CC6-2F68-F7356756BA75}"/>
                </a:ext>
              </a:extLst>
            </p:cNvPr>
            <p:cNvSpPr/>
            <p:nvPr/>
          </p:nvSpPr>
          <p:spPr bwMode="auto">
            <a:xfrm>
              <a:off x="6729413" y="6197600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DB433776-18AF-2020-A408-F19E42CE7D4D}"/>
                </a:ext>
              </a:extLst>
            </p:cNvPr>
            <p:cNvSpPr/>
            <p:nvPr/>
          </p:nvSpPr>
          <p:spPr bwMode="auto">
            <a:xfrm>
              <a:off x="7115176" y="6197600"/>
              <a:ext cx="379413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17D1FA52-EA65-EEB2-CB42-4F1D2D6F71E2}"/>
                </a:ext>
              </a:extLst>
            </p:cNvPr>
            <p:cNvSpPr/>
            <p:nvPr/>
          </p:nvSpPr>
          <p:spPr bwMode="auto">
            <a:xfrm>
              <a:off x="7500938" y="6197600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13328" name="Oval 77">
              <a:extLst>
                <a:ext uri="{FF2B5EF4-FFF2-40B4-BE49-F238E27FC236}">
                  <a16:creationId xmlns:a16="http://schemas.microsoft.com/office/drawing/2014/main" id="{ED44B0A3-5ECA-4B9C-77A6-85517CB19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9176" y="4511675"/>
              <a:ext cx="346075" cy="344488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13329" name="Oval 79">
              <a:extLst>
                <a:ext uri="{FF2B5EF4-FFF2-40B4-BE49-F238E27FC236}">
                  <a16:creationId xmlns:a16="http://schemas.microsoft.com/office/drawing/2014/main" id="{A990ABE6-78F7-30BF-DEF8-0FBF5D9291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3839" y="4511675"/>
              <a:ext cx="344487" cy="344488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13330" name="Oval 80">
              <a:extLst>
                <a:ext uri="{FF2B5EF4-FFF2-40B4-BE49-F238E27FC236}">
                  <a16:creationId xmlns:a16="http://schemas.microsoft.com/office/drawing/2014/main" id="{2C9AD88D-340B-B29B-B0A7-552D01BD24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40564" y="4511675"/>
              <a:ext cx="346075" cy="344488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3</a:t>
              </a:r>
            </a:p>
          </p:txBody>
        </p:sp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AEFA0E99-43FE-1097-3547-448733D2A6D9}"/>
                </a:ext>
              </a:extLst>
            </p:cNvPr>
            <p:cNvSpPr/>
            <p:nvPr/>
          </p:nvSpPr>
          <p:spPr bwMode="auto">
            <a:xfrm>
              <a:off x="8124825" y="6197600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13332" name="Rectangle 82">
              <a:extLst>
                <a:ext uri="{FF2B5EF4-FFF2-40B4-BE49-F238E27FC236}">
                  <a16:creationId xmlns:a16="http://schemas.microsoft.com/office/drawing/2014/main" id="{60F039C6-CC4A-9451-310F-FC056A2686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8638" y="6199188"/>
              <a:ext cx="379412" cy="336550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13333" name="Right Arrow 83">
              <a:extLst>
                <a:ext uri="{FF2B5EF4-FFF2-40B4-BE49-F238E27FC236}">
                  <a16:creationId xmlns:a16="http://schemas.microsoft.com/office/drawing/2014/main" id="{339AF4A4-6811-2FED-E1C3-85585BE3FA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46550" y="6199188"/>
              <a:ext cx="211138" cy="328612"/>
            </a:xfrm>
            <a:prstGeom prst="rightArrow">
              <a:avLst>
                <a:gd name="adj1" fmla="val 50000"/>
                <a:gd name="adj2" fmla="val 50000"/>
              </a:avLst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3334" name="Rectangle 84">
              <a:extLst>
                <a:ext uri="{FF2B5EF4-FFF2-40B4-BE49-F238E27FC236}">
                  <a16:creationId xmlns:a16="http://schemas.microsoft.com/office/drawing/2014/main" id="{3DC3E7B0-FC19-FA73-45E4-4AB1B611A3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48375" y="6199188"/>
              <a:ext cx="381000" cy="336550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13335" name="Right Arrow 85">
              <a:extLst>
                <a:ext uri="{FF2B5EF4-FFF2-40B4-BE49-F238E27FC236}">
                  <a16:creationId xmlns:a16="http://schemas.microsoft.com/office/drawing/2014/main" id="{8CD7F92B-2627-9543-5BFD-9FB2BC7CA0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57875" y="6199188"/>
              <a:ext cx="209550" cy="328612"/>
            </a:xfrm>
            <a:prstGeom prst="rightArrow">
              <a:avLst>
                <a:gd name="adj1" fmla="val 50000"/>
                <a:gd name="adj2" fmla="val 50000"/>
              </a:avLst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3337" name="TextBox 1">
              <a:extLst>
                <a:ext uri="{FF2B5EF4-FFF2-40B4-BE49-F238E27FC236}">
                  <a16:creationId xmlns:a16="http://schemas.microsoft.com/office/drawing/2014/main" id="{20246E58-D5C8-4B71-E236-7B3E2750F4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40176" y="4743450"/>
              <a:ext cx="646113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3338" name="TextBox 86">
              <a:extLst>
                <a:ext uri="{FF2B5EF4-FFF2-40B4-BE49-F238E27FC236}">
                  <a16:creationId xmlns:a16="http://schemas.microsoft.com/office/drawing/2014/main" id="{5EF580DD-C1F7-4BAF-EAC9-1C6AD56513B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1401" y="5494339"/>
              <a:ext cx="646113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3339" name="TextBox 87">
              <a:extLst>
                <a:ext uri="{FF2B5EF4-FFF2-40B4-BE49-F238E27FC236}">
                  <a16:creationId xmlns:a16="http://schemas.microsoft.com/office/drawing/2014/main" id="{B2723C6F-ED5F-EEE1-AC33-C7532F09C7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13651" y="4922839"/>
              <a:ext cx="646113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3340" name="TextBox 1">
              <a:extLst>
                <a:ext uri="{FF2B5EF4-FFF2-40B4-BE49-F238E27FC236}">
                  <a16:creationId xmlns:a16="http://schemas.microsoft.com/office/drawing/2014/main" id="{CE5FE290-F367-C9C5-8558-C0BCA62F066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77976" y="6183313"/>
              <a:ext cx="69691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Q =&gt;</a:t>
              </a:r>
            </a:p>
          </p:txBody>
        </p:sp>
        <p:sp>
          <p:nvSpPr>
            <p:cNvPr id="13341" name="Right Arrow 85">
              <a:extLst>
                <a:ext uri="{FF2B5EF4-FFF2-40B4-BE49-F238E27FC236}">
                  <a16:creationId xmlns:a16="http://schemas.microsoft.com/office/drawing/2014/main" id="{699B805C-F5FE-1FB4-323D-CB304CA8E4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99400" y="6221413"/>
              <a:ext cx="209550" cy="328612"/>
            </a:xfrm>
            <a:prstGeom prst="rightArrow">
              <a:avLst>
                <a:gd name="adj1" fmla="val 50000"/>
                <a:gd name="adj2" fmla="val 50000"/>
              </a:avLst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grpSp>
          <p:nvGrpSpPr>
            <p:cNvPr id="13342" name="Group 61">
              <a:extLst>
                <a:ext uri="{FF2B5EF4-FFF2-40B4-BE49-F238E27FC236}">
                  <a16:creationId xmlns:a16="http://schemas.microsoft.com/office/drawing/2014/main" id="{2577813B-FC46-208A-766E-C3D644CD92A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747126" y="4919664"/>
              <a:ext cx="1679575" cy="1120775"/>
              <a:chOff x="611921" y="4558076"/>
              <a:chExt cx="2955942" cy="1674853"/>
            </a:xfrm>
          </p:grpSpPr>
          <p:sp>
            <p:nvSpPr>
              <p:cNvPr id="92" name="Oval 91">
                <a:extLst>
                  <a:ext uri="{FF2B5EF4-FFF2-40B4-BE49-F238E27FC236}">
                    <a16:creationId xmlns:a16="http://schemas.microsoft.com/office/drawing/2014/main" id="{A9F84F86-48C8-87B0-CC5E-9FE873C3E9B2}"/>
                  </a:ext>
                </a:extLst>
              </p:cNvPr>
              <p:cNvSpPr/>
              <p:nvPr/>
            </p:nvSpPr>
            <p:spPr bwMode="auto">
              <a:xfrm>
                <a:off x="1257312" y="4558076"/>
                <a:ext cx="435848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93" name="Oval 92">
                <a:extLst>
                  <a:ext uri="{FF2B5EF4-FFF2-40B4-BE49-F238E27FC236}">
                    <a16:creationId xmlns:a16="http://schemas.microsoft.com/office/drawing/2014/main" id="{6F11AF52-0612-908C-C4D1-FB0CDFA68ECD}"/>
                  </a:ext>
                </a:extLst>
              </p:cNvPr>
              <p:cNvSpPr/>
              <p:nvPr/>
            </p:nvSpPr>
            <p:spPr bwMode="auto">
              <a:xfrm>
                <a:off x="1919464" y="5063378"/>
                <a:ext cx="438643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C</a:t>
                </a:r>
              </a:p>
            </p:txBody>
          </p:sp>
          <p:sp>
            <p:nvSpPr>
              <p:cNvPr id="94" name="Oval 93">
                <a:extLst>
                  <a:ext uri="{FF2B5EF4-FFF2-40B4-BE49-F238E27FC236}">
                    <a16:creationId xmlns:a16="http://schemas.microsoft.com/office/drawing/2014/main" id="{4D2608CC-8326-0362-CE53-B701170CD84D}"/>
                  </a:ext>
                </a:extLst>
              </p:cNvPr>
              <p:cNvSpPr/>
              <p:nvPr/>
            </p:nvSpPr>
            <p:spPr bwMode="auto">
              <a:xfrm>
                <a:off x="611921" y="5063378"/>
                <a:ext cx="435848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13355" name="Oval 94">
                <a:extLst>
                  <a:ext uri="{FF2B5EF4-FFF2-40B4-BE49-F238E27FC236}">
                    <a16:creationId xmlns:a16="http://schemas.microsoft.com/office/drawing/2014/main" id="{665B59B3-A5A2-EEA9-49D9-3FDAE9A349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12" y="5796423"/>
                <a:ext cx="435848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96" name="Oval 95">
                <a:extLst>
                  <a:ext uri="{FF2B5EF4-FFF2-40B4-BE49-F238E27FC236}">
                    <a16:creationId xmlns:a16="http://schemas.microsoft.com/office/drawing/2014/main" id="{BD64DCE0-AA19-A83E-358F-D2479947E7F4}"/>
                  </a:ext>
                </a:extLst>
              </p:cNvPr>
              <p:cNvSpPr/>
              <p:nvPr/>
            </p:nvSpPr>
            <p:spPr bwMode="auto">
              <a:xfrm>
                <a:off x="2492214" y="5796423"/>
                <a:ext cx="4358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E</a:t>
                </a:r>
              </a:p>
            </p:txBody>
          </p:sp>
          <p:cxnSp>
            <p:nvCxnSpPr>
              <p:cNvPr id="13357" name="Straight Arrow Connector 67">
                <a:extLst>
                  <a:ext uri="{FF2B5EF4-FFF2-40B4-BE49-F238E27FC236}">
                    <a16:creationId xmlns:a16="http://schemas.microsoft.com/office/drawing/2014/main" id="{23F282FC-3B22-A82C-CDB3-51096333B1F3}"/>
                  </a:ext>
                </a:extLst>
              </p:cNvPr>
              <p:cNvCxnSpPr>
                <a:cxnSpLocks noChangeShapeType="1"/>
                <a:stCxn id="92" idx="2"/>
                <a:endCxn id="94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58" name="Straight Arrow Connector 68">
                <a:extLst>
                  <a:ext uri="{FF2B5EF4-FFF2-40B4-BE49-F238E27FC236}">
                    <a16:creationId xmlns:a16="http://schemas.microsoft.com/office/drawing/2014/main" id="{A332E580-9AD9-3098-4F5A-AA94844FAD09}"/>
                  </a:ext>
                </a:extLst>
              </p:cNvPr>
              <p:cNvCxnSpPr>
                <a:cxnSpLocks noChangeShapeType="1"/>
                <a:stCxn id="92" idx="6"/>
                <a:endCxn id="93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59" name="Straight Arrow Connector 69">
                <a:extLst>
                  <a:ext uri="{FF2B5EF4-FFF2-40B4-BE49-F238E27FC236}">
                    <a16:creationId xmlns:a16="http://schemas.microsoft.com/office/drawing/2014/main" id="{EC385759-A868-7BFB-BC61-5C20CDE1F073}"/>
                  </a:ext>
                </a:extLst>
              </p:cNvPr>
              <p:cNvCxnSpPr>
                <a:cxnSpLocks noChangeShapeType="1"/>
                <a:stCxn id="94" idx="5"/>
                <a:endCxn id="13355" idx="1"/>
              </p:cNvCxnSpPr>
              <p:nvPr/>
            </p:nvCxnSpPr>
            <p:spPr bwMode="auto">
              <a:xfrm>
                <a:off x="983939" y="5435959"/>
                <a:ext cx="337202" cy="4243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360" name="Straight Arrow Connector 70">
                <a:extLst>
                  <a:ext uri="{FF2B5EF4-FFF2-40B4-BE49-F238E27FC236}">
                    <a16:creationId xmlns:a16="http://schemas.microsoft.com/office/drawing/2014/main" id="{02DFB47C-1C76-CD3B-D8A3-B4F7828F47AF}"/>
                  </a:ext>
                </a:extLst>
              </p:cNvPr>
              <p:cNvCxnSpPr>
                <a:cxnSpLocks noChangeShapeType="1"/>
                <a:stCxn id="93" idx="5"/>
                <a:endCxn id="96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01" name="Oval 100">
                <a:extLst>
                  <a:ext uri="{FF2B5EF4-FFF2-40B4-BE49-F238E27FC236}">
                    <a16:creationId xmlns:a16="http://schemas.microsoft.com/office/drawing/2014/main" id="{94E1564D-02E2-21CC-918A-999D7D21DCA6}"/>
                  </a:ext>
                </a:extLst>
              </p:cNvPr>
              <p:cNvSpPr/>
              <p:nvPr/>
            </p:nvSpPr>
            <p:spPr bwMode="auto">
              <a:xfrm>
                <a:off x="3132015" y="4951880"/>
                <a:ext cx="4358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F</a:t>
                </a:r>
              </a:p>
            </p:txBody>
          </p:sp>
          <p:cxnSp>
            <p:nvCxnSpPr>
              <p:cNvPr id="13362" name="Straight Arrow Connector 72">
                <a:extLst>
                  <a:ext uri="{FF2B5EF4-FFF2-40B4-BE49-F238E27FC236}">
                    <a16:creationId xmlns:a16="http://schemas.microsoft.com/office/drawing/2014/main" id="{E17FC86C-DE68-3B6F-2340-2A37C10D03CC}"/>
                  </a:ext>
                </a:extLst>
              </p:cNvPr>
              <p:cNvCxnSpPr>
                <a:cxnSpLocks noChangeShapeType="1"/>
                <a:stCxn id="93" idx="6"/>
                <a:endCxn id="101" idx="2"/>
              </p:cNvCxnSpPr>
              <p:nvPr/>
            </p:nvCxnSpPr>
            <p:spPr bwMode="auto">
              <a:xfrm flipV="1">
                <a:off x="2357172" y="5169408"/>
                <a:ext cx="774378" cy="1119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5DC67EBA-5794-D01D-3523-E9B7E7C7B0CB}"/>
                </a:ext>
              </a:extLst>
            </p:cNvPr>
            <p:cNvSpPr/>
            <p:nvPr/>
          </p:nvSpPr>
          <p:spPr bwMode="auto">
            <a:xfrm>
              <a:off x="8883651" y="6202363"/>
              <a:ext cx="379413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AA988EDE-45B3-F370-F1B1-7C722FE1567C}"/>
                </a:ext>
              </a:extLst>
            </p:cNvPr>
            <p:cNvSpPr/>
            <p:nvPr/>
          </p:nvSpPr>
          <p:spPr bwMode="auto">
            <a:xfrm>
              <a:off x="9269413" y="6202363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13345" name="Oval 80">
              <a:extLst>
                <a:ext uri="{FF2B5EF4-FFF2-40B4-BE49-F238E27FC236}">
                  <a16:creationId xmlns:a16="http://schemas.microsoft.com/office/drawing/2014/main" id="{3C0E9010-BE1E-BE36-6BF8-DAA1978FDE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880476" y="4516439"/>
              <a:ext cx="346075" cy="344487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4</a:t>
              </a:r>
            </a:p>
          </p:txBody>
        </p:sp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5AB96B30-7968-58DA-3EF7-9FA1F836C057}"/>
                </a:ext>
              </a:extLst>
            </p:cNvPr>
            <p:cNvSpPr/>
            <p:nvPr/>
          </p:nvSpPr>
          <p:spPr bwMode="auto">
            <a:xfrm>
              <a:off x="9893300" y="6202363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13347" name="TextBox 87">
              <a:extLst>
                <a:ext uri="{FF2B5EF4-FFF2-40B4-BE49-F238E27FC236}">
                  <a16:creationId xmlns:a16="http://schemas.microsoft.com/office/drawing/2014/main" id="{C1E678EC-03D0-9A12-6130-97E6EC293C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466138" y="5707064"/>
              <a:ext cx="6477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3348" name="Right Arrow 85">
              <a:extLst>
                <a:ext uri="{FF2B5EF4-FFF2-40B4-BE49-F238E27FC236}">
                  <a16:creationId xmlns:a16="http://schemas.microsoft.com/office/drawing/2014/main" id="{E8583467-5E37-AFC5-F860-FAB6AB7279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66288" y="6226176"/>
              <a:ext cx="209550" cy="328613"/>
            </a:xfrm>
            <a:prstGeom prst="rightArrow">
              <a:avLst>
                <a:gd name="adj1" fmla="val 50000"/>
                <a:gd name="adj2" fmla="val 50000"/>
              </a:avLst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3349" name="TextBox 1">
              <a:extLst>
                <a:ext uri="{FF2B5EF4-FFF2-40B4-BE49-F238E27FC236}">
                  <a16:creationId xmlns:a16="http://schemas.microsoft.com/office/drawing/2014/main" id="{C7C85AC7-EC65-F7D6-9E32-6FC0732B03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74813" y="4498975"/>
              <a:ext cx="938212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START</a:t>
              </a:r>
            </a:p>
          </p:txBody>
        </p:sp>
        <p:sp>
          <p:nvSpPr>
            <p:cNvPr id="13350" name="TextBox 3">
              <a:extLst>
                <a:ext uri="{FF2B5EF4-FFF2-40B4-BE49-F238E27FC236}">
                  <a16:creationId xmlns:a16="http://schemas.microsoft.com/office/drawing/2014/main" id="{34620C33-5B6E-FE38-FA64-2D16740FD8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418638" y="4491039"/>
              <a:ext cx="8128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…etc.</a:t>
              </a:r>
            </a:p>
          </p:txBody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86AA5E7D-FD68-CFF8-1F3F-92DC9473DE32}"/>
                </a:ext>
              </a:extLst>
            </p:cNvPr>
            <p:cNvSpPr/>
            <p:nvPr/>
          </p:nvSpPr>
          <p:spPr bwMode="auto">
            <a:xfrm>
              <a:off x="5087938" y="6199188"/>
              <a:ext cx="381000" cy="33655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8D3ED586-B441-9134-1A59-5AB09EE1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777" y="-260428"/>
            <a:ext cx="9779183" cy="1325563"/>
          </a:xfrm>
        </p:spPr>
        <p:txBody>
          <a:bodyPr/>
          <a:lstStyle/>
          <a:p>
            <a:r>
              <a:rPr lang="en-GB" altLang="en-US" dirty="0"/>
              <a:t>BFS Implementation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02032E27-DD10-A256-454D-6E08D3CA1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979" y="1271589"/>
            <a:ext cx="11216201" cy="4567237"/>
          </a:xfrm>
        </p:spPr>
        <p:txBody>
          <a:bodyPr/>
          <a:lstStyle/>
          <a:p>
            <a:r>
              <a:rPr lang="en-GB" altLang="en-US" dirty="0"/>
              <a:t>We have to check each unvisited vertex in the graph because there may not be a path between the start vertex and all the vertices in the graph</a:t>
            </a:r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7B9893FC-1B2A-FB1F-C51A-F110FBDDD5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E1C85D-DEB3-207A-6B07-B8A9119C91FB}"/>
              </a:ext>
            </a:extLst>
          </p:cNvPr>
          <p:cNvSpPr txBox="1"/>
          <p:nvPr/>
        </p:nvSpPr>
        <p:spPr>
          <a:xfrm>
            <a:off x="401387" y="2315966"/>
            <a:ext cx="4222750" cy="31718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600" dirty="0"/>
              <a:t>function </a:t>
            </a:r>
            <a:r>
              <a:rPr lang="en-GB" sz="1600" dirty="0" err="1"/>
              <a:t>bfsmain</a:t>
            </a:r>
            <a:r>
              <a:rPr lang="en-GB" sz="1600" dirty="0"/>
              <a:t>(vertices)</a:t>
            </a:r>
          </a:p>
          <a:p>
            <a:pPr>
              <a:defRPr/>
            </a:pPr>
            <a:r>
              <a:rPr lang="en-GB" sz="1600" dirty="0"/>
              <a:t>{</a:t>
            </a:r>
          </a:p>
          <a:p>
            <a:pPr>
              <a:defRPr/>
            </a:pPr>
            <a:r>
              <a:rPr lang="en-GB" sz="1600" dirty="0"/>
              <a:t>    for(</a:t>
            </a:r>
            <a:r>
              <a:rPr lang="en-GB" sz="1600" dirty="0" err="1"/>
              <a:t>i</a:t>
            </a:r>
            <a:r>
              <a:rPr lang="en-GB" sz="1600" dirty="0"/>
              <a:t> = 0; </a:t>
            </a:r>
            <a:r>
              <a:rPr lang="en-GB" sz="1600" dirty="0" err="1"/>
              <a:t>i</a:t>
            </a:r>
            <a:r>
              <a:rPr lang="en-GB" sz="1600" dirty="0"/>
              <a:t> &lt; </a:t>
            </a:r>
            <a:r>
              <a:rPr lang="en-GB" sz="1600" dirty="0" err="1"/>
              <a:t>vertices.length</a:t>
            </a:r>
            <a:r>
              <a:rPr lang="en-GB" sz="1600" dirty="0"/>
              <a:t>; </a:t>
            </a:r>
            <a:r>
              <a:rPr lang="en-GB" sz="1600" dirty="0" err="1"/>
              <a:t>i</a:t>
            </a:r>
            <a:r>
              <a:rPr lang="en-GB" sz="1600" dirty="0"/>
              <a:t>++)</a:t>
            </a:r>
          </a:p>
          <a:p>
            <a:pPr>
              <a:defRPr/>
            </a:pPr>
            <a:r>
              <a:rPr lang="en-GB" sz="1600" dirty="0"/>
              <a:t>    {</a:t>
            </a:r>
          </a:p>
          <a:p>
            <a:pPr>
              <a:defRPr/>
            </a:pPr>
            <a:r>
              <a:rPr lang="en-GB" sz="1600" dirty="0"/>
              <a:t>         if(vertices[</a:t>
            </a:r>
            <a:r>
              <a:rPr lang="en-GB" sz="1600" dirty="0" err="1"/>
              <a:t>i</a:t>
            </a:r>
            <a:r>
              <a:rPr lang="en-GB" sz="1600" dirty="0"/>
              <a:t>].colour == white)</a:t>
            </a:r>
          </a:p>
          <a:p>
            <a:pPr>
              <a:defRPr/>
            </a:pPr>
            <a:r>
              <a:rPr lang="en-GB" sz="1600" dirty="0"/>
              <a:t>         {</a:t>
            </a:r>
          </a:p>
          <a:p>
            <a:pPr>
              <a:defRPr/>
            </a:pPr>
            <a:r>
              <a:rPr lang="en-GB" sz="1600" dirty="0"/>
              <a:t>              vertices[</a:t>
            </a:r>
            <a:r>
              <a:rPr lang="en-GB" sz="1600" dirty="0" err="1"/>
              <a:t>i</a:t>
            </a:r>
            <a:r>
              <a:rPr lang="en-GB" sz="1600" dirty="0"/>
              <a:t>].colour = grey</a:t>
            </a:r>
          </a:p>
          <a:p>
            <a:pPr>
              <a:defRPr/>
            </a:pPr>
            <a:r>
              <a:rPr lang="en-GB" sz="1600" dirty="0"/>
              <a:t>              </a:t>
            </a:r>
            <a:r>
              <a:rPr lang="en-GB" sz="1600" dirty="0" err="1"/>
              <a:t>queue.enqueue</a:t>
            </a:r>
            <a:r>
              <a:rPr lang="en-GB" sz="1600" dirty="0"/>
              <a:t>(vertices[</a:t>
            </a:r>
            <a:r>
              <a:rPr lang="en-GB" sz="1600" dirty="0" err="1"/>
              <a:t>i</a:t>
            </a:r>
            <a:r>
              <a:rPr lang="en-GB" sz="1600" dirty="0"/>
              <a:t>])</a:t>
            </a:r>
          </a:p>
          <a:p>
            <a:pPr>
              <a:defRPr/>
            </a:pPr>
            <a:r>
              <a:rPr lang="en-GB" sz="1600" dirty="0"/>
              <a:t>              </a:t>
            </a:r>
            <a:r>
              <a:rPr lang="en-GB" sz="1600" dirty="0" err="1"/>
              <a:t>bfs</a:t>
            </a:r>
            <a:r>
              <a:rPr lang="en-GB" sz="1600" dirty="0"/>
              <a:t>( vertices[</a:t>
            </a:r>
            <a:r>
              <a:rPr lang="en-GB" sz="1600" dirty="0" err="1"/>
              <a:t>i</a:t>
            </a:r>
            <a:r>
              <a:rPr lang="en-GB" sz="1600" dirty="0"/>
              <a:t>] )</a:t>
            </a:r>
          </a:p>
          <a:p>
            <a:pPr>
              <a:defRPr/>
            </a:pPr>
            <a:r>
              <a:rPr lang="en-GB" sz="1600" dirty="0"/>
              <a:t>        }</a:t>
            </a:r>
          </a:p>
          <a:p>
            <a:pPr>
              <a:defRPr/>
            </a:pPr>
            <a:r>
              <a:rPr lang="en-GB" sz="1600" dirty="0"/>
              <a:t>    }</a:t>
            </a:r>
          </a:p>
          <a:p>
            <a:pPr>
              <a:defRPr/>
            </a:pPr>
            <a:r>
              <a:rPr lang="en-GB" sz="1600" dirty="0"/>
              <a:t>}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1A6664F-36AF-2FCA-F350-08B9D770DB42}"/>
              </a:ext>
            </a:extLst>
          </p:cNvPr>
          <p:cNvGrpSpPr/>
          <p:nvPr/>
        </p:nvGrpSpPr>
        <p:grpSpPr>
          <a:xfrm>
            <a:off x="5348540" y="2704903"/>
            <a:ext cx="4438649" cy="2393949"/>
            <a:chOff x="5684839" y="3521076"/>
            <a:chExt cx="4438649" cy="2393949"/>
          </a:xfrm>
        </p:grpSpPr>
        <p:grpSp>
          <p:nvGrpSpPr>
            <p:cNvPr id="14342" name="Group 10">
              <a:extLst>
                <a:ext uri="{FF2B5EF4-FFF2-40B4-BE49-F238E27FC236}">
                  <a16:creationId xmlns:a16="http://schemas.microsoft.com/office/drawing/2014/main" id="{CB6602E5-5760-0F8A-844A-6274685C30C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731126" y="3521076"/>
              <a:ext cx="1800225" cy="1120775"/>
              <a:chOff x="1126329" y="5526144"/>
              <a:chExt cx="1799355" cy="1120775"/>
            </a:xfrm>
          </p:grpSpPr>
          <p:sp>
            <p:nvSpPr>
              <p:cNvPr id="14345" name="Oval 6">
                <a:extLst>
                  <a:ext uri="{FF2B5EF4-FFF2-40B4-BE49-F238E27FC236}">
                    <a16:creationId xmlns:a16="http://schemas.microsoft.com/office/drawing/2014/main" id="{36876C58-B4AF-4AFD-8A5F-E040EE2284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92862" y="5526144"/>
                <a:ext cx="247530" cy="292100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A</a:t>
                </a:r>
              </a:p>
            </p:txBody>
          </p:sp>
          <p:sp>
            <p:nvSpPr>
              <p:cNvPr id="14346" name="Oval 5">
                <a:extLst>
                  <a:ext uri="{FF2B5EF4-FFF2-40B4-BE49-F238E27FC236}">
                    <a16:creationId xmlns:a16="http://schemas.microsoft.com/office/drawing/2014/main" id="{29BFB8D4-AE70-1AD5-FEAA-2E75299918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68918" y="5864281"/>
                <a:ext cx="249116" cy="292100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14347" name="Oval 6">
                <a:extLst>
                  <a:ext uri="{FF2B5EF4-FFF2-40B4-BE49-F238E27FC236}">
                    <a16:creationId xmlns:a16="http://schemas.microsoft.com/office/drawing/2014/main" id="{757F6BE0-9112-5D7D-D681-EA754CDBF1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6329" y="5864281"/>
                <a:ext cx="247530" cy="292100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B</a:t>
                </a:r>
              </a:p>
            </p:txBody>
          </p:sp>
          <p:sp>
            <p:nvSpPr>
              <p:cNvPr id="14348" name="Oval 7">
                <a:extLst>
                  <a:ext uri="{FF2B5EF4-FFF2-40B4-BE49-F238E27FC236}">
                    <a16:creationId xmlns:a16="http://schemas.microsoft.com/office/drawing/2014/main" id="{5A334791-A9C5-C26C-44D8-B21B90F926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92863" y="6354819"/>
                <a:ext cx="247530" cy="292100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14349" name="Oval 8">
                <a:extLst>
                  <a:ext uri="{FF2B5EF4-FFF2-40B4-BE49-F238E27FC236}">
                    <a16:creationId xmlns:a16="http://schemas.microsoft.com/office/drawing/2014/main" id="{FFF785F6-3E6F-0481-AAB7-CA5014FCA1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194198" y="6354819"/>
                <a:ext cx="247530" cy="292100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4350" name="Straight Arrow Connector 9">
                <a:extLst>
                  <a:ext uri="{FF2B5EF4-FFF2-40B4-BE49-F238E27FC236}">
                    <a16:creationId xmlns:a16="http://schemas.microsoft.com/office/drawing/2014/main" id="{2F3A2F9D-13EF-77CB-96E2-DA050D1E52E4}"/>
                  </a:ext>
                </a:extLst>
              </p:cNvPr>
              <p:cNvCxnSpPr>
                <a:cxnSpLocks noChangeShapeType="1"/>
                <a:stCxn id="14345" idx="2"/>
                <a:endCxn id="14347" idx="7"/>
              </p:cNvCxnSpPr>
              <p:nvPr/>
            </p:nvCxnSpPr>
            <p:spPr bwMode="auto">
              <a:xfrm flipH="1">
                <a:off x="1337933" y="5672130"/>
                <a:ext cx="155426" cy="234817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51" name="Straight Arrow Connector 10">
                <a:extLst>
                  <a:ext uri="{FF2B5EF4-FFF2-40B4-BE49-F238E27FC236}">
                    <a16:creationId xmlns:a16="http://schemas.microsoft.com/office/drawing/2014/main" id="{F61732A4-ED9C-7ABC-CCD3-BEB7F36516EC}"/>
                  </a:ext>
                </a:extLst>
              </p:cNvPr>
              <p:cNvCxnSpPr>
                <a:cxnSpLocks noChangeShapeType="1"/>
                <a:stCxn id="14345" idx="6"/>
                <a:endCxn id="14346" idx="1"/>
              </p:cNvCxnSpPr>
              <p:nvPr/>
            </p:nvCxnSpPr>
            <p:spPr bwMode="auto">
              <a:xfrm>
                <a:off x="1741269" y="5672130"/>
                <a:ext cx="165097" cy="234817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52" name="Straight Arrow Connector 11">
                <a:extLst>
                  <a:ext uri="{FF2B5EF4-FFF2-40B4-BE49-F238E27FC236}">
                    <a16:creationId xmlns:a16="http://schemas.microsoft.com/office/drawing/2014/main" id="{E0725671-4175-0B93-BE15-4A2A77363E52}"/>
                  </a:ext>
                </a:extLst>
              </p:cNvPr>
              <p:cNvCxnSpPr>
                <a:cxnSpLocks noChangeShapeType="1"/>
                <a:stCxn id="14346" idx="3"/>
                <a:endCxn id="14348" idx="7"/>
              </p:cNvCxnSpPr>
              <p:nvPr/>
            </p:nvCxnSpPr>
            <p:spPr bwMode="auto">
              <a:xfrm flipH="1">
                <a:off x="1704964" y="6113401"/>
                <a:ext cx="201402" cy="28430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53" name="Straight Arrow Connector 12">
                <a:extLst>
                  <a:ext uri="{FF2B5EF4-FFF2-40B4-BE49-F238E27FC236}">
                    <a16:creationId xmlns:a16="http://schemas.microsoft.com/office/drawing/2014/main" id="{C66A8C56-74A9-8A3D-4787-BA47D1BCD990}"/>
                  </a:ext>
                </a:extLst>
              </p:cNvPr>
              <p:cNvCxnSpPr>
                <a:cxnSpLocks noChangeShapeType="1"/>
                <a:stCxn id="14346" idx="5"/>
                <a:endCxn id="14349" idx="0"/>
              </p:cNvCxnSpPr>
              <p:nvPr/>
            </p:nvCxnSpPr>
            <p:spPr bwMode="auto">
              <a:xfrm>
                <a:off x="2081666" y="6113401"/>
                <a:ext cx="236744" cy="241546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4354" name="Oval 5">
                <a:extLst>
                  <a:ext uri="{FF2B5EF4-FFF2-40B4-BE49-F238E27FC236}">
                    <a16:creationId xmlns:a16="http://schemas.microsoft.com/office/drawing/2014/main" id="{5F3C81BC-9727-E092-4820-448A6FEDDB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37030" y="5566539"/>
                <a:ext cx="249237" cy="292100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14355" name="Straight Arrow Connector 12">
                <a:extLst>
                  <a:ext uri="{FF2B5EF4-FFF2-40B4-BE49-F238E27FC236}">
                    <a16:creationId xmlns:a16="http://schemas.microsoft.com/office/drawing/2014/main" id="{2821862B-D20A-1198-AE71-5674C6C30324}"/>
                  </a:ext>
                </a:extLst>
              </p:cNvPr>
              <p:cNvCxnSpPr>
                <a:cxnSpLocks noChangeShapeType="1"/>
                <a:stCxn id="14354" idx="2"/>
                <a:endCxn id="14346" idx="6"/>
              </p:cNvCxnSpPr>
              <p:nvPr/>
            </p:nvCxnSpPr>
            <p:spPr bwMode="auto">
              <a:xfrm flipH="1">
                <a:off x="2118517" y="5712589"/>
                <a:ext cx="218514" cy="29774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4356" name="Oval 5">
                <a:extLst>
                  <a:ext uri="{FF2B5EF4-FFF2-40B4-BE49-F238E27FC236}">
                    <a16:creationId xmlns:a16="http://schemas.microsoft.com/office/drawing/2014/main" id="{16904FAD-80E1-1B4B-4AD9-AD853BA538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76447" y="6070577"/>
                <a:ext cx="249237" cy="292100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G</a:t>
                </a:r>
              </a:p>
            </p:txBody>
          </p:sp>
          <p:cxnSp>
            <p:nvCxnSpPr>
              <p:cNvPr id="14357" name="Straight Arrow Connector 12">
                <a:extLst>
                  <a:ext uri="{FF2B5EF4-FFF2-40B4-BE49-F238E27FC236}">
                    <a16:creationId xmlns:a16="http://schemas.microsoft.com/office/drawing/2014/main" id="{6B0599B1-68AE-E514-00F4-8CC106E7DCD4}"/>
                  </a:ext>
                </a:extLst>
              </p:cNvPr>
              <p:cNvCxnSpPr>
                <a:cxnSpLocks noChangeShapeType="1"/>
                <a:stCxn id="14354" idx="5"/>
                <a:endCxn id="14356" idx="1"/>
              </p:cNvCxnSpPr>
              <p:nvPr/>
            </p:nvCxnSpPr>
            <p:spPr bwMode="auto">
              <a:xfrm>
                <a:off x="2549771" y="5815862"/>
                <a:ext cx="163178" cy="29749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4343" name="TextBox 19">
              <a:extLst>
                <a:ext uri="{FF2B5EF4-FFF2-40B4-BE49-F238E27FC236}">
                  <a16:creationId xmlns:a16="http://schemas.microsoft.com/office/drawing/2014/main" id="{49D5D0A8-07A1-9DB8-865D-9CAE4B49C5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43800" y="4714875"/>
              <a:ext cx="2579688" cy="1200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 this example, we have to start at both A and F to visit all the vertices in the graph</a:t>
              </a:r>
            </a:p>
          </p:txBody>
        </p:sp>
        <p:sp>
          <p:nvSpPr>
            <p:cNvPr id="14344" name="TextBox 20">
              <a:extLst>
                <a:ext uri="{FF2B5EF4-FFF2-40B4-BE49-F238E27FC236}">
                  <a16:creationId xmlns:a16="http://schemas.microsoft.com/office/drawing/2014/main" id="{50C1353B-1E61-9CB6-E59E-577274D17D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84839" y="3635375"/>
              <a:ext cx="79057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O(|V|)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50163F9C-A39E-25DD-18C6-54EE5942F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51" y="-289719"/>
            <a:ext cx="9779183" cy="1325563"/>
          </a:xfrm>
        </p:spPr>
        <p:txBody>
          <a:bodyPr/>
          <a:lstStyle/>
          <a:p>
            <a:r>
              <a:rPr lang="en-GB" altLang="en-US" dirty="0"/>
              <a:t>Implementation Note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DD29EDE-F7B1-489F-657D-E67DC2971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803" y="1071563"/>
            <a:ext cx="11413554" cy="4767262"/>
          </a:xfrm>
        </p:spPr>
        <p:txBody>
          <a:bodyPr/>
          <a:lstStyle/>
          <a:p>
            <a:r>
              <a:rPr lang="en-GB" altLang="en-US" dirty="0"/>
              <a:t>The use of colours as described is primarily a pedagogical (teaching) device that helps explain how the search works</a:t>
            </a:r>
          </a:p>
          <a:p>
            <a:r>
              <a:rPr lang="en-GB" altLang="en-US" dirty="0"/>
              <a:t>Practical implementations are likely to use a Boolean to track discovered vertices. </a:t>
            </a:r>
          </a:p>
          <a:p>
            <a:r>
              <a:rPr lang="en-GB" altLang="en-US" dirty="0"/>
              <a:t>A breadth first search can be performed using a recursive or an iterative approach</a:t>
            </a:r>
          </a:p>
          <a:p>
            <a:pPr lvl="1"/>
            <a:r>
              <a:rPr lang="en-GB" altLang="en-US" dirty="0"/>
              <a:t>Usually, we favour an iterative approach</a:t>
            </a:r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43FF4999-D890-9218-701A-DAB8A2EA9CE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B97769C-F10D-9D9B-C927-E059ED6EB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0788" y="383138"/>
            <a:ext cx="5891212" cy="369887"/>
          </a:xfrm>
        </p:spPr>
        <p:txBody>
          <a:bodyPr/>
          <a:lstStyle/>
          <a:p>
            <a:r>
              <a:rPr lang="en-GB" altLang="en-US" dirty="0"/>
              <a:t>BFS Implementation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A72721-D50B-7B40-368B-A9EE81FB17BC}"/>
              </a:ext>
            </a:extLst>
          </p:cNvPr>
          <p:cNvSpPr txBox="1"/>
          <p:nvPr/>
        </p:nvSpPr>
        <p:spPr>
          <a:xfrm>
            <a:off x="527017" y="462209"/>
            <a:ext cx="4545012" cy="60340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bfs</a:t>
            </a:r>
            <a:r>
              <a:rPr lang="en-GB" sz="1400" dirty="0"/>
              <a:t>(root)</a:t>
            </a:r>
          </a:p>
          <a:p>
            <a:pPr>
              <a:defRPr/>
            </a:pPr>
            <a:r>
              <a:rPr lang="en-GB" sz="1400" dirty="0"/>
              <a:t>{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root.colour</a:t>
            </a:r>
            <a:r>
              <a:rPr lang="en-GB" sz="1400" dirty="0"/>
              <a:t> = grey          </a:t>
            </a: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// Visit the root vertex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queue.enqueue</a:t>
            </a:r>
            <a:r>
              <a:rPr lang="en-GB" sz="1400" dirty="0"/>
              <a:t>( root )   </a:t>
            </a: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// Start with root on Q</a:t>
            </a:r>
          </a:p>
          <a:p>
            <a:pPr>
              <a:defRPr/>
            </a:pPr>
            <a:endParaRPr lang="en-GB" sz="14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while(</a:t>
            </a:r>
            <a:r>
              <a:rPr lang="en-GB" sz="1400" dirty="0" err="1"/>
              <a:t>queue.length</a:t>
            </a:r>
            <a:r>
              <a:rPr lang="en-GB" sz="1400" dirty="0"/>
              <a:t> &gt; 0)  </a:t>
            </a: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// Q not empty?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</a:t>
            </a: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// Remove the next vertex from the queue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         // and visit the vertex</a:t>
            </a:r>
            <a:endParaRPr lang="en-GB" sz="14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    vertex = </a:t>
            </a:r>
            <a:r>
              <a:rPr lang="en-GB" sz="1400" dirty="0" err="1"/>
              <a:t>queue.dequeue</a:t>
            </a:r>
            <a:r>
              <a:rPr lang="en-GB" sz="1400" dirty="0"/>
              <a:t>()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/>
              <a:t>         </a:t>
            </a:r>
            <a:r>
              <a:rPr lang="en-GB" sz="1400" dirty="0" err="1"/>
              <a:t>adjacentlist</a:t>
            </a:r>
            <a:r>
              <a:rPr lang="en-GB" sz="1400" dirty="0"/>
              <a:t> = </a:t>
            </a:r>
            <a:r>
              <a:rPr lang="en-GB" sz="1400" dirty="0" err="1"/>
              <a:t>vertex.adjacentlist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for(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adjacentlist.length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     {</a:t>
            </a:r>
          </a:p>
          <a:p>
            <a:pPr>
              <a:defRPr/>
            </a:pPr>
            <a:r>
              <a:rPr lang="en-GB" sz="1400" dirty="0"/>
              <a:t>              </a:t>
            </a: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// Add an adjacent undiscovered vertex</a:t>
            </a:r>
          </a:p>
          <a:p>
            <a:pPr>
              <a:defRPr/>
            </a:pP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              // to the queue</a:t>
            </a:r>
          </a:p>
          <a:p>
            <a:pPr>
              <a:defRPr/>
            </a:pPr>
            <a:r>
              <a:rPr lang="en-GB" sz="1400" dirty="0"/>
              <a:t>              if(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].colour == white )</a:t>
            </a:r>
          </a:p>
          <a:p>
            <a:pPr>
              <a:defRPr/>
            </a:pPr>
            <a:r>
              <a:rPr lang="en-GB" sz="1400" dirty="0"/>
              <a:t>              {</a:t>
            </a:r>
          </a:p>
          <a:p>
            <a:pPr>
              <a:defRPr/>
            </a:pPr>
            <a:r>
              <a:rPr lang="en-GB" sz="1400" dirty="0"/>
              <a:t>    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].colour = grey </a:t>
            </a: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// Discovered</a:t>
            </a:r>
          </a:p>
          <a:p>
            <a:pPr>
              <a:defRPr/>
            </a:pPr>
            <a:r>
              <a:rPr lang="en-GB" sz="1400" dirty="0"/>
              <a:t>                    </a:t>
            </a:r>
            <a:r>
              <a:rPr lang="en-GB" sz="1400" dirty="0" err="1"/>
              <a:t>queue.enqueue</a:t>
            </a:r>
            <a:r>
              <a:rPr lang="en-GB" sz="1400" dirty="0"/>
              <a:t>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 )</a:t>
            </a:r>
          </a:p>
          <a:p>
            <a:pPr>
              <a:defRPr/>
            </a:pPr>
            <a:r>
              <a:rPr lang="en-GB" sz="1400" dirty="0"/>
              <a:t>              }</a:t>
            </a:r>
          </a:p>
          <a:p>
            <a:pPr>
              <a:defRPr/>
            </a:pPr>
            <a:r>
              <a:rPr lang="en-GB" sz="1400" dirty="0"/>
              <a:t>         }</a:t>
            </a:r>
          </a:p>
          <a:p>
            <a:pPr>
              <a:defRPr/>
            </a:pPr>
            <a:r>
              <a:rPr lang="en-GB" sz="1400" dirty="0"/>
              <a:t>         </a:t>
            </a:r>
            <a:endParaRPr lang="en-GB" sz="14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    </a:t>
            </a:r>
            <a:r>
              <a:rPr lang="en-GB" sz="1400" dirty="0" err="1"/>
              <a:t>vertex.colour</a:t>
            </a:r>
            <a:r>
              <a:rPr lang="en-GB" sz="1400" dirty="0"/>
              <a:t> = black    </a:t>
            </a: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// Explored</a:t>
            </a:r>
          </a:p>
          <a:p>
            <a:pPr>
              <a:defRPr/>
            </a:pPr>
            <a:r>
              <a:rPr lang="en-GB" sz="1400" dirty="0"/>
              <a:t>      }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16390" name="TextBox 6">
            <a:extLst>
              <a:ext uri="{FF2B5EF4-FFF2-40B4-BE49-F238E27FC236}">
                <a16:creationId xmlns:a16="http://schemas.microsoft.com/office/drawing/2014/main" id="{7D2220DD-59C8-AC04-99DB-2546D7A300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8767" y="92322"/>
            <a:ext cx="31988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Iterative approach with colour</a:t>
            </a:r>
          </a:p>
        </p:txBody>
      </p:sp>
      <p:sp>
        <p:nvSpPr>
          <p:cNvPr id="16391" name="TextBox 7">
            <a:extLst>
              <a:ext uri="{FF2B5EF4-FFF2-40B4-BE49-F238E27FC236}">
                <a16:creationId xmlns:a16="http://schemas.microsoft.com/office/drawing/2014/main" id="{F4CAC884-5200-93E2-BD93-1B124BD054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5855" y="647948"/>
            <a:ext cx="33131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Iterative approach (no colours)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FCDB40-E77A-52F6-EDB0-6EA975C8756C}"/>
              </a:ext>
            </a:extLst>
          </p:cNvPr>
          <p:cNvSpPr txBox="1"/>
          <p:nvPr/>
        </p:nvSpPr>
        <p:spPr>
          <a:xfrm>
            <a:off x="5248242" y="1000372"/>
            <a:ext cx="4246562" cy="53895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bfs</a:t>
            </a:r>
            <a:r>
              <a:rPr lang="en-GB" sz="1400" dirty="0"/>
              <a:t>(root)</a:t>
            </a:r>
          </a:p>
          <a:p>
            <a:pPr>
              <a:defRPr/>
            </a:pPr>
            <a:r>
              <a:rPr lang="en-GB" sz="1400" dirty="0"/>
              <a:t>{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root.discovered</a:t>
            </a:r>
            <a:r>
              <a:rPr lang="en-GB" sz="1400" dirty="0"/>
              <a:t> = true    </a:t>
            </a: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// Visit the root vertex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queue.enqueue</a:t>
            </a:r>
            <a:r>
              <a:rPr lang="en-GB" sz="1400" dirty="0"/>
              <a:t>( root )   </a:t>
            </a: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// Start with root on Q</a:t>
            </a:r>
          </a:p>
          <a:p>
            <a:pPr>
              <a:defRPr/>
            </a:pPr>
            <a:endParaRPr lang="en-GB" sz="14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while(</a:t>
            </a:r>
            <a:r>
              <a:rPr lang="en-GB" sz="1400" dirty="0" err="1"/>
              <a:t>queue.length</a:t>
            </a:r>
            <a:r>
              <a:rPr lang="en-GB" sz="1400" dirty="0"/>
              <a:t> &gt; 0)  </a:t>
            </a: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// Q not empty?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</a:t>
            </a: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// Get next vertex off the queue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50000"/>
                  </a:schemeClr>
                </a:solidFill>
              </a:rPr>
              <a:t>         // and visit the vertex</a:t>
            </a:r>
            <a:endParaRPr lang="en-GB" sz="14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    vertex = </a:t>
            </a:r>
            <a:r>
              <a:rPr lang="en-GB" sz="1400" dirty="0" err="1"/>
              <a:t>queue.dequeue</a:t>
            </a:r>
            <a:r>
              <a:rPr lang="en-GB" sz="1400" dirty="0"/>
              <a:t>()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/>
              <a:t>         </a:t>
            </a:r>
            <a:r>
              <a:rPr lang="en-GB" sz="1400" dirty="0" err="1"/>
              <a:t>adjacentlist</a:t>
            </a:r>
            <a:r>
              <a:rPr lang="en-GB" sz="1400" dirty="0"/>
              <a:t> = </a:t>
            </a:r>
            <a:r>
              <a:rPr lang="en-GB" sz="1400" dirty="0" err="1"/>
              <a:t>vertex.adjacentlist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for(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adjacentlist.length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     {</a:t>
            </a:r>
          </a:p>
          <a:p>
            <a:pPr>
              <a:defRPr/>
            </a:pPr>
            <a:r>
              <a:rPr lang="en-GB" sz="1400" dirty="0"/>
              <a:t>              </a:t>
            </a: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// Add an adjacent undiscovered vertex</a:t>
            </a:r>
          </a:p>
          <a:p>
            <a:pPr>
              <a:defRPr/>
            </a:pPr>
            <a:r>
              <a:rPr lang="en-GB" sz="1400" dirty="0">
                <a:solidFill>
                  <a:schemeClr val="accent1">
                    <a:lumMod val="10000"/>
                  </a:schemeClr>
                </a:solidFill>
              </a:rPr>
              <a:t>              // to the queue</a:t>
            </a:r>
          </a:p>
          <a:p>
            <a:pPr>
              <a:defRPr/>
            </a:pPr>
            <a:r>
              <a:rPr lang="en-GB" sz="1400" dirty="0"/>
              <a:t>              if(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 )</a:t>
            </a:r>
          </a:p>
          <a:p>
            <a:pPr>
              <a:defRPr/>
            </a:pPr>
            <a:r>
              <a:rPr lang="en-GB" sz="1400" dirty="0"/>
              <a:t>              {</a:t>
            </a:r>
          </a:p>
          <a:p>
            <a:pPr>
              <a:defRPr/>
            </a:pPr>
            <a:r>
              <a:rPr lang="en-GB" sz="1400" dirty="0"/>
              <a:t>    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 true</a:t>
            </a:r>
          </a:p>
          <a:p>
            <a:pPr>
              <a:defRPr/>
            </a:pPr>
            <a:r>
              <a:rPr lang="en-GB" sz="1400" dirty="0"/>
              <a:t>                    </a:t>
            </a:r>
            <a:r>
              <a:rPr lang="en-GB" sz="1400" dirty="0" err="1"/>
              <a:t>queue.enqueue</a:t>
            </a:r>
            <a:r>
              <a:rPr lang="en-GB" sz="1400" dirty="0"/>
              <a:t>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 )</a:t>
            </a:r>
          </a:p>
          <a:p>
            <a:pPr>
              <a:defRPr/>
            </a:pPr>
            <a:r>
              <a:rPr lang="en-GB" sz="1400" dirty="0"/>
              <a:t>              }</a:t>
            </a:r>
          </a:p>
          <a:p>
            <a:pPr>
              <a:defRPr/>
            </a:pPr>
            <a:r>
              <a:rPr lang="en-GB" sz="1400" dirty="0"/>
              <a:t>         }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16393" name="Rectangle 1">
            <a:extLst>
              <a:ext uri="{FF2B5EF4-FFF2-40B4-BE49-F238E27FC236}">
                <a16:creationId xmlns:a16="http://schemas.microsoft.com/office/drawing/2014/main" id="{DEC219F7-AA9F-811F-2158-FA7FEB757A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9205" y="4845298"/>
            <a:ext cx="2695575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6394" name="TextBox 1">
            <a:extLst>
              <a:ext uri="{FF2B5EF4-FFF2-40B4-BE49-F238E27FC236}">
                <a16:creationId xmlns:a16="http://schemas.microsoft.com/office/drawing/2014/main" id="{C176833B-9848-5DC0-FCAA-06DD56866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2856" y="6076629"/>
            <a:ext cx="360868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 dirty="0">
                <a:solidFill>
                  <a:srgbClr val="FF3300"/>
                </a:solidFill>
              </a:rPr>
              <a:t>This adds pointless complexity</a:t>
            </a:r>
          </a:p>
        </p:txBody>
      </p:sp>
      <p:sp>
        <p:nvSpPr>
          <p:cNvPr id="16395" name="TextBox 11">
            <a:extLst>
              <a:ext uri="{FF2B5EF4-FFF2-40B4-BE49-F238E27FC236}">
                <a16:creationId xmlns:a16="http://schemas.microsoft.com/office/drawing/2014/main" id="{959E33CE-2561-BA01-15DE-F15BF673F6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8080" y="3900734"/>
            <a:ext cx="790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O(|E|)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7D23C5-C04F-E9CF-ACF6-9866EC047398}"/>
              </a:ext>
            </a:extLst>
          </p:cNvPr>
          <p:cNvSpPr txBox="1"/>
          <p:nvPr/>
        </p:nvSpPr>
        <p:spPr>
          <a:xfrm>
            <a:off x="9530164" y="2675460"/>
            <a:ext cx="2134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 examples are pseudocode.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25622751-3C79-3EF6-96D6-87B31B471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91" y="-523082"/>
            <a:ext cx="9779183" cy="1325563"/>
          </a:xfrm>
        </p:spPr>
        <p:txBody>
          <a:bodyPr/>
          <a:lstStyle/>
          <a:p>
            <a:r>
              <a:rPr lang="en-GB" altLang="en-US" dirty="0"/>
              <a:t>Depth First Search</a:t>
            </a:r>
          </a:p>
        </p:txBody>
      </p:sp>
      <p:sp>
        <p:nvSpPr>
          <p:cNvPr id="65539" name="Content Placeholder 2">
            <a:extLst>
              <a:ext uri="{FF2B5EF4-FFF2-40B4-BE49-F238E27FC236}">
                <a16:creationId xmlns:a16="http://schemas.microsoft.com/office/drawing/2014/main" id="{19DAB0F4-048F-6E07-22AE-4E96048A9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5241"/>
            <a:ext cx="12192000" cy="3429000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All the vertices are marked white (undiscovered)</a:t>
            </a:r>
          </a:p>
          <a:p>
            <a:pPr marL="457200" indent="-457200">
              <a:buFont typeface="+mj-lt"/>
              <a:buAutoNum type="alphaUcPeriod"/>
              <a:defRPr/>
            </a:pPr>
            <a:r>
              <a:rPr lang="en-GB" altLang="en-US" sz="2400" dirty="0" err="1"/>
              <a:t>ForEach</a:t>
            </a:r>
            <a:r>
              <a:rPr lang="en-GB" altLang="en-US" sz="2400" dirty="0"/>
              <a:t> white vertex in the graph:</a:t>
            </a:r>
          </a:p>
          <a:p>
            <a:pPr marL="857250" lvl="1" indent="-457200">
              <a:buFont typeface="+mj-lt"/>
              <a:buAutoNum type="alphaUcPeriod" startAt="2"/>
              <a:defRPr/>
            </a:pPr>
            <a:r>
              <a:rPr lang="en-GB" altLang="en-US" sz="2000" dirty="0"/>
              <a:t>Repeat:</a:t>
            </a:r>
          </a:p>
          <a:p>
            <a:pPr marL="1257300" lvl="2" indent="-457200">
              <a:buFont typeface="+mj-lt"/>
              <a:buAutoNum type="arabicPeriod"/>
              <a:defRPr/>
            </a:pPr>
            <a:r>
              <a:rPr lang="en-GB" altLang="en-US" sz="1800" b="1" dirty="0"/>
              <a:t>Visit</a:t>
            </a:r>
            <a:r>
              <a:rPr lang="en-GB" altLang="en-US" sz="1800" dirty="0"/>
              <a:t> the vertex and colour the current vertex grey</a:t>
            </a:r>
          </a:p>
          <a:p>
            <a:pPr marL="1257300" lvl="2" indent="-457200">
              <a:buFont typeface="+mj-lt"/>
              <a:buAutoNum type="arabicPeriod"/>
              <a:defRPr/>
            </a:pPr>
            <a:r>
              <a:rPr lang="en-GB" altLang="en-US" sz="1800" dirty="0"/>
              <a:t>For Each adjacent vertex of the current vertex:</a:t>
            </a:r>
            <a:br>
              <a:rPr lang="en-GB" altLang="en-US" sz="1800" dirty="0"/>
            </a:br>
            <a:r>
              <a:rPr lang="en-GB" altLang="en-US" sz="1800" dirty="0"/>
              <a:t>If the adjacent vertex is white, then:</a:t>
            </a:r>
          </a:p>
          <a:p>
            <a:pPr marL="2171700" lvl="4" indent="-457200">
              <a:buFont typeface="Wingdings" panose="05000000000000000000" pitchFamily="2" charset="2"/>
              <a:buChar char="Ø"/>
              <a:defRPr/>
            </a:pPr>
            <a:r>
              <a:rPr lang="en-GB" altLang="en-US" sz="1600" dirty="0"/>
              <a:t>Go to step B to visit its adjacent vertices</a:t>
            </a:r>
          </a:p>
          <a:p>
            <a:pPr marL="1257300" lvl="2" indent="-457200">
              <a:buFont typeface="+mj-lt"/>
              <a:buAutoNum type="arabicPeriod"/>
              <a:defRPr/>
            </a:pPr>
            <a:r>
              <a:rPr lang="en-GB" altLang="en-US" sz="1800" dirty="0"/>
              <a:t>Colour the current vertex black (fully explored)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DCCEE4F2-4917-766B-9CF6-3CE79926660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17413" name="Rectangle 3">
            <a:extLst>
              <a:ext uri="{FF2B5EF4-FFF2-40B4-BE49-F238E27FC236}">
                <a16:creationId xmlns:a16="http://schemas.microsoft.com/office/drawing/2014/main" id="{F56DE7E1-4FAF-5535-266A-4CB6683E9D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5025" y="1522414"/>
            <a:ext cx="1168400" cy="376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414" name="Rectangle 4">
            <a:extLst>
              <a:ext uri="{FF2B5EF4-FFF2-40B4-BE49-F238E27FC236}">
                <a16:creationId xmlns:a16="http://schemas.microsoft.com/office/drawing/2014/main" id="{A8FBE036-9509-4273-469A-151B5F883F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32351" y="2784475"/>
            <a:ext cx="4214813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15" name="Elbow Connector 6">
            <a:extLst>
              <a:ext uri="{FF2B5EF4-FFF2-40B4-BE49-F238E27FC236}">
                <a16:creationId xmlns:a16="http://schemas.microsoft.com/office/drawing/2014/main" id="{AD007DDB-F09F-FEE2-0234-57DB21C9B39D}"/>
              </a:ext>
            </a:extLst>
          </p:cNvPr>
          <p:cNvCxnSpPr>
            <a:cxnSpLocks noChangeShapeType="1"/>
            <a:stCxn id="17414" idx="3"/>
          </p:cNvCxnSpPr>
          <p:nvPr/>
        </p:nvCxnSpPr>
        <p:spPr bwMode="auto">
          <a:xfrm flipH="1" flipV="1">
            <a:off x="1966947" y="1710388"/>
            <a:ext cx="7080217" cy="1239187"/>
          </a:xfrm>
          <a:prstGeom prst="bentConnector3">
            <a:avLst>
              <a:gd name="adj1" fmla="val -3415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7416" name="TextBox 8">
            <a:extLst>
              <a:ext uri="{FF2B5EF4-FFF2-40B4-BE49-F238E27FC236}">
                <a16:creationId xmlns:a16="http://schemas.microsoft.com/office/drawing/2014/main" id="{82EFB170-5AB5-F622-065B-02BB08D8C0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77288" y="1295400"/>
            <a:ext cx="12239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Recursion</a:t>
            </a:r>
          </a:p>
        </p:txBody>
      </p:sp>
      <p:sp>
        <p:nvSpPr>
          <p:cNvPr id="17436" name="TextBox 6">
            <a:extLst>
              <a:ext uri="{FF2B5EF4-FFF2-40B4-BE49-F238E27FC236}">
                <a16:creationId xmlns:a16="http://schemas.microsoft.com/office/drawing/2014/main" id="{F60680A3-2D8E-7824-4A3C-78569852BC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1688" y="5676901"/>
            <a:ext cx="6007100" cy="10779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/>
              <a:t>Note: Let’s add vertices F and G that A cannot visit. We visit each white vertex in the graph (step A above), starting with A only leaves F and G unvisited. Eventually, this loop gets around to checking F which visits both F and G in this example.</a:t>
            </a:r>
          </a:p>
        </p:txBody>
      </p:sp>
      <p:grpSp>
        <p:nvGrpSpPr>
          <p:cNvPr id="17437" name="Group 10">
            <a:extLst>
              <a:ext uri="{FF2B5EF4-FFF2-40B4-BE49-F238E27FC236}">
                <a16:creationId xmlns:a16="http://schemas.microsoft.com/office/drawing/2014/main" id="{434BDB50-18CC-08B0-72BC-C95406BB5CC0}"/>
              </a:ext>
            </a:extLst>
          </p:cNvPr>
          <p:cNvGrpSpPr>
            <a:grpSpLocks/>
          </p:cNvGrpSpPr>
          <p:nvPr/>
        </p:nvGrpSpPr>
        <p:grpSpPr bwMode="auto">
          <a:xfrm>
            <a:off x="2649539" y="5526089"/>
            <a:ext cx="1800225" cy="1120775"/>
            <a:chOff x="1126331" y="5526144"/>
            <a:chExt cx="1799356" cy="1120775"/>
          </a:xfrm>
        </p:grpSpPr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88116182-8363-2A97-CD0B-7FF3B4E138CD}"/>
                </a:ext>
              </a:extLst>
            </p:cNvPr>
            <p:cNvSpPr/>
            <p:nvPr/>
          </p:nvSpPr>
          <p:spPr bwMode="auto">
            <a:xfrm>
              <a:off x="1492866" y="5526144"/>
              <a:ext cx="247530" cy="292100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88" name="Oval 5">
              <a:extLst>
                <a:ext uri="{FF2B5EF4-FFF2-40B4-BE49-F238E27FC236}">
                  <a16:creationId xmlns:a16="http://schemas.microsoft.com/office/drawing/2014/main" id="{74814E98-162B-191F-22BD-5ADAE657CB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68922" y="5864281"/>
              <a:ext cx="249117" cy="292100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94" name="Oval 6">
              <a:extLst>
                <a:ext uri="{FF2B5EF4-FFF2-40B4-BE49-F238E27FC236}">
                  <a16:creationId xmlns:a16="http://schemas.microsoft.com/office/drawing/2014/main" id="{9B38E3CB-23EC-5DFA-0397-B06DDDC827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6331" y="5864281"/>
              <a:ext cx="247530" cy="292100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95" name="Oval 7">
              <a:extLst>
                <a:ext uri="{FF2B5EF4-FFF2-40B4-BE49-F238E27FC236}">
                  <a16:creationId xmlns:a16="http://schemas.microsoft.com/office/drawing/2014/main" id="{F173EA26-0522-8ABE-7333-2CC18CC444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92866" y="6354819"/>
              <a:ext cx="247530" cy="292100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96" name="Oval 8">
              <a:extLst>
                <a:ext uri="{FF2B5EF4-FFF2-40B4-BE49-F238E27FC236}">
                  <a16:creationId xmlns:a16="http://schemas.microsoft.com/office/drawing/2014/main" id="{BC59032A-E0B0-8269-1355-ACE233CFBA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4202" y="6354819"/>
              <a:ext cx="247530" cy="292100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E</a:t>
              </a:r>
            </a:p>
          </p:txBody>
        </p:sp>
        <p:cxnSp>
          <p:nvCxnSpPr>
            <p:cNvPr id="17444" name="Straight Arrow Connector 9">
              <a:extLst>
                <a:ext uri="{FF2B5EF4-FFF2-40B4-BE49-F238E27FC236}">
                  <a16:creationId xmlns:a16="http://schemas.microsoft.com/office/drawing/2014/main" id="{EBABEC71-FD10-7B50-D490-D502180A5E12}"/>
                </a:ext>
              </a:extLst>
            </p:cNvPr>
            <p:cNvCxnSpPr>
              <a:cxnSpLocks noChangeShapeType="1"/>
              <a:stCxn id="87" idx="2"/>
              <a:endCxn id="94" idx="7"/>
            </p:cNvCxnSpPr>
            <p:nvPr/>
          </p:nvCxnSpPr>
          <p:spPr bwMode="auto">
            <a:xfrm flipH="1">
              <a:off x="1337936" y="5672130"/>
              <a:ext cx="155426" cy="234817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45" name="Straight Arrow Connector 10">
              <a:extLst>
                <a:ext uri="{FF2B5EF4-FFF2-40B4-BE49-F238E27FC236}">
                  <a16:creationId xmlns:a16="http://schemas.microsoft.com/office/drawing/2014/main" id="{279BDD9D-00F2-17DD-FF70-74F8550CBFAB}"/>
                </a:ext>
              </a:extLst>
            </p:cNvPr>
            <p:cNvCxnSpPr>
              <a:cxnSpLocks noChangeShapeType="1"/>
              <a:stCxn id="87" idx="6"/>
              <a:endCxn id="88" idx="1"/>
            </p:cNvCxnSpPr>
            <p:nvPr/>
          </p:nvCxnSpPr>
          <p:spPr bwMode="auto">
            <a:xfrm>
              <a:off x="1741273" y="5672130"/>
              <a:ext cx="165097" cy="234817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46" name="Straight Arrow Connector 11">
              <a:extLst>
                <a:ext uri="{FF2B5EF4-FFF2-40B4-BE49-F238E27FC236}">
                  <a16:creationId xmlns:a16="http://schemas.microsoft.com/office/drawing/2014/main" id="{C5C50A02-3F29-4E8E-F495-CC2DEF7BBC67}"/>
                </a:ext>
              </a:extLst>
            </p:cNvPr>
            <p:cNvCxnSpPr>
              <a:cxnSpLocks noChangeShapeType="1"/>
              <a:stCxn id="94" idx="5"/>
              <a:endCxn id="95" idx="1"/>
            </p:cNvCxnSpPr>
            <p:nvPr/>
          </p:nvCxnSpPr>
          <p:spPr bwMode="auto">
            <a:xfrm>
              <a:off x="1337611" y="6113604"/>
              <a:ext cx="191506" cy="283992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47" name="Straight Arrow Connector 12">
              <a:extLst>
                <a:ext uri="{FF2B5EF4-FFF2-40B4-BE49-F238E27FC236}">
                  <a16:creationId xmlns:a16="http://schemas.microsoft.com/office/drawing/2014/main" id="{1BF0484B-010F-BF23-D59F-93264F41033B}"/>
                </a:ext>
              </a:extLst>
            </p:cNvPr>
            <p:cNvCxnSpPr>
              <a:cxnSpLocks noChangeShapeType="1"/>
              <a:stCxn id="88" idx="5"/>
              <a:endCxn id="96" idx="0"/>
            </p:cNvCxnSpPr>
            <p:nvPr/>
          </p:nvCxnSpPr>
          <p:spPr bwMode="auto">
            <a:xfrm>
              <a:off x="2081669" y="6113401"/>
              <a:ext cx="236745" cy="241546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448" name="Oval 5">
              <a:extLst>
                <a:ext uri="{FF2B5EF4-FFF2-40B4-BE49-F238E27FC236}">
                  <a16:creationId xmlns:a16="http://schemas.microsoft.com/office/drawing/2014/main" id="{501D7D3B-B29B-D760-5F7E-6B54BBC437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37033" y="5566539"/>
              <a:ext cx="249238" cy="29210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F</a:t>
              </a:r>
            </a:p>
          </p:txBody>
        </p:sp>
        <p:cxnSp>
          <p:nvCxnSpPr>
            <p:cNvPr id="17449" name="Straight Arrow Connector 12">
              <a:extLst>
                <a:ext uri="{FF2B5EF4-FFF2-40B4-BE49-F238E27FC236}">
                  <a16:creationId xmlns:a16="http://schemas.microsoft.com/office/drawing/2014/main" id="{FE5E3D5D-97A8-9638-9F40-1EA2E8ECCE5B}"/>
                </a:ext>
              </a:extLst>
            </p:cNvPr>
            <p:cNvCxnSpPr>
              <a:cxnSpLocks noChangeShapeType="1"/>
              <a:stCxn id="17448" idx="2"/>
              <a:endCxn id="88" idx="6"/>
            </p:cNvCxnSpPr>
            <p:nvPr/>
          </p:nvCxnSpPr>
          <p:spPr bwMode="auto">
            <a:xfrm flipH="1">
              <a:off x="2118519" y="5712589"/>
              <a:ext cx="218514" cy="297742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450" name="Oval 5">
              <a:extLst>
                <a:ext uri="{FF2B5EF4-FFF2-40B4-BE49-F238E27FC236}">
                  <a16:creationId xmlns:a16="http://schemas.microsoft.com/office/drawing/2014/main" id="{F10F192D-DAE0-62F7-D84D-9EF2D37D8F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6449" y="6070577"/>
              <a:ext cx="249238" cy="29210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G</a:t>
              </a:r>
            </a:p>
          </p:txBody>
        </p:sp>
        <p:cxnSp>
          <p:nvCxnSpPr>
            <p:cNvPr id="17451" name="Straight Arrow Connector 12">
              <a:extLst>
                <a:ext uri="{FF2B5EF4-FFF2-40B4-BE49-F238E27FC236}">
                  <a16:creationId xmlns:a16="http://schemas.microsoft.com/office/drawing/2014/main" id="{00FAB471-27D8-C966-C740-6FD3722E3A7B}"/>
                </a:ext>
              </a:extLst>
            </p:cNvPr>
            <p:cNvCxnSpPr>
              <a:cxnSpLocks noChangeShapeType="1"/>
              <a:stCxn id="17448" idx="5"/>
              <a:endCxn id="17450" idx="1"/>
            </p:cNvCxnSpPr>
            <p:nvPr/>
          </p:nvCxnSpPr>
          <p:spPr bwMode="auto">
            <a:xfrm>
              <a:off x="2549771" y="5815862"/>
              <a:ext cx="163178" cy="297492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CEBDF36C-2F59-0F64-9783-00BB0FDE1713}"/>
              </a:ext>
            </a:extLst>
          </p:cNvPr>
          <p:cNvGrpSpPr/>
          <p:nvPr/>
        </p:nvGrpSpPr>
        <p:grpSpPr>
          <a:xfrm>
            <a:off x="711200" y="3597275"/>
            <a:ext cx="9848851" cy="1925638"/>
            <a:chOff x="711200" y="3597275"/>
            <a:chExt cx="9848851" cy="1925638"/>
          </a:xfrm>
        </p:grpSpPr>
        <p:grpSp>
          <p:nvGrpSpPr>
            <p:cNvPr id="17417" name="Group 15">
              <a:extLst>
                <a:ext uri="{FF2B5EF4-FFF2-40B4-BE49-F238E27FC236}">
                  <a16:creationId xmlns:a16="http://schemas.microsoft.com/office/drawing/2014/main" id="{D83A2FD2-E2A6-BD82-424C-37E714D8CA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20839" y="4108451"/>
              <a:ext cx="1316037" cy="1120775"/>
              <a:chOff x="611921" y="4558076"/>
              <a:chExt cx="2316171" cy="1674853"/>
            </a:xfrm>
          </p:grpSpPr>
          <p:sp>
            <p:nvSpPr>
              <p:cNvPr id="17497" name="Oval 13">
                <a:extLst>
                  <a:ext uri="{FF2B5EF4-FFF2-40B4-BE49-F238E27FC236}">
                    <a16:creationId xmlns:a16="http://schemas.microsoft.com/office/drawing/2014/main" id="{14BC2DD2-B530-462E-38BF-4CE4FFA52E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19" y="4558076"/>
                <a:ext cx="435854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33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17498" name="Oval 5">
                <a:extLst>
                  <a:ext uri="{FF2B5EF4-FFF2-40B4-BE49-F238E27FC236}">
                    <a16:creationId xmlns:a16="http://schemas.microsoft.com/office/drawing/2014/main" id="{DF3A2106-98C3-730C-379A-3BFA409613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20859" y="5063240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17499" name="Oval 6">
                <a:extLst>
                  <a:ext uri="{FF2B5EF4-FFF2-40B4-BE49-F238E27FC236}">
                    <a16:creationId xmlns:a16="http://schemas.microsoft.com/office/drawing/2014/main" id="{9835B290-E265-82A0-6E39-E1FD64E61F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240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B</a:t>
                </a:r>
              </a:p>
            </p:txBody>
          </p:sp>
          <p:sp>
            <p:nvSpPr>
              <p:cNvPr id="17500" name="Oval 7">
                <a:extLst>
                  <a:ext uri="{FF2B5EF4-FFF2-40B4-BE49-F238E27FC236}">
                    <a16:creationId xmlns:a16="http://schemas.microsoft.com/office/drawing/2014/main" id="{F7C824AA-886B-EAC1-E657-AC7A256E57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880" y="5796616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17501" name="Oval 8">
                <a:extLst>
                  <a:ext uri="{FF2B5EF4-FFF2-40B4-BE49-F238E27FC236}">
                    <a16:creationId xmlns:a16="http://schemas.microsoft.com/office/drawing/2014/main" id="{B07624AE-141D-27C8-3C93-F430FC52AF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1779" y="5796615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7502" name="Straight Arrow Connector 9">
                <a:extLst>
                  <a:ext uri="{FF2B5EF4-FFF2-40B4-BE49-F238E27FC236}">
                    <a16:creationId xmlns:a16="http://schemas.microsoft.com/office/drawing/2014/main" id="{FC496F78-D069-3124-9D07-AA9D3B68AF30}"/>
                  </a:ext>
                </a:extLst>
              </p:cNvPr>
              <p:cNvCxnSpPr>
                <a:cxnSpLocks noChangeShapeType="1"/>
                <a:stCxn id="17497" idx="2"/>
                <a:endCxn id="17499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503" name="Straight Arrow Connector 10">
                <a:extLst>
                  <a:ext uri="{FF2B5EF4-FFF2-40B4-BE49-F238E27FC236}">
                    <a16:creationId xmlns:a16="http://schemas.microsoft.com/office/drawing/2014/main" id="{0425D79A-7C95-5EAB-37D4-9814B9E06F2F}"/>
                  </a:ext>
                </a:extLst>
              </p:cNvPr>
              <p:cNvCxnSpPr>
                <a:cxnSpLocks noChangeShapeType="1"/>
                <a:stCxn id="17497" idx="6"/>
                <a:endCxn id="17498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504" name="Straight Arrow Connector 11">
                <a:extLst>
                  <a:ext uri="{FF2B5EF4-FFF2-40B4-BE49-F238E27FC236}">
                    <a16:creationId xmlns:a16="http://schemas.microsoft.com/office/drawing/2014/main" id="{1AF873DB-56AF-C1C5-70EF-FA0A94A4FDC2}"/>
                  </a:ext>
                </a:extLst>
              </p:cNvPr>
              <p:cNvCxnSpPr>
                <a:cxnSpLocks noChangeShapeType="1"/>
                <a:stCxn id="17499" idx="5"/>
                <a:endCxn id="17500" idx="1"/>
              </p:cNvCxnSpPr>
              <p:nvPr/>
            </p:nvCxnSpPr>
            <p:spPr bwMode="auto">
              <a:xfrm>
                <a:off x="984337" y="5435657"/>
                <a:ext cx="337440" cy="42485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505" name="Straight Arrow Connector 12">
                <a:extLst>
                  <a:ext uri="{FF2B5EF4-FFF2-40B4-BE49-F238E27FC236}">
                    <a16:creationId xmlns:a16="http://schemas.microsoft.com/office/drawing/2014/main" id="{1C86FA0F-B5E5-FFC8-CD7B-2FE30DA1EA90}"/>
                  </a:ext>
                </a:extLst>
              </p:cNvPr>
              <p:cNvCxnSpPr>
                <a:cxnSpLocks noChangeShapeType="1"/>
                <a:stCxn id="17498" idx="5"/>
                <a:endCxn id="17501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7418" name="TextBox 9">
              <a:extLst>
                <a:ext uri="{FF2B5EF4-FFF2-40B4-BE49-F238E27FC236}">
                  <a16:creationId xmlns:a16="http://schemas.microsoft.com/office/drawing/2014/main" id="{2ED13E43-71F7-4CDA-DE82-D33A02EE4B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1200" y="3597275"/>
              <a:ext cx="939800" cy="460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Say we start with A</a:t>
              </a:r>
            </a:p>
          </p:txBody>
        </p:sp>
        <p:grpSp>
          <p:nvGrpSpPr>
            <p:cNvPr id="17419" name="Group 15">
              <a:extLst>
                <a:ext uri="{FF2B5EF4-FFF2-40B4-BE49-F238E27FC236}">
                  <a16:creationId xmlns:a16="http://schemas.microsoft.com/office/drawing/2014/main" id="{5CEEB4FF-5E92-7DB7-E1D7-6B065383FD8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16264" y="4108451"/>
              <a:ext cx="1316037" cy="1120775"/>
              <a:chOff x="611921" y="4558076"/>
              <a:chExt cx="2316171" cy="1674853"/>
            </a:xfrm>
          </p:grpSpPr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891D70FA-B9F3-9735-1DF1-197DE40C6E91}"/>
                  </a:ext>
                </a:extLst>
              </p:cNvPr>
              <p:cNvSpPr/>
              <p:nvPr/>
            </p:nvSpPr>
            <p:spPr bwMode="auto">
              <a:xfrm>
                <a:off x="1257319" y="4558076"/>
                <a:ext cx="435854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A</a:t>
                </a:r>
              </a:p>
            </p:txBody>
          </p:sp>
          <p:sp>
            <p:nvSpPr>
              <p:cNvPr id="17489" name="Oval 5">
                <a:extLst>
                  <a:ext uri="{FF2B5EF4-FFF2-40B4-BE49-F238E27FC236}">
                    <a16:creationId xmlns:a16="http://schemas.microsoft.com/office/drawing/2014/main" id="{56B010A1-DDB6-4ECF-866A-1050253217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20859" y="5063240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17490" name="Oval 6">
                <a:extLst>
                  <a:ext uri="{FF2B5EF4-FFF2-40B4-BE49-F238E27FC236}">
                    <a16:creationId xmlns:a16="http://schemas.microsoft.com/office/drawing/2014/main" id="{B5440EB5-9271-45FC-4976-DD31E826EC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379"/>
                <a:ext cx="435854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33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17491" name="Oval 7">
                <a:extLst>
                  <a:ext uri="{FF2B5EF4-FFF2-40B4-BE49-F238E27FC236}">
                    <a16:creationId xmlns:a16="http://schemas.microsoft.com/office/drawing/2014/main" id="{8FCE1F3E-8867-215E-DD29-AADA0821CE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880" y="5796616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17492" name="Oval 8">
                <a:extLst>
                  <a:ext uri="{FF2B5EF4-FFF2-40B4-BE49-F238E27FC236}">
                    <a16:creationId xmlns:a16="http://schemas.microsoft.com/office/drawing/2014/main" id="{CCA73F5A-5853-6FE3-1F21-DDCEA643E2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1779" y="5796615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7493" name="Straight Arrow Connector 9">
                <a:extLst>
                  <a:ext uri="{FF2B5EF4-FFF2-40B4-BE49-F238E27FC236}">
                    <a16:creationId xmlns:a16="http://schemas.microsoft.com/office/drawing/2014/main" id="{24AB0601-915F-9469-F620-47F70D062E06}"/>
                  </a:ext>
                </a:extLst>
              </p:cNvPr>
              <p:cNvCxnSpPr>
                <a:cxnSpLocks noChangeShapeType="1"/>
                <a:stCxn id="29" idx="2"/>
                <a:endCxn id="17490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94" name="Straight Arrow Connector 10">
                <a:extLst>
                  <a:ext uri="{FF2B5EF4-FFF2-40B4-BE49-F238E27FC236}">
                    <a16:creationId xmlns:a16="http://schemas.microsoft.com/office/drawing/2014/main" id="{4FB165BC-F530-E394-77A1-13DF4932EE54}"/>
                  </a:ext>
                </a:extLst>
              </p:cNvPr>
              <p:cNvCxnSpPr>
                <a:cxnSpLocks noChangeShapeType="1"/>
                <a:stCxn id="29" idx="6"/>
                <a:endCxn id="17489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95" name="Straight Arrow Connector 11">
                <a:extLst>
                  <a:ext uri="{FF2B5EF4-FFF2-40B4-BE49-F238E27FC236}">
                    <a16:creationId xmlns:a16="http://schemas.microsoft.com/office/drawing/2014/main" id="{47E0F9CF-9D11-F6B1-FC00-A4D78311CEF8}"/>
                  </a:ext>
                </a:extLst>
              </p:cNvPr>
              <p:cNvCxnSpPr>
                <a:cxnSpLocks noChangeShapeType="1"/>
                <a:stCxn id="17490" idx="5"/>
              </p:cNvCxnSpPr>
              <p:nvPr/>
            </p:nvCxnSpPr>
            <p:spPr bwMode="auto">
              <a:xfrm>
                <a:off x="983945" y="5435960"/>
                <a:ext cx="346342" cy="456046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96" name="Straight Arrow Connector 12">
                <a:extLst>
                  <a:ext uri="{FF2B5EF4-FFF2-40B4-BE49-F238E27FC236}">
                    <a16:creationId xmlns:a16="http://schemas.microsoft.com/office/drawing/2014/main" id="{4B4AEB82-977B-2899-E58B-6306BA5EA64D}"/>
                  </a:ext>
                </a:extLst>
              </p:cNvPr>
              <p:cNvCxnSpPr>
                <a:cxnSpLocks noChangeShapeType="1"/>
                <a:stCxn id="17489" idx="5"/>
                <a:endCxn id="17492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7420" name="Oval 76">
              <a:extLst>
                <a:ext uri="{FF2B5EF4-FFF2-40B4-BE49-F238E27FC236}">
                  <a16:creationId xmlns:a16="http://schemas.microsoft.com/office/drawing/2014/main" id="{4DB48B69-92F0-CDD9-281C-46090FC4AB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600" y="3700464"/>
              <a:ext cx="344488" cy="344487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2</a:t>
              </a:r>
            </a:p>
          </p:txBody>
        </p:sp>
        <p:grpSp>
          <p:nvGrpSpPr>
            <p:cNvPr id="17421" name="Group 15">
              <a:extLst>
                <a:ext uri="{FF2B5EF4-FFF2-40B4-BE49-F238E27FC236}">
                  <a16:creationId xmlns:a16="http://schemas.microsoft.com/office/drawing/2014/main" id="{39746138-6166-FC84-247E-D3CF1ABC66C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592639" y="4108451"/>
              <a:ext cx="1316037" cy="1120775"/>
              <a:chOff x="611921" y="4558076"/>
              <a:chExt cx="2316171" cy="1674853"/>
            </a:xfrm>
          </p:grpSpPr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45F6ADE3-016F-0758-0A93-1AF5D47E707E}"/>
                  </a:ext>
                </a:extLst>
              </p:cNvPr>
              <p:cNvSpPr/>
              <p:nvPr/>
            </p:nvSpPr>
            <p:spPr bwMode="auto">
              <a:xfrm>
                <a:off x="1257319" y="4558076"/>
                <a:ext cx="435854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A</a:t>
                </a:r>
              </a:p>
            </p:txBody>
          </p:sp>
          <p:sp>
            <p:nvSpPr>
              <p:cNvPr id="17480" name="Oval 5">
                <a:extLst>
                  <a:ext uri="{FF2B5EF4-FFF2-40B4-BE49-F238E27FC236}">
                    <a16:creationId xmlns:a16="http://schemas.microsoft.com/office/drawing/2014/main" id="{FB1CDC3B-16A1-0308-2280-02D88BC147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9482" y="5063379"/>
                <a:ext cx="438647" cy="436506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46" name="Oval 6">
                <a:extLst>
                  <a:ext uri="{FF2B5EF4-FFF2-40B4-BE49-F238E27FC236}">
                    <a16:creationId xmlns:a16="http://schemas.microsoft.com/office/drawing/2014/main" id="{27145C73-4171-5D6D-14EE-71191728F5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379"/>
                <a:ext cx="435854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/>
                  <a:t>B</a:t>
                </a:r>
              </a:p>
            </p:txBody>
          </p:sp>
          <p:sp>
            <p:nvSpPr>
              <p:cNvPr id="17482" name="Oval 7">
                <a:extLst>
                  <a:ext uri="{FF2B5EF4-FFF2-40B4-BE49-F238E27FC236}">
                    <a16:creationId xmlns:a16="http://schemas.microsoft.com/office/drawing/2014/main" id="{FCD7D126-346F-37F5-8746-8C1F17A67B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880" y="5796616"/>
                <a:ext cx="436313" cy="436313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17483" name="Oval 8">
                <a:extLst>
                  <a:ext uri="{FF2B5EF4-FFF2-40B4-BE49-F238E27FC236}">
                    <a16:creationId xmlns:a16="http://schemas.microsoft.com/office/drawing/2014/main" id="{268238E4-1099-241C-81DD-C9652AE484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1779" y="5796615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7484" name="Straight Arrow Connector 9">
                <a:extLst>
                  <a:ext uri="{FF2B5EF4-FFF2-40B4-BE49-F238E27FC236}">
                    <a16:creationId xmlns:a16="http://schemas.microsoft.com/office/drawing/2014/main" id="{96BC3B37-0BB8-F99F-872C-A61B6641C4C1}"/>
                  </a:ext>
                </a:extLst>
              </p:cNvPr>
              <p:cNvCxnSpPr>
                <a:cxnSpLocks noChangeShapeType="1"/>
                <a:stCxn id="44" idx="2"/>
                <a:endCxn id="46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85" name="Straight Arrow Connector 10">
                <a:extLst>
                  <a:ext uri="{FF2B5EF4-FFF2-40B4-BE49-F238E27FC236}">
                    <a16:creationId xmlns:a16="http://schemas.microsoft.com/office/drawing/2014/main" id="{EB8506BC-13F2-85A5-4336-3DAC6A188284}"/>
                  </a:ext>
                </a:extLst>
              </p:cNvPr>
              <p:cNvCxnSpPr>
                <a:cxnSpLocks noChangeShapeType="1"/>
                <a:stCxn id="44" idx="6"/>
                <a:endCxn id="17480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86" name="Straight Arrow Connector 11">
                <a:extLst>
                  <a:ext uri="{FF2B5EF4-FFF2-40B4-BE49-F238E27FC236}">
                    <a16:creationId xmlns:a16="http://schemas.microsoft.com/office/drawing/2014/main" id="{24C0EB7F-0522-C27B-2C48-02E8078D8CCE}"/>
                  </a:ext>
                </a:extLst>
              </p:cNvPr>
              <p:cNvCxnSpPr>
                <a:cxnSpLocks noChangeShapeType="1"/>
                <a:stCxn id="46" idx="5"/>
                <a:endCxn id="17482" idx="1"/>
              </p:cNvCxnSpPr>
              <p:nvPr/>
            </p:nvCxnSpPr>
            <p:spPr bwMode="auto">
              <a:xfrm>
                <a:off x="983945" y="5435960"/>
                <a:ext cx="337833" cy="42455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87" name="Straight Arrow Connector 12">
                <a:extLst>
                  <a:ext uri="{FF2B5EF4-FFF2-40B4-BE49-F238E27FC236}">
                    <a16:creationId xmlns:a16="http://schemas.microsoft.com/office/drawing/2014/main" id="{EC8A5C34-49C0-03DC-8064-26ECA22C8255}"/>
                  </a:ext>
                </a:extLst>
              </p:cNvPr>
              <p:cNvCxnSpPr>
                <a:cxnSpLocks noChangeShapeType="1"/>
                <a:stCxn id="17480" idx="5"/>
                <a:endCxn id="17483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7422" name="Oval 76">
              <a:extLst>
                <a:ext uri="{FF2B5EF4-FFF2-40B4-BE49-F238E27FC236}">
                  <a16:creationId xmlns:a16="http://schemas.microsoft.com/office/drawing/2014/main" id="{C96D83CD-2D7D-05B2-BCFF-9A0C5E750A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2975" y="3700464"/>
              <a:ext cx="344488" cy="344487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3</a:t>
              </a:r>
            </a:p>
          </p:txBody>
        </p:sp>
        <p:grpSp>
          <p:nvGrpSpPr>
            <p:cNvPr id="17423" name="Group 15">
              <a:extLst>
                <a:ext uri="{FF2B5EF4-FFF2-40B4-BE49-F238E27FC236}">
                  <a16:creationId xmlns:a16="http://schemas.microsoft.com/office/drawing/2014/main" id="{D2CF4DD8-1339-968A-134C-5E92AF777E9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65839" y="4090989"/>
              <a:ext cx="1316037" cy="1120775"/>
              <a:chOff x="611921" y="4558076"/>
              <a:chExt cx="2316171" cy="1674853"/>
            </a:xfrm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1AF370A8-D852-6680-63CB-219D1209676F}"/>
                  </a:ext>
                </a:extLst>
              </p:cNvPr>
              <p:cNvSpPr/>
              <p:nvPr/>
            </p:nvSpPr>
            <p:spPr bwMode="auto">
              <a:xfrm>
                <a:off x="1257319" y="4558076"/>
                <a:ext cx="435854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A</a:t>
                </a:r>
              </a:p>
            </p:txBody>
          </p:sp>
          <p:sp>
            <p:nvSpPr>
              <p:cNvPr id="17471" name="Oval 5">
                <a:extLst>
                  <a:ext uri="{FF2B5EF4-FFF2-40B4-BE49-F238E27FC236}">
                    <a16:creationId xmlns:a16="http://schemas.microsoft.com/office/drawing/2014/main" id="{4FA5D661-F6F2-80EE-8A4E-5EA71A148C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9482" y="5063378"/>
                <a:ext cx="438647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C</a:t>
                </a:r>
              </a:p>
            </p:txBody>
          </p:sp>
          <p:sp>
            <p:nvSpPr>
              <p:cNvPr id="60" name="Oval 6">
                <a:extLst>
                  <a:ext uri="{FF2B5EF4-FFF2-40B4-BE49-F238E27FC236}">
                    <a16:creationId xmlns:a16="http://schemas.microsoft.com/office/drawing/2014/main" id="{C80B2954-57F4-1888-9535-D374788663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378"/>
                <a:ext cx="435854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61" name="Oval 7">
                <a:extLst>
                  <a:ext uri="{FF2B5EF4-FFF2-40B4-BE49-F238E27FC236}">
                    <a16:creationId xmlns:a16="http://schemas.microsoft.com/office/drawing/2014/main" id="{211CE7B0-2F91-1441-6845-D758EA844A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19" y="5796423"/>
                <a:ext cx="435854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17474" name="Oval 8">
                <a:extLst>
                  <a:ext uri="{FF2B5EF4-FFF2-40B4-BE49-F238E27FC236}">
                    <a16:creationId xmlns:a16="http://schemas.microsoft.com/office/drawing/2014/main" id="{357D3FBA-349D-D053-705E-6CAC7949CE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1779" y="5796615"/>
                <a:ext cx="436313" cy="436313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17475" name="Straight Arrow Connector 9">
                <a:extLst>
                  <a:ext uri="{FF2B5EF4-FFF2-40B4-BE49-F238E27FC236}">
                    <a16:creationId xmlns:a16="http://schemas.microsoft.com/office/drawing/2014/main" id="{687E2A60-5011-6023-1FA5-8EE0D8737E18}"/>
                  </a:ext>
                </a:extLst>
              </p:cNvPr>
              <p:cNvCxnSpPr>
                <a:cxnSpLocks noChangeShapeType="1"/>
                <a:stCxn id="58" idx="2"/>
                <a:endCxn id="60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76" name="Straight Arrow Connector 10">
                <a:extLst>
                  <a:ext uri="{FF2B5EF4-FFF2-40B4-BE49-F238E27FC236}">
                    <a16:creationId xmlns:a16="http://schemas.microsoft.com/office/drawing/2014/main" id="{913077B9-BDF4-EE32-71DD-4D3CEB5A0925}"/>
                  </a:ext>
                </a:extLst>
              </p:cNvPr>
              <p:cNvCxnSpPr>
                <a:cxnSpLocks noChangeShapeType="1"/>
                <a:stCxn id="58" idx="6"/>
                <a:endCxn id="17471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77" name="Straight Arrow Connector 11">
                <a:extLst>
                  <a:ext uri="{FF2B5EF4-FFF2-40B4-BE49-F238E27FC236}">
                    <a16:creationId xmlns:a16="http://schemas.microsoft.com/office/drawing/2014/main" id="{5ECBA80E-26F2-DEAF-797B-45D2E3CCA44A}"/>
                  </a:ext>
                </a:extLst>
              </p:cNvPr>
              <p:cNvCxnSpPr>
                <a:cxnSpLocks noChangeShapeType="1"/>
                <a:stCxn id="60" idx="5"/>
                <a:endCxn id="61" idx="1"/>
              </p:cNvCxnSpPr>
              <p:nvPr/>
            </p:nvCxnSpPr>
            <p:spPr bwMode="auto">
              <a:xfrm>
                <a:off x="983945" y="5435959"/>
                <a:ext cx="337205" cy="4243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78" name="Straight Arrow Connector 12">
                <a:extLst>
                  <a:ext uri="{FF2B5EF4-FFF2-40B4-BE49-F238E27FC236}">
                    <a16:creationId xmlns:a16="http://schemas.microsoft.com/office/drawing/2014/main" id="{7A23DC3D-51EA-4306-8E99-AB8ABBD264B2}"/>
                  </a:ext>
                </a:extLst>
              </p:cNvPr>
              <p:cNvCxnSpPr>
                <a:cxnSpLocks noChangeShapeType="1"/>
                <a:stCxn id="17471" idx="5"/>
                <a:endCxn id="17474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7424" name="Oval 76">
              <a:extLst>
                <a:ext uri="{FF2B5EF4-FFF2-40B4-BE49-F238E27FC236}">
                  <a16:creationId xmlns:a16="http://schemas.microsoft.com/office/drawing/2014/main" id="{BD11E89F-0EAD-242D-3D1F-8444D96430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26175" y="3683000"/>
              <a:ext cx="344488" cy="344488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4</a:t>
              </a:r>
            </a:p>
          </p:txBody>
        </p:sp>
        <p:grpSp>
          <p:nvGrpSpPr>
            <p:cNvPr id="17425" name="Group 15">
              <a:extLst>
                <a:ext uri="{FF2B5EF4-FFF2-40B4-BE49-F238E27FC236}">
                  <a16:creationId xmlns:a16="http://schemas.microsoft.com/office/drawing/2014/main" id="{29CEC8D4-E81D-6CBA-37E6-2236DB76943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550150" y="4084639"/>
              <a:ext cx="1316038" cy="1120775"/>
              <a:chOff x="611921" y="4558076"/>
              <a:chExt cx="2316171" cy="1674853"/>
            </a:xfrm>
          </p:grpSpPr>
          <p:sp>
            <p:nvSpPr>
              <p:cNvPr id="73" name="Oval 72">
                <a:extLst>
                  <a:ext uri="{FF2B5EF4-FFF2-40B4-BE49-F238E27FC236}">
                    <a16:creationId xmlns:a16="http://schemas.microsoft.com/office/drawing/2014/main" id="{94291600-A118-5AE5-0526-511C627E71EC}"/>
                  </a:ext>
                </a:extLst>
              </p:cNvPr>
              <p:cNvSpPr/>
              <p:nvPr/>
            </p:nvSpPr>
            <p:spPr bwMode="auto">
              <a:xfrm>
                <a:off x="1257320" y="4558076"/>
                <a:ext cx="435853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/>
                  <a:t>A</a:t>
                </a:r>
              </a:p>
            </p:txBody>
          </p:sp>
          <p:sp>
            <p:nvSpPr>
              <p:cNvPr id="74" name="Oval 5">
                <a:extLst>
                  <a:ext uri="{FF2B5EF4-FFF2-40B4-BE49-F238E27FC236}">
                    <a16:creationId xmlns:a16="http://schemas.microsoft.com/office/drawing/2014/main" id="{E8F71119-B6EE-059D-0564-F3379D3569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9481" y="5063378"/>
                <a:ext cx="438648" cy="436506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/>
                  <a:t>C</a:t>
                </a:r>
              </a:p>
            </p:txBody>
          </p:sp>
          <p:sp>
            <p:nvSpPr>
              <p:cNvPr id="75" name="Oval 6">
                <a:extLst>
                  <a:ext uri="{FF2B5EF4-FFF2-40B4-BE49-F238E27FC236}">
                    <a16:creationId xmlns:a16="http://schemas.microsoft.com/office/drawing/2014/main" id="{59960E38-575C-29F1-E5F6-C4C9B89244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378"/>
                <a:ext cx="435853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76" name="Oval 7">
                <a:extLst>
                  <a:ext uri="{FF2B5EF4-FFF2-40B4-BE49-F238E27FC236}">
                    <a16:creationId xmlns:a16="http://schemas.microsoft.com/office/drawing/2014/main" id="{E215EC26-900F-0B10-47E7-72F9C22DC5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20" y="5796423"/>
                <a:ext cx="435853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17465" name="Oval 8">
                <a:extLst>
                  <a:ext uri="{FF2B5EF4-FFF2-40B4-BE49-F238E27FC236}">
                    <a16:creationId xmlns:a16="http://schemas.microsoft.com/office/drawing/2014/main" id="{A1571BCA-B3D9-93B8-0EF2-2BAA2BD372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2239" y="5796423"/>
                <a:ext cx="435853" cy="436506"/>
              </a:xfrm>
              <a:prstGeom prst="ellipse">
                <a:avLst/>
              </a:prstGeom>
              <a:solidFill>
                <a:srgbClr val="FF0000"/>
              </a:solidFill>
              <a:ln w="28575" algn="ctr">
                <a:solidFill>
                  <a:srgbClr val="FF33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E</a:t>
                </a:r>
              </a:p>
            </p:txBody>
          </p:sp>
          <p:cxnSp>
            <p:nvCxnSpPr>
              <p:cNvPr id="17466" name="Straight Arrow Connector 9">
                <a:extLst>
                  <a:ext uri="{FF2B5EF4-FFF2-40B4-BE49-F238E27FC236}">
                    <a16:creationId xmlns:a16="http://schemas.microsoft.com/office/drawing/2014/main" id="{78D5C8F0-8062-4AE3-F97B-1C93C45556BF}"/>
                  </a:ext>
                </a:extLst>
              </p:cNvPr>
              <p:cNvCxnSpPr>
                <a:cxnSpLocks noChangeShapeType="1"/>
                <a:stCxn id="73" idx="2"/>
                <a:endCxn id="75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67" name="Straight Arrow Connector 10">
                <a:extLst>
                  <a:ext uri="{FF2B5EF4-FFF2-40B4-BE49-F238E27FC236}">
                    <a16:creationId xmlns:a16="http://schemas.microsoft.com/office/drawing/2014/main" id="{D369E541-FB26-6A9E-3365-93BD93538307}"/>
                  </a:ext>
                </a:extLst>
              </p:cNvPr>
              <p:cNvCxnSpPr>
                <a:cxnSpLocks noChangeShapeType="1"/>
                <a:stCxn id="73" idx="6"/>
                <a:endCxn id="74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68" name="Straight Arrow Connector 11">
                <a:extLst>
                  <a:ext uri="{FF2B5EF4-FFF2-40B4-BE49-F238E27FC236}">
                    <a16:creationId xmlns:a16="http://schemas.microsoft.com/office/drawing/2014/main" id="{85F9EE71-8C78-346B-5190-05CDA8D74EF9}"/>
                  </a:ext>
                </a:extLst>
              </p:cNvPr>
              <p:cNvCxnSpPr>
                <a:cxnSpLocks noChangeShapeType="1"/>
                <a:stCxn id="75" idx="5"/>
                <a:endCxn id="76" idx="1"/>
              </p:cNvCxnSpPr>
              <p:nvPr/>
            </p:nvCxnSpPr>
            <p:spPr bwMode="auto">
              <a:xfrm>
                <a:off x="983944" y="5435959"/>
                <a:ext cx="337206" cy="42438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69" name="Straight Arrow Connector 12">
                <a:extLst>
                  <a:ext uri="{FF2B5EF4-FFF2-40B4-BE49-F238E27FC236}">
                    <a16:creationId xmlns:a16="http://schemas.microsoft.com/office/drawing/2014/main" id="{6C4622A4-1105-EC96-CAEE-38E65DCD692A}"/>
                  </a:ext>
                </a:extLst>
              </p:cNvPr>
              <p:cNvCxnSpPr>
                <a:cxnSpLocks noChangeShapeType="1"/>
                <a:stCxn id="74" idx="5"/>
                <a:endCxn id="17465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7426" name="Oval 76">
              <a:extLst>
                <a:ext uri="{FF2B5EF4-FFF2-40B4-BE49-F238E27FC236}">
                  <a16:creationId xmlns:a16="http://schemas.microsoft.com/office/drawing/2014/main" id="{C26FAA75-D32D-4A10-8B04-FB39340D31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10489" y="3676650"/>
              <a:ext cx="344487" cy="344488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5</a:t>
              </a:r>
            </a:p>
          </p:txBody>
        </p:sp>
        <p:grpSp>
          <p:nvGrpSpPr>
            <p:cNvPr id="17427" name="Group 15">
              <a:extLst>
                <a:ext uri="{FF2B5EF4-FFF2-40B4-BE49-F238E27FC236}">
                  <a16:creationId xmlns:a16="http://schemas.microsoft.com/office/drawing/2014/main" id="{2B36C289-5BCF-B2DD-C4E4-3CF4CE886E3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975725" y="4079876"/>
              <a:ext cx="1316038" cy="1120775"/>
              <a:chOff x="611921" y="4558076"/>
              <a:chExt cx="2316171" cy="1674853"/>
            </a:xfrm>
          </p:grpSpPr>
          <p:sp>
            <p:nvSpPr>
              <p:cNvPr id="89" name="Oval 88">
                <a:extLst>
                  <a:ext uri="{FF2B5EF4-FFF2-40B4-BE49-F238E27FC236}">
                    <a16:creationId xmlns:a16="http://schemas.microsoft.com/office/drawing/2014/main" id="{3927693D-323E-6467-07F8-9CE6384536C7}"/>
                  </a:ext>
                </a:extLst>
              </p:cNvPr>
              <p:cNvSpPr/>
              <p:nvPr/>
            </p:nvSpPr>
            <p:spPr bwMode="auto">
              <a:xfrm>
                <a:off x="1257320" y="4558076"/>
                <a:ext cx="435853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90" name="Oval 5">
                <a:extLst>
                  <a:ext uri="{FF2B5EF4-FFF2-40B4-BE49-F238E27FC236}">
                    <a16:creationId xmlns:a16="http://schemas.microsoft.com/office/drawing/2014/main" id="{353EC4E0-9CCF-87E4-898B-AAA83F2D8F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9481" y="5063379"/>
                <a:ext cx="438648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C</a:t>
                </a:r>
              </a:p>
            </p:txBody>
          </p:sp>
          <p:sp>
            <p:nvSpPr>
              <p:cNvPr id="91" name="Oval 6">
                <a:extLst>
                  <a:ext uri="{FF2B5EF4-FFF2-40B4-BE49-F238E27FC236}">
                    <a16:creationId xmlns:a16="http://schemas.microsoft.com/office/drawing/2014/main" id="{1F2DFE61-7337-C131-AC9A-CF08122CED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921" y="5063379"/>
                <a:ext cx="435853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92" name="Oval 7">
                <a:extLst>
                  <a:ext uri="{FF2B5EF4-FFF2-40B4-BE49-F238E27FC236}">
                    <a16:creationId xmlns:a16="http://schemas.microsoft.com/office/drawing/2014/main" id="{D4555BEB-EBB4-4A0F-FD23-A8FD08C580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7320" y="5796423"/>
                <a:ext cx="435853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93" name="Oval 8">
                <a:extLst>
                  <a:ext uri="{FF2B5EF4-FFF2-40B4-BE49-F238E27FC236}">
                    <a16:creationId xmlns:a16="http://schemas.microsoft.com/office/drawing/2014/main" id="{E935A35B-50CE-6010-F8BD-07C656001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2239" y="5796423"/>
                <a:ext cx="435853" cy="436506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defRPr/>
                </a:pPr>
                <a:r>
                  <a:rPr lang="en-GB" altLang="en-US" b="1" dirty="0">
                    <a:solidFill>
                      <a:schemeClr val="bg1"/>
                    </a:solidFill>
                  </a:rPr>
                  <a:t>E</a:t>
                </a:r>
              </a:p>
            </p:txBody>
          </p:sp>
          <p:cxnSp>
            <p:nvCxnSpPr>
              <p:cNvPr id="17457" name="Straight Arrow Connector 9">
                <a:extLst>
                  <a:ext uri="{FF2B5EF4-FFF2-40B4-BE49-F238E27FC236}">
                    <a16:creationId xmlns:a16="http://schemas.microsoft.com/office/drawing/2014/main" id="{AA06A4E4-D9FA-BC43-7311-1DCFD3079832}"/>
                  </a:ext>
                </a:extLst>
              </p:cNvPr>
              <p:cNvCxnSpPr>
                <a:cxnSpLocks noChangeShapeType="1"/>
                <a:stCxn id="89" idx="2"/>
                <a:endCxn id="91" idx="7"/>
              </p:cNvCxnSpPr>
              <p:nvPr/>
            </p:nvCxnSpPr>
            <p:spPr bwMode="auto">
              <a:xfrm flipH="1">
                <a:off x="984337" y="4776233"/>
                <a:ext cx="27354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58" name="Straight Arrow Connector 10">
                <a:extLst>
                  <a:ext uri="{FF2B5EF4-FFF2-40B4-BE49-F238E27FC236}">
                    <a16:creationId xmlns:a16="http://schemas.microsoft.com/office/drawing/2014/main" id="{063AA44F-811F-6E47-8665-B21C5CEBE9CE}"/>
                  </a:ext>
                </a:extLst>
              </p:cNvPr>
              <p:cNvCxnSpPr>
                <a:cxnSpLocks noChangeShapeType="1"/>
                <a:stCxn id="89" idx="6"/>
                <a:endCxn id="90" idx="1"/>
              </p:cNvCxnSpPr>
              <p:nvPr/>
            </p:nvCxnSpPr>
            <p:spPr bwMode="auto">
              <a:xfrm>
                <a:off x="1694193" y="4776233"/>
                <a:ext cx="290563" cy="35090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59" name="Straight Arrow Connector 11">
                <a:extLst>
                  <a:ext uri="{FF2B5EF4-FFF2-40B4-BE49-F238E27FC236}">
                    <a16:creationId xmlns:a16="http://schemas.microsoft.com/office/drawing/2014/main" id="{DA779AF7-247A-6144-5D48-1F732DD1A7A1}"/>
                  </a:ext>
                </a:extLst>
              </p:cNvPr>
              <p:cNvCxnSpPr>
                <a:cxnSpLocks noChangeShapeType="1"/>
                <a:stCxn id="91" idx="5"/>
                <a:endCxn id="92" idx="1"/>
              </p:cNvCxnSpPr>
              <p:nvPr/>
            </p:nvCxnSpPr>
            <p:spPr bwMode="auto">
              <a:xfrm>
                <a:off x="983944" y="5435960"/>
                <a:ext cx="337206" cy="424388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460" name="Straight Arrow Connector 12">
                <a:extLst>
                  <a:ext uri="{FF2B5EF4-FFF2-40B4-BE49-F238E27FC236}">
                    <a16:creationId xmlns:a16="http://schemas.microsoft.com/office/drawing/2014/main" id="{E6BE74BA-E1D2-A55D-3F27-EE265DB5D4AD}"/>
                  </a:ext>
                </a:extLst>
              </p:cNvPr>
              <p:cNvCxnSpPr>
                <a:cxnSpLocks noChangeShapeType="1"/>
                <a:stCxn id="90" idx="5"/>
                <a:endCxn id="93" idx="0"/>
              </p:cNvCxnSpPr>
              <p:nvPr/>
            </p:nvCxnSpPr>
            <p:spPr bwMode="auto">
              <a:xfrm>
                <a:off x="2293275" y="5435656"/>
                <a:ext cx="416661" cy="360959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7428" name="Oval 76">
              <a:extLst>
                <a:ext uri="{FF2B5EF4-FFF2-40B4-BE49-F238E27FC236}">
                  <a16:creationId xmlns:a16="http://schemas.microsoft.com/office/drawing/2014/main" id="{8DEB8783-EF5F-9092-0EF5-1C0A6AE7AF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36063" y="3671889"/>
              <a:ext cx="506412" cy="344487"/>
            </a:xfrm>
            <a:prstGeom prst="ellipse">
              <a:avLst/>
            </a:prstGeom>
            <a:solidFill>
              <a:srgbClr val="FF33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6+7</a:t>
              </a:r>
            </a:p>
          </p:txBody>
        </p:sp>
        <p:sp>
          <p:nvSpPr>
            <p:cNvPr id="17429" name="TextBox 2">
              <a:extLst>
                <a:ext uri="{FF2B5EF4-FFF2-40B4-BE49-F238E27FC236}">
                  <a16:creationId xmlns:a16="http://schemas.microsoft.com/office/drawing/2014/main" id="{EDB29FC9-5F7D-454B-37E2-E698052364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967914" y="4429125"/>
              <a:ext cx="592137" cy="2619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/>
                <a:t>Step 6</a:t>
              </a:r>
            </a:p>
          </p:txBody>
        </p:sp>
        <p:sp>
          <p:nvSpPr>
            <p:cNvPr id="17430" name="TextBox 98">
              <a:extLst>
                <a:ext uri="{FF2B5EF4-FFF2-40B4-BE49-F238E27FC236}">
                  <a16:creationId xmlns:a16="http://schemas.microsoft.com/office/drawing/2014/main" id="{1DA04AC0-11A8-B5E9-B00D-AC32E7B714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69450" y="4019550"/>
              <a:ext cx="592138" cy="2619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/>
                <a:t>Step 7</a:t>
              </a:r>
            </a:p>
          </p:txBody>
        </p:sp>
        <p:sp>
          <p:nvSpPr>
            <p:cNvPr id="17431" name="TextBox 99">
              <a:extLst>
                <a:ext uri="{FF2B5EF4-FFF2-40B4-BE49-F238E27FC236}">
                  <a16:creationId xmlns:a16="http://schemas.microsoft.com/office/drawing/2014/main" id="{9BF03551-0193-B351-B4F7-A2566CD1CE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70113" y="3937000"/>
              <a:ext cx="646112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7432" name="TextBox 100">
              <a:extLst>
                <a:ext uri="{FF2B5EF4-FFF2-40B4-BE49-F238E27FC236}">
                  <a16:creationId xmlns:a16="http://schemas.microsoft.com/office/drawing/2014/main" id="{E3C70B15-4946-DD6C-DA71-BCC8567A63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19376" y="4151313"/>
              <a:ext cx="64611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7433" name="TextBox 105">
              <a:extLst>
                <a:ext uri="{FF2B5EF4-FFF2-40B4-BE49-F238E27FC236}">
                  <a16:creationId xmlns:a16="http://schemas.microsoft.com/office/drawing/2014/main" id="{FF618473-289D-410F-7EBC-6D44CD069E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48475" y="4116389"/>
              <a:ext cx="6477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7434" name="TextBox 106">
              <a:extLst>
                <a:ext uri="{FF2B5EF4-FFF2-40B4-BE49-F238E27FC236}">
                  <a16:creationId xmlns:a16="http://schemas.microsoft.com/office/drawing/2014/main" id="{A38E37AC-D018-AA25-C31A-8967F4AAB9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76788" y="5140325"/>
              <a:ext cx="64611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7435" name="TextBox 107">
              <a:extLst>
                <a:ext uri="{FF2B5EF4-FFF2-40B4-BE49-F238E27FC236}">
                  <a16:creationId xmlns:a16="http://schemas.microsoft.com/office/drawing/2014/main" id="{CEE12E70-5884-8B70-545A-0BA8F98DD6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09001" y="5153025"/>
              <a:ext cx="646113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visit</a:t>
              </a:r>
            </a:p>
          </p:txBody>
        </p:sp>
        <p:sp>
          <p:nvSpPr>
            <p:cNvPr id="17438" name="TextBox 97">
              <a:extLst>
                <a:ext uri="{FF2B5EF4-FFF2-40B4-BE49-F238E27FC236}">
                  <a16:creationId xmlns:a16="http://schemas.microsoft.com/office/drawing/2014/main" id="{64FC73B3-15B8-34D3-4073-ADD294E4BB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35126" y="3689350"/>
              <a:ext cx="9366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START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8A963FCC-8EF2-758D-C250-B473312D2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2883" y="-306388"/>
            <a:ext cx="9779183" cy="1325563"/>
          </a:xfrm>
        </p:spPr>
        <p:txBody>
          <a:bodyPr/>
          <a:lstStyle/>
          <a:p>
            <a:r>
              <a:rPr lang="en-GB" altLang="en-US" dirty="0"/>
              <a:t>Note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47166BA3-625B-1EBA-C62E-06161ED51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872" y="1071563"/>
            <a:ext cx="11505652" cy="4767262"/>
          </a:xfrm>
        </p:spPr>
        <p:txBody>
          <a:bodyPr/>
          <a:lstStyle/>
          <a:p>
            <a:r>
              <a:rPr lang="en-GB" altLang="en-US" dirty="0"/>
              <a:t>Just like BFS, practical implementations are likely to use a Boolean rather than colours. </a:t>
            </a:r>
          </a:p>
          <a:p>
            <a:r>
              <a:rPr lang="en-GB" altLang="en-US" dirty="0"/>
              <a:t>To avoid using “grey or black” we can use a stack</a:t>
            </a:r>
          </a:p>
          <a:p>
            <a:r>
              <a:rPr lang="en-GB" altLang="en-US" dirty="0"/>
              <a:t>In a depth first search, the colour grey would be used if you want to detect cycles or crossing paths. When exploring, if we encounter</a:t>
            </a:r>
          </a:p>
          <a:p>
            <a:pPr lvl="1"/>
            <a:r>
              <a:rPr lang="en-GB" altLang="en-US" dirty="0"/>
              <a:t>A grey vertex then you have discovered a cycle</a:t>
            </a:r>
          </a:p>
          <a:p>
            <a:pPr lvl="1"/>
            <a:r>
              <a:rPr lang="en-GB" altLang="en-US" dirty="0"/>
              <a:t>A black vertex then you have discovered two paths to the vertex (crossing paths)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76EF2810-0EDF-6DCC-B577-BCF0B635427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0B02B45-BDAC-F6E1-A97C-9DC8B72E8B43}"/>
              </a:ext>
            </a:extLst>
          </p:cNvPr>
          <p:cNvSpPr/>
          <p:nvPr/>
        </p:nvSpPr>
        <p:spPr bwMode="auto">
          <a:xfrm>
            <a:off x="1108475" y="4687886"/>
            <a:ext cx="247650" cy="292100"/>
          </a:xfrm>
          <a:prstGeom prst="ellipse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/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0EFD94-23C1-6BBB-9463-56B92A24D7D4}"/>
              </a:ext>
            </a:extLst>
          </p:cNvPr>
          <p:cNvSpPr/>
          <p:nvPr/>
        </p:nvSpPr>
        <p:spPr bwMode="auto">
          <a:xfrm>
            <a:off x="1289450" y="5310186"/>
            <a:ext cx="247650" cy="292100"/>
          </a:xfrm>
          <a:prstGeom prst="ellipse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/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0DA23BD-2383-4CDA-570E-2655FC67B8BB}"/>
              </a:ext>
            </a:extLst>
          </p:cNvPr>
          <p:cNvSpPr/>
          <p:nvPr/>
        </p:nvSpPr>
        <p:spPr bwMode="auto">
          <a:xfrm>
            <a:off x="2022875" y="4903786"/>
            <a:ext cx="247650" cy="292100"/>
          </a:xfrm>
          <a:prstGeom prst="ellipse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/>
              <a:t>C</a:t>
            </a:r>
          </a:p>
        </p:txBody>
      </p:sp>
      <p:cxnSp>
        <p:nvCxnSpPr>
          <p:cNvPr id="18440" name="Straight Arrow Connector 12">
            <a:extLst>
              <a:ext uri="{FF2B5EF4-FFF2-40B4-BE49-F238E27FC236}">
                <a16:creationId xmlns:a16="http://schemas.microsoft.com/office/drawing/2014/main" id="{2DE27031-A5F4-A87F-B41D-F97B7D9ED368}"/>
              </a:ext>
            </a:extLst>
          </p:cNvPr>
          <p:cNvCxnSpPr>
            <a:cxnSpLocks noChangeShapeType="1"/>
            <a:stCxn id="5" idx="4"/>
            <a:endCxn id="6" idx="0"/>
          </p:cNvCxnSpPr>
          <p:nvPr/>
        </p:nvCxnSpPr>
        <p:spPr bwMode="auto">
          <a:xfrm>
            <a:off x="1232301" y="4979986"/>
            <a:ext cx="180975" cy="33020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1" name="Straight Arrow Connector 12">
            <a:extLst>
              <a:ext uri="{FF2B5EF4-FFF2-40B4-BE49-F238E27FC236}">
                <a16:creationId xmlns:a16="http://schemas.microsoft.com/office/drawing/2014/main" id="{63B60B42-F8E0-DBA7-32B9-1FB49C65B8FB}"/>
              </a:ext>
            </a:extLst>
          </p:cNvPr>
          <p:cNvCxnSpPr>
            <a:cxnSpLocks noChangeShapeType="1"/>
            <a:stCxn id="6" idx="6"/>
            <a:endCxn id="7" idx="2"/>
          </p:cNvCxnSpPr>
          <p:nvPr/>
        </p:nvCxnSpPr>
        <p:spPr bwMode="auto">
          <a:xfrm flipV="1">
            <a:off x="1537101" y="5049836"/>
            <a:ext cx="485775" cy="40640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2" name="Straight Arrow Connector 12">
            <a:extLst>
              <a:ext uri="{FF2B5EF4-FFF2-40B4-BE49-F238E27FC236}">
                <a16:creationId xmlns:a16="http://schemas.microsoft.com/office/drawing/2014/main" id="{A0CFE98F-0BFB-AF39-2C19-DB124B7E8ABD}"/>
              </a:ext>
            </a:extLst>
          </p:cNvPr>
          <p:cNvCxnSpPr>
            <a:cxnSpLocks noChangeShapeType="1"/>
            <a:stCxn id="7" idx="1"/>
            <a:endCxn id="5" idx="6"/>
          </p:cNvCxnSpPr>
          <p:nvPr/>
        </p:nvCxnSpPr>
        <p:spPr bwMode="auto">
          <a:xfrm flipH="1" flipV="1">
            <a:off x="1356125" y="4833937"/>
            <a:ext cx="703262" cy="111125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7965CBEE-72A6-8BD8-4EA3-0762729DEF62}"/>
              </a:ext>
            </a:extLst>
          </p:cNvPr>
          <p:cNvSpPr/>
          <p:nvPr/>
        </p:nvSpPr>
        <p:spPr bwMode="auto">
          <a:xfrm>
            <a:off x="4580337" y="4873624"/>
            <a:ext cx="247650" cy="292100"/>
          </a:xfrm>
          <a:prstGeom prst="ellipse">
            <a:avLst/>
          </a:prstGeom>
          <a:solidFill>
            <a:schemeClr val="tx1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CA34DD7-111E-6C79-C9D7-D01868DFD19F}"/>
              </a:ext>
            </a:extLst>
          </p:cNvPr>
          <p:cNvSpPr/>
          <p:nvPr/>
        </p:nvSpPr>
        <p:spPr bwMode="auto">
          <a:xfrm>
            <a:off x="5723337" y="4872036"/>
            <a:ext cx="247650" cy="292100"/>
          </a:xfrm>
          <a:prstGeom prst="ellipse">
            <a:avLst/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/>
              <a:t>B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FF4FB1-5271-939E-1642-CFD83DDC1AF6}"/>
              </a:ext>
            </a:extLst>
          </p:cNvPr>
          <p:cNvSpPr/>
          <p:nvPr/>
        </p:nvSpPr>
        <p:spPr bwMode="auto">
          <a:xfrm>
            <a:off x="5137550" y="5395911"/>
            <a:ext cx="247650" cy="292100"/>
          </a:xfrm>
          <a:prstGeom prst="ellipse">
            <a:avLst/>
          </a:prstGeom>
          <a:solidFill>
            <a:schemeClr val="tx1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chemeClr val="bg1"/>
                </a:solidFill>
              </a:rPr>
              <a:t>C</a:t>
            </a:r>
          </a:p>
        </p:txBody>
      </p:sp>
      <p:cxnSp>
        <p:nvCxnSpPr>
          <p:cNvPr id="18446" name="Straight Arrow Connector 12">
            <a:extLst>
              <a:ext uri="{FF2B5EF4-FFF2-40B4-BE49-F238E27FC236}">
                <a16:creationId xmlns:a16="http://schemas.microsoft.com/office/drawing/2014/main" id="{31EBD4FA-6ADE-A4CD-4D4C-A25286FC0D17}"/>
              </a:ext>
            </a:extLst>
          </p:cNvPr>
          <p:cNvCxnSpPr>
            <a:cxnSpLocks noChangeShapeType="1"/>
            <a:stCxn id="18" idx="4"/>
            <a:endCxn id="19" idx="6"/>
          </p:cNvCxnSpPr>
          <p:nvPr/>
        </p:nvCxnSpPr>
        <p:spPr bwMode="auto">
          <a:xfrm flipH="1">
            <a:off x="5385200" y="5164137"/>
            <a:ext cx="461962" cy="377825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7" name="Straight Arrow Connector 12">
            <a:extLst>
              <a:ext uri="{FF2B5EF4-FFF2-40B4-BE49-F238E27FC236}">
                <a16:creationId xmlns:a16="http://schemas.microsoft.com/office/drawing/2014/main" id="{FF7B7D8E-D8A1-7A8E-2653-1F62322860FE}"/>
              </a:ext>
            </a:extLst>
          </p:cNvPr>
          <p:cNvCxnSpPr>
            <a:cxnSpLocks noChangeShapeType="1"/>
            <a:stCxn id="17" idx="4"/>
            <a:endCxn id="19" idx="2"/>
          </p:cNvCxnSpPr>
          <p:nvPr/>
        </p:nvCxnSpPr>
        <p:spPr bwMode="auto">
          <a:xfrm>
            <a:off x="4704162" y="5165725"/>
            <a:ext cx="433388" cy="376237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448" name="TextBox 66559">
            <a:extLst>
              <a:ext uri="{FF2B5EF4-FFF2-40B4-BE49-F238E27FC236}">
                <a16:creationId xmlns:a16="http://schemas.microsoft.com/office/drawing/2014/main" id="{A8007533-C5C8-862D-E7D6-CD57B799E1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8950" y="4729161"/>
            <a:ext cx="2087562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When C discovers grey A we have identified a loop</a:t>
            </a:r>
          </a:p>
        </p:txBody>
      </p:sp>
      <p:sp>
        <p:nvSpPr>
          <p:cNvPr id="18449" name="TextBox 35">
            <a:extLst>
              <a:ext uri="{FF2B5EF4-FFF2-40B4-BE49-F238E27FC236}">
                <a16:creationId xmlns:a16="http://schemas.microsoft.com/office/drawing/2014/main" id="{60B562A4-CA9C-C824-D621-12212BDFCC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4825" y="4764087"/>
            <a:ext cx="28575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When we start at B we find C has been explored by a path from 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CD1CB81-FFC6-B25A-7DA0-407349B19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443" y="334763"/>
            <a:ext cx="8686800" cy="366713"/>
          </a:xfrm>
        </p:spPr>
        <p:txBody>
          <a:bodyPr/>
          <a:lstStyle/>
          <a:p>
            <a:r>
              <a:rPr lang="en-GB" altLang="en-US" dirty="0"/>
              <a:t>Stack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0BF0A753-8315-9AB3-7098-02BFE2740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303" y="576263"/>
            <a:ext cx="11874043" cy="2024062"/>
          </a:xfrm>
        </p:spPr>
        <p:txBody>
          <a:bodyPr/>
          <a:lstStyle/>
          <a:p>
            <a:r>
              <a:rPr lang="en-GB" altLang="en-US" sz="2400" dirty="0"/>
              <a:t>The stack implementation of a DFS works like this:</a:t>
            </a:r>
          </a:p>
          <a:p>
            <a:r>
              <a:rPr lang="en-GB" altLang="en-US" sz="2400" dirty="0"/>
              <a:t>Start with root vertex A on stack</a:t>
            </a:r>
          </a:p>
          <a:p>
            <a:r>
              <a:rPr lang="en-GB" altLang="en-US" sz="2400" dirty="0"/>
              <a:t>Repeat until stack is empty:</a:t>
            </a:r>
          </a:p>
          <a:p>
            <a:pPr lvl="1"/>
            <a:r>
              <a:rPr lang="en-GB" altLang="en-US" sz="2000" dirty="0"/>
              <a:t>Pop vertex off stack and “visit” it</a:t>
            </a:r>
          </a:p>
          <a:p>
            <a:pPr lvl="1"/>
            <a:r>
              <a:rPr lang="en-GB" altLang="en-US" sz="2000" dirty="0"/>
              <a:t>If not previously discovered, then add its adjacent vertices to the stack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D3874CF7-5431-D154-49C7-87A0F9F80E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19461" name="Group 15">
            <a:extLst>
              <a:ext uri="{FF2B5EF4-FFF2-40B4-BE49-F238E27FC236}">
                <a16:creationId xmlns:a16="http://schemas.microsoft.com/office/drawing/2014/main" id="{931983FF-6F2F-BDD0-8DB4-7E69DEE23B4D}"/>
              </a:ext>
            </a:extLst>
          </p:cNvPr>
          <p:cNvGrpSpPr>
            <a:grpSpLocks/>
          </p:cNvGrpSpPr>
          <p:nvPr/>
        </p:nvGrpSpPr>
        <p:grpSpPr bwMode="auto">
          <a:xfrm>
            <a:off x="1677989" y="3595689"/>
            <a:ext cx="1316037" cy="1120775"/>
            <a:chOff x="611921" y="4558076"/>
            <a:chExt cx="2316171" cy="1674853"/>
          </a:xfrm>
        </p:grpSpPr>
        <p:sp>
          <p:nvSpPr>
            <p:cNvPr id="19540" name="Oval 5">
              <a:extLst>
                <a:ext uri="{FF2B5EF4-FFF2-40B4-BE49-F238E27FC236}">
                  <a16:creationId xmlns:a16="http://schemas.microsoft.com/office/drawing/2014/main" id="{6D995717-4C2E-5559-3AE2-E5A42F3616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319" y="4558076"/>
              <a:ext cx="435854" cy="436506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9541" name="Oval 5">
              <a:extLst>
                <a:ext uri="{FF2B5EF4-FFF2-40B4-BE49-F238E27FC236}">
                  <a16:creationId xmlns:a16="http://schemas.microsoft.com/office/drawing/2014/main" id="{FBC77D78-FBB1-FFFE-C31B-593D96F4B8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859" y="5063240"/>
              <a:ext cx="436313" cy="43631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19542" name="Oval 6">
              <a:extLst>
                <a:ext uri="{FF2B5EF4-FFF2-40B4-BE49-F238E27FC236}">
                  <a16:creationId xmlns:a16="http://schemas.microsoft.com/office/drawing/2014/main" id="{701CE921-6217-68CC-7637-E8209EA3DB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921" y="5063240"/>
              <a:ext cx="436313" cy="43631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sp>
          <p:nvSpPr>
            <p:cNvPr id="19543" name="Oval 7">
              <a:extLst>
                <a:ext uri="{FF2B5EF4-FFF2-40B4-BE49-F238E27FC236}">
                  <a16:creationId xmlns:a16="http://schemas.microsoft.com/office/drawing/2014/main" id="{6B5C0DF6-29BF-92A1-6897-ED7061466F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880" y="5796616"/>
              <a:ext cx="436313" cy="43631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sp>
          <p:nvSpPr>
            <p:cNvPr id="19544" name="Oval 8">
              <a:extLst>
                <a:ext uri="{FF2B5EF4-FFF2-40B4-BE49-F238E27FC236}">
                  <a16:creationId xmlns:a16="http://schemas.microsoft.com/office/drawing/2014/main" id="{4330C26D-8828-DFBF-CA06-AAB957CA37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1779" y="5796615"/>
              <a:ext cx="436313" cy="43631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E</a:t>
              </a:r>
            </a:p>
          </p:txBody>
        </p:sp>
        <p:cxnSp>
          <p:nvCxnSpPr>
            <p:cNvPr id="19545" name="Straight Arrow Connector 9">
              <a:extLst>
                <a:ext uri="{FF2B5EF4-FFF2-40B4-BE49-F238E27FC236}">
                  <a16:creationId xmlns:a16="http://schemas.microsoft.com/office/drawing/2014/main" id="{91B83EDC-32D7-45F1-AB7F-57FA84ABF921}"/>
                </a:ext>
              </a:extLst>
            </p:cNvPr>
            <p:cNvCxnSpPr>
              <a:cxnSpLocks noChangeShapeType="1"/>
              <a:stCxn id="19540" idx="2"/>
              <a:endCxn id="19542" idx="7"/>
            </p:cNvCxnSpPr>
            <p:nvPr/>
          </p:nvCxnSpPr>
          <p:spPr bwMode="auto">
            <a:xfrm flipH="1">
              <a:off x="984337" y="4776233"/>
              <a:ext cx="27354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46" name="Straight Arrow Connector 10">
              <a:extLst>
                <a:ext uri="{FF2B5EF4-FFF2-40B4-BE49-F238E27FC236}">
                  <a16:creationId xmlns:a16="http://schemas.microsoft.com/office/drawing/2014/main" id="{FD19B5F7-26B1-721B-7F63-7C68E1220B48}"/>
                </a:ext>
              </a:extLst>
            </p:cNvPr>
            <p:cNvCxnSpPr>
              <a:cxnSpLocks noChangeShapeType="1"/>
              <a:stCxn id="19540" idx="6"/>
              <a:endCxn id="19541" idx="1"/>
            </p:cNvCxnSpPr>
            <p:nvPr/>
          </p:nvCxnSpPr>
          <p:spPr bwMode="auto">
            <a:xfrm>
              <a:off x="1694193" y="4776233"/>
              <a:ext cx="29056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47" name="Straight Arrow Connector 11">
              <a:extLst>
                <a:ext uri="{FF2B5EF4-FFF2-40B4-BE49-F238E27FC236}">
                  <a16:creationId xmlns:a16="http://schemas.microsoft.com/office/drawing/2014/main" id="{183B1020-F4F6-991F-7856-7CEBD46FD205}"/>
                </a:ext>
              </a:extLst>
            </p:cNvPr>
            <p:cNvCxnSpPr>
              <a:cxnSpLocks noChangeShapeType="1"/>
              <a:stCxn id="19541" idx="3"/>
              <a:endCxn id="19543" idx="7"/>
            </p:cNvCxnSpPr>
            <p:nvPr/>
          </p:nvCxnSpPr>
          <p:spPr bwMode="auto">
            <a:xfrm flipH="1">
              <a:off x="1630296" y="5435656"/>
              <a:ext cx="354460" cy="424857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48" name="Straight Arrow Connector 12">
              <a:extLst>
                <a:ext uri="{FF2B5EF4-FFF2-40B4-BE49-F238E27FC236}">
                  <a16:creationId xmlns:a16="http://schemas.microsoft.com/office/drawing/2014/main" id="{D0B6F242-DDC0-7CF2-622A-0574E8D5084F}"/>
                </a:ext>
              </a:extLst>
            </p:cNvPr>
            <p:cNvCxnSpPr>
              <a:cxnSpLocks noChangeShapeType="1"/>
              <a:stCxn id="19541" idx="5"/>
              <a:endCxn id="19544" idx="0"/>
            </p:cNvCxnSpPr>
            <p:nvPr/>
          </p:nvCxnSpPr>
          <p:spPr bwMode="auto">
            <a:xfrm>
              <a:off x="2293275" y="5435656"/>
              <a:ext cx="416661" cy="360959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9462" name="Oval 76">
            <a:extLst>
              <a:ext uri="{FF2B5EF4-FFF2-40B4-BE49-F238E27FC236}">
                <a16:creationId xmlns:a16="http://schemas.microsoft.com/office/drawing/2014/main" id="{D15F89DB-30A3-AD82-B133-938EAEC0A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8325" y="3187700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grpSp>
        <p:nvGrpSpPr>
          <p:cNvPr id="19463" name="Group 28">
            <a:extLst>
              <a:ext uri="{FF2B5EF4-FFF2-40B4-BE49-F238E27FC236}">
                <a16:creationId xmlns:a16="http://schemas.microsoft.com/office/drawing/2014/main" id="{C1ED8259-09DE-48C4-B57F-87076DD2A3CF}"/>
              </a:ext>
            </a:extLst>
          </p:cNvPr>
          <p:cNvGrpSpPr>
            <a:grpSpLocks/>
          </p:cNvGrpSpPr>
          <p:nvPr/>
        </p:nvGrpSpPr>
        <p:grpSpPr bwMode="auto">
          <a:xfrm>
            <a:off x="3046413" y="3836988"/>
            <a:ext cx="1217612" cy="646112"/>
            <a:chOff x="2059275" y="1471587"/>
            <a:chExt cx="1218659" cy="64536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FAB592B-D9BC-F7F3-0C02-632ED0BDA586}"/>
                </a:ext>
              </a:extLst>
            </p:cNvPr>
            <p:cNvSpPr/>
            <p:nvPr/>
          </p:nvSpPr>
          <p:spPr bwMode="auto">
            <a:xfrm>
              <a:off x="2974461" y="1512814"/>
              <a:ext cx="303473" cy="29334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19539" name="TextBox 27">
              <a:extLst>
                <a:ext uri="{FF2B5EF4-FFF2-40B4-BE49-F238E27FC236}">
                  <a16:creationId xmlns:a16="http://schemas.microsoft.com/office/drawing/2014/main" id="{A82088C0-CB9F-1C21-DF9E-5E71A0CF18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59275" y="1471587"/>
              <a:ext cx="929362" cy="6453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Push B then C</a:t>
              </a:r>
            </a:p>
          </p:txBody>
        </p:sp>
      </p:grpSp>
      <p:grpSp>
        <p:nvGrpSpPr>
          <p:cNvPr id="19464" name="Group 15">
            <a:extLst>
              <a:ext uri="{FF2B5EF4-FFF2-40B4-BE49-F238E27FC236}">
                <a16:creationId xmlns:a16="http://schemas.microsoft.com/office/drawing/2014/main" id="{5176AC48-F9CF-4389-F174-AD29431278A0}"/>
              </a:ext>
            </a:extLst>
          </p:cNvPr>
          <p:cNvGrpSpPr>
            <a:grpSpLocks/>
          </p:cNvGrpSpPr>
          <p:nvPr/>
        </p:nvGrpSpPr>
        <p:grpSpPr bwMode="auto">
          <a:xfrm>
            <a:off x="4708525" y="3617914"/>
            <a:ext cx="1316038" cy="1120775"/>
            <a:chOff x="611921" y="4558076"/>
            <a:chExt cx="2316171" cy="1674853"/>
          </a:xfrm>
        </p:grpSpPr>
        <p:sp>
          <p:nvSpPr>
            <p:cNvPr id="67688" name="Oval 30">
              <a:extLst>
                <a:ext uri="{FF2B5EF4-FFF2-40B4-BE49-F238E27FC236}">
                  <a16:creationId xmlns:a16="http://schemas.microsoft.com/office/drawing/2014/main" id="{B05D3C7F-F52F-AA35-7D99-66665D6E2E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320" y="4558076"/>
              <a:ext cx="435853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9530" name="Oval 5">
              <a:extLst>
                <a:ext uri="{FF2B5EF4-FFF2-40B4-BE49-F238E27FC236}">
                  <a16:creationId xmlns:a16="http://schemas.microsoft.com/office/drawing/2014/main" id="{334C45F4-222D-6E77-E3B7-C9E8C1D4B4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9481" y="5063378"/>
              <a:ext cx="438648" cy="436506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9531" name="Oval 6">
              <a:extLst>
                <a:ext uri="{FF2B5EF4-FFF2-40B4-BE49-F238E27FC236}">
                  <a16:creationId xmlns:a16="http://schemas.microsoft.com/office/drawing/2014/main" id="{0B16AC18-A094-61EA-8926-8CC72FEA7C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921" y="5063379"/>
              <a:ext cx="435854" cy="436506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sp>
          <p:nvSpPr>
            <p:cNvPr id="19532" name="Oval 7">
              <a:extLst>
                <a:ext uri="{FF2B5EF4-FFF2-40B4-BE49-F238E27FC236}">
                  <a16:creationId xmlns:a16="http://schemas.microsoft.com/office/drawing/2014/main" id="{3070ABDC-4DE6-24B8-9F50-E53CD2E513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880" y="5796616"/>
              <a:ext cx="436313" cy="43631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sp>
          <p:nvSpPr>
            <p:cNvPr id="19533" name="Oval 8">
              <a:extLst>
                <a:ext uri="{FF2B5EF4-FFF2-40B4-BE49-F238E27FC236}">
                  <a16:creationId xmlns:a16="http://schemas.microsoft.com/office/drawing/2014/main" id="{459E6AB5-CE3C-C18D-2C59-5B1F3D9BC7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1779" y="5796615"/>
              <a:ext cx="436313" cy="43631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E</a:t>
              </a:r>
            </a:p>
          </p:txBody>
        </p:sp>
        <p:cxnSp>
          <p:nvCxnSpPr>
            <p:cNvPr id="19534" name="Straight Arrow Connector 9">
              <a:extLst>
                <a:ext uri="{FF2B5EF4-FFF2-40B4-BE49-F238E27FC236}">
                  <a16:creationId xmlns:a16="http://schemas.microsoft.com/office/drawing/2014/main" id="{FBF21345-928E-CF6D-889C-D9B90487B63A}"/>
                </a:ext>
              </a:extLst>
            </p:cNvPr>
            <p:cNvCxnSpPr>
              <a:cxnSpLocks noChangeShapeType="1"/>
              <a:stCxn id="67688" idx="2"/>
              <a:endCxn id="19531" idx="7"/>
            </p:cNvCxnSpPr>
            <p:nvPr/>
          </p:nvCxnSpPr>
          <p:spPr bwMode="auto">
            <a:xfrm flipH="1">
              <a:off x="984337" y="4776233"/>
              <a:ext cx="27354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35" name="Straight Arrow Connector 10">
              <a:extLst>
                <a:ext uri="{FF2B5EF4-FFF2-40B4-BE49-F238E27FC236}">
                  <a16:creationId xmlns:a16="http://schemas.microsoft.com/office/drawing/2014/main" id="{98584824-9631-7817-F638-DE6FAF018123}"/>
                </a:ext>
              </a:extLst>
            </p:cNvPr>
            <p:cNvCxnSpPr>
              <a:cxnSpLocks noChangeShapeType="1"/>
              <a:stCxn id="67688" idx="6"/>
              <a:endCxn id="19530" idx="1"/>
            </p:cNvCxnSpPr>
            <p:nvPr/>
          </p:nvCxnSpPr>
          <p:spPr bwMode="auto">
            <a:xfrm>
              <a:off x="1694193" y="4776233"/>
              <a:ext cx="29056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36" name="Straight Arrow Connector 11">
              <a:extLst>
                <a:ext uri="{FF2B5EF4-FFF2-40B4-BE49-F238E27FC236}">
                  <a16:creationId xmlns:a16="http://schemas.microsoft.com/office/drawing/2014/main" id="{6FBDD62C-A6E0-E086-CCF9-DD0C0D14D400}"/>
                </a:ext>
              </a:extLst>
            </p:cNvPr>
            <p:cNvCxnSpPr>
              <a:cxnSpLocks noChangeShapeType="1"/>
              <a:stCxn id="19530" idx="3"/>
              <a:endCxn id="19532" idx="7"/>
            </p:cNvCxnSpPr>
            <p:nvPr/>
          </p:nvCxnSpPr>
          <p:spPr bwMode="auto">
            <a:xfrm flipH="1">
              <a:off x="1630296" y="5435656"/>
              <a:ext cx="354460" cy="424857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37" name="Straight Arrow Connector 12">
              <a:extLst>
                <a:ext uri="{FF2B5EF4-FFF2-40B4-BE49-F238E27FC236}">
                  <a16:creationId xmlns:a16="http://schemas.microsoft.com/office/drawing/2014/main" id="{39681507-0C14-577E-4D35-4C7622686F83}"/>
                </a:ext>
              </a:extLst>
            </p:cNvPr>
            <p:cNvCxnSpPr>
              <a:cxnSpLocks noChangeShapeType="1"/>
              <a:stCxn id="19530" idx="5"/>
              <a:endCxn id="19533" idx="0"/>
            </p:cNvCxnSpPr>
            <p:nvPr/>
          </p:nvCxnSpPr>
          <p:spPr bwMode="auto">
            <a:xfrm>
              <a:off x="2293275" y="5435656"/>
              <a:ext cx="416661" cy="360959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9465" name="Oval 76">
            <a:extLst>
              <a:ext uri="{FF2B5EF4-FFF2-40B4-BE49-F238E27FC236}">
                <a16:creationId xmlns:a16="http://schemas.microsoft.com/office/drawing/2014/main" id="{39794247-8492-F588-846F-248B69E3F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8864" y="3209925"/>
            <a:ext cx="344487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grpSp>
        <p:nvGrpSpPr>
          <p:cNvPr id="19466" name="Group 15">
            <a:extLst>
              <a:ext uri="{FF2B5EF4-FFF2-40B4-BE49-F238E27FC236}">
                <a16:creationId xmlns:a16="http://schemas.microsoft.com/office/drawing/2014/main" id="{57DAB0D2-CF81-A654-B3C9-BB8BCCE9C434}"/>
              </a:ext>
            </a:extLst>
          </p:cNvPr>
          <p:cNvGrpSpPr>
            <a:grpSpLocks/>
          </p:cNvGrpSpPr>
          <p:nvPr/>
        </p:nvGrpSpPr>
        <p:grpSpPr bwMode="auto">
          <a:xfrm>
            <a:off x="7739064" y="3613151"/>
            <a:ext cx="1316037" cy="1120775"/>
            <a:chOff x="611921" y="4558076"/>
            <a:chExt cx="2316171" cy="1674853"/>
          </a:xfrm>
        </p:grpSpPr>
        <p:sp>
          <p:nvSpPr>
            <p:cNvPr id="67677" name="Oval 44">
              <a:extLst>
                <a:ext uri="{FF2B5EF4-FFF2-40B4-BE49-F238E27FC236}">
                  <a16:creationId xmlns:a16="http://schemas.microsoft.com/office/drawing/2014/main" id="{CCD27557-400E-28DC-F3AC-6C4A512DEF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319" y="4558076"/>
              <a:ext cx="435854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67678" name="Oval 5">
              <a:extLst>
                <a:ext uri="{FF2B5EF4-FFF2-40B4-BE49-F238E27FC236}">
                  <a16:creationId xmlns:a16="http://schemas.microsoft.com/office/drawing/2014/main" id="{E1AA9FF6-64AD-3AC4-95A9-B889744A28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9482" y="5063379"/>
              <a:ext cx="438647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9522" name="Oval 6">
              <a:extLst>
                <a:ext uri="{FF2B5EF4-FFF2-40B4-BE49-F238E27FC236}">
                  <a16:creationId xmlns:a16="http://schemas.microsoft.com/office/drawing/2014/main" id="{4A656F5E-F200-BBA8-7CCE-894413FEF0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921" y="5063378"/>
              <a:ext cx="435854" cy="436506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sp>
          <p:nvSpPr>
            <p:cNvPr id="19523" name="Oval 7">
              <a:extLst>
                <a:ext uri="{FF2B5EF4-FFF2-40B4-BE49-F238E27FC236}">
                  <a16:creationId xmlns:a16="http://schemas.microsoft.com/office/drawing/2014/main" id="{D58550CB-A155-7705-00D2-EB797EF052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880" y="5796616"/>
              <a:ext cx="436313" cy="43631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sp>
          <p:nvSpPr>
            <p:cNvPr id="19524" name="Oval 8">
              <a:extLst>
                <a:ext uri="{FF2B5EF4-FFF2-40B4-BE49-F238E27FC236}">
                  <a16:creationId xmlns:a16="http://schemas.microsoft.com/office/drawing/2014/main" id="{52E7A215-C536-86C7-E54B-8194F8FAE3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2238" y="5796423"/>
              <a:ext cx="435854" cy="436506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E</a:t>
              </a:r>
            </a:p>
          </p:txBody>
        </p:sp>
        <p:cxnSp>
          <p:nvCxnSpPr>
            <p:cNvPr id="19525" name="Straight Arrow Connector 9">
              <a:extLst>
                <a:ext uri="{FF2B5EF4-FFF2-40B4-BE49-F238E27FC236}">
                  <a16:creationId xmlns:a16="http://schemas.microsoft.com/office/drawing/2014/main" id="{6EEE9F98-85A2-F288-5D73-7C9891546E6F}"/>
                </a:ext>
              </a:extLst>
            </p:cNvPr>
            <p:cNvCxnSpPr>
              <a:cxnSpLocks noChangeShapeType="1"/>
              <a:stCxn id="67677" idx="2"/>
              <a:endCxn id="19522" idx="7"/>
            </p:cNvCxnSpPr>
            <p:nvPr/>
          </p:nvCxnSpPr>
          <p:spPr bwMode="auto">
            <a:xfrm flipH="1">
              <a:off x="984337" y="4776233"/>
              <a:ext cx="27354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26" name="Straight Arrow Connector 10">
              <a:extLst>
                <a:ext uri="{FF2B5EF4-FFF2-40B4-BE49-F238E27FC236}">
                  <a16:creationId xmlns:a16="http://schemas.microsoft.com/office/drawing/2014/main" id="{7D3EFEA3-C929-2131-A00C-C1DCA9D77932}"/>
                </a:ext>
              </a:extLst>
            </p:cNvPr>
            <p:cNvCxnSpPr>
              <a:cxnSpLocks noChangeShapeType="1"/>
              <a:stCxn id="67677" idx="6"/>
              <a:endCxn id="67678" idx="1"/>
            </p:cNvCxnSpPr>
            <p:nvPr/>
          </p:nvCxnSpPr>
          <p:spPr bwMode="auto">
            <a:xfrm>
              <a:off x="1694193" y="4776233"/>
              <a:ext cx="29056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27" name="Straight Arrow Connector 11">
              <a:extLst>
                <a:ext uri="{FF2B5EF4-FFF2-40B4-BE49-F238E27FC236}">
                  <a16:creationId xmlns:a16="http://schemas.microsoft.com/office/drawing/2014/main" id="{12FB4E5C-BD52-4E70-7D9C-0AB2E6E3E2E9}"/>
                </a:ext>
              </a:extLst>
            </p:cNvPr>
            <p:cNvCxnSpPr>
              <a:cxnSpLocks noChangeShapeType="1"/>
              <a:stCxn id="67678" idx="3"/>
              <a:endCxn id="19523" idx="7"/>
            </p:cNvCxnSpPr>
            <p:nvPr/>
          </p:nvCxnSpPr>
          <p:spPr bwMode="auto">
            <a:xfrm flipH="1">
              <a:off x="1630296" y="5435656"/>
              <a:ext cx="354460" cy="424857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28" name="Straight Arrow Connector 12">
              <a:extLst>
                <a:ext uri="{FF2B5EF4-FFF2-40B4-BE49-F238E27FC236}">
                  <a16:creationId xmlns:a16="http://schemas.microsoft.com/office/drawing/2014/main" id="{CF1F3952-8FAE-52F6-B483-6B4F005BA34C}"/>
                </a:ext>
              </a:extLst>
            </p:cNvPr>
            <p:cNvCxnSpPr>
              <a:cxnSpLocks noChangeShapeType="1"/>
              <a:stCxn id="67678" idx="5"/>
              <a:endCxn id="19524" idx="0"/>
            </p:cNvCxnSpPr>
            <p:nvPr/>
          </p:nvCxnSpPr>
          <p:spPr bwMode="auto">
            <a:xfrm>
              <a:off x="2293275" y="5435656"/>
              <a:ext cx="416661" cy="360959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9467" name="Oval 76">
            <a:extLst>
              <a:ext uri="{FF2B5EF4-FFF2-40B4-BE49-F238E27FC236}">
                <a16:creationId xmlns:a16="http://schemas.microsoft.com/office/drawing/2014/main" id="{5F548ACE-43C5-209C-9522-D56D0717E4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9400" y="3205164"/>
            <a:ext cx="344488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grpSp>
        <p:nvGrpSpPr>
          <p:cNvPr id="19468" name="Group 15">
            <a:extLst>
              <a:ext uri="{FF2B5EF4-FFF2-40B4-BE49-F238E27FC236}">
                <a16:creationId xmlns:a16="http://schemas.microsoft.com/office/drawing/2014/main" id="{B96CE1C9-D26B-960C-4E39-1C795D3C12CC}"/>
              </a:ext>
            </a:extLst>
          </p:cNvPr>
          <p:cNvGrpSpPr>
            <a:grpSpLocks/>
          </p:cNvGrpSpPr>
          <p:nvPr/>
        </p:nvGrpSpPr>
        <p:grpSpPr bwMode="auto">
          <a:xfrm>
            <a:off x="1765300" y="5356226"/>
            <a:ext cx="1316038" cy="1120775"/>
            <a:chOff x="611921" y="4558076"/>
            <a:chExt cx="2316171" cy="1674853"/>
          </a:xfrm>
        </p:grpSpPr>
        <p:sp>
          <p:nvSpPr>
            <p:cNvPr id="67666" name="Oval 58">
              <a:extLst>
                <a:ext uri="{FF2B5EF4-FFF2-40B4-BE49-F238E27FC236}">
                  <a16:creationId xmlns:a16="http://schemas.microsoft.com/office/drawing/2014/main" id="{AD8FE933-54D7-B9F0-F842-1B48824F5B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320" y="4558076"/>
              <a:ext cx="435853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67667" name="Oval 5">
              <a:extLst>
                <a:ext uri="{FF2B5EF4-FFF2-40B4-BE49-F238E27FC236}">
                  <a16:creationId xmlns:a16="http://schemas.microsoft.com/office/drawing/2014/main" id="{86118021-7A8D-B7B3-174B-88C79747A0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9481" y="5063379"/>
              <a:ext cx="438648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9513" name="Oval 6">
              <a:extLst>
                <a:ext uri="{FF2B5EF4-FFF2-40B4-BE49-F238E27FC236}">
                  <a16:creationId xmlns:a16="http://schemas.microsoft.com/office/drawing/2014/main" id="{ED768EB9-C710-1DC8-A77A-1C7F7F3215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921" y="5063379"/>
              <a:ext cx="435854" cy="436506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sp>
          <p:nvSpPr>
            <p:cNvPr id="19514" name="Oval 7">
              <a:extLst>
                <a:ext uri="{FF2B5EF4-FFF2-40B4-BE49-F238E27FC236}">
                  <a16:creationId xmlns:a16="http://schemas.microsoft.com/office/drawing/2014/main" id="{AB2EC54D-675E-56BD-091C-D52A9D8233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320" y="5796423"/>
              <a:ext cx="435853" cy="436506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67670" name="Oval 8">
              <a:extLst>
                <a:ext uri="{FF2B5EF4-FFF2-40B4-BE49-F238E27FC236}">
                  <a16:creationId xmlns:a16="http://schemas.microsoft.com/office/drawing/2014/main" id="{E1533E02-470E-A0BB-3D04-895BBC5186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2239" y="5796423"/>
              <a:ext cx="435853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E</a:t>
              </a:r>
            </a:p>
          </p:txBody>
        </p:sp>
        <p:cxnSp>
          <p:nvCxnSpPr>
            <p:cNvPr id="19516" name="Straight Arrow Connector 9">
              <a:extLst>
                <a:ext uri="{FF2B5EF4-FFF2-40B4-BE49-F238E27FC236}">
                  <a16:creationId xmlns:a16="http://schemas.microsoft.com/office/drawing/2014/main" id="{BA5300F1-AF18-CB38-EAAC-20EAAC38DE5D}"/>
                </a:ext>
              </a:extLst>
            </p:cNvPr>
            <p:cNvCxnSpPr>
              <a:cxnSpLocks noChangeShapeType="1"/>
              <a:stCxn id="67666" idx="2"/>
              <a:endCxn id="19513" idx="7"/>
            </p:cNvCxnSpPr>
            <p:nvPr/>
          </p:nvCxnSpPr>
          <p:spPr bwMode="auto">
            <a:xfrm flipH="1">
              <a:off x="984337" y="4776233"/>
              <a:ext cx="27354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17" name="Straight Arrow Connector 10">
              <a:extLst>
                <a:ext uri="{FF2B5EF4-FFF2-40B4-BE49-F238E27FC236}">
                  <a16:creationId xmlns:a16="http://schemas.microsoft.com/office/drawing/2014/main" id="{352DDB67-AC49-C421-EF8B-35D3F8DA20D3}"/>
                </a:ext>
              </a:extLst>
            </p:cNvPr>
            <p:cNvCxnSpPr>
              <a:cxnSpLocks noChangeShapeType="1"/>
              <a:stCxn id="67666" idx="6"/>
              <a:endCxn id="67667" idx="1"/>
            </p:cNvCxnSpPr>
            <p:nvPr/>
          </p:nvCxnSpPr>
          <p:spPr bwMode="auto">
            <a:xfrm>
              <a:off x="1694193" y="4776233"/>
              <a:ext cx="29056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18" name="Straight Arrow Connector 11">
              <a:extLst>
                <a:ext uri="{FF2B5EF4-FFF2-40B4-BE49-F238E27FC236}">
                  <a16:creationId xmlns:a16="http://schemas.microsoft.com/office/drawing/2014/main" id="{A27AB0DC-6C68-C710-05E5-E7EC9C35A174}"/>
                </a:ext>
              </a:extLst>
            </p:cNvPr>
            <p:cNvCxnSpPr>
              <a:cxnSpLocks noChangeShapeType="1"/>
              <a:stCxn id="67667" idx="3"/>
              <a:endCxn id="19514" idx="7"/>
            </p:cNvCxnSpPr>
            <p:nvPr/>
          </p:nvCxnSpPr>
          <p:spPr bwMode="auto">
            <a:xfrm flipH="1">
              <a:off x="1630296" y="5435656"/>
              <a:ext cx="354460" cy="424857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19" name="Straight Arrow Connector 12">
              <a:extLst>
                <a:ext uri="{FF2B5EF4-FFF2-40B4-BE49-F238E27FC236}">
                  <a16:creationId xmlns:a16="http://schemas.microsoft.com/office/drawing/2014/main" id="{25B9AA8B-A3F2-26EB-70B5-87B2CFBED140}"/>
                </a:ext>
              </a:extLst>
            </p:cNvPr>
            <p:cNvCxnSpPr>
              <a:cxnSpLocks noChangeShapeType="1"/>
              <a:stCxn id="67667" idx="5"/>
              <a:endCxn id="67670" idx="0"/>
            </p:cNvCxnSpPr>
            <p:nvPr/>
          </p:nvCxnSpPr>
          <p:spPr bwMode="auto">
            <a:xfrm>
              <a:off x="2293275" y="5435656"/>
              <a:ext cx="416661" cy="360959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9469" name="Oval 76">
            <a:extLst>
              <a:ext uri="{FF2B5EF4-FFF2-40B4-BE49-F238E27FC236}">
                <a16:creationId xmlns:a16="http://schemas.microsoft.com/office/drawing/2014/main" id="{42D11417-F623-8BA0-EC15-2A5775160B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5639" y="4948239"/>
            <a:ext cx="344487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grpSp>
        <p:nvGrpSpPr>
          <p:cNvPr id="19470" name="Group 90">
            <a:extLst>
              <a:ext uri="{FF2B5EF4-FFF2-40B4-BE49-F238E27FC236}">
                <a16:creationId xmlns:a16="http://schemas.microsoft.com/office/drawing/2014/main" id="{79512997-4F8D-0828-90CC-B51A9D48F268}"/>
              </a:ext>
            </a:extLst>
          </p:cNvPr>
          <p:cNvGrpSpPr>
            <a:grpSpLocks/>
          </p:cNvGrpSpPr>
          <p:nvPr/>
        </p:nvGrpSpPr>
        <p:grpSpPr bwMode="auto">
          <a:xfrm rot="20836257">
            <a:off x="6134100" y="3219450"/>
            <a:ext cx="1073150" cy="369888"/>
            <a:chOff x="2200218" y="1471865"/>
            <a:chExt cx="1073609" cy="368777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C81B8B01-8705-C85C-4E92-8C4751A6387B}"/>
                </a:ext>
              </a:extLst>
            </p:cNvPr>
            <p:cNvSpPr/>
            <p:nvPr/>
          </p:nvSpPr>
          <p:spPr bwMode="auto">
            <a:xfrm>
              <a:off x="2960503" y="1495345"/>
              <a:ext cx="303342" cy="294388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19510" name="TextBox 92">
              <a:extLst>
                <a:ext uri="{FF2B5EF4-FFF2-40B4-BE49-F238E27FC236}">
                  <a16:creationId xmlns:a16="http://schemas.microsoft.com/office/drawing/2014/main" id="{1BA540C2-BB79-461A-83D4-A1103345BA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00218" y="1471865"/>
              <a:ext cx="659398" cy="368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Pop </a:t>
              </a:r>
            </a:p>
          </p:txBody>
        </p:sp>
      </p:grpSp>
      <p:sp>
        <p:nvSpPr>
          <p:cNvPr id="94" name="Rectangle 93">
            <a:extLst>
              <a:ext uri="{FF2B5EF4-FFF2-40B4-BE49-F238E27FC236}">
                <a16:creationId xmlns:a16="http://schemas.microsoft.com/office/drawing/2014/main" id="{8BD096D7-16CC-23F0-FA06-EA3FF637D62A}"/>
              </a:ext>
            </a:extLst>
          </p:cNvPr>
          <p:cNvSpPr/>
          <p:nvPr/>
        </p:nvSpPr>
        <p:spPr bwMode="auto">
          <a:xfrm>
            <a:off x="6943726" y="3513138"/>
            <a:ext cx="303213" cy="2921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grpSp>
        <p:nvGrpSpPr>
          <p:cNvPr id="19472" name="Group 15">
            <a:extLst>
              <a:ext uri="{FF2B5EF4-FFF2-40B4-BE49-F238E27FC236}">
                <a16:creationId xmlns:a16="http://schemas.microsoft.com/office/drawing/2014/main" id="{566B9136-1683-850F-D6B4-2002D4C87BD3}"/>
              </a:ext>
            </a:extLst>
          </p:cNvPr>
          <p:cNvGrpSpPr>
            <a:grpSpLocks/>
          </p:cNvGrpSpPr>
          <p:nvPr/>
        </p:nvGrpSpPr>
        <p:grpSpPr bwMode="auto">
          <a:xfrm>
            <a:off x="4668839" y="5453064"/>
            <a:ext cx="1316037" cy="1120775"/>
            <a:chOff x="611921" y="4558076"/>
            <a:chExt cx="2316171" cy="1674853"/>
          </a:xfrm>
        </p:grpSpPr>
        <p:sp>
          <p:nvSpPr>
            <p:cNvPr id="111" name="Oval 110">
              <a:extLst>
                <a:ext uri="{FF2B5EF4-FFF2-40B4-BE49-F238E27FC236}">
                  <a16:creationId xmlns:a16="http://schemas.microsoft.com/office/drawing/2014/main" id="{71CA6F1E-3D0E-F6E5-AE49-03E91BEBC573}"/>
                </a:ext>
              </a:extLst>
            </p:cNvPr>
            <p:cNvSpPr/>
            <p:nvPr/>
          </p:nvSpPr>
          <p:spPr bwMode="auto">
            <a:xfrm>
              <a:off x="1257319" y="4558076"/>
              <a:ext cx="435854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12" name="Oval 5">
              <a:extLst>
                <a:ext uri="{FF2B5EF4-FFF2-40B4-BE49-F238E27FC236}">
                  <a16:creationId xmlns:a16="http://schemas.microsoft.com/office/drawing/2014/main" id="{5A145076-EDEE-B542-ACAE-3DD54CBCF3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9482" y="5063378"/>
              <a:ext cx="438647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9502" name="Oval 6">
              <a:extLst>
                <a:ext uri="{FF2B5EF4-FFF2-40B4-BE49-F238E27FC236}">
                  <a16:creationId xmlns:a16="http://schemas.microsoft.com/office/drawing/2014/main" id="{A9C8D10F-EF86-F82E-1439-E16E28BEEE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921" y="5063378"/>
              <a:ext cx="435854" cy="436506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114" name="Oval 7">
              <a:extLst>
                <a:ext uri="{FF2B5EF4-FFF2-40B4-BE49-F238E27FC236}">
                  <a16:creationId xmlns:a16="http://schemas.microsoft.com/office/drawing/2014/main" id="{388EC68D-79B7-3E3F-2F11-87E5A59378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7319" y="5796423"/>
              <a:ext cx="435854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115" name="Oval 8">
              <a:extLst>
                <a:ext uri="{FF2B5EF4-FFF2-40B4-BE49-F238E27FC236}">
                  <a16:creationId xmlns:a16="http://schemas.microsoft.com/office/drawing/2014/main" id="{3FB1B1AC-87C5-16C9-8983-EDA50A6280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2238" y="5796423"/>
              <a:ext cx="435854" cy="436506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E</a:t>
              </a:r>
            </a:p>
          </p:txBody>
        </p:sp>
        <p:cxnSp>
          <p:nvCxnSpPr>
            <p:cNvPr id="19505" name="Straight Arrow Connector 9">
              <a:extLst>
                <a:ext uri="{FF2B5EF4-FFF2-40B4-BE49-F238E27FC236}">
                  <a16:creationId xmlns:a16="http://schemas.microsoft.com/office/drawing/2014/main" id="{E5F33A1B-3C3E-61BD-2E63-7329B75FC3FA}"/>
                </a:ext>
              </a:extLst>
            </p:cNvPr>
            <p:cNvCxnSpPr>
              <a:cxnSpLocks noChangeShapeType="1"/>
              <a:stCxn id="111" idx="2"/>
              <a:endCxn id="19502" idx="7"/>
            </p:cNvCxnSpPr>
            <p:nvPr/>
          </p:nvCxnSpPr>
          <p:spPr bwMode="auto">
            <a:xfrm flipH="1">
              <a:off x="984337" y="4776233"/>
              <a:ext cx="27354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06" name="Straight Arrow Connector 10">
              <a:extLst>
                <a:ext uri="{FF2B5EF4-FFF2-40B4-BE49-F238E27FC236}">
                  <a16:creationId xmlns:a16="http://schemas.microsoft.com/office/drawing/2014/main" id="{65116097-94D9-3846-58DE-2D2C65EBD46A}"/>
                </a:ext>
              </a:extLst>
            </p:cNvPr>
            <p:cNvCxnSpPr>
              <a:cxnSpLocks noChangeShapeType="1"/>
              <a:stCxn id="111" idx="6"/>
              <a:endCxn id="112" idx="1"/>
            </p:cNvCxnSpPr>
            <p:nvPr/>
          </p:nvCxnSpPr>
          <p:spPr bwMode="auto">
            <a:xfrm>
              <a:off x="1694193" y="4776233"/>
              <a:ext cx="290563" cy="350904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07" name="Straight Arrow Connector 11">
              <a:extLst>
                <a:ext uri="{FF2B5EF4-FFF2-40B4-BE49-F238E27FC236}">
                  <a16:creationId xmlns:a16="http://schemas.microsoft.com/office/drawing/2014/main" id="{D893E8F5-C54A-C507-8E6A-00DC03484F06}"/>
                </a:ext>
              </a:extLst>
            </p:cNvPr>
            <p:cNvCxnSpPr>
              <a:cxnSpLocks noChangeShapeType="1"/>
              <a:stCxn id="112" idx="3"/>
              <a:endCxn id="114" idx="7"/>
            </p:cNvCxnSpPr>
            <p:nvPr/>
          </p:nvCxnSpPr>
          <p:spPr bwMode="auto">
            <a:xfrm flipH="1">
              <a:off x="1630296" y="5435656"/>
              <a:ext cx="354460" cy="424857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508" name="Straight Arrow Connector 12">
              <a:extLst>
                <a:ext uri="{FF2B5EF4-FFF2-40B4-BE49-F238E27FC236}">
                  <a16:creationId xmlns:a16="http://schemas.microsoft.com/office/drawing/2014/main" id="{BC261CFE-1190-6C40-2A0E-CCF0CC8440E0}"/>
                </a:ext>
              </a:extLst>
            </p:cNvPr>
            <p:cNvCxnSpPr>
              <a:cxnSpLocks noChangeShapeType="1"/>
              <a:stCxn id="112" idx="5"/>
              <a:endCxn id="115" idx="0"/>
            </p:cNvCxnSpPr>
            <p:nvPr/>
          </p:nvCxnSpPr>
          <p:spPr bwMode="auto">
            <a:xfrm>
              <a:off x="2293275" y="5435656"/>
              <a:ext cx="416661" cy="360959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9473" name="Oval 76">
            <a:extLst>
              <a:ext uri="{FF2B5EF4-FFF2-40B4-BE49-F238E27FC236}">
                <a16:creationId xmlns:a16="http://schemas.microsoft.com/office/drawing/2014/main" id="{A85A5858-3F51-87A1-4DDE-0317066240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9175" y="5045075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5</a:t>
            </a:r>
          </a:p>
        </p:txBody>
      </p:sp>
      <p:grpSp>
        <p:nvGrpSpPr>
          <p:cNvPr id="19474" name="Group 137">
            <a:extLst>
              <a:ext uri="{FF2B5EF4-FFF2-40B4-BE49-F238E27FC236}">
                <a16:creationId xmlns:a16="http://schemas.microsoft.com/office/drawing/2014/main" id="{D227A543-07DF-EF7C-1214-CB932076D151}"/>
              </a:ext>
            </a:extLst>
          </p:cNvPr>
          <p:cNvGrpSpPr>
            <a:grpSpLocks/>
          </p:cNvGrpSpPr>
          <p:nvPr/>
        </p:nvGrpSpPr>
        <p:grpSpPr bwMode="auto">
          <a:xfrm rot="20652079">
            <a:off x="2868613" y="5214939"/>
            <a:ext cx="1162050" cy="369887"/>
            <a:chOff x="2116983" y="1471588"/>
            <a:chExt cx="1160951" cy="369332"/>
          </a:xfrm>
        </p:grpSpPr>
        <p:sp>
          <p:nvSpPr>
            <p:cNvPr id="139" name="Rectangle 138">
              <a:extLst>
                <a:ext uri="{FF2B5EF4-FFF2-40B4-BE49-F238E27FC236}">
                  <a16:creationId xmlns:a16="http://schemas.microsoft.com/office/drawing/2014/main" id="{AD84F362-5D83-7E4D-D2C9-213BF9F8205A}"/>
                </a:ext>
              </a:extLst>
            </p:cNvPr>
            <p:cNvSpPr/>
            <p:nvPr/>
          </p:nvSpPr>
          <p:spPr bwMode="auto">
            <a:xfrm>
              <a:off x="2974630" y="1512235"/>
              <a:ext cx="302926" cy="29324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19499" name="TextBox 139">
              <a:extLst>
                <a:ext uri="{FF2B5EF4-FFF2-40B4-BE49-F238E27FC236}">
                  <a16:creationId xmlns:a16="http://schemas.microsoft.com/office/drawing/2014/main" id="{52978B9F-8C16-78E8-179E-FFCB8631DE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6983" y="1471588"/>
              <a:ext cx="82586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Pop D</a:t>
              </a:r>
            </a:p>
          </p:txBody>
        </p:sp>
      </p:grp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9D2453F-10E4-0A8D-11B2-058B7598E562}"/>
              </a:ext>
            </a:extLst>
          </p:cNvPr>
          <p:cNvSpPr/>
          <p:nvPr/>
        </p:nvSpPr>
        <p:spPr bwMode="auto">
          <a:xfrm>
            <a:off x="3760788" y="5476875"/>
            <a:ext cx="303212" cy="2936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grpSp>
        <p:nvGrpSpPr>
          <p:cNvPr id="19476" name="Group 156">
            <a:extLst>
              <a:ext uri="{FF2B5EF4-FFF2-40B4-BE49-F238E27FC236}">
                <a16:creationId xmlns:a16="http://schemas.microsoft.com/office/drawing/2014/main" id="{C3560121-F562-7951-203D-2592E1453C29}"/>
              </a:ext>
            </a:extLst>
          </p:cNvPr>
          <p:cNvGrpSpPr>
            <a:grpSpLocks/>
          </p:cNvGrpSpPr>
          <p:nvPr/>
        </p:nvGrpSpPr>
        <p:grpSpPr bwMode="auto">
          <a:xfrm rot="20652079">
            <a:off x="5980113" y="5256214"/>
            <a:ext cx="1160462" cy="369887"/>
            <a:chOff x="2116983" y="1471588"/>
            <a:chExt cx="1160951" cy="369332"/>
          </a:xfrm>
        </p:grpSpPr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BB715150-BC9A-BC32-0593-EB6453E63E47}"/>
                </a:ext>
              </a:extLst>
            </p:cNvPr>
            <p:cNvSpPr/>
            <p:nvPr/>
          </p:nvSpPr>
          <p:spPr bwMode="auto">
            <a:xfrm>
              <a:off x="2974246" y="1512020"/>
              <a:ext cx="303340" cy="29324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9497" name="TextBox 158">
              <a:extLst>
                <a:ext uri="{FF2B5EF4-FFF2-40B4-BE49-F238E27FC236}">
                  <a16:creationId xmlns:a16="http://schemas.microsoft.com/office/drawing/2014/main" id="{6B5623DF-5ECA-66EC-2C29-EA6F5E8BBF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6983" y="1471588"/>
              <a:ext cx="82586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Pop B</a:t>
              </a:r>
            </a:p>
          </p:txBody>
        </p:sp>
      </p:grpSp>
      <p:grpSp>
        <p:nvGrpSpPr>
          <p:cNvPr id="19477" name="Group 1">
            <a:extLst>
              <a:ext uri="{FF2B5EF4-FFF2-40B4-BE49-F238E27FC236}">
                <a16:creationId xmlns:a16="http://schemas.microsoft.com/office/drawing/2014/main" id="{0DD956AE-F329-0534-AC52-FDE1FB005C6F}"/>
              </a:ext>
            </a:extLst>
          </p:cNvPr>
          <p:cNvGrpSpPr>
            <a:grpSpLocks/>
          </p:cNvGrpSpPr>
          <p:nvPr/>
        </p:nvGrpSpPr>
        <p:grpSpPr bwMode="auto">
          <a:xfrm>
            <a:off x="3086101" y="3232151"/>
            <a:ext cx="1058863" cy="460375"/>
            <a:chOff x="1550416" y="2167731"/>
            <a:chExt cx="1058836" cy="461194"/>
          </a:xfrm>
        </p:grpSpPr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77BFFA45-F465-8BDA-E9BF-E9343F4FBA74}"/>
                </a:ext>
              </a:extLst>
            </p:cNvPr>
            <p:cNvSpPr/>
            <p:nvPr/>
          </p:nvSpPr>
          <p:spPr bwMode="auto">
            <a:xfrm rot="20836257">
              <a:off x="2306047" y="2167731"/>
              <a:ext cx="303205" cy="29421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19495" name="TextBox 92">
              <a:extLst>
                <a:ext uri="{FF2B5EF4-FFF2-40B4-BE49-F238E27FC236}">
                  <a16:creationId xmlns:a16="http://schemas.microsoft.com/office/drawing/2014/main" id="{CEBB8B82-EDE5-6A7E-6439-D6FE8B2387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763743">
              <a:off x="1550416" y="2259593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Pop </a:t>
              </a:r>
            </a:p>
          </p:txBody>
        </p:sp>
      </p:grpSp>
      <p:grpSp>
        <p:nvGrpSpPr>
          <p:cNvPr id="19478" name="Group 28">
            <a:extLst>
              <a:ext uri="{FF2B5EF4-FFF2-40B4-BE49-F238E27FC236}">
                <a16:creationId xmlns:a16="http://schemas.microsoft.com/office/drawing/2014/main" id="{81E670DD-9A2C-FAC7-F7C6-118DE181F22D}"/>
              </a:ext>
            </a:extLst>
          </p:cNvPr>
          <p:cNvGrpSpPr>
            <a:grpSpLocks/>
          </p:cNvGrpSpPr>
          <p:nvPr/>
        </p:nvGrpSpPr>
        <p:grpSpPr bwMode="auto">
          <a:xfrm>
            <a:off x="1682751" y="2652714"/>
            <a:ext cx="1217613" cy="369887"/>
            <a:chOff x="2059275" y="1471587"/>
            <a:chExt cx="1218659" cy="369332"/>
          </a:xfrm>
        </p:grpSpPr>
        <p:sp>
          <p:nvSpPr>
            <p:cNvPr id="127" name="Rectangle 126">
              <a:extLst>
                <a:ext uri="{FF2B5EF4-FFF2-40B4-BE49-F238E27FC236}">
                  <a16:creationId xmlns:a16="http://schemas.microsoft.com/office/drawing/2014/main" id="{6AB69BA1-4E51-845C-EE6D-FABF43676297}"/>
                </a:ext>
              </a:extLst>
            </p:cNvPr>
            <p:cNvSpPr/>
            <p:nvPr/>
          </p:nvSpPr>
          <p:spPr bwMode="auto">
            <a:xfrm>
              <a:off x="2974461" y="1512800"/>
              <a:ext cx="303473" cy="29324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19493" name="TextBox 27">
              <a:extLst>
                <a:ext uri="{FF2B5EF4-FFF2-40B4-BE49-F238E27FC236}">
                  <a16:creationId xmlns:a16="http://schemas.microsoft.com/office/drawing/2014/main" id="{167874DB-8BEA-FDA7-5B3D-957895DB30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59275" y="1471587"/>
              <a:ext cx="91570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Push A</a:t>
              </a:r>
            </a:p>
          </p:txBody>
        </p:sp>
      </p:grp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B4B697D-30BF-9177-708D-67F4FFE36F5F}"/>
              </a:ext>
            </a:extLst>
          </p:cNvPr>
          <p:cNvSpPr/>
          <p:nvPr/>
        </p:nvSpPr>
        <p:spPr bwMode="auto">
          <a:xfrm>
            <a:off x="3960813" y="4165600"/>
            <a:ext cx="304800" cy="2936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grpSp>
        <p:nvGrpSpPr>
          <p:cNvPr id="19480" name="Group 28">
            <a:extLst>
              <a:ext uri="{FF2B5EF4-FFF2-40B4-BE49-F238E27FC236}">
                <a16:creationId xmlns:a16="http://schemas.microsoft.com/office/drawing/2014/main" id="{893A2A5C-6129-4C22-52FF-0529951D5F7F}"/>
              </a:ext>
            </a:extLst>
          </p:cNvPr>
          <p:cNvGrpSpPr>
            <a:grpSpLocks/>
          </p:cNvGrpSpPr>
          <p:nvPr/>
        </p:nvGrpSpPr>
        <p:grpSpPr bwMode="auto">
          <a:xfrm>
            <a:off x="6113464" y="3971926"/>
            <a:ext cx="1239837" cy="646113"/>
            <a:chOff x="2035607" y="1471587"/>
            <a:chExt cx="1242327" cy="645361"/>
          </a:xfrm>
        </p:grpSpPr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16F10A21-5CD0-22B1-04A0-B24D41DC0C58}"/>
                </a:ext>
              </a:extLst>
            </p:cNvPr>
            <p:cNvSpPr/>
            <p:nvPr/>
          </p:nvSpPr>
          <p:spPr bwMode="auto">
            <a:xfrm>
              <a:off x="2974113" y="1512814"/>
              <a:ext cx="303821" cy="29334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19491" name="TextBox 27">
              <a:extLst>
                <a:ext uri="{FF2B5EF4-FFF2-40B4-BE49-F238E27FC236}">
                  <a16:creationId xmlns:a16="http://schemas.microsoft.com/office/drawing/2014/main" id="{809F7022-6BB7-17B0-98DA-0BFBDDDF43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35607" y="1471587"/>
              <a:ext cx="953030" cy="6453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Push D then E</a:t>
              </a:r>
            </a:p>
          </p:txBody>
        </p:sp>
      </p:grp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A5DDF2D-FB9C-5182-DECA-3B17977FC18C}"/>
              </a:ext>
            </a:extLst>
          </p:cNvPr>
          <p:cNvSpPr/>
          <p:nvPr/>
        </p:nvSpPr>
        <p:spPr bwMode="auto">
          <a:xfrm>
            <a:off x="7050088" y="4300539"/>
            <a:ext cx="303212" cy="2936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D</a:t>
            </a: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4F65FFE5-6E52-CFC6-2A23-CDF706104B12}"/>
              </a:ext>
            </a:extLst>
          </p:cNvPr>
          <p:cNvSpPr/>
          <p:nvPr/>
        </p:nvSpPr>
        <p:spPr bwMode="auto">
          <a:xfrm>
            <a:off x="7050088" y="4600575"/>
            <a:ext cx="303212" cy="2921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grpSp>
        <p:nvGrpSpPr>
          <p:cNvPr id="19483" name="Group 137">
            <a:extLst>
              <a:ext uri="{FF2B5EF4-FFF2-40B4-BE49-F238E27FC236}">
                <a16:creationId xmlns:a16="http://schemas.microsoft.com/office/drawing/2014/main" id="{E5CE8671-AAE5-A28C-9A34-7D29E910246B}"/>
              </a:ext>
            </a:extLst>
          </p:cNvPr>
          <p:cNvGrpSpPr>
            <a:grpSpLocks/>
          </p:cNvGrpSpPr>
          <p:nvPr/>
        </p:nvGrpSpPr>
        <p:grpSpPr bwMode="auto">
          <a:xfrm rot="20652079">
            <a:off x="9286876" y="3678239"/>
            <a:ext cx="1077913" cy="369887"/>
            <a:chOff x="2200651" y="1471865"/>
            <a:chExt cx="1076905" cy="368778"/>
          </a:xfrm>
        </p:grpSpPr>
        <p:sp>
          <p:nvSpPr>
            <p:cNvPr id="150" name="Rectangle 149">
              <a:extLst>
                <a:ext uri="{FF2B5EF4-FFF2-40B4-BE49-F238E27FC236}">
                  <a16:creationId xmlns:a16="http://schemas.microsoft.com/office/drawing/2014/main" id="{F3A44CA0-B953-80CB-424C-6BE4B7CBCD02}"/>
                </a:ext>
              </a:extLst>
            </p:cNvPr>
            <p:cNvSpPr/>
            <p:nvPr/>
          </p:nvSpPr>
          <p:spPr bwMode="auto">
            <a:xfrm>
              <a:off x="2972353" y="1501693"/>
              <a:ext cx="302929" cy="292807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19489" name="TextBox 139">
              <a:extLst>
                <a:ext uri="{FF2B5EF4-FFF2-40B4-BE49-F238E27FC236}">
                  <a16:creationId xmlns:a16="http://schemas.microsoft.com/office/drawing/2014/main" id="{DC43B46E-8B8D-9E1C-4937-874195A017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00651" y="1471865"/>
              <a:ext cx="658532" cy="3687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Pop </a:t>
              </a:r>
            </a:p>
          </p:txBody>
        </p:sp>
      </p:grpSp>
      <p:sp>
        <p:nvSpPr>
          <p:cNvPr id="155" name="Rectangle 154">
            <a:extLst>
              <a:ext uri="{FF2B5EF4-FFF2-40B4-BE49-F238E27FC236}">
                <a16:creationId xmlns:a16="http://schemas.microsoft.com/office/drawing/2014/main" id="{7836208E-0146-10B6-7D90-40BF078A324F}"/>
              </a:ext>
            </a:extLst>
          </p:cNvPr>
          <p:cNvSpPr/>
          <p:nvPr/>
        </p:nvSpPr>
        <p:spPr bwMode="auto">
          <a:xfrm>
            <a:off x="10098088" y="3951289"/>
            <a:ext cx="303212" cy="2936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D</a:t>
            </a:r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713725FB-577E-E8F5-5D64-86FED244DF2A}"/>
              </a:ext>
            </a:extLst>
          </p:cNvPr>
          <p:cNvSpPr/>
          <p:nvPr/>
        </p:nvSpPr>
        <p:spPr bwMode="auto">
          <a:xfrm>
            <a:off x="10093326" y="4248150"/>
            <a:ext cx="303213" cy="2921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sp>
        <p:nvSpPr>
          <p:cNvPr id="19486" name="TextBox 86">
            <a:extLst>
              <a:ext uri="{FF2B5EF4-FFF2-40B4-BE49-F238E27FC236}">
                <a16:creationId xmlns:a16="http://schemas.microsoft.com/office/drawing/2014/main" id="{F979A4DC-1937-760A-75D4-359C359136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86700" y="2593975"/>
            <a:ext cx="2312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Stack: last in first out</a:t>
            </a:r>
          </a:p>
        </p:txBody>
      </p:sp>
      <p:sp>
        <p:nvSpPr>
          <p:cNvPr id="19487" name="TextBox 1">
            <a:extLst>
              <a:ext uri="{FF2B5EF4-FFF2-40B4-BE49-F238E27FC236}">
                <a16:creationId xmlns:a16="http://schemas.microsoft.com/office/drawing/2014/main" id="{3B086D0C-0835-1F26-0597-D3BD5E1272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91916" y="4975344"/>
            <a:ext cx="282575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 dirty="0"/>
              <a:t>Note: the adjacent nodes are processed in reverse order but this is irrelevant e.g. C before B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9E670F2B-E5B1-813F-BBA6-0D6C084D0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8520" y="357168"/>
            <a:ext cx="6273673" cy="371476"/>
          </a:xfrm>
        </p:spPr>
        <p:txBody>
          <a:bodyPr/>
          <a:lstStyle/>
          <a:p>
            <a:r>
              <a:rPr lang="en-GB" altLang="en-US" dirty="0"/>
              <a:t>DFS Implementation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83972C-6105-8F28-9264-0ECD21CCE643}"/>
              </a:ext>
            </a:extLst>
          </p:cNvPr>
          <p:cNvSpPr txBox="1"/>
          <p:nvPr/>
        </p:nvSpPr>
        <p:spPr>
          <a:xfrm>
            <a:off x="278745" y="531994"/>
            <a:ext cx="4641850" cy="56356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600" dirty="0"/>
              <a:t>function </a:t>
            </a:r>
            <a:r>
              <a:rPr lang="en-GB" sz="1600" dirty="0" err="1"/>
              <a:t>dfsmain</a:t>
            </a:r>
            <a:r>
              <a:rPr lang="en-GB" sz="1600" dirty="0"/>
              <a:t>(vertices)</a:t>
            </a:r>
          </a:p>
          <a:p>
            <a:pPr>
              <a:defRPr/>
            </a:pPr>
            <a:r>
              <a:rPr lang="en-GB" sz="1600" dirty="0"/>
              <a:t>{</a:t>
            </a:r>
          </a:p>
          <a:p>
            <a:pPr>
              <a:defRPr/>
            </a:pPr>
            <a:r>
              <a:rPr lang="en-GB" sz="1600" dirty="0"/>
              <a:t>    for(</a:t>
            </a:r>
            <a:r>
              <a:rPr lang="en-GB" sz="1600" dirty="0" err="1"/>
              <a:t>i</a:t>
            </a:r>
            <a:r>
              <a:rPr lang="en-GB" sz="1600" dirty="0"/>
              <a:t> = 0; </a:t>
            </a:r>
            <a:r>
              <a:rPr lang="en-GB" sz="1600" dirty="0" err="1"/>
              <a:t>i</a:t>
            </a:r>
            <a:r>
              <a:rPr lang="en-GB" sz="1600" dirty="0"/>
              <a:t> &lt; </a:t>
            </a:r>
            <a:r>
              <a:rPr lang="en-GB" sz="1600" dirty="0" err="1"/>
              <a:t>vertices.length</a:t>
            </a:r>
            <a:r>
              <a:rPr lang="en-GB" sz="1600" dirty="0"/>
              <a:t>; </a:t>
            </a:r>
            <a:r>
              <a:rPr lang="en-GB" sz="1600" dirty="0" err="1"/>
              <a:t>i</a:t>
            </a:r>
            <a:r>
              <a:rPr lang="en-GB" sz="1600" dirty="0"/>
              <a:t>++)</a:t>
            </a:r>
          </a:p>
          <a:p>
            <a:pPr>
              <a:defRPr/>
            </a:pPr>
            <a:r>
              <a:rPr lang="en-GB" sz="1600" dirty="0"/>
              <a:t>    {</a:t>
            </a:r>
          </a:p>
          <a:p>
            <a:pPr>
              <a:defRPr/>
            </a:pPr>
            <a:r>
              <a:rPr lang="en-GB" sz="1600" dirty="0"/>
              <a:t>         if(vertices[</a:t>
            </a:r>
            <a:r>
              <a:rPr lang="en-GB" sz="1600" dirty="0" err="1"/>
              <a:t>i</a:t>
            </a:r>
            <a:r>
              <a:rPr lang="en-GB" sz="1600" dirty="0"/>
              <a:t>].discovered == false)</a:t>
            </a:r>
          </a:p>
          <a:p>
            <a:pPr>
              <a:defRPr/>
            </a:pPr>
            <a:r>
              <a:rPr lang="en-GB" sz="1600" dirty="0"/>
              <a:t>              </a:t>
            </a:r>
            <a:r>
              <a:rPr lang="en-GB" sz="1600" dirty="0" err="1"/>
              <a:t>dfs</a:t>
            </a:r>
            <a:r>
              <a:rPr lang="en-GB" sz="1600" dirty="0"/>
              <a:t>( vertices[</a:t>
            </a:r>
            <a:r>
              <a:rPr lang="en-GB" sz="1600" dirty="0" err="1"/>
              <a:t>i</a:t>
            </a:r>
            <a:r>
              <a:rPr lang="en-GB" sz="1600" dirty="0"/>
              <a:t>] )</a:t>
            </a:r>
          </a:p>
          <a:p>
            <a:pPr>
              <a:defRPr/>
            </a:pPr>
            <a:r>
              <a:rPr lang="en-GB" sz="1600" dirty="0"/>
              <a:t>    }</a:t>
            </a:r>
          </a:p>
          <a:p>
            <a:pPr>
              <a:defRPr/>
            </a:pPr>
            <a:r>
              <a:rPr lang="en-GB" sz="1600" dirty="0"/>
              <a:t>}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GB" sz="1600" dirty="0"/>
              <a:t>function </a:t>
            </a:r>
            <a:r>
              <a:rPr lang="en-GB" sz="1600" dirty="0" err="1"/>
              <a:t>dfs</a:t>
            </a:r>
            <a:r>
              <a:rPr lang="en-GB" sz="1600" dirty="0"/>
              <a:t>(root)</a:t>
            </a:r>
          </a:p>
          <a:p>
            <a:pPr>
              <a:defRPr/>
            </a:pPr>
            <a:r>
              <a:rPr lang="en-GB" sz="1600" dirty="0"/>
              <a:t>{</a:t>
            </a:r>
          </a:p>
          <a:p>
            <a:pPr>
              <a:defRPr/>
            </a:pPr>
            <a:r>
              <a:rPr lang="en-GB" sz="1600" dirty="0"/>
              <a:t>      </a:t>
            </a:r>
            <a:r>
              <a:rPr lang="en-GB" sz="1600" dirty="0" err="1"/>
              <a:t>root.colour</a:t>
            </a:r>
            <a:r>
              <a:rPr lang="en-GB" sz="1600" dirty="0"/>
              <a:t> = grey   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</a:rPr>
              <a:t>// Visit discovered vertex</a:t>
            </a:r>
          </a:p>
          <a:p>
            <a:pPr>
              <a:defRPr/>
            </a:pPr>
            <a:r>
              <a:rPr lang="en-GB" sz="1600" dirty="0"/>
              <a:t>      </a:t>
            </a:r>
            <a:r>
              <a:rPr lang="en-GB" sz="1600" dirty="0" err="1"/>
              <a:t>adjacentlist</a:t>
            </a:r>
            <a:r>
              <a:rPr lang="en-GB" sz="1600" dirty="0"/>
              <a:t> = </a:t>
            </a:r>
            <a:r>
              <a:rPr lang="en-GB" sz="1600" dirty="0" err="1"/>
              <a:t>root.adjacentlist</a:t>
            </a:r>
            <a:endParaRPr lang="en-GB" sz="1600" dirty="0"/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GB" sz="1600" dirty="0"/>
              <a:t>      for(</a:t>
            </a:r>
            <a:r>
              <a:rPr lang="en-GB" sz="1600" dirty="0" err="1"/>
              <a:t>i</a:t>
            </a:r>
            <a:r>
              <a:rPr lang="en-GB" sz="1600" dirty="0"/>
              <a:t> = 0; </a:t>
            </a:r>
            <a:r>
              <a:rPr lang="en-GB" sz="1600" dirty="0" err="1"/>
              <a:t>i</a:t>
            </a:r>
            <a:r>
              <a:rPr lang="en-GB" sz="1600" dirty="0"/>
              <a:t> &lt; </a:t>
            </a:r>
            <a:r>
              <a:rPr lang="en-GB" sz="1600" dirty="0" err="1"/>
              <a:t>adjacentlist.length</a:t>
            </a:r>
            <a:r>
              <a:rPr lang="en-GB" sz="1600" dirty="0"/>
              <a:t>; </a:t>
            </a:r>
            <a:r>
              <a:rPr lang="en-GB" sz="1600" dirty="0" err="1"/>
              <a:t>i</a:t>
            </a:r>
            <a:r>
              <a:rPr lang="en-GB" sz="1600" dirty="0"/>
              <a:t>++)</a:t>
            </a:r>
          </a:p>
          <a:p>
            <a:pPr>
              <a:defRPr/>
            </a:pPr>
            <a:r>
              <a:rPr lang="en-GB" sz="1600" dirty="0"/>
              <a:t>      {</a:t>
            </a:r>
          </a:p>
          <a:p>
            <a:pPr>
              <a:defRPr/>
            </a:pPr>
            <a:r>
              <a:rPr lang="en-GB" sz="1600" dirty="0"/>
              <a:t>           if(</a:t>
            </a:r>
            <a:r>
              <a:rPr lang="en-GB" sz="1600" dirty="0" err="1"/>
              <a:t>adjacentlist</a:t>
            </a:r>
            <a:r>
              <a:rPr lang="en-GB" sz="1600" dirty="0"/>
              <a:t>[</a:t>
            </a:r>
            <a:r>
              <a:rPr lang="en-GB" sz="1600" dirty="0" err="1"/>
              <a:t>i</a:t>
            </a:r>
            <a:r>
              <a:rPr lang="en-GB" sz="1600" dirty="0"/>
              <a:t>].colour == white)</a:t>
            </a:r>
          </a:p>
          <a:p>
            <a:pPr>
              <a:defRPr/>
            </a:pPr>
            <a:r>
              <a:rPr lang="en-GB" sz="1600" dirty="0"/>
              <a:t>                </a:t>
            </a:r>
            <a:r>
              <a:rPr lang="en-GB" sz="1600" dirty="0" err="1">
                <a:solidFill>
                  <a:srgbClr val="FF0000"/>
                </a:solidFill>
              </a:rPr>
              <a:t>dfs</a:t>
            </a:r>
            <a:r>
              <a:rPr lang="en-GB" sz="1600" dirty="0"/>
              <a:t>( </a:t>
            </a:r>
            <a:r>
              <a:rPr lang="en-GB" sz="1600" dirty="0" err="1"/>
              <a:t>adjacentlist</a:t>
            </a:r>
            <a:r>
              <a:rPr lang="en-GB" sz="1600" dirty="0"/>
              <a:t>[</a:t>
            </a:r>
            <a:r>
              <a:rPr lang="en-GB" sz="1600" dirty="0" err="1"/>
              <a:t>i</a:t>
            </a:r>
            <a:r>
              <a:rPr lang="en-GB" sz="1600" dirty="0"/>
              <a:t>], explored )</a:t>
            </a:r>
          </a:p>
          <a:p>
            <a:pPr>
              <a:defRPr/>
            </a:pPr>
            <a:r>
              <a:rPr lang="en-GB" sz="1600" dirty="0"/>
              <a:t>      }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GB" sz="1600" dirty="0"/>
              <a:t>      </a:t>
            </a:r>
            <a:r>
              <a:rPr lang="en-GB" sz="1600" dirty="0" err="1"/>
              <a:t>root.colour</a:t>
            </a:r>
            <a:r>
              <a:rPr lang="en-GB" sz="1600" dirty="0"/>
              <a:t> = black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Explored</a:t>
            </a:r>
          </a:p>
          <a:p>
            <a:pPr>
              <a:defRPr/>
            </a:pPr>
            <a:r>
              <a:rPr lang="en-GB" sz="1600" dirty="0"/>
              <a:t>}</a:t>
            </a:r>
          </a:p>
        </p:txBody>
      </p:sp>
      <p:sp>
        <p:nvSpPr>
          <p:cNvPr id="20486" name="TextBox 6">
            <a:extLst>
              <a:ext uri="{FF2B5EF4-FFF2-40B4-BE49-F238E27FC236}">
                <a16:creationId xmlns:a16="http://schemas.microsoft.com/office/drawing/2014/main" id="{C2A4EC5E-776B-CB6B-2BC5-7E68BFEBC7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1506" y="172225"/>
            <a:ext cx="12112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Recursive</a:t>
            </a:r>
          </a:p>
        </p:txBody>
      </p:sp>
      <p:sp>
        <p:nvSpPr>
          <p:cNvPr id="20487" name="TextBox 7">
            <a:extLst>
              <a:ext uri="{FF2B5EF4-FFF2-40B4-BE49-F238E27FC236}">
                <a16:creationId xmlns:a16="http://schemas.microsoft.com/office/drawing/2014/main" id="{6F73952F-F911-9F8A-3BE1-41486BA101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6044" y="670699"/>
            <a:ext cx="33131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Iterative approach (no colours)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ABAA3F-2206-B23A-3F50-03B7AAFB5A65}"/>
              </a:ext>
            </a:extLst>
          </p:cNvPr>
          <p:cNvSpPr txBox="1"/>
          <p:nvPr/>
        </p:nvSpPr>
        <p:spPr>
          <a:xfrm>
            <a:off x="5217456" y="1004075"/>
            <a:ext cx="4622800" cy="56340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600" dirty="0"/>
              <a:t>function </a:t>
            </a:r>
            <a:r>
              <a:rPr lang="en-GB" sz="1600" dirty="0" err="1"/>
              <a:t>dfs</a:t>
            </a:r>
            <a:r>
              <a:rPr lang="en-GB" sz="1600" dirty="0"/>
              <a:t>(root)</a:t>
            </a:r>
          </a:p>
          <a:p>
            <a:pPr>
              <a:defRPr/>
            </a:pPr>
            <a:r>
              <a:rPr lang="en-GB" sz="1600" dirty="0"/>
              <a:t>{</a:t>
            </a:r>
          </a:p>
          <a:p>
            <a:pPr>
              <a:defRPr/>
            </a:pPr>
            <a:r>
              <a:rPr lang="en-GB" sz="1600" dirty="0"/>
              <a:t>     </a:t>
            </a:r>
            <a:r>
              <a:rPr lang="en-GB" sz="1600" dirty="0" err="1"/>
              <a:t>stack.push</a:t>
            </a:r>
            <a:r>
              <a:rPr lang="en-GB" sz="1600" dirty="0"/>
              <a:t>( root )   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</a:rPr>
              <a:t>// Start with root on stack</a:t>
            </a:r>
          </a:p>
          <a:p>
            <a:pPr>
              <a:defRPr/>
            </a:pPr>
            <a:r>
              <a:rPr lang="en-GB" sz="1600" dirty="0"/>
              <a:t>     while(</a:t>
            </a:r>
            <a:r>
              <a:rPr lang="en-GB" sz="1600" dirty="0" err="1"/>
              <a:t>stack.length</a:t>
            </a:r>
            <a:r>
              <a:rPr lang="en-GB" sz="1600" dirty="0"/>
              <a:t> &gt; 0)  </a:t>
            </a:r>
            <a:r>
              <a:rPr lang="en-GB" sz="1600" dirty="0">
                <a:solidFill>
                  <a:schemeClr val="accent1">
                    <a:lumMod val="10000"/>
                  </a:schemeClr>
                </a:solidFill>
              </a:rPr>
              <a:t>// Stack not empty?</a:t>
            </a:r>
          </a:p>
          <a:p>
            <a:pPr>
              <a:defRPr/>
            </a:pPr>
            <a:r>
              <a:rPr lang="en-GB" sz="1600" dirty="0"/>
              <a:t>     {</a:t>
            </a:r>
          </a:p>
          <a:p>
            <a:pPr>
              <a:defRPr/>
            </a:pPr>
            <a:r>
              <a:rPr lang="en-GB" sz="1600" dirty="0"/>
              <a:t>         </a:t>
            </a:r>
            <a:r>
              <a:rPr lang="en-GB" sz="1600" dirty="0">
                <a:solidFill>
                  <a:schemeClr val="accent1">
                    <a:lumMod val="10000"/>
                  </a:schemeClr>
                </a:solidFill>
              </a:rPr>
              <a:t>// Get next vertex off the stack</a:t>
            </a:r>
          </a:p>
          <a:p>
            <a:pPr>
              <a:defRPr/>
            </a:pPr>
            <a:r>
              <a:rPr lang="en-GB" sz="1600" dirty="0"/>
              <a:t>         vertex = </a:t>
            </a:r>
            <a:r>
              <a:rPr lang="en-GB" sz="1600" dirty="0" err="1"/>
              <a:t>stack.pop</a:t>
            </a:r>
            <a:r>
              <a:rPr lang="en-GB" sz="1600" dirty="0"/>
              <a:t>()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GB" sz="1600" dirty="0"/>
              <a:t>         if(</a:t>
            </a:r>
            <a:r>
              <a:rPr lang="en-GB" sz="1600" dirty="0" err="1"/>
              <a:t>vertex.discovered</a:t>
            </a:r>
            <a:r>
              <a:rPr lang="en-GB" sz="1600" dirty="0"/>
              <a:t> == false)</a:t>
            </a:r>
          </a:p>
          <a:p>
            <a:pPr>
              <a:defRPr/>
            </a:pPr>
            <a:r>
              <a:rPr lang="en-GB" sz="1600" dirty="0"/>
              <a:t>         {</a:t>
            </a:r>
          </a:p>
          <a:p>
            <a:pPr>
              <a:defRPr/>
            </a:pPr>
            <a:r>
              <a:rPr lang="en-GB" sz="1600" dirty="0"/>
              <a:t>              </a:t>
            </a:r>
            <a:r>
              <a:rPr lang="en-GB" sz="1600" dirty="0">
                <a:solidFill>
                  <a:schemeClr val="accent1">
                    <a:lumMod val="10000"/>
                  </a:schemeClr>
                </a:solidFill>
              </a:rPr>
              <a:t>// Visit the vertex here!!</a:t>
            </a:r>
            <a:endParaRPr lang="en-GB" sz="1600" dirty="0"/>
          </a:p>
          <a:p>
            <a:pPr>
              <a:defRPr/>
            </a:pPr>
            <a:r>
              <a:rPr lang="en-GB" sz="1600" dirty="0"/>
              <a:t>              </a:t>
            </a:r>
            <a:r>
              <a:rPr lang="en-GB" sz="1600" dirty="0" err="1"/>
              <a:t>vertex.discovered</a:t>
            </a:r>
            <a:r>
              <a:rPr lang="en-GB" sz="1600" dirty="0"/>
              <a:t> = true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GB" sz="1600" dirty="0"/>
              <a:t>              </a:t>
            </a:r>
            <a:r>
              <a:rPr lang="en-GB" sz="1600" dirty="0" err="1"/>
              <a:t>adjacentlist</a:t>
            </a:r>
            <a:r>
              <a:rPr lang="en-GB" sz="1600" dirty="0"/>
              <a:t> = </a:t>
            </a:r>
            <a:r>
              <a:rPr lang="en-GB" sz="1600" dirty="0" err="1"/>
              <a:t>vertex.adjacentlist</a:t>
            </a:r>
            <a:endParaRPr lang="en-GB" sz="1600" dirty="0"/>
          </a:p>
          <a:p>
            <a:pPr>
              <a:defRPr/>
            </a:pPr>
            <a:r>
              <a:rPr lang="en-GB" sz="1600" dirty="0"/>
              <a:t>              for(</a:t>
            </a:r>
            <a:r>
              <a:rPr lang="en-GB" sz="1600" dirty="0" err="1"/>
              <a:t>i</a:t>
            </a:r>
            <a:r>
              <a:rPr lang="en-GB" sz="1600" dirty="0"/>
              <a:t> = 0; </a:t>
            </a:r>
            <a:r>
              <a:rPr lang="en-GB" sz="1600" dirty="0" err="1"/>
              <a:t>i</a:t>
            </a:r>
            <a:r>
              <a:rPr lang="en-GB" sz="1600" dirty="0"/>
              <a:t> &lt; </a:t>
            </a:r>
            <a:r>
              <a:rPr lang="en-GB" sz="1600" dirty="0" err="1"/>
              <a:t>adjacentlist.length</a:t>
            </a:r>
            <a:r>
              <a:rPr lang="en-GB" sz="1600" dirty="0"/>
              <a:t>; </a:t>
            </a:r>
            <a:r>
              <a:rPr lang="en-GB" sz="1600" dirty="0" err="1"/>
              <a:t>i</a:t>
            </a:r>
            <a:r>
              <a:rPr lang="en-GB" sz="1600" dirty="0"/>
              <a:t>++)</a:t>
            </a:r>
          </a:p>
          <a:p>
            <a:pPr>
              <a:defRPr/>
            </a:pPr>
            <a:r>
              <a:rPr lang="en-GB" sz="1600" dirty="0"/>
              <a:t>              {</a:t>
            </a:r>
          </a:p>
          <a:p>
            <a:pPr>
              <a:defRPr/>
            </a:pPr>
            <a:r>
              <a:rPr lang="en-GB" sz="1600" dirty="0"/>
              <a:t>                   </a:t>
            </a:r>
            <a:r>
              <a:rPr lang="en-GB" sz="1600" dirty="0">
                <a:solidFill>
                  <a:schemeClr val="accent1">
                    <a:lumMod val="10000"/>
                  </a:schemeClr>
                </a:solidFill>
              </a:rPr>
              <a:t>// Add adjacent vertices to the stack</a:t>
            </a:r>
          </a:p>
          <a:p>
            <a:pPr>
              <a:defRPr/>
            </a:pPr>
            <a:r>
              <a:rPr lang="en-GB" sz="1600" dirty="0"/>
              <a:t>                   </a:t>
            </a:r>
            <a:r>
              <a:rPr lang="en-GB" sz="1600" dirty="0" err="1"/>
              <a:t>stack.push</a:t>
            </a:r>
            <a:r>
              <a:rPr lang="en-GB" sz="1600" dirty="0"/>
              <a:t>( </a:t>
            </a:r>
            <a:r>
              <a:rPr lang="en-GB" sz="1600" dirty="0" err="1"/>
              <a:t>adjacentlist</a:t>
            </a:r>
            <a:r>
              <a:rPr lang="en-GB" sz="1600" dirty="0"/>
              <a:t>[</a:t>
            </a:r>
            <a:r>
              <a:rPr lang="en-GB" sz="1600" dirty="0" err="1"/>
              <a:t>i</a:t>
            </a:r>
            <a:r>
              <a:rPr lang="en-GB" sz="1600" dirty="0"/>
              <a:t>] )</a:t>
            </a:r>
          </a:p>
          <a:p>
            <a:pPr>
              <a:defRPr/>
            </a:pPr>
            <a:r>
              <a:rPr lang="en-GB" sz="1600" dirty="0"/>
              <a:t>              }</a:t>
            </a:r>
          </a:p>
          <a:p>
            <a:pPr>
              <a:defRPr/>
            </a:pPr>
            <a:r>
              <a:rPr lang="en-GB" sz="1600" dirty="0"/>
              <a:t>         }</a:t>
            </a:r>
          </a:p>
          <a:p>
            <a:pPr>
              <a:defRPr/>
            </a:pPr>
            <a:r>
              <a:rPr lang="en-GB" sz="1600" dirty="0"/>
              <a:t>     }</a:t>
            </a:r>
          </a:p>
          <a:p>
            <a:pPr>
              <a:defRPr/>
            </a:pPr>
            <a:r>
              <a:rPr lang="en-GB" sz="1600" dirty="0"/>
              <a:t>}</a:t>
            </a:r>
          </a:p>
        </p:txBody>
      </p:sp>
      <p:sp>
        <p:nvSpPr>
          <p:cNvPr id="20489" name="Rectangle 1">
            <a:extLst>
              <a:ext uri="{FF2B5EF4-FFF2-40B4-BE49-F238E27FC236}">
                <a16:creationId xmlns:a16="http://schemas.microsoft.com/office/drawing/2014/main" id="{9C8A4CE1-D564-9462-0EE3-DD9F81D424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1944" y="4814075"/>
            <a:ext cx="2695575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0490" name="Rectangle 10">
            <a:extLst>
              <a:ext uri="{FF2B5EF4-FFF2-40B4-BE49-F238E27FC236}">
                <a16:creationId xmlns:a16="http://schemas.microsoft.com/office/drawing/2014/main" id="{EB4FE140-83F7-28BA-1E18-DE70531394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8657" y="2850337"/>
            <a:ext cx="2719387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20491" name="Elbow Connector 3">
            <a:extLst>
              <a:ext uri="{FF2B5EF4-FFF2-40B4-BE49-F238E27FC236}">
                <a16:creationId xmlns:a16="http://schemas.microsoft.com/office/drawing/2014/main" id="{8C04C684-3320-B04F-179F-B12BCC2E85D0}"/>
              </a:ext>
            </a:extLst>
          </p:cNvPr>
          <p:cNvCxnSpPr>
            <a:cxnSpLocks noChangeShapeType="1"/>
            <a:stCxn id="20489" idx="3"/>
            <a:endCxn id="20490" idx="3"/>
          </p:cNvCxnSpPr>
          <p:nvPr/>
        </p:nvCxnSpPr>
        <p:spPr bwMode="auto">
          <a:xfrm flipH="1" flipV="1">
            <a:off x="3568044" y="2975750"/>
            <a:ext cx="879475" cy="1963737"/>
          </a:xfrm>
          <a:prstGeom prst="bentConnector3">
            <a:avLst>
              <a:gd name="adj1" fmla="val -40667"/>
            </a:avLst>
          </a:prstGeom>
          <a:noFill/>
          <a:ln w="25400" algn="ctr">
            <a:solidFill>
              <a:srgbClr val="FF0000"/>
            </a:solidFill>
            <a:prstDash val="sysDash"/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492" name="TextBox 7">
            <a:extLst>
              <a:ext uri="{FF2B5EF4-FFF2-40B4-BE49-F238E27FC236}">
                <a16:creationId xmlns:a16="http://schemas.microsoft.com/office/drawing/2014/main" id="{0E5B0191-AF78-2467-3B24-F78E6DBED2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7282" y="2637611"/>
            <a:ext cx="1106487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>
                <a:solidFill>
                  <a:srgbClr val="FF0000"/>
                </a:solidFill>
              </a:rPr>
              <a:t>Recursion</a:t>
            </a:r>
          </a:p>
        </p:txBody>
      </p:sp>
      <p:sp>
        <p:nvSpPr>
          <p:cNvPr id="20493" name="TextBox 12">
            <a:extLst>
              <a:ext uri="{FF2B5EF4-FFF2-40B4-BE49-F238E27FC236}">
                <a16:creationId xmlns:a16="http://schemas.microsoft.com/office/drawing/2014/main" id="{46322914-E9EE-9F2B-989A-29CA83182A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7781" y="1597005"/>
            <a:ext cx="790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O(|V|)</a:t>
            </a:r>
          </a:p>
        </p:txBody>
      </p:sp>
      <p:sp>
        <p:nvSpPr>
          <p:cNvPr id="20494" name="TextBox 13">
            <a:extLst>
              <a:ext uri="{FF2B5EF4-FFF2-40B4-BE49-F238E27FC236}">
                <a16:creationId xmlns:a16="http://schemas.microsoft.com/office/drawing/2014/main" id="{E2908DF9-E12C-437D-4E1B-2B299ACC41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24232" y="3031311"/>
            <a:ext cx="790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O(|E|)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BDC74F-2830-7AC6-C14F-0A53E6894E8F}"/>
              </a:ext>
            </a:extLst>
          </p:cNvPr>
          <p:cNvSpPr txBox="1"/>
          <p:nvPr/>
        </p:nvSpPr>
        <p:spPr>
          <a:xfrm>
            <a:off x="9908536" y="3137365"/>
            <a:ext cx="2134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 examples are pseudocode.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B7343244-DE49-F123-AACB-C24AD13C2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Analysis BFS and DFS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F541BDB5-84D1-B607-8E05-052E2C2B4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Running time of search:</a:t>
            </a:r>
          </a:p>
          <a:p>
            <a:pPr lvl="1"/>
            <a:r>
              <a:rPr lang="en-GB" altLang="en-US" dirty="0"/>
              <a:t>Each node is enqueued/pushed once…O(|V|)</a:t>
            </a:r>
          </a:p>
          <a:p>
            <a:pPr lvl="1"/>
            <a:r>
              <a:rPr lang="en-GB" altLang="en-US" dirty="0"/>
              <a:t>Each adjacency list is scanned only once…O(|E|)</a:t>
            </a:r>
          </a:p>
          <a:p>
            <a:r>
              <a:rPr lang="en-GB" altLang="en-US" dirty="0"/>
              <a:t>Overall running time is:</a:t>
            </a:r>
            <a:br>
              <a:rPr lang="en-GB" altLang="en-US" dirty="0"/>
            </a:br>
            <a:r>
              <a:rPr lang="en-GB" altLang="en-US" dirty="0"/>
              <a:t>O(|V|)+O(|E|) = O(|V|) + O(|E|) = O(|V| + |E|)</a:t>
            </a:r>
          </a:p>
          <a:p>
            <a:endParaRPr lang="en-GB" altLang="en-US" dirty="0"/>
          </a:p>
          <a:p>
            <a:r>
              <a:rPr lang="en-GB" altLang="en-US" dirty="0"/>
              <a:t>Where |V| is the number of vertices and |E| is the number of edges in the graph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90830FE7-9BCE-C6AD-38A5-13FC855B725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4E93DA7-9BA4-C847-C589-F1176DA2A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400" y="184152"/>
            <a:ext cx="8686800" cy="517525"/>
          </a:xfrm>
        </p:spPr>
        <p:txBody>
          <a:bodyPr/>
          <a:lstStyle/>
          <a:p>
            <a:r>
              <a:rPr lang="en-GB" altLang="en-US" dirty="0"/>
              <a:t>Example: BFS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3E46CFC6-54A6-9904-F540-4DC121007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450" y="620714"/>
            <a:ext cx="9311750" cy="1360487"/>
          </a:xfrm>
        </p:spPr>
        <p:txBody>
          <a:bodyPr/>
          <a:lstStyle/>
          <a:p>
            <a:r>
              <a:rPr lang="en-GB" altLang="en-US" sz="2400" dirty="0"/>
              <a:t>Determine the hops (or level if a tree) from a starting vertex to the other vertices in a graph</a:t>
            </a:r>
          </a:p>
          <a:p>
            <a:r>
              <a:rPr lang="en-GB" altLang="en-US" sz="2400" dirty="0"/>
              <a:t>This a simple approach to find the shortest path from vertex A to another vertex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5AEBC50C-26C7-3EE3-65F6-F1C6D947CF7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22533" name="Oval 13">
            <a:extLst>
              <a:ext uri="{FF2B5EF4-FFF2-40B4-BE49-F238E27FC236}">
                <a16:creationId xmlns:a16="http://schemas.microsoft.com/office/drawing/2014/main" id="{4412B754-8CFB-9AC2-19C2-5D57E498EC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9525" y="2657475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A</a:t>
            </a:r>
          </a:p>
        </p:txBody>
      </p:sp>
      <p:sp>
        <p:nvSpPr>
          <p:cNvPr id="22534" name="Oval 5">
            <a:extLst>
              <a:ext uri="{FF2B5EF4-FFF2-40B4-BE49-F238E27FC236}">
                <a16:creationId xmlns:a16="http://schemas.microsoft.com/office/drawing/2014/main" id="{2A800628-A914-08C4-F2C0-962FB6B0FB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62500" y="3109913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C</a:t>
            </a:r>
          </a:p>
        </p:txBody>
      </p:sp>
      <p:sp>
        <p:nvSpPr>
          <p:cNvPr id="22535" name="Oval 6">
            <a:extLst>
              <a:ext uri="{FF2B5EF4-FFF2-40B4-BE49-F238E27FC236}">
                <a16:creationId xmlns:a16="http://schemas.microsoft.com/office/drawing/2014/main" id="{115B59CA-639E-399F-9D8D-C711AF5D1D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3159125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B</a:t>
            </a:r>
          </a:p>
        </p:txBody>
      </p:sp>
      <p:sp>
        <p:nvSpPr>
          <p:cNvPr id="22536" name="Oval 7">
            <a:extLst>
              <a:ext uri="{FF2B5EF4-FFF2-40B4-BE49-F238E27FC236}">
                <a16:creationId xmlns:a16="http://schemas.microsoft.com/office/drawing/2014/main" id="{1E01D256-11FA-C718-DFD7-CD25725F39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06838" y="3756025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F</a:t>
            </a:r>
          </a:p>
        </p:txBody>
      </p:sp>
      <p:sp>
        <p:nvSpPr>
          <p:cNvPr id="22537" name="Oval 8">
            <a:extLst>
              <a:ext uri="{FF2B5EF4-FFF2-40B4-BE49-F238E27FC236}">
                <a16:creationId xmlns:a16="http://schemas.microsoft.com/office/drawing/2014/main" id="{13398B5D-4B7A-0331-841F-34B3C517EA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5725" y="3763963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</a:t>
            </a:r>
          </a:p>
        </p:txBody>
      </p:sp>
      <p:cxnSp>
        <p:nvCxnSpPr>
          <p:cNvPr id="22538" name="Straight Arrow Connector 9">
            <a:extLst>
              <a:ext uri="{FF2B5EF4-FFF2-40B4-BE49-F238E27FC236}">
                <a16:creationId xmlns:a16="http://schemas.microsoft.com/office/drawing/2014/main" id="{BDAF3052-5645-B84A-0D75-F637903E5039}"/>
              </a:ext>
            </a:extLst>
          </p:cNvPr>
          <p:cNvCxnSpPr>
            <a:cxnSpLocks noChangeShapeType="1"/>
            <a:stCxn id="22533" idx="2"/>
            <a:endCxn id="22535" idx="7"/>
          </p:cNvCxnSpPr>
          <p:nvPr/>
        </p:nvCxnSpPr>
        <p:spPr bwMode="auto">
          <a:xfrm flipH="1">
            <a:off x="3184525" y="2803526"/>
            <a:ext cx="635000" cy="398463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39" name="Straight Arrow Connector 10">
            <a:extLst>
              <a:ext uri="{FF2B5EF4-FFF2-40B4-BE49-F238E27FC236}">
                <a16:creationId xmlns:a16="http://schemas.microsoft.com/office/drawing/2014/main" id="{27E98D83-970F-0767-C859-F829E3EC5594}"/>
              </a:ext>
            </a:extLst>
          </p:cNvPr>
          <p:cNvCxnSpPr>
            <a:cxnSpLocks noChangeShapeType="1"/>
            <a:stCxn id="22533" idx="6"/>
            <a:endCxn id="22534" idx="1"/>
          </p:cNvCxnSpPr>
          <p:nvPr/>
        </p:nvCxnSpPr>
        <p:spPr bwMode="auto">
          <a:xfrm>
            <a:off x="4067175" y="2803525"/>
            <a:ext cx="731838" cy="34925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40" name="Straight Arrow Connector 11">
            <a:extLst>
              <a:ext uri="{FF2B5EF4-FFF2-40B4-BE49-F238E27FC236}">
                <a16:creationId xmlns:a16="http://schemas.microsoft.com/office/drawing/2014/main" id="{D9E163D8-25D9-B9C8-131F-FCD961F29AA5}"/>
              </a:ext>
            </a:extLst>
          </p:cNvPr>
          <p:cNvCxnSpPr>
            <a:cxnSpLocks noChangeShapeType="1"/>
            <a:stCxn id="22535" idx="6"/>
            <a:endCxn id="22536" idx="1"/>
          </p:cNvCxnSpPr>
          <p:nvPr/>
        </p:nvCxnSpPr>
        <p:spPr bwMode="auto">
          <a:xfrm>
            <a:off x="3219450" y="3305176"/>
            <a:ext cx="723900" cy="493713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41" name="Straight Arrow Connector 12">
            <a:extLst>
              <a:ext uri="{FF2B5EF4-FFF2-40B4-BE49-F238E27FC236}">
                <a16:creationId xmlns:a16="http://schemas.microsoft.com/office/drawing/2014/main" id="{598C2955-7A56-0D99-87FB-34E847B09FA0}"/>
              </a:ext>
            </a:extLst>
          </p:cNvPr>
          <p:cNvCxnSpPr>
            <a:cxnSpLocks noChangeShapeType="1"/>
            <a:stCxn id="22534" idx="5"/>
            <a:endCxn id="22537" idx="0"/>
          </p:cNvCxnSpPr>
          <p:nvPr/>
        </p:nvCxnSpPr>
        <p:spPr bwMode="auto">
          <a:xfrm>
            <a:off x="4973638" y="3359151"/>
            <a:ext cx="315912" cy="404813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2542" name="Oval 7">
            <a:extLst>
              <a:ext uri="{FF2B5EF4-FFF2-40B4-BE49-F238E27FC236}">
                <a16:creationId xmlns:a16="http://schemas.microsoft.com/office/drawing/2014/main" id="{0D5C5F92-B1AC-2524-8975-863728E33C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6114" y="3763963"/>
            <a:ext cx="249237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D</a:t>
            </a:r>
          </a:p>
        </p:txBody>
      </p:sp>
      <p:sp>
        <p:nvSpPr>
          <p:cNvPr id="22543" name="Oval 7">
            <a:extLst>
              <a:ext uri="{FF2B5EF4-FFF2-40B4-BE49-F238E27FC236}">
                <a16:creationId xmlns:a16="http://schemas.microsoft.com/office/drawing/2014/main" id="{FD3F7391-D0AF-0B7B-722E-C6EFD69163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0" y="3756025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E</a:t>
            </a:r>
          </a:p>
        </p:txBody>
      </p:sp>
      <p:cxnSp>
        <p:nvCxnSpPr>
          <p:cNvPr id="22544" name="Straight Arrow Connector 11">
            <a:extLst>
              <a:ext uri="{FF2B5EF4-FFF2-40B4-BE49-F238E27FC236}">
                <a16:creationId xmlns:a16="http://schemas.microsoft.com/office/drawing/2014/main" id="{CEF0E871-DE84-C0A8-0839-B1462C3747FF}"/>
              </a:ext>
            </a:extLst>
          </p:cNvPr>
          <p:cNvCxnSpPr>
            <a:cxnSpLocks noChangeShapeType="1"/>
            <a:stCxn id="22535" idx="4"/>
            <a:endCxn id="22543" idx="0"/>
          </p:cNvCxnSpPr>
          <p:nvPr/>
        </p:nvCxnSpPr>
        <p:spPr bwMode="auto">
          <a:xfrm flipH="1">
            <a:off x="3051175" y="3451225"/>
            <a:ext cx="44450" cy="30480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45" name="Straight Arrow Connector 11">
            <a:extLst>
              <a:ext uri="{FF2B5EF4-FFF2-40B4-BE49-F238E27FC236}">
                <a16:creationId xmlns:a16="http://schemas.microsoft.com/office/drawing/2014/main" id="{123B74D6-E008-528D-B526-AA45319F897F}"/>
              </a:ext>
            </a:extLst>
          </p:cNvPr>
          <p:cNvCxnSpPr>
            <a:cxnSpLocks noChangeShapeType="1"/>
            <a:stCxn id="22535" idx="2"/>
            <a:endCxn id="22542" idx="7"/>
          </p:cNvCxnSpPr>
          <p:nvPr/>
        </p:nvCxnSpPr>
        <p:spPr bwMode="auto">
          <a:xfrm flipH="1">
            <a:off x="2128838" y="3305175"/>
            <a:ext cx="842962" cy="50165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46" name="Straight Connector 42">
            <a:extLst>
              <a:ext uri="{FF2B5EF4-FFF2-40B4-BE49-F238E27FC236}">
                <a16:creationId xmlns:a16="http://schemas.microsoft.com/office/drawing/2014/main" id="{9C25EE23-F847-0AF3-7344-3CC6F8823A1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033589" y="3578225"/>
            <a:ext cx="4567237" cy="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47" name="Straight Connector 43">
            <a:extLst>
              <a:ext uri="{FF2B5EF4-FFF2-40B4-BE49-F238E27FC236}">
                <a16:creationId xmlns:a16="http://schemas.microsoft.com/office/drawing/2014/main" id="{7D1D2CB7-AEE2-2FD1-8E2F-9E65BEE577C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033589" y="3017838"/>
            <a:ext cx="4554537" cy="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2548" name="TextBox 50">
            <a:extLst>
              <a:ext uri="{FF2B5EF4-FFF2-40B4-BE49-F238E27FC236}">
                <a16:creationId xmlns:a16="http://schemas.microsoft.com/office/drawing/2014/main" id="{7B4CC167-0E9C-0019-5783-0922956828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1800" y="2657475"/>
            <a:ext cx="927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Level 0</a:t>
            </a:r>
          </a:p>
        </p:txBody>
      </p:sp>
      <p:sp>
        <p:nvSpPr>
          <p:cNvPr id="22549" name="TextBox 51">
            <a:extLst>
              <a:ext uri="{FF2B5EF4-FFF2-40B4-BE49-F238E27FC236}">
                <a16:creationId xmlns:a16="http://schemas.microsoft.com/office/drawing/2014/main" id="{53E3F06C-84D4-B8C9-ECD9-B8A6C731E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1800" y="3214689"/>
            <a:ext cx="9271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Level 1</a:t>
            </a:r>
          </a:p>
        </p:txBody>
      </p:sp>
      <p:sp>
        <p:nvSpPr>
          <p:cNvPr id="22550" name="TextBox 52">
            <a:extLst>
              <a:ext uri="{FF2B5EF4-FFF2-40B4-BE49-F238E27FC236}">
                <a16:creationId xmlns:a16="http://schemas.microsoft.com/office/drawing/2014/main" id="{46021180-D6C0-3412-1D05-4C7221A381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1800" y="3717925"/>
            <a:ext cx="927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Level 2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71FA7CE5-B61B-B184-E147-8106F3C02DF1}"/>
              </a:ext>
            </a:extLst>
          </p:cNvPr>
          <p:cNvSpPr txBox="1"/>
          <p:nvPr/>
        </p:nvSpPr>
        <p:spPr>
          <a:xfrm>
            <a:off x="6784976" y="1779589"/>
            <a:ext cx="3825875" cy="48355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200" dirty="0"/>
              <a:t>function </a:t>
            </a:r>
            <a:r>
              <a:rPr lang="en-GB" sz="1200" dirty="0" err="1"/>
              <a:t>bfshopcount</a:t>
            </a:r>
            <a:r>
              <a:rPr lang="en-GB" sz="1200" dirty="0"/>
              <a:t>(root)</a:t>
            </a:r>
          </a:p>
          <a:p>
            <a:pPr>
              <a:defRPr/>
            </a:pPr>
            <a:r>
              <a:rPr lang="en-GB" sz="1200" dirty="0"/>
              <a:t>{</a:t>
            </a:r>
          </a:p>
          <a:p>
            <a:pPr>
              <a:defRPr/>
            </a:pPr>
            <a:r>
              <a:rPr lang="en-GB" sz="1200" dirty="0"/>
              <a:t>     </a:t>
            </a:r>
            <a:r>
              <a:rPr lang="en-GB" sz="1200" b="1" dirty="0" err="1"/>
              <a:t>root.hops</a:t>
            </a:r>
            <a:r>
              <a:rPr lang="en-GB" sz="1200" b="1" dirty="0"/>
              <a:t> = 0</a:t>
            </a:r>
          </a:p>
          <a:p>
            <a:pPr>
              <a:defRPr/>
            </a:pPr>
            <a:r>
              <a:rPr lang="en-GB" sz="1200" dirty="0"/>
              <a:t>     </a:t>
            </a:r>
            <a:r>
              <a:rPr lang="en-GB" sz="1200" dirty="0" err="1"/>
              <a:t>root.discovered</a:t>
            </a:r>
            <a:r>
              <a:rPr lang="en-GB" sz="1200" dirty="0"/>
              <a:t> = true    </a:t>
            </a:r>
            <a:r>
              <a:rPr lang="en-GB" sz="1200" dirty="0">
                <a:solidFill>
                  <a:schemeClr val="tx2">
                    <a:lumMod val="50000"/>
                  </a:schemeClr>
                </a:solidFill>
              </a:rPr>
              <a:t>// Visit the root vertex</a:t>
            </a:r>
          </a:p>
          <a:p>
            <a:pPr>
              <a:defRPr/>
            </a:pPr>
            <a:r>
              <a:rPr lang="en-GB" sz="1200" dirty="0"/>
              <a:t>     </a:t>
            </a:r>
            <a:r>
              <a:rPr lang="en-GB" sz="1200" dirty="0" err="1"/>
              <a:t>queue.enqueue</a:t>
            </a:r>
            <a:r>
              <a:rPr lang="en-GB" sz="1200" dirty="0"/>
              <a:t>( root )   </a:t>
            </a:r>
            <a:r>
              <a:rPr lang="en-GB" sz="1200" dirty="0">
                <a:solidFill>
                  <a:schemeClr val="tx2">
                    <a:lumMod val="50000"/>
                  </a:schemeClr>
                </a:solidFill>
              </a:rPr>
              <a:t>// Start with root on Q</a:t>
            </a:r>
          </a:p>
          <a:p>
            <a:pPr>
              <a:defRPr/>
            </a:pPr>
            <a:endParaRPr lang="en-GB" sz="12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sz="1200" dirty="0"/>
              <a:t>     while(</a:t>
            </a:r>
            <a:r>
              <a:rPr lang="en-GB" sz="1200" dirty="0" err="1"/>
              <a:t>queue.length</a:t>
            </a:r>
            <a:r>
              <a:rPr lang="en-GB" sz="1200" dirty="0"/>
              <a:t> &gt; 0)  </a:t>
            </a:r>
            <a:r>
              <a:rPr lang="en-GB" sz="1200" dirty="0">
                <a:solidFill>
                  <a:schemeClr val="accent1">
                    <a:lumMod val="10000"/>
                  </a:schemeClr>
                </a:solidFill>
              </a:rPr>
              <a:t>// Q not empty?</a:t>
            </a:r>
          </a:p>
          <a:p>
            <a:pPr>
              <a:defRPr/>
            </a:pPr>
            <a:r>
              <a:rPr lang="en-GB" sz="1200" dirty="0"/>
              <a:t>     {</a:t>
            </a:r>
          </a:p>
          <a:p>
            <a:pPr>
              <a:defRPr/>
            </a:pPr>
            <a:r>
              <a:rPr lang="en-GB" sz="1200" dirty="0"/>
              <a:t>         </a:t>
            </a:r>
            <a:r>
              <a:rPr lang="en-GB" sz="1200" dirty="0">
                <a:solidFill>
                  <a:schemeClr val="accent1">
                    <a:lumMod val="10000"/>
                  </a:schemeClr>
                </a:solidFill>
              </a:rPr>
              <a:t>// Get next vertex off the queue</a:t>
            </a:r>
          </a:p>
          <a:p>
            <a:pPr>
              <a:defRPr/>
            </a:pPr>
            <a:r>
              <a:rPr lang="en-GB" sz="1200" dirty="0">
                <a:solidFill>
                  <a:schemeClr val="tx2">
                    <a:lumMod val="50000"/>
                  </a:schemeClr>
                </a:solidFill>
              </a:rPr>
              <a:t>         // and visit the vertex</a:t>
            </a:r>
            <a:endParaRPr lang="en-GB" sz="12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en-GB" sz="1200" dirty="0"/>
              <a:t>         vertex = </a:t>
            </a:r>
            <a:r>
              <a:rPr lang="en-GB" sz="1200" dirty="0" err="1"/>
              <a:t>queue.dequeue</a:t>
            </a:r>
            <a:r>
              <a:rPr lang="en-GB" sz="1200" dirty="0"/>
              <a:t>()</a:t>
            </a:r>
          </a:p>
          <a:p>
            <a:pPr>
              <a:defRPr/>
            </a:pPr>
            <a:endParaRPr lang="en-GB" sz="1200" dirty="0"/>
          </a:p>
          <a:p>
            <a:pPr>
              <a:defRPr/>
            </a:pPr>
            <a:r>
              <a:rPr lang="en-GB" sz="1200" dirty="0"/>
              <a:t>         </a:t>
            </a:r>
            <a:r>
              <a:rPr lang="en-GB" sz="1200" dirty="0" err="1"/>
              <a:t>adjacentlist</a:t>
            </a:r>
            <a:r>
              <a:rPr lang="en-GB" sz="1200" dirty="0"/>
              <a:t> = </a:t>
            </a:r>
            <a:r>
              <a:rPr lang="en-GB" sz="1200" dirty="0" err="1"/>
              <a:t>vertex.adjacentlist</a:t>
            </a:r>
            <a:endParaRPr lang="en-GB" sz="1200" dirty="0"/>
          </a:p>
          <a:p>
            <a:pPr>
              <a:defRPr/>
            </a:pPr>
            <a:r>
              <a:rPr lang="en-GB" sz="1200" dirty="0"/>
              <a:t>         for(</a:t>
            </a:r>
            <a:r>
              <a:rPr lang="en-GB" sz="1200" dirty="0" err="1"/>
              <a:t>i</a:t>
            </a:r>
            <a:r>
              <a:rPr lang="en-GB" sz="1200" dirty="0"/>
              <a:t> = 0; </a:t>
            </a:r>
            <a:r>
              <a:rPr lang="en-GB" sz="1200" dirty="0" err="1"/>
              <a:t>i</a:t>
            </a:r>
            <a:r>
              <a:rPr lang="en-GB" sz="1200" dirty="0"/>
              <a:t> &lt; </a:t>
            </a:r>
            <a:r>
              <a:rPr lang="en-GB" sz="1200" dirty="0" err="1"/>
              <a:t>adjacentlist.length</a:t>
            </a:r>
            <a:r>
              <a:rPr lang="en-GB" sz="1200" dirty="0"/>
              <a:t>; </a:t>
            </a:r>
            <a:r>
              <a:rPr lang="en-GB" sz="1200" dirty="0" err="1"/>
              <a:t>i</a:t>
            </a:r>
            <a:r>
              <a:rPr lang="en-GB" sz="1200" dirty="0"/>
              <a:t>++)</a:t>
            </a:r>
          </a:p>
          <a:p>
            <a:pPr>
              <a:defRPr/>
            </a:pPr>
            <a:r>
              <a:rPr lang="en-GB" sz="1200" dirty="0"/>
              <a:t>         {</a:t>
            </a:r>
          </a:p>
          <a:p>
            <a:pPr>
              <a:defRPr/>
            </a:pPr>
            <a:r>
              <a:rPr lang="en-GB" sz="1200" dirty="0"/>
              <a:t>              if( </a:t>
            </a:r>
            <a:r>
              <a:rPr lang="en-GB" sz="1200" dirty="0" err="1"/>
              <a:t>adjacentlist</a:t>
            </a:r>
            <a:r>
              <a:rPr lang="en-GB" sz="1200" dirty="0"/>
              <a:t>[</a:t>
            </a:r>
            <a:r>
              <a:rPr lang="en-GB" sz="1200" dirty="0" err="1"/>
              <a:t>i</a:t>
            </a:r>
            <a:r>
              <a:rPr lang="en-GB" sz="1200" dirty="0"/>
              <a:t>].discovered == false )</a:t>
            </a:r>
          </a:p>
          <a:p>
            <a:pPr>
              <a:defRPr/>
            </a:pPr>
            <a:r>
              <a:rPr lang="en-GB" sz="1200" dirty="0"/>
              <a:t>              {</a:t>
            </a:r>
          </a:p>
          <a:p>
            <a:pPr>
              <a:defRPr/>
            </a:pPr>
            <a:r>
              <a:rPr lang="en-GB" sz="1200" dirty="0"/>
              <a:t>                    </a:t>
            </a:r>
            <a:r>
              <a:rPr lang="en-GB" sz="1200" dirty="0">
                <a:solidFill>
                  <a:schemeClr val="tx2">
                    <a:lumMod val="75000"/>
                  </a:schemeClr>
                </a:solidFill>
              </a:rPr>
              <a:t>// Parent hops plus 1</a:t>
            </a:r>
          </a:p>
          <a:p>
            <a:pPr>
              <a:defRPr/>
            </a:pPr>
            <a:r>
              <a:rPr lang="en-GB" sz="1200" dirty="0"/>
              <a:t>                    </a:t>
            </a:r>
            <a:r>
              <a:rPr lang="en-GB" sz="1200" b="1" dirty="0" err="1"/>
              <a:t>adjacentlist</a:t>
            </a:r>
            <a:r>
              <a:rPr lang="en-GB" sz="1200" b="1" dirty="0"/>
              <a:t>[</a:t>
            </a:r>
            <a:r>
              <a:rPr lang="en-GB" sz="1200" b="1" dirty="0" err="1"/>
              <a:t>i</a:t>
            </a:r>
            <a:r>
              <a:rPr lang="en-GB" sz="1200" b="1" dirty="0"/>
              <a:t>].hops = </a:t>
            </a:r>
            <a:r>
              <a:rPr lang="en-GB" sz="1200" b="1" dirty="0" err="1"/>
              <a:t>vertex.hops</a:t>
            </a:r>
            <a:r>
              <a:rPr lang="en-GB" sz="1200" b="1" dirty="0"/>
              <a:t> + 1</a:t>
            </a:r>
          </a:p>
          <a:p>
            <a:pPr>
              <a:defRPr/>
            </a:pPr>
            <a:r>
              <a:rPr lang="en-GB" sz="1200" dirty="0"/>
              <a:t>                    </a:t>
            </a:r>
            <a:r>
              <a:rPr lang="en-GB" sz="1200" dirty="0" err="1"/>
              <a:t>adjacentlist</a:t>
            </a:r>
            <a:r>
              <a:rPr lang="en-GB" sz="1200" dirty="0"/>
              <a:t>[</a:t>
            </a:r>
            <a:r>
              <a:rPr lang="en-GB" sz="1200" dirty="0" err="1"/>
              <a:t>i</a:t>
            </a:r>
            <a:r>
              <a:rPr lang="en-GB" sz="1200" dirty="0"/>
              <a:t>].discovered = true</a:t>
            </a:r>
          </a:p>
          <a:p>
            <a:pPr>
              <a:defRPr/>
            </a:pPr>
            <a:r>
              <a:rPr lang="en-GB" sz="1200" dirty="0"/>
              <a:t>                    </a:t>
            </a:r>
            <a:r>
              <a:rPr lang="en-GB" sz="1200" dirty="0" err="1"/>
              <a:t>queue.enqueue</a:t>
            </a:r>
            <a:r>
              <a:rPr lang="en-GB" sz="1200" dirty="0"/>
              <a:t>( </a:t>
            </a:r>
            <a:r>
              <a:rPr lang="en-GB" sz="1200" dirty="0" err="1"/>
              <a:t>adjacentlist</a:t>
            </a:r>
            <a:r>
              <a:rPr lang="en-GB" sz="1200" dirty="0"/>
              <a:t>[</a:t>
            </a:r>
            <a:r>
              <a:rPr lang="en-GB" sz="1200" dirty="0" err="1"/>
              <a:t>i</a:t>
            </a:r>
            <a:r>
              <a:rPr lang="en-GB" sz="1200" dirty="0"/>
              <a:t>] )</a:t>
            </a:r>
          </a:p>
          <a:p>
            <a:pPr>
              <a:defRPr/>
            </a:pPr>
            <a:r>
              <a:rPr lang="en-GB" sz="1200" dirty="0"/>
              <a:t>              }</a:t>
            </a:r>
          </a:p>
          <a:p>
            <a:pPr>
              <a:defRPr/>
            </a:pPr>
            <a:r>
              <a:rPr lang="en-GB" sz="1200" dirty="0"/>
              <a:t>         }</a:t>
            </a:r>
          </a:p>
          <a:p>
            <a:pPr>
              <a:defRPr/>
            </a:pPr>
            <a:r>
              <a:rPr lang="en-GB" sz="1200" dirty="0"/>
              <a:t>     }</a:t>
            </a:r>
          </a:p>
          <a:p>
            <a:pPr>
              <a:defRPr/>
            </a:pPr>
            <a:r>
              <a:rPr lang="en-GB" sz="1200" dirty="0"/>
              <a:t>}</a:t>
            </a:r>
          </a:p>
        </p:txBody>
      </p:sp>
      <p:sp>
        <p:nvSpPr>
          <p:cNvPr id="22552" name="Oval 31">
            <a:extLst>
              <a:ext uri="{FF2B5EF4-FFF2-40B4-BE49-F238E27FC236}">
                <a16:creationId xmlns:a16="http://schemas.microsoft.com/office/drawing/2014/main" id="{43ED03AC-9999-1E9A-80C9-68AC75AAEA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51175" y="4741863"/>
            <a:ext cx="247650" cy="292100"/>
          </a:xfrm>
          <a:prstGeom prst="ellipse">
            <a:avLst/>
          </a:prstGeom>
          <a:solidFill>
            <a:srgbClr val="0070C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22553" name="Oval 5">
            <a:extLst>
              <a:ext uri="{FF2B5EF4-FFF2-40B4-BE49-F238E27FC236}">
                <a16:creationId xmlns:a16="http://schemas.microsoft.com/office/drawing/2014/main" id="{7E282AE9-0C3C-12F4-FDBB-E0C68DBC01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7725" y="5364163"/>
            <a:ext cx="249238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C</a:t>
            </a:r>
          </a:p>
        </p:txBody>
      </p:sp>
      <p:sp>
        <p:nvSpPr>
          <p:cNvPr id="22554" name="Oval 6">
            <a:extLst>
              <a:ext uri="{FF2B5EF4-FFF2-40B4-BE49-F238E27FC236}">
                <a16:creationId xmlns:a16="http://schemas.microsoft.com/office/drawing/2014/main" id="{7FC91338-E5B6-7C13-85AA-19170ECC9D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4775" y="5364163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B</a:t>
            </a:r>
          </a:p>
        </p:txBody>
      </p:sp>
      <p:sp>
        <p:nvSpPr>
          <p:cNvPr id="22555" name="Oval 7">
            <a:extLst>
              <a:ext uri="{FF2B5EF4-FFF2-40B4-BE49-F238E27FC236}">
                <a16:creationId xmlns:a16="http://schemas.microsoft.com/office/drawing/2014/main" id="{344534DE-7B5A-2AF2-D232-D243BC9AC9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9200" y="5910263"/>
            <a:ext cx="247650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D</a:t>
            </a:r>
          </a:p>
        </p:txBody>
      </p:sp>
      <p:cxnSp>
        <p:nvCxnSpPr>
          <p:cNvPr id="22556" name="Straight Arrow Connector 9">
            <a:extLst>
              <a:ext uri="{FF2B5EF4-FFF2-40B4-BE49-F238E27FC236}">
                <a16:creationId xmlns:a16="http://schemas.microsoft.com/office/drawing/2014/main" id="{91794F6D-BBB1-19E4-3A9C-B1EA5C8A92FC}"/>
              </a:ext>
            </a:extLst>
          </p:cNvPr>
          <p:cNvCxnSpPr>
            <a:cxnSpLocks noChangeShapeType="1"/>
            <a:stCxn id="22552" idx="3"/>
            <a:endCxn id="22554" idx="7"/>
          </p:cNvCxnSpPr>
          <p:nvPr/>
        </p:nvCxnSpPr>
        <p:spPr bwMode="auto">
          <a:xfrm flipH="1">
            <a:off x="2855914" y="4991101"/>
            <a:ext cx="231775" cy="415925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57" name="Straight Arrow Connector 10">
            <a:extLst>
              <a:ext uri="{FF2B5EF4-FFF2-40B4-BE49-F238E27FC236}">
                <a16:creationId xmlns:a16="http://schemas.microsoft.com/office/drawing/2014/main" id="{7D4E7F19-96BF-081E-1809-2F7407D1B405}"/>
              </a:ext>
            </a:extLst>
          </p:cNvPr>
          <p:cNvCxnSpPr>
            <a:cxnSpLocks noChangeShapeType="1"/>
            <a:stCxn id="22552" idx="5"/>
            <a:endCxn id="22553" idx="1"/>
          </p:cNvCxnSpPr>
          <p:nvPr/>
        </p:nvCxnSpPr>
        <p:spPr bwMode="auto">
          <a:xfrm>
            <a:off x="3262314" y="4991101"/>
            <a:ext cx="161925" cy="415925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58" name="Straight Arrow Connector 11">
            <a:extLst>
              <a:ext uri="{FF2B5EF4-FFF2-40B4-BE49-F238E27FC236}">
                <a16:creationId xmlns:a16="http://schemas.microsoft.com/office/drawing/2014/main" id="{1F6AD56C-EFEE-CAF4-CC84-CB7F4015963A}"/>
              </a:ext>
            </a:extLst>
          </p:cNvPr>
          <p:cNvCxnSpPr>
            <a:cxnSpLocks noChangeShapeType="1"/>
            <a:stCxn id="22554" idx="6"/>
            <a:endCxn id="22553" idx="2"/>
          </p:cNvCxnSpPr>
          <p:nvPr/>
        </p:nvCxnSpPr>
        <p:spPr bwMode="auto">
          <a:xfrm>
            <a:off x="2892425" y="5510213"/>
            <a:ext cx="495300" cy="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59" name="Straight Arrow Connector 12">
            <a:extLst>
              <a:ext uri="{FF2B5EF4-FFF2-40B4-BE49-F238E27FC236}">
                <a16:creationId xmlns:a16="http://schemas.microsoft.com/office/drawing/2014/main" id="{643669F1-D2A6-AF7E-875E-3AF59E79DD0E}"/>
              </a:ext>
            </a:extLst>
          </p:cNvPr>
          <p:cNvCxnSpPr>
            <a:cxnSpLocks noChangeShapeType="1"/>
            <a:stCxn id="22554" idx="4"/>
            <a:endCxn id="22555" idx="0"/>
          </p:cNvCxnSpPr>
          <p:nvPr/>
        </p:nvCxnSpPr>
        <p:spPr bwMode="auto">
          <a:xfrm flipH="1">
            <a:off x="2613026" y="5656263"/>
            <a:ext cx="155575" cy="25400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2560" name="Oval 5">
            <a:extLst>
              <a:ext uri="{FF2B5EF4-FFF2-40B4-BE49-F238E27FC236}">
                <a16:creationId xmlns:a16="http://schemas.microsoft.com/office/drawing/2014/main" id="{A7F00659-5FA3-47BB-D869-CB33BDEC2B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8714" y="5905500"/>
            <a:ext cx="249237" cy="29210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E</a:t>
            </a:r>
          </a:p>
        </p:txBody>
      </p:sp>
      <p:cxnSp>
        <p:nvCxnSpPr>
          <p:cNvPr id="22561" name="Straight Arrow Connector 12">
            <a:extLst>
              <a:ext uri="{FF2B5EF4-FFF2-40B4-BE49-F238E27FC236}">
                <a16:creationId xmlns:a16="http://schemas.microsoft.com/office/drawing/2014/main" id="{A013E386-4649-6460-152F-76D3FA21FBE7}"/>
              </a:ext>
            </a:extLst>
          </p:cNvPr>
          <p:cNvCxnSpPr>
            <a:cxnSpLocks noChangeShapeType="1"/>
            <a:stCxn id="22553" idx="4"/>
            <a:endCxn id="22560" idx="1"/>
          </p:cNvCxnSpPr>
          <p:nvPr/>
        </p:nvCxnSpPr>
        <p:spPr bwMode="auto">
          <a:xfrm>
            <a:off x="3513139" y="5656263"/>
            <a:ext cx="192087" cy="29210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62" name="Curved Connector 9">
            <a:extLst>
              <a:ext uri="{FF2B5EF4-FFF2-40B4-BE49-F238E27FC236}">
                <a16:creationId xmlns:a16="http://schemas.microsoft.com/office/drawing/2014/main" id="{2649BD24-1BBC-48D5-EF25-3926F9449ACE}"/>
              </a:ext>
            </a:extLst>
          </p:cNvPr>
          <p:cNvCxnSpPr>
            <a:cxnSpLocks noChangeShapeType="1"/>
            <a:stCxn id="22553" idx="7"/>
            <a:endCxn id="22552" idx="7"/>
          </p:cNvCxnSpPr>
          <p:nvPr/>
        </p:nvCxnSpPr>
        <p:spPr bwMode="auto">
          <a:xfrm rot="16200000" flipV="1">
            <a:off x="3120232" y="4926807"/>
            <a:ext cx="622300" cy="338137"/>
          </a:xfrm>
          <a:prstGeom prst="curvedConnector3">
            <a:avLst>
              <a:gd name="adj1" fmla="val 99338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2563" name="TextBox 53">
            <a:extLst>
              <a:ext uri="{FF2B5EF4-FFF2-40B4-BE49-F238E27FC236}">
                <a16:creationId xmlns:a16="http://schemas.microsoft.com/office/drawing/2014/main" id="{3338C6B0-EB9F-9B85-06D3-7ADF575B73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9950" y="4695825"/>
            <a:ext cx="946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hops=0</a:t>
            </a:r>
          </a:p>
        </p:txBody>
      </p:sp>
      <p:sp>
        <p:nvSpPr>
          <p:cNvPr id="22564" name="TextBox 53">
            <a:extLst>
              <a:ext uri="{FF2B5EF4-FFF2-40B4-BE49-F238E27FC236}">
                <a16:creationId xmlns:a16="http://schemas.microsoft.com/office/drawing/2014/main" id="{09634002-0F73-E6EC-0254-7E812FB792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163" y="5318125"/>
            <a:ext cx="946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hops=1</a:t>
            </a:r>
          </a:p>
        </p:txBody>
      </p:sp>
      <p:sp>
        <p:nvSpPr>
          <p:cNvPr id="22565" name="TextBox 53">
            <a:extLst>
              <a:ext uri="{FF2B5EF4-FFF2-40B4-BE49-F238E27FC236}">
                <a16:creationId xmlns:a16="http://schemas.microsoft.com/office/drawing/2014/main" id="{01009476-82DE-E646-80EE-A089F68357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9663" y="5307014"/>
            <a:ext cx="946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hops=1</a:t>
            </a:r>
          </a:p>
        </p:txBody>
      </p:sp>
      <p:sp>
        <p:nvSpPr>
          <p:cNvPr id="22566" name="TextBox 53">
            <a:extLst>
              <a:ext uri="{FF2B5EF4-FFF2-40B4-BE49-F238E27FC236}">
                <a16:creationId xmlns:a16="http://schemas.microsoft.com/office/drawing/2014/main" id="{8C9BC676-424F-4B70-594D-766B53405F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6126164"/>
            <a:ext cx="9477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hops=2</a:t>
            </a:r>
          </a:p>
        </p:txBody>
      </p:sp>
      <p:sp>
        <p:nvSpPr>
          <p:cNvPr id="22567" name="TextBox 53">
            <a:extLst>
              <a:ext uri="{FF2B5EF4-FFF2-40B4-BE49-F238E27FC236}">
                <a16:creationId xmlns:a16="http://schemas.microsoft.com/office/drawing/2014/main" id="{D1F58DAE-9250-2073-2F69-410A1594EA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87725" y="6113464"/>
            <a:ext cx="9477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hops=2</a:t>
            </a:r>
          </a:p>
        </p:txBody>
      </p:sp>
      <p:sp>
        <p:nvSpPr>
          <p:cNvPr id="22568" name="TextBox 55">
            <a:extLst>
              <a:ext uri="{FF2B5EF4-FFF2-40B4-BE49-F238E27FC236}">
                <a16:creationId xmlns:a16="http://schemas.microsoft.com/office/drawing/2014/main" id="{80D69CF1-AC66-54F2-9FB7-BBE2E87646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7088" y="5840413"/>
            <a:ext cx="18843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Visit order: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  <a:r>
              <a:rPr kumimoji="0" lang="en-GB" altLang="en-US" sz="1800">
                <a:sym typeface="Wingdings" panose="05000000000000000000" pitchFamily="2" charset="2"/>
              </a:rPr>
              <a:t>BCDE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3D1A465D-6419-884E-7367-B3BDC9298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7363" y="-12699"/>
            <a:ext cx="4689475" cy="636588"/>
          </a:xfrm>
        </p:spPr>
        <p:txBody>
          <a:bodyPr/>
          <a:lstStyle/>
          <a:p>
            <a:r>
              <a:rPr lang="en-GB" altLang="en-US" dirty="0"/>
              <a:t>Example: DFS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7134596D-BBC7-616D-55AF-C81D714E0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3864" y="463551"/>
            <a:ext cx="4973637" cy="2466975"/>
          </a:xfrm>
        </p:spPr>
        <p:txBody>
          <a:bodyPr/>
          <a:lstStyle/>
          <a:p>
            <a:r>
              <a:rPr lang="en-GB" altLang="en-US" sz="1800"/>
              <a:t>Say we have a set of tasks that need to be completed but some tasks need to be completed before others (a dependency)</a:t>
            </a:r>
          </a:p>
          <a:p>
            <a:r>
              <a:rPr lang="en-GB" altLang="en-US" sz="1800"/>
              <a:t>We can use a DFS to determine the order in which the tasks should be completed (assuming a valid order is possible)</a:t>
            </a:r>
          </a:p>
          <a:p>
            <a:pPr lvl="1"/>
            <a:r>
              <a:rPr lang="en-GB" altLang="en-US" sz="1600"/>
              <a:t>Insert on top of list </a:t>
            </a:r>
            <a:r>
              <a:rPr lang="en-GB" altLang="en-US" sz="1600" b="1"/>
              <a:t>after all adjacent vertices (dependencies) have been processed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13DE2E9B-A8A9-37DC-9486-949C78D13AA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3557" name="Group 4">
            <a:extLst>
              <a:ext uri="{FF2B5EF4-FFF2-40B4-BE49-F238E27FC236}">
                <a16:creationId xmlns:a16="http://schemas.microsoft.com/office/drawing/2014/main" id="{443F8367-CA37-9A94-F6D3-3B9540D95371}"/>
              </a:ext>
            </a:extLst>
          </p:cNvPr>
          <p:cNvGrpSpPr>
            <a:grpSpLocks/>
          </p:cNvGrpSpPr>
          <p:nvPr/>
        </p:nvGrpSpPr>
        <p:grpSpPr bwMode="auto">
          <a:xfrm>
            <a:off x="1574801" y="3967164"/>
            <a:ext cx="2195513" cy="2154237"/>
            <a:chOff x="257175" y="3894932"/>
            <a:chExt cx="2620963" cy="2474912"/>
          </a:xfrm>
        </p:grpSpPr>
        <p:sp>
          <p:nvSpPr>
            <p:cNvPr id="23580" name="Rounded Rectangle 6">
              <a:extLst>
                <a:ext uri="{FF2B5EF4-FFF2-40B4-BE49-F238E27FC236}">
                  <a16:creationId xmlns:a16="http://schemas.microsoft.com/office/drawing/2014/main" id="{3D63EA21-EBE2-1E3B-DB62-F83E43C54A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175" y="3894932"/>
              <a:ext cx="984250" cy="328612"/>
            </a:xfrm>
            <a:prstGeom prst="roundRect">
              <a:avLst>
                <a:gd name="adj" fmla="val 50000"/>
              </a:avLst>
            </a:prstGeom>
            <a:solidFill>
              <a:srgbClr val="0070C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Task A</a:t>
              </a:r>
            </a:p>
          </p:txBody>
        </p:sp>
        <p:sp>
          <p:nvSpPr>
            <p:cNvPr id="23581" name="Rounded Rectangle 7">
              <a:extLst>
                <a:ext uri="{FF2B5EF4-FFF2-40B4-BE49-F238E27FC236}">
                  <a16:creationId xmlns:a16="http://schemas.microsoft.com/office/drawing/2014/main" id="{83BE4A0E-5609-2B80-77F3-97530525F7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175" y="4610894"/>
              <a:ext cx="984250" cy="32861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Task B</a:t>
              </a:r>
            </a:p>
          </p:txBody>
        </p:sp>
        <p:sp>
          <p:nvSpPr>
            <p:cNvPr id="23582" name="Rounded Rectangle 8">
              <a:extLst>
                <a:ext uri="{FF2B5EF4-FFF2-40B4-BE49-F238E27FC236}">
                  <a16:creationId xmlns:a16="http://schemas.microsoft.com/office/drawing/2014/main" id="{E5C0B7B9-BA1A-A8F9-DCB6-42A022BC85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175" y="5326857"/>
              <a:ext cx="984250" cy="327025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Task C</a:t>
              </a:r>
            </a:p>
          </p:txBody>
        </p:sp>
        <p:sp>
          <p:nvSpPr>
            <p:cNvPr id="23583" name="Rounded Rectangle 9">
              <a:extLst>
                <a:ext uri="{FF2B5EF4-FFF2-40B4-BE49-F238E27FC236}">
                  <a16:creationId xmlns:a16="http://schemas.microsoft.com/office/drawing/2014/main" id="{EEE966DE-C4AA-CB8A-5146-6B1B76AD83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175" y="6041232"/>
              <a:ext cx="984250" cy="328612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Task D</a:t>
              </a:r>
            </a:p>
          </p:txBody>
        </p:sp>
        <p:sp>
          <p:nvSpPr>
            <p:cNvPr id="23584" name="Rounded Rectangle 10">
              <a:extLst>
                <a:ext uri="{FF2B5EF4-FFF2-40B4-BE49-F238E27FC236}">
                  <a16:creationId xmlns:a16="http://schemas.microsoft.com/office/drawing/2014/main" id="{24BE16A1-3043-3482-108D-779549A944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2300" y="3894932"/>
              <a:ext cx="985838" cy="328612"/>
            </a:xfrm>
            <a:prstGeom prst="roundRect">
              <a:avLst>
                <a:gd name="adj" fmla="val 50000"/>
              </a:avLst>
            </a:prstGeom>
            <a:solidFill>
              <a:srgbClr val="0070C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Task</a:t>
              </a:r>
              <a:r>
                <a:rPr kumimoji="0" lang="en-GB" altLang="en-US" sz="1800"/>
                <a:t> </a:t>
              </a:r>
              <a:r>
                <a:rPr kumimoji="0" lang="en-GB" altLang="en-US" sz="1800">
                  <a:solidFill>
                    <a:schemeClr val="bg1"/>
                  </a:solidFill>
                </a:rPr>
                <a:t>E</a:t>
              </a:r>
            </a:p>
          </p:txBody>
        </p:sp>
        <p:sp>
          <p:nvSpPr>
            <p:cNvPr id="23585" name="Rounded Rectangle 11">
              <a:extLst>
                <a:ext uri="{FF2B5EF4-FFF2-40B4-BE49-F238E27FC236}">
                  <a16:creationId xmlns:a16="http://schemas.microsoft.com/office/drawing/2014/main" id="{295C7D9B-E0CA-8CD6-C50F-B738F4575D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2300" y="4618832"/>
              <a:ext cx="985838" cy="328612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Task F</a:t>
              </a:r>
            </a:p>
          </p:txBody>
        </p:sp>
        <p:sp>
          <p:nvSpPr>
            <p:cNvPr id="23586" name="Rounded Rectangle 12">
              <a:extLst>
                <a:ext uri="{FF2B5EF4-FFF2-40B4-BE49-F238E27FC236}">
                  <a16:creationId xmlns:a16="http://schemas.microsoft.com/office/drawing/2014/main" id="{991EADEA-8B1F-27EE-CBB8-643624AD6F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2300" y="5323682"/>
              <a:ext cx="985838" cy="327025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Task G</a:t>
              </a:r>
            </a:p>
          </p:txBody>
        </p:sp>
        <p:cxnSp>
          <p:nvCxnSpPr>
            <p:cNvPr id="23587" name="Straight Arrow Connector 14">
              <a:extLst>
                <a:ext uri="{FF2B5EF4-FFF2-40B4-BE49-F238E27FC236}">
                  <a16:creationId xmlns:a16="http://schemas.microsoft.com/office/drawing/2014/main" id="{542D1627-CA21-39D9-14EF-5A05F571F783}"/>
                </a:ext>
              </a:extLst>
            </p:cNvPr>
            <p:cNvCxnSpPr>
              <a:cxnSpLocks noChangeShapeType="1"/>
              <a:stCxn id="23580" idx="2"/>
              <a:endCxn id="23581" idx="0"/>
            </p:cNvCxnSpPr>
            <p:nvPr/>
          </p:nvCxnSpPr>
          <p:spPr bwMode="auto">
            <a:xfrm>
              <a:off x="749300" y="4223544"/>
              <a:ext cx="0" cy="3873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88" name="Straight Arrow Connector 16">
              <a:extLst>
                <a:ext uri="{FF2B5EF4-FFF2-40B4-BE49-F238E27FC236}">
                  <a16:creationId xmlns:a16="http://schemas.microsoft.com/office/drawing/2014/main" id="{C17A1216-F323-B9BB-F734-415877CEAB27}"/>
                </a:ext>
              </a:extLst>
            </p:cNvPr>
            <p:cNvCxnSpPr>
              <a:cxnSpLocks noChangeShapeType="1"/>
              <a:stCxn id="23581" idx="2"/>
              <a:endCxn id="23582" idx="0"/>
            </p:cNvCxnSpPr>
            <p:nvPr/>
          </p:nvCxnSpPr>
          <p:spPr bwMode="auto">
            <a:xfrm>
              <a:off x="749300" y="4939507"/>
              <a:ext cx="0" cy="3873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89" name="Straight Arrow Connector 18">
              <a:extLst>
                <a:ext uri="{FF2B5EF4-FFF2-40B4-BE49-F238E27FC236}">
                  <a16:creationId xmlns:a16="http://schemas.microsoft.com/office/drawing/2014/main" id="{05D0B546-1580-4D82-E89A-80B0C4DE8B0B}"/>
                </a:ext>
              </a:extLst>
            </p:cNvPr>
            <p:cNvCxnSpPr>
              <a:cxnSpLocks noChangeShapeType="1"/>
              <a:stCxn id="23582" idx="2"/>
              <a:endCxn id="23583" idx="0"/>
            </p:cNvCxnSpPr>
            <p:nvPr/>
          </p:nvCxnSpPr>
          <p:spPr bwMode="auto">
            <a:xfrm>
              <a:off x="749300" y="5653882"/>
              <a:ext cx="0" cy="3873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90" name="Elbow Connector 20">
              <a:extLst>
                <a:ext uri="{FF2B5EF4-FFF2-40B4-BE49-F238E27FC236}">
                  <a16:creationId xmlns:a16="http://schemas.microsoft.com/office/drawing/2014/main" id="{814649AC-305E-065A-15C6-81BB7399CEF9}"/>
                </a:ext>
              </a:extLst>
            </p:cNvPr>
            <p:cNvCxnSpPr>
              <a:cxnSpLocks noChangeShapeType="1"/>
              <a:stCxn id="23584" idx="1"/>
              <a:endCxn id="23581" idx="3"/>
            </p:cNvCxnSpPr>
            <p:nvPr/>
          </p:nvCxnSpPr>
          <p:spPr bwMode="auto">
            <a:xfrm rot="10800000" flipV="1">
              <a:off x="1241425" y="4058444"/>
              <a:ext cx="650875" cy="715963"/>
            </a:xfrm>
            <a:prstGeom prst="bentConnector3">
              <a:avLst>
                <a:gd name="adj1" fmla="val 50000"/>
              </a:avLst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91" name="Elbow Connector 22">
              <a:extLst>
                <a:ext uri="{FF2B5EF4-FFF2-40B4-BE49-F238E27FC236}">
                  <a16:creationId xmlns:a16="http://schemas.microsoft.com/office/drawing/2014/main" id="{05FB829A-32D9-B8CE-0653-684CEDA95594}"/>
                </a:ext>
              </a:extLst>
            </p:cNvPr>
            <p:cNvCxnSpPr>
              <a:cxnSpLocks noChangeShapeType="1"/>
              <a:stCxn id="23583" idx="2"/>
              <a:endCxn id="23586" idx="1"/>
            </p:cNvCxnSpPr>
            <p:nvPr/>
          </p:nvCxnSpPr>
          <p:spPr bwMode="auto">
            <a:xfrm rot="5400000" flipH="1" flipV="1">
              <a:off x="879475" y="5357019"/>
              <a:ext cx="882650" cy="1143000"/>
            </a:xfrm>
            <a:prstGeom prst="bentConnector4">
              <a:avLst>
                <a:gd name="adj1" fmla="val -25894"/>
                <a:gd name="adj2" fmla="val 71537"/>
              </a:avLst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92" name="Straight Arrow Connector 24">
              <a:extLst>
                <a:ext uri="{FF2B5EF4-FFF2-40B4-BE49-F238E27FC236}">
                  <a16:creationId xmlns:a16="http://schemas.microsoft.com/office/drawing/2014/main" id="{F0BA3619-8057-2B91-9536-B4760AD5DC48}"/>
                </a:ext>
              </a:extLst>
            </p:cNvPr>
            <p:cNvCxnSpPr>
              <a:cxnSpLocks noChangeShapeType="1"/>
              <a:stCxn id="23584" idx="2"/>
              <a:endCxn id="23585" idx="0"/>
            </p:cNvCxnSpPr>
            <p:nvPr/>
          </p:nvCxnSpPr>
          <p:spPr bwMode="auto">
            <a:xfrm flipH="1">
              <a:off x="2384425" y="4223544"/>
              <a:ext cx="0" cy="395288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93" name="Straight Arrow Connector 26">
              <a:extLst>
                <a:ext uri="{FF2B5EF4-FFF2-40B4-BE49-F238E27FC236}">
                  <a16:creationId xmlns:a16="http://schemas.microsoft.com/office/drawing/2014/main" id="{61B93F9F-5413-C2F7-4E0C-E31330DEF856}"/>
                </a:ext>
              </a:extLst>
            </p:cNvPr>
            <p:cNvCxnSpPr>
              <a:cxnSpLocks noChangeShapeType="1"/>
              <a:stCxn id="23585" idx="2"/>
              <a:endCxn id="23586" idx="0"/>
            </p:cNvCxnSpPr>
            <p:nvPr/>
          </p:nvCxnSpPr>
          <p:spPr bwMode="auto">
            <a:xfrm flipH="1">
              <a:off x="2384425" y="4947444"/>
              <a:ext cx="0" cy="376238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3558" name="Group 1">
            <a:extLst>
              <a:ext uri="{FF2B5EF4-FFF2-40B4-BE49-F238E27FC236}">
                <a16:creationId xmlns:a16="http://schemas.microsoft.com/office/drawing/2014/main" id="{03D60A72-583D-8D50-A4A7-F5E25326C068}"/>
              </a:ext>
            </a:extLst>
          </p:cNvPr>
          <p:cNvGrpSpPr>
            <a:grpSpLocks/>
          </p:cNvGrpSpPr>
          <p:nvPr/>
        </p:nvGrpSpPr>
        <p:grpSpPr bwMode="auto">
          <a:xfrm>
            <a:off x="4927601" y="3992563"/>
            <a:ext cx="1014413" cy="1782762"/>
            <a:chOff x="3941802" y="4058444"/>
            <a:chExt cx="938296" cy="2074541"/>
          </a:xfrm>
        </p:grpSpPr>
        <p:sp>
          <p:nvSpPr>
            <p:cNvPr id="23566" name="Oval 27">
              <a:extLst>
                <a:ext uri="{FF2B5EF4-FFF2-40B4-BE49-F238E27FC236}">
                  <a16:creationId xmlns:a16="http://schemas.microsoft.com/office/drawing/2014/main" id="{5452FC17-7C14-4810-D57F-242D8145D9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648" y="4058444"/>
              <a:ext cx="247650" cy="292100"/>
            </a:xfrm>
            <a:prstGeom prst="ellipse">
              <a:avLst/>
            </a:prstGeom>
            <a:solidFill>
              <a:srgbClr val="0070C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6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3567" name="Oval 5">
              <a:extLst>
                <a:ext uri="{FF2B5EF4-FFF2-40B4-BE49-F238E27FC236}">
                  <a16:creationId xmlns:a16="http://schemas.microsoft.com/office/drawing/2014/main" id="{5694BC55-82BA-1D0B-CE50-48BE805486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5060" y="4718844"/>
              <a:ext cx="249238" cy="29210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600" b="1"/>
                <a:t>B</a:t>
              </a:r>
            </a:p>
          </p:txBody>
        </p:sp>
        <p:cxnSp>
          <p:nvCxnSpPr>
            <p:cNvPr id="23568" name="Straight Arrow Connector 10">
              <a:extLst>
                <a:ext uri="{FF2B5EF4-FFF2-40B4-BE49-F238E27FC236}">
                  <a16:creationId xmlns:a16="http://schemas.microsoft.com/office/drawing/2014/main" id="{7101FA25-2A82-515F-A677-3D5D0257F316}"/>
                </a:ext>
              </a:extLst>
            </p:cNvPr>
            <p:cNvCxnSpPr>
              <a:cxnSpLocks noChangeShapeType="1"/>
              <a:stCxn id="23566" idx="4"/>
              <a:endCxn id="23567" idx="0"/>
            </p:cNvCxnSpPr>
            <p:nvPr/>
          </p:nvCxnSpPr>
          <p:spPr bwMode="auto">
            <a:xfrm flipH="1">
              <a:off x="4068885" y="4350544"/>
              <a:ext cx="1588" cy="36830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69" name="Oval 5">
              <a:extLst>
                <a:ext uri="{FF2B5EF4-FFF2-40B4-BE49-F238E27FC236}">
                  <a16:creationId xmlns:a16="http://schemas.microsoft.com/office/drawing/2014/main" id="{5B28AFC4-5939-E798-2F0D-3100B9673C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1802" y="5274763"/>
              <a:ext cx="249237" cy="292101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600" b="1"/>
                <a:t>C</a:t>
              </a:r>
            </a:p>
          </p:txBody>
        </p:sp>
        <p:sp>
          <p:nvSpPr>
            <p:cNvPr id="23570" name="Oval 5">
              <a:extLst>
                <a:ext uri="{FF2B5EF4-FFF2-40B4-BE49-F238E27FC236}">
                  <a16:creationId xmlns:a16="http://schemas.microsoft.com/office/drawing/2014/main" id="{B16E14CE-66B4-653A-549B-ACBD441FD2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1802" y="5840884"/>
              <a:ext cx="249238" cy="292101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600" b="1"/>
                <a:t>D</a:t>
              </a:r>
            </a:p>
          </p:txBody>
        </p:sp>
        <p:sp>
          <p:nvSpPr>
            <p:cNvPr id="23571" name="Oval 5">
              <a:extLst>
                <a:ext uri="{FF2B5EF4-FFF2-40B4-BE49-F238E27FC236}">
                  <a16:creationId xmlns:a16="http://schemas.microsoft.com/office/drawing/2014/main" id="{E910BD51-D0DD-A586-B288-8C08356833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0860" y="4058444"/>
              <a:ext cx="249238" cy="292100"/>
            </a:xfrm>
            <a:prstGeom prst="ellipse">
              <a:avLst/>
            </a:prstGeom>
            <a:solidFill>
              <a:srgbClr val="0070C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600" b="1">
                  <a:solidFill>
                    <a:schemeClr val="bg1"/>
                  </a:solidFill>
                </a:rPr>
                <a:t>E</a:t>
              </a:r>
            </a:p>
          </p:txBody>
        </p:sp>
        <p:sp>
          <p:nvSpPr>
            <p:cNvPr id="23572" name="Oval 5">
              <a:extLst>
                <a:ext uri="{FF2B5EF4-FFF2-40B4-BE49-F238E27FC236}">
                  <a16:creationId xmlns:a16="http://schemas.microsoft.com/office/drawing/2014/main" id="{BB6C12FC-A319-F5E0-8909-2C3B9DDBBF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0860" y="4722019"/>
              <a:ext cx="249238" cy="29210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600" b="1"/>
                <a:t>F</a:t>
              </a:r>
            </a:p>
          </p:txBody>
        </p:sp>
        <p:sp>
          <p:nvSpPr>
            <p:cNvPr id="23573" name="Oval 5">
              <a:extLst>
                <a:ext uri="{FF2B5EF4-FFF2-40B4-BE49-F238E27FC236}">
                  <a16:creationId xmlns:a16="http://schemas.microsoft.com/office/drawing/2014/main" id="{AE8701B8-E8C6-B2F4-A061-5A53589DD3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0860" y="5525294"/>
              <a:ext cx="249238" cy="29210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600" b="1"/>
                <a:t>G</a:t>
              </a:r>
            </a:p>
          </p:txBody>
        </p:sp>
        <p:cxnSp>
          <p:nvCxnSpPr>
            <p:cNvPr id="23574" name="Straight Arrow Connector 10">
              <a:extLst>
                <a:ext uri="{FF2B5EF4-FFF2-40B4-BE49-F238E27FC236}">
                  <a16:creationId xmlns:a16="http://schemas.microsoft.com/office/drawing/2014/main" id="{0029FD77-ED07-A14B-2739-447D30DE272E}"/>
                </a:ext>
              </a:extLst>
            </p:cNvPr>
            <p:cNvCxnSpPr>
              <a:cxnSpLocks noChangeShapeType="1"/>
              <a:stCxn id="23567" idx="4"/>
              <a:endCxn id="23569" idx="0"/>
            </p:cNvCxnSpPr>
            <p:nvPr/>
          </p:nvCxnSpPr>
          <p:spPr bwMode="auto">
            <a:xfrm flipH="1">
              <a:off x="4066421" y="5010945"/>
              <a:ext cx="3258" cy="263818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75" name="Straight Arrow Connector 10">
              <a:extLst>
                <a:ext uri="{FF2B5EF4-FFF2-40B4-BE49-F238E27FC236}">
                  <a16:creationId xmlns:a16="http://schemas.microsoft.com/office/drawing/2014/main" id="{F96F63CA-B8BC-3663-3996-6D4EE8A95510}"/>
                </a:ext>
              </a:extLst>
            </p:cNvPr>
            <p:cNvCxnSpPr>
              <a:cxnSpLocks noChangeShapeType="1"/>
              <a:stCxn id="23571" idx="3"/>
              <a:endCxn id="23567" idx="6"/>
            </p:cNvCxnSpPr>
            <p:nvPr/>
          </p:nvCxnSpPr>
          <p:spPr bwMode="auto">
            <a:xfrm flipH="1">
              <a:off x="4194298" y="4307681"/>
              <a:ext cx="473075" cy="55721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76" name="Straight Arrow Connector 10">
              <a:extLst>
                <a:ext uri="{FF2B5EF4-FFF2-40B4-BE49-F238E27FC236}">
                  <a16:creationId xmlns:a16="http://schemas.microsoft.com/office/drawing/2014/main" id="{B99405B3-1DF2-696B-2A0B-60F11DFA9AAB}"/>
                </a:ext>
              </a:extLst>
            </p:cNvPr>
            <p:cNvCxnSpPr>
              <a:cxnSpLocks noChangeShapeType="1"/>
              <a:stCxn id="23571" idx="4"/>
              <a:endCxn id="23572" idx="0"/>
            </p:cNvCxnSpPr>
            <p:nvPr/>
          </p:nvCxnSpPr>
          <p:spPr bwMode="auto">
            <a:xfrm>
              <a:off x="4754685" y="4350544"/>
              <a:ext cx="0" cy="371475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77" name="Straight Arrow Connector 10">
              <a:extLst>
                <a:ext uri="{FF2B5EF4-FFF2-40B4-BE49-F238E27FC236}">
                  <a16:creationId xmlns:a16="http://schemas.microsoft.com/office/drawing/2014/main" id="{440BCEA3-AF8E-163F-D77B-ECDF493022DC}"/>
                </a:ext>
              </a:extLst>
            </p:cNvPr>
            <p:cNvCxnSpPr>
              <a:cxnSpLocks noChangeShapeType="1"/>
              <a:stCxn id="23572" idx="4"/>
              <a:endCxn id="23573" idx="0"/>
            </p:cNvCxnSpPr>
            <p:nvPr/>
          </p:nvCxnSpPr>
          <p:spPr bwMode="auto">
            <a:xfrm>
              <a:off x="4754685" y="5014119"/>
              <a:ext cx="0" cy="511175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78" name="Straight Arrow Connector 10">
              <a:extLst>
                <a:ext uri="{FF2B5EF4-FFF2-40B4-BE49-F238E27FC236}">
                  <a16:creationId xmlns:a16="http://schemas.microsoft.com/office/drawing/2014/main" id="{12303AAE-DF7A-287B-7CF8-BF89B69207E6}"/>
                </a:ext>
              </a:extLst>
            </p:cNvPr>
            <p:cNvCxnSpPr>
              <a:cxnSpLocks noChangeShapeType="1"/>
              <a:stCxn id="23569" idx="4"/>
              <a:endCxn id="23570" idx="0"/>
            </p:cNvCxnSpPr>
            <p:nvPr/>
          </p:nvCxnSpPr>
          <p:spPr bwMode="auto">
            <a:xfrm>
              <a:off x="4066421" y="5566863"/>
              <a:ext cx="0" cy="274021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79" name="Straight Arrow Connector 10">
              <a:extLst>
                <a:ext uri="{FF2B5EF4-FFF2-40B4-BE49-F238E27FC236}">
                  <a16:creationId xmlns:a16="http://schemas.microsoft.com/office/drawing/2014/main" id="{4AC7DC59-61E4-9EB5-BC45-8363AAE51EC1}"/>
                </a:ext>
              </a:extLst>
            </p:cNvPr>
            <p:cNvCxnSpPr>
              <a:cxnSpLocks noChangeShapeType="1"/>
              <a:stCxn id="23570" idx="6"/>
              <a:endCxn id="23573" idx="2"/>
            </p:cNvCxnSpPr>
            <p:nvPr/>
          </p:nvCxnSpPr>
          <p:spPr bwMode="auto">
            <a:xfrm flipV="1">
              <a:off x="4191040" y="5671344"/>
              <a:ext cx="439820" cy="315591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4EEF15F5-F902-7A56-84DA-7604321BC3CA}"/>
              </a:ext>
            </a:extLst>
          </p:cNvPr>
          <p:cNvSpPr txBox="1"/>
          <p:nvPr/>
        </p:nvSpPr>
        <p:spPr>
          <a:xfrm>
            <a:off x="6805613" y="117475"/>
            <a:ext cx="3784600" cy="66817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dfsmain</a:t>
            </a:r>
            <a:r>
              <a:rPr lang="en-GB" sz="1400" dirty="0"/>
              <a:t>(vertices)</a:t>
            </a:r>
          </a:p>
          <a:p>
            <a:pPr>
              <a:defRPr/>
            </a:pPr>
            <a:r>
              <a:rPr lang="en-GB" sz="1400" dirty="0"/>
              <a:t>{</a:t>
            </a:r>
          </a:p>
          <a:p>
            <a:pPr>
              <a:defRPr/>
            </a:pPr>
            <a:r>
              <a:rPr lang="en-GB" sz="1400" dirty="0"/>
              <a:t>    </a:t>
            </a:r>
            <a:r>
              <a:rPr lang="en-GB" sz="1400" b="1" dirty="0" err="1"/>
              <a:t>orderedlist</a:t>
            </a:r>
            <a:r>
              <a:rPr lang="en-GB" sz="1400" b="1" dirty="0"/>
              <a:t> = [ ]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Empty list</a:t>
            </a:r>
          </a:p>
          <a:p>
            <a:pPr>
              <a:defRPr/>
            </a:pPr>
            <a:r>
              <a:rPr lang="en-GB" sz="1400" dirty="0"/>
              <a:t>    for(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{</a:t>
            </a:r>
          </a:p>
          <a:p>
            <a:pPr>
              <a:defRPr/>
            </a:pPr>
            <a:r>
              <a:rPr lang="en-GB" sz="1400" dirty="0"/>
              <a:t>         if(vertices[</a:t>
            </a:r>
            <a:r>
              <a:rPr lang="en-GB" sz="1400" dirty="0" err="1"/>
              <a:t>i</a:t>
            </a:r>
            <a:r>
              <a:rPr lang="en-GB" sz="1400" dirty="0"/>
              <a:t>].discovered == false)</a:t>
            </a:r>
          </a:p>
          <a:p>
            <a:pPr>
              <a:defRPr/>
            </a:pPr>
            <a:r>
              <a:rPr lang="en-GB" sz="1400" dirty="0"/>
              <a:t>              </a:t>
            </a:r>
            <a:r>
              <a:rPr lang="en-GB" sz="1400" dirty="0" err="1"/>
              <a:t>dfs</a:t>
            </a:r>
            <a:r>
              <a:rPr lang="en-GB" sz="1400" dirty="0"/>
              <a:t>( vertices[</a:t>
            </a:r>
            <a:r>
              <a:rPr lang="en-GB" sz="1400" dirty="0" err="1"/>
              <a:t>i</a:t>
            </a:r>
            <a:r>
              <a:rPr lang="en-GB" sz="1400" dirty="0"/>
              <a:t>], </a:t>
            </a:r>
            <a:r>
              <a:rPr lang="en-GB" sz="1400" dirty="0" err="1"/>
              <a:t>orderedlist</a:t>
            </a:r>
            <a:r>
              <a:rPr lang="en-GB" sz="1400" dirty="0"/>
              <a:t> )</a:t>
            </a:r>
          </a:p>
          <a:p>
            <a:pPr>
              <a:defRPr/>
            </a:pPr>
            <a:r>
              <a:rPr lang="en-GB" sz="1400" dirty="0"/>
              <a:t>    }</a:t>
            </a:r>
          </a:p>
          <a:p>
            <a:pPr>
              <a:defRPr/>
            </a:pPr>
            <a:r>
              <a:rPr lang="en-GB" sz="1400" dirty="0"/>
              <a:t>}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dfs</a:t>
            </a:r>
            <a:r>
              <a:rPr lang="en-GB" sz="1400" dirty="0"/>
              <a:t>(root, </a:t>
            </a:r>
            <a:r>
              <a:rPr lang="en-GB" sz="1400" dirty="0" err="1"/>
              <a:t>orderedlist</a:t>
            </a:r>
            <a:r>
              <a:rPr lang="en-GB" sz="1400" dirty="0"/>
              <a:t>)</a:t>
            </a:r>
          </a:p>
          <a:p>
            <a:pPr>
              <a:defRPr/>
            </a:pPr>
            <a:r>
              <a:rPr lang="en-GB" sz="1400" dirty="0"/>
              <a:t>{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stack.push</a:t>
            </a:r>
            <a:r>
              <a:rPr lang="en-GB" sz="1400" dirty="0"/>
              <a:t>( root )</a:t>
            </a:r>
            <a:endParaRPr lang="en-GB" sz="14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while(</a:t>
            </a:r>
            <a:r>
              <a:rPr lang="en-GB" sz="1400" dirty="0" err="1"/>
              <a:t>stack.length</a:t>
            </a:r>
            <a:r>
              <a:rPr lang="en-GB" sz="1400" dirty="0"/>
              <a:t> &gt; 0)  </a:t>
            </a:r>
            <a:endParaRPr lang="en-GB" sz="14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vertex = </a:t>
            </a:r>
            <a:r>
              <a:rPr lang="en-GB" sz="1400" dirty="0" err="1"/>
              <a:t>stack.pop</a:t>
            </a:r>
            <a:r>
              <a:rPr lang="en-GB" sz="1400" dirty="0"/>
              <a:t>()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Visit vertex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if(</a:t>
            </a:r>
            <a:r>
              <a:rPr lang="en-GB" sz="1400" dirty="0" err="1"/>
              <a:t>vertex.discovered</a:t>
            </a:r>
            <a:r>
              <a:rPr lang="en-GB" sz="1400" dirty="0"/>
              <a:t> == false)</a:t>
            </a:r>
          </a:p>
          <a:p>
            <a:pPr>
              <a:defRPr/>
            </a:pPr>
            <a:r>
              <a:rPr lang="en-GB" sz="1400" dirty="0"/>
              <a:t>         {</a:t>
            </a:r>
          </a:p>
          <a:p>
            <a:pPr>
              <a:defRPr/>
            </a:pPr>
            <a:r>
              <a:rPr lang="en-GB" sz="1400" dirty="0"/>
              <a:t>              </a:t>
            </a:r>
            <a:r>
              <a:rPr lang="en-GB" sz="1400" dirty="0" err="1"/>
              <a:t>vertex.discovered</a:t>
            </a:r>
            <a:r>
              <a:rPr lang="en-GB" sz="1400" dirty="0"/>
              <a:t> = true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/>
              <a:t>              </a:t>
            </a:r>
            <a:r>
              <a:rPr lang="en-GB" sz="1400" dirty="0" err="1"/>
              <a:t>adjacentlist</a:t>
            </a:r>
            <a:r>
              <a:rPr lang="en-GB" sz="1400" dirty="0"/>
              <a:t> = </a:t>
            </a:r>
            <a:r>
              <a:rPr lang="en-GB" sz="1400" dirty="0" err="1"/>
              <a:t>vertex.adjacentlist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for(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adjacentlist.length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          {</a:t>
            </a:r>
          </a:p>
          <a:p>
            <a:pPr>
              <a:defRPr/>
            </a:pPr>
            <a:r>
              <a:rPr lang="en-GB" sz="1400" dirty="0"/>
              <a:t>                  </a:t>
            </a:r>
            <a:r>
              <a:rPr lang="en-GB" sz="1400" dirty="0" err="1"/>
              <a:t>stack.push</a:t>
            </a:r>
            <a:r>
              <a:rPr lang="en-GB" sz="1400" dirty="0"/>
              <a:t>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 )</a:t>
            </a:r>
          </a:p>
          <a:p>
            <a:pPr>
              <a:defRPr/>
            </a:pPr>
            <a:r>
              <a:rPr lang="en-GB" sz="1400" dirty="0"/>
              <a:t>              }</a:t>
            </a:r>
          </a:p>
          <a:p>
            <a:pPr>
              <a:defRPr/>
            </a:pPr>
            <a:r>
              <a:rPr lang="en-GB" sz="1400" dirty="0"/>
              <a:t>         }</a:t>
            </a:r>
          </a:p>
          <a:p>
            <a:pPr>
              <a:defRPr/>
            </a:pPr>
            <a:r>
              <a:rPr lang="en-GB" sz="1400" b="1" dirty="0"/>
              <a:t>         </a:t>
            </a:r>
            <a:r>
              <a:rPr lang="en-GB" sz="1400" b="1" dirty="0" err="1"/>
              <a:t>orderedlist.inserttop</a:t>
            </a:r>
            <a:r>
              <a:rPr lang="en-GB" sz="1400" b="1" dirty="0"/>
              <a:t>( vertex )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}</a:t>
            </a:r>
          </a:p>
          <a:p>
            <a:pPr>
              <a:defRPr/>
            </a:pPr>
            <a:r>
              <a:rPr lang="en-GB" sz="1400" dirty="0"/>
              <a:t>}          </a:t>
            </a:r>
          </a:p>
        </p:txBody>
      </p:sp>
      <p:sp>
        <p:nvSpPr>
          <p:cNvPr id="23560" name="TextBox 2">
            <a:extLst>
              <a:ext uri="{FF2B5EF4-FFF2-40B4-BE49-F238E27FC236}">
                <a16:creationId xmlns:a16="http://schemas.microsoft.com/office/drawing/2014/main" id="{27C6FFC1-FFD9-212B-2F51-A75AF3158F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1463" y="5895975"/>
            <a:ext cx="3763962" cy="8318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/>
              <a:t>DFS inserting vertex </a:t>
            </a:r>
            <a:r>
              <a:rPr kumimoji="0" lang="en-GB" altLang="en-US" sz="1600" b="1"/>
              <a:t>on top </a:t>
            </a:r>
            <a:r>
              <a:rPr kumimoji="0" lang="en-GB" altLang="en-US" sz="1600"/>
              <a:t>gives: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/>
              <a:t>exploring A then E gives E</a:t>
            </a:r>
            <a:r>
              <a:rPr kumimoji="0" lang="en-GB" altLang="en-US" sz="1600" b="1"/>
              <a:t>F</a:t>
            </a:r>
            <a:r>
              <a:rPr kumimoji="0" lang="en-GB" altLang="en-US" sz="1600"/>
              <a:t>ABC</a:t>
            </a:r>
            <a:r>
              <a:rPr kumimoji="0" lang="en-GB" altLang="en-US" sz="1600" b="1"/>
              <a:t>DG</a:t>
            </a:r>
            <a:r>
              <a:rPr kumimoji="0" lang="en-GB" altLang="en-US" sz="1600"/>
              <a:t>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/>
              <a:t>OR exploring E then A gives A</a:t>
            </a:r>
            <a:r>
              <a:rPr kumimoji="0" lang="en-GB" altLang="en-US" sz="1600" b="1"/>
              <a:t>F</a:t>
            </a:r>
            <a:r>
              <a:rPr kumimoji="0" lang="en-GB" altLang="en-US" sz="1600"/>
              <a:t>EBC</a:t>
            </a:r>
            <a:r>
              <a:rPr kumimoji="0" lang="en-GB" altLang="en-US" sz="1600" b="1"/>
              <a:t>DG</a:t>
            </a:r>
          </a:p>
        </p:txBody>
      </p:sp>
      <p:sp>
        <p:nvSpPr>
          <p:cNvPr id="23561" name="TextBox 3">
            <a:extLst>
              <a:ext uri="{FF2B5EF4-FFF2-40B4-BE49-F238E27FC236}">
                <a16:creationId xmlns:a16="http://schemas.microsoft.com/office/drawing/2014/main" id="{115D31A6-959B-45F6-31D7-CE2B08BD5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3376" y="3271839"/>
            <a:ext cx="2811463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400" i="1"/>
              <a:t>For example, task G depends on task D and F being completed first</a:t>
            </a:r>
          </a:p>
        </p:txBody>
      </p:sp>
      <p:sp>
        <p:nvSpPr>
          <p:cNvPr id="23562" name="TextBox 5">
            <a:extLst>
              <a:ext uri="{FF2B5EF4-FFF2-40B4-BE49-F238E27FC236}">
                <a16:creationId xmlns:a16="http://schemas.microsoft.com/office/drawing/2014/main" id="{A7E9C7F6-66AD-05E9-EFFF-C6905B4B5B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8976" y="3271839"/>
            <a:ext cx="2301875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400" i="1"/>
              <a:t>Both A and E need to be explored separately to visit all vertices in the graph</a:t>
            </a:r>
          </a:p>
        </p:txBody>
      </p:sp>
      <p:sp>
        <p:nvSpPr>
          <p:cNvPr id="23563" name="Freeform 14">
            <a:extLst>
              <a:ext uri="{FF2B5EF4-FFF2-40B4-BE49-F238E27FC236}">
                <a16:creationId xmlns:a16="http://schemas.microsoft.com/office/drawing/2014/main" id="{25FAED81-B72D-B27D-5778-96312A938117}"/>
              </a:ext>
            </a:extLst>
          </p:cNvPr>
          <p:cNvSpPr>
            <a:spLocks/>
          </p:cNvSpPr>
          <p:nvPr/>
        </p:nvSpPr>
        <p:spPr bwMode="auto">
          <a:xfrm>
            <a:off x="5992814" y="944564"/>
            <a:ext cx="4346575" cy="2352675"/>
          </a:xfrm>
          <a:custGeom>
            <a:avLst/>
            <a:gdLst>
              <a:gd name="T0" fmla="*/ 3754703 w 4346191"/>
              <a:gd name="T1" fmla="*/ 37827 h 2353224"/>
              <a:gd name="T2" fmla="*/ 4294436 w 4346191"/>
              <a:gd name="T3" fmla="*/ 96308 h 2353224"/>
              <a:gd name="T4" fmla="*/ 4306169 w 4346191"/>
              <a:gd name="T5" fmla="*/ 868225 h 2353224"/>
              <a:gd name="T6" fmla="*/ 4059771 w 4346191"/>
              <a:gd name="T7" fmla="*/ 1148926 h 2353224"/>
              <a:gd name="T8" fmla="*/ 1894947 w 4346191"/>
              <a:gd name="T9" fmla="*/ 1289276 h 2353224"/>
              <a:gd name="T10" fmla="*/ 727471 w 4346191"/>
              <a:gd name="T11" fmla="*/ 1482255 h 2353224"/>
              <a:gd name="T12" fmla="*/ 0 w 4346191"/>
              <a:gd name="T13" fmla="*/ 2347740 h 2353224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346191" h="2353224">
                <a:moveTo>
                  <a:pt x="3751385" y="37917"/>
                </a:moveTo>
                <a:cubicBezTo>
                  <a:pt x="3975100" y="-2137"/>
                  <a:pt x="4198815" y="-42191"/>
                  <a:pt x="4290646" y="96532"/>
                </a:cubicBezTo>
                <a:cubicBezTo>
                  <a:pt x="4382477" y="235255"/>
                  <a:pt x="4341446" y="694409"/>
                  <a:pt x="4302369" y="870255"/>
                </a:cubicBezTo>
                <a:cubicBezTo>
                  <a:pt x="4263292" y="1046101"/>
                  <a:pt x="4457700" y="1081271"/>
                  <a:pt x="4056185" y="1151609"/>
                </a:cubicBezTo>
                <a:cubicBezTo>
                  <a:pt x="3654670" y="1221947"/>
                  <a:pt x="2448169" y="1236601"/>
                  <a:pt x="1893277" y="1292286"/>
                </a:cubicBezTo>
                <a:cubicBezTo>
                  <a:pt x="1338385" y="1347971"/>
                  <a:pt x="1042377" y="1308894"/>
                  <a:pt x="726831" y="1485717"/>
                </a:cubicBezTo>
                <a:cubicBezTo>
                  <a:pt x="411285" y="1662540"/>
                  <a:pt x="205642" y="2007882"/>
                  <a:pt x="0" y="2353224"/>
                </a:cubicBezTo>
              </a:path>
            </a:pathLst>
          </a:custGeom>
          <a:noFill/>
          <a:ln w="15875" cap="flat" cmpd="sng" algn="ctr">
            <a:solidFill>
              <a:srgbClr val="FF0000"/>
            </a:solidFill>
            <a:prstDash val="sysDash"/>
            <a:round/>
            <a:headEnd type="arrow" w="lg" len="lg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4" name="TextBox 15">
            <a:extLst>
              <a:ext uri="{FF2B5EF4-FFF2-40B4-BE49-F238E27FC236}">
                <a16:creationId xmlns:a16="http://schemas.microsoft.com/office/drawing/2014/main" id="{C53202CE-BC54-78ED-F07E-30E58DB97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62914" y="6275389"/>
            <a:ext cx="26050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400"/>
              <a:t>G  DG  CDG  BCDG  ABCDG  FABCDG  EFABCDG</a:t>
            </a:r>
          </a:p>
        </p:txBody>
      </p:sp>
      <p:sp>
        <p:nvSpPr>
          <p:cNvPr id="23565" name="TextBox 1">
            <a:extLst>
              <a:ext uri="{FF2B5EF4-FFF2-40B4-BE49-F238E27FC236}">
                <a16:creationId xmlns:a16="http://schemas.microsoft.com/office/drawing/2014/main" id="{4473CBC7-2710-EACF-7534-64211527C0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7363" y="3003550"/>
            <a:ext cx="23352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Topological Sorting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04B73B92-8ABF-1F0F-41E5-EBDFE462E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08" y="-238124"/>
            <a:ext cx="9779183" cy="1325563"/>
          </a:xfrm>
        </p:spPr>
        <p:txBody>
          <a:bodyPr/>
          <a:lstStyle/>
          <a:p>
            <a:r>
              <a:rPr lang="en-GB" altLang="en-US" dirty="0"/>
              <a:t>Edge Weighted Graphs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053965CF-437D-B88F-8D4C-9A5E574D7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401" y="1282928"/>
            <a:ext cx="11854308" cy="1843088"/>
          </a:xfrm>
        </p:spPr>
        <p:txBody>
          <a:bodyPr/>
          <a:lstStyle/>
          <a:p>
            <a:r>
              <a:rPr lang="en-GB" altLang="en-US" dirty="0"/>
              <a:t>In an edge weighted graph, we give each edge a cost (</a:t>
            </a:r>
            <a:r>
              <a:rPr lang="en-GB" altLang="en-US" b="1" dirty="0"/>
              <a:t>weight</a:t>
            </a:r>
            <a:r>
              <a:rPr lang="en-GB" altLang="en-US" dirty="0"/>
              <a:t>) for traversing between the nodes</a:t>
            </a:r>
          </a:p>
          <a:p>
            <a:pPr lvl="1"/>
            <a:r>
              <a:rPr lang="en-GB" altLang="en-US" dirty="0"/>
              <a:t>Pictorially represented by a number besides each edge</a:t>
            </a:r>
          </a:p>
          <a:p>
            <a:r>
              <a:rPr lang="en-GB" altLang="en-US" dirty="0"/>
              <a:t>Weighted graphs have many real-world applications and are very powerful</a:t>
            </a:r>
          </a:p>
          <a:p>
            <a:endParaRPr lang="en-GB" altLang="en-US" dirty="0"/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02C3CFF9-137E-D52F-B01C-8D87E796E24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24581" name="Oval 4">
            <a:extLst>
              <a:ext uri="{FF2B5EF4-FFF2-40B4-BE49-F238E27FC236}">
                <a16:creationId xmlns:a16="http://schemas.microsoft.com/office/drawing/2014/main" id="{B8187BA5-38B3-B9F7-2C96-909F890D6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5801" y="3578226"/>
            <a:ext cx="436563" cy="436563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A</a:t>
            </a:r>
          </a:p>
        </p:txBody>
      </p:sp>
      <p:sp>
        <p:nvSpPr>
          <p:cNvPr id="24582" name="Oval 5">
            <a:extLst>
              <a:ext uri="{FF2B5EF4-FFF2-40B4-BE49-F238E27FC236}">
                <a16:creationId xmlns:a16="http://schemas.microsoft.com/office/drawing/2014/main" id="{86A2E7E8-8B73-D830-B8B5-6E473B9F5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5564" y="4529138"/>
            <a:ext cx="434975" cy="436562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C</a:t>
            </a:r>
          </a:p>
        </p:txBody>
      </p:sp>
      <p:sp>
        <p:nvSpPr>
          <p:cNvPr id="24583" name="Oval 6">
            <a:extLst>
              <a:ext uri="{FF2B5EF4-FFF2-40B4-BE49-F238E27FC236}">
                <a16:creationId xmlns:a16="http://schemas.microsoft.com/office/drawing/2014/main" id="{AE4A9B11-CE1D-8BB4-94F8-5632469CE0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5876" y="4529138"/>
            <a:ext cx="436563" cy="436562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B</a:t>
            </a:r>
          </a:p>
        </p:txBody>
      </p:sp>
      <p:sp>
        <p:nvSpPr>
          <p:cNvPr id="24584" name="Oval 7">
            <a:extLst>
              <a:ext uri="{FF2B5EF4-FFF2-40B4-BE49-F238E27FC236}">
                <a16:creationId xmlns:a16="http://schemas.microsoft.com/office/drawing/2014/main" id="{CB3CB2AA-A82E-AEE4-8375-0E4004C150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4951" y="5434013"/>
            <a:ext cx="436563" cy="436562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D</a:t>
            </a:r>
          </a:p>
        </p:txBody>
      </p:sp>
      <p:sp>
        <p:nvSpPr>
          <p:cNvPr id="24585" name="Oval 8">
            <a:extLst>
              <a:ext uri="{FF2B5EF4-FFF2-40B4-BE49-F238E27FC236}">
                <a16:creationId xmlns:a16="http://schemas.microsoft.com/office/drawing/2014/main" id="{CE8356A0-0EA3-7994-191F-EA83A6C3C0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9988" y="5434013"/>
            <a:ext cx="438150" cy="436562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E</a:t>
            </a:r>
          </a:p>
        </p:txBody>
      </p:sp>
      <p:cxnSp>
        <p:nvCxnSpPr>
          <p:cNvPr id="24586" name="Straight Arrow Connector 10">
            <a:extLst>
              <a:ext uri="{FF2B5EF4-FFF2-40B4-BE49-F238E27FC236}">
                <a16:creationId xmlns:a16="http://schemas.microsoft.com/office/drawing/2014/main" id="{117079C4-1DDA-609B-8748-F1C58ABC6E54}"/>
              </a:ext>
            </a:extLst>
          </p:cNvPr>
          <p:cNvCxnSpPr>
            <a:cxnSpLocks noChangeShapeType="1"/>
            <a:stCxn id="24581" idx="2"/>
            <a:endCxn id="24583" idx="0"/>
          </p:cNvCxnSpPr>
          <p:nvPr/>
        </p:nvCxnSpPr>
        <p:spPr bwMode="auto">
          <a:xfrm flipH="1">
            <a:off x="5314950" y="3797300"/>
            <a:ext cx="450850" cy="731838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587" name="Straight Arrow Connector 12">
            <a:extLst>
              <a:ext uri="{FF2B5EF4-FFF2-40B4-BE49-F238E27FC236}">
                <a16:creationId xmlns:a16="http://schemas.microsoft.com/office/drawing/2014/main" id="{0FC5D7CC-C556-B44A-1B5D-E9E44061E72B}"/>
              </a:ext>
            </a:extLst>
          </p:cNvPr>
          <p:cNvCxnSpPr>
            <a:cxnSpLocks noChangeShapeType="1"/>
            <a:stCxn id="24581" idx="6"/>
            <a:endCxn id="24582" idx="0"/>
          </p:cNvCxnSpPr>
          <p:nvPr/>
        </p:nvCxnSpPr>
        <p:spPr bwMode="auto">
          <a:xfrm>
            <a:off x="6202364" y="3797300"/>
            <a:ext cx="420687" cy="731838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588" name="Straight Arrow Connector 14">
            <a:extLst>
              <a:ext uri="{FF2B5EF4-FFF2-40B4-BE49-F238E27FC236}">
                <a16:creationId xmlns:a16="http://schemas.microsoft.com/office/drawing/2014/main" id="{CFD7F3DB-946A-F725-C0CD-2C79DCBD3BB0}"/>
              </a:ext>
            </a:extLst>
          </p:cNvPr>
          <p:cNvCxnSpPr>
            <a:cxnSpLocks noChangeShapeType="1"/>
            <a:stCxn id="24582" idx="4"/>
            <a:endCxn id="24585" idx="0"/>
          </p:cNvCxnSpPr>
          <p:nvPr/>
        </p:nvCxnSpPr>
        <p:spPr bwMode="auto">
          <a:xfrm flipH="1">
            <a:off x="6469064" y="4965701"/>
            <a:ext cx="153987" cy="468313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589" name="Straight Arrow Connector 16">
            <a:extLst>
              <a:ext uri="{FF2B5EF4-FFF2-40B4-BE49-F238E27FC236}">
                <a16:creationId xmlns:a16="http://schemas.microsoft.com/office/drawing/2014/main" id="{19377CC7-0131-2811-7505-B65BCA3BADBB}"/>
              </a:ext>
            </a:extLst>
          </p:cNvPr>
          <p:cNvCxnSpPr>
            <a:cxnSpLocks noChangeShapeType="1"/>
            <a:stCxn id="24584" idx="6"/>
            <a:endCxn id="24585" idx="2"/>
          </p:cNvCxnSpPr>
          <p:nvPr/>
        </p:nvCxnSpPr>
        <p:spPr bwMode="auto">
          <a:xfrm>
            <a:off x="5751514" y="5651500"/>
            <a:ext cx="498475" cy="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4590" name="Oval 19">
            <a:extLst>
              <a:ext uri="{FF2B5EF4-FFF2-40B4-BE49-F238E27FC236}">
                <a16:creationId xmlns:a16="http://schemas.microsoft.com/office/drawing/2014/main" id="{B95FE116-D1FA-34BA-4842-5C7F0FB5F9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4113" y="4914901"/>
            <a:ext cx="436562" cy="434975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F</a:t>
            </a:r>
          </a:p>
        </p:txBody>
      </p:sp>
      <p:cxnSp>
        <p:nvCxnSpPr>
          <p:cNvPr id="24591" name="Straight Arrow Connector 21">
            <a:extLst>
              <a:ext uri="{FF2B5EF4-FFF2-40B4-BE49-F238E27FC236}">
                <a16:creationId xmlns:a16="http://schemas.microsoft.com/office/drawing/2014/main" id="{BA1BB46C-B659-3761-5625-5BAE8517323F}"/>
              </a:ext>
            </a:extLst>
          </p:cNvPr>
          <p:cNvCxnSpPr>
            <a:cxnSpLocks noChangeShapeType="1"/>
            <a:stCxn id="24583" idx="6"/>
            <a:endCxn id="24582" idx="2"/>
          </p:cNvCxnSpPr>
          <p:nvPr/>
        </p:nvCxnSpPr>
        <p:spPr bwMode="auto">
          <a:xfrm>
            <a:off x="5532439" y="4746625"/>
            <a:ext cx="873125" cy="0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592" name="Straight Arrow Connector 10">
            <a:extLst>
              <a:ext uri="{FF2B5EF4-FFF2-40B4-BE49-F238E27FC236}">
                <a16:creationId xmlns:a16="http://schemas.microsoft.com/office/drawing/2014/main" id="{DE2F0367-9DC0-0C61-AA0E-845717A51C17}"/>
              </a:ext>
            </a:extLst>
          </p:cNvPr>
          <p:cNvCxnSpPr>
            <a:cxnSpLocks noChangeShapeType="1"/>
            <a:stCxn id="24583" idx="4"/>
            <a:endCxn id="24584" idx="0"/>
          </p:cNvCxnSpPr>
          <p:nvPr/>
        </p:nvCxnSpPr>
        <p:spPr bwMode="auto">
          <a:xfrm>
            <a:off x="5314950" y="4965701"/>
            <a:ext cx="217488" cy="468313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593" name="Straight Arrow Connector 21">
            <a:extLst>
              <a:ext uri="{FF2B5EF4-FFF2-40B4-BE49-F238E27FC236}">
                <a16:creationId xmlns:a16="http://schemas.microsoft.com/office/drawing/2014/main" id="{9DF7F8A3-A5A1-2234-F536-9B30902F8B77}"/>
              </a:ext>
            </a:extLst>
          </p:cNvPr>
          <p:cNvCxnSpPr>
            <a:cxnSpLocks noChangeShapeType="1"/>
            <a:stCxn id="24582" idx="6"/>
            <a:endCxn id="24590" idx="2"/>
          </p:cNvCxnSpPr>
          <p:nvPr/>
        </p:nvCxnSpPr>
        <p:spPr bwMode="auto">
          <a:xfrm>
            <a:off x="6840539" y="4746626"/>
            <a:ext cx="663575" cy="385763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4F04E454-76A2-7B29-A5E6-23AB3515506D}"/>
              </a:ext>
            </a:extLst>
          </p:cNvPr>
          <p:cNvSpPr txBox="1"/>
          <p:nvPr/>
        </p:nvSpPr>
        <p:spPr>
          <a:xfrm>
            <a:off x="5227639" y="3900489"/>
            <a:ext cx="312737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B483CE4-650B-8320-7A57-1DA4DC42F2DA}"/>
              </a:ext>
            </a:extLst>
          </p:cNvPr>
          <p:cNvSpPr txBox="1"/>
          <p:nvPr/>
        </p:nvSpPr>
        <p:spPr>
          <a:xfrm>
            <a:off x="6445250" y="3938588"/>
            <a:ext cx="312738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1D967AF-BBA2-49F8-4150-0A42EA6DDC25}"/>
              </a:ext>
            </a:extLst>
          </p:cNvPr>
          <p:cNvSpPr txBox="1"/>
          <p:nvPr/>
        </p:nvSpPr>
        <p:spPr>
          <a:xfrm>
            <a:off x="5802314" y="4354514"/>
            <a:ext cx="312737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B945432-56BC-D3D0-C339-268E70043ACB}"/>
              </a:ext>
            </a:extLst>
          </p:cNvPr>
          <p:cNvSpPr txBox="1"/>
          <p:nvPr/>
        </p:nvSpPr>
        <p:spPr>
          <a:xfrm>
            <a:off x="7067550" y="4538664"/>
            <a:ext cx="312738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70C1E2C-D65C-EA3D-4106-9188C7262761}"/>
              </a:ext>
            </a:extLst>
          </p:cNvPr>
          <p:cNvSpPr txBox="1"/>
          <p:nvPr/>
        </p:nvSpPr>
        <p:spPr>
          <a:xfrm>
            <a:off x="5048250" y="5019675"/>
            <a:ext cx="312738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806058D-3BA9-AE44-1082-0DC6DC579B4D}"/>
              </a:ext>
            </a:extLst>
          </p:cNvPr>
          <p:cNvSpPr txBox="1"/>
          <p:nvPr/>
        </p:nvSpPr>
        <p:spPr>
          <a:xfrm>
            <a:off x="5843589" y="5684839"/>
            <a:ext cx="314325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8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795CAF3-CC16-7C50-3DB5-491FAFDDE214}"/>
              </a:ext>
            </a:extLst>
          </p:cNvPr>
          <p:cNvSpPr txBox="1"/>
          <p:nvPr/>
        </p:nvSpPr>
        <p:spPr>
          <a:xfrm>
            <a:off x="6602414" y="4997450"/>
            <a:ext cx="312737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24601" name="TextBox 54">
            <a:extLst>
              <a:ext uri="{FF2B5EF4-FFF2-40B4-BE49-F238E27FC236}">
                <a16:creationId xmlns:a16="http://schemas.microsoft.com/office/drawing/2014/main" id="{E08C96E5-4153-A8FA-FD1B-B5E84636C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4425" y="3459164"/>
            <a:ext cx="8143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vertex</a:t>
            </a:r>
          </a:p>
        </p:txBody>
      </p:sp>
      <p:sp>
        <p:nvSpPr>
          <p:cNvPr id="24602" name="TextBox 55">
            <a:extLst>
              <a:ext uri="{FF2B5EF4-FFF2-40B4-BE49-F238E27FC236}">
                <a16:creationId xmlns:a16="http://schemas.microsoft.com/office/drawing/2014/main" id="{C963C47A-0E26-3A96-AEA1-0088ED58C1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88138" y="3906839"/>
            <a:ext cx="8509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weight</a:t>
            </a:r>
          </a:p>
        </p:txBody>
      </p:sp>
      <p:sp>
        <p:nvSpPr>
          <p:cNvPr id="24603" name="TextBox 56">
            <a:extLst>
              <a:ext uri="{FF2B5EF4-FFF2-40B4-BE49-F238E27FC236}">
                <a16:creationId xmlns:a16="http://schemas.microsoft.com/office/drawing/2014/main" id="{3C077785-9A01-7DDD-32BC-15D162AB544E}"/>
              </a:ext>
            </a:extLst>
          </p:cNvPr>
          <p:cNvSpPr txBox="1">
            <a:spLocks noChangeArrowheads="1"/>
          </p:cNvSpPr>
          <p:nvPr/>
        </p:nvSpPr>
        <p:spPr bwMode="auto">
          <a:xfrm rot="3352546">
            <a:off x="5944394" y="4001294"/>
            <a:ext cx="6969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edge</a:t>
            </a:r>
          </a:p>
        </p:txBody>
      </p:sp>
      <p:sp>
        <p:nvSpPr>
          <p:cNvPr id="24604" name="Freeform 57">
            <a:extLst>
              <a:ext uri="{FF2B5EF4-FFF2-40B4-BE49-F238E27FC236}">
                <a16:creationId xmlns:a16="http://schemas.microsoft.com/office/drawing/2014/main" id="{CD323C78-AA03-D748-5740-71EFFB08E848}"/>
              </a:ext>
            </a:extLst>
          </p:cNvPr>
          <p:cNvSpPr>
            <a:spLocks/>
          </p:cNvSpPr>
          <p:nvPr/>
        </p:nvSpPr>
        <p:spPr bwMode="auto">
          <a:xfrm>
            <a:off x="5538789" y="4000501"/>
            <a:ext cx="325437" cy="1401763"/>
          </a:xfrm>
          <a:custGeom>
            <a:avLst/>
            <a:gdLst>
              <a:gd name="T0" fmla="*/ 327895 w 325131"/>
              <a:gd name="T1" fmla="*/ 0 h 1401771"/>
              <a:gd name="T2" fmla="*/ 51710 w 325131"/>
              <a:gd name="T3" fmla="*/ 491985 h 1401771"/>
              <a:gd name="T4" fmla="*/ 140652 w 325131"/>
              <a:gd name="T5" fmla="*/ 640508 h 1401771"/>
              <a:gd name="T6" fmla="*/ 145334 w 325131"/>
              <a:gd name="T7" fmla="*/ 891147 h 1401771"/>
              <a:gd name="T8" fmla="*/ 218 w 325131"/>
              <a:gd name="T9" fmla="*/ 1016462 h 1401771"/>
              <a:gd name="T10" fmla="*/ 182783 w 325131"/>
              <a:gd name="T11" fmla="*/ 1401699 h 1401771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25131" h="1401771">
                <a:moveTo>
                  <a:pt x="325131" y="0"/>
                </a:moveTo>
                <a:cubicBezTo>
                  <a:pt x="203675" y="192627"/>
                  <a:pt x="82219" y="385255"/>
                  <a:pt x="51275" y="492012"/>
                </a:cubicBezTo>
                <a:cubicBezTo>
                  <a:pt x="20331" y="598769"/>
                  <a:pt x="123994" y="574014"/>
                  <a:pt x="139466" y="640544"/>
                </a:cubicBezTo>
                <a:cubicBezTo>
                  <a:pt x="154938" y="707074"/>
                  <a:pt x="167316" y="828530"/>
                  <a:pt x="144108" y="891192"/>
                </a:cubicBezTo>
                <a:cubicBezTo>
                  <a:pt x="120900" y="953854"/>
                  <a:pt x="-5971" y="931420"/>
                  <a:pt x="218" y="1016516"/>
                </a:cubicBezTo>
                <a:cubicBezTo>
                  <a:pt x="6407" y="1101613"/>
                  <a:pt x="93824" y="1251692"/>
                  <a:pt x="181241" y="1401771"/>
                </a:cubicBezTo>
              </a:path>
            </a:pathLst>
          </a:custGeom>
          <a:noFill/>
          <a:ln w="34925" cap="flat" cmpd="sng" algn="ctr">
            <a:solidFill>
              <a:srgbClr val="FF0000"/>
            </a:solidFill>
            <a:prstDash val="sysDash"/>
            <a:round/>
            <a:headEnd type="none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05" name="TextBox 58">
            <a:extLst>
              <a:ext uri="{FF2B5EF4-FFF2-40B4-BE49-F238E27FC236}">
                <a16:creationId xmlns:a16="http://schemas.microsoft.com/office/drawing/2014/main" id="{32DCDD47-4540-0B2E-F68D-AE533FA423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11813" y="4826000"/>
            <a:ext cx="6334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>
                <a:solidFill>
                  <a:srgbClr val="FF0000"/>
                </a:solidFill>
              </a:rPr>
              <a:t>path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E5EA4F5C-8293-1B11-5B98-9FFFCE9A5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4865" y="-533400"/>
            <a:ext cx="9779183" cy="1325563"/>
          </a:xfrm>
        </p:spPr>
        <p:txBody>
          <a:bodyPr/>
          <a:lstStyle/>
          <a:p>
            <a:r>
              <a:rPr lang="en-GB" altLang="en-US" dirty="0"/>
              <a:t>Minimum Spanning Tree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C56704BA-6563-B0C2-E53F-822C79DA8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665" y="774700"/>
            <a:ext cx="11709583" cy="1720850"/>
          </a:xfrm>
        </p:spPr>
        <p:txBody>
          <a:bodyPr/>
          <a:lstStyle/>
          <a:p>
            <a:r>
              <a:rPr lang="en-GB" altLang="en-US" dirty="0"/>
              <a:t>A tree that represents all the connections between all vertices in an </a:t>
            </a:r>
            <a:r>
              <a:rPr lang="en-GB" altLang="en-US" b="1" dirty="0"/>
              <a:t>undirected weighted graph </a:t>
            </a:r>
            <a:r>
              <a:rPr lang="en-GB" altLang="en-US" dirty="0"/>
              <a:t>at minimum cost</a:t>
            </a:r>
          </a:p>
          <a:p>
            <a:pPr lvl="1"/>
            <a:r>
              <a:rPr lang="en-GB" altLang="en-US" dirty="0"/>
              <a:t>When end up with a tree because each vertex is only associated with one parent vertices in the span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The sum of the edge weights is as small as possible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F4E686E-92D1-3170-807C-6F28CC3AD388}"/>
              </a:ext>
            </a:extLst>
          </p:cNvPr>
          <p:cNvGrpSpPr/>
          <p:nvPr/>
        </p:nvGrpSpPr>
        <p:grpSpPr>
          <a:xfrm>
            <a:off x="138878" y="2874963"/>
            <a:ext cx="9042401" cy="3917949"/>
            <a:chOff x="1625600" y="2803526"/>
            <a:chExt cx="9042401" cy="3917949"/>
          </a:xfrm>
        </p:grpSpPr>
        <p:sp>
          <p:nvSpPr>
            <p:cNvPr id="25605" name="Oval 4">
              <a:extLst>
                <a:ext uri="{FF2B5EF4-FFF2-40B4-BE49-F238E27FC236}">
                  <a16:creationId xmlns:a16="http://schemas.microsoft.com/office/drawing/2014/main" id="{9718C653-5AB5-BA0B-A50B-BCA7712A33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4301" y="2803526"/>
              <a:ext cx="436563" cy="43656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A</a:t>
              </a:r>
            </a:p>
          </p:txBody>
        </p:sp>
        <p:sp>
          <p:nvSpPr>
            <p:cNvPr id="25606" name="Oval 5">
              <a:extLst>
                <a:ext uri="{FF2B5EF4-FFF2-40B4-BE49-F238E27FC236}">
                  <a16:creationId xmlns:a16="http://schemas.microsoft.com/office/drawing/2014/main" id="{69626960-CE5C-5DF2-8763-0CF9BFE376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24439" y="3897313"/>
              <a:ext cx="434975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25607" name="Oval 6">
              <a:extLst>
                <a:ext uri="{FF2B5EF4-FFF2-40B4-BE49-F238E27FC236}">
                  <a16:creationId xmlns:a16="http://schemas.microsoft.com/office/drawing/2014/main" id="{CA424485-3FC5-7809-BFDE-9102292BB8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94001" y="3897313"/>
              <a:ext cx="436563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sp>
          <p:nvSpPr>
            <p:cNvPr id="25608" name="Oval 7">
              <a:extLst>
                <a:ext uri="{FF2B5EF4-FFF2-40B4-BE49-F238E27FC236}">
                  <a16:creationId xmlns:a16="http://schemas.microsoft.com/office/drawing/2014/main" id="{D868A692-7CA9-1110-49F9-1399504E4F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55951" y="5062538"/>
              <a:ext cx="436563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sp>
          <p:nvSpPr>
            <p:cNvPr id="25609" name="Oval 8">
              <a:extLst>
                <a:ext uri="{FF2B5EF4-FFF2-40B4-BE49-F238E27FC236}">
                  <a16:creationId xmlns:a16="http://schemas.microsoft.com/office/drawing/2014/main" id="{8F63C353-B2B6-647A-6DDC-36BC6C69D4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3113" y="5062538"/>
              <a:ext cx="436562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E</a:t>
              </a:r>
            </a:p>
          </p:txBody>
        </p:sp>
        <p:cxnSp>
          <p:nvCxnSpPr>
            <p:cNvPr id="25610" name="Straight Arrow Connector 10">
              <a:extLst>
                <a:ext uri="{FF2B5EF4-FFF2-40B4-BE49-F238E27FC236}">
                  <a16:creationId xmlns:a16="http://schemas.microsoft.com/office/drawing/2014/main" id="{0FBFBB12-A558-F4C6-C6D6-788D2BCC2179}"/>
                </a:ext>
              </a:extLst>
            </p:cNvPr>
            <p:cNvCxnSpPr>
              <a:cxnSpLocks noChangeShapeType="1"/>
              <a:stCxn id="25605" idx="2"/>
              <a:endCxn id="25607" idx="0"/>
            </p:cNvCxnSpPr>
            <p:nvPr/>
          </p:nvCxnSpPr>
          <p:spPr bwMode="auto">
            <a:xfrm flipH="1">
              <a:off x="3011488" y="3021013"/>
              <a:ext cx="912812" cy="87630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11" name="Straight Arrow Connector 12">
              <a:extLst>
                <a:ext uri="{FF2B5EF4-FFF2-40B4-BE49-F238E27FC236}">
                  <a16:creationId xmlns:a16="http://schemas.microsoft.com/office/drawing/2014/main" id="{C8E3D92C-21E1-2B43-8509-3FE51B381A24}"/>
                </a:ext>
              </a:extLst>
            </p:cNvPr>
            <p:cNvCxnSpPr>
              <a:cxnSpLocks noChangeShapeType="1"/>
              <a:stCxn id="25605" idx="6"/>
              <a:endCxn id="25606" idx="0"/>
            </p:cNvCxnSpPr>
            <p:nvPr/>
          </p:nvCxnSpPr>
          <p:spPr bwMode="auto">
            <a:xfrm>
              <a:off x="4360863" y="3021013"/>
              <a:ext cx="881062" cy="87630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12" name="Straight Arrow Connector 14">
              <a:extLst>
                <a:ext uri="{FF2B5EF4-FFF2-40B4-BE49-F238E27FC236}">
                  <a16:creationId xmlns:a16="http://schemas.microsoft.com/office/drawing/2014/main" id="{E33799B1-D689-094A-3382-C227FA431DCE}"/>
                </a:ext>
              </a:extLst>
            </p:cNvPr>
            <p:cNvCxnSpPr>
              <a:cxnSpLocks noChangeShapeType="1"/>
              <a:stCxn id="25606" idx="4"/>
              <a:endCxn id="25609" idx="0"/>
            </p:cNvCxnSpPr>
            <p:nvPr/>
          </p:nvCxnSpPr>
          <p:spPr bwMode="auto">
            <a:xfrm flipH="1">
              <a:off x="4802189" y="4333876"/>
              <a:ext cx="439737" cy="72866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13" name="Straight Arrow Connector 16">
              <a:extLst>
                <a:ext uri="{FF2B5EF4-FFF2-40B4-BE49-F238E27FC236}">
                  <a16:creationId xmlns:a16="http://schemas.microsoft.com/office/drawing/2014/main" id="{B43EED5C-A10C-B4BC-C7BB-057C0230B8AE}"/>
                </a:ext>
              </a:extLst>
            </p:cNvPr>
            <p:cNvCxnSpPr>
              <a:cxnSpLocks noChangeShapeType="1"/>
              <a:stCxn id="25608" idx="6"/>
              <a:endCxn id="25609" idx="2"/>
            </p:cNvCxnSpPr>
            <p:nvPr/>
          </p:nvCxnSpPr>
          <p:spPr bwMode="auto">
            <a:xfrm>
              <a:off x="3592513" y="5281613"/>
              <a:ext cx="990600" cy="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14" name="Oval 19">
              <a:extLst>
                <a:ext uri="{FF2B5EF4-FFF2-40B4-BE49-F238E27FC236}">
                  <a16:creationId xmlns:a16="http://schemas.microsoft.com/office/drawing/2014/main" id="{08039FD7-0A84-B419-0433-A5447B3960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8901" y="6018214"/>
              <a:ext cx="436563" cy="434975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F</a:t>
              </a:r>
            </a:p>
          </p:txBody>
        </p:sp>
        <p:cxnSp>
          <p:nvCxnSpPr>
            <p:cNvPr id="25615" name="Straight Arrow Connector 21">
              <a:extLst>
                <a:ext uri="{FF2B5EF4-FFF2-40B4-BE49-F238E27FC236}">
                  <a16:creationId xmlns:a16="http://schemas.microsoft.com/office/drawing/2014/main" id="{EAC542E6-A13E-0715-E3B8-6C0A028BC8AC}"/>
                </a:ext>
              </a:extLst>
            </p:cNvPr>
            <p:cNvCxnSpPr>
              <a:cxnSpLocks noChangeShapeType="1"/>
              <a:stCxn id="25607" idx="6"/>
              <a:endCxn id="25606" idx="2"/>
            </p:cNvCxnSpPr>
            <p:nvPr/>
          </p:nvCxnSpPr>
          <p:spPr bwMode="auto">
            <a:xfrm flipV="1">
              <a:off x="3230564" y="4116388"/>
              <a:ext cx="1793875" cy="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16" name="Straight Arrow Connector 10">
              <a:extLst>
                <a:ext uri="{FF2B5EF4-FFF2-40B4-BE49-F238E27FC236}">
                  <a16:creationId xmlns:a16="http://schemas.microsoft.com/office/drawing/2014/main" id="{2F9A211F-2127-C9C4-D559-7D228929AAF7}"/>
                </a:ext>
              </a:extLst>
            </p:cNvPr>
            <p:cNvCxnSpPr>
              <a:cxnSpLocks noChangeShapeType="1"/>
              <a:stCxn id="25607" idx="4"/>
              <a:endCxn id="25608" idx="0"/>
            </p:cNvCxnSpPr>
            <p:nvPr/>
          </p:nvCxnSpPr>
          <p:spPr bwMode="auto">
            <a:xfrm>
              <a:off x="3011488" y="4333876"/>
              <a:ext cx="361950" cy="72866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2979E0F-3896-0FC7-61EB-A534BD337772}"/>
                </a:ext>
              </a:extLst>
            </p:cNvPr>
            <p:cNvSpPr txBox="1"/>
            <p:nvPr/>
          </p:nvSpPr>
          <p:spPr>
            <a:xfrm>
              <a:off x="3230564" y="3111500"/>
              <a:ext cx="312737" cy="36988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8458E5DC-1529-D340-0352-DE66A68E10E2}"/>
                </a:ext>
              </a:extLst>
            </p:cNvPr>
            <p:cNvSpPr txBox="1"/>
            <p:nvPr/>
          </p:nvSpPr>
          <p:spPr>
            <a:xfrm>
              <a:off x="4794250" y="3136900"/>
              <a:ext cx="312738" cy="36988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4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AFD9F36-AC03-8B86-024C-797D352031FF}"/>
                </a:ext>
              </a:extLst>
            </p:cNvPr>
            <p:cNvSpPr txBox="1"/>
            <p:nvPr/>
          </p:nvSpPr>
          <p:spPr>
            <a:xfrm>
              <a:off x="3960814" y="3767139"/>
              <a:ext cx="312737" cy="3698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8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694CEC27-BC0F-AD36-CA51-425D24D74251}"/>
                </a:ext>
              </a:extLst>
            </p:cNvPr>
            <p:cNvSpPr txBox="1"/>
            <p:nvPr/>
          </p:nvSpPr>
          <p:spPr>
            <a:xfrm>
              <a:off x="5038725" y="4608514"/>
              <a:ext cx="312738" cy="3698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9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6E59E5B9-3F49-11F8-48AA-C2F57C2ABAA5}"/>
                </a:ext>
              </a:extLst>
            </p:cNvPr>
            <p:cNvSpPr txBox="1"/>
            <p:nvPr/>
          </p:nvSpPr>
          <p:spPr>
            <a:xfrm>
              <a:off x="2843214" y="4608514"/>
              <a:ext cx="314325" cy="3698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2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5A93CC76-96A8-FD3B-E9ED-EAC183FC3633}"/>
                </a:ext>
              </a:extLst>
            </p:cNvPr>
            <p:cNvSpPr txBox="1"/>
            <p:nvPr/>
          </p:nvSpPr>
          <p:spPr>
            <a:xfrm>
              <a:off x="3960814" y="5314950"/>
              <a:ext cx="312737" cy="36830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cxnSp>
          <p:nvCxnSpPr>
            <p:cNvPr id="25623" name="Straight Arrow Connector 21">
              <a:extLst>
                <a:ext uri="{FF2B5EF4-FFF2-40B4-BE49-F238E27FC236}">
                  <a16:creationId xmlns:a16="http://schemas.microsoft.com/office/drawing/2014/main" id="{4241BF64-58E6-5618-0F4D-DFE12615EFD5}"/>
                </a:ext>
              </a:extLst>
            </p:cNvPr>
            <p:cNvCxnSpPr>
              <a:cxnSpLocks noChangeShapeType="1"/>
              <a:stCxn id="25608" idx="5"/>
              <a:endCxn id="25614" idx="1"/>
            </p:cNvCxnSpPr>
            <p:nvPr/>
          </p:nvCxnSpPr>
          <p:spPr bwMode="auto">
            <a:xfrm>
              <a:off x="3527426" y="5435601"/>
              <a:ext cx="434975" cy="64611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24" name="Straight Arrow Connector 21">
              <a:extLst>
                <a:ext uri="{FF2B5EF4-FFF2-40B4-BE49-F238E27FC236}">
                  <a16:creationId xmlns:a16="http://schemas.microsoft.com/office/drawing/2014/main" id="{E3B36DD1-542C-610A-CCF9-29AEB22DBDB5}"/>
                </a:ext>
              </a:extLst>
            </p:cNvPr>
            <p:cNvCxnSpPr>
              <a:cxnSpLocks noChangeShapeType="1"/>
              <a:stCxn id="25609" idx="3"/>
              <a:endCxn id="25614" idx="7"/>
            </p:cNvCxnSpPr>
            <p:nvPr/>
          </p:nvCxnSpPr>
          <p:spPr bwMode="auto">
            <a:xfrm flipH="1">
              <a:off x="4271964" y="5435601"/>
              <a:ext cx="376237" cy="64611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213A5D20-970B-F511-44B6-1C31DDC12BF7}"/>
                </a:ext>
              </a:extLst>
            </p:cNvPr>
            <p:cNvSpPr txBox="1"/>
            <p:nvPr/>
          </p:nvSpPr>
          <p:spPr>
            <a:xfrm>
              <a:off x="3400425" y="5761039"/>
              <a:ext cx="312738" cy="3698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C7A7DA09-0E33-CBB5-FB24-2AF7AFAE79D3}"/>
                </a:ext>
              </a:extLst>
            </p:cNvPr>
            <p:cNvSpPr txBox="1"/>
            <p:nvPr/>
          </p:nvSpPr>
          <p:spPr>
            <a:xfrm>
              <a:off x="4456114" y="5748339"/>
              <a:ext cx="312737" cy="3698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25627" name="Oval 74">
              <a:extLst>
                <a:ext uri="{FF2B5EF4-FFF2-40B4-BE49-F238E27FC236}">
                  <a16:creationId xmlns:a16="http://schemas.microsoft.com/office/drawing/2014/main" id="{5489F271-5687-4C14-C52C-CED8CBEC3E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45476" y="2803526"/>
              <a:ext cx="436563" cy="43656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A</a:t>
              </a:r>
            </a:p>
          </p:txBody>
        </p:sp>
        <p:sp>
          <p:nvSpPr>
            <p:cNvPr id="25628" name="Oval 75">
              <a:extLst>
                <a:ext uri="{FF2B5EF4-FFF2-40B4-BE49-F238E27FC236}">
                  <a16:creationId xmlns:a16="http://schemas.microsoft.com/office/drawing/2014/main" id="{17084971-982E-01B6-CCE8-37C8192FAB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19976" y="3627438"/>
              <a:ext cx="436563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25629" name="Straight Arrow Connector 10">
              <a:extLst>
                <a:ext uri="{FF2B5EF4-FFF2-40B4-BE49-F238E27FC236}">
                  <a16:creationId xmlns:a16="http://schemas.microsoft.com/office/drawing/2014/main" id="{08D9A279-CE0C-A1C5-873E-CE45E5895C15}"/>
                </a:ext>
              </a:extLst>
            </p:cNvPr>
            <p:cNvCxnSpPr>
              <a:cxnSpLocks noChangeShapeType="1"/>
              <a:stCxn id="25627" idx="3"/>
              <a:endCxn id="25628" idx="7"/>
            </p:cNvCxnSpPr>
            <p:nvPr/>
          </p:nvCxnSpPr>
          <p:spPr bwMode="auto">
            <a:xfrm flipH="1">
              <a:off x="7793039" y="3176588"/>
              <a:ext cx="515937" cy="51435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89C5290F-0498-9B23-3E16-E24AAEBBFCF8}"/>
                </a:ext>
              </a:extLst>
            </p:cNvPr>
            <p:cNvSpPr txBox="1"/>
            <p:nvPr/>
          </p:nvSpPr>
          <p:spPr>
            <a:xfrm>
              <a:off x="7745414" y="3136900"/>
              <a:ext cx="314325" cy="36988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25631" name="Oval 80">
              <a:extLst>
                <a:ext uri="{FF2B5EF4-FFF2-40B4-BE49-F238E27FC236}">
                  <a16:creationId xmlns:a16="http://schemas.microsoft.com/office/drawing/2014/main" id="{B7104CB8-5E13-BBE3-7889-BF901D5FA3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39226" y="3627438"/>
              <a:ext cx="434975" cy="4365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cxnSp>
          <p:nvCxnSpPr>
            <p:cNvPr id="25632" name="Straight Arrow Connector 10">
              <a:extLst>
                <a:ext uri="{FF2B5EF4-FFF2-40B4-BE49-F238E27FC236}">
                  <a16:creationId xmlns:a16="http://schemas.microsoft.com/office/drawing/2014/main" id="{B56BADCF-71A9-6280-7758-237FFEBAA82E}"/>
                </a:ext>
              </a:extLst>
            </p:cNvPr>
            <p:cNvCxnSpPr>
              <a:cxnSpLocks noChangeShapeType="1"/>
              <a:stCxn id="25627" idx="5"/>
              <a:endCxn id="25631" idx="1"/>
            </p:cNvCxnSpPr>
            <p:nvPr/>
          </p:nvCxnSpPr>
          <p:spPr bwMode="auto">
            <a:xfrm>
              <a:off x="8618539" y="3176588"/>
              <a:ext cx="484187" cy="51435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4A461702-798C-3C6F-AE46-BD3087E5DBE4}"/>
                </a:ext>
              </a:extLst>
            </p:cNvPr>
            <p:cNvSpPr txBox="1"/>
            <p:nvPr/>
          </p:nvSpPr>
          <p:spPr>
            <a:xfrm>
              <a:off x="8882064" y="3124200"/>
              <a:ext cx="312737" cy="36988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4</a:t>
              </a:r>
            </a:p>
          </p:txBody>
        </p:sp>
        <p:sp>
          <p:nvSpPr>
            <p:cNvPr id="25634" name="Oval 85">
              <a:extLst>
                <a:ext uri="{FF2B5EF4-FFF2-40B4-BE49-F238E27FC236}">
                  <a16:creationId xmlns:a16="http://schemas.microsoft.com/office/drawing/2014/main" id="{B4405EB6-3CE9-A319-545E-AC76AF3B75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31076" y="4845051"/>
              <a:ext cx="436563" cy="43656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sp>
          <p:nvSpPr>
            <p:cNvPr id="25635" name="Oval 86">
              <a:extLst>
                <a:ext uri="{FF2B5EF4-FFF2-40B4-BE49-F238E27FC236}">
                  <a16:creationId xmlns:a16="http://schemas.microsoft.com/office/drawing/2014/main" id="{00A50384-60DA-AC6B-3E28-D51F61CDB7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12113" y="5899151"/>
              <a:ext cx="436562" cy="436563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E</a:t>
              </a:r>
            </a:p>
          </p:txBody>
        </p:sp>
        <p:sp>
          <p:nvSpPr>
            <p:cNvPr id="25636" name="Oval 19">
              <a:extLst>
                <a:ext uri="{FF2B5EF4-FFF2-40B4-BE49-F238E27FC236}">
                  <a16:creationId xmlns:a16="http://schemas.microsoft.com/office/drawing/2014/main" id="{06FC25B7-6B1B-B785-04CF-6699E7EDD5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07163" y="5900739"/>
              <a:ext cx="436562" cy="434975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F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165DD6E3-1973-B9A6-4FB9-82D292D40999}"/>
                </a:ext>
              </a:extLst>
            </p:cNvPr>
            <p:cNvSpPr txBox="1"/>
            <p:nvPr/>
          </p:nvSpPr>
          <p:spPr>
            <a:xfrm>
              <a:off x="6762750" y="5260975"/>
              <a:ext cx="312738" cy="36830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cxnSp>
          <p:nvCxnSpPr>
            <p:cNvPr id="25638" name="Straight Arrow Connector 21">
              <a:extLst>
                <a:ext uri="{FF2B5EF4-FFF2-40B4-BE49-F238E27FC236}">
                  <a16:creationId xmlns:a16="http://schemas.microsoft.com/office/drawing/2014/main" id="{9C12E69E-52A3-C6DB-8AA6-CD9802E15A02}"/>
                </a:ext>
              </a:extLst>
            </p:cNvPr>
            <p:cNvCxnSpPr>
              <a:cxnSpLocks noChangeShapeType="1"/>
              <a:stCxn id="25634" idx="3"/>
              <a:endCxn id="25636" idx="0"/>
            </p:cNvCxnSpPr>
            <p:nvPr/>
          </p:nvCxnSpPr>
          <p:spPr bwMode="auto">
            <a:xfrm flipH="1">
              <a:off x="6724651" y="5216526"/>
              <a:ext cx="669925" cy="684213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39" name="Straight Arrow Connector 21">
              <a:extLst>
                <a:ext uri="{FF2B5EF4-FFF2-40B4-BE49-F238E27FC236}">
                  <a16:creationId xmlns:a16="http://schemas.microsoft.com/office/drawing/2014/main" id="{0AB757BF-98D4-5AA2-4CD8-926440702337}"/>
                </a:ext>
              </a:extLst>
            </p:cNvPr>
            <p:cNvCxnSpPr>
              <a:cxnSpLocks noChangeShapeType="1"/>
              <a:stCxn id="25628" idx="4"/>
              <a:endCxn id="25634" idx="0"/>
            </p:cNvCxnSpPr>
            <p:nvPr/>
          </p:nvCxnSpPr>
          <p:spPr bwMode="auto">
            <a:xfrm flipH="1">
              <a:off x="7548564" y="4064000"/>
              <a:ext cx="90487" cy="78105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40" name="Straight Arrow Connector 21">
              <a:extLst>
                <a:ext uri="{FF2B5EF4-FFF2-40B4-BE49-F238E27FC236}">
                  <a16:creationId xmlns:a16="http://schemas.microsoft.com/office/drawing/2014/main" id="{E062F53A-3489-F0DF-20A6-85C60390AE6E}"/>
                </a:ext>
              </a:extLst>
            </p:cNvPr>
            <p:cNvCxnSpPr>
              <a:cxnSpLocks noChangeShapeType="1"/>
              <a:stCxn id="25634" idx="5"/>
              <a:endCxn id="25635" idx="0"/>
            </p:cNvCxnSpPr>
            <p:nvPr/>
          </p:nvCxnSpPr>
          <p:spPr bwMode="auto">
            <a:xfrm>
              <a:off x="7704138" y="5216526"/>
              <a:ext cx="527050" cy="682625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F5A2143F-45B5-771E-6A36-A74503E14297}"/>
                </a:ext>
              </a:extLst>
            </p:cNvPr>
            <p:cNvSpPr txBox="1"/>
            <p:nvPr/>
          </p:nvSpPr>
          <p:spPr>
            <a:xfrm>
              <a:off x="7283450" y="4270375"/>
              <a:ext cx="312738" cy="36830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2</a:t>
              </a:r>
            </a:p>
          </p:txBody>
        </p:sp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E852FF59-F2CB-0AF0-014C-570DF2652652}"/>
                </a:ext>
              </a:extLst>
            </p:cNvPr>
            <p:cNvSpPr txBox="1"/>
            <p:nvPr/>
          </p:nvSpPr>
          <p:spPr>
            <a:xfrm>
              <a:off x="8001000" y="5260975"/>
              <a:ext cx="312738" cy="36830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25643" name="TextBox 103">
              <a:extLst>
                <a:ext uri="{FF2B5EF4-FFF2-40B4-BE49-F238E27FC236}">
                  <a16:creationId xmlns:a16="http://schemas.microsoft.com/office/drawing/2014/main" id="{E1D4146F-80DE-A156-28AE-A12B73809F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131301" y="4333875"/>
              <a:ext cx="1108075" cy="1754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Min cost:</a:t>
              </a:r>
              <a:br>
                <a:rPr kumimoji="0" lang="en-GB" altLang="en-US" sz="1800"/>
              </a:br>
              <a:r>
                <a:rPr kumimoji="0" lang="en-GB" altLang="en-US" sz="1800"/>
                <a:t>A </a:t>
              </a:r>
              <a:r>
                <a:rPr kumimoji="0" lang="en-GB" altLang="en-US" sz="1800">
                  <a:sym typeface="Wingdings" panose="05000000000000000000" pitchFamily="2" charset="2"/>
                </a:rPr>
                <a:t> B: 3</a:t>
              </a: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ym typeface="Wingdings" panose="05000000000000000000" pitchFamily="2" charset="2"/>
                </a:rPr>
                <a:t>A  C: 4</a:t>
              </a:r>
              <a:endParaRPr kumimoji="0" lang="en-GB" altLang="en-US" sz="1800"/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 </a:t>
              </a:r>
              <a:r>
                <a:rPr kumimoji="0" lang="en-GB" altLang="en-US" sz="1800">
                  <a:sym typeface="Wingdings" panose="05000000000000000000" pitchFamily="2" charset="2"/>
                </a:rPr>
                <a:t>D: 5</a:t>
              </a:r>
              <a:br>
                <a:rPr kumimoji="0" lang="en-GB" altLang="en-US" sz="1800">
                  <a:sym typeface="Wingdings" panose="05000000000000000000" pitchFamily="2" charset="2"/>
                </a:rPr>
              </a:br>
              <a:r>
                <a:rPr kumimoji="0" lang="en-GB" altLang="en-US" sz="1800">
                  <a:sym typeface="Wingdings" panose="05000000000000000000" pitchFamily="2" charset="2"/>
                </a:rPr>
                <a:t>A  E: 8</a:t>
              </a: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ym typeface="Wingdings" panose="05000000000000000000" pitchFamily="2" charset="2"/>
                </a:rPr>
                <a:t>A  F: 6</a:t>
              </a:r>
              <a:endParaRPr kumimoji="0" lang="en-GB" altLang="en-US" sz="1800"/>
            </a:p>
          </p:txBody>
        </p:sp>
        <p:sp>
          <p:nvSpPr>
            <p:cNvPr id="25644" name="TextBox 1">
              <a:extLst>
                <a:ext uri="{FF2B5EF4-FFF2-40B4-BE49-F238E27FC236}">
                  <a16:creationId xmlns:a16="http://schemas.microsoft.com/office/drawing/2014/main" id="{CC0CBFCA-1291-B0F4-9277-3BA00520478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25600" y="5622926"/>
              <a:ext cx="1760538" cy="646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Sum of weights</a:t>
              </a:r>
              <a:br>
                <a:rPr kumimoji="0" lang="en-GB" altLang="en-US" sz="1800" i="1"/>
              </a:br>
              <a:r>
                <a:rPr kumimoji="0" lang="en-GB" altLang="en-US" sz="1800" i="1"/>
                <a:t>36</a:t>
              </a:r>
            </a:p>
          </p:txBody>
        </p:sp>
        <p:sp>
          <p:nvSpPr>
            <p:cNvPr id="25645" name="TextBox 44">
              <a:extLst>
                <a:ext uri="{FF2B5EF4-FFF2-40B4-BE49-F238E27FC236}">
                  <a16:creationId xmlns:a16="http://schemas.microsoft.com/office/drawing/2014/main" id="{5F0747F0-DD35-752D-C0E6-FA3D200D6BE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907464" y="6075363"/>
              <a:ext cx="1760537" cy="6461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Sum of weights</a:t>
              </a:r>
              <a:br>
                <a:rPr kumimoji="0" lang="en-GB" altLang="en-US" sz="1800" i="1"/>
              </a:br>
              <a:r>
                <a:rPr kumimoji="0" lang="en-GB" altLang="en-US" sz="1800" i="1"/>
                <a:t>13</a:t>
              </a:r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3F975343-CD44-02D1-F7A9-BDD3C03E2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08" y="0"/>
            <a:ext cx="9779183" cy="1325563"/>
          </a:xfrm>
        </p:spPr>
        <p:txBody>
          <a:bodyPr/>
          <a:lstStyle/>
          <a:p>
            <a:r>
              <a:rPr lang="en-GB" altLang="en-US" dirty="0"/>
              <a:t>Prim’s Algorithm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2F9BDC95-8E86-9659-03A2-3FAF5D0D8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64" y="1546225"/>
            <a:ext cx="11578014" cy="3652838"/>
          </a:xfrm>
        </p:spPr>
        <p:txBody>
          <a:bodyPr/>
          <a:lstStyle/>
          <a:p>
            <a:r>
              <a:rPr lang="en-GB" altLang="en-US" dirty="0"/>
              <a:t>There are newer algorithms, this a classic algorithm</a:t>
            </a:r>
          </a:p>
          <a:p>
            <a:r>
              <a:rPr lang="en-GB" altLang="en-US" b="1" dirty="0"/>
              <a:t>Greedy algorithm</a:t>
            </a:r>
          </a:p>
          <a:p>
            <a:r>
              <a:rPr lang="en-GB" altLang="en-US" dirty="0"/>
              <a:t>Grows a minimum spanning tree by adding edges one at a time based on the weights</a:t>
            </a:r>
          </a:p>
          <a:p>
            <a:r>
              <a:rPr lang="en-GB" altLang="en-US" dirty="0"/>
              <a:t>Again, we use black and white to mark vertices as discovered or undiscovered </a:t>
            </a:r>
          </a:p>
          <a:p>
            <a:pPr lvl="1"/>
            <a:r>
              <a:rPr lang="en-GB" altLang="en-US" dirty="0"/>
              <a:t>Set all the vertices to white initially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D9E1BB50-5E4E-1E84-9E24-016E5D8C7AF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6B44A014-0968-E8D5-FFF2-22D3C3EDF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600" y="-355782"/>
            <a:ext cx="9779183" cy="1325563"/>
          </a:xfrm>
        </p:spPr>
        <p:txBody>
          <a:bodyPr/>
          <a:lstStyle/>
          <a:p>
            <a:r>
              <a:rPr lang="en-GB" altLang="en-US" dirty="0"/>
              <a:t>Prim’s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2ABF1-20E9-7C27-D2E3-A056C8D11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75" y="969781"/>
            <a:ext cx="11893778" cy="5245283"/>
          </a:xfrm>
        </p:spPr>
        <p:txBody>
          <a:bodyPr/>
          <a:lstStyle/>
          <a:p>
            <a:pPr>
              <a:defRPr/>
            </a:pPr>
            <a:r>
              <a:rPr lang="en-GB" dirty="0"/>
              <a:t>We maintain a key value pair per vertex to record the cost of the edge that is currently considered to have the lowest cost...for comparative purposes </a:t>
            </a:r>
          </a:p>
          <a:p>
            <a:pPr lvl="1">
              <a:defRPr/>
            </a:pPr>
            <a:r>
              <a:rPr lang="en-GB" dirty="0"/>
              <a:t>Set the key value for the start vertex to 0 and to infinity(i.e. very large value) for all the other vertices</a:t>
            </a:r>
          </a:p>
          <a:p>
            <a:pPr>
              <a:defRPr/>
            </a:pPr>
            <a:r>
              <a:rPr lang="en-GB" dirty="0"/>
              <a:t>Repeat the following while white vertices exist:</a:t>
            </a:r>
          </a:p>
          <a:p>
            <a:pPr marL="857250" lvl="1" indent="-457200">
              <a:buFont typeface="+mj-lt"/>
              <a:buAutoNum type="arabicPeriod"/>
              <a:defRPr/>
            </a:pPr>
            <a:r>
              <a:rPr lang="en-GB" dirty="0"/>
              <a:t>Select the white vertex (</a:t>
            </a:r>
            <a:r>
              <a:rPr lang="en-GB" i="1" dirty="0" err="1"/>
              <a:t>Vcurrent</a:t>
            </a:r>
            <a:r>
              <a:rPr lang="en-GB" dirty="0"/>
              <a:t>) which has the lowest key value</a:t>
            </a:r>
          </a:p>
          <a:p>
            <a:pPr marL="857250" lvl="1" indent="-457200">
              <a:buFont typeface="+mj-lt"/>
              <a:buAutoNum type="arabicPeriod"/>
              <a:defRPr/>
            </a:pPr>
            <a:r>
              <a:rPr lang="en-GB" dirty="0"/>
              <a:t>Colour the selected vertex black</a:t>
            </a:r>
          </a:p>
          <a:p>
            <a:pPr marL="857250" lvl="1" indent="-457200">
              <a:buFont typeface="+mj-lt"/>
              <a:buAutoNum type="arabicPeriod"/>
              <a:defRPr/>
            </a:pPr>
            <a:r>
              <a:rPr lang="en-GB" dirty="0"/>
              <a:t>For each adjacent vertex (</a:t>
            </a:r>
            <a:r>
              <a:rPr lang="en-GB" i="1" dirty="0" err="1"/>
              <a:t>Vadj</a:t>
            </a:r>
            <a:r>
              <a:rPr lang="en-GB" dirty="0"/>
              <a:t>)</a:t>
            </a:r>
          </a:p>
          <a:p>
            <a:pPr marL="1257300" lvl="2" indent="-457200">
              <a:buFont typeface="Wingdings" panose="05000000000000000000" pitchFamily="2" charset="2"/>
              <a:buChar char="v"/>
              <a:defRPr/>
            </a:pPr>
            <a:r>
              <a:rPr lang="en-GB" dirty="0"/>
              <a:t>If key value of </a:t>
            </a:r>
            <a:r>
              <a:rPr lang="en-GB" i="1" dirty="0" err="1"/>
              <a:t>Vadj</a:t>
            </a:r>
            <a:r>
              <a:rPr lang="en-GB" dirty="0"/>
              <a:t> &gt; </a:t>
            </a:r>
            <a:r>
              <a:rPr lang="en-GB" i="1" dirty="0"/>
              <a:t>edge weight(</a:t>
            </a:r>
            <a:r>
              <a:rPr lang="en-GB" i="1" dirty="0" err="1"/>
              <a:t>Vcurrent</a:t>
            </a:r>
            <a:r>
              <a:rPr lang="en-GB" i="1" dirty="0" err="1">
                <a:sym typeface="Wingdings" panose="05000000000000000000" pitchFamily="2" charset="2"/>
              </a:rPr>
              <a:t></a:t>
            </a:r>
            <a:r>
              <a:rPr lang="en-GB" i="1" dirty="0" err="1"/>
              <a:t>Vadj</a:t>
            </a:r>
            <a:r>
              <a:rPr lang="en-GB" i="1" dirty="0"/>
              <a:t>) </a:t>
            </a:r>
            <a:r>
              <a:rPr lang="en-GB" dirty="0"/>
              <a:t>then</a:t>
            </a:r>
          </a:p>
          <a:p>
            <a:pPr marL="1714500" lvl="3" indent="-457200">
              <a:buFont typeface="Wingdings" panose="05000000000000000000" pitchFamily="2" charset="2"/>
              <a:buChar char="Ø"/>
              <a:defRPr/>
            </a:pPr>
            <a:r>
              <a:rPr lang="en-GB" dirty="0"/>
              <a:t>Set the key value of </a:t>
            </a:r>
            <a:r>
              <a:rPr lang="en-GB" i="1" dirty="0" err="1"/>
              <a:t>Vadj</a:t>
            </a:r>
            <a:r>
              <a:rPr lang="en-GB" i="1" dirty="0"/>
              <a:t> = weight(</a:t>
            </a:r>
            <a:r>
              <a:rPr lang="en-GB" i="1" dirty="0" err="1"/>
              <a:t>Vcurrent</a:t>
            </a:r>
            <a:r>
              <a:rPr lang="en-GB" i="1" dirty="0" err="1">
                <a:sym typeface="Wingdings" panose="05000000000000000000" pitchFamily="2" charset="2"/>
              </a:rPr>
              <a:t></a:t>
            </a:r>
            <a:r>
              <a:rPr lang="en-GB" i="1" dirty="0" err="1"/>
              <a:t>Vadj</a:t>
            </a:r>
            <a:r>
              <a:rPr lang="en-GB" i="1" dirty="0"/>
              <a:t>)</a:t>
            </a:r>
          </a:p>
          <a:p>
            <a:pPr marL="1714500" lvl="3" indent="-457200">
              <a:buFont typeface="Wingdings" panose="05000000000000000000" pitchFamily="2" charset="2"/>
              <a:buChar char="Ø"/>
              <a:defRPr/>
            </a:pPr>
            <a:r>
              <a:rPr lang="en-GB" i="1" dirty="0" err="1"/>
              <a:t>Vcurrent</a:t>
            </a:r>
            <a:r>
              <a:rPr lang="en-GB" dirty="0"/>
              <a:t> becomes parent of </a:t>
            </a:r>
            <a:r>
              <a:rPr lang="en-GB" i="1" dirty="0" err="1"/>
              <a:t>Vadj</a:t>
            </a:r>
            <a:r>
              <a:rPr lang="en-GB" dirty="0"/>
              <a:t> in the tree</a:t>
            </a:r>
            <a:endParaRPr lang="en-GB" i="1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0C4B86DB-2A49-637C-0370-1C990534CB1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3FCCD02-8488-6BA0-B5B5-827990C1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940" y="223839"/>
            <a:ext cx="8686800" cy="479425"/>
          </a:xfrm>
        </p:spPr>
        <p:txBody>
          <a:bodyPr/>
          <a:lstStyle/>
          <a:p>
            <a:r>
              <a:rPr lang="en-GB" altLang="en-US" dirty="0"/>
              <a:t>Select Vertex</a:t>
            </a:r>
          </a:p>
        </p:txBody>
      </p:sp>
      <p:sp>
        <p:nvSpPr>
          <p:cNvPr id="28675" name="Footer Placeholder 3">
            <a:extLst>
              <a:ext uri="{FF2B5EF4-FFF2-40B4-BE49-F238E27FC236}">
                <a16:creationId xmlns:a16="http://schemas.microsoft.com/office/drawing/2014/main" id="{E36D153A-6286-D8F6-390A-8EBB380BAB7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75CC6D6-7B0E-AF81-EABC-E41EEB3A842C}"/>
              </a:ext>
            </a:extLst>
          </p:cNvPr>
          <p:cNvSpPr/>
          <p:nvPr/>
        </p:nvSpPr>
        <p:spPr bwMode="auto">
          <a:xfrm>
            <a:off x="2395150" y="1102520"/>
            <a:ext cx="377825" cy="347663"/>
          </a:xfrm>
          <a:prstGeom prst="ellipse">
            <a:avLst/>
          </a:prstGeom>
          <a:solidFill>
            <a:schemeClr val="tx1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28677" name="Oval 5">
            <a:extLst>
              <a:ext uri="{FF2B5EF4-FFF2-40B4-BE49-F238E27FC236}">
                <a16:creationId xmlns:a16="http://schemas.microsoft.com/office/drawing/2014/main" id="{304C78ED-17F8-DEF5-8052-5F25826288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7250" y="1974057"/>
            <a:ext cx="377825" cy="34925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F</a:t>
            </a:r>
          </a:p>
        </p:txBody>
      </p:sp>
      <p:cxnSp>
        <p:nvCxnSpPr>
          <p:cNvPr id="28678" name="Straight Arrow Connector 12">
            <a:extLst>
              <a:ext uri="{FF2B5EF4-FFF2-40B4-BE49-F238E27FC236}">
                <a16:creationId xmlns:a16="http://schemas.microsoft.com/office/drawing/2014/main" id="{885264E7-ACFD-6DC4-60F1-30489F0078EB}"/>
              </a:ext>
            </a:extLst>
          </p:cNvPr>
          <p:cNvCxnSpPr>
            <a:cxnSpLocks noChangeShapeType="1"/>
            <a:stCxn id="5" idx="6"/>
            <a:endCxn id="28684" idx="1"/>
          </p:cNvCxnSpPr>
          <p:nvPr/>
        </p:nvCxnSpPr>
        <p:spPr bwMode="auto">
          <a:xfrm>
            <a:off x="2772975" y="1275558"/>
            <a:ext cx="1209675" cy="941387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304ED6EC-9FBC-3FD0-FD9C-F1711F630E6F}"/>
              </a:ext>
            </a:extLst>
          </p:cNvPr>
          <p:cNvSpPr txBox="1"/>
          <p:nvPr/>
        </p:nvSpPr>
        <p:spPr>
          <a:xfrm>
            <a:off x="1729986" y="1334294"/>
            <a:ext cx="30489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074C91-BA18-BAEF-DFC8-E3B8124F5118}"/>
              </a:ext>
            </a:extLst>
          </p:cNvPr>
          <p:cNvSpPr txBox="1"/>
          <p:nvPr/>
        </p:nvSpPr>
        <p:spPr>
          <a:xfrm>
            <a:off x="3377812" y="1434308"/>
            <a:ext cx="27781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28681" name="TextBox 10">
            <a:extLst>
              <a:ext uri="{FF2B5EF4-FFF2-40B4-BE49-F238E27FC236}">
                <a16:creationId xmlns:a16="http://schemas.microsoft.com/office/drawing/2014/main" id="{960059F2-6F96-3493-E3E9-1784B905DA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1700" y="1847058"/>
            <a:ext cx="555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</a:t>
            </a:r>
            <a:r>
              <a:rPr kumimoji="0" lang="en-GB" altLang="en-US" sz="18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8682" name="TextBox 12">
            <a:extLst>
              <a:ext uri="{FF2B5EF4-FFF2-40B4-BE49-F238E27FC236}">
                <a16:creationId xmlns:a16="http://schemas.microsoft.com/office/drawing/2014/main" id="{316DF4A9-CB01-9D37-C7A9-B459F7EB2F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6812" y="1808958"/>
            <a:ext cx="555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</a:t>
            </a:r>
            <a:r>
              <a:rPr kumimoji="0" lang="en-GB" altLang="en-US" sz="1800" b="1">
                <a:solidFill>
                  <a:srgbClr val="FF0000"/>
                </a:solidFill>
              </a:rPr>
              <a:t>3</a:t>
            </a:r>
          </a:p>
        </p:txBody>
      </p:sp>
      <p:cxnSp>
        <p:nvCxnSpPr>
          <p:cNvPr id="28683" name="Straight Arrow Connector 12">
            <a:extLst>
              <a:ext uri="{FF2B5EF4-FFF2-40B4-BE49-F238E27FC236}">
                <a16:creationId xmlns:a16="http://schemas.microsoft.com/office/drawing/2014/main" id="{D36936E8-145B-B254-76F4-7CB29AA896C4}"/>
              </a:ext>
            </a:extLst>
          </p:cNvPr>
          <p:cNvCxnSpPr>
            <a:cxnSpLocks noChangeShapeType="1"/>
            <a:stCxn id="5" idx="3"/>
            <a:endCxn id="28677" idx="0"/>
          </p:cNvCxnSpPr>
          <p:nvPr/>
        </p:nvCxnSpPr>
        <p:spPr bwMode="auto">
          <a:xfrm flipH="1">
            <a:off x="1606161" y="1399383"/>
            <a:ext cx="844550" cy="574675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684" name="Oval 17">
            <a:extLst>
              <a:ext uri="{FF2B5EF4-FFF2-40B4-BE49-F238E27FC236}">
                <a16:creationId xmlns:a16="http://schemas.microsoft.com/office/drawing/2014/main" id="{40C3F506-5995-85D3-2D55-5AD4B73964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8675" y="2166145"/>
            <a:ext cx="376237" cy="347663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</a:t>
            </a:r>
          </a:p>
        </p:txBody>
      </p:sp>
      <p:sp>
        <p:nvSpPr>
          <p:cNvPr id="28685" name="Oval 19">
            <a:extLst>
              <a:ext uri="{FF2B5EF4-FFF2-40B4-BE49-F238E27FC236}">
                <a16:creationId xmlns:a16="http://schemas.microsoft.com/office/drawing/2014/main" id="{B0672968-4576-39F3-C33A-0207F30B8A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0712" y="2836069"/>
            <a:ext cx="377825" cy="34925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H</a:t>
            </a:r>
          </a:p>
        </p:txBody>
      </p:sp>
      <p:cxnSp>
        <p:nvCxnSpPr>
          <p:cNvPr id="28686" name="Straight Arrow Connector 12">
            <a:extLst>
              <a:ext uri="{FF2B5EF4-FFF2-40B4-BE49-F238E27FC236}">
                <a16:creationId xmlns:a16="http://schemas.microsoft.com/office/drawing/2014/main" id="{F1FC5E10-7AA7-C023-FF1B-2BC64F1FF8B8}"/>
              </a:ext>
            </a:extLst>
          </p:cNvPr>
          <p:cNvCxnSpPr>
            <a:cxnSpLocks noChangeShapeType="1"/>
            <a:stCxn id="28685" idx="1"/>
          </p:cNvCxnSpPr>
          <p:nvPr/>
        </p:nvCxnSpPr>
        <p:spPr bwMode="auto">
          <a:xfrm flipH="1" flipV="1">
            <a:off x="1758562" y="2126457"/>
            <a:ext cx="747713" cy="760412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687" name="Straight Arrow Connector 12">
            <a:extLst>
              <a:ext uri="{FF2B5EF4-FFF2-40B4-BE49-F238E27FC236}">
                <a16:creationId xmlns:a16="http://schemas.microsoft.com/office/drawing/2014/main" id="{13740B57-2BDA-6AF7-39A0-F618D6FA3608}"/>
              </a:ext>
            </a:extLst>
          </p:cNvPr>
          <p:cNvCxnSpPr>
            <a:cxnSpLocks noChangeShapeType="1"/>
            <a:stCxn id="28685" idx="7"/>
            <a:endCxn id="28684" idx="3"/>
          </p:cNvCxnSpPr>
          <p:nvPr/>
        </p:nvCxnSpPr>
        <p:spPr bwMode="auto">
          <a:xfrm flipV="1">
            <a:off x="2772975" y="2463007"/>
            <a:ext cx="1209675" cy="423862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688" name="TextBox 25">
            <a:extLst>
              <a:ext uri="{FF2B5EF4-FFF2-40B4-BE49-F238E27FC236}">
                <a16:creationId xmlns:a16="http://schemas.microsoft.com/office/drawing/2014/main" id="{21E0054D-7F61-72B2-4103-7F30F48193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4087" y="2904333"/>
            <a:ext cx="557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K:2</a:t>
            </a:r>
          </a:p>
        </p:txBody>
      </p:sp>
      <p:sp>
        <p:nvSpPr>
          <p:cNvPr id="28689" name="TextBox 28">
            <a:extLst>
              <a:ext uri="{FF2B5EF4-FFF2-40B4-BE49-F238E27FC236}">
                <a16:creationId xmlns:a16="http://schemas.microsoft.com/office/drawing/2014/main" id="{257484C3-6A68-1393-4E5E-E1FE2B3F88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5349" y="859633"/>
            <a:ext cx="5572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K:1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98B3B37-045A-F73C-1121-6E370F44769C}"/>
              </a:ext>
            </a:extLst>
          </p:cNvPr>
          <p:cNvSpPr txBox="1"/>
          <p:nvPr/>
        </p:nvSpPr>
        <p:spPr>
          <a:xfrm>
            <a:off x="3142862" y="2339183"/>
            <a:ext cx="27781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9</a:t>
            </a:r>
          </a:p>
        </p:txBody>
      </p:sp>
      <p:cxnSp>
        <p:nvCxnSpPr>
          <p:cNvPr id="28691" name="Straight Arrow Connector 12">
            <a:extLst>
              <a:ext uri="{FF2B5EF4-FFF2-40B4-BE49-F238E27FC236}">
                <a16:creationId xmlns:a16="http://schemas.microsoft.com/office/drawing/2014/main" id="{44916411-5187-AEBB-8C82-9CA21EF41162}"/>
              </a:ext>
            </a:extLst>
          </p:cNvPr>
          <p:cNvCxnSpPr>
            <a:cxnSpLocks noChangeShapeType="1"/>
            <a:stCxn id="5" idx="1"/>
          </p:cNvCxnSpPr>
          <p:nvPr/>
        </p:nvCxnSpPr>
        <p:spPr bwMode="auto">
          <a:xfrm flipH="1" flipV="1">
            <a:off x="928299" y="959645"/>
            <a:ext cx="1522412" cy="193675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prstDash val="sysDot"/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692" name="TextBox 37">
            <a:extLst>
              <a:ext uri="{FF2B5EF4-FFF2-40B4-BE49-F238E27FC236}">
                <a16:creationId xmlns:a16="http://schemas.microsoft.com/office/drawing/2014/main" id="{0F270C6D-DAF9-7B15-A3B1-CFE43B2E6F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6161" y="532607"/>
            <a:ext cx="21463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K:1 vertex E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D7B12235-9CC8-61D1-7656-C5085BEDA5F8}"/>
              </a:ext>
            </a:extLst>
          </p:cNvPr>
          <p:cNvSpPr/>
          <p:nvPr/>
        </p:nvSpPr>
        <p:spPr bwMode="auto">
          <a:xfrm>
            <a:off x="6516300" y="3272632"/>
            <a:ext cx="377825" cy="349250"/>
          </a:xfrm>
          <a:prstGeom prst="ellipse">
            <a:avLst/>
          </a:prstGeom>
          <a:solidFill>
            <a:schemeClr val="tx1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28694" name="Oval 39">
            <a:extLst>
              <a:ext uri="{FF2B5EF4-FFF2-40B4-BE49-F238E27FC236}">
                <a16:creationId xmlns:a16="http://schemas.microsoft.com/office/drawing/2014/main" id="{33F20469-3DD2-D8E7-492C-2F83A8A297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38400" y="4145757"/>
            <a:ext cx="377825" cy="349250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F</a:t>
            </a:r>
          </a:p>
        </p:txBody>
      </p:sp>
      <p:cxnSp>
        <p:nvCxnSpPr>
          <p:cNvPr id="28695" name="Straight Arrow Connector 12">
            <a:extLst>
              <a:ext uri="{FF2B5EF4-FFF2-40B4-BE49-F238E27FC236}">
                <a16:creationId xmlns:a16="http://schemas.microsoft.com/office/drawing/2014/main" id="{07717AA5-32FF-4CBB-A97D-4AB6AB1E6C66}"/>
              </a:ext>
            </a:extLst>
          </p:cNvPr>
          <p:cNvCxnSpPr>
            <a:cxnSpLocks noChangeShapeType="1"/>
            <a:stCxn id="39" idx="6"/>
            <a:endCxn id="28701" idx="1"/>
          </p:cNvCxnSpPr>
          <p:nvPr/>
        </p:nvCxnSpPr>
        <p:spPr bwMode="auto">
          <a:xfrm>
            <a:off x="6894125" y="3447258"/>
            <a:ext cx="1209675" cy="941387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A39FE34B-17D1-76D8-CF1E-D62F38CF5935}"/>
              </a:ext>
            </a:extLst>
          </p:cNvPr>
          <p:cNvSpPr txBox="1"/>
          <p:nvPr/>
        </p:nvSpPr>
        <p:spPr>
          <a:xfrm>
            <a:off x="5851136" y="3505994"/>
            <a:ext cx="30489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EB86B28-2FA9-A7BC-BD43-BAE837C099FF}"/>
              </a:ext>
            </a:extLst>
          </p:cNvPr>
          <p:cNvSpPr txBox="1"/>
          <p:nvPr/>
        </p:nvSpPr>
        <p:spPr>
          <a:xfrm>
            <a:off x="7498962" y="3606008"/>
            <a:ext cx="27781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28698" name="TextBox 43">
            <a:extLst>
              <a:ext uri="{FF2B5EF4-FFF2-40B4-BE49-F238E27FC236}">
                <a16:creationId xmlns:a16="http://schemas.microsoft.com/office/drawing/2014/main" id="{FDDBB778-B0CC-6341-23D0-3CAAA6E2F3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22850" y="4018758"/>
            <a:ext cx="555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K:4</a:t>
            </a:r>
          </a:p>
        </p:txBody>
      </p:sp>
      <p:sp>
        <p:nvSpPr>
          <p:cNvPr id="28699" name="TextBox 44">
            <a:extLst>
              <a:ext uri="{FF2B5EF4-FFF2-40B4-BE49-F238E27FC236}">
                <a16:creationId xmlns:a16="http://schemas.microsoft.com/office/drawing/2014/main" id="{ACDC0BE7-DE97-A99E-C4ED-C9AB4699AC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47962" y="3980658"/>
            <a:ext cx="555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</a:t>
            </a:r>
            <a:r>
              <a:rPr kumimoji="0" lang="en-GB" altLang="en-US" sz="1800" b="1">
                <a:solidFill>
                  <a:srgbClr val="FF0000"/>
                </a:solidFill>
              </a:rPr>
              <a:t>2</a:t>
            </a:r>
          </a:p>
        </p:txBody>
      </p:sp>
      <p:cxnSp>
        <p:nvCxnSpPr>
          <p:cNvPr id="28700" name="Straight Arrow Connector 12">
            <a:extLst>
              <a:ext uri="{FF2B5EF4-FFF2-40B4-BE49-F238E27FC236}">
                <a16:creationId xmlns:a16="http://schemas.microsoft.com/office/drawing/2014/main" id="{5998D5D1-67C5-EFF1-3BE8-C481AC86156A}"/>
              </a:ext>
            </a:extLst>
          </p:cNvPr>
          <p:cNvCxnSpPr>
            <a:cxnSpLocks noChangeShapeType="1"/>
            <a:stCxn id="39" idx="3"/>
            <a:endCxn id="28694" idx="0"/>
          </p:cNvCxnSpPr>
          <p:nvPr/>
        </p:nvCxnSpPr>
        <p:spPr bwMode="auto">
          <a:xfrm flipH="1">
            <a:off x="5727311" y="3571083"/>
            <a:ext cx="844550" cy="574675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prstDash val="dash"/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701" name="Oval 46">
            <a:extLst>
              <a:ext uri="{FF2B5EF4-FFF2-40B4-BE49-F238E27FC236}">
                <a16:creationId xmlns:a16="http://schemas.microsoft.com/office/drawing/2014/main" id="{6D437CF2-02AD-7874-2E5A-1BE7F4A340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8237" y="4337845"/>
            <a:ext cx="377825" cy="347663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</a:t>
            </a:r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FCDDB7BF-6C9A-6CE7-2CDE-142F3253EED1}"/>
              </a:ext>
            </a:extLst>
          </p:cNvPr>
          <p:cNvSpPr/>
          <p:nvPr/>
        </p:nvSpPr>
        <p:spPr bwMode="auto">
          <a:xfrm>
            <a:off x="6571861" y="5007770"/>
            <a:ext cx="376238" cy="347663"/>
          </a:xfrm>
          <a:prstGeom prst="ellipse">
            <a:avLst/>
          </a:prstGeom>
          <a:solidFill>
            <a:schemeClr val="tx1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chemeClr val="bg1"/>
                </a:solidFill>
              </a:rPr>
              <a:t>H</a:t>
            </a:r>
          </a:p>
        </p:txBody>
      </p:sp>
      <p:cxnSp>
        <p:nvCxnSpPr>
          <p:cNvPr id="28703" name="Straight Arrow Connector 12">
            <a:extLst>
              <a:ext uri="{FF2B5EF4-FFF2-40B4-BE49-F238E27FC236}">
                <a16:creationId xmlns:a16="http://schemas.microsoft.com/office/drawing/2014/main" id="{28F03404-D629-DD3B-E6B0-3E614CB4C234}"/>
              </a:ext>
            </a:extLst>
          </p:cNvPr>
          <p:cNvCxnSpPr>
            <a:cxnSpLocks noChangeShapeType="1"/>
            <a:stCxn id="48" idx="1"/>
          </p:cNvCxnSpPr>
          <p:nvPr/>
        </p:nvCxnSpPr>
        <p:spPr bwMode="auto">
          <a:xfrm flipH="1" flipV="1">
            <a:off x="5879712" y="4298157"/>
            <a:ext cx="747713" cy="760412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04" name="Straight Arrow Connector 12">
            <a:extLst>
              <a:ext uri="{FF2B5EF4-FFF2-40B4-BE49-F238E27FC236}">
                <a16:creationId xmlns:a16="http://schemas.microsoft.com/office/drawing/2014/main" id="{525FC961-828F-06A1-11E5-1006687DA544}"/>
              </a:ext>
            </a:extLst>
          </p:cNvPr>
          <p:cNvCxnSpPr>
            <a:cxnSpLocks noChangeShapeType="1"/>
            <a:stCxn id="48" idx="7"/>
            <a:endCxn id="28701" idx="3"/>
          </p:cNvCxnSpPr>
          <p:nvPr/>
        </p:nvCxnSpPr>
        <p:spPr bwMode="auto">
          <a:xfrm flipV="1">
            <a:off x="6894125" y="4634707"/>
            <a:ext cx="1209675" cy="423862"/>
          </a:xfrm>
          <a:prstGeom prst="straightConnector1">
            <a:avLst/>
          </a:prstGeom>
          <a:noFill/>
          <a:ln w="25400" algn="ctr">
            <a:solidFill>
              <a:schemeClr val="tx1"/>
            </a:solidFill>
            <a:prstDash val="dash"/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705" name="TextBox 50">
            <a:extLst>
              <a:ext uri="{FF2B5EF4-FFF2-40B4-BE49-F238E27FC236}">
                <a16:creationId xmlns:a16="http://schemas.microsoft.com/office/drawing/2014/main" id="{70113EE6-1471-530F-A337-DF32E7ADDE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9374" y="5018883"/>
            <a:ext cx="5572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K:2</a:t>
            </a:r>
          </a:p>
        </p:txBody>
      </p:sp>
      <p:sp>
        <p:nvSpPr>
          <p:cNvPr id="28706" name="TextBox 53">
            <a:extLst>
              <a:ext uri="{FF2B5EF4-FFF2-40B4-BE49-F238E27FC236}">
                <a16:creationId xmlns:a16="http://schemas.microsoft.com/office/drawing/2014/main" id="{09B2DF23-3B0F-EB36-32B2-DB125CB375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6499" y="3031332"/>
            <a:ext cx="5572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K:1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2C8292B6-8D55-B940-2327-7AA4F2842C47}"/>
              </a:ext>
            </a:extLst>
          </p:cNvPr>
          <p:cNvSpPr txBox="1"/>
          <p:nvPr/>
        </p:nvSpPr>
        <p:spPr>
          <a:xfrm>
            <a:off x="7264012" y="4510883"/>
            <a:ext cx="27781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9</a:t>
            </a:r>
          </a:p>
        </p:txBody>
      </p:sp>
      <p:cxnSp>
        <p:nvCxnSpPr>
          <p:cNvPr id="28708" name="Straight Arrow Connector 12">
            <a:extLst>
              <a:ext uri="{FF2B5EF4-FFF2-40B4-BE49-F238E27FC236}">
                <a16:creationId xmlns:a16="http://schemas.microsoft.com/office/drawing/2014/main" id="{7C8E6BE2-9EBD-9477-AC40-DE59D57B7084}"/>
              </a:ext>
            </a:extLst>
          </p:cNvPr>
          <p:cNvCxnSpPr>
            <a:cxnSpLocks noChangeShapeType="1"/>
            <a:stCxn id="39" idx="1"/>
          </p:cNvCxnSpPr>
          <p:nvPr/>
        </p:nvCxnSpPr>
        <p:spPr bwMode="auto">
          <a:xfrm flipH="1" flipV="1">
            <a:off x="5049449" y="3131345"/>
            <a:ext cx="1522412" cy="193675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prstDash val="sysDot"/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709" name="TextBox 58">
            <a:extLst>
              <a:ext uri="{FF2B5EF4-FFF2-40B4-BE49-F238E27FC236}">
                <a16:creationId xmlns:a16="http://schemas.microsoft.com/office/drawing/2014/main" id="{20412A4C-B9D6-7894-B596-4A2B9DE49C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86036" y="2570958"/>
            <a:ext cx="21478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K:2 vertex H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5824CC23-3779-F1EE-6ABB-33B4CD3AFF66}"/>
              </a:ext>
            </a:extLst>
          </p:cNvPr>
          <p:cNvSpPr txBox="1"/>
          <p:nvPr/>
        </p:nvSpPr>
        <p:spPr>
          <a:xfrm>
            <a:off x="1822062" y="2426494"/>
            <a:ext cx="2778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D87712AA-4D37-ED3E-22DC-F4F74036578C}"/>
              </a:ext>
            </a:extLst>
          </p:cNvPr>
          <p:cNvSpPr txBox="1"/>
          <p:nvPr/>
        </p:nvSpPr>
        <p:spPr>
          <a:xfrm>
            <a:off x="5898762" y="4572794"/>
            <a:ext cx="2778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B356D5B-A985-F2EA-FC1C-1B8160529AF7}"/>
              </a:ext>
            </a:extLst>
          </p:cNvPr>
          <p:cNvSpPr txBox="1"/>
          <p:nvPr/>
        </p:nvSpPr>
        <p:spPr>
          <a:xfrm>
            <a:off x="1418836" y="994569"/>
            <a:ext cx="312738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BB7A0001-3AB2-F003-35A6-2290C62F7888}"/>
              </a:ext>
            </a:extLst>
          </p:cNvPr>
          <p:cNvSpPr txBox="1"/>
          <p:nvPr/>
        </p:nvSpPr>
        <p:spPr>
          <a:xfrm>
            <a:off x="5551100" y="3202782"/>
            <a:ext cx="312737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1</a:t>
            </a:r>
          </a:p>
        </p:txBody>
      </p:sp>
      <p:cxnSp>
        <p:nvCxnSpPr>
          <p:cNvPr id="28714" name="Straight Arrow Connector 12">
            <a:extLst>
              <a:ext uri="{FF2B5EF4-FFF2-40B4-BE49-F238E27FC236}">
                <a16:creationId xmlns:a16="http://schemas.microsoft.com/office/drawing/2014/main" id="{9EA13B0F-69B1-EA6D-6503-E885F84677C2}"/>
              </a:ext>
            </a:extLst>
          </p:cNvPr>
          <p:cNvCxnSpPr>
            <a:cxnSpLocks noChangeShapeType="1"/>
            <a:stCxn id="28685" idx="2"/>
          </p:cNvCxnSpPr>
          <p:nvPr/>
        </p:nvCxnSpPr>
        <p:spPr bwMode="auto">
          <a:xfrm flipH="1">
            <a:off x="1417249" y="3010694"/>
            <a:ext cx="1033462" cy="446088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prstDash val="sysDot"/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13ABA2A9-5D99-5BBA-CE43-9D72D586B492}"/>
              </a:ext>
            </a:extLst>
          </p:cNvPr>
          <p:cNvSpPr txBox="1"/>
          <p:nvPr/>
        </p:nvSpPr>
        <p:spPr>
          <a:xfrm>
            <a:off x="1866511" y="3185319"/>
            <a:ext cx="312738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</a:p>
        </p:txBody>
      </p:sp>
      <p:cxnSp>
        <p:nvCxnSpPr>
          <p:cNvPr id="28716" name="Straight Arrow Connector 12">
            <a:extLst>
              <a:ext uri="{FF2B5EF4-FFF2-40B4-BE49-F238E27FC236}">
                <a16:creationId xmlns:a16="http://schemas.microsoft.com/office/drawing/2014/main" id="{B41922D4-B7A3-C088-FAA3-4473A6943B7E}"/>
              </a:ext>
            </a:extLst>
          </p:cNvPr>
          <p:cNvCxnSpPr>
            <a:cxnSpLocks noChangeShapeType="1"/>
            <a:stCxn id="48" idx="2"/>
          </p:cNvCxnSpPr>
          <p:nvPr/>
        </p:nvCxnSpPr>
        <p:spPr bwMode="auto">
          <a:xfrm flipH="1">
            <a:off x="5517761" y="5182394"/>
            <a:ext cx="1054100" cy="534988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prstDash val="sysDot"/>
            <a:round/>
            <a:headEnd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B26AA275-D713-E4D1-526D-EF69036AB63B}"/>
              </a:ext>
            </a:extLst>
          </p:cNvPr>
          <p:cNvSpPr txBox="1"/>
          <p:nvPr/>
        </p:nvSpPr>
        <p:spPr>
          <a:xfrm>
            <a:off x="6019412" y="5388769"/>
            <a:ext cx="314325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28718" name="TextBox 70">
            <a:extLst>
              <a:ext uri="{FF2B5EF4-FFF2-40B4-BE49-F238E27FC236}">
                <a16:creationId xmlns:a16="http://schemas.microsoft.com/office/drawing/2014/main" id="{1D0F2055-B089-36FF-AF9C-25B87CC926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5074" y="862808"/>
            <a:ext cx="3073400" cy="9239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Always start by selecting a white vertex with the lowest key value</a:t>
            </a:r>
          </a:p>
        </p:txBody>
      </p:sp>
      <p:sp>
        <p:nvSpPr>
          <p:cNvPr id="28719" name="TextBox 71">
            <a:extLst>
              <a:ext uri="{FF2B5EF4-FFF2-40B4-BE49-F238E27FC236}">
                <a16:creationId xmlns:a16="http://schemas.microsoft.com/office/drawing/2014/main" id="{8B8A4B87-203B-B5B4-FA57-85EAC43499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9700" y="4231482"/>
            <a:ext cx="31718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H becomes the parent of F because the edge weight 2 is less than the key value 3.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New key value of F is now 2.</a:t>
            </a:r>
          </a:p>
        </p:txBody>
      </p:sp>
      <p:sp>
        <p:nvSpPr>
          <p:cNvPr id="28720" name="Freeform 72">
            <a:extLst>
              <a:ext uri="{FF2B5EF4-FFF2-40B4-BE49-F238E27FC236}">
                <a16:creationId xmlns:a16="http://schemas.microsoft.com/office/drawing/2014/main" id="{CA157BD2-51CD-35C3-C26B-4FD42BFAFDFE}"/>
              </a:ext>
            </a:extLst>
          </p:cNvPr>
          <p:cNvSpPr>
            <a:spLocks/>
          </p:cNvSpPr>
          <p:nvPr/>
        </p:nvSpPr>
        <p:spPr bwMode="auto">
          <a:xfrm>
            <a:off x="559999" y="2128044"/>
            <a:ext cx="4889500" cy="2027238"/>
          </a:xfrm>
          <a:custGeom>
            <a:avLst/>
            <a:gdLst>
              <a:gd name="T0" fmla="*/ 777078 w 4889482"/>
              <a:gd name="T1" fmla="*/ 0 h 2027789"/>
              <a:gd name="T2" fmla="*/ 85328 w 4889482"/>
              <a:gd name="T3" fmla="*/ 274119 h 2027789"/>
              <a:gd name="T4" fmla="*/ 47426 w 4889482"/>
              <a:gd name="T5" fmla="*/ 1228826 h 2027789"/>
              <a:gd name="T6" fmla="*/ 416994 w 4889482"/>
              <a:gd name="T7" fmla="*/ 1966120 h 2027789"/>
              <a:gd name="T8" fmla="*/ 2335876 w 4889482"/>
              <a:gd name="T9" fmla="*/ 1933036 h 2027789"/>
              <a:gd name="T10" fmla="*/ 4889644 w 4889482"/>
              <a:gd name="T11" fmla="*/ 2022835 h 202778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4889482" h="2027789">
                <a:moveTo>
                  <a:pt x="777051" y="0"/>
                </a:moveTo>
                <a:cubicBezTo>
                  <a:pt x="491991" y="34744"/>
                  <a:pt x="206932" y="69488"/>
                  <a:pt x="85328" y="274794"/>
                </a:cubicBezTo>
                <a:cubicBezTo>
                  <a:pt x="-36276" y="480100"/>
                  <a:pt x="-7849" y="949145"/>
                  <a:pt x="47426" y="1231835"/>
                </a:cubicBezTo>
                <a:cubicBezTo>
                  <a:pt x="102701" y="1514525"/>
                  <a:pt x="35581" y="1853279"/>
                  <a:pt x="416976" y="1970935"/>
                </a:cubicBezTo>
                <a:cubicBezTo>
                  <a:pt x="798371" y="2088591"/>
                  <a:pt x="1590377" y="1928294"/>
                  <a:pt x="2335795" y="1937770"/>
                </a:cubicBezTo>
                <a:cubicBezTo>
                  <a:pt x="3081213" y="1947246"/>
                  <a:pt x="3985347" y="1987517"/>
                  <a:pt x="4889482" y="2027789"/>
                </a:cubicBezTo>
              </a:path>
            </a:pathLst>
          </a:custGeom>
          <a:noFill/>
          <a:ln w="31750" cap="flat" cmpd="sng" algn="ctr">
            <a:solidFill>
              <a:schemeClr val="tx1"/>
            </a:solidFill>
            <a:prstDash val="solid"/>
            <a:round/>
            <a:headEnd type="arrow" w="med" len="med"/>
            <a:tailEnd type="none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721" name="TextBox 73">
            <a:extLst>
              <a:ext uri="{FF2B5EF4-FFF2-40B4-BE49-F238E27FC236}">
                <a16:creationId xmlns:a16="http://schemas.microsoft.com/office/drawing/2014/main" id="{360AEDF1-97F5-7EF3-1458-C38916908D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27687" y="4670696"/>
            <a:ext cx="33543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Ignore this edge because the edge weight 9 is greater than the current key value of G</a:t>
            </a:r>
          </a:p>
        </p:txBody>
      </p:sp>
      <p:cxnSp>
        <p:nvCxnSpPr>
          <p:cNvPr id="28722" name="Straight Arrow Connector 75">
            <a:extLst>
              <a:ext uri="{FF2B5EF4-FFF2-40B4-BE49-F238E27FC236}">
                <a16:creationId xmlns:a16="http://schemas.microsoft.com/office/drawing/2014/main" id="{FE55E60F-ACA1-9086-2B57-58872A09B4F9}"/>
              </a:ext>
            </a:extLst>
          </p:cNvPr>
          <p:cNvCxnSpPr>
            <a:cxnSpLocks noChangeShapeType="1"/>
            <a:stCxn id="28721" idx="1"/>
          </p:cNvCxnSpPr>
          <p:nvPr/>
        </p:nvCxnSpPr>
        <p:spPr bwMode="auto">
          <a:xfrm flipH="1" flipV="1">
            <a:off x="7584686" y="4895058"/>
            <a:ext cx="1143001" cy="237601"/>
          </a:xfrm>
          <a:prstGeom prst="straightConnector1">
            <a:avLst/>
          </a:prstGeom>
          <a:noFill/>
          <a:ln w="3492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23" name="Curved Connector 2">
            <a:extLst>
              <a:ext uri="{FF2B5EF4-FFF2-40B4-BE49-F238E27FC236}">
                <a16:creationId xmlns:a16="http://schemas.microsoft.com/office/drawing/2014/main" id="{68D7CA2B-EC01-EB6A-B928-46FB26170A5F}"/>
              </a:ext>
            </a:extLst>
          </p:cNvPr>
          <p:cNvCxnSpPr>
            <a:cxnSpLocks noChangeShapeType="1"/>
            <a:stCxn id="8" idx="3"/>
            <a:endCxn id="28682" idx="3"/>
          </p:cNvCxnSpPr>
          <p:nvPr/>
        </p:nvCxnSpPr>
        <p:spPr bwMode="auto">
          <a:xfrm>
            <a:off x="2034878" y="1518961"/>
            <a:ext cx="247558" cy="474941"/>
          </a:xfrm>
          <a:prstGeom prst="curvedConnector3">
            <a:avLst>
              <a:gd name="adj1" fmla="val 192342"/>
            </a:avLst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24" name="Curved Connector 6">
            <a:extLst>
              <a:ext uri="{FF2B5EF4-FFF2-40B4-BE49-F238E27FC236}">
                <a16:creationId xmlns:a16="http://schemas.microsoft.com/office/drawing/2014/main" id="{897587DE-2181-BFFA-C014-46C9DBB3C3E1}"/>
              </a:ext>
            </a:extLst>
          </p:cNvPr>
          <p:cNvCxnSpPr>
            <a:cxnSpLocks noChangeShapeType="1"/>
            <a:stCxn id="9" idx="3"/>
            <a:endCxn id="28681" idx="3"/>
          </p:cNvCxnSpPr>
          <p:nvPr/>
        </p:nvCxnSpPr>
        <p:spPr bwMode="auto">
          <a:xfrm>
            <a:off x="3655624" y="1620044"/>
            <a:ext cx="901700" cy="412750"/>
          </a:xfrm>
          <a:prstGeom prst="curvedConnector3">
            <a:avLst>
              <a:gd name="adj1" fmla="val 125352"/>
            </a:avLst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25" name="Curved Connector 10">
            <a:extLst>
              <a:ext uri="{FF2B5EF4-FFF2-40B4-BE49-F238E27FC236}">
                <a16:creationId xmlns:a16="http://schemas.microsoft.com/office/drawing/2014/main" id="{535752F6-D0B7-EDDF-0941-6D911ECC564E}"/>
              </a:ext>
            </a:extLst>
          </p:cNvPr>
          <p:cNvCxnSpPr>
            <a:cxnSpLocks noChangeShapeType="1"/>
            <a:stCxn id="61" idx="3"/>
            <a:endCxn id="28699" idx="3"/>
          </p:cNvCxnSpPr>
          <p:nvPr/>
        </p:nvCxnSpPr>
        <p:spPr bwMode="auto">
          <a:xfrm flipV="1">
            <a:off x="6176574" y="4166394"/>
            <a:ext cx="227012" cy="592138"/>
          </a:xfrm>
          <a:prstGeom prst="curvedConnector3">
            <a:avLst>
              <a:gd name="adj1" fmla="val 200699"/>
            </a:avLst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15EBF4BE-F6B7-ABBE-E2C2-EB880DE5C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303" y="224631"/>
            <a:ext cx="8686800" cy="369888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29699" name="Footer Placeholder 3">
            <a:extLst>
              <a:ext uri="{FF2B5EF4-FFF2-40B4-BE49-F238E27FC236}">
                <a16:creationId xmlns:a16="http://schemas.microsoft.com/office/drawing/2014/main" id="{07AA334E-6EE3-1D96-2942-C58A25568D1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9700" name="Group 67">
            <a:extLst>
              <a:ext uri="{FF2B5EF4-FFF2-40B4-BE49-F238E27FC236}">
                <a16:creationId xmlns:a16="http://schemas.microsoft.com/office/drawing/2014/main" id="{13A0BAF9-0A94-50E4-56A1-7122DE525226}"/>
              </a:ext>
            </a:extLst>
          </p:cNvPr>
          <p:cNvGrpSpPr>
            <a:grpSpLocks/>
          </p:cNvGrpSpPr>
          <p:nvPr/>
        </p:nvGrpSpPr>
        <p:grpSpPr bwMode="auto">
          <a:xfrm>
            <a:off x="2097089" y="581025"/>
            <a:ext cx="2549525" cy="3240088"/>
            <a:chOff x="573386" y="933576"/>
            <a:chExt cx="2549441" cy="3240425"/>
          </a:xfrm>
        </p:grpSpPr>
        <p:grpSp>
          <p:nvGrpSpPr>
            <p:cNvPr id="29872" name="Group 26">
              <a:extLst>
                <a:ext uri="{FF2B5EF4-FFF2-40B4-BE49-F238E27FC236}">
                  <a16:creationId xmlns:a16="http://schemas.microsoft.com/office/drawing/2014/main" id="{A2BB6AFC-9415-6DC0-5FA3-D396535ED34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3386" y="1048639"/>
              <a:ext cx="2304422" cy="2910668"/>
              <a:chOff x="573385" y="1048638"/>
              <a:chExt cx="2666199" cy="3649605"/>
            </a:xfrm>
          </p:grpSpPr>
          <p:sp>
            <p:nvSpPr>
              <p:cNvPr id="29889" name="Oval 4">
                <a:extLst>
                  <a:ext uri="{FF2B5EF4-FFF2-40B4-BE49-F238E27FC236}">
                    <a16:creationId xmlns:a16="http://schemas.microsoft.com/office/drawing/2014/main" id="{71F80D52-82C6-141F-9BA9-7C17F70744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04471" y="1048638"/>
                <a:ext cx="436562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A</a:t>
                </a:r>
              </a:p>
            </p:txBody>
          </p:sp>
          <p:sp>
            <p:nvSpPr>
              <p:cNvPr id="29890" name="Oval 5">
                <a:extLst>
                  <a:ext uri="{FF2B5EF4-FFF2-40B4-BE49-F238E27FC236}">
                    <a16:creationId xmlns:a16="http://schemas.microsoft.com/office/drawing/2014/main" id="{3CA8D372-FB1C-07F8-C546-69C9C930B5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4609" y="2143103"/>
                <a:ext cx="434975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29891" name="Oval 6">
                <a:extLst>
                  <a:ext uri="{FF2B5EF4-FFF2-40B4-BE49-F238E27FC236}">
                    <a16:creationId xmlns:a16="http://schemas.microsoft.com/office/drawing/2014/main" id="{C1C72225-B603-2C01-3C5A-223DE40858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3385" y="2143245"/>
                <a:ext cx="436563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B</a:t>
                </a:r>
              </a:p>
            </p:txBody>
          </p:sp>
          <p:sp>
            <p:nvSpPr>
              <p:cNvPr id="29892" name="Oval 7">
                <a:extLst>
                  <a:ext uri="{FF2B5EF4-FFF2-40B4-BE49-F238E27FC236}">
                    <a16:creationId xmlns:a16="http://schemas.microsoft.com/office/drawing/2014/main" id="{F693D8D9-37F3-7F63-9BEE-26036426A9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246" y="3308195"/>
                <a:ext cx="436562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29893" name="Oval 8">
                <a:extLst>
                  <a:ext uri="{FF2B5EF4-FFF2-40B4-BE49-F238E27FC236}">
                    <a16:creationId xmlns:a16="http://schemas.microsoft.com/office/drawing/2014/main" id="{D083BDE9-1A5B-2B73-3199-51536B64CD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63283" y="3308195"/>
                <a:ext cx="436563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29894" name="Straight Arrow Connector 10">
                <a:extLst>
                  <a:ext uri="{FF2B5EF4-FFF2-40B4-BE49-F238E27FC236}">
                    <a16:creationId xmlns:a16="http://schemas.microsoft.com/office/drawing/2014/main" id="{FDEBF4B0-8CF5-4413-A58D-20F9EAC4AF22}"/>
                  </a:ext>
                </a:extLst>
              </p:cNvPr>
              <p:cNvCxnSpPr>
                <a:cxnSpLocks noChangeShapeType="1"/>
                <a:stCxn id="29889" idx="2"/>
                <a:endCxn id="29891" idx="0"/>
              </p:cNvCxnSpPr>
              <p:nvPr/>
            </p:nvCxnSpPr>
            <p:spPr bwMode="auto">
              <a:xfrm flipH="1">
                <a:off x="791667" y="1266919"/>
                <a:ext cx="912804" cy="876326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95" name="Straight Arrow Connector 12">
                <a:extLst>
                  <a:ext uri="{FF2B5EF4-FFF2-40B4-BE49-F238E27FC236}">
                    <a16:creationId xmlns:a16="http://schemas.microsoft.com/office/drawing/2014/main" id="{1B1A7B52-5E8C-6BC6-8C25-98600DC6703F}"/>
                  </a:ext>
                </a:extLst>
              </p:cNvPr>
              <p:cNvCxnSpPr>
                <a:cxnSpLocks noChangeShapeType="1"/>
                <a:stCxn id="29889" idx="6"/>
                <a:endCxn id="29890" idx="0"/>
              </p:cNvCxnSpPr>
              <p:nvPr/>
            </p:nvCxnSpPr>
            <p:spPr bwMode="auto">
              <a:xfrm>
                <a:off x="2141033" y="1266919"/>
                <a:ext cx="881064" cy="876184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96" name="Straight Arrow Connector 14">
                <a:extLst>
                  <a:ext uri="{FF2B5EF4-FFF2-40B4-BE49-F238E27FC236}">
                    <a16:creationId xmlns:a16="http://schemas.microsoft.com/office/drawing/2014/main" id="{89FB77B0-43FC-D430-266F-23745982D16F}"/>
                  </a:ext>
                </a:extLst>
              </p:cNvPr>
              <p:cNvCxnSpPr>
                <a:cxnSpLocks noChangeShapeType="1"/>
                <a:stCxn id="29890" idx="4"/>
                <a:endCxn id="29893" idx="0"/>
              </p:cNvCxnSpPr>
              <p:nvPr/>
            </p:nvCxnSpPr>
            <p:spPr bwMode="auto">
              <a:xfrm flipH="1">
                <a:off x="2581565" y="2579665"/>
                <a:ext cx="440532" cy="72853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97" name="Straight Arrow Connector 16">
                <a:extLst>
                  <a:ext uri="{FF2B5EF4-FFF2-40B4-BE49-F238E27FC236}">
                    <a16:creationId xmlns:a16="http://schemas.microsoft.com/office/drawing/2014/main" id="{3A6F33F0-7CD6-D7F4-F599-124633C140BC}"/>
                  </a:ext>
                </a:extLst>
              </p:cNvPr>
              <p:cNvCxnSpPr>
                <a:cxnSpLocks noChangeShapeType="1"/>
                <a:stCxn id="29892" idx="6"/>
                <a:endCxn id="29893" idx="2"/>
              </p:cNvCxnSpPr>
              <p:nvPr/>
            </p:nvCxnSpPr>
            <p:spPr bwMode="auto">
              <a:xfrm>
                <a:off x="1371808" y="3526476"/>
                <a:ext cx="991475" cy="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898" name="Oval 19">
                <a:extLst>
                  <a:ext uri="{FF2B5EF4-FFF2-40B4-BE49-F238E27FC236}">
                    <a16:creationId xmlns:a16="http://schemas.microsoft.com/office/drawing/2014/main" id="{8CB686EC-A1B9-5D8B-591D-CE3A987E9D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78905" y="4263268"/>
                <a:ext cx="436562" cy="434975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29899" name="Straight Arrow Connector 21">
                <a:extLst>
                  <a:ext uri="{FF2B5EF4-FFF2-40B4-BE49-F238E27FC236}">
                    <a16:creationId xmlns:a16="http://schemas.microsoft.com/office/drawing/2014/main" id="{6F765EB7-61FC-D179-D3B6-2D4C0F736720}"/>
                  </a:ext>
                </a:extLst>
              </p:cNvPr>
              <p:cNvCxnSpPr>
                <a:cxnSpLocks noChangeShapeType="1"/>
                <a:stCxn id="29891" idx="6"/>
                <a:endCxn id="29890" idx="2"/>
              </p:cNvCxnSpPr>
              <p:nvPr/>
            </p:nvCxnSpPr>
            <p:spPr bwMode="auto">
              <a:xfrm flipV="1">
                <a:off x="1009948" y="2361384"/>
                <a:ext cx="1794661" cy="14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900" name="Straight Arrow Connector 10">
                <a:extLst>
                  <a:ext uri="{FF2B5EF4-FFF2-40B4-BE49-F238E27FC236}">
                    <a16:creationId xmlns:a16="http://schemas.microsoft.com/office/drawing/2014/main" id="{2448A323-DC95-428E-7FEA-3F6D4BAC2BED}"/>
                  </a:ext>
                </a:extLst>
              </p:cNvPr>
              <p:cNvCxnSpPr>
                <a:cxnSpLocks noChangeShapeType="1"/>
                <a:stCxn id="29891" idx="4"/>
                <a:endCxn id="29892" idx="0"/>
              </p:cNvCxnSpPr>
              <p:nvPr/>
            </p:nvCxnSpPr>
            <p:spPr bwMode="auto">
              <a:xfrm>
                <a:off x="791667" y="2579807"/>
                <a:ext cx="361860" cy="728388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AC26220-3D18-8AE4-71C6-85B433A64706}"/>
                  </a:ext>
                </a:extLst>
              </p:cNvPr>
              <p:cNvSpPr txBox="1"/>
              <p:nvPr/>
            </p:nvSpPr>
            <p:spPr>
              <a:xfrm>
                <a:off x="935207" y="1338343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0EFE786F-0579-590E-C9EF-ECC51FD118E9}"/>
                  </a:ext>
                </a:extLst>
              </p:cNvPr>
              <p:cNvSpPr txBox="1"/>
              <p:nvPr/>
            </p:nvSpPr>
            <p:spPr>
              <a:xfrm>
                <a:off x="2575350" y="1382139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4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CEDB2E07-BB48-F4BD-3925-7AABE76F8720}"/>
                  </a:ext>
                </a:extLst>
              </p:cNvPr>
              <p:cNvSpPr txBox="1"/>
              <p:nvPr/>
            </p:nvSpPr>
            <p:spPr>
              <a:xfrm>
                <a:off x="1704771" y="1913664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8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6BF8B9E-5FA2-5C17-F61A-1EDBB0C795E8}"/>
                  </a:ext>
                </a:extLst>
              </p:cNvPr>
              <p:cNvSpPr txBox="1"/>
              <p:nvPr/>
            </p:nvSpPr>
            <p:spPr>
              <a:xfrm>
                <a:off x="2817790" y="285328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9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31565552-2227-2521-2D77-CF6E3D6CC797}"/>
                  </a:ext>
                </a:extLst>
              </p:cNvPr>
              <p:cNvSpPr txBox="1"/>
              <p:nvPr/>
            </p:nvSpPr>
            <p:spPr>
              <a:xfrm>
                <a:off x="622974" y="285328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2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C3E1D97D-14AF-97AE-CFAC-545C8569B111}"/>
                  </a:ext>
                </a:extLst>
              </p:cNvPr>
              <p:cNvSpPr txBox="1"/>
              <p:nvPr/>
            </p:nvSpPr>
            <p:spPr>
              <a:xfrm>
                <a:off x="1741504" y="3559996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cxnSp>
            <p:nvCxnSpPr>
              <p:cNvPr id="29907" name="Straight Arrow Connector 21">
                <a:extLst>
                  <a:ext uri="{FF2B5EF4-FFF2-40B4-BE49-F238E27FC236}">
                    <a16:creationId xmlns:a16="http://schemas.microsoft.com/office/drawing/2014/main" id="{8D748442-241A-5FB1-A7CC-032CD8C53704}"/>
                  </a:ext>
                </a:extLst>
              </p:cNvPr>
              <p:cNvCxnSpPr>
                <a:cxnSpLocks noChangeShapeType="1"/>
                <a:stCxn id="29892" idx="5"/>
                <a:endCxn id="29898" idx="1"/>
              </p:cNvCxnSpPr>
              <p:nvPr/>
            </p:nvCxnSpPr>
            <p:spPr bwMode="auto">
              <a:xfrm>
                <a:off x="1307875" y="3680824"/>
                <a:ext cx="434963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908" name="Straight Arrow Connector 21">
                <a:extLst>
                  <a:ext uri="{FF2B5EF4-FFF2-40B4-BE49-F238E27FC236}">
                    <a16:creationId xmlns:a16="http://schemas.microsoft.com/office/drawing/2014/main" id="{E76C8312-03AE-D74E-5988-0236A7ABCB28}"/>
                  </a:ext>
                </a:extLst>
              </p:cNvPr>
              <p:cNvCxnSpPr>
                <a:cxnSpLocks noChangeShapeType="1"/>
                <a:stCxn id="29893" idx="3"/>
                <a:endCxn id="29898" idx="7"/>
              </p:cNvCxnSpPr>
              <p:nvPr/>
            </p:nvCxnSpPr>
            <p:spPr bwMode="auto">
              <a:xfrm flipH="1">
                <a:off x="2051534" y="3680824"/>
                <a:ext cx="375682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7E256B27-F3AB-F5BD-1B79-45940FB846D6}"/>
                  </a:ext>
                </a:extLst>
              </p:cNvPr>
              <p:cNvSpPr txBox="1"/>
              <p:nvPr/>
            </p:nvSpPr>
            <p:spPr>
              <a:xfrm>
                <a:off x="1179484" y="4007911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1</a:t>
                </a: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91BDEC2F-A3F7-E8D1-C12A-831BE2404927}"/>
                  </a:ext>
                </a:extLst>
              </p:cNvPr>
              <p:cNvSpPr txBox="1"/>
              <p:nvPr/>
            </p:nvSpPr>
            <p:spPr>
              <a:xfrm>
                <a:off x="2235566" y="3993975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6</a:t>
                </a:r>
              </a:p>
            </p:txBody>
          </p:sp>
        </p:grpSp>
        <p:sp>
          <p:nvSpPr>
            <p:cNvPr id="29873" name="TextBox 50">
              <a:extLst>
                <a:ext uri="{FF2B5EF4-FFF2-40B4-BE49-F238E27FC236}">
                  <a16:creationId xmlns:a16="http://schemas.microsoft.com/office/drawing/2014/main" id="{7074B0F8-BCA4-402E-7935-1D1296957F9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1603" y="933576"/>
              <a:ext cx="68878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K:0</a:t>
              </a:r>
            </a:p>
          </p:txBody>
        </p:sp>
        <p:grpSp>
          <p:nvGrpSpPr>
            <p:cNvPr id="29874" name="Group 54">
              <a:extLst>
                <a:ext uri="{FF2B5EF4-FFF2-40B4-BE49-F238E27FC236}">
                  <a16:creationId xmlns:a16="http://schemas.microsoft.com/office/drawing/2014/main" id="{CEB79FCE-BCCD-2B69-AC21-2DA3358AB4A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14858" y="1635656"/>
              <a:ext cx="638794" cy="584775"/>
              <a:chOff x="1914858" y="1635656"/>
              <a:chExt cx="638794" cy="584775"/>
            </a:xfrm>
          </p:grpSpPr>
          <p:sp>
            <p:nvSpPr>
              <p:cNvPr id="29887" name="TextBox 51">
                <a:extLst>
                  <a:ext uri="{FF2B5EF4-FFF2-40B4-BE49-F238E27FC236}">
                    <a16:creationId xmlns:a16="http://schemas.microsoft.com/office/drawing/2014/main" id="{AE595643-D4C0-19A4-DDEA-E72F7FD5EAA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55204" y="1635656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88" name="TextBox 53">
                <a:extLst>
                  <a:ext uri="{FF2B5EF4-FFF2-40B4-BE49-F238E27FC236}">
                    <a16:creationId xmlns:a16="http://schemas.microsoft.com/office/drawing/2014/main" id="{A9A5DC0F-F9EB-ADD2-7FD8-F45BD358B94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914858" y="1743377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grpSp>
          <p:nvGrpSpPr>
            <p:cNvPr id="29875" name="Group 55">
              <a:extLst>
                <a:ext uri="{FF2B5EF4-FFF2-40B4-BE49-F238E27FC236}">
                  <a16:creationId xmlns:a16="http://schemas.microsoft.com/office/drawing/2014/main" id="{18E044AA-A96C-C3F3-2397-E8D32403326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84033" y="2732286"/>
              <a:ext cx="638794" cy="584775"/>
              <a:chOff x="2908666" y="1738311"/>
              <a:chExt cx="638794" cy="584775"/>
            </a:xfrm>
          </p:grpSpPr>
          <p:sp>
            <p:nvSpPr>
              <p:cNvPr id="29885" name="TextBox 56">
                <a:extLst>
                  <a:ext uri="{FF2B5EF4-FFF2-40B4-BE49-F238E27FC236}">
                    <a16:creationId xmlns:a16="http://schemas.microsoft.com/office/drawing/2014/main" id="{581E00C9-DEBD-FA5A-8F0C-BAAC526E9BF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86" name="TextBox 57">
                <a:extLst>
                  <a:ext uri="{FF2B5EF4-FFF2-40B4-BE49-F238E27FC236}">
                    <a16:creationId xmlns:a16="http://schemas.microsoft.com/office/drawing/2014/main" id="{396F3C01-F2A3-A8B1-7793-DE97F32FED9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grpSp>
          <p:nvGrpSpPr>
            <p:cNvPr id="29876" name="Group 58">
              <a:extLst>
                <a:ext uri="{FF2B5EF4-FFF2-40B4-BE49-F238E27FC236}">
                  <a16:creationId xmlns:a16="http://schemas.microsoft.com/office/drawing/2014/main" id="{C7442E3C-534C-9192-9309-F4959A4323E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63171" y="3589226"/>
              <a:ext cx="638794" cy="584775"/>
              <a:chOff x="2908666" y="1738311"/>
              <a:chExt cx="638794" cy="584775"/>
            </a:xfrm>
          </p:grpSpPr>
          <p:sp>
            <p:nvSpPr>
              <p:cNvPr id="29883" name="TextBox 59">
                <a:extLst>
                  <a:ext uri="{FF2B5EF4-FFF2-40B4-BE49-F238E27FC236}">
                    <a16:creationId xmlns:a16="http://schemas.microsoft.com/office/drawing/2014/main" id="{08A86FE3-4E4C-E95B-DA7F-783E789104A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84" name="TextBox 60">
                <a:extLst>
                  <a:ext uri="{FF2B5EF4-FFF2-40B4-BE49-F238E27FC236}">
                    <a16:creationId xmlns:a16="http://schemas.microsoft.com/office/drawing/2014/main" id="{B9E3135D-F07A-6C58-5849-B8FF24FCA96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grpSp>
          <p:nvGrpSpPr>
            <p:cNvPr id="29877" name="Group 61">
              <a:extLst>
                <a:ext uri="{FF2B5EF4-FFF2-40B4-BE49-F238E27FC236}">
                  <a16:creationId xmlns:a16="http://schemas.microsoft.com/office/drawing/2014/main" id="{C6A04BE0-8455-E0EA-B226-A7372B7A224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178800" y="2522474"/>
              <a:ext cx="638794" cy="584775"/>
              <a:chOff x="2908666" y="1738311"/>
              <a:chExt cx="638794" cy="584775"/>
            </a:xfrm>
          </p:grpSpPr>
          <p:sp>
            <p:nvSpPr>
              <p:cNvPr id="29881" name="TextBox 62">
                <a:extLst>
                  <a:ext uri="{FF2B5EF4-FFF2-40B4-BE49-F238E27FC236}">
                    <a16:creationId xmlns:a16="http://schemas.microsoft.com/office/drawing/2014/main" id="{D4F6CF4C-C5E7-39E3-6C59-E8A252175FC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82" name="TextBox 63">
                <a:extLst>
                  <a:ext uri="{FF2B5EF4-FFF2-40B4-BE49-F238E27FC236}">
                    <a16:creationId xmlns:a16="http://schemas.microsoft.com/office/drawing/2014/main" id="{7868411F-48D7-3F41-4E8C-34044F59582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grpSp>
          <p:nvGrpSpPr>
            <p:cNvPr id="29878" name="Group 64">
              <a:extLst>
                <a:ext uri="{FF2B5EF4-FFF2-40B4-BE49-F238E27FC236}">
                  <a16:creationId xmlns:a16="http://schemas.microsoft.com/office/drawing/2014/main" id="{BE6099DF-5F6E-80C2-87E4-D2BB9ABB1AF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82329" y="1648395"/>
              <a:ext cx="638794" cy="584775"/>
              <a:chOff x="2908666" y="1738311"/>
              <a:chExt cx="638794" cy="584775"/>
            </a:xfrm>
          </p:grpSpPr>
          <p:sp>
            <p:nvSpPr>
              <p:cNvPr id="29879" name="TextBox 65">
                <a:extLst>
                  <a:ext uri="{FF2B5EF4-FFF2-40B4-BE49-F238E27FC236}">
                    <a16:creationId xmlns:a16="http://schemas.microsoft.com/office/drawing/2014/main" id="{AEBBE81F-04FD-8AB1-5D46-45B52BE4E99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80" name="TextBox 66">
                <a:extLst>
                  <a:ext uri="{FF2B5EF4-FFF2-40B4-BE49-F238E27FC236}">
                    <a16:creationId xmlns:a16="http://schemas.microsoft.com/office/drawing/2014/main" id="{4013DEBB-EB0A-71C8-55D9-0E52655B182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</p:grpSp>
      <p:grpSp>
        <p:nvGrpSpPr>
          <p:cNvPr id="29701" name="Group 68">
            <a:extLst>
              <a:ext uri="{FF2B5EF4-FFF2-40B4-BE49-F238E27FC236}">
                <a16:creationId xmlns:a16="http://schemas.microsoft.com/office/drawing/2014/main" id="{6493807B-0792-CB1C-CC58-7C7E355CE3CC}"/>
              </a:ext>
            </a:extLst>
          </p:cNvPr>
          <p:cNvGrpSpPr>
            <a:grpSpLocks/>
          </p:cNvGrpSpPr>
          <p:nvPr/>
        </p:nvGrpSpPr>
        <p:grpSpPr bwMode="auto">
          <a:xfrm>
            <a:off x="5162551" y="587375"/>
            <a:ext cx="2549525" cy="3240088"/>
            <a:chOff x="573386" y="933576"/>
            <a:chExt cx="2549441" cy="3240425"/>
          </a:xfrm>
        </p:grpSpPr>
        <p:grpSp>
          <p:nvGrpSpPr>
            <p:cNvPr id="29837" name="Group 69">
              <a:extLst>
                <a:ext uri="{FF2B5EF4-FFF2-40B4-BE49-F238E27FC236}">
                  <a16:creationId xmlns:a16="http://schemas.microsoft.com/office/drawing/2014/main" id="{7C19166B-E4D7-7463-BE0D-5DE83DC6BEC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3386" y="1047888"/>
              <a:ext cx="2304422" cy="2911419"/>
              <a:chOff x="573385" y="1047696"/>
              <a:chExt cx="2666199" cy="3650547"/>
            </a:xfrm>
          </p:grpSpPr>
          <p:sp>
            <p:nvSpPr>
              <p:cNvPr id="87" name="Oval 86">
                <a:extLst>
                  <a:ext uri="{FF2B5EF4-FFF2-40B4-BE49-F238E27FC236}">
                    <a16:creationId xmlns:a16="http://schemas.microsoft.com/office/drawing/2014/main" id="{495607DA-FD13-1999-7683-EB1654E96C9A}"/>
                  </a:ext>
                </a:extLst>
              </p:cNvPr>
              <p:cNvSpPr/>
              <p:nvPr/>
            </p:nvSpPr>
            <p:spPr bwMode="auto">
              <a:xfrm>
                <a:off x="1704771" y="1047696"/>
                <a:ext cx="437126" cy="435970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29851" name="Oval 87">
                <a:extLst>
                  <a:ext uri="{FF2B5EF4-FFF2-40B4-BE49-F238E27FC236}">
                    <a16:creationId xmlns:a16="http://schemas.microsoft.com/office/drawing/2014/main" id="{87E8400A-7F86-628D-B03B-790464CC92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4609" y="2143103"/>
                <a:ext cx="434975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29852" name="Oval 88">
                <a:extLst>
                  <a:ext uri="{FF2B5EF4-FFF2-40B4-BE49-F238E27FC236}">
                    <a16:creationId xmlns:a16="http://schemas.microsoft.com/office/drawing/2014/main" id="{D0DD4368-BB98-1943-9F3B-C5163EAC88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3385" y="2143245"/>
                <a:ext cx="436563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B</a:t>
                </a:r>
              </a:p>
            </p:txBody>
          </p:sp>
          <p:sp>
            <p:nvSpPr>
              <p:cNvPr id="29853" name="Oval 89">
                <a:extLst>
                  <a:ext uri="{FF2B5EF4-FFF2-40B4-BE49-F238E27FC236}">
                    <a16:creationId xmlns:a16="http://schemas.microsoft.com/office/drawing/2014/main" id="{362F0F36-97A4-4727-209A-87F1AE3BD1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246" y="3308195"/>
                <a:ext cx="436562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29854" name="Oval 90">
                <a:extLst>
                  <a:ext uri="{FF2B5EF4-FFF2-40B4-BE49-F238E27FC236}">
                    <a16:creationId xmlns:a16="http://schemas.microsoft.com/office/drawing/2014/main" id="{8084310F-5C9E-01FD-07B0-ADE08CB4DD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63283" y="3308195"/>
                <a:ext cx="436563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29855" name="Straight Arrow Connector 10">
                <a:extLst>
                  <a:ext uri="{FF2B5EF4-FFF2-40B4-BE49-F238E27FC236}">
                    <a16:creationId xmlns:a16="http://schemas.microsoft.com/office/drawing/2014/main" id="{E78DDFC4-C0DA-50FD-8F27-941467EC3050}"/>
                  </a:ext>
                </a:extLst>
              </p:cNvPr>
              <p:cNvCxnSpPr>
                <a:cxnSpLocks noChangeShapeType="1"/>
                <a:stCxn id="87" idx="2"/>
                <a:endCxn id="29852" idx="0"/>
              </p:cNvCxnSpPr>
              <p:nvPr/>
            </p:nvCxnSpPr>
            <p:spPr bwMode="auto">
              <a:xfrm flipH="1">
                <a:off x="791667" y="1266919"/>
                <a:ext cx="912804" cy="876326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56" name="Straight Arrow Connector 12">
                <a:extLst>
                  <a:ext uri="{FF2B5EF4-FFF2-40B4-BE49-F238E27FC236}">
                    <a16:creationId xmlns:a16="http://schemas.microsoft.com/office/drawing/2014/main" id="{1F8FE9DE-FC6D-611E-27B2-F0571E97B9EB}"/>
                  </a:ext>
                </a:extLst>
              </p:cNvPr>
              <p:cNvCxnSpPr>
                <a:cxnSpLocks noChangeShapeType="1"/>
                <a:stCxn id="87" idx="6"/>
                <a:endCxn id="29851" idx="0"/>
              </p:cNvCxnSpPr>
              <p:nvPr/>
            </p:nvCxnSpPr>
            <p:spPr bwMode="auto">
              <a:xfrm>
                <a:off x="2141033" y="1266919"/>
                <a:ext cx="881064" cy="876184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57" name="Straight Arrow Connector 14">
                <a:extLst>
                  <a:ext uri="{FF2B5EF4-FFF2-40B4-BE49-F238E27FC236}">
                    <a16:creationId xmlns:a16="http://schemas.microsoft.com/office/drawing/2014/main" id="{973DCC48-998F-A277-23F6-BA5663F831EF}"/>
                  </a:ext>
                </a:extLst>
              </p:cNvPr>
              <p:cNvCxnSpPr>
                <a:cxnSpLocks noChangeShapeType="1"/>
                <a:stCxn id="29851" idx="4"/>
                <a:endCxn id="29854" idx="0"/>
              </p:cNvCxnSpPr>
              <p:nvPr/>
            </p:nvCxnSpPr>
            <p:spPr bwMode="auto">
              <a:xfrm flipH="1">
                <a:off x="2581565" y="2579665"/>
                <a:ext cx="440532" cy="72853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58" name="Straight Arrow Connector 16">
                <a:extLst>
                  <a:ext uri="{FF2B5EF4-FFF2-40B4-BE49-F238E27FC236}">
                    <a16:creationId xmlns:a16="http://schemas.microsoft.com/office/drawing/2014/main" id="{3BD4CA6C-B976-03F6-DAD4-FA7975A23859}"/>
                  </a:ext>
                </a:extLst>
              </p:cNvPr>
              <p:cNvCxnSpPr>
                <a:cxnSpLocks noChangeShapeType="1"/>
                <a:stCxn id="29853" idx="6"/>
                <a:endCxn id="29854" idx="2"/>
              </p:cNvCxnSpPr>
              <p:nvPr/>
            </p:nvCxnSpPr>
            <p:spPr bwMode="auto">
              <a:xfrm>
                <a:off x="1371808" y="3526476"/>
                <a:ext cx="991475" cy="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859" name="Oval 19">
                <a:extLst>
                  <a:ext uri="{FF2B5EF4-FFF2-40B4-BE49-F238E27FC236}">
                    <a16:creationId xmlns:a16="http://schemas.microsoft.com/office/drawing/2014/main" id="{F1ECB5A9-0E0E-2ABB-9257-8F36CB6E48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78905" y="4263268"/>
                <a:ext cx="436562" cy="434975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29860" name="Straight Arrow Connector 21">
                <a:extLst>
                  <a:ext uri="{FF2B5EF4-FFF2-40B4-BE49-F238E27FC236}">
                    <a16:creationId xmlns:a16="http://schemas.microsoft.com/office/drawing/2014/main" id="{2357676D-7936-EBF1-0766-A311CEA567A5}"/>
                  </a:ext>
                </a:extLst>
              </p:cNvPr>
              <p:cNvCxnSpPr>
                <a:cxnSpLocks noChangeShapeType="1"/>
                <a:stCxn id="29852" idx="6"/>
                <a:endCxn id="29851" idx="2"/>
              </p:cNvCxnSpPr>
              <p:nvPr/>
            </p:nvCxnSpPr>
            <p:spPr bwMode="auto">
              <a:xfrm flipV="1">
                <a:off x="1009948" y="2361384"/>
                <a:ext cx="1794661" cy="14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61" name="Straight Arrow Connector 10">
                <a:extLst>
                  <a:ext uri="{FF2B5EF4-FFF2-40B4-BE49-F238E27FC236}">
                    <a16:creationId xmlns:a16="http://schemas.microsoft.com/office/drawing/2014/main" id="{E7AF809A-6A32-685B-4C94-1FE6329330C0}"/>
                  </a:ext>
                </a:extLst>
              </p:cNvPr>
              <p:cNvCxnSpPr>
                <a:cxnSpLocks noChangeShapeType="1"/>
                <a:stCxn id="29852" idx="4"/>
                <a:endCxn id="29853" idx="0"/>
              </p:cNvCxnSpPr>
              <p:nvPr/>
            </p:nvCxnSpPr>
            <p:spPr bwMode="auto">
              <a:xfrm>
                <a:off x="791667" y="2579807"/>
                <a:ext cx="361860" cy="728388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99" name="TextBox 98">
                <a:extLst>
                  <a:ext uri="{FF2B5EF4-FFF2-40B4-BE49-F238E27FC236}">
                    <a16:creationId xmlns:a16="http://schemas.microsoft.com/office/drawing/2014/main" id="{EA136BA0-89A9-38F8-97CE-A614C72F1676}"/>
                  </a:ext>
                </a:extLst>
              </p:cNvPr>
              <p:cNvSpPr txBox="1"/>
              <p:nvPr/>
            </p:nvSpPr>
            <p:spPr>
              <a:xfrm>
                <a:off x="935209" y="1338343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sp>
            <p:nvSpPr>
              <p:cNvPr id="100" name="TextBox 99">
                <a:extLst>
                  <a:ext uri="{FF2B5EF4-FFF2-40B4-BE49-F238E27FC236}">
                    <a16:creationId xmlns:a16="http://schemas.microsoft.com/office/drawing/2014/main" id="{E8575F0D-CF16-3999-6332-B5CA02FED942}"/>
                  </a:ext>
                </a:extLst>
              </p:cNvPr>
              <p:cNvSpPr txBox="1"/>
              <p:nvPr/>
            </p:nvSpPr>
            <p:spPr>
              <a:xfrm>
                <a:off x="2575350" y="138213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4</a:t>
                </a:r>
              </a:p>
            </p:txBody>
          </p:sp>
          <p:sp>
            <p:nvSpPr>
              <p:cNvPr id="101" name="TextBox 100">
                <a:extLst>
                  <a:ext uri="{FF2B5EF4-FFF2-40B4-BE49-F238E27FC236}">
                    <a16:creationId xmlns:a16="http://schemas.microsoft.com/office/drawing/2014/main" id="{C1C2CA84-5F88-C2F4-49BE-479B44A26EBB}"/>
                  </a:ext>
                </a:extLst>
              </p:cNvPr>
              <p:cNvSpPr txBox="1"/>
              <p:nvPr/>
            </p:nvSpPr>
            <p:spPr>
              <a:xfrm>
                <a:off x="1704771" y="1913664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8</a:t>
                </a:r>
              </a:p>
            </p:txBody>
          </p:sp>
          <p:sp>
            <p:nvSpPr>
              <p:cNvPr id="102" name="TextBox 101">
                <a:extLst>
                  <a:ext uri="{FF2B5EF4-FFF2-40B4-BE49-F238E27FC236}">
                    <a16:creationId xmlns:a16="http://schemas.microsoft.com/office/drawing/2014/main" id="{0079FB61-2D17-E65F-B567-1E63C8D08A0C}"/>
                  </a:ext>
                </a:extLst>
              </p:cNvPr>
              <p:cNvSpPr txBox="1"/>
              <p:nvPr/>
            </p:nvSpPr>
            <p:spPr>
              <a:xfrm>
                <a:off x="2817790" y="285328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9</a:t>
                </a:r>
              </a:p>
            </p:txBody>
          </p:sp>
          <p:sp>
            <p:nvSpPr>
              <p:cNvPr id="103" name="TextBox 102">
                <a:extLst>
                  <a:ext uri="{FF2B5EF4-FFF2-40B4-BE49-F238E27FC236}">
                    <a16:creationId xmlns:a16="http://schemas.microsoft.com/office/drawing/2014/main" id="{FB1C58CD-3945-9299-BFDE-FCC8B3597379}"/>
                  </a:ext>
                </a:extLst>
              </p:cNvPr>
              <p:cNvSpPr txBox="1"/>
              <p:nvPr/>
            </p:nvSpPr>
            <p:spPr>
              <a:xfrm>
                <a:off x="622976" y="285328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2</a:t>
                </a:r>
              </a:p>
            </p:txBody>
          </p:sp>
          <p:sp>
            <p:nvSpPr>
              <p:cNvPr id="104" name="TextBox 103">
                <a:extLst>
                  <a:ext uri="{FF2B5EF4-FFF2-40B4-BE49-F238E27FC236}">
                    <a16:creationId xmlns:a16="http://schemas.microsoft.com/office/drawing/2014/main" id="{8DF52814-84C4-BE6D-974C-83D762557AD4}"/>
                  </a:ext>
                </a:extLst>
              </p:cNvPr>
              <p:cNvSpPr txBox="1"/>
              <p:nvPr/>
            </p:nvSpPr>
            <p:spPr>
              <a:xfrm>
                <a:off x="1741504" y="3559996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cxnSp>
            <p:nvCxnSpPr>
              <p:cNvPr id="29868" name="Straight Arrow Connector 21">
                <a:extLst>
                  <a:ext uri="{FF2B5EF4-FFF2-40B4-BE49-F238E27FC236}">
                    <a16:creationId xmlns:a16="http://schemas.microsoft.com/office/drawing/2014/main" id="{B70F7C52-96AB-550E-8F70-3651E8F41F03}"/>
                  </a:ext>
                </a:extLst>
              </p:cNvPr>
              <p:cNvCxnSpPr>
                <a:cxnSpLocks noChangeShapeType="1"/>
                <a:stCxn id="29853" idx="5"/>
                <a:endCxn id="29859" idx="1"/>
              </p:cNvCxnSpPr>
              <p:nvPr/>
            </p:nvCxnSpPr>
            <p:spPr bwMode="auto">
              <a:xfrm>
                <a:off x="1307875" y="3680824"/>
                <a:ext cx="434963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69" name="Straight Arrow Connector 21">
                <a:extLst>
                  <a:ext uri="{FF2B5EF4-FFF2-40B4-BE49-F238E27FC236}">
                    <a16:creationId xmlns:a16="http://schemas.microsoft.com/office/drawing/2014/main" id="{5802A25F-8FB9-FB70-8850-41188552F175}"/>
                  </a:ext>
                </a:extLst>
              </p:cNvPr>
              <p:cNvCxnSpPr>
                <a:cxnSpLocks noChangeShapeType="1"/>
                <a:stCxn id="29854" idx="3"/>
                <a:endCxn id="29859" idx="7"/>
              </p:cNvCxnSpPr>
              <p:nvPr/>
            </p:nvCxnSpPr>
            <p:spPr bwMode="auto">
              <a:xfrm flipH="1">
                <a:off x="2051534" y="3680824"/>
                <a:ext cx="375682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07" name="TextBox 106">
                <a:extLst>
                  <a:ext uri="{FF2B5EF4-FFF2-40B4-BE49-F238E27FC236}">
                    <a16:creationId xmlns:a16="http://schemas.microsoft.com/office/drawing/2014/main" id="{2EA4D565-4734-36AA-E1C4-DD74919FC2D0}"/>
                  </a:ext>
                </a:extLst>
              </p:cNvPr>
              <p:cNvSpPr txBox="1"/>
              <p:nvPr/>
            </p:nvSpPr>
            <p:spPr>
              <a:xfrm>
                <a:off x="1179484" y="4007911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1</a:t>
                </a:r>
              </a:p>
            </p:txBody>
          </p:sp>
          <p:sp>
            <p:nvSpPr>
              <p:cNvPr id="108" name="TextBox 107">
                <a:extLst>
                  <a:ext uri="{FF2B5EF4-FFF2-40B4-BE49-F238E27FC236}">
                    <a16:creationId xmlns:a16="http://schemas.microsoft.com/office/drawing/2014/main" id="{323DF223-D68B-6890-4F6D-8B6EB45A62EC}"/>
                  </a:ext>
                </a:extLst>
              </p:cNvPr>
              <p:cNvSpPr txBox="1"/>
              <p:nvPr/>
            </p:nvSpPr>
            <p:spPr>
              <a:xfrm>
                <a:off x="2235567" y="3993975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6</a:t>
                </a:r>
              </a:p>
            </p:txBody>
          </p:sp>
        </p:grpSp>
        <p:sp>
          <p:nvSpPr>
            <p:cNvPr id="29838" name="TextBox 70">
              <a:extLst>
                <a:ext uri="{FF2B5EF4-FFF2-40B4-BE49-F238E27FC236}">
                  <a16:creationId xmlns:a16="http://schemas.microsoft.com/office/drawing/2014/main" id="{C56C5D3C-947B-2A84-EB05-919AE36854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1603" y="933576"/>
              <a:ext cx="68878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K:0</a:t>
              </a:r>
            </a:p>
          </p:txBody>
        </p:sp>
        <p:sp>
          <p:nvSpPr>
            <p:cNvPr id="29839" name="TextBox 85">
              <a:extLst>
                <a:ext uri="{FF2B5EF4-FFF2-40B4-BE49-F238E27FC236}">
                  <a16:creationId xmlns:a16="http://schemas.microsoft.com/office/drawing/2014/main" id="{EF29D8B9-EAFF-8E6F-4E2D-8D485F35E3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19695" y="1767454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K:4</a:t>
              </a:r>
            </a:p>
          </p:txBody>
        </p:sp>
        <p:grpSp>
          <p:nvGrpSpPr>
            <p:cNvPr id="29840" name="Group 72">
              <a:extLst>
                <a:ext uri="{FF2B5EF4-FFF2-40B4-BE49-F238E27FC236}">
                  <a16:creationId xmlns:a16="http://schemas.microsoft.com/office/drawing/2014/main" id="{43749C2B-88FC-727B-0D3D-9FBFDB3B6CE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84033" y="2732286"/>
              <a:ext cx="638794" cy="584775"/>
              <a:chOff x="2908666" y="1738311"/>
              <a:chExt cx="638794" cy="584775"/>
            </a:xfrm>
          </p:grpSpPr>
          <p:sp>
            <p:nvSpPr>
              <p:cNvPr id="29848" name="TextBox 82">
                <a:extLst>
                  <a:ext uri="{FF2B5EF4-FFF2-40B4-BE49-F238E27FC236}">
                    <a16:creationId xmlns:a16="http://schemas.microsoft.com/office/drawing/2014/main" id="{CA6B16A9-BD56-7E7C-7E12-9A1C87434E7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49" name="TextBox 83">
                <a:extLst>
                  <a:ext uri="{FF2B5EF4-FFF2-40B4-BE49-F238E27FC236}">
                    <a16:creationId xmlns:a16="http://schemas.microsoft.com/office/drawing/2014/main" id="{E362F8C1-5C0E-E62A-19F4-0339D7DF41A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grpSp>
          <p:nvGrpSpPr>
            <p:cNvPr id="29841" name="Group 73">
              <a:extLst>
                <a:ext uri="{FF2B5EF4-FFF2-40B4-BE49-F238E27FC236}">
                  <a16:creationId xmlns:a16="http://schemas.microsoft.com/office/drawing/2014/main" id="{B27561E5-CCD7-D949-3A1C-712CE3AAFE3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63171" y="3589226"/>
              <a:ext cx="638794" cy="584775"/>
              <a:chOff x="2908666" y="1738311"/>
              <a:chExt cx="638794" cy="584775"/>
            </a:xfrm>
          </p:grpSpPr>
          <p:sp>
            <p:nvSpPr>
              <p:cNvPr id="29846" name="TextBox 80">
                <a:extLst>
                  <a:ext uri="{FF2B5EF4-FFF2-40B4-BE49-F238E27FC236}">
                    <a16:creationId xmlns:a16="http://schemas.microsoft.com/office/drawing/2014/main" id="{2008A1B1-4913-4A78-8BAF-306E8A2D02F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47" name="TextBox 81">
                <a:extLst>
                  <a:ext uri="{FF2B5EF4-FFF2-40B4-BE49-F238E27FC236}">
                    <a16:creationId xmlns:a16="http://schemas.microsoft.com/office/drawing/2014/main" id="{81980F05-9BA1-DBDB-C899-7635E986D51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grpSp>
          <p:nvGrpSpPr>
            <p:cNvPr id="29842" name="Group 74">
              <a:extLst>
                <a:ext uri="{FF2B5EF4-FFF2-40B4-BE49-F238E27FC236}">
                  <a16:creationId xmlns:a16="http://schemas.microsoft.com/office/drawing/2014/main" id="{6F2839FD-0E14-BE66-3C72-6C05A9C6683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178800" y="2522474"/>
              <a:ext cx="638794" cy="584775"/>
              <a:chOff x="2908666" y="1738311"/>
              <a:chExt cx="638794" cy="584775"/>
            </a:xfrm>
          </p:grpSpPr>
          <p:sp>
            <p:nvSpPr>
              <p:cNvPr id="29844" name="TextBox 78">
                <a:extLst>
                  <a:ext uri="{FF2B5EF4-FFF2-40B4-BE49-F238E27FC236}">
                    <a16:creationId xmlns:a16="http://schemas.microsoft.com/office/drawing/2014/main" id="{5B06500B-8FD3-B149-BC2E-E28CA31B866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45" name="TextBox 79">
                <a:extLst>
                  <a:ext uri="{FF2B5EF4-FFF2-40B4-BE49-F238E27FC236}">
                    <a16:creationId xmlns:a16="http://schemas.microsoft.com/office/drawing/2014/main" id="{C6283E96-CFA7-A475-EDA6-6313E7059AC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sp>
          <p:nvSpPr>
            <p:cNvPr id="29843" name="TextBox 77">
              <a:extLst>
                <a:ext uri="{FF2B5EF4-FFF2-40B4-BE49-F238E27FC236}">
                  <a16:creationId xmlns:a16="http://schemas.microsoft.com/office/drawing/2014/main" id="{71566D75-E893-87A3-B3D4-03227AF3FA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2329" y="1756116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</p:grpSp>
      <p:grpSp>
        <p:nvGrpSpPr>
          <p:cNvPr id="29702" name="Group 108">
            <a:extLst>
              <a:ext uri="{FF2B5EF4-FFF2-40B4-BE49-F238E27FC236}">
                <a16:creationId xmlns:a16="http://schemas.microsoft.com/office/drawing/2014/main" id="{4A174B00-DC44-56B4-346B-10611D5689FF}"/>
              </a:ext>
            </a:extLst>
          </p:cNvPr>
          <p:cNvGrpSpPr>
            <a:grpSpLocks/>
          </p:cNvGrpSpPr>
          <p:nvPr/>
        </p:nvGrpSpPr>
        <p:grpSpPr bwMode="auto">
          <a:xfrm>
            <a:off x="8048626" y="581025"/>
            <a:ext cx="2549525" cy="3240088"/>
            <a:chOff x="573386" y="933576"/>
            <a:chExt cx="2549441" cy="3240425"/>
          </a:xfrm>
        </p:grpSpPr>
        <p:grpSp>
          <p:nvGrpSpPr>
            <p:cNvPr id="29804" name="Group 109">
              <a:extLst>
                <a:ext uri="{FF2B5EF4-FFF2-40B4-BE49-F238E27FC236}">
                  <a16:creationId xmlns:a16="http://schemas.microsoft.com/office/drawing/2014/main" id="{E4F359AB-1154-2FB8-EAC4-F4A353509EE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3386" y="1047888"/>
              <a:ext cx="2304422" cy="2911419"/>
              <a:chOff x="573385" y="1047696"/>
              <a:chExt cx="2666199" cy="3650547"/>
            </a:xfrm>
          </p:grpSpPr>
          <p:sp>
            <p:nvSpPr>
              <p:cNvPr id="123" name="Oval 122">
                <a:extLst>
                  <a:ext uri="{FF2B5EF4-FFF2-40B4-BE49-F238E27FC236}">
                    <a16:creationId xmlns:a16="http://schemas.microsoft.com/office/drawing/2014/main" id="{3E3D3156-CDC4-E722-355E-2D64B8EC5761}"/>
                  </a:ext>
                </a:extLst>
              </p:cNvPr>
              <p:cNvSpPr/>
              <p:nvPr/>
            </p:nvSpPr>
            <p:spPr bwMode="auto">
              <a:xfrm>
                <a:off x="1704771" y="1047696"/>
                <a:ext cx="437126" cy="435970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29816" name="Oval 123">
                <a:extLst>
                  <a:ext uri="{FF2B5EF4-FFF2-40B4-BE49-F238E27FC236}">
                    <a16:creationId xmlns:a16="http://schemas.microsoft.com/office/drawing/2014/main" id="{7538CC88-F062-1483-7062-8A3E2DBC63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4609" y="2143103"/>
                <a:ext cx="434975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125" name="Oval 124">
                <a:extLst>
                  <a:ext uri="{FF2B5EF4-FFF2-40B4-BE49-F238E27FC236}">
                    <a16:creationId xmlns:a16="http://schemas.microsoft.com/office/drawing/2014/main" id="{D7EE685F-C868-8839-C23B-5B83D6E04AB2}"/>
                  </a:ext>
                </a:extLst>
              </p:cNvPr>
              <p:cNvSpPr/>
              <p:nvPr/>
            </p:nvSpPr>
            <p:spPr bwMode="auto">
              <a:xfrm>
                <a:off x="573385" y="2142597"/>
                <a:ext cx="437126" cy="435970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29818" name="Oval 125">
                <a:extLst>
                  <a:ext uri="{FF2B5EF4-FFF2-40B4-BE49-F238E27FC236}">
                    <a16:creationId xmlns:a16="http://schemas.microsoft.com/office/drawing/2014/main" id="{6914A780-6BA1-A620-5FFB-1023706AE6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246" y="3308195"/>
                <a:ext cx="436562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D</a:t>
                </a:r>
              </a:p>
            </p:txBody>
          </p:sp>
          <p:sp>
            <p:nvSpPr>
              <p:cNvPr id="29819" name="Oval 126">
                <a:extLst>
                  <a:ext uri="{FF2B5EF4-FFF2-40B4-BE49-F238E27FC236}">
                    <a16:creationId xmlns:a16="http://schemas.microsoft.com/office/drawing/2014/main" id="{09EA6A08-9E10-E8EA-1CE8-29D5138D35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63283" y="3308195"/>
                <a:ext cx="436563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29820" name="Straight Arrow Connector 10">
                <a:extLst>
                  <a:ext uri="{FF2B5EF4-FFF2-40B4-BE49-F238E27FC236}">
                    <a16:creationId xmlns:a16="http://schemas.microsoft.com/office/drawing/2014/main" id="{0C3AEA5E-EC9F-B22A-8793-C0D00BECBCF3}"/>
                  </a:ext>
                </a:extLst>
              </p:cNvPr>
              <p:cNvCxnSpPr>
                <a:cxnSpLocks noChangeShapeType="1"/>
                <a:stCxn id="123" idx="2"/>
                <a:endCxn id="125" idx="0"/>
              </p:cNvCxnSpPr>
              <p:nvPr/>
            </p:nvCxnSpPr>
            <p:spPr bwMode="auto">
              <a:xfrm flipH="1">
                <a:off x="791667" y="1266919"/>
                <a:ext cx="912804" cy="876326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21" name="Straight Arrow Connector 12">
                <a:extLst>
                  <a:ext uri="{FF2B5EF4-FFF2-40B4-BE49-F238E27FC236}">
                    <a16:creationId xmlns:a16="http://schemas.microsoft.com/office/drawing/2014/main" id="{C1FC362D-3939-ADBB-FC83-B67F460B21B5}"/>
                  </a:ext>
                </a:extLst>
              </p:cNvPr>
              <p:cNvCxnSpPr>
                <a:cxnSpLocks noChangeShapeType="1"/>
                <a:stCxn id="123" idx="6"/>
                <a:endCxn id="29816" idx="0"/>
              </p:cNvCxnSpPr>
              <p:nvPr/>
            </p:nvCxnSpPr>
            <p:spPr bwMode="auto">
              <a:xfrm>
                <a:off x="2141033" y="1266919"/>
                <a:ext cx="881064" cy="876184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22" name="Straight Arrow Connector 14">
                <a:extLst>
                  <a:ext uri="{FF2B5EF4-FFF2-40B4-BE49-F238E27FC236}">
                    <a16:creationId xmlns:a16="http://schemas.microsoft.com/office/drawing/2014/main" id="{652E24E2-7842-14E2-709C-BF21FC4EAD8F}"/>
                  </a:ext>
                </a:extLst>
              </p:cNvPr>
              <p:cNvCxnSpPr>
                <a:cxnSpLocks noChangeShapeType="1"/>
                <a:stCxn id="29816" idx="4"/>
                <a:endCxn id="29819" idx="0"/>
              </p:cNvCxnSpPr>
              <p:nvPr/>
            </p:nvCxnSpPr>
            <p:spPr bwMode="auto">
              <a:xfrm flipH="1">
                <a:off x="2581565" y="2579665"/>
                <a:ext cx="440532" cy="72853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23" name="Straight Arrow Connector 16">
                <a:extLst>
                  <a:ext uri="{FF2B5EF4-FFF2-40B4-BE49-F238E27FC236}">
                    <a16:creationId xmlns:a16="http://schemas.microsoft.com/office/drawing/2014/main" id="{FC20E184-B94F-EF59-9E18-D5A0C6520749}"/>
                  </a:ext>
                </a:extLst>
              </p:cNvPr>
              <p:cNvCxnSpPr>
                <a:cxnSpLocks noChangeShapeType="1"/>
                <a:stCxn id="29818" idx="6"/>
                <a:endCxn id="29819" idx="2"/>
              </p:cNvCxnSpPr>
              <p:nvPr/>
            </p:nvCxnSpPr>
            <p:spPr bwMode="auto">
              <a:xfrm>
                <a:off x="1371808" y="3526476"/>
                <a:ext cx="991475" cy="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824" name="Oval 19">
                <a:extLst>
                  <a:ext uri="{FF2B5EF4-FFF2-40B4-BE49-F238E27FC236}">
                    <a16:creationId xmlns:a16="http://schemas.microsoft.com/office/drawing/2014/main" id="{974D6389-490F-9DA5-A1F1-C4A7217EE3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78905" y="4263268"/>
                <a:ext cx="436562" cy="434975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29825" name="Straight Arrow Connector 21">
                <a:extLst>
                  <a:ext uri="{FF2B5EF4-FFF2-40B4-BE49-F238E27FC236}">
                    <a16:creationId xmlns:a16="http://schemas.microsoft.com/office/drawing/2014/main" id="{AF4ED0F3-B37C-6C1E-DA1F-72C295D126BA}"/>
                  </a:ext>
                </a:extLst>
              </p:cNvPr>
              <p:cNvCxnSpPr>
                <a:cxnSpLocks noChangeShapeType="1"/>
                <a:stCxn id="125" idx="6"/>
                <a:endCxn id="29816" idx="2"/>
              </p:cNvCxnSpPr>
              <p:nvPr/>
            </p:nvCxnSpPr>
            <p:spPr bwMode="auto">
              <a:xfrm flipV="1">
                <a:off x="1009948" y="2361384"/>
                <a:ext cx="1794661" cy="14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prstDash val="dash"/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26" name="Straight Arrow Connector 10">
                <a:extLst>
                  <a:ext uri="{FF2B5EF4-FFF2-40B4-BE49-F238E27FC236}">
                    <a16:creationId xmlns:a16="http://schemas.microsoft.com/office/drawing/2014/main" id="{B6B42289-5D46-4885-1AEB-02B78902AE40}"/>
                  </a:ext>
                </a:extLst>
              </p:cNvPr>
              <p:cNvCxnSpPr>
                <a:cxnSpLocks noChangeShapeType="1"/>
                <a:stCxn id="125" idx="4"/>
                <a:endCxn id="29818" idx="0"/>
              </p:cNvCxnSpPr>
              <p:nvPr/>
            </p:nvCxnSpPr>
            <p:spPr bwMode="auto">
              <a:xfrm>
                <a:off x="791667" y="2579807"/>
                <a:ext cx="361860" cy="728388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35" name="TextBox 134">
                <a:extLst>
                  <a:ext uri="{FF2B5EF4-FFF2-40B4-BE49-F238E27FC236}">
                    <a16:creationId xmlns:a16="http://schemas.microsoft.com/office/drawing/2014/main" id="{08BA5042-727A-FE78-EF4E-09D19F42E028}"/>
                  </a:ext>
                </a:extLst>
              </p:cNvPr>
              <p:cNvSpPr txBox="1"/>
              <p:nvPr/>
            </p:nvSpPr>
            <p:spPr>
              <a:xfrm>
                <a:off x="935209" y="1338343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sp>
            <p:nvSpPr>
              <p:cNvPr id="136" name="TextBox 135">
                <a:extLst>
                  <a:ext uri="{FF2B5EF4-FFF2-40B4-BE49-F238E27FC236}">
                    <a16:creationId xmlns:a16="http://schemas.microsoft.com/office/drawing/2014/main" id="{AE0E3756-FDCB-5DC5-50D2-530C1429DD43}"/>
                  </a:ext>
                </a:extLst>
              </p:cNvPr>
              <p:cNvSpPr txBox="1"/>
              <p:nvPr/>
            </p:nvSpPr>
            <p:spPr>
              <a:xfrm>
                <a:off x="2575350" y="138213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4</a:t>
                </a:r>
              </a:p>
            </p:txBody>
          </p:sp>
          <p:sp>
            <p:nvSpPr>
              <p:cNvPr id="137" name="TextBox 136">
                <a:extLst>
                  <a:ext uri="{FF2B5EF4-FFF2-40B4-BE49-F238E27FC236}">
                    <a16:creationId xmlns:a16="http://schemas.microsoft.com/office/drawing/2014/main" id="{3431233B-AE60-92F5-72ED-A079F9BF5B9E}"/>
                  </a:ext>
                </a:extLst>
              </p:cNvPr>
              <p:cNvSpPr txBox="1"/>
              <p:nvPr/>
            </p:nvSpPr>
            <p:spPr>
              <a:xfrm>
                <a:off x="1704771" y="1913664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8</a:t>
                </a:r>
              </a:p>
            </p:txBody>
          </p:sp>
          <p:sp>
            <p:nvSpPr>
              <p:cNvPr id="138" name="TextBox 137">
                <a:extLst>
                  <a:ext uri="{FF2B5EF4-FFF2-40B4-BE49-F238E27FC236}">
                    <a16:creationId xmlns:a16="http://schemas.microsoft.com/office/drawing/2014/main" id="{04A33F31-9C06-250B-C2CA-2F27F2344EBB}"/>
                  </a:ext>
                </a:extLst>
              </p:cNvPr>
              <p:cNvSpPr txBox="1"/>
              <p:nvPr/>
            </p:nvSpPr>
            <p:spPr>
              <a:xfrm>
                <a:off x="2817790" y="285328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9</a:t>
                </a:r>
              </a:p>
            </p:txBody>
          </p:sp>
          <p:sp>
            <p:nvSpPr>
              <p:cNvPr id="139" name="TextBox 138">
                <a:extLst>
                  <a:ext uri="{FF2B5EF4-FFF2-40B4-BE49-F238E27FC236}">
                    <a16:creationId xmlns:a16="http://schemas.microsoft.com/office/drawing/2014/main" id="{99B6CCA1-891F-6EC8-F4F2-EB5FB96F5A4E}"/>
                  </a:ext>
                </a:extLst>
              </p:cNvPr>
              <p:cNvSpPr txBox="1"/>
              <p:nvPr/>
            </p:nvSpPr>
            <p:spPr>
              <a:xfrm>
                <a:off x="622976" y="2853288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2</a:t>
                </a:r>
              </a:p>
            </p:txBody>
          </p:sp>
          <p:sp>
            <p:nvSpPr>
              <p:cNvPr id="140" name="TextBox 139">
                <a:extLst>
                  <a:ext uri="{FF2B5EF4-FFF2-40B4-BE49-F238E27FC236}">
                    <a16:creationId xmlns:a16="http://schemas.microsoft.com/office/drawing/2014/main" id="{A13D4AF4-4F61-EB5F-9019-5C07CB197682}"/>
                  </a:ext>
                </a:extLst>
              </p:cNvPr>
              <p:cNvSpPr txBox="1"/>
              <p:nvPr/>
            </p:nvSpPr>
            <p:spPr>
              <a:xfrm>
                <a:off x="1741504" y="3559996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cxnSp>
            <p:nvCxnSpPr>
              <p:cNvPr id="29833" name="Straight Arrow Connector 21">
                <a:extLst>
                  <a:ext uri="{FF2B5EF4-FFF2-40B4-BE49-F238E27FC236}">
                    <a16:creationId xmlns:a16="http://schemas.microsoft.com/office/drawing/2014/main" id="{94990AC0-CDEB-D14D-665E-E7077E0FD485}"/>
                  </a:ext>
                </a:extLst>
              </p:cNvPr>
              <p:cNvCxnSpPr>
                <a:cxnSpLocks noChangeShapeType="1"/>
                <a:stCxn id="29818" idx="5"/>
                <a:endCxn id="29824" idx="1"/>
              </p:cNvCxnSpPr>
              <p:nvPr/>
            </p:nvCxnSpPr>
            <p:spPr bwMode="auto">
              <a:xfrm>
                <a:off x="1307875" y="3680824"/>
                <a:ext cx="434963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34" name="Straight Arrow Connector 21">
                <a:extLst>
                  <a:ext uri="{FF2B5EF4-FFF2-40B4-BE49-F238E27FC236}">
                    <a16:creationId xmlns:a16="http://schemas.microsoft.com/office/drawing/2014/main" id="{3B8776AC-ED60-AB13-88FF-86985B164AF8}"/>
                  </a:ext>
                </a:extLst>
              </p:cNvPr>
              <p:cNvCxnSpPr>
                <a:cxnSpLocks noChangeShapeType="1"/>
                <a:stCxn id="29819" idx="3"/>
                <a:endCxn id="29824" idx="7"/>
              </p:cNvCxnSpPr>
              <p:nvPr/>
            </p:nvCxnSpPr>
            <p:spPr bwMode="auto">
              <a:xfrm flipH="1">
                <a:off x="2051534" y="3680824"/>
                <a:ext cx="375682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43" name="TextBox 142">
                <a:extLst>
                  <a:ext uri="{FF2B5EF4-FFF2-40B4-BE49-F238E27FC236}">
                    <a16:creationId xmlns:a16="http://schemas.microsoft.com/office/drawing/2014/main" id="{141BDBC7-EEA9-2220-87A3-F8FD8514E0AE}"/>
                  </a:ext>
                </a:extLst>
              </p:cNvPr>
              <p:cNvSpPr txBox="1"/>
              <p:nvPr/>
            </p:nvSpPr>
            <p:spPr>
              <a:xfrm>
                <a:off x="1179484" y="4007911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1</a:t>
                </a:r>
              </a:p>
            </p:txBody>
          </p:sp>
          <p:sp>
            <p:nvSpPr>
              <p:cNvPr id="144" name="TextBox 143">
                <a:extLst>
                  <a:ext uri="{FF2B5EF4-FFF2-40B4-BE49-F238E27FC236}">
                    <a16:creationId xmlns:a16="http://schemas.microsoft.com/office/drawing/2014/main" id="{216C20FA-052B-54AA-5C44-32CE1ABCBEB3}"/>
                  </a:ext>
                </a:extLst>
              </p:cNvPr>
              <p:cNvSpPr txBox="1"/>
              <p:nvPr/>
            </p:nvSpPr>
            <p:spPr>
              <a:xfrm>
                <a:off x="2235567" y="3993975"/>
                <a:ext cx="352746" cy="463143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6</a:t>
                </a:r>
              </a:p>
            </p:txBody>
          </p:sp>
        </p:grpSp>
        <p:sp>
          <p:nvSpPr>
            <p:cNvPr id="29805" name="TextBox 110">
              <a:extLst>
                <a:ext uri="{FF2B5EF4-FFF2-40B4-BE49-F238E27FC236}">
                  <a16:creationId xmlns:a16="http://schemas.microsoft.com/office/drawing/2014/main" id="{BB67E621-F564-3942-BA22-6389F25BEC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1603" y="933576"/>
              <a:ext cx="68878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K:0</a:t>
              </a:r>
            </a:p>
          </p:txBody>
        </p:sp>
        <p:sp>
          <p:nvSpPr>
            <p:cNvPr id="29806" name="TextBox 111">
              <a:extLst>
                <a:ext uri="{FF2B5EF4-FFF2-40B4-BE49-F238E27FC236}">
                  <a16:creationId xmlns:a16="http://schemas.microsoft.com/office/drawing/2014/main" id="{7394B20B-9312-707C-7C17-F6830AA9812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03343" y="176251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K:4</a:t>
              </a:r>
            </a:p>
          </p:txBody>
        </p:sp>
        <p:grpSp>
          <p:nvGrpSpPr>
            <p:cNvPr id="29807" name="Group 112">
              <a:extLst>
                <a:ext uri="{FF2B5EF4-FFF2-40B4-BE49-F238E27FC236}">
                  <a16:creationId xmlns:a16="http://schemas.microsoft.com/office/drawing/2014/main" id="{E1A6790B-FA38-DAC4-AA90-C7474C426DE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84033" y="2732286"/>
              <a:ext cx="638794" cy="584775"/>
              <a:chOff x="2908666" y="1738311"/>
              <a:chExt cx="638794" cy="584775"/>
            </a:xfrm>
          </p:grpSpPr>
          <p:sp>
            <p:nvSpPr>
              <p:cNvPr id="29813" name="TextBox 120">
                <a:extLst>
                  <a:ext uri="{FF2B5EF4-FFF2-40B4-BE49-F238E27FC236}">
                    <a16:creationId xmlns:a16="http://schemas.microsoft.com/office/drawing/2014/main" id="{A942E8D1-B511-F798-BE64-354234EB8FA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14" name="TextBox 121">
                <a:extLst>
                  <a:ext uri="{FF2B5EF4-FFF2-40B4-BE49-F238E27FC236}">
                    <a16:creationId xmlns:a16="http://schemas.microsoft.com/office/drawing/2014/main" id="{9D31FD55-5A27-FAD3-BAB5-36AFE1236BA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grpSp>
          <p:nvGrpSpPr>
            <p:cNvPr id="29808" name="Group 113">
              <a:extLst>
                <a:ext uri="{FF2B5EF4-FFF2-40B4-BE49-F238E27FC236}">
                  <a16:creationId xmlns:a16="http://schemas.microsoft.com/office/drawing/2014/main" id="{D9BE6986-1164-7DA3-432B-6A679DB27B9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63171" y="3589226"/>
              <a:ext cx="638794" cy="584775"/>
              <a:chOff x="2908666" y="1738311"/>
              <a:chExt cx="638794" cy="584775"/>
            </a:xfrm>
          </p:grpSpPr>
          <p:sp>
            <p:nvSpPr>
              <p:cNvPr id="29811" name="TextBox 118">
                <a:extLst>
                  <a:ext uri="{FF2B5EF4-FFF2-40B4-BE49-F238E27FC236}">
                    <a16:creationId xmlns:a16="http://schemas.microsoft.com/office/drawing/2014/main" id="{99B541F1-6AB0-F85D-EC5B-2B4D78A5F87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149012" y="1738311"/>
                <a:ext cx="398448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3200" b="1"/>
                  <a:t>∞</a:t>
                </a:r>
              </a:p>
            </p:txBody>
          </p:sp>
          <p:sp>
            <p:nvSpPr>
              <p:cNvPr id="29812" name="TextBox 119">
                <a:extLst>
                  <a:ext uri="{FF2B5EF4-FFF2-40B4-BE49-F238E27FC236}">
                    <a16:creationId xmlns:a16="http://schemas.microsoft.com/office/drawing/2014/main" id="{82190710-D942-F5F2-5D1E-B6F3364EB65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08666" y="1846032"/>
                <a:ext cx="42832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K:</a:t>
                </a:r>
              </a:p>
            </p:txBody>
          </p:sp>
        </p:grpSp>
        <p:sp>
          <p:nvSpPr>
            <p:cNvPr id="29809" name="TextBox 117">
              <a:extLst>
                <a:ext uri="{FF2B5EF4-FFF2-40B4-BE49-F238E27FC236}">
                  <a16:creationId xmlns:a16="http://schemas.microsoft.com/office/drawing/2014/main" id="{56B8E8E7-6B49-9E38-9195-BE9D613680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78800" y="2630195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K:2</a:t>
              </a:r>
            </a:p>
          </p:txBody>
        </p:sp>
        <p:sp>
          <p:nvSpPr>
            <p:cNvPr id="29810" name="TextBox 115">
              <a:extLst>
                <a:ext uri="{FF2B5EF4-FFF2-40B4-BE49-F238E27FC236}">
                  <a16:creationId xmlns:a16="http://schemas.microsoft.com/office/drawing/2014/main" id="{09B72B55-04FE-F121-A220-0CF863A8A0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2329" y="1756116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</p:grpSp>
      <p:grpSp>
        <p:nvGrpSpPr>
          <p:cNvPr id="29703" name="Group 144">
            <a:extLst>
              <a:ext uri="{FF2B5EF4-FFF2-40B4-BE49-F238E27FC236}">
                <a16:creationId xmlns:a16="http://schemas.microsoft.com/office/drawing/2014/main" id="{F43B20EB-DDBD-54C1-DDFD-7E452DFEAE79}"/>
              </a:ext>
            </a:extLst>
          </p:cNvPr>
          <p:cNvGrpSpPr>
            <a:grpSpLocks/>
          </p:cNvGrpSpPr>
          <p:nvPr/>
        </p:nvGrpSpPr>
        <p:grpSpPr bwMode="auto">
          <a:xfrm>
            <a:off x="2016126" y="3652839"/>
            <a:ext cx="2466975" cy="3132137"/>
            <a:chOff x="573386" y="933576"/>
            <a:chExt cx="2467210" cy="3132703"/>
          </a:xfrm>
        </p:grpSpPr>
        <p:grpSp>
          <p:nvGrpSpPr>
            <p:cNvPr id="29775" name="Group 145">
              <a:extLst>
                <a:ext uri="{FF2B5EF4-FFF2-40B4-BE49-F238E27FC236}">
                  <a16:creationId xmlns:a16="http://schemas.microsoft.com/office/drawing/2014/main" id="{958CE83B-9A4E-922E-E326-8CC721D3AA4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3386" y="1047897"/>
              <a:ext cx="2303682" cy="2911411"/>
              <a:chOff x="573385" y="1047707"/>
              <a:chExt cx="2665343" cy="3650536"/>
            </a:xfrm>
          </p:grpSpPr>
          <p:sp>
            <p:nvSpPr>
              <p:cNvPr id="157" name="Oval 156">
                <a:extLst>
                  <a:ext uri="{FF2B5EF4-FFF2-40B4-BE49-F238E27FC236}">
                    <a16:creationId xmlns:a16="http://schemas.microsoft.com/office/drawing/2014/main" id="{475D9806-F074-A4B0-AA9D-B3A19C5246B5}"/>
                  </a:ext>
                </a:extLst>
              </p:cNvPr>
              <p:cNvSpPr/>
              <p:nvPr/>
            </p:nvSpPr>
            <p:spPr bwMode="auto">
              <a:xfrm>
                <a:off x="1704916" y="1047707"/>
                <a:ext cx="435346" cy="436002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29783" name="Oval 157">
                <a:extLst>
                  <a:ext uri="{FF2B5EF4-FFF2-40B4-BE49-F238E27FC236}">
                    <a16:creationId xmlns:a16="http://schemas.microsoft.com/office/drawing/2014/main" id="{64BB9511-049C-DA0D-AF73-42C8510757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3382" y="2142692"/>
                <a:ext cx="435346" cy="43600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159" name="Oval 158">
                <a:extLst>
                  <a:ext uri="{FF2B5EF4-FFF2-40B4-BE49-F238E27FC236}">
                    <a16:creationId xmlns:a16="http://schemas.microsoft.com/office/drawing/2014/main" id="{E9AF18EC-630E-5D35-79EB-C7B569FD9897}"/>
                  </a:ext>
                </a:extLst>
              </p:cNvPr>
              <p:cNvSpPr/>
              <p:nvPr/>
            </p:nvSpPr>
            <p:spPr bwMode="auto">
              <a:xfrm>
                <a:off x="573385" y="2142692"/>
                <a:ext cx="437182" cy="436002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160" name="Oval 159">
                <a:extLst>
                  <a:ext uri="{FF2B5EF4-FFF2-40B4-BE49-F238E27FC236}">
                    <a16:creationId xmlns:a16="http://schemas.microsoft.com/office/drawing/2014/main" id="{BF226854-F724-1514-2718-6D8A3C43A2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255" y="3307357"/>
                <a:ext cx="437182" cy="437994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29786" name="Oval 160">
                <a:extLst>
                  <a:ext uri="{FF2B5EF4-FFF2-40B4-BE49-F238E27FC236}">
                    <a16:creationId xmlns:a16="http://schemas.microsoft.com/office/drawing/2014/main" id="{CA9DBCF8-E09B-5F8C-9A7D-29F1C408BE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63283" y="3308195"/>
                <a:ext cx="436563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29787" name="Straight Arrow Connector 10">
                <a:extLst>
                  <a:ext uri="{FF2B5EF4-FFF2-40B4-BE49-F238E27FC236}">
                    <a16:creationId xmlns:a16="http://schemas.microsoft.com/office/drawing/2014/main" id="{1272AC30-9682-F9CE-5BA8-2A08E4412F7D}"/>
                  </a:ext>
                </a:extLst>
              </p:cNvPr>
              <p:cNvCxnSpPr>
                <a:cxnSpLocks noChangeShapeType="1"/>
                <a:stCxn id="157" idx="2"/>
                <a:endCxn id="159" idx="0"/>
              </p:cNvCxnSpPr>
              <p:nvPr/>
            </p:nvCxnSpPr>
            <p:spPr bwMode="auto">
              <a:xfrm flipH="1">
                <a:off x="791667" y="1266919"/>
                <a:ext cx="912804" cy="876326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88" name="Straight Arrow Connector 12">
                <a:extLst>
                  <a:ext uri="{FF2B5EF4-FFF2-40B4-BE49-F238E27FC236}">
                    <a16:creationId xmlns:a16="http://schemas.microsoft.com/office/drawing/2014/main" id="{36147BFC-D5E3-53EA-8185-1BEBEF1A1759}"/>
                  </a:ext>
                </a:extLst>
              </p:cNvPr>
              <p:cNvCxnSpPr>
                <a:cxnSpLocks noChangeShapeType="1"/>
                <a:stCxn id="157" idx="6"/>
                <a:endCxn id="29783" idx="0"/>
              </p:cNvCxnSpPr>
              <p:nvPr/>
            </p:nvCxnSpPr>
            <p:spPr bwMode="auto">
              <a:xfrm>
                <a:off x="2141033" y="1266919"/>
                <a:ext cx="881064" cy="876184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89" name="Straight Arrow Connector 14">
                <a:extLst>
                  <a:ext uri="{FF2B5EF4-FFF2-40B4-BE49-F238E27FC236}">
                    <a16:creationId xmlns:a16="http://schemas.microsoft.com/office/drawing/2014/main" id="{AE3E99C1-F6C3-7427-040A-8418ACD8F34E}"/>
                  </a:ext>
                </a:extLst>
              </p:cNvPr>
              <p:cNvCxnSpPr>
                <a:cxnSpLocks noChangeShapeType="1"/>
                <a:stCxn id="29783" idx="4"/>
                <a:endCxn id="29786" idx="0"/>
              </p:cNvCxnSpPr>
              <p:nvPr/>
            </p:nvCxnSpPr>
            <p:spPr bwMode="auto">
              <a:xfrm flipH="1">
                <a:off x="2581565" y="2579665"/>
                <a:ext cx="440532" cy="72853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90" name="Straight Arrow Connector 16">
                <a:extLst>
                  <a:ext uri="{FF2B5EF4-FFF2-40B4-BE49-F238E27FC236}">
                    <a16:creationId xmlns:a16="http://schemas.microsoft.com/office/drawing/2014/main" id="{F866D71F-1A83-7500-E9C3-9FB376216E2F}"/>
                  </a:ext>
                </a:extLst>
              </p:cNvPr>
              <p:cNvCxnSpPr>
                <a:cxnSpLocks noChangeShapeType="1"/>
                <a:stCxn id="160" idx="6"/>
                <a:endCxn id="29786" idx="2"/>
              </p:cNvCxnSpPr>
              <p:nvPr/>
            </p:nvCxnSpPr>
            <p:spPr bwMode="auto">
              <a:xfrm>
                <a:off x="1371808" y="3526476"/>
                <a:ext cx="991475" cy="0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91" name="Oval 19">
                <a:extLst>
                  <a:ext uri="{FF2B5EF4-FFF2-40B4-BE49-F238E27FC236}">
                    <a16:creationId xmlns:a16="http://schemas.microsoft.com/office/drawing/2014/main" id="{6AACEEA1-843E-4B0B-9D0E-2D273DEB33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78905" y="4263268"/>
                <a:ext cx="436562" cy="434975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F</a:t>
                </a:r>
              </a:p>
            </p:txBody>
          </p:sp>
          <p:cxnSp>
            <p:nvCxnSpPr>
              <p:cNvPr id="29792" name="Straight Arrow Connector 21">
                <a:extLst>
                  <a:ext uri="{FF2B5EF4-FFF2-40B4-BE49-F238E27FC236}">
                    <a16:creationId xmlns:a16="http://schemas.microsoft.com/office/drawing/2014/main" id="{CF0FA315-0939-4E8B-37DD-B43AEA39941C}"/>
                  </a:ext>
                </a:extLst>
              </p:cNvPr>
              <p:cNvCxnSpPr>
                <a:cxnSpLocks noChangeShapeType="1"/>
                <a:stCxn id="159" idx="6"/>
                <a:endCxn id="29783" idx="2"/>
              </p:cNvCxnSpPr>
              <p:nvPr/>
            </p:nvCxnSpPr>
            <p:spPr bwMode="auto">
              <a:xfrm flipV="1">
                <a:off x="1009948" y="2361384"/>
                <a:ext cx="1794661" cy="14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prstDash val="dash"/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93" name="Straight Arrow Connector 10">
                <a:extLst>
                  <a:ext uri="{FF2B5EF4-FFF2-40B4-BE49-F238E27FC236}">
                    <a16:creationId xmlns:a16="http://schemas.microsoft.com/office/drawing/2014/main" id="{0174D65F-0E80-2770-80FB-B94856857730}"/>
                  </a:ext>
                </a:extLst>
              </p:cNvPr>
              <p:cNvCxnSpPr>
                <a:cxnSpLocks noChangeShapeType="1"/>
                <a:stCxn id="159" idx="4"/>
                <a:endCxn id="160" idx="0"/>
              </p:cNvCxnSpPr>
              <p:nvPr/>
            </p:nvCxnSpPr>
            <p:spPr bwMode="auto">
              <a:xfrm>
                <a:off x="791667" y="2579807"/>
                <a:ext cx="361860" cy="728388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69" name="TextBox 168">
                <a:extLst>
                  <a:ext uri="{FF2B5EF4-FFF2-40B4-BE49-F238E27FC236}">
                    <a16:creationId xmlns:a16="http://schemas.microsoft.com/office/drawing/2014/main" id="{172AB3E2-B15A-1EA7-2684-13840CBA3D8A}"/>
                  </a:ext>
                </a:extLst>
              </p:cNvPr>
              <p:cNvSpPr txBox="1"/>
              <p:nvPr/>
            </p:nvSpPr>
            <p:spPr>
              <a:xfrm>
                <a:off x="935255" y="133837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sp>
            <p:nvSpPr>
              <p:cNvPr id="170" name="TextBox 169">
                <a:extLst>
                  <a:ext uri="{FF2B5EF4-FFF2-40B4-BE49-F238E27FC236}">
                    <a16:creationId xmlns:a16="http://schemas.microsoft.com/office/drawing/2014/main" id="{AACB7E23-7A08-8CE5-DC4C-EB3D0A741D61}"/>
                  </a:ext>
                </a:extLst>
              </p:cNvPr>
              <p:cNvSpPr txBox="1"/>
              <p:nvPr/>
            </p:nvSpPr>
            <p:spPr>
              <a:xfrm>
                <a:off x="2573770" y="138217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4</a:t>
                </a:r>
              </a:p>
            </p:txBody>
          </p:sp>
          <p:sp>
            <p:nvSpPr>
              <p:cNvPr id="171" name="TextBox 170">
                <a:extLst>
                  <a:ext uri="{FF2B5EF4-FFF2-40B4-BE49-F238E27FC236}">
                    <a16:creationId xmlns:a16="http://schemas.microsoft.com/office/drawing/2014/main" id="{245265AE-0D4D-E887-CD8E-3A9C274E3D74}"/>
                  </a:ext>
                </a:extLst>
              </p:cNvPr>
              <p:cNvSpPr txBox="1"/>
              <p:nvPr/>
            </p:nvSpPr>
            <p:spPr>
              <a:xfrm>
                <a:off x="1704916" y="1913740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8</a:t>
                </a:r>
              </a:p>
            </p:txBody>
          </p:sp>
          <p:sp>
            <p:nvSpPr>
              <p:cNvPr id="172" name="TextBox 171">
                <a:extLst>
                  <a:ext uri="{FF2B5EF4-FFF2-40B4-BE49-F238E27FC236}">
                    <a16:creationId xmlns:a16="http://schemas.microsoft.com/office/drawing/2014/main" id="{047FF197-3805-D3C9-0B6C-6EE9BFD69642}"/>
                  </a:ext>
                </a:extLst>
              </p:cNvPr>
              <p:cNvSpPr txBox="1"/>
              <p:nvPr/>
            </p:nvSpPr>
            <p:spPr>
              <a:xfrm>
                <a:off x="2818077" y="285343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9</a:t>
                </a:r>
              </a:p>
            </p:txBody>
          </p:sp>
          <p:sp>
            <p:nvSpPr>
              <p:cNvPr id="173" name="TextBox 172">
                <a:extLst>
                  <a:ext uri="{FF2B5EF4-FFF2-40B4-BE49-F238E27FC236}">
                    <a16:creationId xmlns:a16="http://schemas.microsoft.com/office/drawing/2014/main" id="{62A8B0ED-7FFA-F63F-1E30-3F7E167943AA}"/>
                  </a:ext>
                </a:extLst>
              </p:cNvPr>
              <p:cNvSpPr txBox="1"/>
              <p:nvPr/>
            </p:nvSpPr>
            <p:spPr>
              <a:xfrm>
                <a:off x="622982" y="285343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2</a:t>
                </a:r>
              </a:p>
            </p:txBody>
          </p:sp>
          <p:sp>
            <p:nvSpPr>
              <p:cNvPr id="174" name="TextBox 173">
                <a:extLst>
                  <a:ext uri="{FF2B5EF4-FFF2-40B4-BE49-F238E27FC236}">
                    <a16:creationId xmlns:a16="http://schemas.microsoft.com/office/drawing/2014/main" id="{5DACE50C-08E6-6F6E-26F9-2A724DF2E85D}"/>
                  </a:ext>
                </a:extLst>
              </p:cNvPr>
              <p:cNvSpPr txBox="1"/>
              <p:nvPr/>
            </p:nvSpPr>
            <p:spPr>
              <a:xfrm>
                <a:off x="1739817" y="3560200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cxnSp>
            <p:nvCxnSpPr>
              <p:cNvPr id="29800" name="Straight Arrow Connector 21">
                <a:extLst>
                  <a:ext uri="{FF2B5EF4-FFF2-40B4-BE49-F238E27FC236}">
                    <a16:creationId xmlns:a16="http://schemas.microsoft.com/office/drawing/2014/main" id="{4A94C205-0D91-0036-6C79-AC978865E7BC}"/>
                  </a:ext>
                </a:extLst>
              </p:cNvPr>
              <p:cNvCxnSpPr>
                <a:cxnSpLocks noChangeShapeType="1"/>
                <a:stCxn id="160" idx="5"/>
                <a:endCxn id="29791" idx="1"/>
              </p:cNvCxnSpPr>
              <p:nvPr/>
            </p:nvCxnSpPr>
            <p:spPr bwMode="auto">
              <a:xfrm>
                <a:off x="1307875" y="3680824"/>
                <a:ext cx="434963" cy="646145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801" name="Straight Arrow Connector 21">
                <a:extLst>
                  <a:ext uri="{FF2B5EF4-FFF2-40B4-BE49-F238E27FC236}">
                    <a16:creationId xmlns:a16="http://schemas.microsoft.com/office/drawing/2014/main" id="{27827F8B-2D8D-A07A-EEEB-7DC92EC2ADF9}"/>
                  </a:ext>
                </a:extLst>
              </p:cNvPr>
              <p:cNvCxnSpPr>
                <a:cxnSpLocks noChangeShapeType="1"/>
                <a:stCxn id="29786" idx="3"/>
                <a:endCxn id="29791" idx="7"/>
              </p:cNvCxnSpPr>
              <p:nvPr/>
            </p:nvCxnSpPr>
            <p:spPr bwMode="auto">
              <a:xfrm flipH="1">
                <a:off x="2051534" y="3680824"/>
                <a:ext cx="375682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77" name="TextBox 176">
                <a:extLst>
                  <a:ext uri="{FF2B5EF4-FFF2-40B4-BE49-F238E27FC236}">
                    <a16:creationId xmlns:a16="http://schemas.microsoft.com/office/drawing/2014/main" id="{246395E2-6D77-5BEA-0D68-9E57C1D445D2}"/>
                  </a:ext>
                </a:extLst>
              </p:cNvPr>
              <p:cNvSpPr txBox="1"/>
              <p:nvPr/>
            </p:nvSpPr>
            <p:spPr>
              <a:xfrm>
                <a:off x="1179562" y="4008148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1</a:t>
                </a:r>
              </a:p>
            </p:txBody>
          </p:sp>
          <p:sp>
            <p:nvSpPr>
              <p:cNvPr id="178" name="TextBox 177">
                <a:extLst>
                  <a:ext uri="{FF2B5EF4-FFF2-40B4-BE49-F238E27FC236}">
                    <a16:creationId xmlns:a16="http://schemas.microsoft.com/office/drawing/2014/main" id="{2DAC516C-BD72-7DF1-CE21-BF6D7F1E800A}"/>
                  </a:ext>
                </a:extLst>
              </p:cNvPr>
              <p:cNvSpPr txBox="1"/>
              <p:nvPr/>
            </p:nvSpPr>
            <p:spPr>
              <a:xfrm>
                <a:off x="2235780" y="3994212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6</a:t>
                </a:r>
              </a:p>
            </p:txBody>
          </p:sp>
        </p:grpSp>
        <p:sp>
          <p:nvSpPr>
            <p:cNvPr id="29776" name="TextBox 146">
              <a:extLst>
                <a:ext uri="{FF2B5EF4-FFF2-40B4-BE49-F238E27FC236}">
                  <a16:creationId xmlns:a16="http://schemas.microsoft.com/office/drawing/2014/main" id="{DCC83AD3-49DF-A0D1-FF5D-062E784841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1603" y="933576"/>
              <a:ext cx="68878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K:0</a:t>
              </a:r>
            </a:p>
          </p:txBody>
        </p:sp>
        <p:sp>
          <p:nvSpPr>
            <p:cNvPr id="29777" name="TextBox 147">
              <a:extLst>
                <a:ext uri="{FF2B5EF4-FFF2-40B4-BE49-F238E27FC236}">
                  <a16:creationId xmlns:a16="http://schemas.microsoft.com/office/drawing/2014/main" id="{16E8750C-BF95-38F3-F1C2-4D4FD946F5C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30793" y="1748881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K:4</a:t>
              </a:r>
            </a:p>
          </p:txBody>
        </p:sp>
        <p:sp>
          <p:nvSpPr>
            <p:cNvPr id="29778" name="TextBox 155">
              <a:extLst>
                <a:ext uri="{FF2B5EF4-FFF2-40B4-BE49-F238E27FC236}">
                  <a16:creationId xmlns:a16="http://schemas.microsoft.com/office/drawing/2014/main" id="{185DEADD-B6D8-D0F5-8E91-305364B11B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84033" y="284000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  <p:sp>
          <p:nvSpPr>
            <p:cNvPr id="29779" name="TextBox 153">
              <a:extLst>
                <a:ext uri="{FF2B5EF4-FFF2-40B4-BE49-F238E27FC236}">
                  <a16:creationId xmlns:a16="http://schemas.microsoft.com/office/drawing/2014/main" id="{C44DF3F4-08F5-D802-7165-34A45CD7487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63171" y="369694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K:1</a:t>
              </a:r>
            </a:p>
          </p:txBody>
        </p:sp>
        <p:sp>
          <p:nvSpPr>
            <p:cNvPr id="29780" name="TextBox 150">
              <a:extLst>
                <a:ext uri="{FF2B5EF4-FFF2-40B4-BE49-F238E27FC236}">
                  <a16:creationId xmlns:a16="http://schemas.microsoft.com/office/drawing/2014/main" id="{9184B7FA-3702-7085-8F32-149ACA9ADF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78800" y="2630195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K:2</a:t>
              </a:r>
            </a:p>
          </p:txBody>
        </p:sp>
        <p:sp>
          <p:nvSpPr>
            <p:cNvPr id="29781" name="TextBox 151">
              <a:extLst>
                <a:ext uri="{FF2B5EF4-FFF2-40B4-BE49-F238E27FC236}">
                  <a16:creationId xmlns:a16="http://schemas.microsoft.com/office/drawing/2014/main" id="{221736AD-F682-123E-43B8-B882EC12F1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2329" y="1756116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</p:grpSp>
      <p:grpSp>
        <p:nvGrpSpPr>
          <p:cNvPr id="29704" name="Group 178">
            <a:extLst>
              <a:ext uri="{FF2B5EF4-FFF2-40B4-BE49-F238E27FC236}">
                <a16:creationId xmlns:a16="http://schemas.microsoft.com/office/drawing/2014/main" id="{27AF74FF-9A59-4D02-95FE-58F345102787}"/>
              </a:ext>
            </a:extLst>
          </p:cNvPr>
          <p:cNvGrpSpPr>
            <a:grpSpLocks/>
          </p:cNvGrpSpPr>
          <p:nvPr/>
        </p:nvGrpSpPr>
        <p:grpSpPr bwMode="auto">
          <a:xfrm>
            <a:off x="5153026" y="3652839"/>
            <a:ext cx="2466975" cy="3132137"/>
            <a:chOff x="573386" y="933576"/>
            <a:chExt cx="2467210" cy="3132703"/>
          </a:xfrm>
        </p:grpSpPr>
        <p:grpSp>
          <p:nvGrpSpPr>
            <p:cNvPr id="29746" name="Group 179">
              <a:extLst>
                <a:ext uri="{FF2B5EF4-FFF2-40B4-BE49-F238E27FC236}">
                  <a16:creationId xmlns:a16="http://schemas.microsoft.com/office/drawing/2014/main" id="{A677B538-D4EF-CB4F-7053-2C364DA1B5A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3386" y="1047896"/>
              <a:ext cx="2303682" cy="2912001"/>
              <a:chOff x="573385" y="1047707"/>
              <a:chExt cx="2665343" cy="3651277"/>
            </a:xfrm>
          </p:grpSpPr>
          <p:sp>
            <p:nvSpPr>
              <p:cNvPr id="187" name="Oval 186">
                <a:extLst>
                  <a:ext uri="{FF2B5EF4-FFF2-40B4-BE49-F238E27FC236}">
                    <a16:creationId xmlns:a16="http://schemas.microsoft.com/office/drawing/2014/main" id="{F41491D3-2F36-D506-5946-866FED1A3241}"/>
                  </a:ext>
                </a:extLst>
              </p:cNvPr>
              <p:cNvSpPr/>
              <p:nvPr/>
            </p:nvSpPr>
            <p:spPr bwMode="auto">
              <a:xfrm>
                <a:off x="1704916" y="1047707"/>
                <a:ext cx="435346" cy="436002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29754" name="Oval 187">
                <a:extLst>
                  <a:ext uri="{FF2B5EF4-FFF2-40B4-BE49-F238E27FC236}">
                    <a16:creationId xmlns:a16="http://schemas.microsoft.com/office/drawing/2014/main" id="{8F2D2A33-E869-19A0-87C9-B4C94CACCE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3382" y="2142692"/>
                <a:ext cx="435346" cy="43600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C</a:t>
                </a:r>
              </a:p>
            </p:txBody>
          </p:sp>
          <p:sp>
            <p:nvSpPr>
              <p:cNvPr id="189" name="Oval 188">
                <a:extLst>
                  <a:ext uri="{FF2B5EF4-FFF2-40B4-BE49-F238E27FC236}">
                    <a16:creationId xmlns:a16="http://schemas.microsoft.com/office/drawing/2014/main" id="{1AE7A54D-0F16-B9E9-B270-097C5229B5C3}"/>
                  </a:ext>
                </a:extLst>
              </p:cNvPr>
              <p:cNvSpPr/>
              <p:nvPr/>
            </p:nvSpPr>
            <p:spPr bwMode="auto">
              <a:xfrm>
                <a:off x="573385" y="2142692"/>
                <a:ext cx="437182" cy="436002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190" name="Oval 189">
                <a:extLst>
                  <a:ext uri="{FF2B5EF4-FFF2-40B4-BE49-F238E27FC236}">
                    <a16:creationId xmlns:a16="http://schemas.microsoft.com/office/drawing/2014/main" id="{8899B476-B140-4DB2-5882-8D09243A5C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255" y="3307357"/>
                <a:ext cx="437182" cy="437994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29757" name="Oval 190">
                <a:extLst>
                  <a:ext uri="{FF2B5EF4-FFF2-40B4-BE49-F238E27FC236}">
                    <a16:creationId xmlns:a16="http://schemas.microsoft.com/office/drawing/2014/main" id="{B6D1F611-17EB-BF5D-4027-18188FFDE2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63283" y="3308195"/>
                <a:ext cx="436563" cy="436562"/>
              </a:xfrm>
              <a:prstGeom prst="ellipse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/>
                  <a:t>E</a:t>
                </a:r>
              </a:p>
            </p:txBody>
          </p:sp>
          <p:cxnSp>
            <p:nvCxnSpPr>
              <p:cNvPr id="29758" name="Straight Arrow Connector 10">
                <a:extLst>
                  <a:ext uri="{FF2B5EF4-FFF2-40B4-BE49-F238E27FC236}">
                    <a16:creationId xmlns:a16="http://schemas.microsoft.com/office/drawing/2014/main" id="{E9D7191B-C25E-5D19-6A9F-7F320E7BD452}"/>
                  </a:ext>
                </a:extLst>
              </p:cNvPr>
              <p:cNvCxnSpPr>
                <a:cxnSpLocks noChangeShapeType="1"/>
                <a:stCxn id="187" idx="2"/>
                <a:endCxn id="189" idx="0"/>
              </p:cNvCxnSpPr>
              <p:nvPr/>
            </p:nvCxnSpPr>
            <p:spPr bwMode="auto">
              <a:xfrm flipH="1">
                <a:off x="791667" y="1266919"/>
                <a:ext cx="912804" cy="876326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59" name="Straight Arrow Connector 12">
                <a:extLst>
                  <a:ext uri="{FF2B5EF4-FFF2-40B4-BE49-F238E27FC236}">
                    <a16:creationId xmlns:a16="http://schemas.microsoft.com/office/drawing/2014/main" id="{8A66E005-5E11-BAC4-1943-3AD568A6DF38}"/>
                  </a:ext>
                </a:extLst>
              </p:cNvPr>
              <p:cNvCxnSpPr>
                <a:cxnSpLocks noChangeShapeType="1"/>
                <a:stCxn id="187" idx="6"/>
                <a:endCxn id="29754" idx="0"/>
              </p:cNvCxnSpPr>
              <p:nvPr/>
            </p:nvCxnSpPr>
            <p:spPr bwMode="auto">
              <a:xfrm>
                <a:off x="2141033" y="1266919"/>
                <a:ext cx="881064" cy="876184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60" name="Straight Arrow Connector 14">
                <a:extLst>
                  <a:ext uri="{FF2B5EF4-FFF2-40B4-BE49-F238E27FC236}">
                    <a16:creationId xmlns:a16="http://schemas.microsoft.com/office/drawing/2014/main" id="{8742CE24-DC79-291A-9428-71D38C80214C}"/>
                  </a:ext>
                </a:extLst>
              </p:cNvPr>
              <p:cNvCxnSpPr>
                <a:cxnSpLocks noChangeShapeType="1"/>
                <a:stCxn id="29754" idx="4"/>
                <a:endCxn id="29757" idx="0"/>
              </p:cNvCxnSpPr>
              <p:nvPr/>
            </p:nvCxnSpPr>
            <p:spPr bwMode="auto">
              <a:xfrm flipH="1">
                <a:off x="2581565" y="2579665"/>
                <a:ext cx="440532" cy="72853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61" name="Straight Arrow Connector 16">
                <a:extLst>
                  <a:ext uri="{FF2B5EF4-FFF2-40B4-BE49-F238E27FC236}">
                    <a16:creationId xmlns:a16="http://schemas.microsoft.com/office/drawing/2014/main" id="{BB7C6232-C797-27DA-C3E8-EC605E44CA0E}"/>
                  </a:ext>
                </a:extLst>
              </p:cNvPr>
              <p:cNvCxnSpPr>
                <a:cxnSpLocks noChangeShapeType="1"/>
                <a:stCxn id="190" idx="6"/>
                <a:endCxn id="29757" idx="2"/>
              </p:cNvCxnSpPr>
              <p:nvPr/>
            </p:nvCxnSpPr>
            <p:spPr bwMode="auto">
              <a:xfrm>
                <a:off x="1371808" y="3526476"/>
                <a:ext cx="991475" cy="0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96" name="Oval 19">
                <a:extLst>
                  <a:ext uri="{FF2B5EF4-FFF2-40B4-BE49-F238E27FC236}">
                    <a16:creationId xmlns:a16="http://schemas.microsoft.com/office/drawing/2014/main" id="{5E1DF535-ED5E-CA7C-D4E2-2FC816E733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79199" y="4262980"/>
                <a:ext cx="435346" cy="436004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800" b="1" dirty="0">
                    <a:solidFill>
                      <a:schemeClr val="bg1"/>
                    </a:solidFill>
                  </a:rPr>
                  <a:t>F</a:t>
                </a:r>
              </a:p>
            </p:txBody>
          </p:sp>
          <p:cxnSp>
            <p:nvCxnSpPr>
              <p:cNvPr id="29763" name="Straight Arrow Connector 21">
                <a:extLst>
                  <a:ext uri="{FF2B5EF4-FFF2-40B4-BE49-F238E27FC236}">
                    <a16:creationId xmlns:a16="http://schemas.microsoft.com/office/drawing/2014/main" id="{6BAA6856-CBFA-411D-9A7E-87FDDC823226}"/>
                  </a:ext>
                </a:extLst>
              </p:cNvPr>
              <p:cNvCxnSpPr>
                <a:cxnSpLocks noChangeShapeType="1"/>
                <a:stCxn id="189" idx="6"/>
                <a:endCxn id="29754" idx="2"/>
              </p:cNvCxnSpPr>
              <p:nvPr/>
            </p:nvCxnSpPr>
            <p:spPr bwMode="auto">
              <a:xfrm flipV="1">
                <a:off x="1009948" y="2361384"/>
                <a:ext cx="1794661" cy="14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prstDash val="dash"/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64" name="Straight Arrow Connector 10">
                <a:extLst>
                  <a:ext uri="{FF2B5EF4-FFF2-40B4-BE49-F238E27FC236}">
                    <a16:creationId xmlns:a16="http://schemas.microsoft.com/office/drawing/2014/main" id="{92D0EE41-9367-49DE-BD5C-CEF8CD6BAD9E}"/>
                  </a:ext>
                </a:extLst>
              </p:cNvPr>
              <p:cNvCxnSpPr>
                <a:cxnSpLocks noChangeShapeType="1"/>
                <a:stCxn id="189" idx="4"/>
                <a:endCxn id="190" idx="0"/>
              </p:cNvCxnSpPr>
              <p:nvPr/>
            </p:nvCxnSpPr>
            <p:spPr bwMode="auto">
              <a:xfrm>
                <a:off x="791667" y="2579807"/>
                <a:ext cx="361860" cy="728388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99" name="TextBox 198">
                <a:extLst>
                  <a:ext uri="{FF2B5EF4-FFF2-40B4-BE49-F238E27FC236}">
                    <a16:creationId xmlns:a16="http://schemas.microsoft.com/office/drawing/2014/main" id="{C5E9DA5B-2925-2781-A015-28EBB74BEC55}"/>
                  </a:ext>
                </a:extLst>
              </p:cNvPr>
              <p:cNvSpPr txBox="1"/>
              <p:nvPr/>
            </p:nvSpPr>
            <p:spPr>
              <a:xfrm>
                <a:off x="935255" y="133837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sp>
            <p:nvSpPr>
              <p:cNvPr id="200" name="TextBox 199">
                <a:extLst>
                  <a:ext uri="{FF2B5EF4-FFF2-40B4-BE49-F238E27FC236}">
                    <a16:creationId xmlns:a16="http://schemas.microsoft.com/office/drawing/2014/main" id="{2CC44402-12E8-6E7D-EA6D-5E8EB9C205D1}"/>
                  </a:ext>
                </a:extLst>
              </p:cNvPr>
              <p:cNvSpPr txBox="1"/>
              <p:nvPr/>
            </p:nvSpPr>
            <p:spPr>
              <a:xfrm>
                <a:off x="2573770" y="138217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4</a:t>
                </a:r>
              </a:p>
            </p:txBody>
          </p:sp>
          <p:sp>
            <p:nvSpPr>
              <p:cNvPr id="201" name="TextBox 200">
                <a:extLst>
                  <a:ext uri="{FF2B5EF4-FFF2-40B4-BE49-F238E27FC236}">
                    <a16:creationId xmlns:a16="http://schemas.microsoft.com/office/drawing/2014/main" id="{5A235B14-8013-BBA3-5327-98A9CAB6ADED}"/>
                  </a:ext>
                </a:extLst>
              </p:cNvPr>
              <p:cNvSpPr txBox="1"/>
              <p:nvPr/>
            </p:nvSpPr>
            <p:spPr>
              <a:xfrm>
                <a:off x="1704916" y="1913740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8</a:t>
                </a:r>
              </a:p>
            </p:txBody>
          </p:sp>
          <p:sp>
            <p:nvSpPr>
              <p:cNvPr id="202" name="TextBox 201">
                <a:extLst>
                  <a:ext uri="{FF2B5EF4-FFF2-40B4-BE49-F238E27FC236}">
                    <a16:creationId xmlns:a16="http://schemas.microsoft.com/office/drawing/2014/main" id="{46C9D8B4-98E8-519D-83FB-B3F5F114EE06}"/>
                  </a:ext>
                </a:extLst>
              </p:cNvPr>
              <p:cNvSpPr txBox="1"/>
              <p:nvPr/>
            </p:nvSpPr>
            <p:spPr>
              <a:xfrm>
                <a:off x="2818077" y="285343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9</a:t>
                </a:r>
              </a:p>
            </p:txBody>
          </p:sp>
          <p:sp>
            <p:nvSpPr>
              <p:cNvPr id="203" name="TextBox 202">
                <a:extLst>
                  <a:ext uri="{FF2B5EF4-FFF2-40B4-BE49-F238E27FC236}">
                    <a16:creationId xmlns:a16="http://schemas.microsoft.com/office/drawing/2014/main" id="{F1D80A92-5B2A-3763-1F12-0B0B58B7F78F}"/>
                  </a:ext>
                </a:extLst>
              </p:cNvPr>
              <p:cNvSpPr txBox="1"/>
              <p:nvPr/>
            </p:nvSpPr>
            <p:spPr>
              <a:xfrm>
                <a:off x="622982" y="285343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2</a:t>
                </a:r>
              </a:p>
            </p:txBody>
          </p:sp>
          <p:sp>
            <p:nvSpPr>
              <p:cNvPr id="204" name="TextBox 203">
                <a:extLst>
                  <a:ext uri="{FF2B5EF4-FFF2-40B4-BE49-F238E27FC236}">
                    <a16:creationId xmlns:a16="http://schemas.microsoft.com/office/drawing/2014/main" id="{6C09D980-DDBC-57C9-63FA-0C343A05B8FC}"/>
                  </a:ext>
                </a:extLst>
              </p:cNvPr>
              <p:cNvSpPr txBox="1"/>
              <p:nvPr/>
            </p:nvSpPr>
            <p:spPr>
              <a:xfrm>
                <a:off x="1739817" y="3560200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cxnSp>
            <p:nvCxnSpPr>
              <p:cNvPr id="29771" name="Straight Arrow Connector 21">
                <a:extLst>
                  <a:ext uri="{FF2B5EF4-FFF2-40B4-BE49-F238E27FC236}">
                    <a16:creationId xmlns:a16="http://schemas.microsoft.com/office/drawing/2014/main" id="{3EFA12B3-8035-1DA7-8518-2F4A14ECA083}"/>
                  </a:ext>
                </a:extLst>
              </p:cNvPr>
              <p:cNvCxnSpPr>
                <a:cxnSpLocks noChangeShapeType="1"/>
                <a:stCxn id="190" idx="5"/>
                <a:endCxn id="196" idx="1"/>
              </p:cNvCxnSpPr>
              <p:nvPr/>
            </p:nvCxnSpPr>
            <p:spPr bwMode="auto">
              <a:xfrm>
                <a:off x="1307875" y="3680824"/>
                <a:ext cx="434963" cy="646145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72" name="Straight Arrow Connector 21">
                <a:extLst>
                  <a:ext uri="{FF2B5EF4-FFF2-40B4-BE49-F238E27FC236}">
                    <a16:creationId xmlns:a16="http://schemas.microsoft.com/office/drawing/2014/main" id="{FBD72D26-BEB5-B09E-1728-9F32C46D19E9}"/>
                  </a:ext>
                </a:extLst>
              </p:cNvPr>
              <p:cNvCxnSpPr>
                <a:cxnSpLocks noChangeShapeType="1"/>
                <a:stCxn id="29757" idx="3"/>
                <a:endCxn id="196" idx="7"/>
              </p:cNvCxnSpPr>
              <p:nvPr/>
            </p:nvCxnSpPr>
            <p:spPr bwMode="auto">
              <a:xfrm flipH="1">
                <a:off x="2051534" y="3680824"/>
                <a:ext cx="375682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prstDash val="dash"/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07" name="TextBox 206">
                <a:extLst>
                  <a:ext uri="{FF2B5EF4-FFF2-40B4-BE49-F238E27FC236}">
                    <a16:creationId xmlns:a16="http://schemas.microsoft.com/office/drawing/2014/main" id="{55C0AE87-C511-75DA-6025-C94D367725AE}"/>
                  </a:ext>
                </a:extLst>
              </p:cNvPr>
              <p:cNvSpPr txBox="1"/>
              <p:nvPr/>
            </p:nvSpPr>
            <p:spPr>
              <a:xfrm>
                <a:off x="1179562" y="4008147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1</a:t>
                </a:r>
              </a:p>
            </p:txBody>
          </p:sp>
          <p:sp>
            <p:nvSpPr>
              <p:cNvPr id="208" name="TextBox 207">
                <a:extLst>
                  <a:ext uri="{FF2B5EF4-FFF2-40B4-BE49-F238E27FC236}">
                    <a16:creationId xmlns:a16="http://schemas.microsoft.com/office/drawing/2014/main" id="{4FEB2FCC-8E78-623A-4EB9-EBD0A02F1671}"/>
                  </a:ext>
                </a:extLst>
              </p:cNvPr>
              <p:cNvSpPr txBox="1"/>
              <p:nvPr/>
            </p:nvSpPr>
            <p:spPr>
              <a:xfrm>
                <a:off x="2235780" y="3994212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6</a:t>
                </a:r>
              </a:p>
            </p:txBody>
          </p:sp>
        </p:grpSp>
        <p:sp>
          <p:nvSpPr>
            <p:cNvPr id="29747" name="TextBox 180">
              <a:extLst>
                <a:ext uri="{FF2B5EF4-FFF2-40B4-BE49-F238E27FC236}">
                  <a16:creationId xmlns:a16="http://schemas.microsoft.com/office/drawing/2014/main" id="{221D804B-1A84-79A8-6941-B35AFCD99B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1603" y="933576"/>
              <a:ext cx="68878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K:0</a:t>
              </a:r>
            </a:p>
          </p:txBody>
        </p:sp>
        <p:sp>
          <p:nvSpPr>
            <p:cNvPr id="29748" name="TextBox 181">
              <a:extLst>
                <a:ext uri="{FF2B5EF4-FFF2-40B4-BE49-F238E27FC236}">
                  <a16:creationId xmlns:a16="http://schemas.microsoft.com/office/drawing/2014/main" id="{F5E4D85D-8FC9-4699-5388-453CA426F1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07340" y="175305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K:4</a:t>
              </a:r>
            </a:p>
          </p:txBody>
        </p:sp>
        <p:sp>
          <p:nvSpPr>
            <p:cNvPr id="29749" name="TextBox 182">
              <a:extLst>
                <a:ext uri="{FF2B5EF4-FFF2-40B4-BE49-F238E27FC236}">
                  <a16:creationId xmlns:a16="http://schemas.microsoft.com/office/drawing/2014/main" id="{575BEF5E-9B1A-38E2-6FCD-1A79833699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84033" y="284000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  <p:sp>
          <p:nvSpPr>
            <p:cNvPr id="29750" name="TextBox 183">
              <a:extLst>
                <a:ext uri="{FF2B5EF4-FFF2-40B4-BE49-F238E27FC236}">
                  <a16:creationId xmlns:a16="http://schemas.microsoft.com/office/drawing/2014/main" id="{03C471C9-355C-0377-8028-9BBE88D79F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63171" y="369694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K:1</a:t>
              </a:r>
            </a:p>
          </p:txBody>
        </p:sp>
        <p:sp>
          <p:nvSpPr>
            <p:cNvPr id="29751" name="TextBox 184">
              <a:extLst>
                <a:ext uri="{FF2B5EF4-FFF2-40B4-BE49-F238E27FC236}">
                  <a16:creationId xmlns:a16="http://schemas.microsoft.com/office/drawing/2014/main" id="{689FE426-9091-230D-DEB8-9EA586DD0A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78800" y="2630195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K:2</a:t>
              </a:r>
            </a:p>
          </p:txBody>
        </p:sp>
        <p:sp>
          <p:nvSpPr>
            <p:cNvPr id="29752" name="TextBox 185">
              <a:extLst>
                <a:ext uri="{FF2B5EF4-FFF2-40B4-BE49-F238E27FC236}">
                  <a16:creationId xmlns:a16="http://schemas.microsoft.com/office/drawing/2014/main" id="{22AB65DB-22D8-38FB-076F-532E385D53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2329" y="1756116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</p:grpSp>
      <p:grpSp>
        <p:nvGrpSpPr>
          <p:cNvPr id="29705" name="Group 208">
            <a:extLst>
              <a:ext uri="{FF2B5EF4-FFF2-40B4-BE49-F238E27FC236}">
                <a16:creationId xmlns:a16="http://schemas.microsoft.com/office/drawing/2014/main" id="{BF933404-F8C7-1B1C-45B6-0BE4DA11049D}"/>
              </a:ext>
            </a:extLst>
          </p:cNvPr>
          <p:cNvGrpSpPr>
            <a:grpSpLocks/>
          </p:cNvGrpSpPr>
          <p:nvPr/>
        </p:nvGrpSpPr>
        <p:grpSpPr bwMode="auto">
          <a:xfrm>
            <a:off x="8162926" y="3656014"/>
            <a:ext cx="2466975" cy="3132137"/>
            <a:chOff x="573386" y="933576"/>
            <a:chExt cx="2467210" cy="3132703"/>
          </a:xfrm>
        </p:grpSpPr>
        <p:grpSp>
          <p:nvGrpSpPr>
            <p:cNvPr id="29717" name="Group 209">
              <a:extLst>
                <a:ext uri="{FF2B5EF4-FFF2-40B4-BE49-F238E27FC236}">
                  <a16:creationId xmlns:a16="http://schemas.microsoft.com/office/drawing/2014/main" id="{AD475931-5BB2-4718-D632-7CBCDAC8AD6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3386" y="1047897"/>
              <a:ext cx="2303682" cy="2912002"/>
              <a:chOff x="573385" y="1047708"/>
              <a:chExt cx="2665343" cy="3651278"/>
            </a:xfrm>
          </p:grpSpPr>
          <p:sp>
            <p:nvSpPr>
              <p:cNvPr id="217" name="Oval 216">
                <a:extLst>
                  <a:ext uri="{FF2B5EF4-FFF2-40B4-BE49-F238E27FC236}">
                    <a16:creationId xmlns:a16="http://schemas.microsoft.com/office/drawing/2014/main" id="{B1311068-E927-1F26-9A7F-B1FCDEA0CFC6}"/>
                  </a:ext>
                </a:extLst>
              </p:cNvPr>
              <p:cNvSpPr/>
              <p:nvPr/>
            </p:nvSpPr>
            <p:spPr bwMode="auto">
              <a:xfrm>
                <a:off x="1704916" y="1047708"/>
                <a:ext cx="435346" cy="436002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A</a:t>
                </a:r>
              </a:p>
            </p:txBody>
          </p:sp>
          <p:sp>
            <p:nvSpPr>
              <p:cNvPr id="29725" name="Oval 217">
                <a:extLst>
                  <a:ext uri="{FF2B5EF4-FFF2-40B4-BE49-F238E27FC236}">
                    <a16:creationId xmlns:a16="http://schemas.microsoft.com/office/drawing/2014/main" id="{0C119918-D404-D162-EBDD-6BD81BA64B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3382" y="2142692"/>
                <a:ext cx="435346" cy="436002"/>
              </a:xfrm>
              <a:prstGeom prst="ellipse">
                <a:avLst/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b="1">
                    <a:solidFill>
                      <a:schemeClr val="bg1"/>
                    </a:solidFill>
                  </a:rPr>
                  <a:t>C</a:t>
                </a:r>
              </a:p>
            </p:txBody>
          </p:sp>
          <p:sp>
            <p:nvSpPr>
              <p:cNvPr id="219" name="Oval 218">
                <a:extLst>
                  <a:ext uri="{FF2B5EF4-FFF2-40B4-BE49-F238E27FC236}">
                    <a16:creationId xmlns:a16="http://schemas.microsoft.com/office/drawing/2014/main" id="{6AE4F759-A8DB-E68F-56DC-971617D09BC4}"/>
                  </a:ext>
                </a:extLst>
              </p:cNvPr>
              <p:cNvSpPr/>
              <p:nvPr/>
            </p:nvSpPr>
            <p:spPr bwMode="auto">
              <a:xfrm>
                <a:off x="573385" y="2142693"/>
                <a:ext cx="437182" cy="436002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b="1" dirty="0">
                    <a:solidFill>
                      <a:schemeClr val="bg1"/>
                    </a:solidFill>
                  </a:rPr>
                  <a:t>B</a:t>
                </a:r>
              </a:p>
            </p:txBody>
          </p:sp>
          <p:sp>
            <p:nvSpPr>
              <p:cNvPr id="220" name="Oval 219">
                <a:extLst>
                  <a:ext uri="{FF2B5EF4-FFF2-40B4-BE49-F238E27FC236}">
                    <a16:creationId xmlns:a16="http://schemas.microsoft.com/office/drawing/2014/main" id="{34370276-960C-6902-6727-79C7585AC6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5255" y="3307358"/>
                <a:ext cx="437182" cy="437994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800" b="1" dirty="0">
                    <a:solidFill>
                      <a:schemeClr val="bg1"/>
                    </a:solidFill>
                  </a:rPr>
                  <a:t>D</a:t>
                </a:r>
              </a:p>
            </p:txBody>
          </p:sp>
          <p:sp>
            <p:nvSpPr>
              <p:cNvPr id="221" name="Oval 220">
                <a:extLst>
                  <a:ext uri="{FF2B5EF4-FFF2-40B4-BE49-F238E27FC236}">
                    <a16:creationId xmlns:a16="http://schemas.microsoft.com/office/drawing/2014/main" id="{EE0970B3-FB40-B19E-1BE9-86CAFE4A68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62526" y="3307358"/>
                <a:ext cx="437182" cy="437994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800" b="1" dirty="0">
                    <a:solidFill>
                      <a:schemeClr val="bg1"/>
                    </a:solidFill>
                  </a:rPr>
                  <a:t>E</a:t>
                </a:r>
              </a:p>
            </p:txBody>
          </p:sp>
          <p:cxnSp>
            <p:nvCxnSpPr>
              <p:cNvPr id="29729" name="Straight Arrow Connector 10">
                <a:extLst>
                  <a:ext uri="{FF2B5EF4-FFF2-40B4-BE49-F238E27FC236}">
                    <a16:creationId xmlns:a16="http://schemas.microsoft.com/office/drawing/2014/main" id="{BCCCF1CA-DFB9-A173-D202-6A51F4E5E813}"/>
                  </a:ext>
                </a:extLst>
              </p:cNvPr>
              <p:cNvCxnSpPr>
                <a:cxnSpLocks noChangeShapeType="1"/>
                <a:stCxn id="217" idx="2"/>
                <a:endCxn id="219" idx="0"/>
              </p:cNvCxnSpPr>
              <p:nvPr/>
            </p:nvCxnSpPr>
            <p:spPr bwMode="auto">
              <a:xfrm flipH="1">
                <a:off x="791667" y="1266919"/>
                <a:ext cx="912804" cy="876326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30" name="Straight Arrow Connector 12">
                <a:extLst>
                  <a:ext uri="{FF2B5EF4-FFF2-40B4-BE49-F238E27FC236}">
                    <a16:creationId xmlns:a16="http://schemas.microsoft.com/office/drawing/2014/main" id="{8FE4B173-4FD0-8F4D-10F8-A88E808F0CA8}"/>
                  </a:ext>
                </a:extLst>
              </p:cNvPr>
              <p:cNvCxnSpPr>
                <a:cxnSpLocks noChangeShapeType="1"/>
                <a:stCxn id="217" idx="6"/>
                <a:endCxn id="29725" idx="0"/>
              </p:cNvCxnSpPr>
              <p:nvPr/>
            </p:nvCxnSpPr>
            <p:spPr bwMode="auto">
              <a:xfrm>
                <a:off x="2141033" y="1266919"/>
                <a:ext cx="881064" cy="876184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31" name="Straight Arrow Connector 14">
                <a:extLst>
                  <a:ext uri="{FF2B5EF4-FFF2-40B4-BE49-F238E27FC236}">
                    <a16:creationId xmlns:a16="http://schemas.microsoft.com/office/drawing/2014/main" id="{C69AF5E0-8CAE-31A8-3EAE-C98E24EB026C}"/>
                  </a:ext>
                </a:extLst>
              </p:cNvPr>
              <p:cNvCxnSpPr>
                <a:cxnSpLocks noChangeShapeType="1"/>
                <a:stCxn id="29725" idx="4"/>
                <a:endCxn id="221" idx="0"/>
              </p:cNvCxnSpPr>
              <p:nvPr/>
            </p:nvCxnSpPr>
            <p:spPr bwMode="auto">
              <a:xfrm flipH="1">
                <a:off x="2581565" y="2579665"/>
                <a:ext cx="440532" cy="728530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prstDash val="dash"/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32" name="Straight Arrow Connector 16">
                <a:extLst>
                  <a:ext uri="{FF2B5EF4-FFF2-40B4-BE49-F238E27FC236}">
                    <a16:creationId xmlns:a16="http://schemas.microsoft.com/office/drawing/2014/main" id="{982F9737-F9F7-3B8A-8569-007B037BD2A6}"/>
                  </a:ext>
                </a:extLst>
              </p:cNvPr>
              <p:cNvCxnSpPr>
                <a:cxnSpLocks noChangeShapeType="1"/>
                <a:stCxn id="220" idx="6"/>
                <a:endCxn id="221" idx="2"/>
              </p:cNvCxnSpPr>
              <p:nvPr/>
            </p:nvCxnSpPr>
            <p:spPr bwMode="auto">
              <a:xfrm>
                <a:off x="1371808" y="3526476"/>
                <a:ext cx="991475" cy="0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26" name="Oval 19">
                <a:extLst>
                  <a:ext uri="{FF2B5EF4-FFF2-40B4-BE49-F238E27FC236}">
                    <a16:creationId xmlns:a16="http://schemas.microsoft.com/office/drawing/2014/main" id="{0827A75E-B723-2BD5-E175-5DF305B8E2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79199" y="4262982"/>
                <a:ext cx="435346" cy="436004"/>
              </a:xfrm>
              <a:prstGeom prst="ellipse">
                <a:avLst/>
              </a:prstGeom>
              <a:solidFill>
                <a:schemeClr val="tx1">
                  <a:lumMod val="5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800" b="1" dirty="0">
                    <a:solidFill>
                      <a:schemeClr val="bg1"/>
                    </a:solidFill>
                  </a:rPr>
                  <a:t>F</a:t>
                </a:r>
              </a:p>
            </p:txBody>
          </p:sp>
          <p:cxnSp>
            <p:nvCxnSpPr>
              <p:cNvPr id="29734" name="Straight Arrow Connector 21">
                <a:extLst>
                  <a:ext uri="{FF2B5EF4-FFF2-40B4-BE49-F238E27FC236}">
                    <a16:creationId xmlns:a16="http://schemas.microsoft.com/office/drawing/2014/main" id="{7C75732E-6DCC-B9B8-9F26-363E91F0B20E}"/>
                  </a:ext>
                </a:extLst>
              </p:cNvPr>
              <p:cNvCxnSpPr>
                <a:cxnSpLocks noChangeShapeType="1"/>
                <a:stCxn id="219" idx="6"/>
                <a:endCxn id="29725" idx="2"/>
              </p:cNvCxnSpPr>
              <p:nvPr/>
            </p:nvCxnSpPr>
            <p:spPr bwMode="auto">
              <a:xfrm flipV="1">
                <a:off x="1009948" y="2361384"/>
                <a:ext cx="1794661" cy="142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prstDash val="dash"/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35" name="Straight Arrow Connector 10">
                <a:extLst>
                  <a:ext uri="{FF2B5EF4-FFF2-40B4-BE49-F238E27FC236}">
                    <a16:creationId xmlns:a16="http://schemas.microsoft.com/office/drawing/2014/main" id="{3022E426-A16A-98C7-1980-643C44DC235B}"/>
                  </a:ext>
                </a:extLst>
              </p:cNvPr>
              <p:cNvCxnSpPr>
                <a:cxnSpLocks noChangeShapeType="1"/>
                <a:stCxn id="219" idx="4"/>
                <a:endCxn id="220" idx="0"/>
              </p:cNvCxnSpPr>
              <p:nvPr/>
            </p:nvCxnSpPr>
            <p:spPr bwMode="auto">
              <a:xfrm>
                <a:off x="791667" y="2579807"/>
                <a:ext cx="361860" cy="728388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29" name="TextBox 228">
                <a:extLst>
                  <a:ext uri="{FF2B5EF4-FFF2-40B4-BE49-F238E27FC236}">
                    <a16:creationId xmlns:a16="http://schemas.microsoft.com/office/drawing/2014/main" id="{52469246-EE1E-59E6-C50A-03081A4AB5AD}"/>
                  </a:ext>
                </a:extLst>
              </p:cNvPr>
              <p:cNvSpPr txBox="1"/>
              <p:nvPr/>
            </p:nvSpPr>
            <p:spPr>
              <a:xfrm>
                <a:off x="935255" y="1338377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sp>
            <p:nvSpPr>
              <p:cNvPr id="230" name="TextBox 229">
                <a:extLst>
                  <a:ext uri="{FF2B5EF4-FFF2-40B4-BE49-F238E27FC236}">
                    <a16:creationId xmlns:a16="http://schemas.microsoft.com/office/drawing/2014/main" id="{CCC1C486-FD1E-8798-8169-9F7FCAC2ABE6}"/>
                  </a:ext>
                </a:extLst>
              </p:cNvPr>
              <p:cNvSpPr txBox="1"/>
              <p:nvPr/>
            </p:nvSpPr>
            <p:spPr>
              <a:xfrm>
                <a:off x="2573770" y="1382176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4</a:t>
                </a:r>
              </a:p>
            </p:txBody>
          </p:sp>
          <p:sp>
            <p:nvSpPr>
              <p:cNvPr id="231" name="TextBox 230">
                <a:extLst>
                  <a:ext uri="{FF2B5EF4-FFF2-40B4-BE49-F238E27FC236}">
                    <a16:creationId xmlns:a16="http://schemas.microsoft.com/office/drawing/2014/main" id="{8E213D60-C7A6-2E60-E2DB-8FE5D36C96BB}"/>
                  </a:ext>
                </a:extLst>
              </p:cNvPr>
              <p:cNvSpPr txBox="1"/>
              <p:nvPr/>
            </p:nvSpPr>
            <p:spPr>
              <a:xfrm>
                <a:off x="1704916" y="1913741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8</a:t>
                </a:r>
              </a:p>
            </p:txBody>
          </p:sp>
          <p:sp>
            <p:nvSpPr>
              <p:cNvPr id="232" name="TextBox 231">
                <a:extLst>
                  <a:ext uri="{FF2B5EF4-FFF2-40B4-BE49-F238E27FC236}">
                    <a16:creationId xmlns:a16="http://schemas.microsoft.com/office/drawing/2014/main" id="{69A5081B-95A2-3161-D990-E232DA30F967}"/>
                  </a:ext>
                </a:extLst>
              </p:cNvPr>
              <p:cNvSpPr txBox="1"/>
              <p:nvPr/>
            </p:nvSpPr>
            <p:spPr>
              <a:xfrm>
                <a:off x="2818077" y="2853437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9</a:t>
                </a:r>
              </a:p>
            </p:txBody>
          </p:sp>
          <p:sp>
            <p:nvSpPr>
              <p:cNvPr id="233" name="TextBox 232">
                <a:extLst>
                  <a:ext uri="{FF2B5EF4-FFF2-40B4-BE49-F238E27FC236}">
                    <a16:creationId xmlns:a16="http://schemas.microsoft.com/office/drawing/2014/main" id="{1DCC3214-D469-BF94-7D0B-F607C14C2E2B}"/>
                  </a:ext>
                </a:extLst>
              </p:cNvPr>
              <p:cNvSpPr txBox="1"/>
              <p:nvPr/>
            </p:nvSpPr>
            <p:spPr>
              <a:xfrm>
                <a:off x="622982" y="2853437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2</a:t>
                </a:r>
              </a:p>
            </p:txBody>
          </p:sp>
          <p:sp>
            <p:nvSpPr>
              <p:cNvPr id="234" name="TextBox 233">
                <a:extLst>
                  <a:ext uri="{FF2B5EF4-FFF2-40B4-BE49-F238E27FC236}">
                    <a16:creationId xmlns:a16="http://schemas.microsoft.com/office/drawing/2014/main" id="{16AEFA30-C007-E2EF-79B6-BD9A0C09D6E4}"/>
                  </a:ext>
                </a:extLst>
              </p:cNvPr>
              <p:cNvSpPr txBox="1"/>
              <p:nvPr/>
            </p:nvSpPr>
            <p:spPr>
              <a:xfrm>
                <a:off x="2024536" y="3440748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3</a:t>
                </a:r>
              </a:p>
            </p:txBody>
          </p:sp>
          <p:cxnSp>
            <p:nvCxnSpPr>
              <p:cNvPr id="29742" name="Straight Arrow Connector 21">
                <a:extLst>
                  <a:ext uri="{FF2B5EF4-FFF2-40B4-BE49-F238E27FC236}">
                    <a16:creationId xmlns:a16="http://schemas.microsoft.com/office/drawing/2014/main" id="{8AB3F6D4-56CF-6BF3-6CFB-AAA25E827ACB}"/>
                  </a:ext>
                </a:extLst>
              </p:cNvPr>
              <p:cNvCxnSpPr>
                <a:cxnSpLocks noChangeShapeType="1"/>
                <a:stCxn id="220" idx="5"/>
                <a:endCxn id="226" idx="1"/>
              </p:cNvCxnSpPr>
              <p:nvPr/>
            </p:nvCxnSpPr>
            <p:spPr bwMode="auto">
              <a:xfrm>
                <a:off x="1307875" y="3680824"/>
                <a:ext cx="434963" cy="646145"/>
              </a:xfrm>
              <a:prstGeom prst="straightConnector1">
                <a:avLst/>
              </a:prstGeom>
              <a:noFill/>
              <a:ln w="38100" algn="ctr">
                <a:solidFill>
                  <a:srgbClr val="FF0000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43" name="Straight Arrow Connector 21">
                <a:extLst>
                  <a:ext uri="{FF2B5EF4-FFF2-40B4-BE49-F238E27FC236}">
                    <a16:creationId xmlns:a16="http://schemas.microsoft.com/office/drawing/2014/main" id="{D361885D-0F69-F96E-9765-9BE4AFF18CA4}"/>
                  </a:ext>
                </a:extLst>
              </p:cNvPr>
              <p:cNvCxnSpPr>
                <a:cxnSpLocks noChangeShapeType="1"/>
                <a:stCxn id="221" idx="3"/>
                <a:endCxn id="226" idx="7"/>
              </p:cNvCxnSpPr>
              <p:nvPr/>
            </p:nvCxnSpPr>
            <p:spPr bwMode="auto">
              <a:xfrm flipH="1">
                <a:off x="2051534" y="3680824"/>
                <a:ext cx="375682" cy="646145"/>
              </a:xfrm>
              <a:prstGeom prst="straightConnector1">
                <a:avLst/>
              </a:prstGeom>
              <a:noFill/>
              <a:ln w="25400" algn="ctr">
                <a:solidFill>
                  <a:schemeClr val="tx1"/>
                </a:solidFill>
                <a:prstDash val="dash"/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37" name="TextBox 236">
                <a:extLst>
                  <a:ext uri="{FF2B5EF4-FFF2-40B4-BE49-F238E27FC236}">
                    <a16:creationId xmlns:a16="http://schemas.microsoft.com/office/drawing/2014/main" id="{9BBDE234-06E5-5CA2-3AE6-4436BB9014F7}"/>
                  </a:ext>
                </a:extLst>
              </p:cNvPr>
              <p:cNvSpPr txBox="1"/>
              <p:nvPr/>
            </p:nvSpPr>
            <p:spPr>
              <a:xfrm>
                <a:off x="1179562" y="4008149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1</a:t>
                </a:r>
              </a:p>
            </p:txBody>
          </p:sp>
          <p:sp>
            <p:nvSpPr>
              <p:cNvPr id="238" name="TextBox 237">
                <a:extLst>
                  <a:ext uri="{FF2B5EF4-FFF2-40B4-BE49-F238E27FC236}">
                    <a16:creationId xmlns:a16="http://schemas.microsoft.com/office/drawing/2014/main" id="{F38E3AD4-01FD-F9FF-78CC-5993E6D16F1D}"/>
                  </a:ext>
                </a:extLst>
              </p:cNvPr>
              <p:cNvSpPr txBox="1"/>
              <p:nvPr/>
            </p:nvSpPr>
            <p:spPr>
              <a:xfrm>
                <a:off x="2235780" y="3994213"/>
                <a:ext cx="352791" cy="463179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6">
                        <a:lumMod val="75000"/>
                      </a:schemeClr>
                    </a:solidFill>
                  </a:rPr>
                  <a:t>6</a:t>
                </a:r>
              </a:p>
            </p:txBody>
          </p:sp>
        </p:grpSp>
        <p:sp>
          <p:nvSpPr>
            <p:cNvPr id="29718" name="TextBox 210">
              <a:extLst>
                <a:ext uri="{FF2B5EF4-FFF2-40B4-BE49-F238E27FC236}">
                  <a16:creationId xmlns:a16="http://schemas.microsoft.com/office/drawing/2014/main" id="{966453CD-F142-7D81-7C0B-2053270DA9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1603" y="933576"/>
              <a:ext cx="68878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K:0</a:t>
              </a:r>
            </a:p>
          </p:txBody>
        </p:sp>
        <p:sp>
          <p:nvSpPr>
            <p:cNvPr id="29719" name="TextBox 211">
              <a:extLst>
                <a:ext uri="{FF2B5EF4-FFF2-40B4-BE49-F238E27FC236}">
                  <a16:creationId xmlns:a16="http://schemas.microsoft.com/office/drawing/2014/main" id="{55FF26B1-BDED-58E7-AB54-7CCD7CDBAC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84912" y="1756116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K:4</a:t>
              </a:r>
            </a:p>
          </p:txBody>
        </p:sp>
        <p:sp>
          <p:nvSpPr>
            <p:cNvPr id="29720" name="TextBox 212">
              <a:extLst>
                <a:ext uri="{FF2B5EF4-FFF2-40B4-BE49-F238E27FC236}">
                  <a16:creationId xmlns:a16="http://schemas.microsoft.com/office/drawing/2014/main" id="{1FF13576-54AC-331E-C18A-F29760F7C4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84033" y="284000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  <p:sp>
          <p:nvSpPr>
            <p:cNvPr id="29721" name="TextBox 213">
              <a:extLst>
                <a:ext uri="{FF2B5EF4-FFF2-40B4-BE49-F238E27FC236}">
                  <a16:creationId xmlns:a16="http://schemas.microsoft.com/office/drawing/2014/main" id="{3AA6FCD0-1FD4-8B1F-9A32-690F0DE9A6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63171" y="369694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K:1</a:t>
              </a:r>
            </a:p>
          </p:txBody>
        </p:sp>
        <p:sp>
          <p:nvSpPr>
            <p:cNvPr id="29722" name="TextBox 214">
              <a:extLst>
                <a:ext uri="{FF2B5EF4-FFF2-40B4-BE49-F238E27FC236}">
                  <a16:creationId xmlns:a16="http://schemas.microsoft.com/office/drawing/2014/main" id="{4166E266-72C5-75F0-C184-5F606208F5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14607" y="2992125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K:2</a:t>
              </a:r>
            </a:p>
          </p:txBody>
        </p:sp>
        <p:sp>
          <p:nvSpPr>
            <p:cNvPr id="29723" name="TextBox 215">
              <a:extLst>
                <a:ext uri="{FF2B5EF4-FFF2-40B4-BE49-F238E27FC236}">
                  <a16:creationId xmlns:a16="http://schemas.microsoft.com/office/drawing/2014/main" id="{BE214C18-75FB-4322-12CC-58B6461470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2329" y="1756116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</p:grpSp>
      <p:sp>
        <p:nvSpPr>
          <p:cNvPr id="29706" name="Oval 76">
            <a:extLst>
              <a:ext uri="{FF2B5EF4-FFF2-40B4-BE49-F238E27FC236}">
                <a16:creationId xmlns:a16="http://schemas.microsoft.com/office/drawing/2014/main" id="{0A076206-0AF3-E2BC-4633-A299539566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4389" y="536575"/>
            <a:ext cx="344487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9707" name="Oval 76">
            <a:extLst>
              <a:ext uri="{FF2B5EF4-FFF2-40B4-BE49-F238E27FC236}">
                <a16:creationId xmlns:a16="http://schemas.microsoft.com/office/drawing/2014/main" id="{877ADC59-F365-E368-34D9-00655305CE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5089" y="536575"/>
            <a:ext cx="344487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29708" name="Oval 76">
            <a:extLst>
              <a:ext uri="{FF2B5EF4-FFF2-40B4-BE49-F238E27FC236}">
                <a16:creationId xmlns:a16="http://schemas.microsoft.com/office/drawing/2014/main" id="{DD716E10-E0D9-C613-F4D2-7CB92D5DC1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0650" y="577850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9709" name="Oval 76">
            <a:extLst>
              <a:ext uri="{FF2B5EF4-FFF2-40B4-BE49-F238E27FC236}">
                <a16:creationId xmlns:a16="http://schemas.microsoft.com/office/drawing/2014/main" id="{EEC36E07-4581-725E-2FBF-EBC15A977A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3524250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9710" name="Oval 76">
            <a:extLst>
              <a:ext uri="{FF2B5EF4-FFF2-40B4-BE49-F238E27FC236}">
                <a16:creationId xmlns:a16="http://schemas.microsoft.com/office/drawing/2014/main" id="{B1C2C52D-C6BA-4C2A-4C83-7520E6FFBB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2875" y="3525839"/>
            <a:ext cx="344488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29711" name="Oval 76">
            <a:extLst>
              <a:ext uri="{FF2B5EF4-FFF2-40B4-BE49-F238E27FC236}">
                <a16:creationId xmlns:a16="http://schemas.microsoft.com/office/drawing/2014/main" id="{DC7F45BF-0715-6E52-58D2-B24478B2A4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53389" y="3519489"/>
            <a:ext cx="344487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9712" name="TextBox 210">
            <a:extLst>
              <a:ext uri="{FF2B5EF4-FFF2-40B4-BE49-F238E27FC236}">
                <a16:creationId xmlns:a16="http://schemas.microsoft.com/office/drawing/2014/main" id="{EF123022-3DCA-35E5-E5CE-47AFA75AC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57989" y="273051"/>
            <a:ext cx="11382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Select A (K:0)</a:t>
            </a:r>
          </a:p>
        </p:txBody>
      </p:sp>
      <p:sp>
        <p:nvSpPr>
          <p:cNvPr id="29713" name="TextBox 211">
            <a:extLst>
              <a:ext uri="{FF2B5EF4-FFF2-40B4-BE49-F238E27FC236}">
                <a16:creationId xmlns:a16="http://schemas.microsoft.com/office/drawing/2014/main" id="{F52CBAFD-A7B3-1C04-25DE-7075692818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50414" y="244475"/>
            <a:ext cx="11382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Select B (K:3)</a:t>
            </a:r>
          </a:p>
        </p:txBody>
      </p:sp>
      <p:sp>
        <p:nvSpPr>
          <p:cNvPr id="29714" name="TextBox 212">
            <a:extLst>
              <a:ext uri="{FF2B5EF4-FFF2-40B4-BE49-F238E27FC236}">
                <a16:creationId xmlns:a16="http://schemas.microsoft.com/office/drawing/2014/main" id="{C8F9944A-CAA6-7263-F316-F064B608FE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5400" y="3641725"/>
            <a:ext cx="113823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Select D (K:2)</a:t>
            </a:r>
          </a:p>
        </p:txBody>
      </p:sp>
      <p:sp>
        <p:nvSpPr>
          <p:cNvPr id="29715" name="TextBox 213">
            <a:extLst>
              <a:ext uri="{FF2B5EF4-FFF2-40B4-BE49-F238E27FC236}">
                <a16:creationId xmlns:a16="http://schemas.microsoft.com/office/drawing/2014/main" id="{3253D141-6AAE-88BB-40CE-0D42DD8A15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1025" y="3621088"/>
            <a:ext cx="11382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Select F (K:1)</a:t>
            </a:r>
          </a:p>
        </p:txBody>
      </p:sp>
      <p:sp>
        <p:nvSpPr>
          <p:cNvPr id="29716" name="TextBox 214">
            <a:extLst>
              <a:ext uri="{FF2B5EF4-FFF2-40B4-BE49-F238E27FC236}">
                <a16:creationId xmlns:a16="http://schemas.microsoft.com/office/drawing/2014/main" id="{B5F675CA-7A6F-437A-DDEF-7C3A2502C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40725" y="4875213"/>
            <a:ext cx="19129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Select E (K:3)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then C (K:4)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Content Placeholder 2">
            <a:extLst>
              <a:ext uri="{FF2B5EF4-FFF2-40B4-BE49-F238E27FC236}">
                <a16:creationId xmlns:a16="http://schemas.microsoft.com/office/drawing/2014/main" id="{274E0910-29EC-21E5-1864-4B920B1FB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0723" name="Footer Placeholder 3">
            <a:extLst>
              <a:ext uri="{FF2B5EF4-FFF2-40B4-BE49-F238E27FC236}">
                <a16:creationId xmlns:a16="http://schemas.microsoft.com/office/drawing/2014/main" id="{452B5EF5-83D6-5818-E7DF-1C2873F973E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E85F07-AC64-5297-46DB-D50F1086B305}"/>
              </a:ext>
            </a:extLst>
          </p:cNvPr>
          <p:cNvSpPr txBox="1"/>
          <p:nvPr/>
        </p:nvSpPr>
        <p:spPr>
          <a:xfrm>
            <a:off x="1412875" y="791052"/>
            <a:ext cx="4995864" cy="581964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wrap="square"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minspantree</a:t>
            </a:r>
            <a:r>
              <a:rPr lang="en-GB" sz="1400" dirty="0"/>
              <a:t>(graph)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Prim’s</a:t>
            </a: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Start at vertex 0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[0].key = 0</a:t>
            </a:r>
            <a:endParaRPr lang="en-GB" sz="14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[0].parent = null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[0].discovered = false</a:t>
            </a:r>
          </a:p>
          <a:p>
            <a:pPr>
              <a:defRPr/>
            </a:pP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Set all remaining keys to INFINITE</a:t>
            </a: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1;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].key = INFINITE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 false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Check all the vertices in the graph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(exc. the start vertex)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cnt</a:t>
            </a:r>
            <a:r>
              <a:rPr lang="en-GB" sz="1400" dirty="0"/>
              <a:t> = 0; </a:t>
            </a:r>
            <a:r>
              <a:rPr lang="en-GB" sz="1400" dirty="0" err="1"/>
              <a:t>cnt</a:t>
            </a:r>
            <a:r>
              <a:rPr lang="en-GB" sz="1400" dirty="0"/>
              <a:t> &lt; graph.vertices.length-1; </a:t>
            </a:r>
            <a:r>
              <a:rPr lang="en-GB" sz="1400" dirty="0" err="1"/>
              <a:t>cnt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Find vertex with the minimum key value</a:t>
            </a:r>
          </a:p>
          <a:p>
            <a:pPr>
              <a:defRPr/>
            </a:pPr>
            <a:r>
              <a:rPr lang="en-GB" sz="1400" dirty="0"/>
              <a:t>          vertex = </a:t>
            </a:r>
            <a:r>
              <a:rPr lang="en-GB" sz="1400" dirty="0" err="1"/>
              <a:t>minkeyvertex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          if( vertex == null) return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vertex.discovered</a:t>
            </a:r>
            <a:r>
              <a:rPr lang="en-GB" sz="1400" dirty="0"/>
              <a:t> = true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Done with vertex</a:t>
            </a:r>
          </a:p>
          <a:p>
            <a:pPr>
              <a:defRPr/>
            </a:pPr>
            <a:r>
              <a:rPr lang="en-GB" sz="1400" dirty="0"/>
              <a:t>                                             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(set it to black)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growspans</a:t>
            </a:r>
            <a:r>
              <a:rPr lang="en-GB" sz="1400" dirty="0"/>
              <a:t>( vertex ) </a:t>
            </a:r>
          </a:p>
          <a:p>
            <a:pPr>
              <a:defRPr/>
            </a:pPr>
            <a:r>
              <a:rPr lang="en-GB" sz="1400" dirty="0"/>
              <a:t>      }  </a:t>
            </a:r>
          </a:p>
          <a:p>
            <a:pPr>
              <a:defRPr/>
            </a:pPr>
            <a:r>
              <a:rPr lang="en-GB" sz="1400" dirty="0"/>
              <a:t>}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86325F-FA50-DB67-CBB5-EFBCD8EBD737}"/>
              </a:ext>
            </a:extLst>
          </p:cNvPr>
          <p:cNvSpPr txBox="1"/>
          <p:nvPr/>
        </p:nvSpPr>
        <p:spPr>
          <a:xfrm>
            <a:off x="6570664" y="6350"/>
            <a:ext cx="4097337" cy="344963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minkeyvertex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min = INFINITY</a:t>
            </a:r>
          </a:p>
          <a:p>
            <a:pPr>
              <a:defRPr/>
            </a:pPr>
            <a:r>
              <a:rPr lang="en-GB" sz="1400" dirty="0"/>
              <a:t>     vertex = null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if(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</a:p>
          <a:p>
            <a:pPr>
              <a:defRPr/>
            </a:pPr>
            <a:r>
              <a:rPr lang="en-GB" sz="1400" dirty="0"/>
              <a:t>          &amp;&amp;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].key &lt; min)</a:t>
            </a:r>
          </a:p>
          <a:p>
            <a:pPr>
              <a:defRPr/>
            </a:pPr>
            <a:r>
              <a:rPr lang="en-GB" sz="1400" dirty="0"/>
              <a:t>          {</a:t>
            </a:r>
          </a:p>
          <a:p>
            <a:pPr>
              <a:defRPr/>
            </a:pPr>
            <a:r>
              <a:rPr lang="en-GB" sz="1400" dirty="0"/>
              <a:t>               min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].key</a:t>
            </a:r>
          </a:p>
          <a:p>
            <a:pPr>
              <a:defRPr/>
            </a:pPr>
            <a:r>
              <a:rPr lang="en-GB" sz="1400" dirty="0"/>
              <a:t>               vertex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}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r>
              <a:rPr lang="en-GB" sz="1400" dirty="0"/>
              <a:t>     return vertex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201D2C-E1F5-D276-6C83-93D4EC34AC0B}"/>
              </a:ext>
            </a:extLst>
          </p:cNvPr>
          <p:cNvSpPr txBox="1"/>
          <p:nvPr/>
        </p:nvSpPr>
        <p:spPr>
          <a:xfrm>
            <a:off x="6570663" y="3382964"/>
            <a:ext cx="4108450" cy="34512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growspans</a:t>
            </a:r>
            <a:r>
              <a:rPr lang="en-GB" sz="1400" dirty="0"/>
              <a:t>(vertex)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adjacentlist</a:t>
            </a:r>
            <a:r>
              <a:rPr lang="en-GB" sz="1400" dirty="0"/>
              <a:t> = </a:t>
            </a:r>
            <a:r>
              <a:rPr lang="en-GB" sz="1400" dirty="0" err="1"/>
              <a:t>vertex.adjacentlist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edgelist</a:t>
            </a:r>
            <a:r>
              <a:rPr lang="en-GB" sz="1400" dirty="0"/>
              <a:t> = </a:t>
            </a:r>
            <a:r>
              <a:rPr lang="en-GB" sz="1400" dirty="0" err="1"/>
              <a:t>vertex.edgelist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for(I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adjacentlist.length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  {</a:t>
            </a:r>
          </a:p>
          <a:p>
            <a:pPr>
              <a:defRPr/>
            </a:pPr>
            <a:r>
              <a:rPr lang="en-GB" sz="1400" dirty="0"/>
              <a:t>           edge = </a:t>
            </a:r>
            <a:r>
              <a:rPr lang="en-GB" sz="1400" dirty="0" err="1"/>
              <a:t>edgelist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 if(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  <a:br>
              <a:rPr lang="en-GB" sz="1400" dirty="0"/>
            </a:br>
            <a:r>
              <a:rPr lang="en-GB" sz="1400" dirty="0"/>
              <a:t>           &amp;&amp; </a:t>
            </a:r>
            <a:r>
              <a:rPr lang="en-GB" sz="1400" dirty="0" err="1"/>
              <a:t>edge.weight</a:t>
            </a:r>
            <a:r>
              <a:rPr lang="en-GB" sz="1400" dirty="0"/>
              <a:t> &lt;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].key)</a:t>
            </a:r>
          </a:p>
          <a:p>
            <a:pPr>
              <a:defRPr/>
            </a:pPr>
            <a:r>
              <a:rPr lang="en-GB" sz="1400" dirty="0"/>
              <a:t>           {</a:t>
            </a:r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].key = </a:t>
            </a:r>
            <a:r>
              <a:rPr lang="en-GB" sz="1400" dirty="0" err="1"/>
              <a:t>edge.weight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].parent = vertex</a:t>
            </a:r>
          </a:p>
          <a:p>
            <a:pPr>
              <a:defRPr/>
            </a:pPr>
            <a:r>
              <a:rPr lang="en-GB" sz="1400" dirty="0"/>
              <a:t>           }</a:t>
            </a:r>
          </a:p>
          <a:p>
            <a:pPr>
              <a:defRPr/>
            </a:pPr>
            <a:r>
              <a:rPr lang="en-GB" sz="1400" dirty="0"/>
              <a:t>       }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30727" name="Title 1">
            <a:extLst>
              <a:ext uri="{FF2B5EF4-FFF2-40B4-BE49-F238E27FC236}">
                <a16:creationId xmlns:a16="http://schemas.microsoft.com/office/drawing/2014/main" id="{1CED92A3-5289-46A9-F57C-96632A6BE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921" y="-81402"/>
            <a:ext cx="5436605" cy="793751"/>
          </a:xfrm>
        </p:spPr>
        <p:txBody>
          <a:bodyPr/>
          <a:lstStyle/>
          <a:p>
            <a:r>
              <a:rPr lang="en-GB" altLang="en-US" dirty="0"/>
              <a:t>Implementation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419977-7EF1-7187-12F1-7B63558C4376}"/>
              </a:ext>
            </a:extLst>
          </p:cNvPr>
          <p:cNvSpPr txBox="1"/>
          <p:nvPr/>
        </p:nvSpPr>
        <p:spPr>
          <a:xfrm>
            <a:off x="7620000" y="6045200"/>
            <a:ext cx="3048000" cy="831850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For each adjacent white vertex, check the edge weight against the vertex key value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412B07-2369-8445-0DCC-1C5AC69E88D8}"/>
              </a:ext>
            </a:extLst>
          </p:cNvPr>
          <p:cNvSpPr txBox="1"/>
          <p:nvPr/>
        </p:nvSpPr>
        <p:spPr>
          <a:xfrm>
            <a:off x="8116889" y="2736850"/>
            <a:ext cx="2562225" cy="585788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Find white vertex with the minimum key value</a:t>
            </a:r>
          </a:p>
        </p:txBody>
      </p:sp>
      <p:sp>
        <p:nvSpPr>
          <p:cNvPr id="30730" name="TextBox 9">
            <a:extLst>
              <a:ext uri="{FF2B5EF4-FFF2-40B4-BE49-F238E27FC236}">
                <a16:creationId xmlns:a16="http://schemas.microsoft.com/office/drawing/2014/main" id="{0CA0D1A3-0A3C-775C-14E0-7AE77E65C4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22694" y="792694"/>
            <a:ext cx="5508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|V|</a:t>
            </a:r>
          </a:p>
        </p:txBody>
      </p:sp>
      <p:sp>
        <p:nvSpPr>
          <p:cNvPr id="30731" name="TextBox 10">
            <a:extLst>
              <a:ext uri="{FF2B5EF4-FFF2-40B4-BE49-F238E27FC236}">
                <a16:creationId xmlns:a16="http://schemas.microsoft.com/office/drawing/2014/main" id="{6984CE71-D1D8-A991-A3A1-33779B6C8A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18725" y="4900488"/>
            <a:ext cx="5492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|E|</a:t>
            </a:r>
          </a:p>
        </p:txBody>
      </p:sp>
      <p:sp>
        <p:nvSpPr>
          <p:cNvPr id="30732" name="TextBox 11">
            <a:extLst>
              <a:ext uri="{FF2B5EF4-FFF2-40B4-BE49-F238E27FC236}">
                <a16:creationId xmlns:a16="http://schemas.microsoft.com/office/drawing/2014/main" id="{4FCF1430-4765-7402-4377-C539212D53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1258" y="2968625"/>
            <a:ext cx="5508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|V|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F166B321-1673-5560-A7B9-FCEB3A3CF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Analysis</a:t>
            </a:r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7F02379A-AAF3-A181-1085-06D082D4940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3BFD80-AFAD-FA5A-DAF4-13D226ECC3B9}"/>
              </a:ext>
            </a:extLst>
          </p:cNvPr>
          <p:cNvSpPr txBox="1"/>
          <p:nvPr/>
        </p:nvSpPr>
        <p:spPr>
          <a:xfrm>
            <a:off x="2259013" y="2398713"/>
            <a:ext cx="6915150" cy="17573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2000" dirty="0" err="1"/>
              <a:t>foreach</a:t>
            </a:r>
            <a:r>
              <a:rPr lang="en-GB" sz="2000" dirty="0"/>
              <a:t> vertex in graph</a:t>
            </a:r>
          </a:p>
          <a:p>
            <a:pPr>
              <a:defRPr/>
            </a:pPr>
            <a:r>
              <a:rPr lang="en-GB" sz="2000" dirty="0"/>
              <a:t>     </a:t>
            </a:r>
            <a:r>
              <a:rPr lang="en-GB" sz="2000" dirty="0" err="1"/>
              <a:t>foreach</a:t>
            </a:r>
            <a:r>
              <a:rPr lang="en-GB" sz="2000" dirty="0"/>
              <a:t> white vertex in graph</a:t>
            </a:r>
          </a:p>
          <a:p>
            <a:pPr>
              <a:defRPr/>
            </a:pPr>
            <a:r>
              <a:rPr lang="en-GB" sz="2000" dirty="0"/>
              <a:t>          check if key value is the minimum</a:t>
            </a:r>
          </a:p>
          <a:p>
            <a:pPr>
              <a:defRPr/>
            </a:pPr>
            <a:r>
              <a:rPr lang="en-GB" sz="2000" dirty="0"/>
              <a:t>     </a:t>
            </a:r>
            <a:r>
              <a:rPr lang="en-GB" sz="2000" dirty="0" err="1"/>
              <a:t>foreach</a:t>
            </a:r>
            <a:r>
              <a:rPr lang="en-GB" sz="2000" dirty="0"/>
              <a:t> adjacent vertex </a:t>
            </a:r>
          </a:p>
          <a:p>
            <a:pPr>
              <a:defRPr/>
            </a:pPr>
            <a:r>
              <a:rPr lang="en-GB" sz="2000" dirty="0"/>
              <a:t>          check each edge</a:t>
            </a:r>
          </a:p>
        </p:txBody>
      </p:sp>
      <p:sp>
        <p:nvSpPr>
          <p:cNvPr id="31750" name="TextBox 11">
            <a:extLst>
              <a:ext uri="{FF2B5EF4-FFF2-40B4-BE49-F238E27FC236}">
                <a16:creationId xmlns:a16="http://schemas.microsoft.com/office/drawing/2014/main" id="{4E311775-CDBA-893D-8F27-8489226AED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7939" y="2374901"/>
            <a:ext cx="2143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Loop |V| times</a:t>
            </a:r>
          </a:p>
        </p:txBody>
      </p:sp>
      <p:sp>
        <p:nvSpPr>
          <p:cNvPr id="31751" name="TextBox 11">
            <a:extLst>
              <a:ext uri="{FF2B5EF4-FFF2-40B4-BE49-F238E27FC236}">
                <a16:creationId xmlns:a16="http://schemas.microsoft.com/office/drawing/2014/main" id="{E7B82329-7687-F862-B426-BA6EBBC67B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8964" y="2724151"/>
            <a:ext cx="21415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Loop |V| times</a:t>
            </a:r>
          </a:p>
        </p:txBody>
      </p:sp>
      <p:sp>
        <p:nvSpPr>
          <p:cNvPr id="31752" name="TextBox 11">
            <a:extLst>
              <a:ext uri="{FF2B5EF4-FFF2-40B4-BE49-F238E27FC236}">
                <a16:creationId xmlns:a16="http://schemas.microsoft.com/office/drawing/2014/main" id="{D143F478-2A75-4229-C5A9-7F977AA4BB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5000" y="3565526"/>
            <a:ext cx="21415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/>
              <a:t>Loop |E| times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FCF371DB-60F6-487E-01A9-0EF1E30AB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306" y="288903"/>
            <a:ext cx="9779183" cy="664968"/>
          </a:xfrm>
        </p:spPr>
        <p:txBody>
          <a:bodyPr/>
          <a:lstStyle/>
          <a:p>
            <a:r>
              <a:rPr lang="en-GB" altLang="en-US" dirty="0"/>
              <a:t>Analysis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565DB763-998C-0CE5-C20B-3D5B1DE91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953871"/>
            <a:ext cx="12011756" cy="3366815"/>
          </a:xfrm>
        </p:spPr>
        <p:txBody>
          <a:bodyPr/>
          <a:lstStyle/>
          <a:p>
            <a:r>
              <a:rPr lang="en-GB" altLang="en-US" dirty="0"/>
              <a:t>Prim’s algorithm</a:t>
            </a:r>
          </a:p>
          <a:p>
            <a:pPr lvl="1"/>
            <a:r>
              <a:rPr lang="en-GB" altLang="en-US" dirty="0"/>
              <a:t>We check each vertex O(|V|)</a:t>
            </a:r>
          </a:p>
          <a:p>
            <a:pPr lvl="1"/>
            <a:r>
              <a:rPr lang="en-GB" altLang="en-US" dirty="0"/>
              <a:t>To discover the next vertex we have to search for a vertex with the minimum key value O(|V|)</a:t>
            </a:r>
          </a:p>
          <a:p>
            <a:pPr lvl="1"/>
            <a:r>
              <a:rPr lang="en-GB" altLang="en-US" dirty="0"/>
              <a:t>For each vertex we have to check all edges O(|E|)</a:t>
            </a:r>
          </a:p>
          <a:p>
            <a:r>
              <a:rPr lang="en-GB" altLang="en-US" dirty="0"/>
              <a:t>O(|E|)O(|V|)O(|V|) = </a:t>
            </a:r>
            <a:r>
              <a:rPr lang="en-GB" altLang="en-US" b="1" dirty="0"/>
              <a:t>O(|E||V|</a:t>
            </a:r>
            <a:r>
              <a:rPr lang="en-GB" altLang="en-US" b="1" baseline="30000" dirty="0"/>
              <a:t>2</a:t>
            </a:r>
            <a:r>
              <a:rPr lang="en-GB" altLang="en-US" b="1" dirty="0"/>
              <a:t>)</a:t>
            </a:r>
            <a:endParaRPr lang="en-GB" altLang="en-US" dirty="0"/>
          </a:p>
          <a:p>
            <a:r>
              <a:rPr lang="en-GB" altLang="en-US" dirty="0"/>
              <a:t>However, if implemented with a priority queue then this can be reduced to  </a:t>
            </a:r>
            <a:r>
              <a:rPr lang="en-GB" altLang="en-US" b="1" dirty="0"/>
              <a:t>O(|E| log |V|) </a:t>
            </a:r>
            <a:r>
              <a:rPr lang="en-GB" altLang="en-US" dirty="0"/>
              <a:t>time</a:t>
            </a:r>
          </a:p>
          <a:p>
            <a:r>
              <a:rPr lang="en-GB" altLang="en-US" dirty="0"/>
              <a:t>Where is |V| is the number of vertices and |E| is the number of edges in the graph </a:t>
            </a:r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CC069312-FCC1-BAC6-8A10-3E4F6DD32FC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32773" name="TextBox 5">
            <a:extLst>
              <a:ext uri="{FF2B5EF4-FFF2-40B4-BE49-F238E27FC236}">
                <a16:creationId xmlns:a16="http://schemas.microsoft.com/office/drawing/2014/main" id="{D69612D6-D368-AD23-3D89-D552841A55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7125" y="5244855"/>
            <a:ext cx="2428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Remember log is log</a:t>
            </a:r>
            <a:r>
              <a:rPr kumimoji="0" lang="en-GB" altLang="en-US" sz="1800" baseline="-25000" dirty="0"/>
              <a:t>2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9C0A19A6-8101-D5F9-BFD5-560A18EDC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816" y="-570336"/>
            <a:ext cx="9779183" cy="1325563"/>
          </a:xfrm>
        </p:spPr>
        <p:txBody>
          <a:bodyPr/>
          <a:lstStyle/>
          <a:p>
            <a:r>
              <a:rPr lang="en-GB" altLang="en-US" dirty="0"/>
              <a:t>Shortest Path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45382EFD-D88A-ADCD-242F-FCFFD416C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536" y="713370"/>
            <a:ext cx="11360927" cy="3648075"/>
          </a:xfrm>
        </p:spPr>
        <p:txBody>
          <a:bodyPr/>
          <a:lstStyle/>
          <a:p>
            <a:r>
              <a:rPr lang="en-GB" altLang="en-US" dirty="0"/>
              <a:t>Find the shortest path (aka minimum weight path) between two vertices</a:t>
            </a:r>
          </a:p>
          <a:p>
            <a:pPr lvl="1"/>
            <a:r>
              <a:rPr lang="en-GB" altLang="en-US" dirty="0"/>
              <a:t>Weight describes the cost of traversing between nodes, which is typically distance or time</a:t>
            </a:r>
          </a:p>
          <a:p>
            <a:r>
              <a:rPr lang="en-GB" altLang="en-US" dirty="0"/>
              <a:t>Shortest path, may also imply we are looking for the </a:t>
            </a:r>
            <a:r>
              <a:rPr lang="en-GB" altLang="en-US" i="1" dirty="0"/>
              <a:t>fastest</a:t>
            </a:r>
            <a:r>
              <a:rPr lang="en-GB" altLang="en-US" dirty="0"/>
              <a:t> path</a:t>
            </a:r>
          </a:p>
          <a:p>
            <a:r>
              <a:rPr lang="en-GB" altLang="en-US" dirty="0"/>
              <a:t>A good example of an algorithm for calculating this is Dijkstra’s Algorithm (pronounced “Dike-</a:t>
            </a:r>
            <a:r>
              <a:rPr lang="en-GB" altLang="en-US" dirty="0" err="1"/>
              <a:t>stra</a:t>
            </a:r>
            <a:r>
              <a:rPr lang="en-GB" altLang="en-US" dirty="0"/>
              <a:t>”)</a:t>
            </a:r>
          </a:p>
          <a:p>
            <a:r>
              <a:rPr lang="en-GB" altLang="en-US" dirty="0"/>
              <a:t>Works with a </a:t>
            </a:r>
            <a:r>
              <a:rPr lang="en-GB" altLang="en-US" b="1" dirty="0"/>
              <a:t>directed weighted graph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35EB701B-1723-983E-E232-CA281170454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33797" name="TextBox 87">
            <a:extLst>
              <a:ext uri="{FF2B5EF4-FFF2-40B4-BE49-F238E27FC236}">
                <a16:creationId xmlns:a16="http://schemas.microsoft.com/office/drawing/2014/main" id="{E55A1BD6-991F-D765-6594-1BBB0FB2B8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807" y="4269771"/>
            <a:ext cx="49355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A bi-directional link between two vertices is shown as two separate directed edges that may be given costs</a:t>
            </a:r>
          </a:p>
        </p:txBody>
      </p:sp>
      <p:sp>
        <p:nvSpPr>
          <p:cNvPr id="33798" name="Oval 88">
            <a:extLst>
              <a:ext uri="{FF2B5EF4-FFF2-40B4-BE49-F238E27FC236}">
                <a16:creationId xmlns:a16="http://schemas.microsoft.com/office/drawing/2014/main" id="{F36201AC-304A-6EA5-08B1-BFFDD57C7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5596" y="4114195"/>
            <a:ext cx="376237" cy="347662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A</a:t>
            </a:r>
          </a:p>
        </p:txBody>
      </p:sp>
      <p:sp>
        <p:nvSpPr>
          <p:cNvPr id="33799" name="Oval 89">
            <a:extLst>
              <a:ext uri="{FF2B5EF4-FFF2-40B4-BE49-F238E27FC236}">
                <a16:creationId xmlns:a16="http://schemas.microsoft.com/office/drawing/2014/main" id="{848A592A-466E-E744-C5F2-0EA43AE93C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9958" y="4846033"/>
            <a:ext cx="377825" cy="347663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B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C2107762-F2B0-F1F1-9795-86B47F291D32}"/>
              </a:ext>
            </a:extLst>
          </p:cNvPr>
          <p:cNvSpPr txBox="1"/>
          <p:nvPr/>
        </p:nvSpPr>
        <p:spPr bwMode="auto">
          <a:xfrm>
            <a:off x="7117746" y="4215795"/>
            <a:ext cx="31432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6</a:t>
            </a:r>
          </a:p>
        </p:txBody>
      </p:sp>
      <p:cxnSp>
        <p:nvCxnSpPr>
          <p:cNvPr id="33801" name="Curved Connector 94">
            <a:extLst>
              <a:ext uri="{FF2B5EF4-FFF2-40B4-BE49-F238E27FC236}">
                <a16:creationId xmlns:a16="http://schemas.microsoft.com/office/drawing/2014/main" id="{0A678191-081E-CF9C-2878-2378EC9A082D}"/>
              </a:ext>
            </a:extLst>
          </p:cNvPr>
          <p:cNvCxnSpPr>
            <a:cxnSpLocks noChangeShapeType="1"/>
            <a:stCxn id="33798" idx="3"/>
            <a:endCxn id="33799" idx="2"/>
          </p:cNvCxnSpPr>
          <p:nvPr/>
        </p:nvCxnSpPr>
        <p:spPr bwMode="auto">
          <a:xfrm rot="16200000" flipH="1">
            <a:off x="6455758" y="4434871"/>
            <a:ext cx="608013" cy="560387"/>
          </a:xfrm>
          <a:prstGeom prst="curvedConnector2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02" name="Curved Connector 96">
            <a:extLst>
              <a:ext uri="{FF2B5EF4-FFF2-40B4-BE49-F238E27FC236}">
                <a16:creationId xmlns:a16="http://schemas.microsoft.com/office/drawing/2014/main" id="{EBAEE699-C642-E853-AF75-F600A776A8D1}"/>
              </a:ext>
            </a:extLst>
          </p:cNvPr>
          <p:cNvCxnSpPr>
            <a:cxnSpLocks noChangeShapeType="1"/>
            <a:stCxn id="33799" idx="0"/>
            <a:endCxn id="33798" idx="6"/>
          </p:cNvCxnSpPr>
          <p:nvPr/>
        </p:nvCxnSpPr>
        <p:spPr bwMode="auto">
          <a:xfrm rot="16200000" flipV="1">
            <a:off x="6735951" y="4353113"/>
            <a:ext cx="558800" cy="427038"/>
          </a:xfrm>
          <a:prstGeom prst="curvedConnector2">
            <a:avLst/>
          </a:prstGeom>
          <a:noFill/>
          <a:ln w="25400" algn="ctr">
            <a:solidFill>
              <a:schemeClr val="tx1"/>
            </a:solidFill>
            <a:round/>
            <a:headE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0" name="TextBox 99">
            <a:extLst>
              <a:ext uri="{FF2B5EF4-FFF2-40B4-BE49-F238E27FC236}">
                <a16:creationId xmlns:a16="http://schemas.microsoft.com/office/drawing/2014/main" id="{61AE1A94-7D5C-C7F6-7FEF-5EA364E6B123}"/>
              </a:ext>
            </a:extLst>
          </p:cNvPr>
          <p:cNvSpPr txBox="1"/>
          <p:nvPr/>
        </p:nvSpPr>
        <p:spPr bwMode="auto">
          <a:xfrm>
            <a:off x="6244621" y="4723796"/>
            <a:ext cx="312737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5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1016E86F-57EA-D943-846F-78C8DB8B1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955" y="-399461"/>
            <a:ext cx="11510850" cy="1325563"/>
          </a:xfrm>
        </p:spPr>
        <p:txBody>
          <a:bodyPr/>
          <a:lstStyle/>
          <a:p>
            <a:r>
              <a:rPr lang="en-GB" altLang="en-US" dirty="0"/>
              <a:t>Minimum Spanning VS Shortest Path Tree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C92BE773-4238-2BE6-9776-A256B2DD6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8" y="1073537"/>
            <a:ext cx="11722740" cy="1827212"/>
          </a:xfrm>
        </p:spPr>
        <p:txBody>
          <a:bodyPr/>
          <a:lstStyle/>
          <a:p>
            <a:r>
              <a:rPr lang="en-GB" altLang="en-US" dirty="0"/>
              <a:t>An important distinction is that the minimum spanning tree identifies the minimum cost of traversing between parent and adjacent vertices. </a:t>
            </a:r>
          </a:p>
          <a:p>
            <a:r>
              <a:rPr lang="en-GB" altLang="en-US" dirty="0"/>
              <a:t>In calculating the shortest path, we are looking for paths </a:t>
            </a:r>
            <a:r>
              <a:rPr lang="en-GB" altLang="en-US" b="1" dirty="0"/>
              <a:t>between a given vertex </a:t>
            </a:r>
            <a:r>
              <a:rPr lang="en-GB" altLang="en-US" dirty="0"/>
              <a:t>and all the other vertices in the graph</a:t>
            </a:r>
          </a:p>
          <a:p>
            <a:endParaRPr lang="en-GB" altLang="en-US" dirty="0"/>
          </a:p>
        </p:txBody>
      </p:sp>
      <p:grpSp>
        <p:nvGrpSpPr>
          <p:cNvPr id="34821" name="Group 4">
            <a:extLst>
              <a:ext uri="{FF2B5EF4-FFF2-40B4-BE49-F238E27FC236}">
                <a16:creationId xmlns:a16="http://schemas.microsoft.com/office/drawing/2014/main" id="{8494B57A-155F-3AE7-E155-0EEF3B18EA14}"/>
              </a:ext>
            </a:extLst>
          </p:cNvPr>
          <p:cNvGrpSpPr>
            <a:grpSpLocks/>
          </p:cNvGrpSpPr>
          <p:nvPr/>
        </p:nvGrpSpPr>
        <p:grpSpPr bwMode="auto">
          <a:xfrm>
            <a:off x="118955" y="3192851"/>
            <a:ext cx="1590675" cy="1784350"/>
            <a:chOff x="967755" y="4896623"/>
            <a:chExt cx="1590974" cy="1784514"/>
          </a:xfrm>
        </p:grpSpPr>
        <p:sp>
          <p:nvSpPr>
            <p:cNvPr id="34855" name="Oval 5">
              <a:extLst>
                <a:ext uri="{FF2B5EF4-FFF2-40B4-BE49-F238E27FC236}">
                  <a16:creationId xmlns:a16="http://schemas.microsoft.com/office/drawing/2014/main" id="{681FAFB9-4591-CFB5-E30F-551D386950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6474" y="4896623"/>
              <a:ext cx="376238" cy="3476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A</a:t>
              </a:r>
            </a:p>
          </p:txBody>
        </p:sp>
        <p:sp>
          <p:nvSpPr>
            <p:cNvPr id="34856" name="Oval 6">
              <a:extLst>
                <a:ext uri="{FF2B5EF4-FFF2-40B4-BE49-F238E27FC236}">
                  <a16:creationId xmlns:a16="http://schemas.microsoft.com/office/drawing/2014/main" id="{F93630BA-705A-D3D7-98E4-E87C04DC10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7755" y="5628261"/>
              <a:ext cx="377825" cy="3476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34857" name="Straight Arrow Connector 10">
              <a:extLst>
                <a:ext uri="{FF2B5EF4-FFF2-40B4-BE49-F238E27FC236}">
                  <a16:creationId xmlns:a16="http://schemas.microsoft.com/office/drawing/2014/main" id="{3C4DFFE7-3699-AD6C-86BD-5EDF70F23BC7}"/>
                </a:ext>
              </a:extLst>
            </p:cNvPr>
            <p:cNvCxnSpPr>
              <a:cxnSpLocks noChangeShapeType="1"/>
              <a:stCxn id="34855" idx="3"/>
              <a:endCxn id="34856" idx="7"/>
            </p:cNvCxnSpPr>
            <p:nvPr/>
          </p:nvCxnSpPr>
          <p:spPr bwMode="auto">
            <a:xfrm flipH="1">
              <a:off x="1290249" y="5193371"/>
              <a:ext cx="331324" cy="485804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C535D54-D4F1-44FD-F19A-D2F61B4B96B5}"/>
                </a:ext>
              </a:extLst>
            </p:cNvPr>
            <p:cNvSpPr txBox="1"/>
            <p:nvPr/>
          </p:nvSpPr>
          <p:spPr bwMode="auto">
            <a:xfrm>
              <a:off x="1136062" y="5193512"/>
              <a:ext cx="304949" cy="36936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4859" name="Oval 9">
              <a:extLst>
                <a:ext uri="{FF2B5EF4-FFF2-40B4-BE49-F238E27FC236}">
                  <a16:creationId xmlns:a16="http://schemas.microsoft.com/office/drawing/2014/main" id="{6FEFCBDF-1FD4-527A-8D46-A33D3A09F7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80904" y="5628261"/>
              <a:ext cx="377825" cy="3476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34860" name="Oval 10">
              <a:extLst>
                <a:ext uri="{FF2B5EF4-FFF2-40B4-BE49-F238E27FC236}">
                  <a16:creationId xmlns:a16="http://schemas.microsoft.com/office/drawing/2014/main" id="{7521DFEC-FD49-ACDD-12A4-541FC78624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20218" y="6333475"/>
              <a:ext cx="377825" cy="347662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4861" name="Straight Arrow Connector 10">
              <a:extLst>
                <a:ext uri="{FF2B5EF4-FFF2-40B4-BE49-F238E27FC236}">
                  <a16:creationId xmlns:a16="http://schemas.microsoft.com/office/drawing/2014/main" id="{3B8F9B7D-2242-A007-4153-0BAD98F3D133}"/>
                </a:ext>
              </a:extLst>
            </p:cNvPr>
            <p:cNvCxnSpPr>
              <a:cxnSpLocks noChangeShapeType="1"/>
              <a:stCxn id="34860" idx="1"/>
              <a:endCxn id="34856" idx="5"/>
            </p:cNvCxnSpPr>
            <p:nvPr/>
          </p:nvCxnSpPr>
          <p:spPr bwMode="auto">
            <a:xfrm flipH="1" flipV="1">
              <a:off x="1290249" y="5925009"/>
              <a:ext cx="385300" cy="459380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62" name="Straight Arrow Connector 10">
              <a:extLst>
                <a:ext uri="{FF2B5EF4-FFF2-40B4-BE49-F238E27FC236}">
                  <a16:creationId xmlns:a16="http://schemas.microsoft.com/office/drawing/2014/main" id="{A7154958-FE27-A74D-5C03-16701F6CE7BF}"/>
                </a:ext>
              </a:extLst>
            </p:cNvPr>
            <p:cNvCxnSpPr>
              <a:cxnSpLocks noChangeShapeType="1"/>
              <a:stCxn id="34860" idx="7"/>
              <a:endCxn id="34859" idx="3"/>
            </p:cNvCxnSpPr>
            <p:nvPr/>
          </p:nvCxnSpPr>
          <p:spPr bwMode="auto">
            <a:xfrm flipV="1">
              <a:off x="1942712" y="5925009"/>
              <a:ext cx="293523" cy="459380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63" name="Straight Arrow Connector 10">
              <a:extLst>
                <a:ext uri="{FF2B5EF4-FFF2-40B4-BE49-F238E27FC236}">
                  <a16:creationId xmlns:a16="http://schemas.microsoft.com/office/drawing/2014/main" id="{065BD559-D91A-CEAF-FE00-F2DF5E19447D}"/>
                </a:ext>
              </a:extLst>
            </p:cNvPr>
            <p:cNvCxnSpPr>
              <a:cxnSpLocks noChangeShapeType="1"/>
              <a:stCxn id="34855" idx="5"/>
              <a:endCxn id="34859" idx="1"/>
            </p:cNvCxnSpPr>
            <p:nvPr/>
          </p:nvCxnSpPr>
          <p:spPr bwMode="auto">
            <a:xfrm>
              <a:off x="1887613" y="5193371"/>
              <a:ext cx="348622" cy="485804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A0B785A-8917-853B-535B-5834E2369C0E}"/>
                </a:ext>
              </a:extLst>
            </p:cNvPr>
            <p:cNvSpPr txBox="1"/>
            <p:nvPr/>
          </p:nvSpPr>
          <p:spPr bwMode="auto">
            <a:xfrm>
              <a:off x="1156704" y="6031789"/>
              <a:ext cx="312796" cy="36992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72F5EF5-BCAE-C141-BAF2-9AEC2DE486AB}"/>
                </a:ext>
              </a:extLst>
            </p:cNvPr>
            <p:cNvSpPr txBox="1"/>
            <p:nvPr/>
          </p:nvSpPr>
          <p:spPr bwMode="auto">
            <a:xfrm>
              <a:off x="2053809" y="5149058"/>
              <a:ext cx="312797" cy="36992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8380AE9-50F0-9320-E9C4-92C3456060F5}"/>
                </a:ext>
              </a:extLst>
            </p:cNvPr>
            <p:cNvSpPr txBox="1"/>
            <p:nvPr/>
          </p:nvSpPr>
          <p:spPr bwMode="auto">
            <a:xfrm>
              <a:off x="2088741" y="6031789"/>
              <a:ext cx="314384" cy="36992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</p:grpSp>
      <p:grpSp>
        <p:nvGrpSpPr>
          <p:cNvPr id="34822" name="Group 17">
            <a:extLst>
              <a:ext uri="{FF2B5EF4-FFF2-40B4-BE49-F238E27FC236}">
                <a16:creationId xmlns:a16="http://schemas.microsoft.com/office/drawing/2014/main" id="{800A1147-92D3-D993-54D1-25784B493431}"/>
              </a:ext>
            </a:extLst>
          </p:cNvPr>
          <p:cNvGrpSpPr>
            <a:grpSpLocks/>
          </p:cNvGrpSpPr>
          <p:nvPr/>
        </p:nvGrpSpPr>
        <p:grpSpPr bwMode="auto">
          <a:xfrm>
            <a:off x="2927242" y="3045214"/>
            <a:ext cx="2184400" cy="2085975"/>
            <a:chOff x="3236067" y="4701427"/>
            <a:chExt cx="2184669" cy="2084765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539E8C1-1192-A1CB-2BFE-073B244B74DF}"/>
                </a:ext>
              </a:extLst>
            </p:cNvPr>
            <p:cNvSpPr/>
            <p:nvPr/>
          </p:nvSpPr>
          <p:spPr bwMode="auto">
            <a:xfrm>
              <a:off x="4428426" y="4920375"/>
              <a:ext cx="376284" cy="34746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0AB207F-70D1-7A09-CB14-9C94705ABF39}"/>
                </a:ext>
              </a:extLst>
            </p:cNvPr>
            <p:cNvSpPr/>
            <p:nvPr/>
          </p:nvSpPr>
          <p:spPr bwMode="auto">
            <a:xfrm>
              <a:off x="3829865" y="5651788"/>
              <a:ext cx="377872" cy="347460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4843" name="Straight Arrow Connector 10">
              <a:extLst>
                <a:ext uri="{FF2B5EF4-FFF2-40B4-BE49-F238E27FC236}">
                  <a16:creationId xmlns:a16="http://schemas.microsoft.com/office/drawing/2014/main" id="{06B39ABB-2285-A90E-7ABC-97F8E4C22436}"/>
                </a:ext>
              </a:extLst>
            </p:cNvPr>
            <p:cNvCxnSpPr>
              <a:cxnSpLocks noChangeShapeType="1"/>
              <a:stCxn id="19" idx="3"/>
              <a:endCxn id="20" idx="7"/>
            </p:cNvCxnSpPr>
            <p:nvPr/>
          </p:nvCxnSpPr>
          <p:spPr bwMode="auto">
            <a:xfrm flipH="1">
              <a:off x="4152256" y="5217095"/>
              <a:ext cx="331324" cy="485804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CD1D5C4D-B386-D6B0-AAF8-9C94B53D1D30}"/>
                </a:ext>
              </a:extLst>
            </p:cNvPr>
            <p:cNvSpPr txBox="1"/>
            <p:nvPr/>
          </p:nvSpPr>
          <p:spPr bwMode="auto">
            <a:xfrm>
              <a:off x="3996573" y="5217066"/>
              <a:ext cx="304930" cy="3691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07D8912-4A69-EC2F-664C-72B1AB9204E1}"/>
                </a:ext>
              </a:extLst>
            </p:cNvPr>
            <p:cNvSpPr/>
            <p:nvPr/>
          </p:nvSpPr>
          <p:spPr bwMode="auto">
            <a:xfrm>
              <a:off x="5042864" y="5651788"/>
              <a:ext cx="377872" cy="347460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04088FE-4633-E8DC-AA71-C94BBF80E7BC}"/>
                </a:ext>
              </a:extLst>
            </p:cNvPr>
            <p:cNvSpPr/>
            <p:nvPr/>
          </p:nvSpPr>
          <p:spPr bwMode="auto">
            <a:xfrm>
              <a:off x="4482407" y="6357816"/>
              <a:ext cx="377872" cy="34746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D</a:t>
              </a:r>
            </a:p>
          </p:txBody>
        </p:sp>
        <p:cxnSp>
          <p:nvCxnSpPr>
            <p:cNvPr id="34847" name="Straight Arrow Connector 10">
              <a:extLst>
                <a:ext uri="{FF2B5EF4-FFF2-40B4-BE49-F238E27FC236}">
                  <a16:creationId xmlns:a16="http://schemas.microsoft.com/office/drawing/2014/main" id="{477FC80E-805E-4E80-E94E-52082ECCED2D}"/>
                </a:ext>
              </a:extLst>
            </p:cNvPr>
            <p:cNvCxnSpPr>
              <a:cxnSpLocks noChangeShapeType="1"/>
              <a:stCxn id="24" idx="1"/>
              <a:endCxn id="20" idx="5"/>
            </p:cNvCxnSpPr>
            <p:nvPr/>
          </p:nvCxnSpPr>
          <p:spPr bwMode="auto">
            <a:xfrm flipH="1" flipV="1">
              <a:off x="4152256" y="5948733"/>
              <a:ext cx="385300" cy="459380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48" name="Straight Arrow Connector 10">
              <a:extLst>
                <a:ext uri="{FF2B5EF4-FFF2-40B4-BE49-F238E27FC236}">
                  <a16:creationId xmlns:a16="http://schemas.microsoft.com/office/drawing/2014/main" id="{BDBCB2D7-5B81-51E9-9129-2CB7E3677FDD}"/>
                </a:ext>
              </a:extLst>
            </p:cNvPr>
            <p:cNvCxnSpPr>
              <a:cxnSpLocks noChangeShapeType="1"/>
              <a:stCxn id="24" idx="7"/>
              <a:endCxn id="23" idx="3"/>
            </p:cNvCxnSpPr>
            <p:nvPr/>
          </p:nvCxnSpPr>
          <p:spPr bwMode="auto">
            <a:xfrm flipV="1">
              <a:off x="4804719" y="5948733"/>
              <a:ext cx="293523" cy="459380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6DAF709-C251-F330-CA91-F49D05312414}"/>
                </a:ext>
              </a:extLst>
            </p:cNvPr>
            <p:cNvSpPr txBox="1"/>
            <p:nvPr/>
          </p:nvSpPr>
          <p:spPr bwMode="auto">
            <a:xfrm>
              <a:off x="4018800" y="6056366"/>
              <a:ext cx="312777" cy="36967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0AF62A76-6D75-14D5-9D41-286CF08D3371}"/>
                </a:ext>
              </a:extLst>
            </p:cNvPr>
            <p:cNvSpPr txBox="1"/>
            <p:nvPr/>
          </p:nvSpPr>
          <p:spPr bwMode="auto">
            <a:xfrm>
              <a:off x="4950778" y="6056366"/>
              <a:ext cx="314364" cy="36967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4851" name="TextBox 146">
              <a:extLst>
                <a:ext uri="{FF2B5EF4-FFF2-40B4-BE49-F238E27FC236}">
                  <a16:creationId xmlns:a16="http://schemas.microsoft.com/office/drawing/2014/main" id="{2B50B144-9FC8-E1C2-D0A6-F870903394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61336" y="4701427"/>
              <a:ext cx="688718" cy="3692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K:0</a:t>
              </a:r>
            </a:p>
          </p:txBody>
        </p:sp>
        <p:sp>
          <p:nvSpPr>
            <p:cNvPr id="34852" name="TextBox 146">
              <a:extLst>
                <a:ext uri="{FF2B5EF4-FFF2-40B4-BE49-F238E27FC236}">
                  <a16:creationId xmlns:a16="http://schemas.microsoft.com/office/drawing/2014/main" id="{AABB2A5C-C620-54BF-9FEB-4EE50A8BFB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36067" y="5630382"/>
              <a:ext cx="688718" cy="3692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K:3</a:t>
              </a:r>
            </a:p>
          </p:txBody>
        </p:sp>
        <p:sp>
          <p:nvSpPr>
            <p:cNvPr id="34853" name="TextBox 146">
              <a:extLst>
                <a:ext uri="{FF2B5EF4-FFF2-40B4-BE49-F238E27FC236}">
                  <a16:creationId xmlns:a16="http://schemas.microsoft.com/office/drawing/2014/main" id="{F1CCB966-83BD-AABC-5E9C-2E49BA4633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688" y="6416927"/>
              <a:ext cx="688718" cy="3692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K:5</a:t>
              </a:r>
            </a:p>
          </p:txBody>
        </p:sp>
        <p:sp>
          <p:nvSpPr>
            <p:cNvPr id="34854" name="TextBox 146">
              <a:extLst>
                <a:ext uri="{FF2B5EF4-FFF2-40B4-BE49-F238E27FC236}">
                  <a16:creationId xmlns:a16="http://schemas.microsoft.com/office/drawing/2014/main" id="{9ABC860F-8B78-A8D1-9616-1866BB097D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00878" y="5658126"/>
              <a:ext cx="688718" cy="3692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K:1</a:t>
              </a:r>
            </a:p>
          </p:txBody>
        </p:sp>
      </p:grpSp>
      <p:grpSp>
        <p:nvGrpSpPr>
          <p:cNvPr id="34823" name="Group 32">
            <a:extLst>
              <a:ext uri="{FF2B5EF4-FFF2-40B4-BE49-F238E27FC236}">
                <a16:creationId xmlns:a16="http://schemas.microsoft.com/office/drawing/2014/main" id="{F4B84A02-C5C0-08B0-D631-77C63C697C68}"/>
              </a:ext>
            </a:extLst>
          </p:cNvPr>
          <p:cNvGrpSpPr>
            <a:grpSpLocks/>
          </p:cNvGrpSpPr>
          <p:nvPr/>
        </p:nvGrpSpPr>
        <p:grpSpPr bwMode="auto">
          <a:xfrm>
            <a:off x="5921267" y="3045214"/>
            <a:ext cx="2455862" cy="1990725"/>
            <a:chOff x="5848949" y="4701427"/>
            <a:chExt cx="2455722" cy="1990545"/>
          </a:xfrm>
        </p:grpSpPr>
        <p:sp>
          <p:nvSpPr>
            <p:cNvPr id="34827" name="Oval 33">
              <a:extLst>
                <a:ext uri="{FF2B5EF4-FFF2-40B4-BE49-F238E27FC236}">
                  <a16:creationId xmlns:a16="http://schemas.microsoft.com/office/drawing/2014/main" id="{773D9833-79DC-CE20-B8D4-04D67BEA4C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78749" y="4896623"/>
              <a:ext cx="376238" cy="347662"/>
            </a:xfrm>
            <a:prstGeom prst="ellipse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E5404603-B219-1519-F006-8BB4375C24E3}"/>
                </a:ext>
              </a:extLst>
            </p:cNvPr>
            <p:cNvSpPr/>
            <p:nvPr/>
          </p:nvSpPr>
          <p:spPr bwMode="auto">
            <a:xfrm>
              <a:off x="6580744" y="5628443"/>
              <a:ext cx="377803" cy="34763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4829" name="Straight Arrow Connector 10">
              <a:extLst>
                <a:ext uri="{FF2B5EF4-FFF2-40B4-BE49-F238E27FC236}">
                  <a16:creationId xmlns:a16="http://schemas.microsoft.com/office/drawing/2014/main" id="{2FF6B4BF-7E10-A546-72C8-FB8455A706BC}"/>
                </a:ext>
              </a:extLst>
            </p:cNvPr>
            <p:cNvCxnSpPr>
              <a:cxnSpLocks noChangeShapeType="1"/>
              <a:stCxn id="34827" idx="3"/>
              <a:endCxn id="35" idx="7"/>
            </p:cNvCxnSpPr>
            <p:nvPr/>
          </p:nvCxnSpPr>
          <p:spPr bwMode="auto">
            <a:xfrm flipH="1">
              <a:off x="6902524" y="5193371"/>
              <a:ext cx="331324" cy="485804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98CF6F7D-98AC-026E-76B3-8C1B773A49E8}"/>
                </a:ext>
              </a:extLst>
            </p:cNvPr>
            <p:cNvSpPr txBox="1"/>
            <p:nvPr/>
          </p:nvSpPr>
          <p:spPr bwMode="auto">
            <a:xfrm>
              <a:off x="6747423" y="5193508"/>
              <a:ext cx="304875" cy="36929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B2E3113A-1F8F-9F5C-DDCD-ACAAC1794A46}"/>
                </a:ext>
              </a:extLst>
            </p:cNvPr>
            <p:cNvSpPr/>
            <p:nvPr/>
          </p:nvSpPr>
          <p:spPr bwMode="auto">
            <a:xfrm>
              <a:off x="7793525" y="5628443"/>
              <a:ext cx="377803" cy="34763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A43E4608-C056-EAA4-49BA-CB78EC4321C1}"/>
                </a:ext>
              </a:extLst>
            </p:cNvPr>
            <p:cNvSpPr/>
            <p:nvPr/>
          </p:nvSpPr>
          <p:spPr bwMode="auto">
            <a:xfrm>
              <a:off x="7233170" y="6333229"/>
              <a:ext cx="377803" cy="34763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dirty="0">
                  <a:solidFill>
                    <a:schemeClr val="bg1"/>
                  </a:solidFill>
                </a:rPr>
                <a:t>D</a:t>
              </a:r>
            </a:p>
          </p:txBody>
        </p:sp>
        <p:cxnSp>
          <p:nvCxnSpPr>
            <p:cNvPr id="34833" name="Straight Arrow Connector 10">
              <a:extLst>
                <a:ext uri="{FF2B5EF4-FFF2-40B4-BE49-F238E27FC236}">
                  <a16:creationId xmlns:a16="http://schemas.microsoft.com/office/drawing/2014/main" id="{E188C736-83C8-8665-4D82-CD05F54BEB36}"/>
                </a:ext>
              </a:extLst>
            </p:cNvPr>
            <p:cNvCxnSpPr>
              <a:cxnSpLocks noChangeShapeType="1"/>
              <a:stCxn id="39" idx="7"/>
              <a:endCxn id="38" idx="3"/>
            </p:cNvCxnSpPr>
            <p:nvPr/>
          </p:nvCxnSpPr>
          <p:spPr bwMode="auto">
            <a:xfrm flipV="1">
              <a:off x="7554987" y="5925009"/>
              <a:ext cx="293523" cy="459380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34" name="Straight Arrow Connector 10">
              <a:extLst>
                <a:ext uri="{FF2B5EF4-FFF2-40B4-BE49-F238E27FC236}">
                  <a16:creationId xmlns:a16="http://schemas.microsoft.com/office/drawing/2014/main" id="{2F2D9A1A-74DD-8684-E348-A8332AD31EF2}"/>
                </a:ext>
              </a:extLst>
            </p:cNvPr>
            <p:cNvCxnSpPr>
              <a:cxnSpLocks noChangeShapeType="1"/>
              <a:stCxn id="34827" idx="5"/>
              <a:endCxn id="38" idx="1"/>
            </p:cNvCxnSpPr>
            <p:nvPr/>
          </p:nvCxnSpPr>
          <p:spPr bwMode="auto">
            <a:xfrm>
              <a:off x="7499888" y="5193371"/>
              <a:ext cx="348622" cy="485804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87A07BC2-E6DF-0BEB-4231-015F0CB7C63B}"/>
                </a:ext>
              </a:extLst>
            </p:cNvPr>
            <p:cNvSpPr txBox="1"/>
            <p:nvPr/>
          </p:nvSpPr>
          <p:spPr bwMode="auto">
            <a:xfrm>
              <a:off x="7666532" y="5149062"/>
              <a:ext cx="312720" cy="36985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10D78EB7-7E0D-6532-E4D0-512537C3C444}"/>
                </a:ext>
              </a:extLst>
            </p:cNvPr>
            <p:cNvSpPr txBox="1"/>
            <p:nvPr/>
          </p:nvSpPr>
          <p:spPr bwMode="auto">
            <a:xfrm>
              <a:off x="7701455" y="6033220"/>
              <a:ext cx="312720" cy="36826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4837" name="TextBox 146">
              <a:extLst>
                <a:ext uri="{FF2B5EF4-FFF2-40B4-BE49-F238E27FC236}">
                  <a16:creationId xmlns:a16="http://schemas.microsoft.com/office/drawing/2014/main" id="{98C62989-E459-1CB4-4957-B072797B32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35567" y="4701427"/>
              <a:ext cx="76910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d</a:t>
              </a:r>
              <a:r>
                <a:rPr kumimoji="0" lang="en-GB" altLang="en-US" sz="1800" b="1" baseline="-25000">
                  <a:solidFill>
                    <a:srgbClr val="FF0000"/>
                  </a:solidFill>
                </a:rPr>
                <a:t>A</a:t>
              </a:r>
              <a:r>
                <a:rPr kumimoji="0" lang="en-GB" altLang="en-US" sz="1800" b="1">
                  <a:solidFill>
                    <a:srgbClr val="FF0000"/>
                  </a:solidFill>
                </a:rPr>
                <a:t>:0</a:t>
              </a:r>
            </a:p>
          </p:txBody>
        </p:sp>
        <p:sp>
          <p:nvSpPr>
            <p:cNvPr id="34838" name="TextBox 146">
              <a:extLst>
                <a:ext uri="{FF2B5EF4-FFF2-40B4-BE49-F238E27FC236}">
                  <a16:creationId xmlns:a16="http://schemas.microsoft.com/office/drawing/2014/main" id="{B79594F4-792D-161F-14EC-1CCFC5F762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48949" y="5555677"/>
              <a:ext cx="76910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d</a:t>
              </a:r>
              <a:r>
                <a:rPr kumimoji="0" lang="en-GB" altLang="en-US" sz="1800" b="1" baseline="-25000">
                  <a:solidFill>
                    <a:srgbClr val="FF0000"/>
                  </a:solidFill>
                </a:rPr>
                <a:t>AB</a:t>
              </a:r>
              <a:r>
                <a:rPr kumimoji="0" lang="en-GB" altLang="en-US" sz="1800" b="1">
                  <a:solidFill>
                    <a:srgbClr val="FF0000"/>
                  </a:solidFill>
                </a:rPr>
                <a:t>:3</a:t>
              </a:r>
            </a:p>
          </p:txBody>
        </p:sp>
        <p:sp>
          <p:nvSpPr>
            <p:cNvPr id="34839" name="TextBox 146">
              <a:extLst>
                <a:ext uri="{FF2B5EF4-FFF2-40B4-BE49-F238E27FC236}">
                  <a16:creationId xmlns:a16="http://schemas.microsoft.com/office/drawing/2014/main" id="{489913E2-19B1-45A7-B446-1B1CD95942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94136" y="5602018"/>
              <a:ext cx="76910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d</a:t>
              </a:r>
              <a:r>
                <a:rPr kumimoji="0" lang="en-GB" altLang="en-US" sz="1800" b="1" baseline="-25000">
                  <a:solidFill>
                    <a:srgbClr val="FF0000"/>
                  </a:solidFill>
                </a:rPr>
                <a:t>AC</a:t>
              </a:r>
              <a:r>
                <a:rPr kumimoji="0" lang="en-GB" altLang="en-US" sz="1800" b="1">
                  <a:solidFill>
                    <a:srgbClr val="FF0000"/>
                  </a:solidFill>
                </a:rPr>
                <a:t>:6</a:t>
              </a:r>
            </a:p>
          </p:txBody>
        </p:sp>
        <p:sp>
          <p:nvSpPr>
            <p:cNvPr id="34840" name="TextBox 146">
              <a:extLst>
                <a:ext uri="{FF2B5EF4-FFF2-40B4-BE49-F238E27FC236}">
                  <a16:creationId xmlns:a16="http://schemas.microsoft.com/office/drawing/2014/main" id="{75A66F2F-1FF4-ACA5-39F4-15DDF18D84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98012" y="6322640"/>
              <a:ext cx="76910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d</a:t>
              </a:r>
              <a:r>
                <a:rPr kumimoji="0" lang="en-GB" altLang="en-US" sz="1800" b="1" baseline="-25000">
                  <a:solidFill>
                    <a:srgbClr val="FF0000"/>
                  </a:solidFill>
                </a:rPr>
                <a:t>AD</a:t>
              </a:r>
              <a:r>
                <a:rPr kumimoji="0" lang="en-GB" altLang="en-US" sz="1800" b="1">
                  <a:solidFill>
                    <a:srgbClr val="FF0000"/>
                  </a:solidFill>
                </a:rPr>
                <a:t>:7</a:t>
              </a:r>
            </a:p>
          </p:txBody>
        </p:sp>
      </p:grpSp>
      <p:sp>
        <p:nvSpPr>
          <p:cNvPr id="34824" name="TextBox 47">
            <a:extLst>
              <a:ext uri="{FF2B5EF4-FFF2-40B4-BE49-F238E27FC236}">
                <a16:creationId xmlns:a16="http://schemas.microsoft.com/office/drawing/2014/main" id="{0F1B8835-D1EA-D709-EFE8-D0929EC2C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3118" y="5297877"/>
            <a:ext cx="266223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Minimum spanning tree</a:t>
            </a:r>
            <a:br>
              <a:rPr kumimoji="0" lang="en-GB" altLang="en-US" sz="1800" i="1"/>
            </a:br>
            <a:r>
              <a:rPr kumimoji="0" lang="en-GB" altLang="en-US" sz="1800" i="1"/>
              <a:t>path(A, C) = 9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path(A, D) = 8</a:t>
            </a:r>
          </a:p>
        </p:txBody>
      </p:sp>
      <p:sp>
        <p:nvSpPr>
          <p:cNvPr id="34825" name="TextBox 48">
            <a:extLst>
              <a:ext uri="{FF2B5EF4-FFF2-40B4-BE49-F238E27FC236}">
                <a16:creationId xmlns:a16="http://schemas.microsoft.com/office/drawing/2014/main" id="{36914039-1D5B-2466-90DD-FCEA3A5AC2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7355" y="5297877"/>
            <a:ext cx="2119313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Shortest path tree</a:t>
            </a:r>
            <a:br>
              <a:rPr kumimoji="0" lang="en-GB" altLang="en-US" sz="1800" i="1"/>
            </a:br>
            <a:r>
              <a:rPr kumimoji="0" lang="en-GB" altLang="en-US" sz="1800" i="1"/>
              <a:t>path(A, C) = 6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path(A, D) = 7</a:t>
            </a:r>
          </a:p>
        </p:txBody>
      </p:sp>
      <p:sp>
        <p:nvSpPr>
          <p:cNvPr id="34826" name="TextBox 49">
            <a:extLst>
              <a:ext uri="{FF2B5EF4-FFF2-40B4-BE49-F238E27FC236}">
                <a16:creationId xmlns:a16="http://schemas.microsoft.com/office/drawing/2014/main" id="{62898F15-4F30-84A6-73DE-CA12BDEE9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1067" y="2853127"/>
            <a:ext cx="19415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Measured from A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72FB973F-A84E-9F3A-7C1E-B3DF38268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41" y="-507086"/>
            <a:ext cx="11892859" cy="1325563"/>
          </a:xfrm>
        </p:spPr>
        <p:txBody>
          <a:bodyPr/>
          <a:lstStyle/>
          <a:p>
            <a:r>
              <a:rPr lang="en-GB" altLang="en-US" dirty="0"/>
              <a:t>Dijkstra’s Algorithm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4D32FEBE-7C68-16EC-5F66-7814C4198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092" y="693487"/>
            <a:ext cx="11824882" cy="4791075"/>
          </a:xfrm>
        </p:spPr>
        <p:txBody>
          <a:bodyPr/>
          <a:lstStyle/>
          <a:p>
            <a:r>
              <a:rPr lang="en-GB" altLang="en-US" dirty="0"/>
              <a:t>There are newer algorithms, this a classic algorithm</a:t>
            </a:r>
          </a:p>
          <a:p>
            <a:r>
              <a:rPr lang="en-GB" altLang="en-US" b="1" dirty="0"/>
              <a:t>Greedy algorithm</a:t>
            </a:r>
          </a:p>
          <a:p>
            <a:r>
              <a:rPr lang="en-GB" altLang="en-US" dirty="0"/>
              <a:t>Determines the lowest cost path to each vertex from a given vertex</a:t>
            </a:r>
          </a:p>
          <a:p>
            <a:r>
              <a:rPr lang="en-GB" altLang="en-US" dirty="0"/>
              <a:t>Again we use black and white to mark vertices as discovered or undiscovered </a:t>
            </a:r>
          </a:p>
          <a:p>
            <a:r>
              <a:rPr lang="en-GB" altLang="en-US" dirty="0"/>
              <a:t>A limitation of Dijkstra's algorithm is that it only works with positive weights because it </a:t>
            </a:r>
            <a:r>
              <a:rPr lang="en-GB" altLang="en-US" b="1" dirty="0"/>
              <a:t>does not </a:t>
            </a:r>
            <a:r>
              <a:rPr lang="en-GB" altLang="en-US" dirty="0"/>
              <a:t>revisit nodes once it’s parent vertex and weight have been assigned</a:t>
            </a:r>
          </a:p>
          <a:p>
            <a:pPr lvl="1"/>
            <a:r>
              <a:rPr lang="en-GB" altLang="en-US" dirty="0"/>
              <a:t>Negative weights suggest there is a significant benefit to traversing these edges</a:t>
            </a:r>
          </a:p>
          <a:p>
            <a:r>
              <a:rPr lang="en-GB" altLang="en-US" dirty="0"/>
              <a:t>The result of this algorithm is a tree that provides directions from a specific vertex to all other vertices in the graph at minimum cost i.e. the best paths by which to reach all the other vertices</a:t>
            </a:r>
          </a:p>
        </p:txBody>
      </p:sp>
      <p:sp>
        <p:nvSpPr>
          <p:cNvPr id="35844" name="Footer Placeholder 3">
            <a:extLst>
              <a:ext uri="{FF2B5EF4-FFF2-40B4-BE49-F238E27FC236}">
                <a16:creationId xmlns:a16="http://schemas.microsoft.com/office/drawing/2014/main" id="{F01CE789-1078-AEF7-1D12-80D1078BD3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8E94B83C-E8D9-D331-4368-B6288F74F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32" y="-301624"/>
            <a:ext cx="9779183" cy="1325563"/>
          </a:xfrm>
        </p:spPr>
        <p:txBody>
          <a:bodyPr/>
          <a:lstStyle/>
          <a:p>
            <a:r>
              <a:rPr lang="en-GB" altLang="en-US" dirty="0"/>
              <a:t>Dijkstra’s Algorithm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39B67D1A-AEEB-E791-7E51-171031C69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927" y="904031"/>
            <a:ext cx="11545636" cy="4270375"/>
          </a:xfrm>
        </p:spPr>
        <p:txBody>
          <a:bodyPr/>
          <a:lstStyle/>
          <a:p>
            <a:r>
              <a:rPr lang="en-GB" altLang="en-US" dirty="0"/>
              <a:t>Resembles a breadth first search</a:t>
            </a:r>
          </a:p>
          <a:p>
            <a:r>
              <a:rPr lang="en-GB" altLang="en-US" dirty="0"/>
              <a:t>Set all the vertices to white initially</a:t>
            </a:r>
          </a:p>
          <a:p>
            <a:r>
              <a:rPr lang="en-GB" altLang="en-US" dirty="0"/>
              <a:t>Set the shortest path estimate (</a:t>
            </a:r>
            <a:r>
              <a:rPr lang="en-GB" altLang="en-US" i="1" dirty="0"/>
              <a:t>d</a:t>
            </a:r>
            <a:r>
              <a:rPr lang="en-GB" altLang="en-US" dirty="0"/>
              <a:t>) for each vertex to infinity (i.e. very large value) except for the start </a:t>
            </a:r>
            <a:r>
              <a:rPr lang="en-GB" altLang="en-US"/>
              <a:t>vertex where </a:t>
            </a:r>
            <a:r>
              <a:rPr lang="en-GB" altLang="en-US" i="1"/>
              <a:t>d</a:t>
            </a:r>
            <a:r>
              <a:rPr lang="en-GB" altLang="en-US" i="1" dirty="0"/>
              <a:t>(start) = 0</a:t>
            </a:r>
          </a:p>
          <a:p>
            <a:r>
              <a:rPr lang="en-GB" altLang="en-US" dirty="0"/>
              <a:t>Repeat the following while white vertices exist:</a:t>
            </a:r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Select the white vertex (</a:t>
            </a:r>
            <a:r>
              <a:rPr lang="en-GB" altLang="en-US" i="1" dirty="0" err="1"/>
              <a:t>Vcurrent</a:t>
            </a:r>
            <a:r>
              <a:rPr lang="en-GB" altLang="en-US" dirty="0"/>
              <a:t>) which has the lowest d value</a:t>
            </a:r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Colour the selected vertex black</a:t>
            </a:r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For each adjacent vertex (</a:t>
            </a:r>
            <a:r>
              <a:rPr lang="en-GB" altLang="en-US" i="1" dirty="0" err="1"/>
              <a:t>Vadj</a:t>
            </a:r>
            <a:r>
              <a:rPr lang="en-GB" altLang="en-US" dirty="0"/>
              <a:t>)</a:t>
            </a:r>
          </a:p>
          <a:p>
            <a:pPr marL="1257300" lvl="2" indent="-457200">
              <a:buFont typeface="Wingdings" panose="05000000000000000000" pitchFamily="2" charset="2"/>
              <a:buChar char="v"/>
            </a:pPr>
            <a:r>
              <a:rPr lang="en-GB" altLang="en-US" i="1" dirty="0" err="1"/>
              <a:t>d</a:t>
            </a:r>
            <a:r>
              <a:rPr lang="en-GB" altLang="en-US" i="1" baseline="-25000" dirty="0" err="1"/>
              <a:t>estimate</a:t>
            </a:r>
            <a:r>
              <a:rPr lang="en-GB" altLang="en-US" i="1" dirty="0"/>
              <a:t> = d(</a:t>
            </a:r>
            <a:r>
              <a:rPr lang="en-GB" altLang="en-US" i="1" dirty="0" err="1"/>
              <a:t>Vcurrent</a:t>
            </a:r>
            <a:r>
              <a:rPr lang="en-GB" altLang="en-US" i="1" dirty="0"/>
              <a:t>) + edge weight(</a:t>
            </a:r>
            <a:r>
              <a:rPr lang="en-GB" altLang="en-US" i="1" dirty="0" err="1"/>
              <a:t>Vcurrent</a:t>
            </a:r>
            <a:r>
              <a:rPr lang="en-GB" altLang="en-US" i="1" dirty="0" err="1">
                <a:sym typeface="Wingdings" panose="05000000000000000000" pitchFamily="2" charset="2"/>
              </a:rPr>
              <a:t></a:t>
            </a:r>
            <a:r>
              <a:rPr lang="en-GB" altLang="en-US" i="1" dirty="0" err="1"/>
              <a:t>Vadj</a:t>
            </a:r>
            <a:r>
              <a:rPr lang="en-GB" altLang="en-US" i="1" dirty="0"/>
              <a:t>)</a:t>
            </a:r>
          </a:p>
          <a:p>
            <a:pPr marL="1257300" lvl="2" indent="-457200">
              <a:buFont typeface="Wingdings" panose="05000000000000000000" pitchFamily="2" charset="2"/>
              <a:buChar char="v"/>
            </a:pPr>
            <a:r>
              <a:rPr lang="en-GB" altLang="en-US" dirty="0"/>
              <a:t>If </a:t>
            </a:r>
            <a:r>
              <a:rPr lang="en-GB" altLang="en-US" i="1" dirty="0"/>
              <a:t>d of </a:t>
            </a:r>
            <a:r>
              <a:rPr lang="en-GB" altLang="en-US" i="1" dirty="0" err="1"/>
              <a:t>Vadj</a:t>
            </a:r>
            <a:r>
              <a:rPr lang="en-GB" altLang="en-US" i="1" dirty="0"/>
              <a:t> </a:t>
            </a:r>
            <a:r>
              <a:rPr lang="en-GB" altLang="en-US" dirty="0"/>
              <a:t>&gt; </a:t>
            </a:r>
            <a:r>
              <a:rPr lang="en-GB" altLang="en-US" i="1" dirty="0" err="1"/>
              <a:t>d</a:t>
            </a:r>
            <a:r>
              <a:rPr lang="en-GB" altLang="en-US" i="1" baseline="-25000" dirty="0" err="1"/>
              <a:t>estimate</a:t>
            </a:r>
            <a:r>
              <a:rPr lang="en-GB" altLang="en-US" i="1" dirty="0"/>
              <a:t> </a:t>
            </a:r>
            <a:r>
              <a:rPr lang="en-GB" altLang="en-US" dirty="0"/>
              <a:t>then</a:t>
            </a:r>
          </a:p>
          <a:p>
            <a:pPr marL="1714500" lvl="3" indent="-457200">
              <a:buFont typeface="Wingdings" panose="05000000000000000000" pitchFamily="2" charset="2"/>
              <a:buChar char="Ø"/>
            </a:pPr>
            <a:r>
              <a:rPr lang="en-GB" altLang="en-US" dirty="0"/>
              <a:t>Set </a:t>
            </a:r>
            <a:r>
              <a:rPr lang="en-GB" altLang="en-US" i="1" dirty="0"/>
              <a:t>d(</a:t>
            </a:r>
            <a:r>
              <a:rPr lang="en-GB" altLang="en-US" i="1" dirty="0" err="1"/>
              <a:t>Vadj</a:t>
            </a:r>
            <a:r>
              <a:rPr lang="en-GB" altLang="en-US" i="1" dirty="0"/>
              <a:t>) = weight(</a:t>
            </a:r>
            <a:r>
              <a:rPr lang="en-GB" altLang="en-US" i="1" dirty="0" err="1"/>
              <a:t>Vcurrent</a:t>
            </a:r>
            <a:r>
              <a:rPr lang="en-GB" altLang="en-US" i="1" dirty="0" err="1">
                <a:sym typeface="Wingdings" panose="05000000000000000000" pitchFamily="2" charset="2"/>
              </a:rPr>
              <a:t></a:t>
            </a:r>
            <a:r>
              <a:rPr lang="en-GB" altLang="en-US" i="1" dirty="0" err="1"/>
              <a:t>Vadj</a:t>
            </a:r>
            <a:r>
              <a:rPr lang="en-GB" altLang="en-US" i="1" dirty="0"/>
              <a:t>)</a:t>
            </a:r>
          </a:p>
          <a:p>
            <a:pPr marL="1714500" lvl="3" indent="-457200">
              <a:buFont typeface="Wingdings" panose="05000000000000000000" pitchFamily="2" charset="2"/>
              <a:buChar char="Ø"/>
            </a:pPr>
            <a:r>
              <a:rPr lang="en-GB" altLang="en-US" i="1" dirty="0" err="1"/>
              <a:t>Vcurrent</a:t>
            </a:r>
            <a:r>
              <a:rPr lang="en-GB" altLang="en-US" dirty="0"/>
              <a:t> becomes parent of </a:t>
            </a:r>
            <a:r>
              <a:rPr lang="en-GB" altLang="en-US" i="1" dirty="0" err="1"/>
              <a:t>Vadj</a:t>
            </a:r>
            <a:r>
              <a:rPr lang="en-GB" altLang="en-US" dirty="0"/>
              <a:t> in the tree</a:t>
            </a:r>
            <a:endParaRPr lang="en-GB" altLang="en-US" i="1" dirty="0"/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endParaRPr lang="en-GB" altLang="en-US" dirty="0"/>
          </a:p>
          <a:p>
            <a:endParaRPr lang="en-GB" altLang="en-US" dirty="0"/>
          </a:p>
        </p:txBody>
      </p:sp>
      <p:sp>
        <p:nvSpPr>
          <p:cNvPr id="36868" name="Footer Placeholder 3">
            <a:extLst>
              <a:ext uri="{FF2B5EF4-FFF2-40B4-BE49-F238E27FC236}">
                <a16:creationId xmlns:a16="http://schemas.microsoft.com/office/drawing/2014/main" id="{0508CE55-574A-E095-D26C-C3C836EF32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36869" name="TextBox 1">
            <a:extLst>
              <a:ext uri="{FF2B5EF4-FFF2-40B4-BE49-F238E27FC236}">
                <a16:creationId xmlns:a16="http://schemas.microsoft.com/office/drawing/2014/main" id="{A338E4BB-79CD-0877-7D95-5EE578966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55114" y="3983038"/>
            <a:ext cx="15128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 i="1"/>
              <a:t>aka “relaxing” the edge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309127D1-8BA9-9250-FAFD-A90CCC942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7891" name="Footer Placeholder 3">
            <a:extLst>
              <a:ext uri="{FF2B5EF4-FFF2-40B4-BE49-F238E27FC236}">
                <a16:creationId xmlns:a16="http://schemas.microsoft.com/office/drawing/2014/main" id="{C4DDAE22-DC3A-0FA6-7EC3-FAD8FB7B18A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37892" name="TextBox 17">
            <a:extLst>
              <a:ext uri="{FF2B5EF4-FFF2-40B4-BE49-F238E27FC236}">
                <a16:creationId xmlns:a16="http://schemas.microsoft.com/office/drawing/2014/main" id="{6B08FCA2-9DAD-BA87-B5A9-9E9188EAC0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1013" y="141288"/>
            <a:ext cx="27114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 dirty="0"/>
              <a:t>Assume we want to find the shortest paths from vertex A</a:t>
            </a:r>
          </a:p>
        </p:txBody>
      </p:sp>
      <p:grpSp>
        <p:nvGrpSpPr>
          <p:cNvPr id="37893" name="Group 38">
            <a:extLst>
              <a:ext uri="{FF2B5EF4-FFF2-40B4-BE49-F238E27FC236}">
                <a16:creationId xmlns:a16="http://schemas.microsoft.com/office/drawing/2014/main" id="{95FEDEA2-8CA9-BA3B-B0AF-330F50AA6A2C}"/>
              </a:ext>
            </a:extLst>
          </p:cNvPr>
          <p:cNvGrpSpPr>
            <a:grpSpLocks/>
          </p:cNvGrpSpPr>
          <p:nvPr/>
        </p:nvGrpSpPr>
        <p:grpSpPr bwMode="auto">
          <a:xfrm>
            <a:off x="2012950" y="1576388"/>
            <a:ext cx="2273300" cy="2043112"/>
            <a:chOff x="488224" y="1321240"/>
            <a:chExt cx="2273783" cy="2042852"/>
          </a:xfrm>
        </p:grpSpPr>
        <p:sp>
          <p:nvSpPr>
            <p:cNvPr id="38064" name="Oval 5">
              <a:extLst>
                <a:ext uri="{FF2B5EF4-FFF2-40B4-BE49-F238E27FC236}">
                  <a16:creationId xmlns:a16="http://schemas.microsoft.com/office/drawing/2014/main" id="{BCBE0B7B-01B4-F235-DBAD-D266243DF7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830" y="1413674"/>
              <a:ext cx="376167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A</a:t>
              </a:r>
            </a:p>
          </p:txBody>
        </p:sp>
        <p:sp>
          <p:nvSpPr>
            <p:cNvPr id="38065" name="Oval 6">
              <a:extLst>
                <a:ext uri="{FF2B5EF4-FFF2-40B4-BE49-F238E27FC236}">
                  <a16:creationId xmlns:a16="http://schemas.microsoft.com/office/drawing/2014/main" id="{4BB3E308-96F4-CB33-38CC-18DDD381AE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38066" name="Straight Arrow Connector 10">
              <a:extLst>
                <a:ext uri="{FF2B5EF4-FFF2-40B4-BE49-F238E27FC236}">
                  <a16:creationId xmlns:a16="http://schemas.microsoft.com/office/drawing/2014/main" id="{2EF48B3B-3E2A-3147-3DE2-0BAD2A3A8046}"/>
                </a:ext>
              </a:extLst>
            </p:cNvPr>
            <p:cNvCxnSpPr>
              <a:cxnSpLocks noChangeShapeType="1"/>
              <a:stCxn id="38064" idx="3"/>
              <a:endCxn id="38065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AFDBFC1-C242-2823-9702-721B340DED81}"/>
                </a:ext>
              </a:extLst>
            </p:cNvPr>
            <p:cNvSpPr txBox="1"/>
            <p:nvPr/>
          </p:nvSpPr>
          <p:spPr bwMode="auto">
            <a:xfrm>
              <a:off x="656535" y="1710128"/>
              <a:ext cx="304957" cy="36928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8068" name="Oval 9">
              <a:extLst>
                <a:ext uri="{FF2B5EF4-FFF2-40B4-BE49-F238E27FC236}">
                  <a16:creationId xmlns:a16="http://schemas.microsoft.com/office/drawing/2014/main" id="{19E9E31A-081E-F586-A3FC-62D952B186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145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38069" name="Oval 10">
              <a:extLst>
                <a:ext uri="{FF2B5EF4-FFF2-40B4-BE49-F238E27FC236}">
                  <a16:creationId xmlns:a16="http://schemas.microsoft.com/office/drawing/2014/main" id="{0C8E64D8-550A-D03A-CBB8-2C08ED68A2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70" name="Straight Arrow Connector 10">
              <a:extLst>
                <a:ext uri="{FF2B5EF4-FFF2-40B4-BE49-F238E27FC236}">
                  <a16:creationId xmlns:a16="http://schemas.microsoft.com/office/drawing/2014/main" id="{58AB6BDE-FB37-A082-E1F2-DF4ABBC210BF}"/>
                </a:ext>
              </a:extLst>
            </p:cNvPr>
            <p:cNvCxnSpPr>
              <a:cxnSpLocks noChangeShapeType="1"/>
              <a:stCxn id="38069" idx="1"/>
              <a:endCxn id="38065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71" name="Straight Arrow Connector 10">
              <a:extLst>
                <a:ext uri="{FF2B5EF4-FFF2-40B4-BE49-F238E27FC236}">
                  <a16:creationId xmlns:a16="http://schemas.microsoft.com/office/drawing/2014/main" id="{E33226F3-3BD9-A75D-D976-99E118DBE2B2}"/>
                </a:ext>
              </a:extLst>
            </p:cNvPr>
            <p:cNvCxnSpPr>
              <a:cxnSpLocks noChangeShapeType="1"/>
              <a:stCxn id="38069" idx="7"/>
              <a:endCxn id="38068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72" name="Straight Arrow Connector 10">
              <a:extLst>
                <a:ext uri="{FF2B5EF4-FFF2-40B4-BE49-F238E27FC236}">
                  <a16:creationId xmlns:a16="http://schemas.microsoft.com/office/drawing/2014/main" id="{34FDCC8D-815F-FE24-B278-76D9F1ABAA28}"/>
                </a:ext>
              </a:extLst>
            </p:cNvPr>
            <p:cNvCxnSpPr>
              <a:cxnSpLocks noChangeShapeType="1"/>
              <a:stCxn id="38064" idx="5"/>
              <a:endCxn id="38068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F98392E-4E4F-F368-D105-84EAEAA93138}"/>
                </a:ext>
              </a:extLst>
            </p:cNvPr>
            <p:cNvSpPr txBox="1"/>
            <p:nvPr/>
          </p:nvSpPr>
          <p:spPr bwMode="auto">
            <a:xfrm>
              <a:off x="677177" y="2548221"/>
              <a:ext cx="312803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B95F6EE-F957-342C-CB0B-7B38BF7DDB21}"/>
                </a:ext>
              </a:extLst>
            </p:cNvPr>
            <p:cNvSpPr txBox="1"/>
            <p:nvPr/>
          </p:nvSpPr>
          <p:spPr bwMode="auto">
            <a:xfrm>
              <a:off x="1574305" y="1665683"/>
              <a:ext cx="312804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B1BF4B04-E6AC-436D-8E77-26DA40E9CE67}"/>
                </a:ext>
              </a:extLst>
            </p:cNvPr>
            <p:cNvSpPr txBox="1"/>
            <p:nvPr/>
          </p:nvSpPr>
          <p:spPr bwMode="auto">
            <a:xfrm>
              <a:off x="1609237" y="2548221"/>
              <a:ext cx="314392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76" name="TextBox 31">
              <a:extLst>
                <a:ext uri="{FF2B5EF4-FFF2-40B4-BE49-F238E27FC236}">
                  <a16:creationId xmlns:a16="http://schemas.microsoft.com/office/drawing/2014/main" id="{8602CAD3-5E81-5858-3337-75BBA95DBA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77" name="TextBox 32">
              <a:extLst>
                <a:ext uri="{FF2B5EF4-FFF2-40B4-BE49-F238E27FC236}">
                  <a16:creationId xmlns:a16="http://schemas.microsoft.com/office/drawing/2014/main" id="{A009D12A-C2F5-5F36-8581-0C5AF99F45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78" name="TextBox 33">
              <a:extLst>
                <a:ext uri="{FF2B5EF4-FFF2-40B4-BE49-F238E27FC236}">
                  <a16:creationId xmlns:a16="http://schemas.microsoft.com/office/drawing/2014/main" id="{5762EDBF-46D1-8D4C-2CD3-3954C89702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79" name="TextBox 34">
              <a:extLst>
                <a:ext uri="{FF2B5EF4-FFF2-40B4-BE49-F238E27FC236}">
                  <a16:creationId xmlns:a16="http://schemas.microsoft.com/office/drawing/2014/main" id="{AFDF22DB-AD6C-967F-F2BA-017A3946BB8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80" name="TextBox 80">
              <a:extLst>
                <a:ext uri="{FF2B5EF4-FFF2-40B4-BE49-F238E27FC236}">
                  <a16:creationId xmlns:a16="http://schemas.microsoft.com/office/drawing/2014/main" id="{522855ED-780B-CEAC-6C2D-408D375038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63546" y="2028919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38081" name="TextBox 80">
              <a:extLst>
                <a:ext uri="{FF2B5EF4-FFF2-40B4-BE49-F238E27FC236}">
                  <a16:creationId xmlns:a16="http://schemas.microsoft.com/office/drawing/2014/main" id="{0CA054B0-8F12-22E1-5230-1BF5C2025E7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0443" y="277937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38082" name="TextBox 80">
              <a:extLst>
                <a:ext uri="{FF2B5EF4-FFF2-40B4-BE49-F238E27FC236}">
                  <a16:creationId xmlns:a16="http://schemas.microsoft.com/office/drawing/2014/main" id="{FD549ADD-7B7E-DF01-AA8C-DCE9039DA8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05927" y="203842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</p:grpSp>
      <p:grpSp>
        <p:nvGrpSpPr>
          <p:cNvPr id="37894" name="Group 39">
            <a:extLst>
              <a:ext uri="{FF2B5EF4-FFF2-40B4-BE49-F238E27FC236}">
                <a16:creationId xmlns:a16="http://schemas.microsoft.com/office/drawing/2014/main" id="{941B0716-5AB5-2124-BFBB-2C34F89C6552}"/>
              </a:ext>
            </a:extLst>
          </p:cNvPr>
          <p:cNvGrpSpPr>
            <a:grpSpLocks/>
          </p:cNvGrpSpPr>
          <p:nvPr/>
        </p:nvGrpSpPr>
        <p:grpSpPr bwMode="auto">
          <a:xfrm>
            <a:off x="4729164" y="1576388"/>
            <a:ext cx="2162175" cy="2043112"/>
            <a:chOff x="488224" y="1321240"/>
            <a:chExt cx="2162192" cy="2042852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CC90082-2D55-A83F-36B4-86F76BD35D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6" y="1413303"/>
              <a:ext cx="376241" cy="347618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38048" name="Oval 41">
              <a:extLst>
                <a:ext uri="{FF2B5EF4-FFF2-40B4-BE49-F238E27FC236}">
                  <a16:creationId xmlns:a16="http://schemas.microsoft.com/office/drawing/2014/main" id="{6BAF73DA-B02D-8767-D8D9-56E7243E15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38049" name="Straight Arrow Connector 10">
              <a:extLst>
                <a:ext uri="{FF2B5EF4-FFF2-40B4-BE49-F238E27FC236}">
                  <a16:creationId xmlns:a16="http://schemas.microsoft.com/office/drawing/2014/main" id="{FCE3AA91-8702-B00C-F545-F1975F8B66B6}"/>
                </a:ext>
              </a:extLst>
            </p:cNvPr>
            <p:cNvCxnSpPr>
              <a:cxnSpLocks noChangeShapeType="1"/>
              <a:stCxn id="41" idx="3"/>
              <a:endCxn id="38048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FCE8B663-9701-140C-98F1-4ABDF45E334B}"/>
                </a:ext>
              </a:extLst>
            </p:cNvPr>
            <p:cNvSpPr txBox="1"/>
            <p:nvPr/>
          </p:nvSpPr>
          <p:spPr bwMode="auto">
            <a:xfrm>
              <a:off x="656500" y="1710128"/>
              <a:ext cx="304894" cy="36928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8051" name="Oval 44">
              <a:extLst>
                <a:ext uri="{FF2B5EF4-FFF2-40B4-BE49-F238E27FC236}">
                  <a16:creationId xmlns:a16="http://schemas.microsoft.com/office/drawing/2014/main" id="{15A24BC8-3B3F-579C-FFCF-CBD8DE63A5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145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38052" name="Oval 45">
              <a:extLst>
                <a:ext uri="{FF2B5EF4-FFF2-40B4-BE49-F238E27FC236}">
                  <a16:creationId xmlns:a16="http://schemas.microsoft.com/office/drawing/2014/main" id="{313057B4-64E1-839D-F544-7401DD1E39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53" name="Straight Arrow Connector 10">
              <a:extLst>
                <a:ext uri="{FF2B5EF4-FFF2-40B4-BE49-F238E27FC236}">
                  <a16:creationId xmlns:a16="http://schemas.microsoft.com/office/drawing/2014/main" id="{F30D679B-5D81-677F-930D-5BFB1A38DAA8}"/>
                </a:ext>
              </a:extLst>
            </p:cNvPr>
            <p:cNvCxnSpPr>
              <a:cxnSpLocks noChangeShapeType="1"/>
              <a:stCxn id="38052" idx="1"/>
              <a:endCxn id="38048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54" name="Straight Arrow Connector 10">
              <a:extLst>
                <a:ext uri="{FF2B5EF4-FFF2-40B4-BE49-F238E27FC236}">
                  <a16:creationId xmlns:a16="http://schemas.microsoft.com/office/drawing/2014/main" id="{2AB70BBA-2810-0165-9FB0-A46A7D055F96}"/>
                </a:ext>
              </a:extLst>
            </p:cNvPr>
            <p:cNvCxnSpPr>
              <a:cxnSpLocks noChangeShapeType="1"/>
              <a:stCxn id="38052" idx="7"/>
              <a:endCxn id="38051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55" name="Straight Arrow Connector 10">
              <a:extLst>
                <a:ext uri="{FF2B5EF4-FFF2-40B4-BE49-F238E27FC236}">
                  <a16:creationId xmlns:a16="http://schemas.microsoft.com/office/drawing/2014/main" id="{320D02D9-EB8C-EC0A-77E2-224BD46186CC}"/>
                </a:ext>
              </a:extLst>
            </p:cNvPr>
            <p:cNvCxnSpPr>
              <a:cxnSpLocks noChangeShapeType="1"/>
              <a:stCxn id="41" idx="5"/>
              <a:endCxn id="38051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148135DB-B0D9-7971-024E-244EEF0C4186}"/>
                </a:ext>
              </a:extLst>
            </p:cNvPr>
            <p:cNvSpPr txBox="1"/>
            <p:nvPr/>
          </p:nvSpPr>
          <p:spPr bwMode="auto">
            <a:xfrm>
              <a:off x="677137" y="2548221"/>
              <a:ext cx="312740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96538DCD-F546-8BC1-1203-00475366E4AB}"/>
                </a:ext>
              </a:extLst>
            </p:cNvPr>
            <p:cNvSpPr txBox="1"/>
            <p:nvPr/>
          </p:nvSpPr>
          <p:spPr bwMode="auto">
            <a:xfrm>
              <a:off x="1574083" y="1665683"/>
              <a:ext cx="312739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3D39992-B393-9A13-C096-92360D33F507}"/>
                </a:ext>
              </a:extLst>
            </p:cNvPr>
            <p:cNvSpPr txBox="1"/>
            <p:nvPr/>
          </p:nvSpPr>
          <p:spPr bwMode="auto">
            <a:xfrm>
              <a:off x="1609008" y="2548221"/>
              <a:ext cx="314327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59" name="TextBox 52">
              <a:extLst>
                <a:ext uri="{FF2B5EF4-FFF2-40B4-BE49-F238E27FC236}">
                  <a16:creationId xmlns:a16="http://schemas.microsoft.com/office/drawing/2014/main" id="{C475E828-4765-0EF9-A158-ED1BDA6CAD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0</a:t>
              </a:r>
            </a:p>
          </p:txBody>
        </p:sp>
        <p:sp>
          <p:nvSpPr>
            <p:cNvPr id="38060" name="TextBox 53">
              <a:extLst>
                <a:ext uri="{FF2B5EF4-FFF2-40B4-BE49-F238E27FC236}">
                  <a16:creationId xmlns:a16="http://schemas.microsoft.com/office/drawing/2014/main" id="{739C35CD-17A8-9584-4A58-8CE149E69D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d:3</a:t>
              </a:r>
            </a:p>
          </p:txBody>
        </p:sp>
        <p:sp>
          <p:nvSpPr>
            <p:cNvPr id="38061" name="TextBox 54">
              <a:extLst>
                <a:ext uri="{FF2B5EF4-FFF2-40B4-BE49-F238E27FC236}">
                  <a16:creationId xmlns:a16="http://schemas.microsoft.com/office/drawing/2014/main" id="{6D3655A5-3D05-6918-24A5-0B965721FE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d:6</a:t>
              </a:r>
            </a:p>
          </p:txBody>
        </p:sp>
        <p:sp>
          <p:nvSpPr>
            <p:cNvPr id="38062" name="TextBox 55">
              <a:extLst>
                <a:ext uri="{FF2B5EF4-FFF2-40B4-BE49-F238E27FC236}">
                  <a16:creationId xmlns:a16="http://schemas.microsoft.com/office/drawing/2014/main" id="{5D5B3394-7F96-E5CD-9A22-A00F1B3DAF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63" name="TextBox 80">
              <a:extLst>
                <a:ext uri="{FF2B5EF4-FFF2-40B4-BE49-F238E27FC236}">
                  <a16:creationId xmlns:a16="http://schemas.microsoft.com/office/drawing/2014/main" id="{EF000D54-CB5A-6C0B-C40F-26BC93B29E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0443" y="277937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</p:grpSp>
      <p:sp>
        <p:nvSpPr>
          <p:cNvPr id="37895" name="TextBox 59">
            <a:extLst>
              <a:ext uri="{FF2B5EF4-FFF2-40B4-BE49-F238E27FC236}">
                <a16:creationId xmlns:a16="http://schemas.microsoft.com/office/drawing/2014/main" id="{CA9B61BB-E285-915D-DAC6-61E03D5DFBA5}"/>
              </a:ext>
            </a:extLst>
          </p:cNvPr>
          <p:cNvSpPr txBox="1">
            <a:spLocks noChangeArrowheads="1"/>
          </p:cNvSpPr>
          <p:nvPr/>
        </p:nvSpPr>
        <p:spPr bwMode="auto">
          <a:xfrm rot="18356409">
            <a:off x="4561682" y="1786732"/>
            <a:ext cx="703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0 + 3</a:t>
            </a:r>
          </a:p>
        </p:txBody>
      </p:sp>
      <p:sp>
        <p:nvSpPr>
          <p:cNvPr id="37896" name="TextBox 60">
            <a:extLst>
              <a:ext uri="{FF2B5EF4-FFF2-40B4-BE49-F238E27FC236}">
                <a16:creationId xmlns:a16="http://schemas.microsoft.com/office/drawing/2014/main" id="{A8640A70-A7D9-BF39-94E4-F660495F38D5}"/>
              </a:ext>
            </a:extLst>
          </p:cNvPr>
          <p:cNvSpPr txBox="1">
            <a:spLocks noChangeArrowheads="1"/>
          </p:cNvSpPr>
          <p:nvPr/>
        </p:nvSpPr>
        <p:spPr bwMode="auto">
          <a:xfrm rot="3006918">
            <a:off x="5886451" y="1892301"/>
            <a:ext cx="7032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0 + 6</a:t>
            </a:r>
          </a:p>
        </p:txBody>
      </p:sp>
      <p:grpSp>
        <p:nvGrpSpPr>
          <p:cNvPr id="37897" name="Group 61">
            <a:extLst>
              <a:ext uri="{FF2B5EF4-FFF2-40B4-BE49-F238E27FC236}">
                <a16:creationId xmlns:a16="http://schemas.microsoft.com/office/drawing/2014/main" id="{39D893FA-2ACD-6553-E36D-D2A4A5D79050}"/>
              </a:ext>
            </a:extLst>
          </p:cNvPr>
          <p:cNvGrpSpPr>
            <a:grpSpLocks/>
          </p:cNvGrpSpPr>
          <p:nvPr/>
        </p:nvGrpSpPr>
        <p:grpSpPr bwMode="auto">
          <a:xfrm>
            <a:off x="7556501" y="1576389"/>
            <a:ext cx="2162175" cy="1920875"/>
            <a:chOff x="488224" y="1321240"/>
            <a:chExt cx="2162192" cy="1920927"/>
          </a:xfrm>
        </p:grpSpPr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C41AFC68-F1B3-6D40-E757-1EEBB095CA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7" y="1413317"/>
              <a:ext cx="376240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CDCF7993-DDD7-1FD3-3175-A272FB012E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174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8033" name="Straight Arrow Connector 10">
              <a:extLst>
                <a:ext uri="{FF2B5EF4-FFF2-40B4-BE49-F238E27FC236}">
                  <a16:creationId xmlns:a16="http://schemas.microsoft.com/office/drawing/2014/main" id="{76A4D8BC-1DAC-7F97-417F-DEE4FDA909A9}"/>
                </a:ext>
              </a:extLst>
            </p:cNvPr>
            <p:cNvCxnSpPr>
              <a:cxnSpLocks noChangeShapeType="1"/>
              <a:stCxn id="63" idx="3"/>
              <a:endCxn id="64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73F649AA-DEFA-9917-8977-37FFCD3CC7B0}"/>
                </a:ext>
              </a:extLst>
            </p:cNvPr>
            <p:cNvSpPr txBox="1"/>
            <p:nvPr/>
          </p:nvSpPr>
          <p:spPr bwMode="auto">
            <a:xfrm>
              <a:off x="656500" y="1710188"/>
              <a:ext cx="304894" cy="36934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8035" name="Oval 66">
              <a:extLst>
                <a:ext uri="{FF2B5EF4-FFF2-40B4-BE49-F238E27FC236}">
                  <a16:creationId xmlns:a16="http://schemas.microsoft.com/office/drawing/2014/main" id="{FB034A98-27F4-D78A-ECBD-354318845A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145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38036" name="Oval 67">
              <a:extLst>
                <a:ext uri="{FF2B5EF4-FFF2-40B4-BE49-F238E27FC236}">
                  <a16:creationId xmlns:a16="http://schemas.microsoft.com/office/drawing/2014/main" id="{187F4D56-65FA-DDFE-49FE-B301E2170C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37" name="Straight Arrow Connector 10">
              <a:extLst>
                <a:ext uri="{FF2B5EF4-FFF2-40B4-BE49-F238E27FC236}">
                  <a16:creationId xmlns:a16="http://schemas.microsoft.com/office/drawing/2014/main" id="{CB04902C-23BE-5EB3-B6F0-B6A05D971B34}"/>
                </a:ext>
              </a:extLst>
            </p:cNvPr>
            <p:cNvCxnSpPr>
              <a:cxnSpLocks noChangeShapeType="1"/>
              <a:stCxn id="38036" idx="1"/>
              <a:endCxn id="64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38" name="Straight Arrow Connector 10">
              <a:extLst>
                <a:ext uri="{FF2B5EF4-FFF2-40B4-BE49-F238E27FC236}">
                  <a16:creationId xmlns:a16="http://schemas.microsoft.com/office/drawing/2014/main" id="{90AC03CF-15CC-F5BC-9F71-44E41CF29A2D}"/>
                </a:ext>
              </a:extLst>
            </p:cNvPr>
            <p:cNvCxnSpPr>
              <a:cxnSpLocks noChangeShapeType="1"/>
              <a:stCxn id="38036" idx="7"/>
              <a:endCxn id="38035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39" name="Straight Arrow Connector 10">
              <a:extLst>
                <a:ext uri="{FF2B5EF4-FFF2-40B4-BE49-F238E27FC236}">
                  <a16:creationId xmlns:a16="http://schemas.microsoft.com/office/drawing/2014/main" id="{F2593F02-BCAE-9792-94CF-B7F1E8AABE8D}"/>
                </a:ext>
              </a:extLst>
            </p:cNvPr>
            <p:cNvCxnSpPr>
              <a:cxnSpLocks noChangeShapeType="1"/>
              <a:stCxn id="63" idx="5"/>
              <a:endCxn id="38035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4E3BFB5A-2AAA-1CA8-E938-AB5ADB618F3F}"/>
                </a:ext>
              </a:extLst>
            </p:cNvPr>
            <p:cNvSpPr txBox="1"/>
            <p:nvPr/>
          </p:nvSpPr>
          <p:spPr bwMode="auto">
            <a:xfrm>
              <a:off x="677138" y="2548410"/>
              <a:ext cx="312739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EBD58238-43C1-5005-F664-876CA7FFA519}"/>
                </a:ext>
              </a:extLst>
            </p:cNvPr>
            <p:cNvSpPr txBox="1"/>
            <p:nvPr/>
          </p:nvSpPr>
          <p:spPr bwMode="auto">
            <a:xfrm>
              <a:off x="1574083" y="1665736"/>
              <a:ext cx="312740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101C4C4F-4D89-FFCC-E752-D728E992CD47}"/>
                </a:ext>
              </a:extLst>
            </p:cNvPr>
            <p:cNvSpPr txBox="1"/>
            <p:nvPr/>
          </p:nvSpPr>
          <p:spPr bwMode="auto">
            <a:xfrm>
              <a:off x="1609008" y="2548410"/>
              <a:ext cx="314327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43" name="TextBox 74">
              <a:extLst>
                <a:ext uri="{FF2B5EF4-FFF2-40B4-BE49-F238E27FC236}">
                  <a16:creationId xmlns:a16="http://schemas.microsoft.com/office/drawing/2014/main" id="{E2E88D0B-B10B-C773-1B6A-56B219614A5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44" name="TextBox 75">
              <a:extLst>
                <a:ext uri="{FF2B5EF4-FFF2-40B4-BE49-F238E27FC236}">
                  <a16:creationId xmlns:a16="http://schemas.microsoft.com/office/drawing/2014/main" id="{FEDF00C2-770B-A150-14B7-2184A84371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3</a:t>
              </a:r>
            </a:p>
          </p:txBody>
        </p:sp>
        <p:sp>
          <p:nvSpPr>
            <p:cNvPr id="38045" name="TextBox 76">
              <a:extLst>
                <a:ext uri="{FF2B5EF4-FFF2-40B4-BE49-F238E27FC236}">
                  <a16:creationId xmlns:a16="http://schemas.microsoft.com/office/drawing/2014/main" id="{8A11B385-61D3-BF6E-2262-30E6A8AE078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d:6</a:t>
              </a:r>
            </a:p>
          </p:txBody>
        </p:sp>
        <p:sp>
          <p:nvSpPr>
            <p:cNvPr id="38046" name="TextBox 77">
              <a:extLst>
                <a:ext uri="{FF2B5EF4-FFF2-40B4-BE49-F238E27FC236}">
                  <a16:creationId xmlns:a16="http://schemas.microsoft.com/office/drawing/2014/main" id="{1FE51688-C612-D9BE-D14C-D91C248142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d:8</a:t>
              </a:r>
            </a:p>
          </p:txBody>
        </p:sp>
      </p:grpSp>
      <p:sp>
        <p:nvSpPr>
          <p:cNvPr id="37898" name="TextBox 79">
            <a:extLst>
              <a:ext uri="{FF2B5EF4-FFF2-40B4-BE49-F238E27FC236}">
                <a16:creationId xmlns:a16="http://schemas.microsoft.com/office/drawing/2014/main" id="{98CA9204-813E-1925-ABC4-843E5287A3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7075" y="3535363"/>
            <a:ext cx="2089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start A(d=0)</a:t>
            </a:r>
          </a:p>
        </p:txBody>
      </p:sp>
      <p:sp>
        <p:nvSpPr>
          <p:cNvPr id="37899" name="TextBox 80">
            <a:extLst>
              <a:ext uri="{FF2B5EF4-FFF2-40B4-BE49-F238E27FC236}">
                <a16:creationId xmlns:a16="http://schemas.microsoft.com/office/drawing/2014/main" id="{631FF14C-D984-898F-6A86-AAFC852B67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0625" y="3538539"/>
            <a:ext cx="15763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B(d=3)</a:t>
            </a:r>
          </a:p>
        </p:txBody>
      </p:sp>
      <p:sp>
        <p:nvSpPr>
          <p:cNvPr id="37900" name="TextBox 81">
            <a:extLst>
              <a:ext uri="{FF2B5EF4-FFF2-40B4-BE49-F238E27FC236}">
                <a16:creationId xmlns:a16="http://schemas.microsoft.com/office/drawing/2014/main" id="{ABBB2125-1022-56F6-E583-631A6A372D7C}"/>
              </a:ext>
            </a:extLst>
          </p:cNvPr>
          <p:cNvSpPr txBox="1">
            <a:spLocks noChangeArrowheads="1"/>
          </p:cNvSpPr>
          <p:nvPr/>
        </p:nvSpPr>
        <p:spPr bwMode="auto">
          <a:xfrm rot="3006918">
            <a:off x="7414419" y="2966244"/>
            <a:ext cx="7032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3 + 5</a:t>
            </a:r>
          </a:p>
        </p:txBody>
      </p:sp>
      <p:grpSp>
        <p:nvGrpSpPr>
          <p:cNvPr id="37901" name="Group 82">
            <a:extLst>
              <a:ext uri="{FF2B5EF4-FFF2-40B4-BE49-F238E27FC236}">
                <a16:creationId xmlns:a16="http://schemas.microsoft.com/office/drawing/2014/main" id="{6A464ACE-692A-EB4B-97D0-E852372C8938}"/>
              </a:ext>
            </a:extLst>
          </p:cNvPr>
          <p:cNvGrpSpPr>
            <a:grpSpLocks/>
          </p:cNvGrpSpPr>
          <p:nvPr/>
        </p:nvGrpSpPr>
        <p:grpSpPr bwMode="auto">
          <a:xfrm>
            <a:off x="2144714" y="3965576"/>
            <a:ext cx="2162175" cy="1920875"/>
            <a:chOff x="488224" y="1321240"/>
            <a:chExt cx="2162192" cy="1920927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56D4BBE4-81E8-60E5-8710-5A89DA2ECB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6" y="1413317"/>
              <a:ext cx="376241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EFB5D860-9283-077E-0420-AEC8D6ABC1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175"/>
              <a:ext cx="377828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8017" name="Straight Arrow Connector 10">
              <a:extLst>
                <a:ext uri="{FF2B5EF4-FFF2-40B4-BE49-F238E27FC236}">
                  <a16:creationId xmlns:a16="http://schemas.microsoft.com/office/drawing/2014/main" id="{AB50D73A-9D5F-2030-C0A4-B3E549684CF0}"/>
                </a:ext>
              </a:extLst>
            </p:cNvPr>
            <p:cNvCxnSpPr>
              <a:cxnSpLocks noChangeShapeType="1"/>
              <a:stCxn id="84" idx="3"/>
              <a:endCxn id="85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EBCBEA13-162F-58E2-E0D5-9659D854979B}"/>
                </a:ext>
              </a:extLst>
            </p:cNvPr>
            <p:cNvSpPr txBox="1"/>
            <p:nvPr/>
          </p:nvSpPr>
          <p:spPr bwMode="auto">
            <a:xfrm>
              <a:off x="656500" y="1710189"/>
              <a:ext cx="304894" cy="36934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AE403271-E1D3-E263-FCEF-90514F11B2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084" y="2145175"/>
              <a:ext cx="377828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38020" name="Oval 88">
              <a:extLst>
                <a:ext uri="{FF2B5EF4-FFF2-40B4-BE49-F238E27FC236}">
                  <a16:creationId xmlns:a16="http://schemas.microsoft.com/office/drawing/2014/main" id="{9E0D3961-1EB0-E33B-77C1-283EA9BFAD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21" name="Straight Arrow Connector 10">
              <a:extLst>
                <a:ext uri="{FF2B5EF4-FFF2-40B4-BE49-F238E27FC236}">
                  <a16:creationId xmlns:a16="http://schemas.microsoft.com/office/drawing/2014/main" id="{B831ECA4-FCBD-45F4-3C23-3765477C225C}"/>
                </a:ext>
              </a:extLst>
            </p:cNvPr>
            <p:cNvCxnSpPr>
              <a:cxnSpLocks noChangeShapeType="1"/>
              <a:stCxn id="38020" idx="1"/>
              <a:endCxn id="85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prstDash val="dash"/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22" name="Straight Arrow Connector 10">
              <a:extLst>
                <a:ext uri="{FF2B5EF4-FFF2-40B4-BE49-F238E27FC236}">
                  <a16:creationId xmlns:a16="http://schemas.microsoft.com/office/drawing/2014/main" id="{D1C544D8-D670-D545-D6C0-FD7A2B0C81AE}"/>
                </a:ext>
              </a:extLst>
            </p:cNvPr>
            <p:cNvCxnSpPr>
              <a:cxnSpLocks noChangeShapeType="1"/>
              <a:stCxn id="38020" idx="7"/>
              <a:endCxn id="88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23" name="Straight Arrow Connector 10">
              <a:extLst>
                <a:ext uri="{FF2B5EF4-FFF2-40B4-BE49-F238E27FC236}">
                  <a16:creationId xmlns:a16="http://schemas.microsoft.com/office/drawing/2014/main" id="{F3C9BA07-B88C-8A75-00B0-BC117B659826}"/>
                </a:ext>
              </a:extLst>
            </p:cNvPr>
            <p:cNvCxnSpPr>
              <a:cxnSpLocks noChangeShapeType="1"/>
              <a:stCxn id="84" idx="5"/>
              <a:endCxn id="88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DF387E75-8B33-4F90-DC43-BF2485C78205}"/>
                </a:ext>
              </a:extLst>
            </p:cNvPr>
            <p:cNvSpPr txBox="1"/>
            <p:nvPr/>
          </p:nvSpPr>
          <p:spPr bwMode="auto">
            <a:xfrm>
              <a:off x="677137" y="2548411"/>
              <a:ext cx="312740" cy="36989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26F292FA-8604-5FE2-F346-00425389E321}"/>
                </a:ext>
              </a:extLst>
            </p:cNvPr>
            <p:cNvSpPr txBox="1"/>
            <p:nvPr/>
          </p:nvSpPr>
          <p:spPr bwMode="auto">
            <a:xfrm>
              <a:off x="1574083" y="1665737"/>
              <a:ext cx="312739" cy="36989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5F84951C-5C87-9B41-0D3F-2D27054B837B}"/>
                </a:ext>
              </a:extLst>
            </p:cNvPr>
            <p:cNvSpPr txBox="1"/>
            <p:nvPr/>
          </p:nvSpPr>
          <p:spPr bwMode="auto">
            <a:xfrm>
              <a:off x="1609008" y="2548411"/>
              <a:ext cx="314327" cy="36989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27" name="TextBox 95">
              <a:extLst>
                <a:ext uri="{FF2B5EF4-FFF2-40B4-BE49-F238E27FC236}">
                  <a16:creationId xmlns:a16="http://schemas.microsoft.com/office/drawing/2014/main" id="{719BD825-DABC-2856-5212-5C40F8E360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28" name="TextBox 96">
              <a:extLst>
                <a:ext uri="{FF2B5EF4-FFF2-40B4-BE49-F238E27FC236}">
                  <a16:creationId xmlns:a16="http://schemas.microsoft.com/office/drawing/2014/main" id="{413AC265-EF01-62F2-065E-A9A91D50F2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d:3</a:t>
              </a:r>
            </a:p>
          </p:txBody>
        </p:sp>
        <p:sp>
          <p:nvSpPr>
            <p:cNvPr id="38029" name="TextBox 97">
              <a:extLst>
                <a:ext uri="{FF2B5EF4-FFF2-40B4-BE49-F238E27FC236}">
                  <a16:creationId xmlns:a16="http://schemas.microsoft.com/office/drawing/2014/main" id="{581C841B-0A0C-5622-FEDA-362D494FA8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6</a:t>
              </a:r>
            </a:p>
          </p:txBody>
        </p:sp>
        <p:sp>
          <p:nvSpPr>
            <p:cNvPr id="38030" name="TextBox 98">
              <a:extLst>
                <a:ext uri="{FF2B5EF4-FFF2-40B4-BE49-F238E27FC236}">
                  <a16:creationId xmlns:a16="http://schemas.microsoft.com/office/drawing/2014/main" id="{5D2AA606-A87D-F45D-44EC-C7F9168DB0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d:7</a:t>
              </a:r>
            </a:p>
          </p:txBody>
        </p:sp>
      </p:grpSp>
      <p:sp>
        <p:nvSpPr>
          <p:cNvPr id="37902" name="TextBox 99">
            <a:extLst>
              <a:ext uri="{FF2B5EF4-FFF2-40B4-BE49-F238E27FC236}">
                <a16:creationId xmlns:a16="http://schemas.microsoft.com/office/drawing/2014/main" id="{9CA9F7A4-FF1E-A417-ED66-D2AEF3A21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8839" y="5927725"/>
            <a:ext cx="16017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C(d=6)</a:t>
            </a:r>
          </a:p>
        </p:txBody>
      </p:sp>
      <p:sp>
        <p:nvSpPr>
          <p:cNvPr id="37903" name="TextBox 100">
            <a:extLst>
              <a:ext uri="{FF2B5EF4-FFF2-40B4-BE49-F238E27FC236}">
                <a16:creationId xmlns:a16="http://schemas.microsoft.com/office/drawing/2014/main" id="{49C7E267-FA15-8FAE-E373-9BB9233FD5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91013" y="4668838"/>
            <a:ext cx="2843212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d(Vadj) &gt; d</a:t>
            </a:r>
            <a:r>
              <a:rPr kumimoji="0" lang="en-GB" altLang="en-US" sz="1800" i="1" baseline="-25000"/>
              <a:t>estimate</a:t>
            </a:r>
            <a:r>
              <a:rPr kumimoji="0" lang="en-GB" altLang="en-US" sz="1800" i="1"/>
              <a:t> </a:t>
            </a:r>
            <a:br>
              <a:rPr kumimoji="0" lang="en-GB" altLang="en-US" sz="1800" i="1"/>
            </a:br>
            <a:r>
              <a:rPr kumimoji="0" lang="en-GB" altLang="en-US" sz="1800" i="1"/>
              <a:t>For vertex D we change both the value of d and it’s parent becomes 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The edge(B, D) becomes irrelevant.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i="1"/>
          </a:p>
        </p:txBody>
      </p:sp>
      <p:sp>
        <p:nvSpPr>
          <p:cNvPr id="37904" name="TextBox 101">
            <a:extLst>
              <a:ext uri="{FF2B5EF4-FFF2-40B4-BE49-F238E27FC236}">
                <a16:creationId xmlns:a16="http://schemas.microsoft.com/office/drawing/2014/main" id="{644DADF0-FCA2-33D2-9728-4895C335C9B6}"/>
              </a:ext>
            </a:extLst>
          </p:cNvPr>
          <p:cNvSpPr txBox="1">
            <a:spLocks noChangeArrowheads="1"/>
          </p:cNvSpPr>
          <p:nvPr/>
        </p:nvSpPr>
        <p:spPr bwMode="auto">
          <a:xfrm rot="18356409">
            <a:off x="2755107" y="4985544"/>
            <a:ext cx="7032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6 + 1</a:t>
            </a:r>
          </a:p>
        </p:txBody>
      </p:sp>
      <p:grpSp>
        <p:nvGrpSpPr>
          <p:cNvPr id="37905" name="Group 119">
            <a:extLst>
              <a:ext uri="{FF2B5EF4-FFF2-40B4-BE49-F238E27FC236}">
                <a16:creationId xmlns:a16="http://schemas.microsoft.com/office/drawing/2014/main" id="{41306C48-3075-9BFE-EAA9-3CEF16256452}"/>
              </a:ext>
            </a:extLst>
          </p:cNvPr>
          <p:cNvGrpSpPr>
            <a:grpSpLocks/>
          </p:cNvGrpSpPr>
          <p:nvPr/>
        </p:nvGrpSpPr>
        <p:grpSpPr bwMode="auto">
          <a:xfrm>
            <a:off x="7804151" y="3954464"/>
            <a:ext cx="2162175" cy="1920875"/>
            <a:chOff x="488224" y="1321240"/>
            <a:chExt cx="2162192" cy="1920927"/>
          </a:xfrm>
        </p:grpSpPr>
        <p:sp>
          <p:nvSpPr>
            <p:cNvPr id="121" name="Oval 120">
              <a:extLst>
                <a:ext uri="{FF2B5EF4-FFF2-40B4-BE49-F238E27FC236}">
                  <a16:creationId xmlns:a16="http://schemas.microsoft.com/office/drawing/2014/main" id="{339AA786-3057-08F3-0D1F-F8FB8A37D0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7" y="1413317"/>
              <a:ext cx="376240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22" name="Oval 121">
              <a:extLst>
                <a:ext uri="{FF2B5EF4-FFF2-40B4-BE49-F238E27FC236}">
                  <a16:creationId xmlns:a16="http://schemas.microsoft.com/office/drawing/2014/main" id="{452DD6A2-F4F7-A918-7A32-8A174EFD34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174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8001" name="Straight Arrow Connector 10">
              <a:extLst>
                <a:ext uri="{FF2B5EF4-FFF2-40B4-BE49-F238E27FC236}">
                  <a16:creationId xmlns:a16="http://schemas.microsoft.com/office/drawing/2014/main" id="{C2BDED86-CC90-E463-538F-A6A2379D4F42}"/>
                </a:ext>
              </a:extLst>
            </p:cNvPr>
            <p:cNvCxnSpPr>
              <a:cxnSpLocks noChangeShapeType="1"/>
              <a:stCxn id="121" idx="3"/>
              <a:endCxn id="122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F37B6117-22FD-F044-63C4-8CCE4ACF3299}"/>
                </a:ext>
              </a:extLst>
            </p:cNvPr>
            <p:cNvSpPr txBox="1"/>
            <p:nvPr/>
          </p:nvSpPr>
          <p:spPr bwMode="auto">
            <a:xfrm>
              <a:off x="656500" y="1710188"/>
              <a:ext cx="304894" cy="36934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25" name="Oval 124">
              <a:extLst>
                <a:ext uri="{FF2B5EF4-FFF2-40B4-BE49-F238E27FC236}">
                  <a16:creationId xmlns:a16="http://schemas.microsoft.com/office/drawing/2014/main" id="{0BC11853-CB16-CF20-5DC6-03D57ECEB8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084" y="2145174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0864DE03-3112-2FEB-9CA8-8BCF925E55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692" y="2850043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D</a:t>
              </a:r>
            </a:p>
          </p:txBody>
        </p:sp>
        <p:cxnSp>
          <p:nvCxnSpPr>
            <p:cNvPr id="38005" name="Straight Arrow Connector 10">
              <a:extLst>
                <a:ext uri="{FF2B5EF4-FFF2-40B4-BE49-F238E27FC236}">
                  <a16:creationId xmlns:a16="http://schemas.microsoft.com/office/drawing/2014/main" id="{CA1E0828-C5E2-4A80-7EE8-E5B86DE4CC7F}"/>
                </a:ext>
              </a:extLst>
            </p:cNvPr>
            <p:cNvCxnSpPr>
              <a:cxnSpLocks noChangeShapeType="1"/>
              <a:stCxn id="126" idx="1"/>
              <a:endCxn id="122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prstDash val="dash"/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06" name="Straight Arrow Connector 10">
              <a:extLst>
                <a:ext uri="{FF2B5EF4-FFF2-40B4-BE49-F238E27FC236}">
                  <a16:creationId xmlns:a16="http://schemas.microsoft.com/office/drawing/2014/main" id="{8F8999AF-17BB-C870-3C03-1111E3C69C57}"/>
                </a:ext>
              </a:extLst>
            </p:cNvPr>
            <p:cNvCxnSpPr>
              <a:cxnSpLocks noChangeShapeType="1"/>
              <a:stCxn id="126" idx="7"/>
              <a:endCxn id="125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07" name="Straight Arrow Connector 10">
              <a:extLst>
                <a:ext uri="{FF2B5EF4-FFF2-40B4-BE49-F238E27FC236}">
                  <a16:creationId xmlns:a16="http://schemas.microsoft.com/office/drawing/2014/main" id="{8A7A8EC2-D8C3-6F4B-8447-E2CB4670D47E}"/>
                </a:ext>
              </a:extLst>
            </p:cNvPr>
            <p:cNvCxnSpPr>
              <a:cxnSpLocks noChangeShapeType="1"/>
              <a:stCxn id="121" idx="5"/>
              <a:endCxn id="125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07F67D86-630D-FB22-3FC0-A071430A78BA}"/>
                </a:ext>
              </a:extLst>
            </p:cNvPr>
            <p:cNvSpPr txBox="1"/>
            <p:nvPr/>
          </p:nvSpPr>
          <p:spPr bwMode="auto">
            <a:xfrm>
              <a:off x="677138" y="2548410"/>
              <a:ext cx="312739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065B1FC5-F98B-1924-B235-2C38D3FD1A0D}"/>
                </a:ext>
              </a:extLst>
            </p:cNvPr>
            <p:cNvSpPr txBox="1"/>
            <p:nvPr/>
          </p:nvSpPr>
          <p:spPr bwMode="auto">
            <a:xfrm>
              <a:off x="1574083" y="1665736"/>
              <a:ext cx="312740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A7B9B7F4-CA64-DDCD-F894-494B42CF99C3}"/>
                </a:ext>
              </a:extLst>
            </p:cNvPr>
            <p:cNvSpPr txBox="1"/>
            <p:nvPr/>
          </p:nvSpPr>
          <p:spPr bwMode="auto">
            <a:xfrm>
              <a:off x="1609008" y="2548410"/>
              <a:ext cx="314327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11" name="TextBox 132">
              <a:extLst>
                <a:ext uri="{FF2B5EF4-FFF2-40B4-BE49-F238E27FC236}">
                  <a16:creationId xmlns:a16="http://schemas.microsoft.com/office/drawing/2014/main" id="{5241252B-76B1-4205-1741-3BBD7FCAFC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12" name="TextBox 133">
              <a:extLst>
                <a:ext uri="{FF2B5EF4-FFF2-40B4-BE49-F238E27FC236}">
                  <a16:creationId xmlns:a16="http://schemas.microsoft.com/office/drawing/2014/main" id="{3CAE447E-7161-5254-9871-0F0E829DD2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d:3</a:t>
              </a:r>
            </a:p>
          </p:txBody>
        </p:sp>
        <p:sp>
          <p:nvSpPr>
            <p:cNvPr id="38013" name="TextBox 134">
              <a:extLst>
                <a:ext uri="{FF2B5EF4-FFF2-40B4-BE49-F238E27FC236}">
                  <a16:creationId xmlns:a16="http://schemas.microsoft.com/office/drawing/2014/main" id="{E5BD6E40-166E-76AB-8F42-E7FFACE273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d:6</a:t>
              </a:r>
            </a:p>
          </p:txBody>
        </p:sp>
        <p:sp>
          <p:nvSpPr>
            <p:cNvPr id="38014" name="TextBox 135">
              <a:extLst>
                <a:ext uri="{FF2B5EF4-FFF2-40B4-BE49-F238E27FC236}">
                  <a16:creationId xmlns:a16="http://schemas.microsoft.com/office/drawing/2014/main" id="{EA49C32B-21F9-B38F-0267-EAC96AE568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7</a:t>
              </a:r>
            </a:p>
          </p:txBody>
        </p:sp>
      </p:grpSp>
      <p:sp>
        <p:nvSpPr>
          <p:cNvPr id="37906" name="TextBox 136">
            <a:extLst>
              <a:ext uri="{FF2B5EF4-FFF2-40B4-BE49-F238E27FC236}">
                <a16:creationId xmlns:a16="http://schemas.microsoft.com/office/drawing/2014/main" id="{D1BB8736-096E-8CE5-030D-E1705F6995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1" y="5918200"/>
            <a:ext cx="2409825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D(d=7)</a:t>
            </a:r>
            <a:br>
              <a:rPr kumimoji="0" lang="en-GB" altLang="en-US" sz="1800"/>
            </a:br>
            <a:r>
              <a:rPr kumimoji="0" lang="en-GB" altLang="en-US" sz="1800"/>
              <a:t>No adjacent vertices, so we end here</a:t>
            </a:r>
          </a:p>
        </p:txBody>
      </p:sp>
      <p:sp>
        <p:nvSpPr>
          <p:cNvPr id="37907" name="Right Brace 137">
            <a:extLst>
              <a:ext uri="{FF2B5EF4-FFF2-40B4-BE49-F238E27FC236}">
                <a16:creationId xmlns:a16="http://schemas.microsoft.com/office/drawing/2014/main" id="{CB86F19D-71AD-1BA2-DC83-F7281559ECE3}"/>
              </a:ext>
            </a:extLst>
          </p:cNvPr>
          <p:cNvSpPr>
            <a:spLocks/>
          </p:cNvSpPr>
          <p:nvPr/>
        </p:nvSpPr>
        <p:spPr bwMode="auto">
          <a:xfrm>
            <a:off x="3905251" y="5162551"/>
            <a:ext cx="212725" cy="765175"/>
          </a:xfrm>
          <a:prstGeom prst="rightBrace">
            <a:avLst>
              <a:gd name="adj1" fmla="val 834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7908" name="Oval 76">
            <a:extLst>
              <a:ext uri="{FF2B5EF4-FFF2-40B4-BE49-F238E27FC236}">
                <a16:creationId xmlns:a16="http://schemas.microsoft.com/office/drawing/2014/main" id="{A7BCA55B-56D6-1E69-81BE-B272AD7BD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2464" y="1581150"/>
            <a:ext cx="344487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7909" name="Oval 76">
            <a:extLst>
              <a:ext uri="{FF2B5EF4-FFF2-40B4-BE49-F238E27FC236}">
                <a16:creationId xmlns:a16="http://schemas.microsoft.com/office/drawing/2014/main" id="{DAECDFCD-E71D-AD2B-DF7B-B2089AEF53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8800" y="1573214"/>
            <a:ext cx="344488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7910" name="Oval 76">
            <a:extLst>
              <a:ext uri="{FF2B5EF4-FFF2-40B4-BE49-F238E27FC236}">
                <a16:creationId xmlns:a16="http://schemas.microsoft.com/office/drawing/2014/main" id="{97384D23-C120-7994-377E-F6F05D1B7D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72350" y="1630364"/>
            <a:ext cx="344488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7911" name="Oval 76">
            <a:extLst>
              <a:ext uri="{FF2B5EF4-FFF2-40B4-BE49-F238E27FC236}">
                <a16:creationId xmlns:a16="http://schemas.microsoft.com/office/drawing/2014/main" id="{323F72BF-D978-403B-8522-94C7B82B6C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0725" y="3895725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7912" name="Oval 76">
            <a:extLst>
              <a:ext uri="{FF2B5EF4-FFF2-40B4-BE49-F238E27FC236}">
                <a16:creationId xmlns:a16="http://schemas.microsoft.com/office/drawing/2014/main" id="{A02ED4C9-8910-806B-3E0E-B5ADDEA759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15225" y="3956050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5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7311499-1A39-36B6-A490-D5F8F61FFD2A}"/>
              </a:ext>
            </a:extLst>
          </p:cNvPr>
          <p:cNvGraphicFramePr>
            <a:graphicFrameLocks noGrp="1"/>
          </p:cNvGraphicFramePr>
          <p:nvPr/>
        </p:nvGraphicFramePr>
        <p:xfrm>
          <a:off x="7591426" y="50801"/>
          <a:ext cx="2962278" cy="156102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493713">
                  <a:extLst>
                    <a:ext uri="{9D8B030D-6E8A-4147-A177-3AD203B41FA5}">
                      <a16:colId xmlns:a16="http://schemas.microsoft.com/office/drawing/2014/main" val="4088165256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3836931116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1267356721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2482064591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2187508544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4019891320"/>
                    </a:ext>
                  </a:extLst>
                </a:gridCol>
              </a:tblGrid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Step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A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B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C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 dirty="0">
                          <a:effectLst/>
                        </a:rPr>
                        <a:t>D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extLst>
                  <a:ext uri="{0D108BD9-81ED-4DB2-BD59-A6C34878D82A}">
                    <a16:rowId xmlns:a16="http://schemas.microsoft.com/office/drawing/2014/main" val="2521304462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8557042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5434305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1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rgbClr val="FF0000"/>
                          </a:solidFill>
                          <a:effectLst/>
                        </a:rPr>
                        <a:t>6</a:t>
                      </a:r>
                      <a:endParaRPr lang="en-GB" sz="9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8122829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424384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2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6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en-GB" sz="9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1423385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B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657649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3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6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9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212882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D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2821098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4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6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7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15269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 dirty="0">
                          <a:effectLst/>
                        </a:rPr>
                        <a:t>Parent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D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154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FB3E0607-8A0E-3FF2-EACA-B2B66A41A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767" y="-417115"/>
            <a:ext cx="9779183" cy="1325563"/>
          </a:xfrm>
        </p:spPr>
        <p:txBody>
          <a:bodyPr/>
          <a:lstStyle/>
          <a:p>
            <a:r>
              <a:rPr lang="en-GB" altLang="en-US" dirty="0"/>
              <a:t>Exercise: Cycle in Graph</a:t>
            </a:r>
          </a:p>
        </p:txBody>
      </p:sp>
      <p:grpSp>
        <p:nvGrpSpPr>
          <p:cNvPr id="38916" name="Group 41">
            <a:extLst>
              <a:ext uri="{FF2B5EF4-FFF2-40B4-BE49-F238E27FC236}">
                <a16:creationId xmlns:a16="http://schemas.microsoft.com/office/drawing/2014/main" id="{551ADEC4-20EA-30CA-6CAF-7B572784918D}"/>
              </a:ext>
            </a:extLst>
          </p:cNvPr>
          <p:cNvGrpSpPr>
            <a:grpSpLocks/>
          </p:cNvGrpSpPr>
          <p:nvPr/>
        </p:nvGrpSpPr>
        <p:grpSpPr bwMode="auto">
          <a:xfrm>
            <a:off x="732672" y="908448"/>
            <a:ext cx="4010025" cy="2144712"/>
            <a:chOff x="288110" y="1146552"/>
            <a:chExt cx="4010828" cy="2144435"/>
          </a:xfrm>
        </p:grpSpPr>
        <p:sp>
          <p:nvSpPr>
            <p:cNvPr id="39067" name="Oval 5">
              <a:extLst>
                <a:ext uri="{FF2B5EF4-FFF2-40B4-BE49-F238E27FC236}">
                  <a16:creationId xmlns:a16="http://schemas.microsoft.com/office/drawing/2014/main" id="{BF602F8A-D490-8D79-F17F-FA3526FE55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4600" y="1331185"/>
              <a:ext cx="376087" cy="347674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E</a:t>
              </a:r>
            </a:p>
          </p:txBody>
        </p:sp>
        <p:sp>
          <p:nvSpPr>
            <p:cNvPr id="39068" name="Oval 6">
              <a:extLst>
                <a:ext uri="{FF2B5EF4-FFF2-40B4-BE49-F238E27FC236}">
                  <a16:creationId xmlns:a16="http://schemas.microsoft.com/office/drawing/2014/main" id="{F8A73063-8ADB-D88C-DDBA-C52E793CAE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6121" y="2062849"/>
              <a:ext cx="377674" cy="347674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39069" name="Straight Arrow Connector 10">
              <a:extLst>
                <a:ext uri="{FF2B5EF4-FFF2-40B4-BE49-F238E27FC236}">
                  <a16:creationId xmlns:a16="http://schemas.microsoft.com/office/drawing/2014/main" id="{0820CDE0-762C-B8A2-29E1-2D79ABA7A171}"/>
                </a:ext>
              </a:extLst>
            </p:cNvPr>
            <p:cNvCxnSpPr>
              <a:cxnSpLocks noChangeShapeType="1"/>
              <a:stCxn id="39067" idx="3"/>
              <a:endCxn id="39068" idx="7"/>
            </p:cNvCxnSpPr>
            <p:nvPr/>
          </p:nvCxnSpPr>
          <p:spPr bwMode="auto">
            <a:xfrm flipH="1">
              <a:off x="1428486" y="1627944"/>
              <a:ext cx="331192" cy="485821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D5DC4DC-B0E5-549C-9FF0-7EE90C79EB7C}"/>
                </a:ext>
              </a:extLst>
            </p:cNvPr>
            <p:cNvSpPr txBox="1"/>
            <p:nvPr/>
          </p:nvSpPr>
          <p:spPr bwMode="auto">
            <a:xfrm>
              <a:off x="1274145" y="1627502"/>
              <a:ext cx="312800" cy="36984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9071" name="Oval 9">
              <a:extLst>
                <a:ext uri="{FF2B5EF4-FFF2-40B4-BE49-F238E27FC236}">
                  <a16:creationId xmlns:a16="http://schemas.microsoft.com/office/drawing/2014/main" id="{29196548-46F9-183E-8408-6CBE247AE9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8784" y="2062849"/>
              <a:ext cx="377674" cy="347674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sp>
          <p:nvSpPr>
            <p:cNvPr id="39072" name="Oval 10">
              <a:extLst>
                <a:ext uri="{FF2B5EF4-FFF2-40B4-BE49-F238E27FC236}">
                  <a16:creationId xmlns:a16="http://schemas.microsoft.com/office/drawing/2014/main" id="{C685C007-5F35-64D3-6CDD-D1B5B9F7A9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8322" y="2768088"/>
              <a:ext cx="377674" cy="347674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cxnSp>
          <p:nvCxnSpPr>
            <p:cNvPr id="39073" name="Straight Arrow Connector 10">
              <a:extLst>
                <a:ext uri="{FF2B5EF4-FFF2-40B4-BE49-F238E27FC236}">
                  <a16:creationId xmlns:a16="http://schemas.microsoft.com/office/drawing/2014/main" id="{A4FC9808-E519-9B72-8288-6427AD54A77A}"/>
                </a:ext>
              </a:extLst>
            </p:cNvPr>
            <p:cNvCxnSpPr>
              <a:cxnSpLocks noChangeShapeType="1"/>
              <a:stCxn id="39072" idx="1"/>
              <a:endCxn id="39068" idx="5"/>
            </p:cNvCxnSpPr>
            <p:nvPr/>
          </p:nvCxnSpPr>
          <p:spPr bwMode="auto">
            <a:xfrm flipH="1" flipV="1">
              <a:off x="1428486" y="2359607"/>
              <a:ext cx="385146" cy="459397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9074" name="Straight Arrow Connector 10">
              <a:extLst>
                <a:ext uri="{FF2B5EF4-FFF2-40B4-BE49-F238E27FC236}">
                  <a16:creationId xmlns:a16="http://schemas.microsoft.com/office/drawing/2014/main" id="{3A7E04BD-C695-2363-1F11-5F098D71E9EE}"/>
                </a:ext>
              </a:extLst>
            </p:cNvPr>
            <p:cNvCxnSpPr>
              <a:cxnSpLocks noChangeShapeType="1"/>
              <a:stCxn id="39072" idx="7"/>
              <a:endCxn id="39071" idx="3"/>
            </p:cNvCxnSpPr>
            <p:nvPr/>
          </p:nvCxnSpPr>
          <p:spPr bwMode="auto">
            <a:xfrm flipV="1">
              <a:off x="2080688" y="2359607"/>
              <a:ext cx="293406" cy="459397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none" w="lg" len="lg"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9075" name="Straight Arrow Connector 10">
              <a:extLst>
                <a:ext uri="{FF2B5EF4-FFF2-40B4-BE49-F238E27FC236}">
                  <a16:creationId xmlns:a16="http://schemas.microsoft.com/office/drawing/2014/main" id="{81388211-C498-0034-C76E-BAB3CC5E2BE6}"/>
                </a:ext>
              </a:extLst>
            </p:cNvPr>
            <p:cNvCxnSpPr>
              <a:cxnSpLocks noChangeShapeType="1"/>
              <a:stCxn id="39067" idx="5"/>
              <a:endCxn id="39071" idx="1"/>
            </p:cNvCxnSpPr>
            <p:nvPr/>
          </p:nvCxnSpPr>
          <p:spPr bwMode="auto">
            <a:xfrm>
              <a:off x="2025611" y="1627944"/>
              <a:ext cx="348482" cy="485821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B7B2F6D-774C-EE00-1D9A-3E591F6A102D}"/>
                </a:ext>
              </a:extLst>
            </p:cNvPr>
            <p:cNvSpPr txBox="1"/>
            <p:nvPr/>
          </p:nvSpPr>
          <p:spPr bwMode="auto">
            <a:xfrm>
              <a:off x="1294787" y="2465594"/>
              <a:ext cx="312801" cy="36984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97C4B84-2760-BEA7-CD0E-E45514391EC8}"/>
                </a:ext>
              </a:extLst>
            </p:cNvPr>
            <p:cNvSpPr txBox="1"/>
            <p:nvPr/>
          </p:nvSpPr>
          <p:spPr bwMode="auto">
            <a:xfrm>
              <a:off x="2191904" y="1583058"/>
              <a:ext cx="312800" cy="36984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BE0FA1D7-2B8F-3E06-27B5-558A2BA7E088}"/>
                </a:ext>
              </a:extLst>
            </p:cNvPr>
            <p:cNvSpPr txBox="1"/>
            <p:nvPr/>
          </p:nvSpPr>
          <p:spPr bwMode="auto">
            <a:xfrm>
              <a:off x="2226836" y="2465594"/>
              <a:ext cx="314388" cy="36984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9079" name="TextBox 31">
              <a:extLst>
                <a:ext uri="{FF2B5EF4-FFF2-40B4-BE49-F238E27FC236}">
                  <a16:creationId xmlns:a16="http://schemas.microsoft.com/office/drawing/2014/main" id="{CCF54FBD-4AAC-888C-A410-861572F1341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66204" y="1238739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9080" name="TextBox 32">
              <a:extLst>
                <a:ext uri="{FF2B5EF4-FFF2-40B4-BE49-F238E27FC236}">
                  <a16:creationId xmlns:a16="http://schemas.microsoft.com/office/drawing/2014/main" id="{7BF00C84-DC84-7847-1AB4-EBF4807C71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14279" y="2044756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d:2</a:t>
              </a:r>
            </a:p>
          </p:txBody>
        </p:sp>
        <p:sp>
          <p:nvSpPr>
            <p:cNvPr id="39081" name="TextBox 33">
              <a:extLst>
                <a:ext uri="{FF2B5EF4-FFF2-40B4-BE49-F238E27FC236}">
                  <a16:creationId xmlns:a16="http://schemas.microsoft.com/office/drawing/2014/main" id="{C90D4569-616A-8809-A56E-255DEEC4C1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62285" y="1750969"/>
              <a:ext cx="402588" cy="3693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9082" name="TextBox 34">
              <a:extLst>
                <a:ext uri="{FF2B5EF4-FFF2-40B4-BE49-F238E27FC236}">
                  <a16:creationId xmlns:a16="http://schemas.microsoft.com/office/drawing/2014/main" id="{33E647C9-4F53-1F05-7194-1D1246AABB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34867" y="2790532"/>
              <a:ext cx="402588" cy="3693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9083" name="TextBox 80">
              <a:extLst>
                <a:ext uri="{FF2B5EF4-FFF2-40B4-BE49-F238E27FC236}">
                  <a16:creationId xmlns:a16="http://schemas.microsoft.com/office/drawing/2014/main" id="{DA8B8485-CD82-0B76-1634-6D9C89F645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06279" y="1656332"/>
              <a:ext cx="398376" cy="5847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39084" name="TextBox 80">
              <a:extLst>
                <a:ext uri="{FF2B5EF4-FFF2-40B4-BE49-F238E27FC236}">
                  <a16:creationId xmlns:a16="http://schemas.microsoft.com/office/drawing/2014/main" id="{F9AE97AB-1616-9E08-2861-EB9B1212EC6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48340" y="2706198"/>
              <a:ext cx="398376" cy="5847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F8D0F9C0-FA2A-BEE5-BB11-0BC4F549C5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455" y="2057659"/>
              <a:ext cx="376312" cy="347617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39086" name="TextBox 31">
              <a:extLst>
                <a:ext uri="{FF2B5EF4-FFF2-40B4-BE49-F238E27FC236}">
                  <a16:creationId xmlns:a16="http://schemas.microsoft.com/office/drawing/2014/main" id="{7A8BDFCD-3A52-DA3C-4303-60F684D600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8110" y="2346607"/>
              <a:ext cx="530802" cy="3693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cxnSp>
          <p:nvCxnSpPr>
            <p:cNvPr id="39087" name="Straight Arrow Connector 10">
              <a:extLst>
                <a:ext uri="{FF2B5EF4-FFF2-40B4-BE49-F238E27FC236}">
                  <a16:creationId xmlns:a16="http://schemas.microsoft.com/office/drawing/2014/main" id="{EFB53A03-62BF-4E5A-2CF9-9E3E240E2B6E}"/>
                </a:ext>
              </a:extLst>
            </p:cNvPr>
            <p:cNvCxnSpPr>
              <a:cxnSpLocks noChangeShapeType="1"/>
              <a:stCxn id="25" idx="6"/>
              <a:endCxn id="39068" idx="2"/>
            </p:cNvCxnSpPr>
            <p:nvPr/>
          </p:nvCxnSpPr>
          <p:spPr bwMode="auto">
            <a:xfrm>
              <a:off x="697034" y="2232175"/>
              <a:ext cx="409087" cy="4511"/>
            </a:xfrm>
            <a:prstGeom prst="straightConnector1">
              <a:avLst/>
            </a:prstGeom>
            <a:noFill/>
            <a:ln w="28575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5856BBBF-80EE-997E-8764-919EA3E0D00C}"/>
                </a:ext>
              </a:extLst>
            </p:cNvPr>
            <p:cNvSpPr txBox="1"/>
            <p:nvPr/>
          </p:nvSpPr>
          <p:spPr bwMode="auto">
            <a:xfrm>
              <a:off x="705707" y="1881469"/>
              <a:ext cx="312800" cy="36825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2</a:t>
              </a:r>
            </a:p>
          </p:txBody>
        </p:sp>
        <p:sp>
          <p:nvSpPr>
            <p:cNvPr id="39089" name="Oval 30">
              <a:extLst>
                <a:ext uri="{FF2B5EF4-FFF2-40B4-BE49-F238E27FC236}">
                  <a16:creationId xmlns:a16="http://schemas.microsoft.com/office/drawing/2014/main" id="{612CC275-02DD-91C3-2430-14DD823DBE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8301" y="2058338"/>
              <a:ext cx="377674" cy="347674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F</a:t>
              </a:r>
            </a:p>
          </p:txBody>
        </p:sp>
        <p:sp>
          <p:nvSpPr>
            <p:cNvPr id="39090" name="TextBox 33">
              <a:extLst>
                <a:ext uri="{FF2B5EF4-FFF2-40B4-BE49-F238E27FC236}">
                  <a16:creationId xmlns:a16="http://schemas.microsoft.com/office/drawing/2014/main" id="{93B45ACC-466B-32AE-E80B-752246FA78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56568" y="2036634"/>
              <a:ext cx="402588" cy="3693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9091" name="TextBox 80">
              <a:extLst>
                <a:ext uri="{FF2B5EF4-FFF2-40B4-BE49-F238E27FC236}">
                  <a16:creationId xmlns:a16="http://schemas.microsoft.com/office/drawing/2014/main" id="{D5A38124-4E48-490D-C2AC-4D451FA7AA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00562" y="1941997"/>
              <a:ext cx="398376" cy="5847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cxnSp>
          <p:nvCxnSpPr>
            <p:cNvPr id="39092" name="Straight Arrow Connector 10">
              <a:extLst>
                <a:ext uri="{FF2B5EF4-FFF2-40B4-BE49-F238E27FC236}">
                  <a16:creationId xmlns:a16="http://schemas.microsoft.com/office/drawing/2014/main" id="{F6A8DA62-B92A-DC71-5120-9FF2245A98AD}"/>
                </a:ext>
              </a:extLst>
            </p:cNvPr>
            <p:cNvCxnSpPr>
              <a:cxnSpLocks noChangeShapeType="1"/>
              <a:stCxn id="39071" idx="6"/>
              <a:endCxn id="39089" idx="2"/>
            </p:cNvCxnSpPr>
            <p:nvPr/>
          </p:nvCxnSpPr>
          <p:spPr bwMode="auto">
            <a:xfrm flipV="1">
              <a:off x="2696458" y="2232175"/>
              <a:ext cx="541843" cy="4511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none" w="lg" len="lg"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9093" name="TextBox 80">
              <a:extLst>
                <a:ext uri="{FF2B5EF4-FFF2-40B4-BE49-F238E27FC236}">
                  <a16:creationId xmlns:a16="http://schemas.microsoft.com/office/drawing/2014/main" id="{0189CB87-2783-43F4-8C4F-158E6BDC82F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98082" y="1146552"/>
              <a:ext cx="398376" cy="5847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D731BCBD-9461-407C-9BA4-120587A2A7DA}"/>
                </a:ext>
              </a:extLst>
            </p:cNvPr>
            <p:cNvSpPr txBox="1"/>
            <p:nvPr/>
          </p:nvSpPr>
          <p:spPr bwMode="auto">
            <a:xfrm>
              <a:off x="2707944" y="2200516"/>
              <a:ext cx="314388" cy="37142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</p:grp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068AAEA2-86B3-3250-69A6-B1F163DF5D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38593"/>
              </p:ext>
            </p:extLst>
          </p:nvPr>
        </p:nvGraphicFramePr>
        <p:xfrm>
          <a:off x="672346" y="3272235"/>
          <a:ext cx="6910392" cy="327184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863799">
                  <a:extLst>
                    <a:ext uri="{9D8B030D-6E8A-4147-A177-3AD203B41FA5}">
                      <a16:colId xmlns:a16="http://schemas.microsoft.com/office/drawing/2014/main" val="1902179234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299364415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516985949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3392197952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3130062595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058282281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885314528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1594723353"/>
                    </a:ext>
                  </a:extLst>
                </a:gridCol>
              </a:tblGrid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Step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A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B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C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862430650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Start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Distance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136290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6487905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7154849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3994784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2283778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5110279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0933044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9885037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6840955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2122848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5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4828105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Parent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7004700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6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Distance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6695362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Parent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0168389"/>
                  </a:ext>
                </a:extLst>
              </a:tr>
            </a:tbl>
          </a:graphicData>
        </a:graphic>
      </p:graphicFrame>
      <p:sp>
        <p:nvSpPr>
          <p:cNvPr id="39063" name="TextBox 2">
            <a:extLst>
              <a:ext uri="{FF2B5EF4-FFF2-40B4-BE49-F238E27FC236}">
                <a16:creationId xmlns:a16="http://schemas.microsoft.com/office/drawing/2014/main" id="{B557B2DA-3625-5227-EB3A-EEF186A7FB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5934" y="1421211"/>
            <a:ext cx="27432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Complete the table showing the shortest distance</a:t>
            </a:r>
          </a:p>
        </p:txBody>
      </p:sp>
      <p:sp>
        <p:nvSpPr>
          <p:cNvPr id="39064" name="Oval 4">
            <a:extLst>
              <a:ext uri="{FF2B5EF4-FFF2-40B4-BE49-F238E27FC236}">
                <a16:creationId xmlns:a16="http://schemas.microsoft.com/office/drawing/2014/main" id="{58BBD9DB-719C-0CB2-15F3-E727D4A4DB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1421" y="3881836"/>
            <a:ext cx="539750" cy="557213"/>
          </a:xfrm>
          <a:prstGeom prst="ellipse">
            <a:avLst/>
          </a:prstGeom>
          <a:noFill/>
          <a:ln w="254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9065" name="TextBox 27">
            <a:extLst>
              <a:ext uri="{FF2B5EF4-FFF2-40B4-BE49-F238E27FC236}">
                <a16:creationId xmlns:a16="http://schemas.microsoft.com/office/drawing/2014/main" id="{E63800FB-2B40-2E46-7A96-C3A5083DFD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71171" y="2737248"/>
            <a:ext cx="1620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Update vertex</a:t>
            </a:r>
          </a:p>
        </p:txBody>
      </p:sp>
      <p:cxnSp>
        <p:nvCxnSpPr>
          <p:cNvPr id="39066" name="Straight Arrow Connector 34">
            <a:extLst>
              <a:ext uri="{FF2B5EF4-FFF2-40B4-BE49-F238E27FC236}">
                <a16:creationId xmlns:a16="http://schemas.microsoft.com/office/drawing/2014/main" id="{5791125D-E814-0370-CDF4-0189C35EB3D1}"/>
              </a:ext>
            </a:extLst>
          </p:cNvPr>
          <p:cNvCxnSpPr>
            <a:cxnSpLocks noChangeShapeType="1"/>
            <a:stCxn id="39065" idx="2"/>
            <a:endCxn id="39064" idx="7"/>
          </p:cNvCxnSpPr>
          <p:nvPr/>
        </p:nvCxnSpPr>
        <p:spPr bwMode="auto">
          <a:xfrm flipH="1">
            <a:off x="3891796" y="3105549"/>
            <a:ext cx="890588" cy="858837"/>
          </a:xfrm>
          <a:prstGeom prst="straightConnector1">
            <a:avLst/>
          </a:prstGeom>
          <a:noFill/>
          <a:ln w="25400" algn="ctr">
            <a:solidFill>
              <a:srgbClr val="FF0000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28CBE268-E4E5-8C92-F8ED-A2FB5B809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Answer</a:t>
            </a:r>
          </a:p>
        </p:txBody>
      </p:sp>
      <p:sp>
        <p:nvSpPr>
          <p:cNvPr id="39939" name="Footer Placeholder 3">
            <a:extLst>
              <a:ext uri="{FF2B5EF4-FFF2-40B4-BE49-F238E27FC236}">
                <a16:creationId xmlns:a16="http://schemas.microsoft.com/office/drawing/2014/main" id="{81B475D9-E8AB-DBDF-DBFF-98B5ACA7D1B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39940" name="Group 41">
            <a:extLst>
              <a:ext uri="{FF2B5EF4-FFF2-40B4-BE49-F238E27FC236}">
                <a16:creationId xmlns:a16="http://schemas.microsoft.com/office/drawing/2014/main" id="{8F09222F-0D8C-5F8C-24FB-F94B95221261}"/>
              </a:ext>
            </a:extLst>
          </p:cNvPr>
          <p:cNvGrpSpPr>
            <a:grpSpLocks/>
          </p:cNvGrpSpPr>
          <p:nvPr/>
        </p:nvGrpSpPr>
        <p:grpSpPr bwMode="auto">
          <a:xfrm>
            <a:off x="2857500" y="1039814"/>
            <a:ext cx="4014788" cy="1920875"/>
            <a:chOff x="288110" y="1238739"/>
            <a:chExt cx="4014853" cy="1921125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C6887DAB-38CA-3856-8027-FE668D9915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4183" y="1330826"/>
              <a:ext cx="376244" cy="347707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E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1A8561C-773C-8166-32B5-D95BE5CBBE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5686" y="2062758"/>
              <a:ext cx="377831" cy="347708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9BD604A-4BB6-D3D1-8625-537870B765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8556" y="2062758"/>
              <a:ext cx="377831" cy="347708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E71995-1785-3FEA-3660-F4C1B53504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8159" y="2767700"/>
              <a:ext cx="377831" cy="347708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C</a:t>
              </a:r>
            </a:p>
          </p:txBody>
        </p:sp>
        <p:cxnSp>
          <p:nvCxnSpPr>
            <p:cNvPr id="40095" name="Straight Arrow Connector 10">
              <a:extLst>
                <a:ext uri="{FF2B5EF4-FFF2-40B4-BE49-F238E27FC236}">
                  <a16:creationId xmlns:a16="http://schemas.microsoft.com/office/drawing/2014/main" id="{0799FDF8-8877-CF53-B5B7-4689A1CBC905}"/>
                </a:ext>
              </a:extLst>
            </p:cNvPr>
            <p:cNvCxnSpPr>
              <a:cxnSpLocks noChangeShapeType="1"/>
              <a:stCxn id="11" idx="1"/>
              <a:endCxn id="7" idx="5"/>
            </p:cNvCxnSpPr>
            <p:nvPr/>
          </p:nvCxnSpPr>
          <p:spPr bwMode="auto">
            <a:xfrm flipH="1" flipV="1">
              <a:off x="1428486" y="2359607"/>
              <a:ext cx="385146" cy="459397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0096" name="Straight Arrow Connector 10">
              <a:extLst>
                <a:ext uri="{FF2B5EF4-FFF2-40B4-BE49-F238E27FC236}">
                  <a16:creationId xmlns:a16="http://schemas.microsoft.com/office/drawing/2014/main" id="{FE8DB443-BB8A-56D6-F61D-64BA62309E03}"/>
                </a:ext>
              </a:extLst>
            </p:cNvPr>
            <p:cNvCxnSpPr>
              <a:cxnSpLocks noChangeShapeType="1"/>
              <a:stCxn id="11" idx="7"/>
              <a:endCxn id="10" idx="3"/>
            </p:cNvCxnSpPr>
            <p:nvPr/>
          </p:nvCxnSpPr>
          <p:spPr bwMode="auto">
            <a:xfrm flipV="1">
              <a:off x="2080688" y="2359607"/>
              <a:ext cx="293406" cy="459397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none" w="lg" len="lg"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0097" name="Straight Arrow Connector 10">
              <a:extLst>
                <a:ext uri="{FF2B5EF4-FFF2-40B4-BE49-F238E27FC236}">
                  <a16:creationId xmlns:a16="http://schemas.microsoft.com/office/drawing/2014/main" id="{F2A2B384-C791-FC25-316B-DA00A6E00A68}"/>
                </a:ext>
              </a:extLst>
            </p:cNvPr>
            <p:cNvCxnSpPr>
              <a:cxnSpLocks noChangeShapeType="1"/>
              <a:stCxn id="6" idx="5"/>
              <a:endCxn id="10" idx="1"/>
            </p:cNvCxnSpPr>
            <p:nvPr/>
          </p:nvCxnSpPr>
          <p:spPr bwMode="auto">
            <a:xfrm>
              <a:off x="2025611" y="1627944"/>
              <a:ext cx="348482" cy="485821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542F260-23EF-F158-93E5-66FE3D5C95B1}"/>
                </a:ext>
              </a:extLst>
            </p:cNvPr>
            <p:cNvSpPr txBox="1"/>
            <p:nvPr/>
          </p:nvSpPr>
          <p:spPr bwMode="auto">
            <a:xfrm>
              <a:off x="1294601" y="2466036"/>
              <a:ext cx="312743" cy="36993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54DB492-BD7C-8883-1983-89D48D5C2E9E}"/>
                </a:ext>
              </a:extLst>
            </p:cNvPr>
            <p:cNvSpPr txBox="1"/>
            <p:nvPr/>
          </p:nvSpPr>
          <p:spPr bwMode="auto">
            <a:xfrm>
              <a:off x="2191554" y="1583271"/>
              <a:ext cx="312742" cy="36993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B4DEAA1-A1AE-9D7A-D305-B458D9B6D422}"/>
                </a:ext>
              </a:extLst>
            </p:cNvPr>
            <p:cNvSpPr txBox="1"/>
            <p:nvPr/>
          </p:nvSpPr>
          <p:spPr bwMode="auto">
            <a:xfrm>
              <a:off x="2226479" y="2466036"/>
              <a:ext cx="314330" cy="36993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40101" name="TextBox 31">
              <a:extLst>
                <a:ext uri="{FF2B5EF4-FFF2-40B4-BE49-F238E27FC236}">
                  <a16:creationId xmlns:a16="http://schemas.microsoft.com/office/drawing/2014/main" id="{818F3364-31CE-9977-34F2-1955DEEF77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66204" y="1238739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d:14</a:t>
              </a:r>
            </a:p>
          </p:txBody>
        </p:sp>
        <p:sp>
          <p:nvSpPr>
            <p:cNvPr id="40102" name="TextBox 32">
              <a:extLst>
                <a:ext uri="{FF2B5EF4-FFF2-40B4-BE49-F238E27FC236}">
                  <a16:creationId xmlns:a16="http://schemas.microsoft.com/office/drawing/2014/main" id="{1242A314-3FD7-9C52-CDE0-64D002DA41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97148" y="2041145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d:2</a:t>
              </a:r>
            </a:p>
          </p:txBody>
        </p:sp>
        <p:sp>
          <p:nvSpPr>
            <p:cNvPr id="40103" name="TextBox 33">
              <a:extLst>
                <a:ext uri="{FF2B5EF4-FFF2-40B4-BE49-F238E27FC236}">
                  <a16:creationId xmlns:a16="http://schemas.microsoft.com/office/drawing/2014/main" id="{6474B9F1-6754-4D08-8D81-139EABEEB2D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62285" y="1750969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d:8</a:t>
              </a:r>
            </a:p>
          </p:txBody>
        </p:sp>
        <p:sp>
          <p:nvSpPr>
            <p:cNvPr id="40104" name="TextBox 34">
              <a:extLst>
                <a:ext uri="{FF2B5EF4-FFF2-40B4-BE49-F238E27FC236}">
                  <a16:creationId xmlns:a16="http://schemas.microsoft.com/office/drawing/2014/main" id="{DEFCC8CB-1955-12AE-EB70-05DEC02549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34867" y="2790532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d:7</a:t>
              </a: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0C46EC62-6427-EFF3-C4D1-DB65567465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449" y="2057996"/>
              <a:ext cx="376243" cy="347707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40106" name="TextBox 31">
              <a:extLst>
                <a:ext uri="{FF2B5EF4-FFF2-40B4-BE49-F238E27FC236}">
                  <a16:creationId xmlns:a16="http://schemas.microsoft.com/office/drawing/2014/main" id="{3986600F-9EDD-EABD-A39F-0A23DD1B34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8110" y="2346607"/>
              <a:ext cx="530802" cy="3693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cxnSp>
          <p:nvCxnSpPr>
            <p:cNvPr id="40107" name="Straight Arrow Connector 10">
              <a:extLst>
                <a:ext uri="{FF2B5EF4-FFF2-40B4-BE49-F238E27FC236}">
                  <a16:creationId xmlns:a16="http://schemas.microsoft.com/office/drawing/2014/main" id="{409191C2-B16E-7D34-20B0-BBD9B556428D}"/>
                </a:ext>
              </a:extLst>
            </p:cNvPr>
            <p:cNvCxnSpPr>
              <a:cxnSpLocks noChangeShapeType="1"/>
              <a:stCxn id="25" idx="6"/>
              <a:endCxn id="7" idx="2"/>
            </p:cNvCxnSpPr>
            <p:nvPr/>
          </p:nvCxnSpPr>
          <p:spPr bwMode="auto">
            <a:xfrm>
              <a:off x="697034" y="2232175"/>
              <a:ext cx="409087" cy="4511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A66BD768-70BD-1B3A-E4B0-9F52CB34420D}"/>
                </a:ext>
              </a:extLst>
            </p:cNvPr>
            <p:cNvSpPr txBox="1"/>
            <p:nvPr/>
          </p:nvSpPr>
          <p:spPr bwMode="auto">
            <a:xfrm>
              <a:off x="705630" y="1880172"/>
              <a:ext cx="312742" cy="36993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2</a:t>
              </a: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AC2C3E48-044F-9F16-4A65-523A2F4D6C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7733" y="2057996"/>
              <a:ext cx="377831" cy="347707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b="1" dirty="0">
                  <a:solidFill>
                    <a:schemeClr val="bg1"/>
                  </a:solidFill>
                </a:rPr>
                <a:t>F</a:t>
              </a:r>
            </a:p>
          </p:txBody>
        </p:sp>
        <p:sp>
          <p:nvSpPr>
            <p:cNvPr id="40110" name="TextBox 33">
              <a:extLst>
                <a:ext uri="{FF2B5EF4-FFF2-40B4-BE49-F238E27FC236}">
                  <a16:creationId xmlns:a16="http://schemas.microsoft.com/office/drawing/2014/main" id="{A1D17016-3958-720C-666E-A0EC04951C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56568" y="2036634"/>
              <a:ext cx="64639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d:11</a:t>
              </a:r>
            </a:p>
          </p:txBody>
        </p:sp>
        <p:cxnSp>
          <p:nvCxnSpPr>
            <p:cNvPr id="40111" name="Straight Arrow Connector 10">
              <a:extLst>
                <a:ext uri="{FF2B5EF4-FFF2-40B4-BE49-F238E27FC236}">
                  <a16:creationId xmlns:a16="http://schemas.microsoft.com/office/drawing/2014/main" id="{86C335BE-7696-882F-EE05-F176E819AB62}"/>
                </a:ext>
              </a:extLst>
            </p:cNvPr>
            <p:cNvCxnSpPr>
              <a:cxnSpLocks noChangeShapeType="1"/>
              <a:stCxn id="10" idx="6"/>
              <a:endCxn id="31" idx="2"/>
            </p:cNvCxnSpPr>
            <p:nvPr/>
          </p:nvCxnSpPr>
          <p:spPr bwMode="auto">
            <a:xfrm flipV="1">
              <a:off x="2696458" y="2232175"/>
              <a:ext cx="541843" cy="4511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none" w="lg" len="lg"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FF6A80B1-301F-3E0E-51C5-B4E716CCCD59}"/>
                </a:ext>
              </a:extLst>
            </p:cNvPr>
            <p:cNvSpPr txBox="1"/>
            <p:nvPr/>
          </p:nvSpPr>
          <p:spPr bwMode="auto">
            <a:xfrm>
              <a:off x="2707499" y="2200889"/>
              <a:ext cx="314330" cy="36993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</p:grp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3A4A753F-0F0A-E0AF-8501-4EA42CA58176}"/>
              </a:ext>
            </a:extLst>
          </p:cNvPr>
          <p:cNvGraphicFramePr>
            <a:graphicFrameLocks noGrp="1"/>
          </p:cNvGraphicFramePr>
          <p:nvPr/>
        </p:nvGraphicFramePr>
        <p:xfrm>
          <a:off x="2797175" y="3311525"/>
          <a:ext cx="6910392" cy="327184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863799">
                  <a:extLst>
                    <a:ext uri="{9D8B030D-6E8A-4147-A177-3AD203B41FA5}">
                      <a16:colId xmlns:a16="http://schemas.microsoft.com/office/drawing/2014/main" val="1902179234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299364415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516985949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3392197952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3130062595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058282281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2885314528"/>
                    </a:ext>
                  </a:extLst>
                </a:gridCol>
                <a:gridCol w="863799">
                  <a:extLst>
                    <a:ext uri="{9D8B030D-6E8A-4147-A177-3AD203B41FA5}">
                      <a16:colId xmlns:a16="http://schemas.microsoft.com/office/drawing/2014/main" val="1594723353"/>
                    </a:ext>
                  </a:extLst>
                </a:gridCol>
              </a:tblGrid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Step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A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B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C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862430650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Start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Distance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136290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6487905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7154849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3994784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2283778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B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110279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14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933044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B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C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9885037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8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14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rgbClr val="FF0000"/>
                          </a:solidFill>
                          <a:effectLst/>
                        </a:rPr>
                        <a:t>11</a:t>
                      </a:r>
                      <a:endParaRPr lang="en-GB" sz="14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6840955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Parent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B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C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D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D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2122848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5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Distance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8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14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11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4828105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Parent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B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C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D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D</a:t>
                      </a:r>
                      <a:endParaRPr lang="en-GB" sz="14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7004700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6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Distance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solidFill>
                            <a:schemeClr val="bg1"/>
                          </a:solidFill>
                          <a:effectLst/>
                        </a:rPr>
                        <a:t>8</a:t>
                      </a:r>
                      <a:endParaRPr lang="en-GB" sz="14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14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11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6695362"/>
                  </a:ext>
                </a:extLst>
              </a:tr>
              <a:tr h="218123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Parent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996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B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C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D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solidFill>
                            <a:schemeClr val="bg1"/>
                          </a:solidFill>
                          <a:effectLst/>
                        </a:rPr>
                        <a:t>D</a:t>
                      </a:r>
                      <a:endParaRPr lang="en-GB" sz="14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0168389"/>
                  </a:ext>
                </a:extLst>
              </a:tr>
            </a:tbl>
          </a:graphicData>
        </a:graphic>
      </p:graphicFrame>
      <p:sp>
        <p:nvSpPr>
          <p:cNvPr id="40087" name="Oval 43">
            <a:extLst>
              <a:ext uri="{FF2B5EF4-FFF2-40B4-BE49-F238E27FC236}">
                <a16:creationId xmlns:a16="http://schemas.microsoft.com/office/drawing/2014/main" id="{9804F8EC-BFC5-D933-6A36-CCD9C4C032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1975" y="6089651"/>
            <a:ext cx="452438" cy="346075"/>
          </a:xfrm>
          <a:prstGeom prst="ellipse">
            <a:avLst/>
          </a:prstGeom>
          <a:noFill/>
          <a:ln w="22225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40088" name="Oval 44">
            <a:extLst>
              <a:ext uri="{FF2B5EF4-FFF2-40B4-BE49-F238E27FC236}">
                <a16:creationId xmlns:a16="http://schemas.microsoft.com/office/drawing/2014/main" id="{2233AC89-B6F5-FB1E-9794-370657E85D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2288" y="6089651"/>
            <a:ext cx="450850" cy="346075"/>
          </a:xfrm>
          <a:prstGeom prst="ellipse">
            <a:avLst/>
          </a:prstGeom>
          <a:noFill/>
          <a:ln w="22225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40089" name="Curved Connector 46">
            <a:extLst>
              <a:ext uri="{FF2B5EF4-FFF2-40B4-BE49-F238E27FC236}">
                <a16:creationId xmlns:a16="http://schemas.microsoft.com/office/drawing/2014/main" id="{6FDD3963-808F-4E6E-063C-4DE8A986772A}"/>
              </a:ext>
            </a:extLst>
          </p:cNvPr>
          <p:cNvCxnSpPr>
            <a:cxnSpLocks noChangeShapeType="1"/>
            <a:stCxn id="40087" idx="0"/>
            <a:endCxn id="40088" idx="0"/>
          </p:cNvCxnSpPr>
          <p:nvPr/>
        </p:nvCxnSpPr>
        <p:spPr bwMode="auto">
          <a:xfrm rot="16200000" flipV="1">
            <a:off x="7118351" y="4799013"/>
            <a:ext cx="12700" cy="2581275"/>
          </a:xfrm>
          <a:prstGeom prst="curvedConnector3">
            <a:avLst>
              <a:gd name="adj1" fmla="val 1800000"/>
            </a:avLst>
          </a:prstGeom>
          <a:noFill/>
          <a:ln w="22225" algn="ctr">
            <a:solidFill>
              <a:srgbClr val="FF0000"/>
            </a:solidFill>
            <a:round/>
            <a:headEnd type="none" w="lg" len="lg"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0090" name="TextBox 48">
            <a:extLst>
              <a:ext uri="{FF2B5EF4-FFF2-40B4-BE49-F238E27FC236}">
                <a16:creationId xmlns:a16="http://schemas.microsoft.com/office/drawing/2014/main" id="{FEA759D9-D799-F8FA-3D7C-FE4323F122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70563" y="5502275"/>
            <a:ext cx="2544762" cy="368300"/>
          </a:xfrm>
          <a:prstGeom prst="rect">
            <a:avLst/>
          </a:prstGeom>
          <a:solidFill>
            <a:schemeClr val="bg1">
              <a:alpha val="63921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14+1 &gt; 2 so no change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2E5F6C28-968B-F0C3-43B6-997CE9285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420" y="-105255"/>
            <a:ext cx="5552927" cy="844550"/>
          </a:xfrm>
        </p:spPr>
        <p:txBody>
          <a:bodyPr/>
          <a:lstStyle/>
          <a:p>
            <a:r>
              <a:rPr lang="en-GB" altLang="en-US" dirty="0"/>
              <a:t>Implementation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27A27135-9C6C-4E77-7379-A789E959B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0964" name="Footer Placeholder 3">
            <a:extLst>
              <a:ext uri="{FF2B5EF4-FFF2-40B4-BE49-F238E27FC236}">
                <a16:creationId xmlns:a16="http://schemas.microsoft.com/office/drawing/2014/main" id="{18320C91-3EE4-550F-00D2-2325E3D1236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1154C9-2E8D-553E-969F-4962E239EB31}"/>
              </a:ext>
            </a:extLst>
          </p:cNvPr>
          <p:cNvSpPr txBox="1"/>
          <p:nvPr/>
        </p:nvSpPr>
        <p:spPr>
          <a:xfrm>
            <a:off x="717551" y="661024"/>
            <a:ext cx="4730750" cy="5819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dijkstra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Start at vertex 0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</a:t>
            </a:r>
            <a:r>
              <a:rPr lang="en-GB" sz="1400" dirty="0" err="1"/>
              <a:t>dist</a:t>
            </a:r>
            <a:r>
              <a:rPr lang="en-GB" sz="1400" dirty="0"/>
              <a:t> = 0</a:t>
            </a:r>
            <a:endParaRPr lang="en-GB" sz="14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[0].parent = null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[0].discovered = false</a:t>
            </a:r>
          </a:p>
          <a:p>
            <a:pPr>
              <a:defRPr/>
            </a:pP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Set all remaining keys to INFINITE</a:t>
            </a: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1;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= INFINITE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 false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Check all the vertices in the graph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(exc. the start vertex)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cnt</a:t>
            </a:r>
            <a:r>
              <a:rPr lang="en-GB" sz="1400" dirty="0"/>
              <a:t> = 0; </a:t>
            </a:r>
            <a:r>
              <a:rPr lang="en-GB" sz="1400" dirty="0" err="1"/>
              <a:t>cnt</a:t>
            </a:r>
            <a:r>
              <a:rPr lang="en-GB" sz="1400" dirty="0"/>
              <a:t> &lt; graph.vertices.length-1; </a:t>
            </a:r>
            <a:r>
              <a:rPr lang="en-GB" sz="1400" dirty="0" err="1"/>
              <a:t>cnt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Find vertex with the minimum key value</a:t>
            </a:r>
          </a:p>
          <a:p>
            <a:pPr>
              <a:defRPr/>
            </a:pPr>
            <a:r>
              <a:rPr lang="en-GB" sz="1400" dirty="0"/>
              <a:t>          vertex = </a:t>
            </a:r>
            <a:r>
              <a:rPr lang="en-GB" sz="1400" dirty="0" err="1"/>
              <a:t>mindistancevertex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          if( vertex == null) return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vertex.discovered</a:t>
            </a:r>
            <a:r>
              <a:rPr lang="en-GB" sz="1400" dirty="0"/>
              <a:t> = true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Done with vertex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                                             // (set it to black)</a:t>
            </a:r>
            <a:endParaRPr lang="en-GB" sz="1400" dirty="0"/>
          </a:p>
          <a:p>
            <a:pPr>
              <a:defRPr/>
            </a:pPr>
            <a:endParaRPr lang="en-GB" sz="14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updatedistance</a:t>
            </a:r>
            <a:r>
              <a:rPr lang="en-GB" sz="1400" dirty="0"/>
              <a:t>( vertex ) }  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DF0274-94E7-0390-BEED-E951F0C75FBA}"/>
              </a:ext>
            </a:extLst>
          </p:cNvPr>
          <p:cNvSpPr txBox="1"/>
          <p:nvPr/>
        </p:nvSpPr>
        <p:spPr>
          <a:xfrm>
            <a:off x="6403976" y="-1588"/>
            <a:ext cx="4202113" cy="34512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mindistancevertex</a:t>
            </a:r>
            <a:r>
              <a:rPr lang="en-GB" sz="1400" dirty="0"/>
              <a:t>(vertex)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min = INFINITY</a:t>
            </a:r>
          </a:p>
          <a:p>
            <a:pPr>
              <a:defRPr/>
            </a:pPr>
            <a:r>
              <a:rPr lang="en-GB" sz="1400" dirty="0"/>
              <a:t>     vertex = null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if(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</a:p>
          <a:p>
            <a:pPr>
              <a:defRPr/>
            </a:pPr>
            <a:r>
              <a:rPr lang="en-GB" sz="1400" dirty="0"/>
              <a:t>          &amp;&amp;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&lt; min)</a:t>
            </a:r>
          </a:p>
          <a:p>
            <a:pPr>
              <a:defRPr/>
            </a:pPr>
            <a:r>
              <a:rPr lang="en-GB" sz="1400" dirty="0"/>
              <a:t>          {</a:t>
            </a:r>
          </a:p>
          <a:p>
            <a:pPr>
              <a:defRPr/>
            </a:pPr>
            <a:r>
              <a:rPr lang="en-GB" sz="1400" dirty="0"/>
              <a:t>               min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 vertex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}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r>
              <a:rPr lang="en-GB" sz="1400" dirty="0"/>
              <a:t>     return vertex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96C0FC-2632-435B-1F46-888DEB7AD665}"/>
              </a:ext>
            </a:extLst>
          </p:cNvPr>
          <p:cNvSpPr txBox="1"/>
          <p:nvPr/>
        </p:nvSpPr>
        <p:spPr>
          <a:xfrm>
            <a:off x="5826126" y="3379789"/>
            <a:ext cx="4818063" cy="34496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updatedistance</a:t>
            </a:r>
            <a:r>
              <a:rPr lang="en-GB" sz="1400" dirty="0"/>
              <a:t>(vertex)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adjacentlist</a:t>
            </a:r>
            <a:r>
              <a:rPr lang="en-GB" sz="1400" dirty="0"/>
              <a:t> = </a:t>
            </a:r>
            <a:r>
              <a:rPr lang="en-GB" sz="1400" dirty="0" err="1"/>
              <a:t>vertex.adjacentlist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edgelist</a:t>
            </a:r>
            <a:r>
              <a:rPr lang="en-GB" sz="1400" dirty="0"/>
              <a:t> = </a:t>
            </a:r>
            <a:r>
              <a:rPr lang="en-GB" sz="1400" dirty="0" err="1"/>
              <a:t>vertex.edgelist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for(I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adjacentlist.length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  {</a:t>
            </a:r>
          </a:p>
          <a:p>
            <a:pPr>
              <a:defRPr/>
            </a:pPr>
            <a:r>
              <a:rPr lang="en-GB" sz="1400" dirty="0"/>
              <a:t>           edge = </a:t>
            </a:r>
            <a:r>
              <a:rPr lang="en-GB" sz="1400" dirty="0" err="1"/>
              <a:t>edgelist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 if(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  <a:br>
              <a:rPr lang="en-GB" sz="1400" dirty="0"/>
            </a:br>
            <a:r>
              <a:rPr lang="en-GB" sz="1400" dirty="0"/>
              <a:t>           &amp;&amp; (</a:t>
            </a:r>
            <a:r>
              <a:rPr lang="en-GB" sz="1400" dirty="0" err="1"/>
              <a:t>vertex.dist</a:t>
            </a:r>
            <a:r>
              <a:rPr lang="en-GB" sz="1400" dirty="0"/>
              <a:t> + </a:t>
            </a:r>
            <a:r>
              <a:rPr lang="en-GB" sz="1400" dirty="0" err="1"/>
              <a:t>edge.weight</a:t>
            </a:r>
            <a:r>
              <a:rPr lang="en-GB" sz="1400" dirty="0"/>
              <a:t>) &lt;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)</a:t>
            </a:r>
          </a:p>
          <a:p>
            <a:pPr>
              <a:defRPr/>
            </a:pPr>
            <a:r>
              <a:rPr lang="en-GB" sz="1400" dirty="0"/>
              <a:t>           {</a:t>
            </a:r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= </a:t>
            </a:r>
            <a:r>
              <a:rPr lang="en-GB" sz="1400" dirty="0" err="1"/>
              <a:t>vertex.dist</a:t>
            </a:r>
            <a:r>
              <a:rPr lang="en-GB" sz="1400" dirty="0"/>
              <a:t> + </a:t>
            </a:r>
            <a:r>
              <a:rPr lang="en-GB" sz="1400" dirty="0" err="1"/>
              <a:t>edge.weight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].parent = vertex</a:t>
            </a:r>
          </a:p>
          <a:p>
            <a:pPr>
              <a:defRPr/>
            </a:pPr>
            <a:r>
              <a:rPr lang="en-GB" sz="1400" dirty="0"/>
              <a:t>           }</a:t>
            </a:r>
          </a:p>
          <a:p>
            <a:pPr>
              <a:defRPr/>
            </a:pPr>
            <a:r>
              <a:rPr lang="en-GB" sz="1400" dirty="0"/>
              <a:t>       }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D12B8C-2F5D-7B48-6473-65B7413D080F}"/>
              </a:ext>
            </a:extLst>
          </p:cNvPr>
          <p:cNvSpPr txBox="1"/>
          <p:nvPr/>
        </p:nvSpPr>
        <p:spPr>
          <a:xfrm>
            <a:off x="6581776" y="6119814"/>
            <a:ext cx="4086225" cy="73818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For each adjacent white vertex, check the edge weight + parent vertex distance against the adjacent vertex distance value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4145B6-07E4-7202-EA7C-1710D45A5D30}"/>
              </a:ext>
            </a:extLst>
          </p:cNvPr>
          <p:cNvSpPr txBox="1"/>
          <p:nvPr/>
        </p:nvSpPr>
        <p:spPr>
          <a:xfrm>
            <a:off x="7951789" y="2716214"/>
            <a:ext cx="2562225" cy="58578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Find white vertex with the minimum distance value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CECEA28E-6A41-BA9A-1129-C9E22E25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453" y="-534988"/>
            <a:ext cx="9779183" cy="1325563"/>
          </a:xfrm>
        </p:spPr>
        <p:txBody>
          <a:bodyPr/>
          <a:lstStyle/>
          <a:p>
            <a:r>
              <a:rPr lang="en-GB" altLang="en-US" dirty="0"/>
              <a:t>Analysis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4FE9EE17-AF3F-37DB-0D05-AAB2C46EC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17" y="904875"/>
            <a:ext cx="11841151" cy="4933950"/>
          </a:xfrm>
        </p:spPr>
        <p:txBody>
          <a:bodyPr/>
          <a:lstStyle/>
          <a:p>
            <a:r>
              <a:rPr lang="en-GB" altLang="en-US" dirty="0"/>
              <a:t>Dijkstra’s algorithm</a:t>
            </a:r>
          </a:p>
          <a:p>
            <a:pPr lvl="1"/>
            <a:r>
              <a:rPr lang="en-GB" altLang="en-US" dirty="0"/>
              <a:t>We have to check all the white vertices to find the shortest path estimate O(|V|) and we have to repeat this until we have selected each vertex in the graph O(|V|) </a:t>
            </a:r>
          </a:p>
          <a:p>
            <a:pPr lvl="1"/>
            <a:r>
              <a:rPr lang="en-GB" altLang="en-US" dirty="0"/>
              <a:t>The main loop is O(|V|) O(|V|) = O(|V|</a:t>
            </a:r>
            <a:r>
              <a:rPr lang="en-GB" altLang="en-US" baseline="30000" dirty="0"/>
              <a:t>2</a:t>
            </a:r>
            <a:r>
              <a:rPr lang="en-GB" altLang="en-US" dirty="0"/>
              <a:t>) </a:t>
            </a:r>
          </a:p>
          <a:p>
            <a:pPr lvl="1"/>
            <a:r>
              <a:rPr lang="en-GB" altLang="en-US" dirty="0"/>
              <a:t> For each vertex O(|V|) we select , we have to check all the adjacent vertices O(|V|) and the associated edges O(|E|) </a:t>
            </a:r>
          </a:p>
          <a:p>
            <a:pPr lvl="1"/>
            <a:r>
              <a:rPr lang="en-GB" altLang="en-US" dirty="0"/>
              <a:t>Giving, O(|E|) O(|V|) O(|V|) = </a:t>
            </a:r>
            <a:r>
              <a:rPr lang="en-GB" altLang="en-US" b="1" dirty="0"/>
              <a:t>O(|E||V|</a:t>
            </a:r>
            <a:r>
              <a:rPr lang="en-GB" altLang="en-US" b="1" baseline="30000" dirty="0"/>
              <a:t>2</a:t>
            </a:r>
            <a:r>
              <a:rPr lang="en-GB" altLang="en-US" b="1" dirty="0"/>
              <a:t>) </a:t>
            </a:r>
          </a:p>
          <a:p>
            <a:r>
              <a:rPr lang="en-GB" altLang="en-US" dirty="0"/>
              <a:t>O(|V|</a:t>
            </a:r>
            <a:r>
              <a:rPr lang="en-GB" altLang="en-US" baseline="30000" dirty="0"/>
              <a:t>2</a:t>
            </a:r>
            <a:r>
              <a:rPr lang="en-GB" altLang="en-US" dirty="0"/>
              <a:t>) + O(|E||V|</a:t>
            </a:r>
            <a:r>
              <a:rPr lang="en-GB" altLang="en-US" baseline="30000" dirty="0"/>
              <a:t>2</a:t>
            </a:r>
            <a:r>
              <a:rPr lang="en-GB" altLang="en-US" dirty="0"/>
              <a:t>) = O(|V|</a:t>
            </a:r>
            <a:r>
              <a:rPr lang="en-GB" altLang="en-US" baseline="30000" dirty="0"/>
              <a:t>2</a:t>
            </a:r>
            <a:r>
              <a:rPr lang="en-GB" altLang="en-US" dirty="0"/>
              <a:t> + |E||V|</a:t>
            </a:r>
            <a:r>
              <a:rPr lang="en-GB" altLang="en-US" baseline="30000" dirty="0"/>
              <a:t>2</a:t>
            </a:r>
            <a:r>
              <a:rPr lang="en-GB" altLang="en-US" dirty="0"/>
              <a:t>) = </a:t>
            </a:r>
            <a:r>
              <a:rPr lang="en-GB" altLang="en-US" b="1" dirty="0"/>
              <a:t>O(|E||V|</a:t>
            </a:r>
            <a:r>
              <a:rPr lang="en-GB" altLang="en-US" b="1" baseline="30000" dirty="0"/>
              <a:t>2</a:t>
            </a:r>
            <a:r>
              <a:rPr lang="en-GB" altLang="en-US" b="1" dirty="0"/>
              <a:t>)</a:t>
            </a:r>
            <a:endParaRPr lang="en-GB" altLang="en-US" dirty="0"/>
          </a:p>
          <a:p>
            <a:r>
              <a:rPr lang="en-GB" altLang="en-US" dirty="0"/>
              <a:t>However, if implemented with a priority queue then this can be reduced to  </a:t>
            </a:r>
            <a:r>
              <a:rPr lang="en-GB" altLang="en-US" b="1" dirty="0"/>
              <a:t>O(|E| log |V|) </a:t>
            </a:r>
            <a:r>
              <a:rPr lang="en-GB" altLang="en-US" dirty="0"/>
              <a:t>time</a:t>
            </a:r>
          </a:p>
          <a:p>
            <a:r>
              <a:rPr lang="en-GB" altLang="en-US" dirty="0"/>
              <a:t>Where is |V| is the number of vertices and |E| is the number of edges in the graph</a:t>
            </a:r>
          </a:p>
        </p:txBody>
      </p:sp>
      <p:sp>
        <p:nvSpPr>
          <p:cNvPr id="41988" name="Footer Placeholder 3">
            <a:extLst>
              <a:ext uri="{FF2B5EF4-FFF2-40B4-BE49-F238E27FC236}">
                <a16:creationId xmlns:a16="http://schemas.microsoft.com/office/drawing/2014/main" id="{4126AA79-B563-BFA7-C388-B863F01BA5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41989" name="TextBox 1">
            <a:extLst>
              <a:ext uri="{FF2B5EF4-FFF2-40B4-BE49-F238E27FC236}">
                <a16:creationId xmlns:a16="http://schemas.microsoft.com/office/drawing/2014/main" id="{1898B942-B77D-BF8D-8DBC-AB028B74A5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6703" y="6038850"/>
            <a:ext cx="2428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Remember log is log</a:t>
            </a:r>
            <a:r>
              <a:rPr kumimoji="0" lang="en-GB" altLang="en-US" sz="1800" baseline="-25000"/>
              <a:t>2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E082ABCB-62E1-002F-E661-1280A5204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875" y="-191322"/>
            <a:ext cx="9779183" cy="1325563"/>
          </a:xfrm>
        </p:spPr>
        <p:txBody>
          <a:bodyPr/>
          <a:lstStyle/>
          <a:p>
            <a:r>
              <a:rPr lang="en-GB" altLang="en-US" dirty="0"/>
              <a:t>Greedy Algorithms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33C775F0-15C3-C3D2-89C7-9B7C4A533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768" y="1287262"/>
            <a:ext cx="11535431" cy="3366815"/>
          </a:xfrm>
        </p:spPr>
        <p:txBody>
          <a:bodyPr/>
          <a:lstStyle/>
          <a:p>
            <a:r>
              <a:rPr lang="en-GB" altLang="en-US" dirty="0"/>
              <a:t>Both the Prim’s and Dijkstra’s algorithms are examples of greedy algorithms</a:t>
            </a:r>
          </a:p>
          <a:p>
            <a:r>
              <a:rPr lang="en-GB" altLang="en-US" dirty="0"/>
              <a:t>Greedy algorithms make locally optimal decisions in the hope that they lead to globally optimal solutions</a:t>
            </a:r>
          </a:p>
          <a:p>
            <a:pPr lvl="1"/>
            <a:r>
              <a:rPr lang="en-GB" altLang="en-US" dirty="0"/>
              <a:t>Prim’s chooses the next vertex based on its current key value</a:t>
            </a:r>
          </a:p>
          <a:p>
            <a:pPr lvl="1"/>
            <a:r>
              <a:rPr lang="en-GB" altLang="en-US" dirty="0"/>
              <a:t>Dijkstra’s chooses the next vertex based on its current estimated shortest path </a:t>
            </a:r>
          </a:p>
          <a:p>
            <a:r>
              <a:rPr lang="en-GB" altLang="en-US" dirty="0"/>
              <a:t>In both these algorithms they do produce optimal solutions, but decisions that look the best at the moment do not always prove to be the best solution in the long run</a:t>
            </a:r>
          </a:p>
        </p:txBody>
      </p:sp>
      <p:sp>
        <p:nvSpPr>
          <p:cNvPr id="43012" name="Footer Placeholder 3">
            <a:extLst>
              <a:ext uri="{FF2B5EF4-FFF2-40B4-BE49-F238E27FC236}">
                <a16:creationId xmlns:a16="http://schemas.microsoft.com/office/drawing/2014/main" id="{53DF609D-19EC-F966-1F61-C8F6301CE5F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{1C60AF5D-5EB2-4D49-8E6F-003F2B6B6B04}tf45331398_win32</Template>
  <TotalTime>749</TotalTime>
  <Words>5562</Words>
  <Application>Microsoft Office PowerPoint</Application>
  <PresentationFormat>Widescreen</PresentationFormat>
  <Paragraphs>1410</Paragraphs>
  <Slides>37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Helvetica</vt:lpstr>
      <vt:lpstr>Tenorite</vt:lpstr>
      <vt:lpstr>Times New Roman</vt:lpstr>
      <vt:lpstr>Wingdings</vt:lpstr>
      <vt:lpstr>Office Theme</vt:lpstr>
      <vt:lpstr>Week 7 - Graphs</vt:lpstr>
      <vt:lpstr>Graphs</vt:lpstr>
      <vt:lpstr>Graphs</vt:lpstr>
      <vt:lpstr>Terminology</vt:lpstr>
      <vt:lpstr>Graphs</vt:lpstr>
      <vt:lpstr>Adjacency List</vt:lpstr>
      <vt:lpstr>Searching</vt:lpstr>
      <vt:lpstr>Breath First Search</vt:lpstr>
      <vt:lpstr>BFS Implementation</vt:lpstr>
      <vt:lpstr>Implementation Note</vt:lpstr>
      <vt:lpstr>BFS Implementation</vt:lpstr>
      <vt:lpstr>Depth First Search</vt:lpstr>
      <vt:lpstr>Note</vt:lpstr>
      <vt:lpstr>Stack</vt:lpstr>
      <vt:lpstr>DFS Implementation</vt:lpstr>
      <vt:lpstr>Analysis BFS and DFS</vt:lpstr>
      <vt:lpstr>Example: BFS</vt:lpstr>
      <vt:lpstr>Example: DFS</vt:lpstr>
      <vt:lpstr>Edge Weighted Graphs</vt:lpstr>
      <vt:lpstr>Minimum Spanning Tree</vt:lpstr>
      <vt:lpstr>Prim’s Algorithm</vt:lpstr>
      <vt:lpstr>Prim’s Algorithm</vt:lpstr>
      <vt:lpstr>Select Vertex</vt:lpstr>
      <vt:lpstr>Example</vt:lpstr>
      <vt:lpstr>Implementation</vt:lpstr>
      <vt:lpstr>Analysis</vt:lpstr>
      <vt:lpstr>Analysis</vt:lpstr>
      <vt:lpstr>Shortest Path</vt:lpstr>
      <vt:lpstr>Minimum Spanning VS Shortest Path Tree</vt:lpstr>
      <vt:lpstr>Dijkstra’s Algorithm</vt:lpstr>
      <vt:lpstr>Dijkstra’s Algorithm</vt:lpstr>
      <vt:lpstr>Example</vt:lpstr>
      <vt:lpstr>Exercise: Cycle in Graph</vt:lpstr>
      <vt:lpstr>Answer</vt:lpstr>
      <vt:lpstr>Implementation</vt:lpstr>
      <vt:lpstr>Analysis</vt:lpstr>
      <vt:lpstr>Greedy Algorithms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Bashford</dc:creator>
  <cp:lastModifiedBy>Tim Bashford</cp:lastModifiedBy>
  <cp:revision>1</cp:revision>
  <dcterms:created xsi:type="dcterms:W3CDTF">2024-11-18T13:00:10Z</dcterms:created>
  <dcterms:modified xsi:type="dcterms:W3CDTF">2024-11-19T01:29:35Z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