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E536B2-5A83-4A49-A8C1-85971D42D60E}" v="1" dt="2026-03-08T08:51:08.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varScale="1">
        <p:scale>
          <a:sx n="79" d="100"/>
          <a:sy n="79" d="100"/>
        </p:scale>
        <p:origin x="72"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inyi miles" userId="c4f565a6beb54bfb" providerId="LiveId" clId="{82A35813-1C75-44E2-AE2C-C376DD559557}"/>
    <pc:docChg chg="custSel modSld">
      <pc:chgData name="akinyi miles" userId="c4f565a6beb54bfb" providerId="LiveId" clId="{82A35813-1C75-44E2-AE2C-C376DD559557}" dt="2026-03-08T08:51:51.363" v="12" actId="207"/>
      <pc:docMkLst>
        <pc:docMk/>
      </pc:docMkLst>
      <pc:sldChg chg="modSp mod">
        <pc:chgData name="akinyi miles" userId="c4f565a6beb54bfb" providerId="LiveId" clId="{82A35813-1C75-44E2-AE2C-C376DD559557}" dt="2026-03-08T08:51:51.363" v="12" actId="207"/>
        <pc:sldMkLst>
          <pc:docMk/>
          <pc:sldMk cId="1013544518" sldId="256"/>
        </pc:sldMkLst>
        <pc:spChg chg="mod">
          <ac:chgData name="akinyi miles" userId="c4f565a6beb54bfb" providerId="LiveId" clId="{82A35813-1C75-44E2-AE2C-C376DD559557}" dt="2026-03-08T08:51:51.363" v="12" actId="207"/>
          <ac:spMkLst>
            <pc:docMk/>
            <pc:sldMk cId="1013544518" sldId="256"/>
            <ac:spMk id="3" creationId="{354384C0-EE7C-75A9-0521-6EE259367FD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FEC2C-5273-FB99-DA44-7A9C04F8EA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6B1915A-2DD1-618E-DD13-71B7E0D21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0AC9565-AE81-078E-9557-4E126BE74B09}"/>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5" name="Footer Placeholder 4">
            <a:extLst>
              <a:ext uri="{FF2B5EF4-FFF2-40B4-BE49-F238E27FC236}">
                <a16:creationId xmlns:a16="http://schemas.microsoft.com/office/drawing/2014/main" id="{8A68F90E-151A-D21F-C61A-581C4B4082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772A01-BAA0-B01A-E682-2ABC52210821}"/>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1121372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06F79-06CE-7C48-DAD1-1457EFAA01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0989E76-23E5-BCBD-0337-D80B7955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1823DA-4CA2-6848-EE5D-4859BBFBA0B6}"/>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5" name="Footer Placeholder 4">
            <a:extLst>
              <a:ext uri="{FF2B5EF4-FFF2-40B4-BE49-F238E27FC236}">
                <a16:creationId xmlns:a16="http://schemas.microsoft.com/office/drawing/2014/main" id="{AF3DC7D2-AD72-B26A-DE27-AA6D5366BA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4D7B56-9B85-ADCE-B70E-95F0E67F5179}"/>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342748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0E228-9832-BE33-896E-0B6D2F4342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020FEA4-BAD8-4421-371B-B2CE2C5C52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226255-FCD4-3DF3-4500-CAC6A0C79ED9}"/>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5" name="Footer Placeholder 4">
            <a:extLst>
              <a:ext uri="{FF2B5EF4-FFF2-40B4-BE49-F238E27FC236}">
                <a16:creationId xmlns:a16="http://schemas.microsoft.com/office/drawing/2014/main" id="{DF6EB8E8-CCCB-98A6-7A88-7F8A6C2E7C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FDCEEE-0F86-D80D-7D02-63F9DF265D7F}"/>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4081637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7F94-D26A-2FC4-8546-17C4994EA1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748C7D5-29FB-8A4A-C724-EC70DC7DE6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E589B79-8984-CD83-30F2-7FACEC31C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381A1CB-F5A6-B0D0-7212-DDE0C83A7D80}"/>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6" name="Footer Placeholder 5">
            <a:extLst>
              <a:ext uri="{FF2B5EF4-FFF2-40B4-BE49-F238E27FC236}">
                <a16:creationId xmlns:a16="http://schemas.microsoft.com/office/drawing/2014/main" id="{A9DCC985-DBEE-7B9A-1579-71CB51DFAF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396252-B13E-0232-E635-42C8319D805E}"/>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4245126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B06F1-A33C-A5AC-FA27-1B906D2A6A4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2EE6910-2C73-7D91-096C-A7CB021123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7E8DE4-E47C-8AA9-2785-31A3D2906E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E3F3223-4771-6309-5928-01584B1C3A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691EC7-024F-FC70-F193-FAE1BDB401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D622ABE-C604-0D01-1553-5860D556CDB0}"/>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8" name="Footer Placeholder 7">
            <a:extLst>
              <a:ext uri="{FF2B5EF4-FFF2-40B4-BE49-F238E27FC236}">
                <a16:creationId xmlns:a16="http://schemas.microsoft.com/office/drawing/2014/main" id="{E24D9F8C-0431-79BB-7E84-F877E5BCAEE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F6704E-BC00-FC9D-BF4F-E22FA8BC0E7F}"/>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2854662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A4CFB-41C2-4C73-0ABB-8F137AC3B33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86FA4EF-B88C-81F1-4926-2C6E222B2354}"/>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4" name="Footer Placeholder 3">
            <a:extLst>
              <a:ext uri="{FF2B5EF4-FFF2-40B4-BE49-F238E27FC236}">
                <a16:creationId xmlns:a16="http://schemas.microsoft.com/office/drawing/2014/main" id="{DA941E6F-3669-F970-49F5-74F6C29C39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988278-7CB6-CCC8-2F67-B5C060BDD7E7}"/>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3201369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8F1FB0-C08F-82B1-911B-2AF73B77F663}"/>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3" name="Footer Placeholder 2">
            <a:extLst>
              <a:ext uri="{FF2B5EF4-FFF2-40B4-BE49-F238E27FC236}">
                <a16:creationId xmlns:a16="http://schemas.microsoft.com/office/drawing/2014/main" id="{6D40D97D-905B-5D2A-8134-CB57ED2315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3F67FC-A1FC-9C3F-1B82-5A0EB3A2C95F}"/>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3513745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D0FA4-6604-5859-A5DF-3E15E5648F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48F081-4996-D564-9BCC-F6E1742EC7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F06F6C-2BD0-3D54-EB7D-C95E86B632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A827F0-2A74-EFED-C89C-D770381EF5FD}"/>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6" name="Footer Placeholder 5">
            <a:extLst>
              <a:ext uri="{FF2B5EF4-FFF2-40B4-BE49-F238E27FC236}">
                <a16:creationId xmlns:a16="http://schemas.microsoft.com/office/drawing/2014/main" id="{C589E313-4B44-8316-0C66-BB456766D8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79B894-217D-7E3A-BF5F-5BAD3C579CE1}"/>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429278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5D9AF-4759-60E8-2102-5DDE5C1913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0F69086-A67C-E4DF-9B73-074E2F1E7F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4FE02E5-8FA4-B2EF-F446-A6B9B2FC2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2ABDC-90B8-383C-3F1C-354D51312744}"/>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6" name="Footer Placeholder 5">
            <a:extLst>
              <a:ext uri="{FF2B5EF4-FFF2-40B4-BE49-F238E27FC236}">
                <a16:creationId xmlns:a16="http://schemas.microsoft.com/office/drawing/2014/main" id="{3DFFE2DF-ECFF-A264-5BCC-AE72F9D881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6E7CCD-1E14-62B8-C9BF-75A3B1677356}"/>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1599824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D3B42-D64A-5A5F-9CBC-F9B086690D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873B9B8-FC0C-3A89-BB81-55D797F859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35412F-ACF9-9C08-02F2-1ABA7B6F79A6}"/>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5" name="Footer Placeholder 4">
            <a:extLst>
              <a:ext uri="{FF2B5EF4-FFF2-40B4-BE49-F238E27FC236}">
                <a16:creationId xmlns:a16="http://schemas.microsoft.com/office/drawing/2014/main" id="{C30C3432-ABAD-BB54-46B2-45DAE94C45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6AF73F-4664-6206-FFE3-CA50EE40F78C}"/>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2976296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FD834-14ED-B051-3F03-161E5670545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A1E612B-6F7B-CC52-94A8-0A6A0D7785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0E51F3-A5B8-83F0-B4EF-129F3800A433}"/>
              </a:ext>
            </a:extLst>
          </p:cNvPr>
          <p:cNvSpPr>
            <a:spLocks noGrp="1"/>
          </p:cNvSpPr>
          <p:nvPr>
            <p:ph type="dt" sz="half" idx="10"/>
          </p:nvPr>
        </p:nvSpPr>
        <p:spPr/>
        <p:txBody>
          <a:bodyPr/>
          <a:lstStyle/>
          <a:p>
            <a:fld id="{B61FC7AF-C087-41C4-BAC6-75910E8FA138}" type="datetimeFigureOut">
              <a:rPr lang="en-US" smtClean="0"/>
              <a:t>3/5/2026</a:t>
            </a:fld>
            <a:endParaRPr lang="en-US"/>
          </a:p>
        </p:txBody>
      </p:sp>
      <p:sp>
        <p:nvSpPr>
          <p:cNvPr id="5" name="Footer Placeholder 4">
            <a:extLst>
              <a:ext uri="{FF2B5EF4-FFF2-40B4-BE49-F238E27FC236}">
                <a16:creationId xmlns:a16="http://schemas.microsoft.com/office/drawing/2014/main" id="{9EBB4788-3ABD-7F71-C229-DF06B32D13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E50BE3-A1D3-5E5C-423E-3E81492E2AB9}"/>
              </a:ext>
            </a:extLst>
          </p:cNvPr>
          <p:cNvSpPr>
            <a:spLocks noGrp="1"/>
          </p:cNvSpPr>
          <p:nvPr>
            <p:ph type="sldNum" sz="quarter" idx="12"/>
          </p:nvPr>
        </p:nvSpPr>
        <p:spPr/>
        <p:txBody>
          <a:bodyPr/>
          <a:lstStyle/>
          <a:p>
            <a:fld id="{658256AC-55EB-4C2C-AE07-55BB799722C5}" type="slidenum">
              <a:rPr lang="en-US" smtClean="0"/>
              <a:t>‹#›</a:t>
            </a:fld>
            <a:endParaRPr lang="en-US"/>
          </a:p>
        </p:txBody>
      </p:sp>
    </p:spTree>
    <p:extLst>
      <p:ext uri="{BB962C8B-B14F-4D97-AF65-F5344CB8AC3E}">
        <p14:creationId xmlns:p14="http://schemas.microsoft.com/office/powerpoint/2010/main" val="1580837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78B06B-E504-877B-8736-6F98E62EAB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26B93E5-02A5-919C-0053-B8BA981668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DD8A4E-0602-D9C9-F6FB-6B83E85F36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1FC7AF-C087-41C4-BAC6-75910E8FA138}" type="datetimeFigureOut">
              <a:rPr lang="en-US" smtClean="0"/>
              <a:t>3/5/2026</a:t>
            </a:fld>
            <a:endParaRPr lang="en-US"/>
          </a:p>
        </p:txBody>
      </p:sp>
      <p:sp>
        <p:nvSpPr>
          <p:cNvPr id="5" name="Footer Placeholder 4">
            <a:extLst>
              <a:ext uri="{FF2B5EF4-FFF2-40B4-BE49-F238E27FC236}">
                <a16:creationId xmlns:a16="http://schemas.microsoft.com/office/drawing/2014/main" id="{A82518D9-0080-5736-32B5-0EE7E4DF14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5DD1DC1-9AA5-F82D-F231-E4B42A2800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8256AC-55EB-4C2C-AE07-55BB799722C5}" type="slidenum">
              <a:rPr lang="en-US" smtClean="0"/>
              <a:t>‹#›</a:t>
            </a:fld>
            <a:endParaRPr lang="en-US"/>
          </a:p>
        </p:txBody>
      </p:sp>
    </p:spTree>
    <p:extLst>
      <p:ext uri="{BB962C8B-B14F-4D97-AF65-F5344CB8AC3E}">
        <p14:creationId xmlns:p14="http://schemas.microsoft.com/office/powerpoint/2010/main" val="31861871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bmj.com/content/380/bmj.p30" TargetMode="External"/><Relationship Id="rId3" Type="http://schemas.openxmlformats.org/officeDocument/2006/relationships/hyperlink" Target="https://pmc.ncbi.nlm.nih.gov/articles/PMC10562999/" TargetMode="External"/><Relationship Id="rId7" Type="http://schemas.openxmlformats.org/officeDocument/2006/relationships/hyperlink" Target="https://www.england.nhs.uk/long-read/inclusive-digital-healthcare-a-framework-for-nhs-action-on-digital-inclusion/" TargetMode="External"/><Relationship Id="rId2" Type="http://schemas.openxmlformats.org/officeDocument/2006/relationships/hyperlink" Target="https://www.nhs.uk/nhs-app/" TargetMode="External"/><Relationship Id="rId1" Type="http://schemas.openxmlformats.org/officeDocument/2006/relationships/slideLayout" Target="../slideLayouts/slideLayout2.xml"/><Relationship Id="rId6" Type="http://schemas.openxmlformats.org/officeDocument/2006/relationships/hyperlink" Target="https://www.nhsconfed.org/publications/digital-transformation-nhs-reference-guide" TargetMode="External"/><Relationship Id="rId11" Type="http://schemas.openxmlformats.org/officeDocument/2006/relationships/hyperlink" Target="https://www.gov.uk/government/publications/a-plan-for-digital-health-and-social-care" TargetMode="External"/><Relationship Id="rId5" Type="http://schemas.openxmlformats.org/officeDocument/2006/relationships/hyperlink" Target="https://bjgp.org/content/69/681/172" TargetMode="External"/><Relationship Id="rId10" Type="http://schemas.openxmlformats.org/officeDocument/2006/relationships/hyperlink" Target="https://blogs.imperial.ac.uk/medical-centre/2024/11/14/bridging-the-digital-divide-in-healthcare-understanding-the-use-of-the-nhs-app/" TargetMode="External"/><Relationship Id="rId4" Type="http://schemas.openxmlformats.org/officeDocument/2006/relationships/hyperlink" Target="https://www.jmir.org/2024/1/e56320/" TargetMode="External"/><Relationship Id="rId9" Type="http://schemas.openxmlformats.org/officeDocument/2006/relationships/hyperlink" Target="https://nhsrho.org/news/new-report-hails-potential-of-digital-apps-in-tackling-health-inequa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Blue Arrows">
            <a:extLst>
              <a:ext uri="{FF2B5EF4-FFF2-40B4-BE49-F238E27FC236}">
                <a16:creationId xmlns:a16="http://schemas.microsoft.com/office/drawing/2014/main" id="{FD683460-DCEF-6A51-1B8B-092F63E6626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611C1-E3FA-9A9F-9BD1-C408137D643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Digital Transformation in Health and Social Care</a:t>
            </a:r>
            <a:br>
              <a:rPr lang="en-US" sz="5200">
                <a:solidFill>
                  <a:srgbClr val="FFFFFF"/>
                </a:solidFill>
              </a:rPr>
            </a:br>
            <a:r>
              <a:rPr lang="en-US" sz="5200">
                <a:solidFill>
                  <a:srgbClr val="FFFFFF"/>
                </a:solidFill>
              </a:rPr>
              <a:t>Evaluating the Impact of the NHS App in the UK</a:t>
            </a:r>
          </a:p>
        </p:txBody>
      </p:sp>
      <p:sp>
        <p:nvSpPr>
          <p:cNvPr id="3" name="Subtitle 2">
            <a:extLst>
              <a:ext uri="{FF2B5EF4-FFF2-40B4-BE49-F238E27FC236}">
                <a16:creationId xmlns:a16="http://schemas.microsoft.com/office/drawing/2014/main" id="{354384C0-EE7C-75A9-0521-6EE259367FD6}"/>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fontScale="70000" lnSpcReduction="20000"/>
          </a:bodyPr>
          <a:lstStyle/>
          <a:p>
            <a:r>
              <a:rPr lang="en-US" dirty="0">
                <a:solidFill>
                  <a:srgbClr val="FFFFFF"/>
                </a:solidFill>
              </a:rPr>
              <a:t>Janice Chisholm</a:t>
            </a:r>
          </a:p>
          <a:p>
            <a:r>
              <a:rPr lang="en-US" dirty="0">
                <a:solidFill>
                  <a:srgbClr val="FFFFFF"/>
                </a:solidFill>
              </a:rPr>
              <a:t>2235602</a:t>
            </a:r>
          </a:p>
          <a:p>
            <a:r>
              <a:rPr lang="en-US" dirty="0">
                <a:solidFill>
                  <a:schemeClr val="bg1"/>
                </a:solidFill>
              </a:rPr>
              <a:t>BMHP6026</a:t>
            </a:r>
          </a:p>
          <a:p>
            <a:r>
              <a:rPr lang="en-US" dirty="0">
                <a:solidFill>
                  <a:schemeClr val="bg1"/>
                </a:solidFill>
              </a:rPr>
              <a:t>Martin Svejda</a:t>
            </a:r>
          </a:p>
        </p:txBody>
      </p:sp>
    </p:spTree>
    <p:extLst>
      <p:ext uri="{BB962C8B-B14F-4D97-AF65-F5344CB8AC3E}">
        <p14:creationId xmlns:p14="http://schemas.microsoft.com/office/powerpoint/2010/main" val="101354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ttps://www.productiveedge.com/hubfs/PreviewImage-11.png">
            <a:extLst>
              <a:ext uri="{FF2B5EF4-FFF2-40B4-BE49-F238E27FC236}">
                <a16:creationId xmlns:a16="http://schemas.microsoft.com/office/drawing/2014/main" id="{15A33931-BF77-E7BB-163E-5C5B37B56906}"/>
              </a:ext>
            </a:extLst>
          </p:cNvPr>
          <p:cNvPicPr>
            <a:picLocks noChangeAspect="1"/>
          </p:cNvPicPr>
          <p:nvPr/>
        </p:nvPicPr>
        <p:blipFill>
          <a:blip r:embed="rId2">
            <a:alphaModFix amt="35000"/>
          </a:blip>
          <a:srcRect b="14122"/>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ED635EC7-8E98-22E0-DFAB-9BD058996FB4}"/>
              </a:ext>
            </a:extLst>
          </p:cNvPr>
          <p:cNvSpPr>
            <a:spLocks noGrp="1"/>
          </p:cNvSpPr>
          <p:nvPr>
            <p:ph type="title"/>
          </p:nvPr>
        </p:nvSpPr>
        <p:spPr>
          <a:xfrm>
            <a:off x="838199" y="1065862"/>
            <a:ext cx="6052955" cy="4726276"/>
          </a:xfrm>
        </p:spPr>
        <p:txBody>
          <a:bodyPr>
            <a:normAutofit/>
          </a:bodyPr>
          <a:lstStyle/>
          <a:p>
            <a:pPr algn="r"/>
            <a:r>
              <a:rPr lang="en-US" sz="8000">
                <a:ln w="22225">
                  <a:solidFill>
                    <a:srgbClr val="FFFFFF"/>
                  </a:solidFill>
                </a:ln>
                <a:noFill/>
              </a:rPr>
              <a:t>intro</a:t>
            </a:r>
          </a:p>
        </p:txBody>
      </p:sp>
      <p:cxnSp>
        <p:nvCxnSpPr>
          <p:cNvPr id="13" name="Straight Connector 1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EBE751-CB73-E328-6361-69CEAC88314A}"/>
              </a:ext>
            </a:extLst>
          </p:cNvPr>
          <p:cNvSpPr>
            <a:spLocks noGrp="1"/>
          </p:cNvSpPr>
          <p:nvPr>
            <p:ph idx="1"/>
          </p:nvPr>
        </p:nvSpPr>
        <p:spPr>
          <a:xfrm>
            <a:off x="7534641" y="1065862"/>
            <a:ext cx="3860002" cy="4726276"/>
          </a:xfrm>
        </p:spPr>
        <p:txBody>
          <a:bodyPr anchor="ctr">
            <a:normAutofit/>
          </a:bodyPr>
          <a:lstStyle/>
          <a:p>
            <a:r>
              <a:rPr lang="en-US" sz="1400" dirty="0">
                <a:solidFill>
                  <a:srgbClr val="FFFFFF"/>
                </a:solidFill>
              </a:rPr>
              <a:t>Healthcare service delivery is increasingly changing due to the rapid development of digital technologies. Digital health tools aim to improve patient engagement, accessibility and efficiency within healthcare systems (Department of Health and Social Care, 2022; World Health Organization, 2021). In order to </a:t>
            </a:r>
            <a:r>
              <a:rPr lang="en-US" sz="1400" dirty="0" err="1">
                <a:solidFill>
                  <a:srgbClr val="FFFFFF"/>
                </a:solidFill>
              </a:rPr>
              <a:t>modernise</a:t>
            </a:r>
            <a:r>
              <a:rPr lang="en-US" sz="1400" dirty="0">
                <a:solidFill>
                  <a:srgbClr val="FFFFFF"/>
                </a:solidFill>
              </a:rPr>
              <a:t> healthcare delivery, the NHS in the UK has implemented several digital innovations designed to enhance patient access to services and improve service efficiency (NHS England, 2023). One significant example of this digital transformation is the NHS App, which provides patients with digital access to a range of NHS services including appointment bookings, repeat prescriptions and access to health records (Beaney, 2019; NHS England, 2023).</a:t>
            </a:r>
          </a:p>
          <a:p>
            <a:endParaRPr lang="en-US" sz="1400" dirty="0">
              <a:solidFill>
                <a:srgbClr val="FFFFFF"/>
              </a:solidFill>
            </a:endParaRPr>
          </a:p>
        </p:txBody>
      </p:sp>
    </p:spTree>
    <p:extLst>
      <p:ext uri="{BB962C8B-B14F-4D97-AF65-F5344CB8AC3E}">
        <p14:creationId xmlns:p14="http://schemas.microsoft.com/office/powerpoint/2010/main" val="17113539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16152-FEC8-43D3-117F-C51397075CBC}"/>
              </a:ext>
            </a:extLst>
          </p:cNvPr>
          <p:cNvSpPr>
            <a:spLocks noGrp="1"/>
          </p:cNvSpPr>
          <p:nvPr>
            <p:ph type="title"/>
          </p:nvPr>
        </p:nvSpPr>
        <p:spPr>
          <a:xfrm>
            <a:off x="836679" y="723898"/>
            <a:ext cx="6002110" cy="1495425"/>
          </a:xfrm>
        </p:spPr>
        <p:txBody>
          <a:bodyPr>
            <a:normAutofit/>
          </a:bodyPr>
          <a:lstStyle/>
          <a:p>
            <a:r>
              <a:rPr lang="en-US" sz="4000"/>
              <a:t>overview</a:t>
            </a:r>
          </a:p>
        </p:txBody>
      </p:sp>
      <p:sp>
        <p:nvSpPr>
          <p:cNvPr id="3" name="Content Placeholder 2">
            <a:extLst>
              <a:ext uri="{FF2B5EF4-FFF2-40B4-BE49-F238E27FC236}">
                <a16:creationId xmlns:a16="http://schemas.microsoft.com/office/drawing/2014/main" id="{F6D7601A-A9EF-1E0C-3865-23CD892DBA51}"/>
              </a:ext>
            </a:extLst>
          </p:cNvPr>
          <p:cNvSpPr>
            <a:spLocks noGrp="1"/>
          </p:cNvSpPr>
          <p:nvPr>
            <p:ph idx="1"/>
          </p:nvPr>
        </p:nvSpPr>
        <p:spPr>
          <a:xfrm>
            <a:off x="836680" y="2405067"/>
            <a:ext cx="6002110" cy="3729034"/>
          </a:xfrm>
        </p:spPr>
        <p:txBody>
          <a:bodyPr>
            <a:normAutofit/>
          </a:bodyPr>
          <a:lstStyle/>
          <a:p>
            <a:r>
              <a:rPr lang="en-US" sz="2000"/>
              <a:t>As part of the UK government’s strategy to improve healthcare through digital technology, the NHS App was launched in 2018. Developed by NHS England, the application enables patients to access a range of healthcare services through their smartphones or tablets (NHS England, 2023). Through the platform, patients can manage aspects of their healthcare, including viewing medical records, ordering repeat prescriptions and communicating with healthcare providers (Beaney, 2019; Department of Health and Social Care, 2022).</a:t>
            </a:r>
          </a:p>
          <a:p>
            <a:pPr marL="0" indent="0">
              <a:buNone/>
            </a:pPr>
            <a:endParaRPr lang="en-US" sz="2000"/>
          </a:p>
        </p:txBody>
      </p:sp>
      <p:pic>
        <p:nvPicPr>
          <p:cNvPr id="4" name="Picture 3" descr="https://zen-marketing-assets.s3.us-west-2.amazonaws.com/images/emea/customers/nhs-digital/NHS-Digital_Screenshot_600x900.png">
            <a:extLst>
              <a:ext uri="{FF2B5EF4-FFF2-40B4-BE49-F238E27FC236}">
                <a16:creationId xmlns:a16="http://schemas.microsoft.com/office/drawing/2014/main" id="{032F6986-E1C4-0F34-18CF-E2608506D393}"/>
              </a:ext>
            </a:extLst>
          </p:cNvPr>
          <p:cNvPicPr>
            <a:picLocks noChangeAspect="1"/>
          </p:cNvPicPr>
          <p:nvPr/>
        </p:nvPicPr>
        <p:blipFill>
          <a:blip r:embed="rId2"/>
          <a:srcRect t="346" r="1" b="8079"/>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175307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D7D5206D-8584-435B-CA30-E0BC744CB9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useBgFill="1">
        <p:nvSpPr>
          <p:cNvPr id="6153" name="Freeform: Shape 6152">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7D56169-69AD-072C-861F-ED9DACD8BCB1}"/>
              </a:ext>
            </a:extLst>
          </p:cNvPr>
          <p:cNvSpPr>
            <a:spLocks noGrp="1"/>
          </p:cNvSpPr>
          <p:nvPr>
            <p:ph type="title"/>
          </p:nvPr>
        </p:nvSpPr>
        <p:spPr>
          <a:xfrm>
            <a:off x="1037809" y="1071350"/>
            <a:ext cx="4775162" cy="1339382"/>
          </a:xfrm>
        </p:spPr>
        <p:txBody>
          <a:bodyPr>
            <a:normAutofit/>
          </a:bodyPr>
          <a:lstStyle/>
          <a:p>
            <a:pPr algn="ctr"/>
            <a:r>
              <a:rPr lang="en-US" sz="3600"/>
              <a:t>App functionality </a:t>
            </a:r>
          </a:p>
        </p:txBody>
      </p:sp>
      <p:sp>
        <p:nvSpPr>
          <p:cNvPr id="6155"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17CE7D-F27B-3EBE-135E-9DC5317A9799}"/>
              </a:ext>
            </a:extLst>
          </p:cNvPr>
          <p:cNvSpPr>
            <a:spLocks noGrp="1"/>
          </p:cNvSpPr>
          <p:nvPr>
            <p:ph idx="1"/>
          </p:nvPr>
        </p:nvSpPr>
        <p:spPr>
          <a:xfrm>
            <a:off x="1189319" y="2547257"/>
            <a:ext cx="4458446" cy="3109740"/>
          </a:xfrm>
        </p:spPr>
        <p:txBody>
          <a:bodyPr anchor="ctr">
            <a:normAutofit/>
          </a:bodyPr>
          <a:lstStyle/>
          <a:p>
            <a:r>
              <a:rPr lang="en-US" sz="1400"/>
              <a:t>The NHS App uses a secure digital login system to verify a patient’s identity and connect them with their registered general practitioner (GP) practice. Once verified, users can access a range of digital healthcare services, including booking GP appointments, ordering repeat prescriptions and viewing their personal health records (NHS England, 2023). This system enables patients to access healthcare services remotely, reducing the need for direct contact with healthcare professionals and supporting more efficient service delivery (Department of Health and Social Care, 2022; Beaney, 2019).</a:t>
            </a:r>
          </a:p>
        </p:txBody>
      </p:sp>
    </p:spTree>
    <p:extLst>
      <p:ext uri="{BB962C8B-B14F-4D97-AF65-F5344CB8AC3E}">
        <p14:creationId xmlns:p14="http://schemas.microsoft.com/office/powerpoint/2010/main" val="242012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DA51C-5BF0-00A8-114D-9D608FEE5C42}"/>
              </a:ext>
            </a:extLst>
          </p:cNvPr>
          <p:cNvSpPr>
            <a:spLocks noGrp="1"/>
          </p:cNvSpPr>
          <p:nvPr>
            <p:ph type="title"/>
          </p:nvPr>
        </p:nvSpPr>
        <p:spPr>
          <a:xfrm>
            <a:off x="838201" y="365125"/>
            <a:ext cx="5251316" cy="1807305"/>
          </a:xfrm>
        </p:spPr>
        <p:txBody>
          <a:bodyPr>
            <a:normAutofit/>
          </a:bodyPr>
          <a:lstStyle/>
          <a:p>
            <a:r>
              <a:rPr lang="en-US" dirty="0"/>
              <a:t>Impact on healthcare professionals</a:t>
            </a:r>
          </a:p>
        </p:txBody>
      </p:sp>
      <p:sp>
        <p:nvSpPr>
          <p:cNvPr id="3" name="Content Placeholder 2">
            <a:extLst>
              <a:ext uri="{FF2B5EF4-FFF2-40B4-BE49-F238E27FC236}">
                <a16:creationId xmlns:a16="http://schemas.microsoft.com/office/drawing/2014/main" id="{3F869814-853D-DABB-831C-95C191DD52EF}"/>
              </a:ext>
            </a:extLst>
          </p:cNvPr>
          <p:cNvSpPr>
            <a:spLocks noGrp="1"/>
          </p:cNvSpPr>
          <p:nvPr>
            <p:ph idx="1"/>
          </p:nvPr>
        </p:nvSpPr>
        <p:spPr>
          <a:xfrm>
            <a:off x="838200" y="2333297"/>
            <a:ext cx="4619621" cy="3843666"/>
          </a:xfrm>
        </p:spPr>
        <p:txBody>
          <a:bodyPr>
            <a:normAutofit/>
          </a:bodyPr>
          <a:lstStyle/>
          <a:p>
            <a:r>
              <a:rPr lang="en-US" sz="1600"/>
              <a:t>The introduction of the NHS App has influenced the working practices of healthcare professionals within the NHS. By enabling patients to independently manage certain healthcare services, such as booking appointments and requesting prescriptions, the application can reduce the administrative workload for GP reception staff and other healthcare professionals (NHS England, 2023). However, the increasing use of digital systems also requires healthcare workers to adapt to new technologies and develop digital competencies in order to effectively support patients and deliver digital healthcare services (Topol, 2019; Department of Health and Social Care, 2022).</a:t>
            </a:r>
          </a:p>
        </p:txBody>
      </p:sp>
      <p:pic>
        <p:nvPicPr>
          <p:cNvPr id="5" name="Picture 4" descr="https://cdn.prod.website-files.com/628a2ccc8b652b7dd1617d66/62e794a91834ac7c545347fe_shutterstock_1022274595.jpg">
            <a:extLst>
              <a:ext uri="{FF2B5EF4-FFF2-40B4-BE49-F238E27FC236}">
                <a16:creationId xmlns:a16="http://schemas.microsoft.com/office/drawing/2014/main" id="{E9D14F4B-E0E2-04E1-C9FE-EEB77D5E86CD}"/>
              </a:ext>
            </a:extLst>
          </p:cNvPr>
          <p:cNvPicPr>
            <a:picLocks noChangeAspect="1"/>
          </p:cNvPicPr>
          <p:nvPr/>
        </p:nvPicPr>
        <p:blipFill>
          <a:blip r:embed="rId2"/>
          <a:srcRect l="16672" r="3268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55302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ttps://www.thetimes.com/imageserver/image/%2Fmethode%2Ftimes%2Fprod%2Fweb%2Fbin%2Fb1a1db48-e75a-4625-b613-a3432a9097b9.jpg?crop=4240%2C2385%2C484%2C1513&amp;resize=1200">
            <a:extLst>
              <a:ext uri="{FF2B5EF4-FFF2-40B4-BE49-F238E27FC236}">
                <a16:creationId xmlns:a16="http://schemas.microsoft.com/office/drawing/2014/main" id="{E8D4B4DC-2379-7082-AE79-658EDC2DA855}"/>
              </a:ext>
            </a:extLst>
          </p:cNvPr>
          <p:cNvPicPr>
            <a:picLocks noChangeAspect="1"/>
          </p:cNvPicPr>
          <p:nvPr/>
        </p:nvPicPr>
        <p:blipFill>
          <a:blip r:embed="rId2"/>
          <a:srcRect l="11469" r="9219"/>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9BE20F-B8A7-CFB7-3FB3-0ABEEE4097A5}"/>
              </a:ext>
            </a:extLst>
          </p:cNvPr>
          <p:cNvSpPr>
            <a:spLocks noGrp="1"/>
          </p:cNvSpPr>
          <p:nvPr>
            <p:ph type="title"/>
          </p:nvPr>
        </p:nvSpPr>
        <p:spPr>
          <a:xfrm>
            <a:off x="7531610" y="365125"/>
            <a:ext cx="3822189" cy="1899912"/>
          </a:xfrm>
        </p:spPr>
        <p:txBody>
          <a:bodyPr>
            <a:normAutofit/>
          </a:bodyPr>
          <a:lstStyle/>
          <a:p>
            <a:r>
              <a:rPr lang="en-US" sz="4000"/>
              <a:t>Impact on patients and service users </a:t>
            </a:r>
          </a:p>
        </p:txBody>
      </p:sp>
      <p:sp>
        <p:nvSpPr>
          <p:cNvPr id="3" name="Content Placeholder 2">
            <a:extLst>
              <a:ext uri="{FF2B5EF4-FFF2-40B4-BE49-F238E27FC236}">
                <a16:creationId xmlns:a16="http://schemas.microsoft.com/office/drawing/2014/main" id="{518ACF41-E0AA-7955-3C9F-151402C853FC}"/>
              </a:ext>
            </a:extLst>
          </p:cNvPr>
          <p:cNvSpPr>
            <a:spLocks noGrp="1"/>
          </p:cNvSpPr>
          <p:nvPr>
            <p:ph idx="1"/>
          </p:nvPr>
        </p:nvSpPr>
        <p:spPr>
          <a:xfrm>
            <a:off x="7531610" y="2434201"/>
            <a:ext cx="3822189" cy="3742762"/>
          </a:xfrm>
        </p:spPr>
        <p:txBody>
          <a:bodyPr>
            <a:normAutofit/>
          </a:bodyPr>
          <a:lstStyle/>
          <a:p>
            <a:r>
              <a:rPr lang="en-US" sz="1400"/>
              <a:t>The introduction of the NHS App has influenced the working practices of healthcare professionals within the NHS. By enabling patients to independently manage certain healthcare services, such as booking appointments and requesting prescriptions, the application can reduce the administrative workload for GP reception staff and other healthcare professionals (NHS England, 2023). However, the increasing use of digital systems also requires healthcare workers to adapt to new technologies and develop digital competencies in order to effectively support patients and deliver digital healthcare services (Topol, 2019; Department of Health and Social Care, 2022).</a:t>
            </a:r>
          </a:p>
        </p:txBody>
      </p:sp>
    </p:spTree>
    <p:extLst>
      <p:ext uri="{BB962C8B-B14F-4D97-AF65-F5344CB8AC3E}">
        <p14:creationId xmlns:p14="http://schemas.microsoft.com/office/powerpoint/2010/main" val="1794646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358F6-4DD5-1D54-36FD-BC9E3A49DBBC}"/>
              </a:ext>
            </a:extLst>
          </p:cNvPr>
          <p:cNvSpPr>
            <a:spLocks noGrp="1"/>
          </p:cNvSpPr>
          <p:nvPr>
            <p:ph type="title"/>
          </p:nvPr>
        </p:nvSpPr>
        <p:spPr>
          <a:xfrm>
            <a:off x="6417733" y="490537"/>
            <a:ext cx="5291663" cy="1628775"/>
          </a:xfrm>
        </p:spPr>
        <p:txBody>
          <a:bodyPr anchor="b">
            <a:normAutofit/>
          </a:bodyPr>
          <a:lstStyle/>
          <a:p>
            <a:r>
              <a:rPr lang="en-US" sz="4000"/>
              <a:t>Benefits of the NHS App</a:t>
            </a:r>
          </a:p>
        </p:txBody>
      </p:sp>
      <p:pic>
        <p:nvPicPr>
          <p:cNvPr id="172" name="Picture 171" descr="https://images.openai.com/static-rsc-3/ffCW2DW5JeCV5h6CGFeEKfdOPS0vHN4KW4vEZvspUb3J9niJ8YQDNmlW79sRAPaHOIvvPD_JJWKAervrSNS5ESHkTphgjT0yjek1Tt0CBUk?purpose=fullsize&amp;v=1">
            <a:extLst>
              <a:ext uri="{FF2B5EF4-FFF2-40B4-BE49-F238E27FC236}">
                <a16:creationId xmlns:a16="http://schemas.microsoft.com/office/drawing/2014/main" id="{978058BE-37E5-3DC0-D252-A51D713E9C5D}"/>
              </a:ext>
            </a:extLst>
          </p:cNvPr>
          <p:cNvPicPr>
            <a:picLocks noChangeAspect="1"/>
          </p:cNvPicPr>
          <p:nvPr/>
        </p:nvPicPr>
        <p:blipFill>
          <a:blip r:embed="rId2"/>
          <a:srcRect l="6578" r="4513"/>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7FD1D96D-6555-B524-F3DC-8801AAA16697}"/>
              </a:ext>
            </a:extLst>
          </p:cNvPr>
          <p:cNvSpPr>
            <a:spLocks noGrp="1"/>
          </p:cNvSpPr>
          <p:nvPr>
            <p:ph idx="1"/>
          </p:nvPr>
        </p:nvSpPr>
        <p:spPr>
          <a:xfrm>
            <a:off x="6417734" y="2614612"/>
            <a:ext cx="5291663" cy="3752849"/>
          </a:xfrm>
        </p:spPr>
        <p:txBody>
          <a:bodyPr>
            <a:normAutofit/>
          </a:bodyPr>
          <a:lstStyle/>
          <a:p>
            <a:pPr marL="0" indent="0">
              <a:buNone/>
            </a:pPr>
            <a:r>
              <a:rPr lang="en-US" sz="1700" dirty="0"/>
              <a:t>The NHS App contributes to increased patient engagement and improved efficiency within healthcare services. By providing digital access to healthcare functions, the application can reduce waiting times, streamline administrative processes and improve overall service delivery (NHS England, 2023). Digital access to services also encourages individuals to take a more active role in managing their health by allowing them to access healthcare information and services remotely (World Health Organization, 2021). Furthermore, the NHS App supports the wider digital transformation strategy of the NHS by integrating digital technologies into routine healthcare practices (Department of Health and Social Care, 2022).</a:t>
            </a:r>
          </a:p>
        </p:txBody>
      </p:sp>
    </p:spTree>
    <p:extLst>
      <p:ext uri="{BB962C8B-B14F-4D97-AF65-F5344CB8AC3E}">
        <p14:creationId xmlns:p14="http://schemas.microsoft.com/office/powerpoint/2010/main" val="1917765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C10BD-1B8F-DC69-FA1F-1CB74ED3CF19}"/>
              </a:ext>
            </a:extLst>
          </p:cNvPr>
          <p:cNvSpPr>
            <a:spLocks noGrp="1"/>
          </p:cNvSpPr>
          <p:nvPr>
            <p:ph type="title"/>
          </p:nvPr>
        </p:nvSpPr>
        <p:spPr/>
        <p:txBody>
          <a:bodyPr/>
          <a:lstStyle/>
          <a:p>
            <a:r>
              <a:rPr lang="en-US" dirty="0"/>
              <a:t>Challenges and limitations</a:t>
            </a:r>
          </a:p>
        </p:txBody>
      </p:sp>
      <p:sp>
        <p:nvSpPr>
          <p:cNvPr id="5" name="Content Placeholder 4">
            <a:extLst>
              <a:ext uri="{FF2B5EF4-FFF2-40B4-BE49-F238E27FC236}">
                <a16:creationId xmlns:a16="http://schemas.microsoft.com/office/drawing/2014/main" id="{3EAC2C18-CA6B-49D3-05A7-D712CD009AC0}"/>
              </a:ext>
            </a:extLst>
          </p:cNvPr>
          <p:cNvSpPr>
            <a:spLocks noGrp="1"/>
          </p:cNvSpPr>
          <p:nvPr>
            <p:ph idx="1"/>
          </p:nvPr>
        </p:nvSpPr>
        <p:spPr/>
        <p:txBody>
          <a:bodyPr/>
          <a:lstStyle/>
          <a:p>
            <a:r>
              <a:rPr lang="en-US" dirty="0"/>
              <a:t>Despite its advantages, the NHS App also presents several challenges. Digital exclusion remains a significant concern, as some individuals may lack access to smartphones, reliable internet connectivity or the digital literacy required to effectively use digital health technologies (NHS England, 2023; NHS Confederation, 2025). In addition, concerns surrounding data privacy and cybersecurity highlight the importance of strong security measures to protect sensitive patient information and maintain trust in digital healthcare services (Department of Health and Social Care, 2022; World Health Organization, 2021).</a:t>
            </a:r>
          </a:p>
        </p:txBody>
      </p:sp>
      <p:pic>
        <p:nvPicPr>
          <p:cNvPr id="6" name="Picture 5" descr="https://ars.els-cdn.com/content/image/1-s2.0-S001048252300313X-gr2.jpg">
            <a:extLst>
              <a:ext uri="{FF2B5EF4-FFF2-40B4-BE49-F238E27FC236}">
                <a16:creationId xmlns:a16="http://schemas.microsoft.com/office/drawing/2014/main" id="{B8871CC4-2140-91F1-3400-35E3C932EF94}"/>
              </a:ext>
            </a:extLst>
          </p:cNvPr>
          <p:cNvPicPr>
            <a:picLocks noChangeAspect="1"/>
          </p:cNvPicPr>
          <p:nvPr/>
        </p:nvPicPr>
        <p:blipFill>
          <a:blip r:embed="rId2"/>
          <a:stretch>
            <a:fillRect/>
          </a:stretch>
        </p:blipFill>
        <p:spPr>
          <a:xfrm>
            <a:off x="4574697" y="1910491"/>
            <a:ext cx="3042605" cy="3058789"/>
          </a:xfrm>
          <a:prstGeom prst="rect">
            <a:avLst/>
          </a:prstGeom>
        </p:spPr>
      </p:pic>
    </p:spTree>
    <p:extLst>
      <p:ext uri="{BB962C8B-B14F-4D97-AF65-F5344CB8AC3E}">
        <p14:creationId xmlns:p14="http://schemas.microsoft.com/office/powerpoint/2010/main" val="3950413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https://images.openai.com/static-rsc-3/ZjTBFmZ-B2TGjGsK4kZyxKlJHkMpsB1lUErUUUrInS863EuWexjknE7Pizb5r2cFnjdAaDPJMl7uUM5lm8l9cfKU6w7EgmHhk2wAmIa6kMw?purpose=fullsize&amp;v=1">
            <a:extLst>
              <a:ext uri="{FF2B5EF4-FFF2-40B4-BE49-F238E27FC236}">
                <a16:creationId xmlns:a16="http://schemas.microsoft.com/office/drawing/2014/main" id="{55B65D74-4F29-0BA0-5005-C49F25887FA6}"/>
              </a:ext>
            </a:extLst>
          </p:cNvPr>
          <p:cNvPicPr>
            <a:picLocks noChangeAspect="1"/>
          </p:cNvPicPr>
          <p:nvPr/>
        </p:nvPicPr>
        <p:blipFill>
          <a:blip r:embed="rId2"/>
          <a:srcRect t="1732" r="2" b="15176"/>
          <a:stretch>
            <a:fillRect/>
          </a:stretch>
        </p:blipFill>
        <p:spPr>
          <a:xfrm>
            <a:off x="5589357" y="10"/>
            <a:ext cx="6602653" cy="3428990"/>
          </a:xfrm>
          <a:custGeom>
            <a:avLst/>
            <a:gdLst/>
            <a:ahLst/>
            <a:cxnLst/>
            <a:rect l="l" t="t" r="r" b="b"/>
            <a:pathLst>
              <a:path w="6602653" h="3387852">
                <a:moveTo>
                  <a:pt x="0" y="0"/>
                </a:moveTo>
                <a:lnTo>
                  <a:pt x="6602653" y="0"/>
                </a:lnTo>
                <a:lnTo>
                  <a:pt x="6602653" y="3387852"/>
                </a:lnTo>
                <a:lnTo>
                  <a:pt x="1651528" y="3387852"/>
                </a:lnTo>
                <a:lnTo>
                  <a:pt x="1650315" y="3337395"/>
                </a:lnTo>
                <a:cubicBezTo>
                  <a:pt x="1582116" y="1928213"/>
                  <a:pt x="1005803" y="708413"/>
                  <a:pt x="22589" y="14997"/>
                </a:cubicBezTo>
                <a:close/>
              </a:path>
            </a:pathLst>
          </a:custGeom>
        </p:spPr>
      </p:pic>
      <p:pic>
        <p:nvPicPr>
          <p:cNvPr id="5" name="Picture 4" descr="https://www.philips.com/c-dam/corporate/newscenter/global/standard/resources/healthcare/2022/smart-hospital-of-the-future/teaser-smart-hospital-of-the-future.jpg">
            <a:extLst>
              <a:ext uri="{FF2B5EF4-FFF2-40B4-BE49-F238E27FC236}">
                <a16:creationId xmlns:a16="http://schemas.microsoft.com/office/drawing/2014/main" id="{C100C982-A265-8738-55AB-27F0B6B2A17D}"/>
              </a:ext>
            </a:extLst>
          </p:cNvPr>
          <p:cNvPicPr>
            <a:picLocks noChangeAspect="1"/>
          </p:cNvPicPr>
          <p:nvPr/>
        </p:nvPicPr>
        <p:blipFill>
          <a:blip r:embed="rId3"/>
          <a:srcRect t="8411" r="-1" b="10317"/>
          <a:stretch>
            <a:fillRect/>
          </a:stretch>
        </p:blipFill>
        <p:spPr>
          <a:xfrm>
            <a:off x="4691108" y="3429000"/>
            <a:ext cx="7500882" cy="3429000"/>
          </a:xfrm>
          <a:custGeom>
            <a:avLst/>
            <a:gdLst/>
            <a:ahLst/>
            <a:cxnLst/>
            <a:rect l="l" t="t" r="r" b="b"/>
            <a:pathLst>
              <a:path w="7500882" h="3387852">
                <a:moveTo>
                  <a:pt x="2551735" y="0"/>
                </a:moveTo>
                <a:lnTo>
                  <a:pt x="7500882" y="0"/>
                </a:lnTo>
                <a:lnTo>
                  <a:pt x="7500882" y="3387852"/>
                </a:lnTo>
                <a:lnTo>
                  <a:pt x="0" y="3387852"/>
                </a:lnTo>
                <a:lnTo>
                  <a:pt x="114106" y="3310451"/>
                </a:lnTo>
                <a:cubicBezTo>
                  <a:pt x="291579" y="3182960"/>
                  <a:pt x="465794" y="3045249"/>
                  <a:pt x="641619" y="2904666"/>
                </a:cubicBezTo>
                <a:cubicBezTo>
                  <a:pt x="1607125" y="2132691"/>
                  <a:pt x="2555378" y="1498983"/>
                  <a:pt x="2555378" y="151508"/>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F07A86F0-54F8-4B8C-87A5-96127C0E1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custGeom>
            <a:avLst/>
            <a:gdLst>
              <a:gd name="connsiteX0" fmla="*/ 0 w 12192001"/>
              <a:gd name="connsiteY0" fmla="*/ 0 h 6858000"/>
              <a:gd name="connsiteX1" fmla="*/ 69061 w 12192001"/>
              <a:gd name="connsiteY1" fmla="*/ 0 h 6858000"/>
              <a:gd name="connsiteX2" fmla="*/ 164839 w 12192001"/>
              <a:gd name="connsiteY2" fmla="*/ 0 h 6858000"/>
              <a:gd name="connsiteX3" fmla="*/ 568151 w 12192001"/>
              <a:gd name="connsiteY3" fmla="*/ 0 h 6858000"/>
              <a:gd name="connsiteX4" fmla="*/ 2985579 w 12192001"/>
              <a:gd name="connsiteY4" fmla="*/ 0 h 6858000"/>
              <a:gd name="connsiteX5" fmla="*/ 5713293 w 12192001"/>
              <a:gd name="connsiteY5" fmla="*/ 0 h 6858000"/>
              <a:gd name="connsiteX6" fmla="*/ 5728683 w 12192001"/>
              <a:gd name="connsiteY6" fmla="*/ 10445 h 6858000"/>
              <a:gd name="connsiteX7" fmla="*/ 7302921 w 12192001"/>
              <a:gd name="connsiteY7" fmla="*/ 3057689 h 6858000"/>
              <a:gd name="connsiteX8" fmla="*/ 7319385 w 12192001"/>
              <a:gd name="connsiteY8" fmla="*/ 3406140 h 6858000"/>
              <a:gd name="connsiteX9" fmla="*/ 12192001 w 12192001"/>
              <a:gd name="connsiteY9" fmla="*/ 3406140 h 6858000"/>
              <a:gd name="connsiteX10" fmla="*/ 12192001 w 12192001"/>
              <a:gd name="connsiteY10" fmla="*/ 3451860 h 6858000"/>
              <a:gd name="connsiteX11" fmla="*/ 7321545 w 12192001"/>
              <a:gd name="connsiteY11" fmla="*/ 3451860 h 6858000"/>
              <a:gd name="connsiteX12" fmla="*/ 7329580 w 12192001"/>
              <a:gd name="connsiteY12" fmla="*/ 3621913 h 6858000"/>
              <a:gd name="connsiteX13" fmla="*/ 5455232 w 12192001"/>
              <a:gd name="connsiteY13" fmla="*/ 6378742 h 6858000"/>
              <a:gd name="connsiteX14" fmla="*/ 4938583 w 12192001"/>
              <a:gd name="connsiteY14" fmla="*/ 6785068 h 6858000"/>
              <a:gd name="connsiteX15" fmla="*/ 4833420 w 12192001"/>
              <a:gd name="connsiteY15" fmla="*/ 6858000 h 6858000"/>
              <a:gd name="connsiteX16" fmla="*/ 2985579 w 12192001"/>
              <a:gd name="connsiteY16" fmla="*/ 6858000 h 6858000"/>
              <a:gd name="connsiteX17" fmla="*/ 568151 w 12192001"/>
              <a:gd name="connsiteY17" fmla="*/ 6858000 h 6858000"/>
              <a:gd name="connsiteX18" fmla="*/ 164839 w 12192001"/>
              <a:gd name="connsiteY18" fmla="*/ 6858000 h 6858000"/>
              <a:gd name="connsiteX19" fmla="*/ 69061 w 12192001"/>
              <a:gd name="connsiteY19" fmla="*/ 6858000 h 6858000"/>
              <a:gd name="connsiteX20" fmla="*/ 0 w 12192001"/>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1" h="6858000">
                <a:moveTo>
                  <a:pt x="0" y="0"/>
                </a:moveTo>
                <a:lnTo>
                  <a:pt x="69061" y="0"/>
                </a:lnTo>
                <a:lnTo>
                  <a:pt x="164839" y="0"/>
                </a:lnTo>
                <a:lnTo>
                  <a:pt x="568151" y="0"/>
                </a:lnTo>
                <a:lnTo>
                  <a:pt x="2985579" y="0"/>
                </a:lnTo>
                <a:lnTo>
                  <a:pt x="5713293" y="0"/>
                </a:lnTo>
                <a:lnTo>
                  <a:pt x="5728683" y="10445"/>
                </a:lnTo>
                <a:cubicBezTo>
                  <a:pt x="6627449" y="658496"/>
                  <a:pt x="7179061" y="1765698"/>
                  <a:pt x="7302921" y="3057689"/>
                </a:cubicBezTo>
                <a:lnTo>
                  <a:pt x="7319385" y="3406140"/>
                </a:lnTo>
                <a:lnTo>
                  <a:pt x="12192001" y="3406140"/>
                </a:lnTo>
                <a:lnTo>
                  <a:pt x="12192001" y="3451860"/>
                </a:lnTo>
                <a:lnTo>
                  <a:pt x="7321545" y="3451860"/>
                </a:lnTo>
                <a:lnTo>
                  <a:pt x="7329580" y="3621913"/>
                </a:lnTo>
                <a:cubicBezTo>
                  <a:pt x="7329580" y="4971185"/>
                  <a:pt x="6400856" y="5605738"/>
                  <a:pt x="5455232" y="6378742"/>
                </a:cubicBezTo>
                <a:cubicBezTo>
                  <a:pt x="5283029" y="6519512"/>
                  <a:pt x="5112400" y="6657407"/>
                  <a:pt x="4938583" y="6785068"/>
                </a:cubicBezTo>
                <a:lnTo>
                  <a:pt x="4833420" y="6858000"/>
                </a:lnTo>
                <a:lnTo>
                  <a:pt x="2985579" y="6858000"/>
                </a:lnTo>
                <a:lnTo>
                  <a:pt x="568151" y="6858000"/>
                </a:lnTo>
                <a:lnTo>
                  <a:pt x="164839" y="6858000"/>
                </a:lnTo>
                <a:lnTo>
                  <a:pt x="69061" y="6858000"/>
                </a:lnTo>
                <a:lnTo>
                  <a:pt x="0" y="6858000"/>
                </a:ln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solidFill>
                <a:prstClr val="white"/>
              </a:solidFill>
              <a:latin typeface="Meiryo"/>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7378"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5ED3AD6-A52E-F945-4D7F-3361DE381505}"/>
              </a:ext>
            </a:extLst>
          </p:cNvPr>
          <p:cNvSpPr>
            <a:spLocks noGrp="1"/>
          </p:cNvSpPr>
          <p:nvPr>
            <p:ph type="title"/>
          </p:nvPr>
        </p:nvSpPr>
        <p:spPr>
          <a:xfrm>
            <a:off x="1179576" y="539087"/>
            <a:ext cx="4916424" cy="1543714"/>
          </a:xfrm>
        </p:spPr>
        <p:txBody>
          <a:bodyPr anchor="b">
            <a:normAutofit/>
          </a:bodyPr>
          <a:lstStyle/>
          <a:p>
            <a:r>
              <a:rPr lang="en-US" sz="3600"/>
              <a:t>conclusion</a:t>
            </a:r>
          </a:p>
        </p:txBody>
      </p:sp>
      <p:sp>
        <p:nvSpPr>
          <p:cNvPr id="3" name="Content Placeholder 2">
            <a:extLst>
              <a:ext uri="{FF2B5EF4-FFF2-40B4-BE49-F238E27FC236}">
                <a16:creationId xmlns:a16="http://schemas.microsoft.com/office/drawing/2014/main" id="{274C77DF-076C-B48B-B37C-B711CC37E7CD}"/>
              </a:ext>
            </a:extLst>
          </p:cNvPr>
          <p:cNvSpPr>
            <a:spLocks noGrp="1"/>
          </p:cNvSpPr>
          <p:nvPr>
            <p:ph idx="1"/>
          </p:nvPr>
        </p:nvSpPr>
        <p:spPr>
          <a:xfrm>
            <a:off x="1179576" y="2169994"/>
            <a:ext cx="5082487" cy="3794244"/>
          </a:xfrm>
        </p:spPr>
        <p:txBody>
          <a:bodyPr>
            <a:normAutofit/>
          </a:bodyPr>
          <a:lstStyle/>
          <a:p>
            <a:r>
              <a:rPr lang="en-US" sz="1700" dirty="0"/>
              <a:t>One significant example of digital innovation within the UK healthcare system is the NHS App. The application improves accessibility and efficiency in healthcare delivery by enabling patients to access a range of NHS services digitally, including appointment bookings, prescriptions and health records (NHS England, 2023). However, the long-term success of digital healthcare technologies will depend on addressing challenges such as digital exclusion and ensuring strong data protection and privacy measures to safeguard sensitive patient information (Department of Health and Social Care, 2022; World Health Organization, 2021).</a:t>
            </a:r>
          </a:p>
        </p:txBody>
      </p:sp>
    </p:spTree>
    <p:extLst>
      <p:ext uri="{BB962C8B-B14F-4D97-AF65-F5344CB8AC3E}">
        <p14:creationId xmlns:p14="http://schemas.microsoft.com/office/powerpoint/2010/main" val="1697786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1DC73-4AD5-CE10-680E-806F62E2590B}"/>
              </a:ext>
            </a:extLst>
          </p:cNvPr>
          <p:cNvSpPr>
            <a:spLocks noGrp="1"/>
          </p:cNvSpPr>
          <p:nvPr>
            <p:ph type="title"/>
          </p:nvPr>
        </p:nvSpPr>
        <p:spPr/>
        <p:txBody>
          <a:bodyPr/>
          <a:lstStyle/>
          <a:p>
            <a:r>
              <a:rPr lang="en-US" dirty="0" err="1"/>
              <a:t>Refernce</a:t>
            </a:r>
            <a:r>
              <a:rPr lang="en-US" dirty="0"/>
              <a:t> list</a:t>
            </a:r>
          </a:p>
        </p:txBody>
      </p:sp>
      <p:sp>
        <p:nvSpPr>
          <p:cNvPr id="3" name="Content Placeholder 2">
            <a:extLst>
              <a:ext uri="{FF2B5EF4-FFF2-40B4-BE49-F238E27FC236}">
                <a16:creationId xmlns:a16="http://schemas.microsoft.com/office/drawing/2014/main" id="{E1B10A0B-C0E4-7B8D-E410-8686C2FFCC08}"/>
              </a:ext>
            </a:extLst>
          </p:cNvPr>
          <p:cNvSpPr>
            <a:spLocks noGrp="1"/>
          </p:cNvSpPr>
          <p:nvPr>
            <p:ph idx="1"/>
          </p:nvPr>
        </p:nvSpPr>
        <p:spPr/>
        <p:txBody>
          <a:bodyPr>
            <a:normAutofit fontScale="70000" lnSpcReduction="20000"/>
          </a:bodyPr>
          <a:lstStyle/>
          <a:p>
            <a:r>
              <a:rPr lang="en-US" dirty="0">
                <a:hlinkClick r:id="rId2"/>
              </a:rPr>
              <a:t>https://www.nhs.uk/nhs-app/</a:t>
            </a:r>
            <a:endParaRPr lang="en-US" dirty="0"/>
          </a:p>
          <a:p>
            <a:r>
              <a:rPr lang="en-US" dirty="0">
                <a:hlinkClick r:id="rId3"/>
              </a:rPr>
              <a:t>https://pmc.ncbi.nlm.nih.gov/articles/PMC10562999/</a:t>
            </a:r>
            <a:endParaRPr lang="en-US" dirty="0"/>
          </a:p>
          <a:p>
            <a:r>
              <a:rPr lang="en-US" dirty="0">
                <a:hlinkClick r:id="rId4"/>
              </a:rPr>
              <a:t>https://www.jmir.org/2024/1/e56320/</a:t>
            </a:r>
            <a:endParaRPr lang="en-US" dirty="0"/>
          </a:p>
          <a:p>
            <a:r>
              <a:rPr lang="en-US" dirty="0">
                <a:hlinkClick r:id="rId5"/>
              </a:rPr>
              <a:t>https://bjgp.org/content/69/681/172</a:t>
            </a:r>
            <a:endParaRPr lang="en-US" dirty="0"/>
          </a:p>
          <a:p>
            <a:r>
              <a:rPr lang="en-US" dirty="0">
                <a:hlinkClick r:id="rId6"/>
              </a:rPr>
              <a:t>https://www.nhsconfed.org/publications/digital-transformation-nhs-reference-guide</a:t>
            </a:r>
            <a:endParaRPr lang="en-US" dirty="0"/>
          </a:p>
          <a:p>
            <a:r>
              <a:rPr lang="en-US" dirty="0">
                <a:hlinkClick r:id="rId7"/>
              </a:rPr>
              <a:t>https://www.england.nhs.uk/long-read/inclusive-digital-healthcare-a-framework-for-nhs-action-on-digital-inclusion/</a:t>
            </a:r>
            <a:endParaRPr lang="en-US" dirty="0"/>
          </a:p>
          <a:p>
            <a:r>
              <a:rPr lang="en-US" dirty="0">
                <a:hlinkClick r:id="rId8"/>
              </a:rPr>
              <a:t>https://www.bmj.com/content/380/bmj.p30</a:t>
            </a:r>
            <a:endParaRPr lang="en-US" dirty="0"/>
          </a:p>
          <a:p>
            <a:r>
              <a:rPr lang="en-US" dirty="0">
                <a:hlinkClick r:id="rId9"/>
              </a:rPr>
              <a:t>https://nhsrho.org/news/new-report-hails-potential-of-digital-apps-in-tackling-health-inequalities/</a:t>
            </a:r>
            <a:endParaRPr lang="en-US" dirty="0"/>
          </a:p>
          <a:p>
            <a:r>
              <a:rPr lang="en-US" dirty="0">
                <a:hlinkClick r:id="rId10"/>
              </a:rPr>
              <a:t>https://blogs.imperial.ac.uk/medical-centre/2024/11/14/bridging-the-digital-divide-in-healthcare-understanding-the-use-of-the-nhs-app/</a:t>
            </a:r>
            <a:endParaRPr lang="en-US" dirty="0"/>
          </a:p>
          <a:p>
            <a:r>
              <a:rPr lang="en-US" dirty="0">
                <a:hlinkClick r:id="rId11"/>
              </a:rPr>
              <a:t>https://www.gov.uk/government/publications/a-plan-for-digital-health-and-social-care</a:t>
            </a:r>
            <a:endParaRPr lang="en-US" dirty="0"/>
          </a:p>
        </p:txBody>
      </p:sp>
    </p:spTree>
    <p:extLst>
      <p:ext uri="{BB962C8B-B14F-4D97-AF65-F5344CB8AC3E}">
        <p14:creationId xmlns:p14="http://schemas.microsoft.com/office/powerpoint/2010/main" val="2461410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3725</TotalTime>
  <Words>998</Words>
  <Application>Microsoft Office PowerPoint</Application>
  <PresentationFormat>Widescreen</PresentationFormat>
  <Paragraphs>32</Paragraphs>
  <Slides>10</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Meiryo</vt:lpstr>
      <vt:lpstr>Aptos</vt:lpstr>
      <vt:lpstr>Aptos Display</vt:lpstr>
      <vt:lpstr>Arial</vt:lpstr>
      <vt:lpstr>Office Theme</vt:lpstr>
      <vt:lpstr>Digital Transformation in Health and Social Care Evaluating the Impact of the NHS App in the UK</vt:lpstr>
      <vt:lpstr>intro</vt:lpstr>
      <vt:lpstr>overview</vt:lpstr>
      <vt:lpstr>App functionality </vt:lpstr>
      <vt:lpstr>Impact on healthcare professionals</vt:lpstr>
      <vt:lpstr>Impact on patients and service users </vt:lpstr>
      <vt:lpstr>Benefits of the NHS App</vt:lpstr>
      <vt:lpstr>Challenges and limitations</vt:lpstr>
      <vt:lpstr>conclusion</vt:lpstr>
      <vt:lpstr>Refernce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akinyi miles</dc:creator>
  <cp:lastModifiedBy>akinyi miles</cp:lastModifiedBy>
  <cp:revision>1</cp:revision>
  <dcterms:created xsi:type="dcterms:W3CDTF">2026-03-05T18:45:58Z</dcterms:created>
  <dcterms:modified xsi:type="dcterms:W3CDTF">2026-03-08T08:51:54Z</dcterms:modified>
</cp:coreProperties>
</file>