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3"/>
  </p:notesMasterIdLst>
  <p:sldIdLst>
    <p:sldId id="256" r:id="rId2"/>
    <p:sldId id="299" r:id="rId3"/>
    <p:sldId id="322" r:id="rId4"/>
    <p:sldId id="323" r:id="rId5"/>
    <p:sldId id="342" r:id="rId6"/>
    <p:sldId id="324" r:id="rId7"/>
    <p:sldId id="325" r:id="rId8"/>
    <p:sldId id="326" r:id="rId9"/>
    <p:sldId id="328" r:id="rId10"/>
    <p:sldId id="329" r:id="rId11"/>
    <p:sldId id="330" r:id="rId12"/>
    <p:sldId id="339" r:id="rId13"/>
    <p:sldId id="331" r:id="rId14"/>
    <p:sldId id="333" r:id="rId15"/>
    <p:sldId id="340" r:id="rId16"/>
    <p:sldId id="335" r:id="rId17"/>
    <p:sldId id="336" r:id="rId18"/>
    <p:sldId id="337" r:id="rId19"/>
    <p:sldId id="338" r:id="rId20"/>
    <p:sldId id="290" r:id="rId21"/>
    <p:sldId id="341"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81933" autoAdjust="0"/>
  </p:normalViewPr>
  <p:slideViewPr>
    <p:cSldViewPr>
      <p:cViewPr varScale="1">
        <p:scale>
          <a:sx n="78" d="100"/>
          <a:sy n="78" d="100"/>
        </p:scale>
        <p:origin x="1488" y="6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54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16/04/2021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is a summary of a piece of research that could take place in the future.</a:t>
            </a:r>
          </a:p>
          <a:p>
            <a:r>
              <a:rPr lang="en-GB" dirty="0"/>
              <a:t>The document indicates what will be done.</a:t>
            </a:r>
          </a:p>
          <a:p>
            <a:r>
              <a:rPr lang="en-GB" dirty="0"/>
              <a:t>At the point of writing a proposal you do not actively engage  in any primary collection of data.  </a:t>
            </a:r>
          </a:p>
          <a:p>
            <a:r>
              <a:rPr lang="en-GB" dirty="0"/>
              <a:t>It is a type of scoping document where you report what area is of interest, what issue needs to be addressed and why, what you intend to do,  what methods will you use, what timeline will be required.</a:t>
            </a:r>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99714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ned to have identified an are that needs to be studies.</a:t>
            </a:r>
          </a:p>
          <a:p>
            <a:r>
              <a:rPr lang="en-GB" dirty="0"/>
              <a:t>You need to know what methods will be suitable to address the question.</a:t>
            </a:r>
          </a:p>
          <a:p>
            <a:r>
              <a:rPr lang="en-GB" dirty="0"/>
              <a:t>Use research terms appropriately.</a:t>
            </a:r>
          </a:p>
          <a:p>
            <a:r>
              <a:rPr lang="en-GB" dirty="0"/>
              <a:t>What research strategy – methods associated with each paradigm and how you will address this through sampling, address bias ethics etc.</a:t>
            </a:r>
          </a:p>
          <a:p>
            <a:r>
              <a:rPr lang="en-GB" dirty="0"/>
              <a:t>What timeline will you allow for each stage of the research (e.g. desk research (months?) , design of interview, design of survey, live data capture (months), </a:t>
            </a:r>
          </a:p>
          <a:p>
            <a:r>
              <a:rPr lang="en-GB" dirty="0"/>
              <a:t>This is good practice for next year, as next year before you embark on your Independent project, the Dissertation you will have to produce a proposal for your supervisor so that the study can be confirmed for you to begin, and you will have to submit the ethics form as well.</a:t>
            </a:r>
          </a:p>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430364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care to writ the topic clearly.</a:t>
            </a:r>
          </a:p>
          <a:p>
            <a:r>
              <a:rPr lang="en-GB" dirty="0"/>
              <a:t>The question must also be clear and understandable.</a:t>
            </a:r>
          </a:p>
          <a:p>
            <a:r>
              <a:rPr lang="en-GB" sz="1800" dirty="0">
                <a:solidFill>
                  <a:srgbClr val="000000"/>
                </a:solidFill>
                <a:effectLst/>
                <a:latin typeface="Times New Roman" panose="02020603050405020304" pitchFamily="18" charset="0"/>
                <a:ea typeface="Calibri" panose="020F0502020204030204" pitchFamily="34" charset="0"/>
              </a:rPr>
              <a:t>For example –</a:t>
            </a:r>
          </a:p>
          <a:p>
            <a:r>
              <a:rPr lang="en-GB" sz="1800" dirty="0">
                <a:solidFill>
                  <a:srgbClr val="000000"/>
                </a:solidFill>
                <a:effectLst/>
                <a:latin typeface="Times New Roman" panose="02020603050405020304" pitchFamily="18" charset="0"/>
                <a:ea typeface="Calibri" panose="020F0502020204030204" pitchFamily="34" charset="0"/>
              </a:rPr>
              <a:t>An investigation into benefits of maintaining personal fitness in an outdoor environment and how this contribute towards overall well-being.</a:t>
            </a:r>
          </a:p>
          <a:p>
            <a:r>
              <a:rPr lang="en-GB" sz="1800" dirty="0">
                <a:solidFill>
                  <a:srgbClr val="000000"/>
                </a:solidFill>
                <a:effectLst/>
                <a:latin typeface="Times New Roman" panose="02020603050405020304" pitchFamily="18" charset="0"/>
                <a:ea typeface="Calibri" panose="020F0502020204030204" pitchFamily="34" charset="0"/>
              </a:rPr>
              <a:t>What are the associated benefits of maintaining personal fitness levels within an outdoor environment and how can this contribute towards an individual’s overall well-being?</a:t>
            </a:r>
          </a:p>
          <a:p>
            <a:r>
              <a:rPr lang="en-GB" sz="1800" dirty="0">
                <a:solidFill>
                  <a:srgbClr val="000000"/>
                </a:solidFill>
                <a:effectLst/>
                <a:latin typeface="Times New Roman" panose="02020603050405020304" pitchFamily="18" charset="0"/>
              </a:rPr>
              <a:t>Objectives</a:t>
            </a: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Review the literature to determine studies that have indicated the associated benefits of maintaining personal fitness levels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Determine the positive impacts that occur when spending time connecting with outdoor environments.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Assess the fitness levels (within outdoor environments) and relationship with an individual’s overall well-being.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Investigate the possible link between maintaining fitness levels and well-being using a mixed methods research approach (qualitative and quantitative) to gather rich and appropriate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Critically analyse the quantitative research findings using specialist data analysis software (SPSS) and apply Braun and Clark’s (2006) thematic analysis technique for the qualitative data 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Interpret and evaluate the findings in light of current research.</a:t>
            </a:r>
          </a:p>
          <a:p>
            <a:pPr marL="0" indent="0">
              <a:buFont typeface="Arial" panose="020B0604020202020204" pitchFamily="34" charset="0"/>
              <a:buNone/>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Include a Gantt chart – see an example on slide 18 – very important to state when each activity will start and end.  Some activities will overlap.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240726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1772117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embark on research because you want to answer a</a:t>
            </a:r>
            <a:r>
              <a:rPr lang="en-GB" baseline="0" dirty="0"/>
              <a:t> question.  It should be an enjoyable experience.  You don’t quite know what the answer will be so you are keeping an open mind and being as careful and thorough in your research design to get the best out of your study.  Usually in a business or educational environment you would present your proposal to others who will have questions about why you </a:t>
            </a:r>
            <a:r>
              <a:rPr lang="en-GB" baseline="0" dirty="0" err="1"/>
              <a:t>ntend</a:t>
            </a:r>
            <a:r>
              <a:rPr lang="en-GB" baseline="0" dirty="0"/>
              <a:t> to do this did this, or will not do that.  So you have to have shown you understand the current literature, what has been done, where there is a gap, and why this is a relevant area to address.  In doing this you show you understand the literature and are able to provide a rational, or justification for your proposed research study.</a:t>
            </a:r>
            <a:endParaRPr lang="en-GB" dirty="0"/>
          </a:p>
        </p:txBody>
      </p:sp>
      <p:sp>
        <p:nvSpPr>
          <p:cNvPr id="4" name="Slide Number Placeholder 3"/>
          <p:cNvSpPr>
            <a:spLocks noGrp="1"/>
          </p:cNvSpPr>
          <p:nvPr>
            <p:ph type="sldNum" sz="quarter" idx="10"/>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78099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useful style to create a table and reduce the main topic to a number of different questions.  Settle on one main question to explain in a proposal how that question would be addressed.</a:t>
            </a:r>
          </a:p>
          <a:p>
            <a:r>
              <a:rPr lang="en-GB" dirty="0"/>
              <a:t>e.g. To </a:t>
            </a:r>
            <a:r>
              <a:rPr lang="en-GB" sz="1800" dirty="0">
                <a:effectLst/>
                <a:latin typeface="Times New Roman" panose="02020603050405020304" pitchFamily="18" charset="0"/>
                <a:ea typeface="Times New Roman" panose="02020603050405020304" pitchFamily="18" charset="0"/>
              </a:rPr>
              <a:t>examine whether outdoor instructors have a lasting impression on participants sustainability and ecological literacy.</a:t>
            </a:r>
          </a:p>
          <a:p>
            <a:r>
              <a:rPr lang="en-GB" sz="1800" dirty="0">
                <a:effectLst/>
                <a:latin typeface="Times New Roman" panose="02020603050405020304" pitchFamily="18" charset="0"/>
              </a:rPr>
              <a:t>Sense of place, connectedness, role models, environmental knowledge, etc</a:t>
            </a:r>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9</a:t>
            </a:fld>
            <a:endParaRPr lang="en-GB"/>
          </a:p>
        </p:txBody>
      </p:sp>
    </p:spTree>
    <p:extLst>
      <p:ext uri="{BB962C8B-B14F-4D97-AF65-F5344CB8AC3E}">
        <p14:creationId xmlns:p14="http://schemas.microsoft.com/office/powerpoint/2010/main" val="2603818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in another table convert the question into an aim. So restating the question</a:t>
            </a:r>
          </a:p>
          <a:p>
            <a:r>
              <a:rPr lang="en-GB" dirty="0"/>
              <a:t>To develop something,</a:t>
            </a:r>
          </a:p>
          <a:p>
            <a:r>
              <a:rPr lang="en-GB" dirty="0"/>
              <a:t>To critically examine something</a:t>
            </a:r>
          </a:p>
          <a:p>
            <a:r>
              <a:rPr lang="en-GB" dirty="0"/>
              <a:t>To evaluate something</a:t>
            </a:r>
          </a:p>
          <a:p>
            <a:r>
              <a:rPr lang="en-GB" dirty="0"/>
              <a:t>So higher level descriptors of your intentions</a:t>
            </a:r>
          </a:p>
        </p:txBody>
      </p:sp>
      <p:sp>
        <p:nvSpPr>
          <p:cNvPr id="4" name="Slide Number Placeholder 3"/>
          <p:cNvSpPr>
            <a:spLocks noGrp="1"/>
          </p:cNvSpPr>
          <p:nvPr>
            <p:ph type="sldNum" sz="quarter" idx="5"/>
          </p:nvPr>
        </p:nvSpPr>
        <p:spPr/>
        <p:txBody>
          <a:bodyPr/>
          <a:lstStyle/>
          <a:p>
            <a:fld id="{D48E5653-4D65-4478-8C5B-CDD9CA476801}" type="slidenum">
              <a:rPr lang="en-GB" smtClean="0"/>
              <a:t>10</a:t>
            </a:fld>
            <a:endParaRPr lang="en-GB"/>
          </a:p>
        </p:txBody>
      </p:sp>
    </p:spTree>
    <p:extLst>
      <p:ext uri="{BB962C8B-B14F-4D97-AF65-F5344CB8AC3E}">
        <p14:creationId xmlns:p14="http://schemas.microsoft.com/office/powerpoint/2010/main" val="768324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variable (X)   Nominal  - Gender ( M / F )</a:t>
            </a:r>
          </a:p>
          <a:p>
            <a:r>
              <a:rPr lang="en-GB" dirty="0"/>
              <a:t>Dependent variable (Y)  Ordinal – </a:t>
            </a:r>
            <a:r>
              <a:rPr lang="en-US" sz="1200" dirty="0">
                <a:latin typeface="Arial" panose="020B0604020202020204" pitchFamily="34" charset="0"/>
                <a:cs typeface="Arial" panose="020B0604020202020204" pitchFamily="34" charset="0"/>
              </a:rPr>
              <a:t>skate board ownership ( Y / N )</a:t>
            </a:r>
          </a:p>
          <a:p>
            <a:endParaRPr lang="en-US" sz="1200" dirty="0">
              <a:latin typeface="Arial" panose="020B0604020202020204" pitchFamily="34" charset="0"/>
              <a:cs typeface="Arial" panose="020B0604020202020204" pitchFamily="34" charset="0"/>
            </a:endParaRPr>
          </a:p>
          <a:p>
            <a:r>
              <a:rPr lang="en-GB" dirty="0"/>
              <a:t>The independent variable is the one the researcher will experiment with i.e. will change to see the change on the dependent variable.</a:t>
            </a:r>
          </a:p>
          <a:p>
            <a:r>
              <a:rPr lang="en-GB" dirty="0"/>
              <a:t>Independent – types of beverage consumed –(non alcohol vs alcohol)</a:t>
            </a:r>
          </a:p>
          <a:p>
            <a:r>
              <a:rPr lang="en-GB" dirty="0"/>
              <a:t>Dependent – measures of anxiety, mood, life satisfaction, energy levels, brain wave activity, …</a:t>
            </a:r>
          </a:p>
        </p:txBody>
      </p:sp>
      <p:sp>
        <p:nvSpPr>
          <p:cNvPr id="4" name="Slide Number Placeholder 3"/>
          <p:cNvSpPr>
            <a:spLocks noGrp="1"/>
          </p:cNvSpPr>
          <p:nvPr>
            <p:ph type="sldNum" sz="quarter" idx="5"/>
          </p:nvPr>
        </p:nvSpPr>
        <p:spPr/>
        <p:txBody>
          <a:bodyPr/>
          <a:lstStyle/>
          <a:p>
            <a:fld id="{D48E5653-4D65-4478-8C5B-CDD9CA476801}" type="slidenum">
              <a:rPr lang="en-GB" smtClean="0"/>
              <a:t>16</a:t>
            </a:fld>
            <a:endParaRPr lang="en-GB"/>
          </a:p>
        </p:txBody>
      </p:sp>
    </p:spTree>
    <p:extLst>
      <p:ext uri="{BB962C8B-B14F-4D97-AF65-F5344CB8AC3E}">
        <p14:creationId xmlns:p14="http://schemas.microsoft.com/office/powerpoint/2010/main" val="2536938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 questions clearly stated, if you used an instrument or device was it tested beforehand –</a:t>
            </a:r>
          </a:p>
          <a:p>
            <a:r>
              <a:rPr lang="en-GB" dirty="0"/>
              <a:t>Was data lost, inputted incorrectly</a:t>
            </a:r>
          </a:p>
          <a:p>
            <a:r>
              <a:rPr lang="en-GB" dirty="0"/>
              <a:t>Did the researcher ask additional questions during the survey that influenced the participants response</a:t>
            </a:r>
          </a:p>
        </p:txBody>
      </p:sp>
      <p:sp>
        <p:nvSpPr>
          <p:cNvPr id="4" name="Slide Number Placeholder 3"/>
          <p:cNvSpPr>
            <a:spLocks noGrp="1"/>
          </p:cNvSpPr>
          <p:nvPr>
            <p:ph type="sldNum" sz="quarter" idx="5"/>
          </p:nvPr>
        </p:nvSpPr>
        <p:spPr/>
        <p:txBody>
          <a:bodyPr/>
          <a:lstStyle/>
          <a:p>
            <a:fld id="{D48E5653-4D65-4478-8C5B-CDD9CA476801}" type="slidenum">
              <a:rPr lang="en-GB" smtClean="0"/>
              <a:t>17</a:t>
            </a:fld>
            <a:endParaRPr lang="en-GB"/>
          </a:p>
        </p:txBody>
      </p:sp>
    </p:spTree>
    <p:extLst>
      <p:ext uri="{BB962C8B-B14F-4D97-AF65-F5344CB8AC3E}">
        <p14:creationId xmlns:p14="http://schemas.microsoft.com/office/powerpoint/2010/main" val="130385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feasible the results reflect the situation.  i.e. COVID19 data may be different to other data collected in similar setting.</a:t>
            </a:r>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3991640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19</a:t>
            </a:fld>
            <a:endParaRPr lang="en-US" dirty="0"/>
          </a:p>
        </p:txBody>
      </p:sp>
    </p:spTree>
    <p:extLst>
      <p:ext uri="{BB962C8B-B14F-4D97-AF65-F5344CB8AC3E}">
        <p14:creationId xmlns:p14="http://schemas.microsoft.com/office/powerpoint/2010/main" val="3190700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21</a:t>
            </a:fld>
            <a:endParaRPr lang="en-GB"/>
          </a:p>
        </p:txBody>
      </p:sp>
    </p:spTree>
    <p:extLst>
      <p:ext uri="{BB962C8B-B14F-4D97-AF65-F5344CB8AC3E}">
        <p14:creationId xmlns:p14="http://schemas.microsoft.com/office/powerpoint/2010/main" val="1364454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4/16/2021</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4181913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0938" y="228600"/>
            <a:ext cx="7383462" cy="990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828800"/>
            <a:ext cx="3962400" cy="4532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24400" y="1828800"/>
            <a:ext cx="3962400" cy="4532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0280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4/16/2021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41" r:id="rId18"/>
    <p:sldLayoutId id="2147483742" r:id="rId19"/>
  </p:sldLayoutIdLst>
  <p:transition>
    <p:wipe dir="r"/>
  </p:transition>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hyperlink" Target="http://www.uwtsd.ac.uk/feedback"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543800" cy="3047999"/>
          </a:xfrm>
        </p:spPr>
        <p:txBody>
          <a:bodyPr>
            <a:normAutofit/>
          </a:bodyPr>
          <a:lstStyle/>
          <a:p>
            <a:pPr algn="l"/>
            <a:r>
              <a:rPr lang="en-US" sz="5000" b="1" dirty="0"/>
              <a:t>Writing the research Proposal</a:t>
            </a:r>
          </a:p>
        </p:txBody>
      </p:sp>
      <p:sp>
        <p:nvSpPr>
          <p:cNvPr id="4" name="Subtitle 3"/>
          <p:cNvSpPr>
            <a:spLocks noGrp="1"/>
          </p:cNvSpPr>
          <p:nvPr>
            <p:ph type="subTitle" idx="1"/>
          </p:nvPr>
        </p:nvSpPr>
        <p:spPr>
          <a:xfrm>
            <a:off x="2362200" y="4724400"/>
            <a:ext cx="4267200" cy="861420"/>
          </a:xfrm>
        </p:spPr>
        <p:txBody>
          <a:bodyPr>
            <a:noAutofit/>
          </a:bodyPr>
          <a:lstStyle/>
          <a:p>
            <a:r>
              <a:rPr lang="en-GB" b="1" dirty="0"/>
              <a:t>Week 9 – Last Lecture</a:t>
            </a:r>
          </a:p>
          <a:p>
            <a:endParaRPr lang="en-GB" b="1" dirty="0"/>
          </a:p>
          <a:p>
            <a:r>
              <a:rPr lang="en-GB" b="1" dirty="0"/>
              <a:t>Dr Roisin Mullins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3"/>
          <p:cNvSpPr>
            <a:spLocks noGrp="1" noChangeArrowheads="1"/>
          </p:cNvSpPr>
          <p:nvPr>
            <p:ph type="body" idx="4294967295"/>
          </p:nvPr>
        </p:nvSpPr>
        <p:spPr>
          <a:xfrm>
            <a:off x="457200" y="969498"/>
            <a:ext cx="8458200" cy="5736101"/>
          </a:xfrm>
        </p:spPr>
        <p:txBody>
          <a:bodyPr>
            <a:noAutofit/>
          </a:bodyPr>
          <a:lstStyle/>
          <a:p>
            <a:pPr>
              <a:lnSpc>
                <a:spcPct val="90000"/>
              </a:lnSpc>
              <a:buFont typeface="Wingdings" pitchFamily="2" charset="2"/>
              <a:buNone/>
            </a:pPr>
            <a:r>
              <a:rPr lang="en-GB" dirty="0">
                <a:latin typeface="Arial" panose="020B0604020202020204" pitchFamily="34" charset="0"/>
                <a:cs typeface="Arial" panose="020B0604020202020204" pitchFamily="34" charset="0"/>
              </a:rPr>
              <a:t>By the end of this Session, you will be able to:</a:t>
            </a:r>
          </a:p>
          <a:p>
            <a:pPr>
              <a:lnSpc>
                <a:spcPct val="90000"/>
              </a:lnSpc>
              <a:defRPr/>
            </a:pPr>
            <a:r>
              <a:rPr lang="en-GB" dirty="0">
                <a:latin typeface="Arial" panose="020B0604020202020204" pitchFamily="34" charset="0"/>
                <a:cs typeface="Arial" panose="020B0604020202020204" pitchFamily="34" charset="0"/>
              </a:rPr>
              <a:t>Identify the components of successful research proposals.</a:t>
            </a:r>
          </a:p>
          <a:p>
            <a:pPr lvl="1"/>
            <a:r>
              <a:rPr lang="en-AU" dirty="0">
                <a:latin typeface="Arial" panose="020B0604020202020204" pitchFamily="34" charset="0"/>
                <a:cs typeface="Arial" panose="020B0604020202020204" pitchFamily="34" charset="0"/>
              </a:rPr>
              <a:t>appreciate the importance of your decisions and justification when designing research</a:t>
            </a:r>
          </a:p>
          <a:p>
            <a:pPr lvl="1"/>
            <a:r>
              <a:rPr lang="en-AU" dirty="0">
                <a:latin typeface="Arial" panose="020B0604020202020204" pitchFamily="34" charset="0"/>
                <a:cs typeface="Arial" panose="020B0604020202020204" pitchFamily="34" charset="0"/>
              </a:rPr>
              <a:t>need to achieve methodological coherence throughout your research design;</a:t>
            </a:r>
          </a:p>
          <a:p>
            <a:pPr lvl="1"/>
            <a:r>
              <a:rPr lang="en-AU" dirty="0">
                <a:latin typeface="Arial" panose="020B0604020202020204" pitchFamily="34" charset="0"/>
                <a:cs typeface="Arial" panose="020B0604020202020204" pitchFamily="34" charset="0"/>
              </a:rPr>
              <a:t>understand the differences between quantitative, qualitative and mixed methods and choose between these</a:t>
            </a:r>
            <a:r>
              <a:rPr lang="en-GB" dirty="0">
                <a:latin typeface="Arial" panose="020B0604020202020204" pitchFamily="34" charset="0"/>
                <a:cs typeface="Arial" panose="020B0604020202020204" pitchFamily="34" charset="0"/>
              </a:rPr>
              <a:t>;</a:t>
            </a:r>
          </a:p>
          <a:p>
            <a:pPr lvl="1"/>
            <a:r>
              <a:rPr lang="en-AU" dirty="0">
                <a:latin typeface="Arial" panose="020B0604020202020204" pitchFamily="34" charset="0"/>
                <a:cs typeface="Arial" panose="020B0604020202020204" pitchFamily="34" charset="0"/>
              </a:rPr>
              <a:t>identify the main research strategies to choose from among these to achieve coherence throughout your research design;</a:t>
            </a:r>
          </a:p>
          <a:p>
            <a:pPr lvl="1"/>
            <a:r>
              <a:rPr lang="en-AU" dirty="0">
                <a:latin typeface="Arial" panose="020B0604020202020204" pitchFamily="34" charset="0"/>
                <a:cs typeface="Arial" panose="020B0604020202020204" pitchFamily="34" charset="0"/>
              </a:rPr>
              <a:t>consider the implications of the time frames required for each stage;</a:t>
            </a:r>
          </a:p>
          <a:p>
            <a:pPr lvl="1"/>
            <a:r>
              <a:rPr lang="en-AU" dirty="0">
                <a:latin typeface="Arial" panose="020B0604020202020204" pitchFamily="34" charset="0"/>
                <a:cs typeface="Arial" panose="020B0604020202020204" pitchFamily="34" charset="0"/>
              </a:rPr>
              <a:t>consider some of the main ethical issues implied by your research design;</a:t>
            </a:r>
          </a:p>
          <a:p>
            <a:pPr lvl="1"/>
            <a:r>
              <a:rPr lang="en-AU" dirty="0">
                <a:latin typeface="Arial" panose="020B0604020202020204" pitchFamily="34" charset="0"/>
                <a:cs typeface="Arial" panose="020B0604020202020204" pitchFamily="34" charset="0"/>
              </a:rPr>
              <a:t>take into account the constraints of your role as researcher (limitations).</a:t>
            </a:r>
            <a:endParaRPr lang="en-GB" dirty="0">
              <a:latin typeface="Arial" panose="020B0604020202020204" pitchFamily="34" charset="0"/>
              <a:cs typeface="Arial" panose="020B0604020202020204" pitchFamily="34" charset="0"/>
            </a:endParaRPr>
          </a:p>
          <a:p>
            <a:pPr>
              <a:lnSpc>
                <a:spcPct val="90000"/>
              </a:lnSpc>
              <a:defRPr/>
            </a:pPr>
            <a:r>
              <a:rPr lang="en-GB" dirty="0">
                <a:latin typeface="Arial" panose="020B0604020202020204" pitchFamily="34" charset="0"/>
                <a:cs typeface="Arial" panose="020B0604020202020204" pitchFamily="34" charset="0"/>
              </a:rPr>
              <a:t>Write clear research objectives, theoretical backgrounds and methodologies.</a:t>
            </a:r>
          </a:p>
          <a:p>
            <a:pPr>
              <a:lnSpc>
                <a:spcPct val="90000"/>
              </a:lnSpc>
              <a:defRPr/>
            </a:pPr>
            <a:r>
              <a:rPr lang="en-GB" dirty="0">
                <a:latin typeface="Arial" panose="020B0604020202020204" pitchFamily="34" charset="0"/>
                <a:cs typeface="Arial" panose="020B0604020202020204" pitchFamily="34" charset="0"/>
              </a:rPr>
              <a:t>Prepare a proposal for a dissertation.</a:t>
            </a:r>
          </a:p>
          <a:p>
            <a:pPr lvl="1"/>
            <a:endParaRPr lang="en-AU" sz="1600" dirty="0">
              <a:latin typeface="Arial" panose="020B0604020202020204" pitchFamily="34" charset="0"/>
              <a:cs typeface="Arial" panose="020B0604020202020204" pitchFamily="34" charset="0"/>
            </a:endParaRPr>
          </a:p>
        </p:txBody>
      </p:sp>
      <p:sp>
        <p:nvSpPr>
          <p:cNvPr id="18434" name="Rectangle 2"/>
          <p:cNvSpPr>
            <a:spLocks noGrp="1" noChangeArrowheads="1"/>
          </p:cNvSpPr>
          <p:nvPr>
            <p:ph type="title" idx="4294967295"/>
          </p:nvPr>
        </p:nvSpPr>
        <p:spPr>
          <a:xfrm>
            <a:off x="228600" y="228600"/>
            <a:ext cx="7383463" cy="990600"/>
          </a:xfrm>
        </p:spPr>
        <p:txBody>
          <a:bodyPr/>
          <a:lstStyle/>
          <a:p>
            <a:r>
              <a:rPr lang="en-US" dirty="0"/>
              <a:t>Learning Objectives</a:t>
            </a:r>
          </a:p>
        </p:txBody>
      </p:sp>
    </p:spTree>
    <p:extLst>
      <p:ext uri="{BB962C8B-B14F-4D97-AF65-F5344CB8AC3E}">
        <p14:creationId xmlns:p14="http://schemas.microsoft.com/office/powerpoint/2010/main" val="174627730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7055380" cy="918882"/>
          </a:xfrm>
        </p:spPr>
        <p:txBody>
          <a:bodyPr/>
          <a:lstStyle/>
          <a:p>
            <a:pPr>
              <a:defRPr/>
            </a:pPr>
            <a:r>
              <a:rPr lang="en-GB" dirty="0"/>
              <a:t>Research Proposal</a:t>
            </a:r>
          </a:p>
        </p:txBody>
      </p:sp>
      <p:sp>
        <p:nvSpPr>
          <p:cNvPr id="3" name="Content Placeholder 2"/>
          <p:cNvSpPr>
            <a:spLocks noGrp="1"/>
          </p:cNvSpPr>
          <p:nvPr>
            <p:ph idx="1"/>
          </p:nvPr>
        </p:nvSpPr>
        <p:spPr>
          <a:xfrm>
            <a:off x="457200" y="1299882"/>
            <a:ext cx="8263597" cy="5329518"/>
          </a:xfrm>
        </p:spPr>
        <p:txBody>
          <a:bodyPr>
            <a:noAutofit/>
          </a:bodyPr>
          <a:lstStyle/>
          <a:p>
            <a:pPr>
              <a:defRPr/>
            </a:pPr>
            <a:r>
              <a:rPr lang="en-GB" sz="2400" dirty="0">
                <a:latin typeface="Arial" panose="020B0604020202020204" pitchFamily="34" charset="0"/>
                <a:cs typeface="Arial" panose="020B0604020202020204" pitchFamily="34" charset="0"/>
              </a:rPr>
              <a:t>A document (report) in which you explain the </a:t>
            </a:r>
            <a:r>
              <a:rPr lang="en-GB" sz="2400" dirty="0">
                <a:solidFill>
                  <a:srgbClr val="FFFF00"/>
                </a:solidFill>
                <a:latin typeface="Arial" panose="020B0604020202020204" pitchFamily="34" charset="0"/>
                <a:cs typeface="Arial" panose="020B0604020202020204" pitchFamily="34" charset="0"/>
              </a:rPr>
              <a:t>background</a:t>
            </a:r>
            <a:r>
              <a:rPr lang="en-GB" sz="2400" dirty="0">
                <a:latin typeface="Arial" panose="020B0604020202020204" pitchFamily="34" charset="0"/>
                <a:cs typeface="Arial" panose="020B0604020202020204" pitchFamily="34" charset="0"/>
              </a:rPr>
              <a:t> and </a:t>
            </a:r>
            <a:r>
              <a:rPr lang="en-GB" sz="2400" dirty="0">
                <a:solidFill>
                  <a:srgbClr val="FFFF00"/>
                </a:solidFill>
                <a:latin typeface="Arial" panose="020B0604020202020204" pitchFamily="34" charset="0"/>
                <a:cs typeface="Arial" panose="020B0604020202020204" pitchFamily="34" charset="0"/>
              </a:rPr>
              <a:t>rationale</a:t>
            </a:r>
            <a:r>
              <a:rPr lang="en-GB" sz="2400" dirty="0">
                <a:latin typeface="Arial" panose="020B0604020202020204" pitchFamily="34" charset="0"/>
                <a:cs typeface="Arial" panose="020B0604020202020204" pitchFamily="34" charset="0"/>
              </a:rPr>
              <a:t> for carrying out a piece of research, and your </a:t>
            </a:r>
            <a:r>
              <a:rPr lang="en-GB" sz="2400" dirty="0">
                <a:solidFill>
                  <a:srgbClr val="FFFF00"/>
                </a:solidFill>
                <a:latin typeface="Arial" panose="020B0604020202020204" pitchFamily="34" charset="0"/>
                <a:cs typeface="Arial" panose="020B0604020202020204" pitchFamily="34" charset="0"/>
              </a:rPr>
              <a:t>plans</a:t>
            </a:r>
            <a:r>
              <a:rPr lang="en-GB" sz="2400" dirty="0">
                <a:latin typeface="Arial" panose="020B0604020202020204" pitchFamily="34" charset="0"/>
                <a:cs typeface="Arial" panose="020B0604020202020204" pitchFamily="34" charset="0"/>
              </a:rPr>
              <a:t> for the research.</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It allows funders or supervisors to assess the value and feasibility of your project before you begin.</a:t>
            </a:r>
          </a:p>
          <a:p>
            <a:pPr>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Note ** </a:t>
            </a:r>
          </a:p>
          <a:p>
            <a:pPr marL="0" indent="0">
              <a:buNone/>
              <a:defRPr/>
            </a:pPr>
            <a:r>
              <a:rPr lang="en-GB" sz="2400" dirty="0">
                <a:latin typeface="Arial" panose="020B0604020202020204" pitchFamily="34" charset="0"/>
                <a:cs typeface="Arial" panose="020B0604020202020204" pitchFamily="34" charset="0"/>
              </a:rPr>
              <a:t>A research proposal must be accompanied by a </a:t>
            </a:r>
            <a:r>
              <a:rPr lang="en-GB" sz="2400" dirty="0">
                <a:solidFill>
                  <a:srgbClr val="FFFF00"/>
                </a:solidFill>
                <a:latin typeface="Arial" panose="020B0604020202020204" pitchFamily="34" charset="0"/>
                <a:cs typeface="Arial" panose="020B0604020202020204" pitchFamily="34" charset="0"/>
              </a:rPr>
              <a:t>new ethics form</a:t>
            </a:r>
            <a:r>
              <a:rPr lang="en-GB" sz="2400" dirty="0">
                <a:latin typeface="Arial" panose="020B0604020202020204" pitchFamily="34" charset="0"/>
                <a:cs typeface="Arial" panose="020B0604020202020204" pitchFamily="34" charset="0"/>
              </a:rPr>
              <a:t>. (you must complete this for your assignment 3 and upload as well).</a:t>
            </a:r>
          </a:p>
        </p:txBody>
      </p:sp>
    </p:spTree>
    <p:extLst>
      <p:ext uri="{BB962C8B-B14F-4D97-AF65-F5344CB8AC3E}">
        <p14:creationId xmlns:p14="http://schemas.microsoft.com/office/powerpoint/2010/main" val="277345884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723"/>
            <a:ext cx="8610600" cy="990600"/>
          </a:xfrm>
        </p:spPr>
        <p:txBody>
          <a:bodyPr/>
          <a:lstStyle/>
          <a:p>
            <a:pPr>
              <a:defRPr/>
            </a:pPr>
            <a:r>
              <a:rPr lang="en-GB" dirty="0"/>
              <a:t>Research proposal components</a:t>
            </a:r>
          </a:p>
        </p:txBody>
      </p:sp>
      <p:sp>
        <p:nvSpPr>
          <p:cNvPr id="3" name="Content Placeholder 2"/>
          <p:cNvSpPr>
            <a:spLocks noGrp="1"/>
          </p:cNvSpPr>
          <p:nvPr>
            <p:ph idx="1"/>
          </p:nvPr>
        </p:nvSpPr>
        <p:spPr>
          <a:xfrm>
            <a:off x="400050" y="983566"/>
            <a:ext cx="8667750" cy="5722034"/>
          </a:xfrm>
        </p:spPr>
        <p:txBody>
          <a:bodyPr>
            <a:noAutofit/>
          </a:bodyPr>
          <a:lstStyle/>
          <a:p>
            <a:pPr>
              <a:defRPr/>
            </a:pPr>
            <a:r>
              <a:rPr lang="en-GB" sz="2400" dirty="0">
                <a:latin typeface="Arial" panose="020B0604020202020204" pitchFamily="34" charset="0"/>
                <a:cs typeface="Arial" panose="020B0604020202020204" pitchFamily="34" charset="0"/>
              </a:rPr>
              <a:t>Title</a:t>
            </a:r>
          </a:p>
          <a:p>
            <a:pPr>
              <a:defRPr/>
            </a:pPr>
            <a:r>
              <a:rPr lang="en-GB" sz="2400" dirty="0">
                <a:latin typeface="Arial" panose="020B0604020202020204" pitchFamily="34" charset="0"/>
                <a:cs typeface="Arial" panose="020B0604020202020204" pitchFamily="34" charset="0"/>
              </a:rPr>
              <a:t>Introduction </a:t>
            </a:r>
          </a:p>
          <a:p>
            <a:pPr lvl="1">
              <a:defRPr/>
            </a:pPr>
            <a:r>
              <a:rPr lang="en-GB" sz="2400" dirty="0">
                <a:latin typeface="Arial" panose="020B0604020202020204" pitchFamily="34" charset="0"/>
                <a:cs typeface="Arial" panose="020B0604020202020204" pitchFamily="34" charset="0"/>
              </a:rPr>
              <a:t>outline the topic and questions, aim and objectives</a:t>
            </a:r>
          </a:p>
          <a:p>
            <a:pPr lvl="1">
              <a:defRPr/>
            </a:pPr>
            <a:r>
              <a:rPr lang="en-GB" sz="2400" dirty="0">
                <a:latin typeface="Arial" panose="020B0604020202020204" pitchFamily="34" charset="0"/>
                <a:cs typeface="Arial" panose="020B0604020202020204" pitchFamily="34" charset="0"/>
              </a:rPr>
              <a:t>brief literature review, theoretical framework</a:t>
            </a:r>
          </a:p>
          <a:p>
            <a:pPr>
              <a:defRPr/>
            </a:pPr>
            <a:r>
              <a:rPr lang="en-GB" sz="2400" dirty="0">
                <a:latin typeface="Arial" panose="020B0604020202020204" pitchFamily="34" charset="0"/>
                <a:cs typeface="Arial" panose="020B0604020202020204" pitchFamily="34" charset="0"/>
              </a:rPr>
              <a:t>Detailed strategy explaining what the research methods are, what data will be collected and how access to data sources will be obtained. – refer to the research </a:t>
            </a:r>
            <a:r>
              <a:rPr lang="en-GB" sz="2400" u="sng" dirty="0">
                <a:latin typeface="Arial" panose="020B0604020202020204" pitchFamily="34" charset="0"/>
                <a:cs typeface="Arial" panose="020B0604020202020204" pitchFamily="34" charset="0"/>
              </a:rPr>
              <a:t>terminology</a:t>
            </a:r>
            <a:r>
              <a:rPr lang="en-GB" sz="2400" dirty="0">
                <a:latin typeface="Arial" panose="020B0604020202020204" pitchFamily="34" charset="0"/>
                <a:cs typeface="Arial" panose="020B0604020202020204" pitchFamily="34" charset="0"/>
              </a:rPr>
              <a:t>.</a:t>
            </a:r>
          </a:p>
          <a:p>
            <a:pPr>
              <a:defRPr/>
            </a:pPr>
            <a:r>
              <a:rPr lang="en-GB" sz="2400" dirty="0">
                <a:latin typeface="Arial" panose="020B0604020202020204" pitchFamily="34" charset="0"/>
                <a:cs typeface="Arial" panose="020B0604020202020204" pitchFamily="34" charset="0"/>
              </a:rPr>
              <a:t>Realistic timetable for completion, showing key milestones and when they will be accomplished (Gantt chart slide 18)</a:t>
            </a:r>
          </a:p>
          <a:p>
            <a:pPr>
              <a:defRPr/>
            </a:pPr>
            <a:r>
              <a:rPr lang="en-GB" sz="2400" dirty="0">
                <a:latin typeface="Arial" panose="020B0604020202020204" pitchFamily="34" charset="0"/>
                <a:cs typeface="Arial" panose="020B0604020202020204" pitchFamily="34" charset="0"/>
              </a:rPr>
              <a:t>Discussion of logistical and ethical considerations</a:t>
            </a:r>
          </a:p>
          <a:p>
            <a:pPr>
              <a:defRPr/>
            </a:pPr>
            <a:r>
              <a:rPr lang="en-GB" sz="2400" dirty="0">
                <a:latin typeface="Arial" panose="020B0604020202020204" pitchFamily="34" charset="0"/>
                <a:cs typeface="Arial" panose="020B0604020202020204" pitchFamily="34" charset="0"/>
              </a:rPr>
              <a:t>Limitations of the proposed research</a:t>
            </a:r>
          </a:p>
          <a:p>
            <a:pPr>
              <a:defRPr/>
            </a:pPr>
            <a:r>
              <a:rPr lang="en-GB" sz="2400" dirty="0">
                <a:latin typeface="Arial" panose="020B0604020202020204" pitchFamily="34" charset="0"/>
                <a:cs typeface="Arial" panose="020B0604020202020204" pitchFamily="34" charset="0"/>
              </a:rPr>
              <a:t>Bibliography</a:t>
            </a:r>
          </a:p>
          <a:p>
            <a:pPr>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72011"/>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808D-7C90-4121-B1EF-17A7C165CB0C}"/>
              </a:ext>
            </a:extLst>
          </p:cNvPr>
          <p:cNvSpPr>
            <a:spLocks noGrp="1"/>
          </p:cNvSpPr>
          <p:nvPr>
            <p:ph type="ctrTitle"/>
          </p:nvPr>
        </p:nvSpPr>
        <p:spPr>
          <a:xfrm>
            <a:off x="178803" y="2868810"/>
            <a:ext cx="1600971" cy="2559784"/>
          </a:xfrm>
        </p:spPr>
        <p:txBody>
          <a:bodyPr>
            <a:noAutofit/>
          </a:bodyPr>
          <a:lstStyle/>
          <a:p>
            <a:pPr>
              <a:spcBef>
                <a:spcPct val="0"/>
              </a:spcBef>
            </a:pPr>
            <a:r>
              <a:rPr lang="en-GB" sz="1650" b="1" dirty="0">
                <a:latin typeface="Arial" panose="020B0604020202020204" pitchFamily="34" charset="0"/>
                <a:cs typeface="Arial" panose="020B0604020202020204" pitchFamily="34" charset="0"/>
              </a:rPr>
              <a:t>Research Terms </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Map</a:t>
            </a:r>
            <a:br>
              <a:rPr lang="en-GB" sz="1650" b="1" dirty="0">
                <a:latin typeface="Arial" panose="020B0604020202020204" pitchFamily="34" charset="0"/>
                <a:cs typeface="Arial" panose="020B0604020202020204" pitchFamily="34" charset="0"/>
              </a:rPr>
            </a:br>
            <a:r>
              <a:rPr lang="en-GB" sz="1650" b="1" dirty="0">
                <a:latin typeface="Arial" panose="020B0604020202020204" pitchFamily="34" charset="0"/>
                <a:cs typeface="Arial" panose="020B0604020202020204" pitchFamily="34" charset="0"/>
              </a:rPr>
              <a:t>Orange  lines are terms associated with Assignment 2</a:t>
            </a:r>
            <a:br>
              <a:rPr lang="en-GB" sz="1650" b="1" dirty="0">
                <a:latin typeface="Arial" panose="020B0604020202020204" pitchFamily="34" charset="0"/>
                <a:cs typeface="Arial" panose="020B0604020202020204" pitchFamily="34" charset="0"/>
              </a:rPr>
            </a:br>
            <a:endParaRPr lang="en-GB" sz="165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9074F9-5866-4909-86D5-F1D69A272920}"/>
              </a:ext>
            </a:extLst>
          </p:cNvPr>
          <p:cNvSpPr>
            <a:spLocks noGrp="1"/>
          </p:cNvSpPr>
          <p:nvPr>
            <p:ph type="subTitle" idx="1"/>
          </p:nvPr>
        </p:nvSpPr>
        <p:spPr>
          <a:xfrm>
            <a:off x="6921795" y="2868810"/>
            <a:ext cx="1610833" cy="2717267"/>
          </a:xfrm>
        </p:spPr>
        <p:txBody>
          <a:bodyPr>
            <a:noAutofit/>
          </a:bodyPr>
          <a:lstStyle/>
          <a:p>
            <a:pPr>
              <a:spcBef>
                <a:spcPct val="0"/>
              </a:spcBef>
            </a:pPr>
            <a:r>
              <a:rPr lang="en-GB" sz="1650" b="1" cap="none" dirty="0">
                <a:latin typeface="Arial" panose="020B0604020202020204" pitchFamily="34" charset="0"/>
                <a:cs typeface="Arial" panose="020B0604020202020204" pitchFamily="34" charset="0"/>
              </a:rPr>
              <a:t>Research terms </a:t>
            </a:r>
          </a:p>
          <a:p>
            <a:pPr>
              <a:spcBef>
                <a:spcPct val="0"/>
              </a:spcBef>
            </a:pPr>
            <a:r>
              <a:rPr lang="en-GB" sz="1650" b="1" cap="none" dirty="0">
                <a:latin typeface="Arial" panose="020B0604020202020204" pitchFamily="34" charset="0"/>
                <a:cs typeface="Arial" panose="020B0604020202020204" pitchFamily="34" charset="0"/>
              </a:rPr>
              <a:t>map</a:t>
            </a:r>
          </a:p>
          <a:p>
            <a:pPr>
              <a:spcBef>
                <a:spcPct val="0"/>
              </a:spcBef>
            </a:pPr>
            <a:r>
              <a:rPr lang="en-GB" sz="1650" b="1" cap="none" dirty="0">
                <a:latin typeface="Arial" panose="020B0604020202020204" pitchFamily="34" charset="0"/>
                <a:cs typeface="Arial" panose="020B0604020202020204" pitchFamily="34" charset="0"/>
              </a:rPr>
              <a:t>blue lines are terms associated with assignment 1</a:t>
            </a:r>
          </a:p>
        </p:txBody>
      </p:sp>
      <p:pic>
        <p:nvPicPr>
          <p:cNvPr id="4" name="Picture 3">
            <a:extLst>
              <a:ext uri="{FF2B5EF4-FFF2-40B4-BE49-F238E27FC236}">
                <a16:creationId xmlns:a16="http://schemas.microsoft.com/office/drawing/2014/main" id="{AB634957-D84F-47ED-A03A-E469B0F6EE8C}"/>
              </a:ext>
            </a:extLst>
          </p:cNvPr>
          <p:cNvPicPr/>
          <p:nvPr/>
        </p:nvPicPr>
        <p:blipFill>
          <a:blip r:embed="rId2"/>
          <a:stretch>
            <a:fillRect/>
          </a:stretch>
        </p:blipFill>
        <p:spPr>
          <a:xfrm>
            <a:off x="2725153" y="951027"/>
            <a:ext cx="3693695" cy="5077390"/>
          </a:xfrm>
          <a:prstGeom prst="rect">
            <a:avLst/>
          </a:prstGeom>
        </p:spPr>
      </p:pic>
      <p:cxnSp>
        <p:nvCxnSpPr>
          <p:cNvPr id="7" name="Straight Arrow Connector 6">
            <a:extLst>
              <a:ext uri="{FF2B5EF4-FFF2-40B4-BE49-F238E27FC236}">
                <a16:creationId xmlns:a16="http://schemas.microsoft.com/office/drawing/2014/main" id="{1FD83F3D-6C66-4471-B1DF-FB3DA5A6EDBD}"/>
              </a:ext>
            </a:extLst>
          </p:cNvPr>
          <p:cNvCxnSpPr>
            <a:cxnSpLocks/>
          </p:cNvCxnSpPr>
          <p:nvPr/>
        </p:nvCxnSpPr>
        <p:spPr>
          <a:xfrm flipH="1">
            <a:off x="6052585" y="1428751"/>
            <a:ext cx="8692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BEFBED3-3943-4698-AA77-5DEF41AA24A5}"/>
              </a:ext>
            </a:extLst>
          </p:cNvPr>
          <p:cNvCxnSpPr>
            <a:cxnSpLocks/>
          </p:cNvCxnSpPr>
          <p:nvPr/>
        </p:nvCxnSpPr>
        <p:spPr>
          <a:xfrm flipH="1">
            <a:off x="6161569" y="2056071"/>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58C837B-2E2C-41F7-8B59-019D78FA1053}"/>
              </a:ext>
            </a:extLst>
          </p:cNvPr>
          <p:cNvCxnSpPr>
            <a:cxnSpLocks/>
          </p:cNvCxnSpPr>
          <p:nvPr/>
        </p:nvCxnSpPr>
        <p:spPr>
          <a:xfrm flipH="1">
            <a:off x="5906386" y="3023634"/>
            <a:ext cx="1015409"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EBC21E8-1520-4421-93F9-D2F00BDECE75}"/>
              </a:ext>
            </a:extLst>
          </p:cNvPr>
          <p:cNvCxnSpPr>
            <a:cxnSpLocks/>
          </p:cNvCxnSpPr>
          <p:nvPr/>
        </p:nvCxnSpPr>
        <p:spPr>
          <a:xfrm flipH="1">
            <a:off x="6137086" y="5248496"/>
            <a:ext cx="754910"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2F894F6-68FB-4693-BC59-ED847FB94DAD}"/>
              </a:ext>
            </a:extLst>
          </p:cNvPr>
          <p:cNvCxnSpPr>
            <a:cxnSpLocks/>
          </p:cNvCxnSpPr>
          <p:nvPr/>
        </p:nvCxnSpPr>
        <p:spPr>
          <a:xfrm flipH="1">
            <a:off x="4696934" y="3629690"/>
            <a:ext cx="2195062" cy="0"/>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3CFB831-0A3C-42DA-921A-D67D088CD6FE}"/>
              </a:ext>
            </a:extLst>
          </p:cNvPr>
          <p:cNvCxnSpPr>
            <a:cxnSpLocks/>
          </p:cNvCxnSpPr>
          <p:nvPr/>
        </p:nvCxnSpPr>
        <p:spPr>
          <a:xfrm>
            <a:off x="2041025" y="1428751"/>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18F0C6AE-2D5A-45D4-9251-B45CCE4DB17D}"/>
              </a:ext>
            </a:extLst>
          </p:cNvPr>
          <p:cNvCxnSpPr>
            <a:cxnSpLocks/>
          </p:cNvCxnSpPr>
          <p:nvPr/>
        </p:nvCxnSpPr>
        <p:spPr>
          <a:xfrm>
            <a:off x="2041025" y="2010883"/>
            <a:ext cx="948957"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2" name="Straight Arrow Connector 21">
            <a:extLst>
              <a:ext uri="{FF2B5EF4-FFF2-40B4-BE49-F238E27FC236}">
                <a16:creationId xmlns:a16="http://schemas.microsoft.com/office/drawing/2014/main" id="{F6DDB4B0-10EC-4D5D-9E93-E92D67C82566}"/>
              </a:ext>
            </a:extLst>
          </p:cNvPr>
          <p:cNvCxnSpPr>
            <a:cxnSpLocks/>
          </p:cNvCxnSpPr>
          <p:nvPr/>
        </p:nvCxnSpPr>
        <p:spPr>
          <a:xfrm>
            <a:off x="2041025" y="3068823"/>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Straight Arrow Connector 22">
            <a:extLst>
              <a:ext uri="{FF2B5EF4-FFF2-40B4-BE49-F238E27FC236}">
                <a16:creationId xmlns:a16="http://schemas.microsoft.com/office/drawing/2014/main" id="{58D16E5D-C122-488F-9DAE-45C933B1AF79}"/>
              </a:ext>
            </a:extLst>
          </p:cNvPr>
          <p:cNvCxnSpPr>
            <a:cxnSpLocks/>
          </p:cNvCxnSpPr>
          <p:nvPr/>
        </p:nvCxnSpPr>
        <p:spPr>
          <a:xfrm>
            <a:off x="2041025" y="4020437"/>
            <a:ext cx="1148238"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4" name="Straight Arrow Connector 23">
            <a:extLst>
              <a:ext uri="{FF2B5EF4-FFF2-40B4-BE49-F238E27FC236}">
                <a16:creationId xmlns:a16="http://schemas.microsoft.com/office/drawing/2014/main" id="{CCD06B90-E4B1-432B-AF8B-90EF133A62E2}"/>
              </a:ext>
            </a:extLst>
          </p:cNvPr>
          <p:cNvCxnSpPr>
            <a:cxnSpLocks/>
          </p:cNvCxnSpPr>
          <p:nvPr/>
        </p:nvCxnSpPr>
        <p:spPr>
          <a:xfrm>
            <a:off x="1946129" y="5163437"/>
            <a:ext cx="1043853" cy="0"/>
          </a:xfrm>
          <a:prstGeom prst="straightConnector1">
            <a:avLst/>
          </a:prstGeom>
          <a:ln w="571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5" name="TextBox 4">
            <a:extLst>
              <a:ext uri="{FF2B5EF4-FFF2-40B4-BE49-F238E27FC236}">
                <a16:creationId xmlns:a16="http://schemas.microsoft.com/office/drawing/2014/main" id="{69EA0546-D38C-4D6B-8EFB-004CD6A6FA63}"/>
              </a:ext>
            </a:extLst>
          </p:cNvPr>
          <p:cNvSpPr txBox="1"/>
          <p:nvPr/>
        </p:nvSpPr>
        <p:spPr>
          <a:xfrm>
            <a:off x="152400" y="6559525"/>
            <a:ext cx="8763000" cy="307777"/>
          </a:xfrm>
          <a:prstGeom prst="rect">
            <a:avLst/>
          </a:prstGeom>
          <a:noFill/>
        </p:spPr>
        <p:txBody>
          <a:bodyPr wrap="square" rtlCol="0">
            <a:spAutoFit/>
          </a:bodyPr>
          <a:lstStyle/>
          <a:p>
            <a:r>
              <a:rPr lang="en-GB" sz="1400" dirty="0"/>
              <a:t>Extracted from Macintosh and O’Gorman (2015) p 51, Chapter on mapping Research Methods</a:t>
            </a:r>
          </a:p>
        </p:txBody>
      </p:sp>
      <p:sp>
        <p:nvSpPr>
          <p:cNvPr id="16" name="TextBox 15">
            <a:extLst>
              <a:ext uri="{FF2B5EF4-FFF2-40B4-BE49-F238E27FC236}">
                <a16:creationId xmlns:a16="http://schemas.microsoft.com/office/drawing/2014/main" id="{0EB104F6-0B00-4EEF-9C06-C552DD39D263}"/>
              </a:ext>
            </a:extLst>
          </p:cNvPr>
          <p:cNvSpPr txBox="1"/>
          <p:nvPr/>
        </p:nvSpPr>
        <p:spPr>
          <a:xfrm>
            <a:off x="2512782" y="99095"/>
            <a:ext cx="4561366" cy="523220"/>
          </a:xfrm>
          <a:prstGeom prst="rect">
            <a:avLst/>
          </a:prstGeom>
          <a:noFill/>
        </p:spPr>
        <p:txBody>
          <a:bodyPr wrap="square" rtlCol="0">
            <a:spAutoFit/>
          </a:bodyPr>
          <a:lstStyle/>
          <a:p>
            <a:pPr algn="ctr"/>
            <a:r>
              <a:rPr lang="en-GB" sz="2800" dirty="0"/>
              <a:t>Research Terminology</a:t>
            </a:r>
          </a:p>
        </p:txBody>
      </p:sp>
    </p:spTree>
    <p:extLst>
      <p:ext uri="{BB962C8B-B14F-4D97-AF65-F5344CB8AC3E}">
        <p14:creationId xmlns:p14="http://schemas.microsoft.com/office/powerpoint/2010/main" val="296075180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055380" cy="1400530"/>
          </a:xfrm>
        </p:spPr>
        <p:txBody>
          <a:bodyPr/>
          <a:lstStyle/>
          <a:p>
            <a:pPr>
              <a:defRPr/>
            </a:pPr>
            <a:r>
              <a:rPr lang="en-GB" dirty="0"/>
              <a:t>Tips for good proposals</a:t>
            </a:r>
          </a:p>
        </p:txBody>
      </p:sp>
      <p:sp>
        <p:nvSpPr>
          <p:cNvPr id="3" name="Content Placeholder 2"/>
          <p:cNvSpPr>
            <a:spLocks noGrp="1"/>
          </p:cNvSpPr>
          <p:nvPr>
            <p:ph idx="1"/>
          </p:nvPr>
        </p:nvSpPr>
        <p:spPr>
          <a:xfrm>
            <a:off x="549812" y="1705330"/>
            <a:ext cx="7706700" cy="4195481"/>
          </a:xfrm>
        </p:spPr>
        <p:txBody>
          <a:bodyPr>
            <a:normAutofit/>
          </a:bodyPr>
          <a:lstStyle/>
          <a:p>
            <a:pPr>
              <a:defRPr/>
            </a:pPr>
            <a:r>
              <a:rPr lang="en-GB" sz="2600" dirty="0">
                <a:latin typeface="Arial" panose="020B0604020202020204" pitchFamily="34" charset="0"/>
                <a:cs typeface="Arial" panose="020B0604020202020204" pitchFamily="34" charset="0"/>
              </a:rPr>
              <a:t>Very clear research question and aims: the reviewer should understand exactly what you want to find out.</a:t>
            </a:r>
          </a:p>
          <a:p>
            <a:pPr>
              <a:defRPr/>
            </a:pPr>
            <a:r>
              <a:rPr lang="en-GB" sz="2600" dirty="0">
                <a:latin typeface="Arial" panose="020B0604020202020204" pitchFamily="34" charset="0"/>
                <a:cs typeface="Arial" panose="020B0604020202020204" pitchFamily="34" charset="0"/>
              </a:rPr>
              <a:t>Clear and sound theoretical basis.</a:t>
            </a:r>
          </a:p>
          <a:p>
            <a:pPr>
              <a:defRPr/>
            </a:pPr>
            <a:r>
              <a:rPr lang="en-GB" sz="2600" dirty="0">
                <a:latin typeface="Arial" panose="020B0604020202020204" pitchFamily="34" charset="0"/>
                <a:cs typeface="Arial" panose="020B0604020202020204" pitchFamily="34" charset="0"/>
              </a:rPr>
              <a:t>Justification for methodology: why is this the best way to find out what you need to know?</a:t>
            </a:r>
          </a:p>
          <a:p>
            <a:pPr>
              <a:defRPr/>
            </a:pPr>
            <a:r>
              <a:rPr lang="en-GB" sz="2600" dirty="0">
                <a:latin typeface="Arial" panose="020B0604020202020204" pitchFamily="34" charset="0"/>
                <a:cs typeface="Arial" panose="020B0604020202020204" pitchFamily="34" charset="0"/>
              </a:rPr>
              <a:t>Detailed methodology.</a:t>
            </a:r>
          </a:p>
        </p:txBody>
      </p:sp>
    </p:spTree>
    <p:extLst>
      <p:ext uri="{BB962C8B-B14F-4D97-AF65-F5344CB8AC3E}">
        <p14:creationId xmlns:p14="http://schemas.microsoft.com/office/powerpoint/2010/main" val="76255000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Tips for proposals, cont.</a:t>
            </a:r>
          </a:p>
        </p:txBody>
      </p:sp>
      <p:sp>
        <p:nvSpPr>
          <p:cNvPr id="3" name="Content Placeholder 2"/>
          <p:cNvSpPr>
            <a:spLocks noGrp="1"/>
          </p:cNvSpPr>
          <p:nvPr>
            <p:ph idx="1"/>
          </p:nvPr>
        </p:nvSpPr>
        <p:spPr>
          <a:xfrm>
            <a:off x="827700" y="2052925"/>
            <a:ext cx="7706700" cy="2823875"/>
          </a:xfrm>
        </p:spPr>
        <p:txBody>
          <a:bodyPr>
            <a:normAutofit/>
          </a:bodyPr>
          <a:lstStyle/>
          <a:p>
            <a:pPr>
              <a:defRPr/>
            </a:pPr>
            <a:r>
              <a:rPr lang="en-GB" sz="2400" dirty="0">
                <a:latin typeface="Arial" panose="020B0604020202020204" pitchFamily="34" charset="0"/>
                <a:cs typeface="Arial" panose="020B0604020202020204" pitchFamily="34" charset="0"/>
              </a:rPr>
              <a:t>Thoughtful discussion of ethical considerations and limitations of research.</a:t>
            </a:r>
          </a:p>
          <a:p>
            <a:pPr>
              <a:defRPr/>
            </a:pPr>
            <a:r>
              <a:rPr lang="en-GB" sz="2400" dirty="0">
                <a:latin typeface="Arial" panose="020B0604020202020204" pitchFamily="34" charset="0"/>
                <a:cs typeface="Arial" panose="020B0604020202020204" pitchFamily="34" charset="0"/>
              </a:rPr>
              <a:t>Discussion of reliability and validity of results.</a:t>
            </a:r>
          </a:p>
          <a:p>
            <a:pPr>
              <a:defRPr/>
            </a:pPr>
            <a:r>
              <a:rPr lang="en-GB" sz="2400" dirty="0">
                <a:latin typeface="Arial" panose="020B0604020202020204" pitchFamily="34" charset="0"/>
                <a:cs typeface="Arial" panose="020B0604020202020204" pitchFamily="34" charset="0"/>
              </a:rPr>
              <a:t>Realistic timetable.</a:t>
            </a:r>
          </a:p>
          <a:p>
            <a:pPr>
              <a:defRPr/>
            </a:pPr>
            <a:r>
              <a:rPr lang="en-GB" sz="2400" dirty="0">
                <a:latin typeface="Arial" panose="020B0604020202020204" pitchFamily="34" charset="0"/>
                <a:cs typeface="Arial" panose="020B0604020202020204" pitchFamily="34" charset="0"/>
              </a:rPr>
              <a:t>Good value for money (important if budget is being requested only).</a:t>
            </a:r>
          </a:p>
        </p:txBody>
      </p:sp>
    </p:spTree>
    <p:extLst>
      <p:ext uri="{BB962C8B-B14F-4D97-AF65-F5344CB8AC3E}">
        <p14:creationId xmlns:p14="http://schemas.microsoft.com/office/powerpoint/2010/main" val="1940710949"/>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0"/>
            <a:ext cx="8229600" cy="1798687"/>
          </a:xfrm>
        </p:spPr>
        <p:txBody>
          <a:bodyPr/>
          <a:lstStyle/>
          <a:p>
            <a:r>
              <a:rPr lang="en-US" sz="4000" dirty="0"/>
              <a:t>Table 1 - More frequently used techniques for generating and refining research ideas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947" y="3985723"/>
            <a:ext cx="8312727" cy="2343366"/>
          </a:xfrm>
          <a:prstGeom prst="rect">
            <a:avLst/>
          </a:prstGeom>
        </p:spPr>
      </p:pic>
      <p:sp>
        <p:nvSpPr>
          <p:cNvPr id="5" name="TextBox 4"/>
          <p:cNvSpPr txBox="1"/>
          <p:nvPr/>
        </p:nvSpPr>
        <p:spPr>
          <a:xfrm>
            <a:off x="410947" y="2046731"/>
            <a:ext cx="8317416"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starting point is here – things to think about before you decide you research topic. </a:t>
            </a:r>
          </a:p>
          <a:p>
            <a:r>
              <a:rPr lang="en-GB" sz="2400" dirty="0">
                <a:latin typeface="Arial" panose="020B0604020202020204" pitchFamily="34" charset="0"/>
                <a:cs typeface="Arial" panose="020B0604020202020204" pitchFamily="34" charset="0"/>
              </a:rPr>
              <a:t>	So </a:t>
            </a:r>
            <a:r>
              <a:rPr lang="en-GB" sz="2400" dirty="0">
                <a:solidFill>
                  <a:srgbClr val="FFFF00"/>
                </a:solidFill>
                <a:latin typeface="Arial" panose="020B0604020202020204" pitchFamily="34" charset="0"/>
                <a:cs typeface="Arial" panose="020B0604020202020204" pitchFamily="34" charset="0"/>
              </a:rPr>
              <a:t>what area </a:t>
            </a:r>
            <a:r>
              <a:rPr lang="en-GB" sz="2400" dirty="0">
                <a:latin typeface="Arial" panose="020B0604020202020204" pitchFamily="34" charset="0"/>
                <a:cs typeface="Arial" panose="020B0604020202020204" pitchFamily="34" charset="0"/>
              </a:rPr>
              <a:t>do you have you an interest in, and is 	there something you </a:t>
            </a:r>
            <a:r>
              <a:rPr lang="en-GB" sz="2400" dirty="0">
                <a:solidFill>
                  <a:srgbClr val="FFFF00"/>
                </a:solidFill>
                <a:latin typeface="Arial" panose="020B0604020202020204" pitchFamily="34" charset="0"/>
                <a:cs typeface="Arial" panose="020B0604020202020204" pitchFamily="34" charset="0"/>
              </a:rPr>
              <a:t>enjoy</a:t>
            </a:r>
            <a:r>
              <a:rPr lang="en-GB" sz="2400" dirty="0">
                <a:latin typeface="Arial" panose="020B0604020202020204" pitchFamily="34" charset="0"/>
                <a:cs typeface="Arial" panose="020B0604020202020204" pitchFamily="34" charset="0"/>
              </a:rPr>
              <a:t> that you want to know 	more about in that area?  </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344220354"/>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30480" y="153189"/>
            <a:ext cx="8229600" cy="1858448"/>
          </a:xfrm>
        </p:spPr>
        <p:txBody>
          <a:bodyPr/>
          <a:lstStyle/>
          <a:p>
            <a:r>
              <a:rPr lang="en-US" sz="4000" dirty="0"/>
              <a:t>Table 2 - Examples of research ideas and resulting general focus research questions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3339965"/>
            <a:ext cx="8312727" cy="3158512"/>
          </a:xfrm>
          <a:prstGeom prst="rect">
            <a:avLst/>
          </a:prstGeom>
        </p:spPr>
      </p:pic>
      <p:sp>
        <p:nvSpPr>
          <p:cNvPr id="5" name="TextBox 4"/>
          <p:cNvSpPr txBox="1"/>
          <p:nvPr/>
        </p:nvSpPr>
        <p:spPr>
          <a:xfrm>
            <a:off x="220287" y="2139636"/>
            <a:ext cx="8904956"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area that interest you.  </a:t>
            </a:r>
          </a:p>
          <a:p>
            <a:r>
              <a:rPr lang="en-GB" sz="2400" dirty="0">
                <a:latin typeface="Arial" panose="020B0604020202020204" pitchFamily="34" charset="0"/>
                <a:cs typeface="Arial" panose="020B0604020202020204" pitchFamily="34" charset="0"/>
              </a:rPr>
              <a:t>Then write out the </a:t>
            </a:r>
            <a:r>
              <a:rPr lang="en-GB" sz="2400" dirty="0">
                <a:solidFill>
                  <a:srgbClr val="FFFF00"/>
                </a:solidFill>
                <a:latin typeface="Arial" panose="020B0604020202020204" pitchFamily="34" charset="0"/>
                <a:cs typeface="Arial" panose="020B0604020202020204" pitchFamily="34" charset="0"/>
              </a:rPr>
              <a:t>main</a:t>
            </a:r>
            <a:r>
              <a:rPr lang="en-GB" sz="2400" dirty="0">
                <a:latin typeface="Arial" panose="020B0604020202020204" pitchFamily="34" charset="0"/>
                <a:cs typeface="Arial" panose="020B0604020202020204" pitchFamily="34" charset="0"/>
              </a:rPr>
              <a:t> </a:t>
            </a:r>
            <a:r>
              <a:rPr lang="en-GB" sz="2400" dirty="0">
                <a:solidFill>
                  <a:srgbClr val="FFFF00"/>
                </a:solidFill>
                <a:latin typeface="Arial" panose="020B0604020202020204" pitchFamily="34" charset="0"/>
                <a:cs typeface="Arial" panose="020B0604020202020204" pitchFamily="34" charset="0"/>
              </a:rPr>
              <a:t>question</a:t>
            </a:r>
            <a:r>
              <a:rPr lang="en-GB" sz="2400" dirty="0">
                <a:latin typeface="Arial" panose="020B0604020202020204" pitchFamily="34" charset="0"/>
                <a:cs typeface="Arial" panose="020B0604020202020204" pitchFamily="34" charset="0"/>
              </a:rPr>
              <a:t> you want to address.</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52877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03460"/>
            <a:ext cx="8229600" cy="1097280"/>
          </a:xfrm>
        </p:spPr>
        <p:txBody>
          <a:bodyPr/>
          <a:lstStyle/>
          <a:p>
            <a:r>
              <a:rPr lang="en-US" sz="4000" dirty="0"/>
              <a:t>Table 3 - Examples of research questions and related research aims (1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873" y="3167921"/>
            <a:ext cx="8312727" cy="2830209"/>
          </a:xfrm>
          <a:prstGeom prst="rect">
            <a:avLst/>
          </a:prstGeom>
        </p:spPr>
      </p:pic>
      <p:sp>
        <p:nvSpPr>
          <p:cNvPr id="5" name="TextBox 4"/>
          <p:cNvSpPr txBox="1"/>
          <p:nvPr/>
        </p:nvSpPr>
        <p:spPr>
          <a:xfrm>
            <a:off x="297873" y="1967592"/>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 </a:t>
            </a:r>
          </a:p>
          <a:p>
            <a:r>
              <a:rPr lang="en-GB" sz="2400" dirty="0">
                <a:latin typeface="Arial" panose="020B0604020202020204" pitchFamily="34" charset="0"/>
                <a:cs typeface="Arial" panose="020B0604020202020204" pitchFamily="34" charset="0"/>
              </a:rPr>
              <a:t>Once you have decided on the main question to address. Convert that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698700513"/>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98437"/>
            <a:ext cx="8229600" cy="1097280"/>
          </a:xfrm>
        </p:spPr>
        <p:txBody>
          <a:bodyPr/>
          <a:lstStyle/>
          <a:p>
            <a:r>
              <a:rPr lang="en-US" sz="4000" dirty="0"/>
              <a:t>Table 4  - Examples of research questions and related research aims (2 of 2)</a:t>
            </a:r>
          </a:p>
        </p:txBody>
      </p:sp>
      <p:sp>
        <p:nvSpPr>
          <p:cNvPr id="2" name="Text Box 1"/>
          <p:cNvSpPr>
            <a:spLocks noGrp="1"/>
          </p:cNvSpPr>
          <p:nvPr>
            <p:ph idx="1"/>
          </p:nvPr>
        </p:nvSpPr>
        <p:spPr>
          <a:xfrm>
            <a:off x="1295400" y="1584593"/>
            <a:ext cx="8229600" cy="4525963"/>
          </a:xfrm>
        </p:spPr>
        <p:txBody>
          <a:bodyPr/>
          <a:lstStyle/>
          <a:p>
            <a:pPr marL="0" indent="0">
              <a:buNone/>
            </a:pPr>
            <a:r>
              <a:rPr 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6" y="3487392"/>
            <a:ext cx="8312727" cy="2053923"/>
          </a:xfrm>
          <a:prstGeom prst="rect">
            <a:avLst/>
          </a:prstGeom>
        </p:spPr>
      </p:pic>
      <p:sp>
        <p:nvSpPr>
          <p:cNvPr id="5" name="TextBox 4"/>
          <p:cNvSpPr txBox="1"/>
          <p:nvPr/>
        </p:nvSpPr>
        <p:spPr>
          <a:xfrm>
            <a:off x="457200" y="2304871"/>
            <a:ext cx="8388927"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Same step – </a:t>
            </a:r>
          </a:p>
          <a:p>
            <a:r>
              <a:rPr lang="en-GB" sz="2400" dirty="0">
                <a:latin typeface="Arial" panose="020B0604020202020204" pitchFamily="34" charset="0"/>
                <a:cs typeface="Arial" panose="020B0604020202020204" pitchFamily="34" charset="0"/>
              </a:rPr>
              <a:t>More examples of how to convert the main question into the </a:t>
            </a:r>
            <a:r>
              <a:rPr lang="en-GB" sz="2400" dirty="0">
                <a:solidFill>
                  <a:srgbClr val="FFFF00"/>
                </a:solidFill>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for the research study.</a:t>
            </a: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955079292"/>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94" y="152400"/>
            <a:ext cx="7055380" cy="1400530"/>
          </a:xfrm>
        </p:spPr>
        <p:txBody>
          <a:bodyPr/>
          <a:lstStyle/>
          <a:p>
            <a:r>
              <a:rPr lang="en-GB" dirty="0"/>
              <a:t>Objectives</a:t>
            </a:r>
          </a:p>
        </p:txBody>
      </p:sp>
      <p:sp>
        <p:nvSpPr>
          <p:cNvPr id="3" name="Content Placeholder 2"/>
          <p:cNvSpPr>
            <a:spLocks noGrp="1"/>
          </p:cNvSpPr>
          <p:nvPr>
            <p:ph idx="1"/>
          </p:nvPr>
        </p:nvSpPr>
        <p:spPr>
          <a:xfrm>
            <a:off x="311834" y="1652884"/>
            <a:ext cx="8686800" cy="4724400"/>
          </a:xfrm>
        </p:spPr>
        <p:txBody>
          <a:bodyPr>
            <a:noAutofit/>
          </a:bodyPr>
          <a:lstStyle/>
          <a:p>
            <a:r>
              <a:rPr lang="en-GB" sz="2200" dirty="0">
                <a:latin typeface="Arial" panose="020B0604020202020204" pitchFamily="34" charset="0"/>
                <a:cs typeface="Arial" panose="020B0604020202020204" pitchFamily="34" charset="0"/>
              </a:rPr>
              <a:t>These are the things you will do to achieve the study aim and address the research question.</a:t>
            </a:r>
          </a:p>
          <a:p>
            <a:pPr lvl="1"/>
            <a:r>
              <a:rPr lang="en-GB" dirty="0">
                <a:latin typeface="Arial" panose="020B0604020202020204" pitchFamily="34" charset="0"/>
                <a:cs typeface="Arial" panose="020B0604020202020204" pitchFamily="34" charset="0"/>
              </a:rPr>
              <a:t>Write these as bullet points</a:t>
            </a:r>
          </a:p>
          <a:p>
            <a:pPr lvl="1"/>
            <a:r>
              <a:rPr lang="en-GB" dirty="0">
                <a:latin typeface="Arial" panose="020B0604020202020204" pitchFamily="34" charset="0"/>
                <a:cs typeface="Arial" panose="020B0604020202020204" pitchFamily="34" charset="0"/>
              </a:rPr>
              <a:t>Start each objective as a verb. </a:t>
            </a:r>
          </a:p>
          <a:p>
            <a:pPr lvl="1"/>
            <a:r>
              <a:rPr lang="en-GB" dirty="0">
                <a:latin typeface="Arial" panose="020B0604020202020204" pitchFamily="34" charset="0"/>
                <a:cs typeface="Arial" panose="020B0604020202020204" pitchFamily="34" charset="0"/>
              </a:rPr>
              <a:t>Objectives are actions. Best not to have more than 6 objectives for a level 6 proposal.  Some examples</a:t>
            </a:r>
          </a:p>
          <a:p>
            <a:pPr lvl="2"/>
            <a:r>
              <a:rPr lang="en-GB" sz="2000" dirty="0">
                <a:latin typeface="Arial" panose="020B0604020202020204" pitchFamily="34" charset="0"/>
                <a:cs typeface="Arial" panose="020B0604020202020204" pitchFamily="34" charset="0"/>
              </a:rPr>
              <a:t>Review the literature on….</a:t>
            </a:r>
          </a:p>
          <a:p>
            <a:pPr lvl="2"/>
            <a:r>
              <a:rPr lang="en-GB" sz="2000" dirty="0">
                <a:latin typeface="Arial" panose="020B0604020202020204" pitchFamily="34" charset="0"/>
                <a:cs typeface="Arial" panose="020B0604020202020204" pitchFamily="34" charset="0"/>
              </a:rPr>
              <a:t>Assess the status of ….i.e. elderly taking exercise…</a:t>
            </a:r>
          </a:p>
          <a:p>
            <a:pPr lvl="2"/>
            <a:r>
              <a:rPr lang="en-GB" sz="2000" dirty="0">
                <a:latin typeface="Arial" panose="020B0604020202020204" pitchFamily="34" charset="0"/>
                <a:cs typeface="Arial" panose="020B0604020202020204" pitchFamily="34" charset="0"/>
              </a:rPr>
              <a:t>Determine the reasons for …..</a:t>
            </a:r>
          </a:p>
          <a:p>
            <a:pPr lvl="2"/>
            <a:r>
              <a:rPr lang="en-GB" sz="2000" dirty="0">
                <a:latin typeface="Arial" panose="020B0604020202020204" pitchFamily="34" charset="0"/>
                <a:cs typeface="Arial" panose="020B0604020202020204" pitchFamily="34" charset="0"/>
              </a:rPr>
              <a:t>Explain and evaluate the results …</a:t>
            </a:r>
          </a:p>
          <a:p>
            <a:pPr lvl="2"/>
            <a:r>
              <a:rPr lang="en-GB" sz="2000" dirty="0">
                <a:latin typeface="Arial" panose="020B0604020202020204" pitchFamily="34" charset="0"/>
                <a:cs typeface="Arial" panose="020B0604020202020204" pitchFamily="34" charset="0"/>
              </a:rPr>
              <a:t>Propose a model / framework / set of guidelines to encourage elderly taking exercise …..</a:t>
            </a:r>
          </a:p>
        </p:txBody>
      </p:sp>
      <p:sp>
        <p:nvSpPr>
          <p:cNvPr id="5" name="TextBox 4"/>
          <p:cNvSpPr txBox="1"/>
          <p:nvPr/>
        </p:nvSpPr>
        <p:spPr>
          <a:xfrm>
            <a:off x="296594" y="852665"/>
            <a:ext cx="8702040" cy="800219"/>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Next step – </a:t>
            </a:r>
          </a:p>
          <a:p>
            <a:r>
              <a:rPr lang="en-GB" sz="2300" dirty="0">
                <a:latin typeface="Arial" panose="020B0604020202020204" pitchFamily="34" charset="0"/>
                <a:cs typeface="Arial" panose="020B0604020202020204" pitchFamily="34" charset="0"/>
              </a:rPr>
              <a:t>The aim will be achieved through carefully planned objectives.  </a:t>
            </a:r>
          </a:p>
        </p:txBody>
      </p:sp>
    </p:spTree>
    <p:extLst>
      <p:ext uri="{BB962C8B-B14F-4D97-AF65-F5344CB8AC3E}">
        <p14:creationId xmlns:p14="http://schemas.microsoft.com/office/powerpoint/2010/main" val="342471001"/>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457200" y="94306"/>
            <a:ext cx="8229600" cy="1097280"/>
          </a:xfrm>
        </p:spPr>
        <p:txBody>
          <a:bodyPr/>
          <a:lstStyle/>
          <a:p>
            <a:r>
              <a:rPr lang="en-US" dirty="0"/>
              <a:t>Table 5 - Characteristics of quantitative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14600"/>
            <a:ext cx="8312727" cy="119293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5095193"/>
            <a:ext cx="8312727" cy="1182135"/>
          </a:xfrm>
          <a:prstGeom prst="rect">
            <a:avLst/>
          </a:prstGeom>
        </p:spPr>
      </p:pic>
      <p:sp>
        <p:nvSpPr>
          <p:cNvPr id="2" name="TextBox 1"/>
          <p:cNvSpPr txBox="1"/>
          <p:nvPr/>
        </p:nvSpPr>
        <p:spPr>
          <a:xfrm>
            <a:off x="457200" y="1705274"/>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 questionnaire – online survey this would allow you to collect </a:t>
            </a:r>
            <a:r>
              <a:rPr lang="en-GB" sz="2000" dirty="0">
                <a:solidFill>
                  <a:srgbClr val="FFFF00"/>
                </a:solidFill>
                <a:latin typeface="Arial" panose="020B0604020202020204" pitchFamily="34" charset="0"/>
                <a:cs typeface="Arial" panose="020B0604020202020204" pitchFamily="34" charset="0"/>
              </a:rPr>
              <a:t>data for analysis - positivism</a:t>
            </a:r>
          </a:p>
        </p:txBody>
      </p:sp>
      <p:sp>
        <p:nvSpPr>
          <p:cNvPr id="6" name="TextBox 5"/>
          <p:cNvSpPr txBox="1"/>
          <p:nvPr/>
        </p:nvSpPr>
        <p:spPr>
          <a:xfrm>
            <a:off x="457200" y="4013421"/>
            <a:ext cx="716280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what tools would be used for the survey design and the data analysis – Forms for Excel and SPSS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977191940"/>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74482"/>
            <a:ext cx="8229600" cy="1097280"/>
          </a:xfrm>
        </p:spPr>
        <p:txBody>
          <a:bodyPr/>
          <a:lstStyle/>
          <a:p>
            <a:r>
              <a:rPr lang="en-US" sz="4000" dirty="0"/>
              <a:t>Table 6 - Characteristics of qualitative research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7" y="2447904"/>
            <a:ext cx="8312727" cy="1770503"/>
          </a:xfrm>
          <a:prstGeom prst="rect">
            <a:avLst/>
          </a:prstGeom>
        </p:spPr>
      </p:pic>
      <p:sp>
        <p:nvSpPr>
          <p:cNvPr id="4" name="TextBox 3"/>
          <p:cNvSpPr txBox="1"/>
          <p:nvPr/>
        </p:nvSpPr>
        <p:spPr>
          <a:xfrm>
            <a:off x="436418" y="1451249"/>
            <a:ext cx="855518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If you intend to design a questionnaire – Interpreting a </a:t>
            </a:r>
            <a:r>
              <a:rPr lang="en-GB" sz="2000" dirty="0">
                <a:solidFill>
                  <a:srgbClr val="FFFF00"/>
                </a:solidFill>
                <a:latin typeface="Arial" panose="020B0604020202020204" pitchFamily="34" charset="0"/>
                <a:cs typeface="Arial" panose="020B0604020202020204" pitchFamily="34" charset="0"/>
              </a:rPr>
              <a:t>phenomenon</a:t>
            </a:r>
            <a:r>
              <a:rPr lang="en-GB" sz="2000" dirty="0">
                <a:latin typeface="Arial" panose="020B0604020202020204" pitchFamily="34" charset="0"/>
                <a:cs typeface="Arial" panose="020B0604020202020204" pitchFamily="34" charset="0"/>
              </a:rPr>
              <a:t> then qualitative research is the approach to collect </a:t>
            </a:r>
            <a:r>
              <a:rPr lang="en-GB" sz="2000" dirty="0">
                <a:solidFill>
                  <a:srgbClr val="FFFF00"/>
                </a:solidFill>
                <a:latin typeface="Arial" panose="020B0604020202020204" pitchFamily="34" charset="0"/>
                <a:cs typeface="Arial" panose="020B0604020202020204" pitchFamily="34" charset="0"/>
              </a:rPr>
              <a:t>data for interpretation</a:t>
            </a:r>
          </a:p>
        </p:txBody>
      </p:sp>
      <p:sp>
        <p:nvSpPr>
          <p:cNvPr id="6" name="TextBox 5"/>
          <p:cNvSpPr txBox="1"/>
          <p:nvPr/>
        </p:nvSpPr>
        <p:spPr>
          <a:xfrm>
            <a:off x="304800" y="4218407"/>
            <a:ext cx="8271164"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would report the techniques to use for the data gathering (questionnaire / </a:t>
            </a:r>
            <a:r>
              <a:rPr lang="en-GB" sz="2000" dirty="0">
                <a:solidFill>
                  <a:srgbClr val="FFFF00"/>
                </a:solidFill>
                <a:latin typeface="Arial" panose="020B0604020202020204" pitchFamily="34" charset="0"/>
                <a:cs typeface="Arial" panose="020B0604020202020204" pitchFamily="34" charset="0"/>
              </a:rPr>
              <a:t>interviews</a:t>
            </a:r>
            <a:r>
              <a:rPr lang="en-GB" sz="2000" dirty="0">
                <a:latin typeface="Arial" panose="020B0604020202020204" pitchFamily="34" charset="0"/>
                <a:cs typeface="Arial" panose="020B0604020202020204" pitchFamily="34" charset="0"/>
              </a:rPr>
              <a:t>), as well as the analysis - the interpretative technique – </a:t>
            </a:r>
            <a:r>
              <a:rPr lang="en-GB" sz="2000" dirty="0">
                <a:solidFill>
                  <a:srgbClr val="FFFF00"/>
                </a:solidFill>
                <a:latin typeface="Arial" panose="020B0604020202020204" pitchFamily="34" charset="0"/>
                <a:cs typeface="Arial" panose="020B0604020202020204" pitchFamily="34" charset="0"/>
              </a:rPr>
              <a:t>Thematic Analysis </a:t>
            </a:r>
            <a:r>
              <a:rPr lang="en-GB" sz="2000" dirty="0" err="1">
                <a:latin typeface="Arial" panose="020B0604020202020204" pitchFamily="34" charset="0"/>
                <a:cs typeface="Arial" panose="020B0604020202020204" pitchFamily="34" charset="0"/>
              </a:rPr>
              <a:t>etc</a:t>
            </a:r>
            <a:endParaRPr lang="en-GB" sz="2000"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6" y="5198137"/>
            <a:ext cx="8312727" cy="1425039"/>
          </a:xfrm>
          <a:prstGeom prst="rect">
            <a:avLst/>
          </a:prstGeom>
        </p:spPr>
      </p:pic>
      <p:sp>
        <p:nvSpPr>
          <p:cNvPr id="8" name="Rectangle 7"/>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15777426"/>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055380" cy="1400530"/>
          </a:xfrm>
        </p:spPr>
        <p:txBody>
          <a:bodyPr/>
          <a:lstStyle/>
          <a:p>
            <a:r>
              <a:rPr lang="en-GB" dirty="0"/>
              <a:t>Mixed methods</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It is of course possible to use mixed methods.</a:t>
            </a:r>
          </a:p>
          <a:p>
            <a:pPr lvl="1"/>
            <a:r>
              <a:rPr lang="en-GB" sz="2400" dirty="0">
                <a:latin typeface="Arial" panose="020B0604020202020204" pitchFamily="34" charset="0"/>
                <a:cs typeface="Arial" panose="020B0604020202020204" pitchFamily="34" charset="0"/>
              </a:rPr>
              <a:t>E.g. the study may include a survey as well as use an interview process.</a:t>
            </a:r>
          </a:p>
          <a:p>
            <a:pPr marL="457207" lvl="1"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may follow a qualitative and quantitative paradigm and used a variety of methods.</a:t>
            </a:r>
          </a:p>
        </p:txBody>
      </p:sp>
    </p:spTree>
    <p:extLst>
      <p:ext uri="{BB962C8B-B14F-4D97-AF65-F5344CB8AC3E}">
        <p14:creationId xmlns:p14="http://schemas.microsoft.com/office/powerpoint/2010/main" val="316154968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7 - Types of variable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168" y="3158664"/>
            <a:ext cx="8312727" cy="2277904"/>
          </a:xfrm>
          <a:prstGeom prst="rect">
            <a:avLst/>
          </a:prstGeom>
        </p:spPr>
      </p:pic>
      <p:sp>
        <p:nvSpPr>
          <p:cNvPr id="5" name="TextBox 4"/>
          <p:cNvSpPr txBox="1"/>
          <p:nvPr/>
        </p:nvSpPr>
        <p:spPr>
          <a:xfrm>
            <a:off x="304800" y="838200"/>
            <a:ext cx="8271164"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Next step </a:t>
            </a:r>
          </a:p>
          <a:p>
            <a:r>
              <a:rPr lang="en-GB" sz="2000" dirty="0">
                <a:latin typeface="Arial" panose="020B0604020202020204" pitchFamily="34" charset="0"/>
                <a:cs typeface="Arial" panose="020B0604020202020204" pitchFamily="34" charset="0"/>
              </a:rPr>
              <a:t>If you are using quantitative approach, then think about the </a:t>
            </a:r>
            <a:r>
              <a:rPr lang="en-GB" sz="2000" dirty="0">
                <a:solidFill>
                  <a:srgbClr val="FFFF00"/>
                </a:solidFill>
                <a:latin typeface="Arial" panose="020B0604020202020204" pitchFamily="34" charset="0"/>
                <a:cs typeface="Arial" panose="020B0604020202020204" pitchFamily="34" charset="0"/>
              </a:rPr>
              <a:t>design of the questions carefully</a:t>
            </a:r>
            <a:r>
              <a:rPr lang="en-GB" sz="2000" dirty="0">
                <a:latin typeface="Arial" panose="020B0604020202020204" pitchFamily="34" charset="0"/>
                <a:cs typeface="Arial" panose="020B0604020202020204" pitchFamily="34" charset="0"/>
              </a:rPr>
              <a:t>, so that you can code them numerically to allow analysis.</a:t>
            </a:r>
          </a:p>
          <a:p>
            <a:r>
              <a:rPr lang="en-GB" sz="2000" dirty="0">
                <a:latin typeface="Arial" panose="020B0604020202020204" pitchFamily="34" charset="0"/>
                <a:cs typeface="Arial" panose="020B0604020202020204" pitchFamily="34" charset="0"/>
              </a:rPr>
              <a:t>Think about the relationships between questions (</a:t>
            </a:r>
            <a:r>
              <a:rPr lang="en-GB" sz="2000" dirty="0">
                <a:solidFill>
                  <a:srgbClr val="FFFF00"/>
                </a:solidFill>
                <a:latin typeface="Arial" panose="020B0604020202020204" pitchFamily="34" charset="0"/>
                <a:cs typeface="Arial" panose="020B0604020202020204" pitchFamily="34" charset="0"/>
              </a:rPr>
              <a:t>variables</a:t>
            </a:r>
            <a:r>
              <a:rPr lang="en-GB" sz="2000" dirty="0">
                <a:latin typeface="Arial" panose="020B0604020202020204" pitchFamily="34" charset="0"/>
                <a:cs typeface="Arial" panose="020B0604020202020204" pitchFamily="34" charset="0"/>
              </a:rPr>
              <a:t>) .  Think about how you want to use descriptive and inferential statistics on the data.</a:t>
            </a:r>
            <a:endParaRPr lang="en-GB" sz="2000" dirty="0">
              <a:solidFill>
                <a:srgbClr val="FFFF00"/>
              </a:solidFill>
              <a:latin typeface="Arial" panose="020B0604020202020204" pitchFamily="34" charset="0"/>
              <a:cs typeface="Arial" panose="020B0604020202020204" pitchFamily="34" charset="0"/>
            </a:endParaRPr>
          </a:p>
        </p:txBody>
      </p:sp>
      <p:sp>
        <p:nvSpPr>
          <p:cNvPr id="6" name="Rectangle 5"/>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339556311"/>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52400" y="152400"/>
            <a:ext cx="8229600" cy="1097280"/>
          </a:xfrm>
        </p:spPr>
        <p:txBody>
          <a:bodyPr/>
          <a:lstStyle/>
          <a:p>
            <a:r>
              <a:rPr lang="en-US" sz="4000" dirty="0"/>
              <a:t>Table 8 - Threats to reliability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1029851414"/>
              </p:ext>
            </p:extLst>
          </p:nvPr>
        </p:nvGraphicFramePr>
        <p:xfrm>
          <a:off x="351266" y="3810000"/>
          <a:ext cx="8305800" cy="2672080"/>
        </p:xfrm>
        <a:graphic>
          <a:graphicData uri="http://schemas.openxmlformats.org/drawingml/2006/table">
            <a:tbl>
              <a:tblPr firstRow="1" bandRow="1">
                <a:tableStyleId>{9DCAF9ED-07DC-4A11-8D7F-57B35C25682E}</a:tableStyleId>
              </a:tblPr>
              <a:tblGrid>
                <a:gridCol w="2133600">
                  <a:extLst>
                    <a:ext uri="{9D8B030D-6E8A-4147-A177-3AD203B41FA5}">
                      <a16:colId xmlns:a16="http://schemas.microsoft.com/office/drawing/2014/main" val="3216161624"/>
                    </a:ext>
                  </a:extLst>
                </a:gridCol>
                <a:gridCol w="6172200">
                  <a:extLst>
                    <a:ext uri="{9D8B030D-6E8A-4147-A177-3AD203B41FA5}">
                      <a16:colId xmlns:a16="http://schemas.microsoft.com/office/drawing/2014/main" val="580850730"/>
                    </a:ext>
                  </a:extLst>
                </a:gridCol>
              </a:tblGrid>
              <a:tr h="375920">
                <a:tc>
                  <a:txBody>
                    <a:bodyPr/>
                    <a:lstStyle/>
                    <a:p>
                      <a:pPr algn="l"/>
                      <a:r>
                        <a:rPr lang="en-GB"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375920">
                <a:tc>
                  <a:txBody>
                    <a:bodyPr/>
                    <a:lstStyle/>
                    <a:p>
                      <a:r>
                        <a:rPr lang="en-GB" dirty="0"/>
                        <a:t>Participant error</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adversely alters the way in which a participant </a:t>
                      </a:r>
                      <a:r>
                        <a:rPr lang="en-GB" sz="1800" b="0" i="0" u="none" strike="noStrike" kern="1200" baseline="0" dirty="0">
                          <a:solidFill>
                            <a:schemeClr val="dk1"/>
                          </a:solidFill>
                          <a:latin typeface="+mn-lt"/>
                          <a:ea typeface="+mn-ea"/>
                          <a:cs typeface="+mn-cs"/>
                        </a:rPr>
                        <a:t>performs.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5920">
                <a:tc>
                  <a:txBody>
                    <a:bodyPr/>
                    <a:lstStyle/>
                    <a:p>
                      <a:r>
                        <a:rPr lang="en-GB" dirty="0"/>
                        <a:t>Participant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dirty="0"/>
                        <a:t>Any factor which induces a false response.</a:t>
                      </a:r>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5920">
                <a:tc>
                  <a:txBody>
                    <a:bodyPr/>
                    <a:lstStyle/>
                    <a:p>
                      <a:r>
                        <a:rPr lang="en-GB" dirty="0"/>
                        <a:t>Researcher</a:t>
                      </a:r>
                      <a:r>
                        <a:rPr lang="en-GB" baseline="0" dirty="0"/>
                        <a:t> error</a:t>
                      </a:r>
                      <a:endParaRPr lang="en-GB"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alters the researcher’s interpretation.</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30777154"/>
                  </a:ext>
                </a:extLst>
              </a:tr>
              <a:tr h="375920">
                <a:tc>
                  <a:txBody>
                    <a:bodyPr/>
                    <a:lstStyle/>
                    <a:p>
                      <a:r>
                        <a:rPr lang="en-GB" dirty="0"/>
                        <a:t>Researcher bias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800" b="0" i="0" u="none" strike="noStrike" kern="1200" baseline="0" dirty="0">
                          <a:solidFill>
                            <a:schemeClr val="dk1"/>
                          </a:solidFill>
                          <a:latin typeface="+mn-lt"/>
                          <a:ea typeface="+mn-ea"/>
                          <a:cs typeface="+mn-cs"/>
                        </a:rPr>
                        <a:t>Any factor which induces bias in the researcher’s recording of </a:t>
                      </a:r>
                      <a:r>
                        <a:rPr lang="en-GB" sz="1800" b="0" i="0" u="none" strike="noStrike" kern="1200" baseline="0" dirty="0">
                          <a:solidFill>
                            <a:schemeClr val="dk1"/>
                          </a:solidFill>
                          <a:latin typeface="+mn-lt"/>
                          <a:ea typeface="+mn-ea"/>
                          <a:cs typeface="+mn-cs"/>
                        </a:rPr>
                        <a:t>responses</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281354" y="1085065"/>
            <a:ext cx="8271164"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Next step </a:t>
            </a:r>
          </a:p>
          <a:p>
            <a:r>
              <a:rPr lang="en-GB" sz="2400" dirty="0">
                <a:latin typeface="Arial" panose="020B0604020202020204" pitchFamily="34" charset="0"/>
                <a:cs typeface="Arial" panose="020B0604020202020204" pitchFamily="34" charset="0"/>
              </a:rPr>
              <a:t>If you are using quantitative approach, then think about the </a:t>
            </a:r>
            <a:r>
              <a:rPr lang="en-GB" sz="2400" dirty="0">
                <a:solidFill>
                  <a:srgbClr val="FFFF00"/>
                </a:solidFill>
                <a:latin typeface="Arial" panose="020B0604020202020204" pitchFamily="34" charset="0"/>
                <a:cs typeface="Arial" panose="020B0604020202020204" pitchFamily="34" charset="0"/>
              </a:rPr>
              <a:t>reliability of your study</a:t>
            </a:r>
            <a:r>
              <a:rPr lang="en-GB" sz="2400" dirty="0">
                <a:latin typeface="Arial" panose="020B0604020202020204" pitchFamily="34" charset="0"/>
                <a:cs typeface="Arial" panose="020B0604020202020204" pitchFamily="34" charset="0"/>
              </a:rPr>
              <a:t>.</a:t>
            </a:r>
            <a:endParaRPr lang="en-GB" sz="2400" dirty="0">
              <a:solidFill>
                <a:srgbClr val="FFFF00"/>
              </a:solidFill>
              <a:latin typeface="Arial" panose="020B0604020202020204" pitchFamily="34" charset="0"/>
              <a:cs typeface="Arial" panose="020B0604020202020204" pitchFamily="34" charset="0"/>
            </a:endParaRPr>
          </a:p>
        </p:txBody>
      </p:sp>
      <p:sp>
        <p:nvSpPr>
          <p:cNvPr id="4" name="Rectangle 3"/>
          <p:cNvSpPr/>
          <p:nvPr/>
        </p:nvSpPr>
        <p:spPr>
          <a:xfrm>
            <a:off x="351266" y="2557220"/>
            <a:ext cx="8131340" cy="1107996"/>
          </a:xfrm>
          <a:prstGeom prst="rect">
            <a:avLst/>
          </a:prstGeom>
        </p:spPr>
        <p:txBody>
          <a:bodyPr wrap="square">
            <a:spAutoFit/>
          </a:bodyPr>
          <a:lstStyle/>
          <a:p>
            <a:r>
              <a:rPr lang="en-GB" sz="2200" i="1" dirty="0">
                <a:solidFill>
                  <a:srgbClr val="FFFF00"/>
                </a:solidFill>
                <a:latin typeface="Arial" panose="020B0604020202020204" pitchFamily="34" charset="0"/>
                <a:cs typeface="Arial" panose="020B0604020202020204" pitchFamily="34" charset="0"/>
              </a:rPr>
              <a:t>Reliability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the extent to which you would generate similar results by repeating your research multiple times under the same conditions. </a:t>
            </a: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120815597"/>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117764" y="58234"/>
            <a:ext cx="8645236" cy="1347363"/>
          </a:xfrm>
        </p:spPr>
        <p:txBody>
          <a:bodyPr/>
          <a:lstStyle/>
          <a:p>
            <a:r>
              <a:rPr lang="en-US" sz="4000" dirty="0"/>
              <a:t>Table 9 - Threats to internal validity</a:t>
            </a:r>
          </a:p>
        </p:txBody>
      </p:sp>
      <p:graphicFrame>
        <p:nvGraphicFramePr>
          <p:cNvPr id="5" name="Table 4">
            <a:extLst>
              <a:ext uri="{FF2B5EF4-FFF2-40B4-BE49-F238E27FC236}">
                <a16:creationId xmlns:a16="http://schemas.microsoft.com/office/drawing/2014/main" id="{89873DE3-B6BC-7F44-B6F4-09601379274F}"/>
              </a:ext>
            </a:extLst>
          </p:cNvPr>
          <p:cNvGraphicFramePr>
            <a:graphicFrameLocks noGrp="1"/>
          </p:cNvGraphicFramePr>
          <p:nvPr>
            <p:extLst>
              <p:ext uri="{D42A27DB-BD31-4B8C-83A1-F6EECF244321}">
                <p14:modId xmlns:p14="http://schemas.microsoft.com/office/powerpoint/2010/main" val="2832179732"/>
              </p:ext>
            </p:extLst>
          </p:nvPr>
        </p:nvGraphicFramePr>
        <p:xfrm>
          <a:off x="498764" y="2552948"/>
          <a:ext cx="8077200" cy="3984464"/>
        </p:xfrm>
        <a:graphic>
          <a:graphicData uri="http://schemas.openxmlformats.org/drawingml/2006/table">
            <a:tbl>
              <a:tblPr firstRow="1" bandRow="1">
                <a:tableStyleId>{9DCAF9ED-07DC-4A11-8D7F-57B35C25682E}</a:tableStyleId>
              </a:tblPr>
              <a:tblGrid>
                <a:gridCol w="2074878">
                  <a:extLst>
                    <a:ext uri="{9D8B030D-6E8A-4147-A177-3AD203B41FA5}">
                      <a16:colId xmlns:a16="http://schemas.microsoft.com/office/drawing/2014/main" val="3216161624"/>
                    </a:ext>
                  </a:extLst>
                </a:gridCol>
                <a:gridCol w="6002322">
                  <a:extLst>
                    <a:ext uri="{9D8B030D-6E8A-4147-A177-3AD203B41FA5}">
                      <a16:colId xmlns:a16="http://schemas.microsoft.com/office/drawing/2014/main" val="580850730"/>
                    </a:ext>
                  </a:extLst>
                </a:gridCol>
              </a:tblGrid>
              <a:tr h="299374">
                <a:tc>
                  <a:txBody>
                    <a:bodyPr/>
                    <a:lstStyle/>
                    <a:p>
                      <a:pPr algn="l"/>
                      <a:r>
                        <a:rPr lang="en-GB" sz="1600" dirty="0"/>
                        <a:t>Threat</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l"/>
                      <a:r>
                        <a:rPr lang="en-GB" sz="1600" dirty="0"/>
                        <a:t>Definition</a:t>
                      </a:r>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509744">
                <a:tc>
                  <a:txBody>
                    <a:bodyPr/>
                    <a:lstStyle/>
                    <a:p>
                      <a:r>
                        <a:rPr lang="en-GB" sz="1600" dirty="0"/>
                        <a:t>Past or recent events</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GB" sz="1600" b="0" i="0" u="none" strike="noStrike" kern="1200" baseline="0" dirty="0">
                          <a:solidFill>
                            <a:schemeClr val="dk1"/>
                          </a:solidFill>
                          <a:latin typeface="+mn-lt"/>
                          <a:ea typeface="+mn-ea"/>
                          <a:cs typeface="+mn-cs"/>
                        </a:rPr>
                        <a:t>An event which changes participants’ perceptions.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509744">
                <a:tc>
                  <a:txBody>
                    <a:bodyPr/>
                    <a:lstStyle/>
                    <a:p>
                      <a:r>
                        <a:rPr lang="en-GB" sz="1600" dirty="0"/>
                        <a:t>Testing </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testing on participants’ views or actions.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728206">
                <a:tc>
                  <a:txBody>
                    <a:bodyPr/>
                    <a:lstStyle/>
                    <a:p>
                      <a:r>
                        <a:rPr lang="en-GB" sz="1600" dirty="0"/>
                        <a:t>Instrumentation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a research instrument between different stages of a research project affecting the comparability of results.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99374">
                <a:tc>
                  <a:txBody>
                    <a:bodyPr/>
                    <a:lstStyle/>
                    <a:p>
                      <a:r>
                        <a:rPr lang="en-GB" sz="1600" dirty="0"/>
                        <a:t>Mortality</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participants withdrawing from studies.</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728206">
                <a:tc>
                  <a:txBody>
                    <a:bodyPr/>
                    <a:lstStyle/>
                    <a:p>
                      <a:r>
                        <a:rPr lang="en-GB" sz="1600" dirty="0"/>
                        <a:t>Maturation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r>
                        <a:rPr lang="en-US" sz="1600" b="0" i="0" u="none" strike="noStrike" kern="1200" baseline="0" dirty="0">
                          <a:solidFill>
                            <a:schemeClr val="dk1"/>
                          </a:solidFill>
                          <a:latin typeface="+mn-lt"/>
                          <a:ea typeface="+mn-ea"/>
                          <a:cs typeface="+mn-cs"/>
                        </a:rPr>
                        <a:t>The impact of a change in participants outside of the influence of the study that affects their attitudes or behaviours etc.</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509744">
                <a:tc>
                  <a:txBody>
                    <a:bodyPr/>
                    <a:lstStyle/>
                    <a:p>
                      <a:r>
                        <a:rPr lang="en-GB" sz="1600" dirty="0"/>
                        <a:t>Ambiguity about casual direction</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r>
                        <a:rPr lang="en-US" sz="1600" b="0" i="0" u="none" strike="noStrike" kern="1200" baseline="0" dirty="0">
                          <a:solidFill>
                            <a:schemeClr val="dk1"/>
                          </a:solidFill>
                          <a:latin typeface="+mn-lt"/>
                          <a:ea typeface="+mn-ea"/>
                          <a:cs typeface="+mn-cs"/>
                        </a:rPr>
                        <a:t>Lack of clarity about cause and effect.</a:t>
                      </a:r>
                      <a:endParaRPr lang="en-GB" sz="1600"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
        <p:nvSpPr>
          <p:cNvPr id="6" name="TextBox 5"/>
          <p:cNvSpPr txBox="1"/>
          <p:nvPr/>
        </p:nvSpPr>
        <p:spPr>
          <a:xfrm>
            <a:off x="304800" y="927402"/>
            <a:ext cx="8271164" cy="144655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Next step </a:t>
            </a:r>
          </a:p>
          <a:p>
            <a:r>
              <a:rPr lang="en-GB" sz="2200" i="1" dirty="0">
                <a:solidFill>
                  <a:srgbClr val="FFFF00"/>
                </a:solidFill>
                <a:latin typeface="Arial" panose="020B0604020202020204" pitchFamily="34" charset="0"/>
                <a:cs typeface="Arial" panose="020B0604020202020204" pitchFamily="34" charset="0"/>
              </a:rPr>
              <a:t>Validity</a:t>
            </a:r>
            <a:r>
              <a:rPr lang="en-GB" sz="2200" dirty="0">
                <a:solidFill>
                  <a:srgbClr val="FFFF00"/>
                </a:solidFill>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how well a research method yields findings that accurately represent some underlying reality.  If you are using quantitative approach, then think about the </a:t>
            </a:r>
            <a:r>
              <a:rPr lang="en-GB" sz="2200" dirty="0">
                <a:solidFill>
                  <a:srgbClr val="FFFF00"/>
                </a:solidFill>
                <a:latin typeface="Arial" panose="020B0604020202020204" pitchFamily="34" charset="0"/>
                <a:cs typeface="Arial" panose="020B0604020202020204" pitchFamily="34" charset="0"/>
              </a:rPr>
              <a:t>validity of your study</a:t>
            </a:r>
            <a:r>
              <a:rPr lang="en-GB" sz="2200" dirty="0">
                <a:latin typeface="Arial" panose="020B0604020202020204" pitchFamily="34" charset="0"/>
                <a:cs typeface="Arial" panose="020B0604020202020204" pitchFamily="34" charset="0"/>
              </a:rPr>
              <a:t>.</a:t>
            </a:r>
            <a:endParaRPr lang="en-GB" sz="2200" dirty="0">
              <a:solidFill>
                <a:srgbClr val="FFFF00"/>
              </a:solidFill>
              <a:latin typeface="Arial" panose="020B0604020202020204" pitchFamily="34" charset="0"/>
              <a:cs typeface="Arial" panose="020B0604020202020204" pitchFamily="34" charset="0"/>
            </a:endParaRPr>
          </a:p>
        </p:txBody>
      </p:sp>
      <p:sp>
        <p:nvSpPr>
          <p:cNvPr id="7" name="Rectangle 6"/>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872294763"/>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a:xfrm>
            <a:off x="58882" y="37514"/>
            <a:ext cx="8763000" cy="724486"/>
          </a:xfrm>
        </p:spPr>
        <p:txBody>
          <a:bodyPr/>
          <a:lstStyle/>
          <a:p>
            <a:r>
              <a:rPr lang="en-US" sz="4000" dirty="0">
                <a:solidFill>
                  <a:schemeClr val="tx1"/>
                </a:solidFill>
              </a:rPr>
              <a:t>Gantt chart for a research project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6800" y="2508120"/>
            <a:ext cx="7097244" cy="3954909"/>
          </a:xfrm>
          <a:prstGeom prst="rect">
            <a:avLst/>
          </a:prstGeom>
        </p:spPr>
      </p:pic>
      <p:sp>
        <p:nvSpPr>
          <p:cNvPr id="4" name="TextBox 3"/>
          <p:cNvSpPr txBox="1"/>
          <p:nvPr/>
        </p:nvSpPr>
        <p:spPr>
          <a:xfrm>
            <a:off x="304800" y="733865"/>
            <a:ext cx="8686800"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Next step </a:t>
            </a:r>
          </a:p>
          <a:p>
            <a:r>
              <a:rPr lang="en-GB" dirty="0">
                <a:latin typeface="Arial" panose="020B0604020202020204" pitchFamily="34" charset="0"/>
                <a:cs typeface="Arial" panose="020B0604020202020204" pitchFamily="34" charset="0"/>
              </a:rPr>
              <a:t>Each stage in your study should have a timeline associated with it.  This is called a Gantt chart.  You can create this in Excel.  It is allowable to have overlapping stages (tasks) over time.  For example you may be doing a literature review each month during the study.  Where as the methods only occur for a specific period of time. Your timeline for a prosed study would be October 2020-May 2021</a:t>
            </a:r>
            <a:endParaRPr lang="en-GB" dirty="0">
              <a:solidFill>
                <a:srgbClr val="FFFF00"/>
              </a:solidFill>
              <a:latin typeface="Arial" panose="020B0604020202020204" pitchFamily="34" charset="0"/>
              <a:cs typeface="Arial" panose="020B0604020202020204" pitchFamily="34" charset="0"/>
            </a:endParaRPr>
          </a:p>
        </p:txBody>
      </p:sp>
      <p:sp>
        <p:nvSpPr>
          <p:cNvPr id="5" name="Rectangle 4"/>
          <p:cNvSpPr/>
          <p:nvPr/>
        </p:nvSpPr>
        <p:spPr>
          <a:xfrm>
            <a:off x="990600" y="6587243"/>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743712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7632848" cy="990600"/>
          </a:xfrm>
        </p:spPr>
        <p:txBody>
          <a:bodyPr/>
          <a:lstStyle/>
          <a:p>
            <a:pPr algn="ctr"/>
            <a:r>
              <a:rPr lang="en-GB" b="1" dirty="0"/>
              <a:t>Seminar Continuing to Learn SPSS</a:t>
            </a:r>
          </a:p>
        </p:txBody>
      </p:sp>
      <p:sp>
        <p:nvSpPr>
          <p:cNvPr id="3" name="Text Placeholder 2"/>
          <p:cNvSpPr>
            <a:spLocks noGrp="1"/>
          </p:cNvSpPr>
          <p:nvPr>
            <p:ph type="body" sz="half" idx="1"/>
          </p:nvPr>
        </p:nvSpPr>
        <p:spPr>
          <a:xfrm>
            <a:off x="381000" y="1371600"/>
            <a:ext cx="8305800" cy="4914056"/>
          </a:xfrm>
        </p:spPr>
        <p:txBody>
          <a:bodyPr>
            <a:noAutofit/>
          </a:bodyPr>
          <a:lstStyle/>
          <a:p>
            <a:r>
              <a:rPr lang="en-GB" sz="2200" dirty="0">
                <a:latin typeface="Arial" panose="020B0604020202020204" pitchFamily="34" charset="0"/>
                <a:cs typeface="Arial" panose="020B0604020202020204" pitchFamily="34" charset="0"/>
              </a:rPr>
              <a:t>Seminar activity file</a:t>
            </a:r>
          </a:p>
          <a:p>
            <a:pPr lvl="1"/>
            <a:r>
              <a:rPr lang="en-GB" sz="2200" dirty="0">
                <a:latin typeface="Arial" panose="020B0604020202020204" pitchFamily="34" charset="0"/>
                <a:cs typeface="Arial" panose="020B0604020202020204" pitchFamily="34" charset="0"/>
              </a:rPr>
              <a:t>Exercises in descriptive statistical analysis.</a:t>
            </a:r>
          </a:p>
          <a:p>
            <a:pPr lvl="1"/>
            <a:r>
              <a:rPr lang="en-GB" sz="2200" dirty="0">
                <a:latin typeface="Arial" panose="020B0604020202020204" pitchFamily="34" charset="0"/>
                <a:cs typeface="Arial" panose="020B0604020202020204" pitchFamily="34" charset="0"/>
              </a:rPr>
              <a:t>Exercises in inferential statistics.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Seminar Instruction tasks to carry out statistical analysis.</a:t>
            </a:r>
          </a:p>
          <a:p>
            <a:pPr lvl="1"/>
            <a:r>
              <a:rPr lang="en-GB" sz="2200" dirty="0">
                <a:latin typeface="Arial" panose="020B0604020202020204" pitchFamily="34" charset="0"/>
                <a:cs typeface="Arial" panose="020B0604020202020204" pitchFamily="34" charset="0"/>
              </a:rPr>
              <a:t>You will use the TEACH1 data file to </a:t>
            </a:r>
          </a:p>
          <a:p>
            <a:pPr lvl="1"/>
            <a:r>
              <a:rPr lang="en-GB" sz="2200" dirty="0">
                <a:latin typeface="Arial" panose="020B0604020202020204" pitchFamily="34" charset="0"/>
                <a:cs typeface="Arial" panose="020B0604020202020204" pitchFamily="34" charset="0"/>
              </a:rPr>
              <a:t>Practice using SPSS </a:t>
            </a:r>
          </a:p>
          <a:p>
            <a:pPr lvl="1"/>
            <a:r>
              <a:rPr lang="en-GB" sz="2200" dirty="0">
                <a:latin typeface="Arial" panose="020B0604020202020204" pitchFamily="34" charset="0"/>
                <a:cs typeface="Arial" panose="020B0604020202020204" pitchFamily="34" charset="0"/>
              </a:rPr>
              <a:t>Learn how to run tests </a:t>
            </a:r>
          </a:p>
          <a:p>
            <a:pPr lvl="1"/>
            <a:r>
              <a:rPr lang="en-GB" sz="2200" dirty="0">
                <a:latin typeface="Arial" panose="020B0604020202020204" pitchFamily="34" charset="0"/>
                <a:cs typeface="Arial" panose="020B0604020202020204" pitchFamily="34" charset="0"/>
              </a:rPr>
              <a:t>Capture the outputs – </a:t>
            </a:r>
          </a:p>
          <a:p>
            <a:pPr lvl="1"/>
            <a:r>
              <a:rPr lang="en-GB" sz="2200" dirty="0">
                <a:latin typeface="Arial" panose="020B0604020202020204" pitchFamily="34" charset="0"/>
                <a:cs typeface="Arial" panose="020B0604020202020204" pitchFamily="34" charset="0"/>
              </a:rPr>
              <a:t>Copy the outputs into a word file - copy and paste the outputs into a word file so you are familiar with how to do this for your assignment.</a:t>
            </a:r>
          </a:p>
        </p:txBody>
      </p:sp>
    </p:spTree>
    <p:extLst>
      <p:ext uri="{BB962C8B-B14F-4D97-AF65-F5344CB8AC3E}">
        <p14:creationId xmlns:p14="http://schemas.microsoft.com/office/powerpoint/2010/main" val="3794702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3671-033B-4A7D-9219-0EEA6E9C2D1C}"/>
              </a:ext>
            </a:extLst>
          </p:cNvPr>
          <p:cNvSpPr>
            <a:spLocks noGrp="1"/>
          </p:cNvSpPr>
          <p:nvPr>
            <p:ph type="title"/>
          </p:nvPr>
        </p:nvSpPr>
        <p:spPr>
          <a:xfrm>
            <a:off x="76200" y="39584"/>
            <a:ext cx="8991600" cy="1066800"/>
          </a:xfrm>
        </p:spPr>
        <p:txBody>
          <a:bodyPr/>
          <a:lstStyle/>
          <a:p>
            <a:pPr algn="ctr"/>
            <a:r>
              <a:rPr lang="en-GB" b="1" dirty="0">
                <a:solidFill>
                  <a:schemeClr val="tx1"/>
                </a:solidFill>
              </a:rPr>
              <a:t>This was the last lecture</a:t>
            </a:r>
          </a:p>
        </p:txBody>
      </p:sp>
      <p:sp>
        <p:nvSpPr>
          <p:cNvPr id="4" name="Title 1">
            <a:extLst>
              <a:ext uri="{FF2B5EF4-FFF2-40B4-BE49-F238E27FC236}">
                <a16:creationId xmlns:a16="http://schemas.microsoft.com/office/drawing/2014/main" id="{6F104E3D-46F3-4DFA-A560-AEAF5713F9DE}"/>
              </a:ext>
            </a:extLst>
          </p:cNvPr>
          <p:cNvSpPr txBox="1">
            <a:spLocks/>
          </p:cNvSpPr>
          <p:nvPr/>
        </p:nvSpPr>
        <p:spPr>
          <a:xfrm>
            <a:off x="419100" y="914400"/>
            <a:ext cx="8305800" cy="5105400"/>
          </a:xfrm>
          <a:prstGeom prst="rect">
            <a:avLst/>
          </a:prstGeom>
        </p:spPr>
        <p:txBody>
          <a:bodyPr vert="horz" lIns="91440" tIns="45720" rIns="91440" bIns="45720" rtlCol="0" anchor="t">
            <a:noAutofit/>
          </a:bodyPr>
          <a:lstStyle>
            <a:lvl1pPr algn="l" defTabSz="457207" rtl="0" eaLnBrk="1" latinLnBrk="0" hangingPunct="1">
              <a:spcBef>
                <a:spcPct val="0"/>
              </a:spcBef>
              <a:buNone/>
              <a:defRPr sz="3400" b="0" i="0" kern="1200">
                <a:solidFill>
                  <a:srgbClr val="007FA3"/>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dirty="0">
                <a:solidFill>
                  <a:schemeClr val="tx1"/>
                </a:solidFill>
                <a:latin typeface="Arial" panose="020B0604020202020204" pitchFamily="34" charset="0"/>
                <a:cs typeface="Arial" panose="020B0604020202020204" pitchFamily="34" charset="0"/>
              </a:rPr>
              <a:t>Available for </a:t>
            </a:r>
          </a:p>
          <a:p>
            <a:pPr algn="ctr"/>
            <a:r>
              <a:rPr lang="en-GB" sz="2800" dirty="0">
                <a:solidFill>
                  <a:schemeClr val="tx1"/>
                </a:solidFill>
                <a:latin typeface="Arial" panose="020B0604020202020204" pitchFamily="34" charset="0"/>
                <a:cs typeface="Arial" panose="020B0604020202020204" pitchFamily="34" charset="0"/>
              </a:rPr>
              <a:t>1-2-1 or group guidance </a:t>
            </a:r>
          </a:p>
          <a:p>
            <a:pPr algn="ctr"/>
            <a:r>
              <a:rPr lang="en-GB" sz="2800" dirty="0">
                <a:solidFill>
                  <a:schemeClr val="tx1"/>
                </a:solidFill>
                <a:latin typeface="Arial" panose="020B0604020202020204" pitchFamily="34" charset="0"/>
                <a:cs typeface="Arial" panose="020B0604020202020204" pitchFamily="34" charset="0"/>
              </a:rPr>
              <a:t>on </a:t>
            </a:r>
          </a:p>
          <a:p>
            <a:pPr algn="ctr"/>
            <a:r>
              <a:rPr lang="en-GB" sz="2800" dirty="0">
                <a:solidFill>
                  <a:schemeClr val="tx1"/>
                </a:solidFill>
                <a:latin typeface="Arial" panose="020B0604020202020204" pitchFamily="34" charset="0"/>
                <a:cs typeface="Arial" panose="020B0604020202020204" pitchFamily="34" charset="0"/>
              </a:rPr>
              <a:t>Friday 23</a:t>
            </a:r>
            <a:r>
              <a:rPr lang="en-GB" sz="2800" baseline="30000" dirty="0">
                <a:solidFill>
                  <a:schemeClr val="tx1"/>
                </a:solidFill>
                <a:latin typeface="Arial" panose="020B0604020202020204" pitchFamily="34" charset="0"/>
                <a:cs typeface="Arial" panose="020B0604020202020204" pitchFamily="34" charset="0"/>
              </a:rPr>
              <a:t>rd</a:t>
            </a:r>
            <a:r>
              <a:rPr lang="en-GB" sz="2800" dirty="0">
                <a:solidFill>
                  <a:schemeClr val="tx1"/>
                </a:solidFill>
                <a:latin typeface="Arial" panose="020B0604020202020204" pitchFamily="34" charset="0"/>
                <a:cs typeface="Arial" panose="020B0604020202020204" pitchFamily="34" charset="0"/>
              </a:rPr>
              <a:t> at </a:t>
            </a:r>
            <a:r>
              <a:rPr lang="en-GB" sz="2800" dirty="0">
                <a:solidFill>
                  <a:srgbClr val="FFFF00"/>
                </a:solidFill>
                <a:latin typeface="Arial" panose="020B0604020202020204" pitchFamily="34" charset="0"/>
                <a:cs typeface="Arial" panose="020B0604020202020204" pitchFamily="34" charset="0"/>
              </a:rPr>
              <a:t>9-10</a:t>
            </a:r>
            <a:r>
              <a:rPr lang="en-GB" sz="2800" dirty="0">
                <a:solidFill>
                  <a:schemeClr val="tx1"/>
                </a:solidFill>
                <a:latin typeface="Arial" panose="020B0604020202020204" pitchFamily="34" charset="0"/>
                <a:cs typeface="Arial" panose="020B0604020202020204" pitchFamily="34" charset="0"/>
              </a:rPr>
              <a:t> </a:t>
            </a:r>
            <a:r>
              <a:rPr lang="en-GB" sz="2800" u="sng" dirty="0">
                <a:solidFill>
                  <a:schemeClr val="tx1"/>
                </a:solidFill>
                <a:latin typeface="Arial" panose="020B0604020202020204" pitchFamily="34" charset="0"/>
                <a:cs typeface="Arial" panose="020B0604020202020204" pitchFamily="34" charset="0"/>
              </a:rPr>
              <a:t>NOT</a:t>
            </a:r>
            <a:r>
              <a:rPr lang="en-GB" sz="2800" dirty="0">
                <a:solidFill>
                  <a:schemeClr val="tx1"/>
                </a:solidFill>
                <a:latin typeface="Arial" panose="020B0604020202020204" pitchFamily="34" charset="0"/>
                <a:cs typeface="Arial" panose="020B0604020202020204" pitchFamily="34" charset="0"/>
              </a:rPr>
              <a:t> 10:00am</a:t>
            </a:r>
          </a:p>
          <a:p>
            <a:pPr algn="ctr"/>
            <a:endParaRPr lang="en-GB" sz="2800" dirty="0">
              <a:solidFill>
                <a:schemeClr val="tx1"/>
              </a:solidFill>
              <a:latin typeface="Arial" panose="020B0604020202020204" pitchFamily="34" charset="0"/>
              <a:cs typeface="Arial" panose="020B0604020202020204" pitchFamily="34" charset="0"/>
            </a:endParaRPr>
          </a:p>
          <a:p>
            <a:pPr algn="ctr"/>
            <a:r>
              <a:rPr lang="en-GB" sz="2800" dirty="0">
                <a:solidFill>
                  <a:schemeClr val="tx1"/>
                </a:solidFill>
                <a:latin typeface="Arial" panose="020B0604020202020204" pitchFamily="34" charset="0"/>
                <a:cs typeface="Arial" panose="020B0604020202020204" pitchFamily="34" charset="0"/>
              </a:rPr>
              <a:t>Request – Would you be able to complete the </a:t>
            </a:r>
            <a:r>
              <a:rPr lang="en-GB" sz="2800" dirty="0">
                <a:solidFill>
                  <a:srgbClr val="FFFF00"/>
                </a:solidFill>
                <a:latin typeface="Arial" panose="020B0604020202020204" pitchFamily="34" charset="0"/>
                <a:cs typeface="Arial" panose="020B0604020202020204" pitchFamily="34" charset="0"/>
              </a:rPr>
              <a:t>UKES</a:t>
            </a:r>
            <a:r>
              <a:rPr lang="en-GB" sz="2800" dirty="0">
                <a:solidFill>
                  <a:schemeClr val="tx1"/>
                </a:solidFill>
                <a:latin typeface="Arial" panose="020B0604020202020204" pitchFamily="34" charset="0"/>
                <a:cs typeface="Arial" panose="020B0604020202020204" pitchFamily="34" charset="0"/>
              </a:rPr>
              <a:t> Survey</a:t>
            </a:r>
          </a:p>
          <a:p>
            <a:pPr algn="ctr"/>
            <a:r>
              <a:rPr lang="en-GB" sz="2800" dirty="0">
                <a:solidFill>
                  <a:schemeClr val="tx1"/>
                </a:solidFill>
                <a:latin typeface="Arial" panose="020B0604020202020204" pitchFamily="34" charset="0"/>
                <a:cs typeface="Arial" panose="020B0604020202020204" pitchFamily="34" charset="0"/>
                <a:hlinkClick r:id="rId3"/>
              </a:rPr>
              <a:t>www.uwtsd.ac.uk/feedback</a:t>
            </a:r>
            <a:r>
              <a:rPr lang="en-GB" sz="2800" dirty="0">
                <a:solidFill>
                  <a:schemeClr val="tx1"/>
                </a:solidFill>
                <a:latin typeface="Arial" panose="020B0604020202020204" pitchFamily="34" charset="0"/>
                <a:cs typeface="Arial" panose="020B0604020202020204" pitchFamily="34" charset="0"/>
              </a:rPr>
              <a:t> select UKES</a:t>
            </a:r>
          </a:p>
          <a:p>
            <a:pPr algn="ctr"/>
            <a:r>
              <a:rPr lang="en-GB" sz="2800" dirty="0">
                <a:solidFill>
                  <a:schemeClr val="tx1"/>
                </a:solidFill>
                <a:latin typeface="Arial" panose="020B0604020202020204" pitchFamily="34" charset="0"/>
                <a:cs typeface="Arial" panose="020B0604020202020204" pitchFamily="34" charset="0"/>
              </a:rPr>
              <a:t>Click on the Claim voucher button on the Feedback page to receive a £4 shopping voucher!</a:t>
            </a:r>
            <a:endParaRPr lang="en-GB" sz="2800" dirty="0">
              <a:solidFill>
                <a:srgbClr val="FFFF00"/>
              </a:solidFill>
              <a:latin typeface="Arial" panose="020B0604020202020204" pitchFamily="34" charset="0"/>
              <a:cs typeface="Arial" panose="020B0604020202020204" pitchFamily="34" charset="0"/>
            </a:endParaRPr>
          </a:p>
          <a:p>
            <a:pPr algn="ct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79144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10734</TotalTime>
  <Words>2567</Words>
  <Application>Microsoft Office PowerPoint</Application>
  <PresentationFormat>On-screen Show (4:3)</PresentationFormat>
  <Paragraphs>210</Paragraphs>
  <Slides>21</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ArialMT</vt:lpstr>
      <vt:lpstr>Calibri</vt:lpstr>
      <vt:lpstr>Century Gothic</vt:lpstr>
      <vt:lpstr>Times New Roman</vt:lpstr>
      <vt:lpstr>Wingdings</vt:lpstr>
      <vt:lpstr>Wingdings 3</vt:lpstr>
      <vt:lpstr>Ion</vt:lpstr>
      <vt:lpstr>Writing the research Proposal</vt:lpstr>
      <vt:lpstr>Learning Objectives</vt:lpstr>
      <vt:lpstr>Research Proposal</vt:lpstr>
      <vt:lpstr>Research proposal components</vt:lpstr>
      <vt:lpstr>Research Terms  Map Orange  lines are terms associated with Assignment 2 </vt:lpstr>
      <vt:lpstr>Tips for good proposals</vt:lpstr>
      <vt:lpstr>Tips for proposals, cont.</vt:lpstr>
      <vt:lpstr>Table 1 - More frequently used techniques for generating and refining research ideas</vt:lpstr>
      <vt:lpstr>Table 2 - Examples of research ideas and resulting general focus research questions</vt:lpstr>
      <vt:lpstr>Table 3 - Examples of research questions and related research aims (1 of 2)</vt:lpstr>
      <vt:lpstr>Table 4  - Examples of research questions and related research aims (2 of 2)</vt:lpstr>
      <vt:lpstr>Objectives</vt:lpstr>
      <vt:lpstr>Table 5 - Characteristics of quantitative research</vt:lpstr>
      <vt:lpstr>Table 6 - Characteristics of qualitative research</vt:lpstr>
      <vt:lpstr>Mixed methods</vt:lpstr>
      <vt:lpstr>Table 7 - Types of variable</vt:lpstr>
      <vt:lpstr>Table 8 - Threats to reliability</vt:lpstr>
      <vt:lpstr>Table 9 - Threats to internal validity</vt:lpstr>
      <vt:lpstr>Gantt chart for a research project</vt:lpstr>
      <vt:lpstr>Seminar Continuing to Learn SPSS</vt:lpstr>
      <vt:lpstr>This was the last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RM</dc:creator>
  <cp:lastModifiedBy>Roisin Mullins</cp:lastModifiedBy>
  <cp:revision>289</cp:revision>
  <dcterms:created xsi:type="dcterms:W3CDTF">2015-02-07T20:41:16Z</dcterms:created>
  <dcterms:modified xsi:type="dcterms:W3CDTF">2021-04-16T05:59:22Z</dcterms:modified>
</cp:coreProperties>
</file>