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5" r:id="rId3"/>
    <p:sldId id="281" r:id="rId4"/>
    <p:sldId id="279" r:id="rId5"/>
    <p:sldId id="282" r:id="rId6"/>
    <p:sldId id="284" r:id="rId7"/>
    <p:sldId id="286" r:id="rId8"/>
    <p:sldId id="288" r:id="rId9"/>
    <p:sldId id="289" r:id="rId10"/>
    <p:sldId id="290" r:id="rId11"/>
    <p:sldId id="296" r:id="rId12"/>
    <p:sldId id="291" r:id="rId13"/>
    <p:sldId id="269" r:id="rId14"/>
    <p:sldId id="294" r:id="rId15"/>
    <p:sldId id="295" r:id="rId16"/>
    <p:sldId id="293" r:id="rId17"/>
    <p:sldId id="270" r:id="rId18"/>
    <p:sldId id="271" r:id="rId19"/>
    <p:sldId id="27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59"/>
    <p:restoredTop sz="94637"/>
  </p:normalViewPr>
  <p:slideViewPr>
    <p:cSldViewPr snapToGrid="0" snapToObjects="1">
      <p:cViewPr>
        <p:scale>
          <a:sx n="91" d="100"/>
          <a:sy n="91" d="100"/>
        </p:scale>
        <p:origin x="1728" y="2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5C00530-6B57-454A-9F68-A0164C8ACBC9}" type="datetimeFigureOut">
              <a:rPr lang="en-US" smtClean="0"/>
              <a:pPr/>
              <a:t>7/19/16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58F654-5A52-8C49-8771-49F49F7FE82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648200" y="1981200"/>
            <a:ext cx="40386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26A8BB3A-6811-B048-8A1D-4F119C6C7826}" type="slidenum">
              <a:rPr lang="en-US" altLang="en-US"/>
              <a:pPr/>
              <a:t>‹#›</a:t>
            </a:fld>
            <a:endParaRPr lang="en-US" altLang="en-US"/>
          </a:p>
        </p:txBody>
      </p:sp>
    </p:spTree>
    <p:extLst>
      <p:ext uri="{BB962C8B-B14F-4D97-AF65-F5344CB8AC3E}">
        <p14:creationId xmlns:p14="http://schemas.microsoft.com/office/powerpoint/2010/main" val="6406117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C00530-6B57-454A-9F68-A0164C8ACBC9}" type="datetimeFigureOut">
              <a:rPr lang="en-US" smtClean="0"/>
              <a:pPr/>
              <a:t>7/19/16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58F654-5A52-8C49-8771-49F49F7FE82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eg"/><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jpeg"/><Relationship Id="rId1" Type="http://schemas.openxmlformats.org/officeDocument/2006/relationships/slideLayout" Target="../slideLayouts/slideLayout2.xml"/><Relationship Id="rId2" Type="http://schemas.openxmlformats.org/officeDocument/2006/relationships/image" Target="../media/image3.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7.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8.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4" Type="http://schemas.openxmlformats.org/officeDocument/2006/relationships/image" Target="../media/image12.jpg"/><Relationship Id="rId1" Type="http://schemas.openxmlformats.org/officeDocument/2006/relationships/slideLayout" Target="../slideLayouts/slideLayout4.xml"/><Relationship Id="rId2" Type="http://schemas.openxmlformats.org/officeDocument/2006/relationships/image" Target="../media/image10.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4.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5.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7.jpeg"/></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4" Type="http://schemas.openxmlformats.org/officeDocument/2006/relationships/image" Target="../media/image20.jpeg"/><Relationship Id="rId1" Type="http://schemas.openxmlformats.org/officeDocument/2006/relationships/slideLayout" Target="../slideLayouts/slideLayout7.xml"/><Relationship Id="rId2" Type="http://schemas.openxmlformats.org/officeDocument/2006/relationships/image" Target="../media/image1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All Things Kosher</a:t>
            </a:r>
            <a:endParaRPr lang="en-US" dirty="0"/>
          </a:p>
        </p:txBody>
      </p:sp>
      <p:sp>
        <p:nvSpPr>
          <p:cNvPr id="3" name="Subtitle 2"/>
          <p:cNvSpPr>
            <a:spLocks noGrp="1"/>
          </p:cNvSpPr>
          <p:nvPr>
            <p:ph type="subTitle" idx="1"/>
          </p:nvPr>
        </p:nvSpPr>
        <p:spPr/>
        <p:txBody>
          <a:bodyPr/>
          <a:lstStyle/>
          <a:p>
            <a:r>
              <a:rPr lang="en-US" dirty="0" smtClean="0"/>
              <a:t>Judaism and its Food Laws</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Judaism: Religion of the Book</a:t>
            </a:r>
            <a:endParaRPr lang="en-US" dirty="0"/>
          </a:p>
        </p:txBody>
      </p:sp>
      <p:sp>
        <p:nvSpPr>
          <p:cNvPr id="4" name="Content Placeholder 3"/>
          <p:cNvSpPr>
            <a:spLocks noGrp="1"/>
          </p:cNvSpPr>
          <p:nvPr>
            <p:ph sz="half" idx="1"/>
          </p:nvPr>
        </p:nvSpPr>
        <p:spPr/>
        <p:txBody>
          <a:bodyPr/>
          <a:lstStyle/>
          <a:p>
            <a:endParaRPr lang="en-US" dirty="0" smtClean="0"/>
          </a:p>
          <a:p>
            <a:r>
              <a:rPr lang="en-US" dirty="0" smtClean="0"/>
              <a:t>Hebrew Bible</a:t>
            </a:r>
          </a:p>
          <a:p>
            <a:r>
              <a:rPr lang="en-US" dirty="0" smtClean="0"/>
              <a:t>The Hebrew Scriptures</a:t>
            </a:r>
          </a:p>
          <a:p>
            <a:r>
              <a:rPr lang="en-US" dirty="0" smtClean="0"/>
              <a:t>The Old Testament</a:t>
            </a:r>
          </a:p>
          <a:p>
            <a:r>
              <a:rPr lang="en-US" dirty="0" err="1" smtClean="0"/>
              <a:t>Mikra</a:t>
            </a:r>
            <a:r>
              <a:rPr lang="en-US" dirty="0" smtClean="0"/>
              <a:t> </a:t>
            </a:r>
          </a:p>
          <a:p>
            <a:r>
              <a:rPr lang="en-US" dirty="0" err="1" smtClean="0"/>
              <a:t>Tanakh</a:t>
            </a:r>
            <a:endParaRPr lang="en-US" dirty="0" smtClean="0"/>
          </a:p>
        </p:txBody>
      </p:sp>
      <p:sp>
        <p:nvSpPr>
          <p:cNvPr id="5" name="Content Placeholder 4"/>
          <p:cNvSpPr>
            <a:spLocks noGrp="1"/>
          </p:cNvSpPr>
          <p:nvPr>
            <p:ph sz="half" idx="2"/>
          </p:nvPr>
        </p:nvSpPr>
        <p:spPr>
          <a:xfrm>
            <a:off x="4648200" y="1600200"/>
            <a:ext cx="4038600" cy="4525963"/>
          </a:xfrm>
        </p:spPr>
        <p:txBody>
          <a:bodyPr/>
          <a:lstStyle/>
          <a:p>
            <a:endParaRPr lang="en-US" dirty="0"/>
          </a:p>
        </p:txBody>
      </p:sp>
      <p:pic>
        <p:nvPicPr>
          <p:cNvPr id="7" name="Picture 6" descr="1hebbible-300x200.jpg"/>
          <p:cNvPicPr>
            <a:picLocks noChangeAspect="1"/>
          </p:cNvPicPr>
          <p:nvPr/>
        </p:nvPicPr>
        <p:blipFill>
          <a:blip r:embed="rId2"/>
          <a:stretch>
            <a:fillRect/>
          </a:stretch>
        </p:blipFill>
        <p:spPr>
          <a:xfrm>
            <a:off x="3657601" y="3863181"/>
            <a:ext cx="5029200" cy="2676164"/>
          </a:xfrm>
          <a:prstGeom prst="rect">
            <a:avLst/>
          </a:prstGeom>
        </p:spPr>
      </p:pic>
      <p:pic>
        <p:nvPicPr>
          <p:cNvPr id="8" name="Content Placeholder 3" descr="torah[1].jpg"/>
          <p:cNvPicPr>
            <a:picLocks noChangeAspect="1"/>
          </p:cNvPicPr>
          <p:nvPr/>
        </p:nvPicPr>
        <p:blipFill>
          <a:blip r:embed="rId3"/>
          <a:stretch>
            <a:fillRect/>
          </a:stretch>
        </p:blipFill>
        <p:spPr>
          <a:xfrm>
            <a:off x="4572001" y="1319610"/>
            <a:ext cx="4114800" cy="2641600"/>
          </a:xfrm>
          <a:prstGeom prst="rect">
            <a:avLst/>
          </a:prstGeom>
        </p:spPr>
      </p:pic>
    </p:spTree>
    <p:extLst>
      <p:ext uri="{BB962C8B-B14F-4D97-AF65-F5344CB8AC3E}">
        <p14:creationId xmlns:p14="http://schemas.microsoft.com/office/powerpoint/2010/main" val="15238396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7961"/>
            <a:ext cx="8229600" cy="1463041"/>
          </a:xfrm>
        </p:spPr>
        <p:txBody>
          <a:bodyPr/>
          <a:lstStyle/>
          <a:p>
            <a:r>
              <a:rPr lang="en-US" dirty="0" smtClean="0"/>
              <a:t>The Hebrew Bible</a:t>
            </a:r>
            <a:endParaRPr lang="en-US" dirty="0"/>
          </a:p>
        </p:txBody>
      </p:sp>
      <p:sp>
        <p:nvSpPr>
          <p:cNvPr id="3" name="Content Placeholder 2"/>
          <p:cNvSpPr>
            <a:spLocks noGrp="1"/>
          </p:cNvSpPr>
          <p:nvPr>
            <p:ph idx="1"/>
          </p:nvPr>
        </p:nvSpPr>
        <p:spPr/>
        <p:txBody>
          <a:bodyPr>
            <a:normAutofit/>
          </a:bodyPr>
          <a:lstStyle/>
          <a:p>
            <a:endParaRPr lang="en-US" dirty="0" smtClean="0"/>
          </a:p>
          <a:p>
            <a:r>
              <a:rPr lang="en-US" dirty="0" smtClean="0"/>
              <a:t>The main foundation of Judaism: its body of sacred scriptures.</a:t>
            </a:r>
          </a:p>
          <a:p>
            <a:r>
              <a:rPr lang="en-US" dirty="0" smtClean="0"/>
              <a:t>An anthology of different writings.</a:t>
            </a:r>
          </a:p>
          <a:p>
            <a:r>
              <a:rPr lang="en-US" dirty="0" smtClean="0"/>
              <a:t>Until today recited from a handwritten scroll in Hebrew (without vowels).</a:t>
            </a:r>
          </a:p>
          <a:p>
            <a:r>
              <a:rPr lang="en-US" dirty="0" smtClean="0"/>
              <a:t>Intended to be read aloud (</a:t>
            </a:r>
            <a:r>
              <a:rPr lang="en-US" i="1" dirty="0" err="1" smtClean="0"/>
              <a:t>mikra</a:t>
            </a:r>
            <a:r>
              <a:rPr lang="en-US" dirty="0" smtClean="0"/>
              <a:t>)</a:t>
            </a:r>
          </a:p>
          <a:p>
            <a:endParaRPr lang="en-US" dirty="0"/>
          </a:p>
        </p:txBody>
      </p:sp>
    </p:spTree>
    <p:extLst>
      <p:ext uri="{BB962C8B-B14F-4D97-AF65-F5344CB8AC3E}">
        <p14:creationId xmlns:p14="http://schemas.microsoft.com/office/powerpoint/2010/main" val="10139353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TaNaKh</a:t>
            </a:r>
            <a:endParaRPr lang="en-US" dirty="0"/>
          </a:p>
        </p:txBody>
      </p:sp>
      <p:pic>
        <p:nvPicPr>
          <p:cNvPr id="6" name="Content Placeholder 5" descr="images-2.jpeg"/>
          <p:cNvPicPr>
            <a:picLocks noGrp="1" noChangeAspect="1"/>
          </p:cNvPicPr>
          <p:nvPr>
            <p:ph idx="1"/>
          </p:nvPr>
        </p:nvPicPr>
        <p:blipFill>
          <a:blip r:embed="rId2"/>
          <a:stretch>
            <a:fillRect/>
          </a:stretch>
        </p:blipFill>
        <p:spPr>
          <a:xfrm>
            <a:off x="644696" y="1417638"/>
            <a:ext cx="3429000" cy="4038600"/>
          </a:xfrm>
        </p:spPr>
      </p:pic>
      <p:pic>
        <p:nvPicPr>
          <p:cNvPr id="7" name="Picture 6" descr="images.jpeg"/>
          <p:cNvPicPr>
            <a:picLocks noChangeAspect="1"/>
          </p:cNvPicPr>
          <p:nvPr/>
        </p:nvPicPr>
        <p:blipFill>
          <a:blip r:embed="rId3"/>
          <a:stretch>
            <a:fillRect/>
          </a:stretch>
        </p:blipFill>
        <p:spPr>
          <a:xfrm>
            <a:off x="5742709" y="1062182"/>
            <a:ext cx="2667000" cy="2197100"/>
          </a:xfrm>
          <a:prstGeom prst="rect">
            <a:avLst/>
          </a:prstGeom>
        </p:spPr>
      </p:pic>
      <p:pic>
        <p:nvPicPr>
          <p:cNvPr id="8" name="Picture 7" descr="images-1.jpeg"/>
          <p:cNvPicPr>
            <a:picLocks noChangeAspect="1"/>
          </p:cNvPicPr>
          <p:nvPr/>
        </p:nvPicPr>
        <p:blipFill>
          <a:blip r:embed="rId4"/>
          <a:stretch>
            <a:fillRect/>
          </a:stretch>
        </p:blipFill>
        <p:spPr>
          <a:xfrm>
            <a:off x="4572000" y="3616027"/>
            <a:ext cx="4038600" cy="2667000"/>
          </a:xfrm>
          <a:prstGeom prst="rect">
            <a:avLst/>
          </a:prstGeom>
        </p:spPr>
      </p:pic>
      <p:sp>
        <p:nvSpPr>
          <p:cNvPr id="9" name="TextBox 8"/>
          <p:cNvSpPr txBox="1"/>
          <p:nvPr/>
        </p:nvSpPr>
        <p:spPr>
          <a:xfrm>
            <a:off x="1233055" y="5821362"/>
            <a:ext cx="2252283" cy="923330"/>
          </a:xfrm>
          <a:prstGeom prst="rect">
            <a:avLst/>
          </a:prstGeom>
          <a:noFill/>
        </p:spPr>
        <p:txBody>
          <a:bodyPr wrap="none" rtlCol="0">
            <a:spAutoFit/>
          </a:bodyPr>
          <a:lstStyle/>
          <a:p>
            <a:pPr marL="285750" indent="-285750">
              <a:buFontTx/>
              <a:buChar char="-"/>
            </a:pPr>
            <a:r>
              <a:rPr lang="en-US" dirty="0" smtClean="0">
                <a:solidFill>
                  <a:srgbClr val="FFFF00"/>
                </a:solidFill>
              </a:rPr>
              <a:t>Torah </a:t>
            </a:r>
            <a:r>
              <a:rPr lang="en-US" dirty="0">
                <a:solidFill>
                  <a:srgbClr val="FFFF00"/>
                </a:solidFill>
              </a:rPr>
              <a:t>(</a:t>
            </a:r>
            <a:r>
              <a:rPr lang="en-US" dirty="0" smtClean="0">
                <a:solidFill>
                  <a:srgbClr val="FFFF00"/>
                </a:solidFill>
              </a:rPr>
              <a:t>Pentateuch)</a:t>
            </a:r>
          </a:p>
          <a:p>
            <a:pPr marL="285750" indent="-285750">
              <a:buFontTx/>
              <a:buChar char="-"/>
            </a:pPr>
            <a:r>
              <a:rPr lang="en-US" dirty="0" err="1" smtClean="0">
                <a:solidFill>
                  <a:srgbClr val="FFFF00"/>
                </a:solidFill>
              </a:rPr>
              <a:t>Nevi’im</a:t>
            </a:r>
            <a:r>
              <a:rPr lang="en-US" dirty="0" smtClean="0">
                <a:solidFill>
                  <a:srgbClr val="FFFF00"/>
                </a:solidFill>
              </a:rPr>
              <a:t> </a:t>
            </a:r>
            <a:r>
              <a:rPr lang="en-US" dirty="0">
                <a:solidFill>
                  <a:srgbClr val="FFFF00"/>
                </a:solidFill>
              </a:rPr>
              <a:t>(</a:t>
            </a:r>
            <a:r>
              <a:rPr lang="en-US" dirty="0" smtClean="0">
                <a:solidFill>
                  <a:srgbClr val="FFFF00"/>
                </a:solidFill>
              </a:rPr>
              <a:t>Prophets)</a:t>
            </a:r>
          </a:p>
          <a:p>
            <a:pPr marL="285750" indent="-285750">
              <a:buFontTx/>
              <a:buChar char="-"/>
            </a:pPr>
            <a:r>
              <a:rPr lang="en-US" dirty="0" err="1" smtClean="0">
                <a:solidFill>
                  <a:srgbClr val="FFFF00"/>
                </a:solidFill>
              </a:rPr>
              <a:t>Ketuvim</a:t>
            </a:r>
            <a:r>
              <a:rPr lang="en-US" dirty="0" smtClean="0">
                <a:solidFill>
                  <a:srgbClr val="FFFF00"/>
                </a:solidFill>
              </a:rPr>
              <a:t> </a:t>
            </a:r>
            <a:r>
              <a:rPr lang="en-US" dirty="0">
                <a:solidFill>
                  <a:srgbClr val="FFFF00"/>
                </a:solidFill>
              </a:rPr>
              <a:t>(Writings)</a:t>
            </a:r>
          </a:p>
        </p:txBody>
      </p:sp>
    </p:spTree>
    <p:extLst>
      <p:ext uri="{BB962C8B-B14F-4D97-AF65-F5344CB8AC3E}">
        <p14:creationId xmlns:p14="http://schemas.microsoft.com/office/powerpoint/2010/main" val="11327518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Destruction of the Jerusalem Temple in 70 CE</a:t>
            </a:r>
            <a:endParaRPr lang="en-US" dirty="0"/>
          </a:p>
        </p:txBody>
      </p:sp>
      <p:sp>
        <p:nvSpPr>
          <p:cNvPr id="3" name="Content Placeholder 2"/>
          <p:cNvSpPr>
            <a:spLocks noGrp="1"/>
          </p:cNvSpPr>
          <p:nvPr>
            <p:ph idx="1"/>
          </p:nvPr>
        </p:nvSpPr>
        <p:spPr/>
        <p:txBody>
          <a:bodyPr/>
          <a:lstStyle/>
          <a:p>
            <a:endParaRPr lang="en-US"/>
          </a:p>
        </p:txBody>
      </p:sp>
      <p:pic>
        <p:nvPicPr>
          <p:cNvPr id="4" name="Picture 5" descr="Francesco_Hayez"/>
          <p:cNvPicPr>
            <a:picLocks noChangeAspect="1" noChangeArrowheads="1"/>
          </p:cNvPicPr>
          <p:nvPr/>
        </p:nvPicPr>
        <p:blipFill>
          <a:blip r:embed="rId2"/>
          <a:srcRect/>
          <a:stretch>
            <a:fillRect/>
          </a:stretch>
        </p:blipFill>
        <p:spPr>
          <a:xfrm>
            <a:off x="457200" y="1614267"/>
            <a:ext cx="8229599" cy="4525963"/>
          </a:xfrm>
          <a:prstGeom prst="rect">
            <a:avLst/>
          </a:prstGeom>
        </p:spPr>
      </p:pic>
    </p:spTree>
    <p:extLst>
      <p:ext uri="{BB962C8B-B14F-4D97-AF65-F5344CB8AC3E}">
        <p14:creationId xmlns:p14="http://schemas.microsoft.com/office/powerpoint/2010/main" val="9470109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dirty="0">
                <a:ea typeface="ＭＳ Ｐゴシック" charset="-128"/>
              </a:rPr>
              <a:t>Impact of Events in 70 CE</a:t>
            </a:r>
          </a:p>
        </p:txBody>
      </p:sp>
      <p:sp>
        <p:nvSpPr>
          <p:cNvPr id="1027" name="Rectangle 3"/>
          <p:cNvSpPr>
            <a:spLocks noGrp="1" noChangeArrowheads="1"/>
          </p:cNvSpPr>
          <p:nvPr>
            <p:ph type="body" idx="1"/>
          </p:nvPr>
        </p:nvSpPr>
        <p:spPr/>
        <p:txBody>
          <a:bodyPr/>
          <a:lstStyle/>
          <a:p>
            <a:pPr eaLnBrk="1" hangingPunct="1">
              <a:buFont typeface="Wingdings" charset="2"/>
              <a:buNone/>
            </a:pPr>
            <a:r>
              <a:rPr lang="en-US" altLang="en-US" dirty="0">
                <a:ea typeface="ＭＳ Ｐゴシック" charset="-128"/>
              </a:rPr>
              <a:t>	The role of the Temple and its sacrificial system as the centre of Jewish piety was replaced by</a:t>
            </a:r>
            <a:r>
              <a:rPr lang="en-US" altLang="en-US" dirty="0" smtClean="0">
                <a:ea typeface="ＭＳ Ｐゴシック" charset="-128"/>
              </a:rPr>
              <a:t>:</a:t>
            </a:r>
          </a:p>
          <a:p>
            <a:pPr eaLnBrk="1" hangingPunct="1">
              <a:buFont typeface="Wingdings" charset="2"/>
              <a:buNone/>
            </a:pPr>
            <a:endParaRPr lang="en-US" altLang="en-US" dirty="0">
              <a:solidFill>
                <a:schemeClr val="folHlink"/>
              </a:solidFill>
              <a:ea typeface="ＭＳ Ｐゴシック" charset="-128"/>
            </a:endParaRPr>
          </a:p>
          <a:p>
            <a:pPr eaLnBrk="1" hangingPunct="1">
              <a:buClr>
                <a:schemeClr val="folHlink"/>
              </a:buClr>
            </a:pPr>
            <a:r>
              <a:rPr lang="en-US" altLang="en-US" sz="2800" dirty="0">
                <a:solidFill>
                  <a:srgbClr val="FFFF00"/>
                </a:solidFill>
                <a:ea typeface="ＭＳ Ｐゴシック" charset="-128"/>
              </a:rPr>
              <a:t>Synagogues</a:t>
            </a:r>
          </a:p>
          <a:p>
            <a:pPr eaLnBrk="1" hangingPunct="1">
              <a:buClr>
                <a:schemeClr val="folHlink"/>
              </a:buClr>
            </a:pPr>
            <a:r>
              <a:rPr lang="en-US" altLang="en-US" sz="2800" dirty="0">
                <a:solidFill>
                  <a:srgbClr val="FFFF00"/>
                </a:solidFill>
                <a:ea typeface="ＭＳ Ｐゴシック" charset="-128"/>
              </a:rPr>
              <a:t>Rabbis</a:t>
            </a:r>
          </a:p>
          <a:p>
            <a:pPr eaLnBrk="1" hangingPunct="1">
              <a:buClr>
                <a:schemeClr val="folHlink"/>
              </a:buClr>
            </a:pPr>
            <a:r>
              <a:rPr lang="en-US" altLang="en-US" sz="2800" dirty="0">
                <a:solidFill>
                  <a:srgbClr val="FFFF00"/>
                </a:solidFill>
                <a:ea typeface="ＭＳ Ｐゴシック" charset="-128"/>
              </a:rPr>
              <a:t>A religion </a:t>
            </a:r>
            <a:r>
              <a:rPr lang="en-US" altLang="en-US" sz="2800" dirty="0" err="1">
                <a:solidFill>
                  <a:srgbClr val="FFFF00"/>
                </a:solidFill>
                <a:ea typeface="ＭＳ Ｐゴシック" charset="-128"/>
              </a:rPr>
              <a:t>centred</a:t>
            </a:r>
            <a:r>
              <a:rPr lang="en-US" altLang="en-US" sz="2800" dirty="0">
                <a:solidFill>
                  <a:srgbClr val="FFFF00"/>
                </a:solidFill>
                <a:ea typeface="ＭＳ Ｐゴシック" charset="-128"/>
              </a:rPr>
              <a:t> on Torah</a:t>
            </a:r>
          </a:p>
          <a:p>
            <a:pPr eaLnBrk="1" hangingPunct="1">
              <a:buClr>
                <a:schemeClr val="folHlink"/>
              </a:buClr>
            </a:pPr>
            <a:r>
              <a:rPr lang="en-US" altLang="en-US" sz="2800" dirty="0">
                <a:solidFill>
                  <a:srgbClr val="FFFF00"/>
                </a:solidFill>
                <a:ea typeface="ＭＳ Ｐゴシック" charset="-128"/>
              </a:rPr>
              <a:t>Tradition</a:t>
            </a:r>
          </a:p>
        </p:txBody>
      </p:sp>
    </p:spTree>
    <p:extLst>
      <p:ext uri="{BB962C8B-B14F-4D97-AF65-F5344CB8AC3E}">
        <p14:creationId xmlns:p14="http://schemas.microsoft.com/office/powerpoint/2010/main" val="5735751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US" altLang="en-US" dirty="0" smtClean="0">
                <a:ea typeface="ＭＳ Ｐゴシック" charset="-128"/>
              </a:rPr>
              <a:t>Jewish Torah</a:t>
            </a:r>
            <a:endParaRPr lang="en-US" altLang="en-US" dirty="0">
              <a:ea typeface="ＭＳ Ｐゴシック" charset="-128"/>
            </a:endParaRPr>
          </a:p>
        </p:txBody>
      </p:sp>
      <p:sp>
        <p:nvSpPr>
          <p:cNvPr id="55299" name="Rectangle 3"/>
          <p:cNvSpPr>
            <a:spLocks noGrp="1" noChangeArrowheads="1"/>
          </p:cNvSpPr>
          <p:nvPr>
            <p:ph type="body" sz="half" idx="1"/>
          </p:nvPr>
        </p:nvSpPr>
        <p:spPr>
          <a:xfrm>
            <a:off x="457200" y="1752600"/>
            <a:ext cx="4038600" cy="4343400"/>
          </a:xfrm>
        </p:spPr>
        <p:txBody>
          <a:bodyPr/>
          <a:lstStyle/>
          <a:p>
            <a:pPr eaLnBrk="1" hangingPunct="1">
              <a:lnSpc>
                <a:spcPct val="90000"/>
              </a:lnSpc>
            </a:pPr>
            <a:r>
              <a:rPr lang="en-US" altLang="en-US" sz="2500" dirty="0">
                <a:ea typeface="ＭＳ Ｐゴシック" charset="-128"/>
              </a:rPr>
              <a:t>Judaism shifts from being Temple-</a:t>
            </a:r>
            <a:r>
              <a:rPr lang="en-US" altLang="en-US" sz="2500" dirty="0" err="1">
                <a:ea typeface="ＭＳ Ｐゴシック" charset="-128"/>
              </a:rPr>
              <a:t>centred</a:t>
            </a:r>
            <a:r>
              <a:rPr lang="en-US" altLang="en-US" sz="2500" dirty="0">
                <a:ea typeface="ＭＳ Ｐゴシック" charset="-128"/>
              </a:rPr>
              <a:t> to a </a:t>
            </a:r>
            <a:r>
              <a:rPr lang="en-US" altLang="en-US" sz="2500" dirty="0">
                <a:solidFill>
                  <a:srgbClr val="00B0F0"/>
                </a:solidFill>
                <a:ea typeface="ＭＳ Ｐゴシック" charset="-128"/>
              </a:rPr>
              <a:t>Torah-</a:t>
            </a:r>
            <a:r>
              <a:rPr lang="en-US" altLang="en-US" sz="2500" dirty="0" err="1">
                <a:solidFill>
                  <a:srgbClr val="00B0F0"/>
                </a:solidFill>
                <a:ea typeface="ＭＳ Ｐゴシック" charset="-128"/>
              </a:rPr>
              <a:t>centred</a:t>
            </a:r>
            <a:r>
              <a:rPr lang="en-US" altLang="en-US" sz="2500" dirty="0">
                <a:solidFill>
                  <a:srgbClr val="00B0F0"/>
                </a:solidFill>
                <a:ea typeface="ＭＳ Ｐゴシック" charset="-128"/>
              </a:rPr>
              <a:t> religion.</a:t>
            </a:r>
          </a:p>
          <a:p>
            <a:pPr eaLnBrk="1" hangingPunct="1">
              <a:lnSpc>
                <a:spcPct val="90000"/>
              </a:lnSpc>
              <a:buFont typeface="Wingdings" charset="2"/>
              <a:buNone/>
            </a:pPr>
            <a:r>
              <a:rPr lang="en-US" altLang="en-US" sz="2500" dirty="0">
                <a:solidFill>
                  <a:schemeClr val="folHlink"/>
                </a:solidFill>
                <a:ea typeface="ＭＳ Ｐゴシック" charset="-128"/>
              </a:rPr>
              <a:t> </a:t>
            </a:r>
          </a:p>
          <a:p>
            <a:pPr eaLnBrk="1" hangingPunct="1">
              <a:lnSpc>
                <a:spcPct val="90000"/>
              </a:lnSpc>
            </a:pPr>
            <a:r>
              <a:rPr lang="en-US" altLang="en-US" sz="2500" dirty="0">
                <a:ea typeface="ＭＳ Ｐゴシック" charset="-128"/>
              </a:rPr>
              <a:t>The rabbi replaces the priest: emphasis on learning rather than on priestly pedigree.</a:t>
            </a:r>
          </a:p>
          <a:p>
            <a:pPr eaLnBrk="1" hangingPunct="1">
              <a:lnSpc>
                <a:spcPct val="90000"/>
              </a:lnSpc>
              <a:buFont typeface="Wingdings" charset="2"/>
              <a:buNone/>
            </a:pPr>
            <a:endParaRPr lang="en-US" altLang="en-US" sz="2500" dirty="0">
              <a:ea typeface="ＭＳ Ｐゴシック" charset="-128"/>
            </a:endParaRPr>
          </a:p>
          <a:p>
            <a:pPr eaLnBrk="1" hangingPunct="1">
              <a:lnSpc>
                <a:spcPct val="90000"/>
              </a:lnSpc>
            </a:pPr>
            <a:r>
              <a:rPr lang="en-US" altLang="en-US" sz="2500" dirty="0">
                <a:ea typeface="ＭＳ Ｐゴシック" charset="-128"/>
              </a:rPr>
              <a:t>Holiness is expressed by the </a:t>
            </a:r>
            <a:r>
              <a:rPr lang="en-US" altLang="en-US" sz="2500" dirty="0">
                <a:solidFill>
                  <a:srgbClr val="00B0F0"/>
                </a:solidFill>
                <a:ea typeface="ＭＳ Ｐゴシック" charset="-128"/>
              </a:rPr>
              <a:t>study of the Torah</a:t>
            </a:r>
            <a:r>
              <a:rPr lang="en-US" altLang="en-US" sz="2500" dirty="0">
                <a:solidFill>
                  <a:schemeClr val="folHlink"/>
                </a:solidFill>
                <a:ea typeface="ＭＳ Ｐゴシック" charset="-128"/>
              </a:rPr>
              <a:t>.</a:t>
            </a:r>
          </a:p>
          <a:p>
            <a:pPr eaLnBrk="1" hangingPunct="1">
              <a:lnSpc>
                <a:spcPct val="90000"/>
              </a:lnSpc>
            </a:pPr>
            <a:endParaRPr lang="en-US" altLang="en-US" sz="2400" dirty="0">
              <a:solidFill>
                <a:schemeClr val="folHlink"/>
              </a:solidFill>
              <a:ea typeface="ＭＳ Ｐゴシック" charset="-128"/>
            </a:endParaRPr>
          </a:p>
        </p:txBody>
      </p:sp>
      <p:sp>
        <p:nvSpPr>
          <p:cNvPr id="55300" name="Rectangle 4"/>
          <p:cNvSpPr>
            <a:spLocks noGrp="1" noChangeArrowheads="1"/>
          </p:cNvSpPr>
          <p:nvPr>
            <p:ph type="body" sz="half" idx="2"/>
          </p:nvPr>
        </p:nvSpPr>
        <p:spPr>
          <a:xfrm>
            <a:off x="4648200" y="1676400"/>
            <a:ext cx="4038600" cy="4419600"/>
          </a:xfrm>
        </p:spPr>
        <p:txBody>
          <a:bodyPr/>
          <a:lstStyle/>
          <a:p>
            <a:pPr eaLnBrk="1" hangingPunct="1">
              <a:lnSpc>
                <a:spcPct val="90000"/>
              </a:lnSpc>
              <a:buFont typeface="Wingdings" charset="2"/>
              <a:buNone/>
            </a:pPr>
            <a:r>
              <a:rPr lang="en-US" altLang="en-US" sz="2000" dirty="0">
                <a:solidFill>
                  <a:schemeClr val="hlink"/>
                </a:solidFill>
                <a:ea typeface="ＭＳ Ｐゴシック" charset="-128"/>
              </a:rPr>
              <a:t>	</a:t>
            </a:r>
            <a:r>
              <a:rPr lang="en-US" altLang="en-US" sz="2400" dirty="0">
                <a:solidFill>
                  <a:srgbClr val="FFFF00"/>
                </a:solidFill>
                <a:ea typeface="ＭＳ Ｐゴシック" charset="-128"/>
              </a:rPr>
              <a:t>How can there be forgiveness for sin without the Temple? </a:t>
            </a:r>
            <a:r>
              <a:rPr lang="en-US" altLang="en-US" sz="2400" dirty="0" err="1">
                <a:solidFill>
                  <a:srgbClr val="FFFF00"/>
                </a:solidFill>
                <a:ea typeface="ＭＳ Ｐゴシック" charset="-128"/>
              </a:rPr>
              <a:t>Yohanan</a:t>
            </a:r>
            <a:r>
              <a:rPr lang="en-US" altLang="en-US" sz="2400" dirty="0">
                <a:solidFill>
                  <a:srgbClr val="FFFF00"/>
                </a:solidFill>
                <a:ea typeface="ＭＳ Ｐゴシック" charset="-128"/>
              </a:rPr>
              <a:t> ben </a:t>
            </a:r>
            <a:r>
              <a:rPr lang="en-US" altLang="en-US" sz="2400" dirty="0" err="1">
                <a:solidFill>
                  <a:srgbClr val="FFFF00"/>
                </a:solidFill>
                <a:ea typeface="ＭＳ Ｐゴシック" charset="-128"/>
              </a:rPr>
              <a:t>Zakkai</a:t>
            </a:r>
            <a:r>
              <a:rPr lang="en-US" altLang="en-US" sz="2400" dirty="0">
                <a:solidFill>
                  <a:srgbClr val="FFFF00"/>
                </a:solidFill>
                <a:ea typeface="ＭＳ Ｐゴシック" charset="-128"/>
              </a:rPr>
              <a:t>: ‘We have another form of forgiveness as effective as this, and what is it? Acts of loving kindness, as it is written, “For I desire mercy and not sacrifice” (Hosea 6:6) (</a:t>
            </a:r>
            <a:r>
              <a:rPr lang="en-US" altLang="en-US" sz="2400" i="1" dirty="0">
                <a:solidFill>
                  <a:srgbClr val="FFFF00"/>
                </a:solidFill>
                <a:ea typeface="ＭＳ Ｐゴシック" charset="-128"/>
              </a:rPr>
              <a:t>The Fathers according to Rabbi Nathan</a:t>
            </a:r>
            <a:r>
              <a:rPr lang="en-US" altLang="en-US" sz="2400" dirty="0">
                <a:solidFill>
                  <a:srgbClr val="FFFF00"/>
                </a:solidFill>
                <a:ea typeface="ＭＳ Ｐゴシック" charset="-128"/>
              </a:rPr>
              <a:t> 4).</a:t>
            </a:r>
          </a:p>
          <a:p>
            <a:pPr eaLnBrk="1" hangingPunct="1">
              <a:lnSpc>
                <a:spcPct val="90000"/>
              </a:lnSpc>
            </a:pPr>
            <a:endParaRPr lang="en-US" altLang="en-US" sz="2400" dirty="0">
              <a:ea typeface="ＭＳ Ｐゴシック" charset="-128"/>
            </a:endParaRPr>
          </a:p>
        </p:txBody>
      </p:sp>
    </p:spTree>
    <p:extLst>
      <p:ext uri="{BB962C8B-B14F-4D97-AF65-F5344CB8AC3E}">
        <p14:creationId xmlns:p14="http://schemas.microsoft.com/office/powerpoint/2010/main" val="8620713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US" altLang="en-US">
                <a:ea typeface="ＭＳ Ｐゴシック" charset="-128"/>
              </a:rPr>
              <a:t>Torah</a:t>
            </a:r>
          </a:p>
        </p:txBody>
      </p:sp>
      <p:sp>
        <p:nvSpPr>
          <p:cNvPr id="19459" name="Rectangle 3"/>
          <p:cNvSpPr>
            <a:spLocks noGrp="1" noChangeArrowheads="1"/>
          </p:cNvSpPr>
          <p:nvPr>
            <p:ph type="body" sz="half" idx="2"/>
          </p:nvPr>
        </p:nvSpPr>
        <p:spPr>
          <a:xfrm>
            <a:off x="4648200" y="1676400"/>
            <a:ext cx="4191000" cy="4419600"/>
          </a:xfrm>
        </p:spPr>
        <p:txBody>
          <a:bodyPr/>
          <a:lstStyle/>
          <a:p>
            <a:pPr eaLnBrk="1" hangingPunct="1"/>
            <a:r>
              <a:rPr lang="en-GB" altLang="en-US" sz="2400" dirty="0">
                <a:ea typeface="ＭＳ Ｐゴシック" charset="-128"/>
              </a:rPr>
              <a:t>Rabbis (ancient and modern) dedicate themselves to studying the practical application of the Torah.</a:t>
            </a:r>
          </a:p>
          <a:p>
            <a:pPr eaLnBrk="1" hangingPunct="1"/>
            <a:endParaRPr lang="en-GB" altLang="en-US" sz="2400" dirty="0">
              <a:ea typeface="ＭＳ Ｐゴシック" charset="-128"/>
            </a:endParaRPr>
          </a:p>
          <a:p>
            <a:pPr eaLnBrk="1" hangingPunct="1"/>
            <a:r>
              <a:rPr lang="en-GB" altLang="en-US" sz="2400" i="1" dirty="0" err="1">
                <a:solidFill>
                  <a:srgbClr val="FFFF00"/>
                </a:solidFill>
                <a:ea typeface="ＭＳ Ｐゴシック" charset="-128"/>
              </a:rPr>
              <a:t>Halakhah</a:t>
            </a:r>
            <a:r>
              <a:rPr lang="en-GB" altLang="en-US" sz="2400" i="1" dirty="0">
                <a:solidFill>
                  <a:srgbClr val="FFFF00"/>
                </a:solidFill>
                <a:ea typeface="ＭＳ Ｐゴシック" charset="-128"/>
              </a:rPr>
              <a:t>: </a:t>
            </a:r>
            <a:r>
              <a:rPr lang="en-GB" altLang="en-US" sz="2400" dirty="0">
                <a:ea typeface="ＭＳ Ｐゴシック" charset="-128"/>
              </a:rPr>
              <a:t>from the Hebrew verb </a:t>
            </a:r>
            <a:r>
              <a:rPr lang="en-GB" altLang="en-US" sz="2400" i="1" dirty="0" err="1">
                <a:ea typeface="ＭＳ Ｐゴシック" charset="-128"/>
              </a:rPr>
              <a:t>halakh</a:t>
            </a:r>
            <a:r>
              <a:rPr lang="en-GB" altLang="en-US" sz="2400" i="1" dirty="0">
                <a:ea typeface="ＭＳ Ｐゴシック" charset="-128"/>
              </a:rPr>
              <a:t> </a:t>
            </a:r>
            <a:r>
              <a:rPr lang="en-GB" altLang="en-US" sz="2400" dirty="0">
                <a:ea typeface="ＭＳ Ｐゴシック" charset="-128"/>
              </a:rPr>
              <a:t>(‘to go, follow’): interpretation of the biblical laws that one ‘follows’. </a:t>
            </a:r>
          </a:p>
          <a:p>
            <a:pPr eaLnBrk="1" hangingPunct="1"/>
            <a:endParaRPr lang="en-GB" altLang="en-US" sz="2000" dirty="0">
              <a:ea typeface="ＭＳ Ｐゴシック" charset="-128"/>
            </a:endParaRPr>
          </a:p>
          <a:p>
            <a:pPr algn="just" eaLnBrk="1" hangingPunct="1">
              <a:buFont typeface="Wingdings" charset="2"/>
              <a:buNone/>
            </a:pPr>
            <a:r>
              <a:rPr lang="en-GB" altLang="en-US" sz="2400" dirty="0">
                <a:latin typeface="Times New Roman" charset="0"/>
                <a:ea typeface="ＭＳ Ｐゴシック" charset="-128"/>
              </a:rPr>
              <a:t>	</a:t>
            </a:r>
            <a:endParaRPr lang="en-US" altLang="en-US" sz="2400" dirty="0">
              <a:ea typeface="ＭＳ Ｐゴシック" charset="-128"/>
            </a:endParaRPr>
          </a:p>
        </p:txBody>
      </p:sp>
      <p:pic>
        <p:nvPicPr>
          <p:cNvPr id="19460" name="Picture 4" descr="TorahScroll"/>
          <p:cNvPicPr>
            <a:picLocks noGrp="1" noChangeAspect="1" noChangeArrowheads="1"/>
          </p:cNvPicPr>
          <p:nvPr>
            <p:ph sz="half" idx="1"/>
          </p:nvPr>
        </p:nvPicPr>
        <p:blipFill>
          <a:blip r:embed="rId2"/>
          <a:srcRect/>
          <a:stretch>
            <a:fillRect/>
          </a:stretch>
        </p:blipFill>
        <p:spPr>
          <a:xfrm>
            <a:off x="457200" y="2125663"/>
            <a:ext cx="4038600" cy="3824287"/>
          </a:xfrm>
        </p:spPr>
      </p:pic>
    </p:spTree>
    <p:extLst>
      <p:ext uri="{BB962C8B-B14F-4D97-AF65-F5344CB8AC3E}">
        <p14:creationId xmlns:p14="http://schemas.microsoft.com/office/powerpoint/2010/main" val="14255547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US" altLang="en-US">
                <a:ea typeface="ＭＳ Ｐゴシック" charset="-128"/>
              </a:rPr>
              <a:t>The Judaism of the Dual Torah</a:t>
            </a:r>
          </a:p>
        </p:txBody>
      </p:sp>
      <p:sp>
        <p:nvSpPr>
          <p:cNvPr id="56324" name="Rectangle 4"/>
          <p:cNvSpPr>
            <a:spLocks noGrp="1" noChangeArrowheads="1"/>
          </p:cNvSpPr>
          <p:nvPr>
            <p:ph type="body" sz="half" idx="2"/>
          </p:nvPr>
        </p:nvSpPr>
        <p:spPr>
          <a:xfrm>
            <a:off x="4648200" y="1752600"/>
            <a:ext cx="4038600" cy="4343400"/>
          </a:xfrm>
        </p:spPr>
        <p:txBody>
          <a:bodyPr>
            <a:normAutofit fontScale="92500" lnSpcReduction="10000"/>
          </a:bodyPr>
          <a:lstStyle/>
          <a:p>
            <a:pPr eaLnBrk="1" hangingPunct="1">
              <a:lnSpc>
                <a:spcPct val="90000"/>
              </a:lnSpc>
            </a:pPr>
            <a:r>
              <a:rPr lang="en-US" altLang="en-US" sz="2400" dirty="0">
                <a:solidFill>
                  <a:srgbClr val="FFFF00"/>
                </a:solidFill>
                <a:ea typeface="ＭＳ Ｐゴシック" charset="-128"/>
              </a:rPr>
              <a:t>The Written Torah: </a:t>
            </a:r>
            <a:r>
              <a:rPr lang="en-US" altLang="en-US" sz="2400" dirty="0">
                <a:ea typeface="ＭＳ Ｐゴシック" charset="-128"/>
              </a:rPr>
              <a:t>is not a complete explanation of God’s will.</a:t>
            </a:r>
          </a:p>
          <a:p>
            <a:pPr eaLnBrk="1" hangingPunct="1">
              <a:lnSpc>
                <a:spcPct val="90000"/>
              </a:lnSpc>
            </a:pPr>
            <a:r>
              <a:rPr lang="en-US" altLang="en-US" sz="2400" dirty="0">
                <a:solidFill>
                  <a:srgbClr val="FFFF00"/>
                </a:solidFill>
                <a:ea typeface="ＭＳ Ｐゴシック" charset="-128"/>
              </a:rPr>
              <a:t>The Oral Torah</a:t>
            </a:r>
            <a:r>
              <a:rPr lang="en-US" altLang="en-US" sz="2400" dirty="0">
                <a:ea typeface="ＭＳ Ｐゴシック" charset="-128"/>
              </a:rPr>
              <a:t>: interpretation of the written Torah based on oral debate.</a:t>
            </a:r>
          </a:p>
          <a:p>
            <a:pPr eaLnBrk="1" hangingPunct="1">
              <a:lnSpc>
                <a:spcPct val="90000"/>
              </a:lnSpc>
            </a:pPr>
            <a:r>
              <a:rPr lang="en-US" altLang="en-US" sz="2400" dirty="0">
                <a:ea typeface="ＭＳ Ｐゴシック" charset="-128"/>
              </a:rPr>
              <a:t>The rabbi who studies the written Torah contributes to the oral Torah. God’s revelation of the Torah continues</a:t>
            </a:r>
            <a:r>
              <a:rPr lang="en-US" altLang="en-US" sz="2400" dirty="0" smtClean="0">
                <a:ea typeface="ＭＳ Ｐゴシック" charset="-128"/>
              </a:rPr>
              <a:t>.</a:t>
            </a:r>
          </a:p>
          <a:p>
            <a:pPr eaLnBrk="1" hangingPunct="1">
              <a:lnSpc>
                <a:spcPct val="90000"/>
              </a:lnSpc>
            </a:pPr>
            <a:r>
              <a:rPr lang="en-US" altLang="en-US" sz="2400" dirty="0" smtClean="0">
                <a:ea typeface="ＭＳ Ｐゴシック" charset="-128"/>
              </a:rPr>
              <a:t>This ensures continuity as well as freedom to interpret for new situations.</a:t>
            </a:r>
            <a:endParaRPr lang="en-US" altLang="en-US" sz="2400" dirty="0">
              <a:ea typeface="ＭＳ Ｐゴシック" charset="-128"/>
            </a:endParaRPr>
          </a:p>
        </p:txBody>
      </p:sp>
      <p:pic>
        <p:nvPicPr>
          <p:cNvPr id="9" name="Content Placeholder 8" descr="DownloadedFile.jpeg"/>
          <p:cNvPicPr>
            <a:picLocks noGrp="1" noChangeAspect="1"/>
          </p:cNvPicPr>
          <p:nvPr>
            <p:ph sz="half" idx="1"/>
          </p:nvPr>
        </p:nvPicPr>
        <p:blipFill>
          <a:blip r:embed="rId2"/>
          <a:stretch>
            <a:fillRect/>
          </a:stretch>
        </p:blipFill>
        <p:spPr>
          <a:xfrm>
            <a:off x="838200" y="1752600"/>
            <a:ext cx="3581400" cy="4419600"/>
          </a:xfrm>
        </p:spPr>
      </p:pic>
    </p:spTree>
    <p:extLst>
      <p:ext uri="{BB962C8B-B14F-4D97-AF65-F5344CB8AC3E}">
        <p14:creationId xmlns:p14="http://schemas.microsoft.com/office/powerpoint/2010/main" val="29593820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US" altLang="en-US" sz="4000">
                <a:ea typeface="ＭＳ Ｐゴシック" charset="-128"/>
              </a:rPr>
              <a:t>How far do the Torah laws extend?</a:t>
            </a:r>
          </a:p>
        </p:txBody>
      </p:sp>
      <p:sp>
        <p:nvSpPr>
          <p:cNvPr id="4" name="Content Placeholder 3"/>
          <p:cNvSpPr>
            <a:spLocks noGrp="1"/>
          </p:cNvSpPr>
          <p:nvPr>
            <p:ph sz="half" idx="1"/>
          </p:nvPr>
        </p:nvSpPr>
        <p:spPr>
          <a:xfrm>
            <a:off x="457200" y="1752600"/>
            <a:ext cx="4038600" cy="4343400"/>
          </a:xfrm>
        </p:spPr>
        <p:txBody>
          <a:bodyPr/>
          <a:lstStyle/>
          <a:p>
            <a:pPr eaLnBrk="1" hangingPunct="1">
              <a:buFont typeface="Wingdings" charset="2"/>
              <a:buNone/>
            </a:pPr>
            <a:r>
              <a:rPr lang="en-US" altLang="en-US" dirty="0">
                <a:solidFill>
                  <a:schemeClr val="hlink"/>
                </a:solidFill>
                <a:ea typeface="ＭＳ Ｐゴシック" charset="-128"/>
              </a:rPr>
              <a:t>	</a:t>
            </a:r>
            <a:r>
              <a:rPr lang="en-US" altLang="en-US" sz="2400" dirty="0">
                <a:solidFill>
                  <a:srgbClr val="92D050"/>
                </a:solidFill>
                <a:ea typeface="ＭＳ Ｐゴシック" charset="-128"/>
              </a:rPr>
              <a:t>‘But the seventh day is a </a:t>
            </a:r>
            <a:r>
              <a:rPr lang="en-US" altLang="en-US" sz="2400" dirty="0" err="1">
                <a:solidFill>
                  <a:srgbClr val="92D050"/>
                </a:solidFill>
                <a:ea typeface="ＭＳ Ｐゴシック" charset="-128"/>
              </a:rPr>
              <a:t>sabbath</a:t>
            </a:r>
            <a:r>
              <a:rPr lang="en-US" altLang="en-US" sz="2400" dirty="0">
                <a:solidFill>
                  <a:srgbClr val="92D050"/>
                </a:solidFill>
                <a:ea typeface="ＭＳ Ｐゴシック" charset="-128"/>
              </a:rPr>
              <a:t> to the Lord your God; you shall not do any work’ (Exod. 20:10; Deut. 5:14 - the fourth commandment).</a:t>
            </a:r>
          </a:p>
        </p:txBody>
      </p:sp>
      <p:sp>
        <p:nvSpPr>
          <p:cNvPr id="9" name="Content Placeholder 8"/>
          <p:cNvSpPr>
            <a:spLocks noGrp="1"/>
          </p:cNvSpPr>
          <p:nvPr>
            <p:ph sz="half" idx="2"/>
          </p:nvPr>
        </p:nvSpPr>
        <p:spPr>
          <a:xfrm>
            <a:off x="4648200" y="1752600"/>
            <a:ext cx="4038600" cy="4648200"/>
          </a:xfrm>
        </p:spPr>
        <p:txBody>
          <a:bodyPr/>
          <a:lstStyle/>
          <a:p>
            <a:pPr eaLnBrk="1" hangingPunct="1">
              <a:buFont typeface="Wingdings" charset="2"/>
              <a:buNone/>
            </a:pPr>
            <a:r>
              <a:rPr lang="en-US" altLang="en-US" dirty="0">
                <a:solidFill>
                  <a:schemeClr val="folHlink"/>
                </a:solidFill>
                <a:ea typeface="ＭＳ Ｐゴシック" charset="-128"/>
              </a:rPr>
              <a:t>	</a:t>
            </a:r>
            <a:r>
              <a:rPr lang="en-US" altLang="en-US" sz="2400" dirty="0">
                <a:solidFill>
                  <a:srgbClr val="FFFF00"/>
                </a:solidFill>
                <a:ea typeface="ＭＳ Ｐゴシック" charset="-128"/>
              </a:rPr>
              <a:t>The main classes of work are forty save one: sowing, ploughing, kneading, baking,  washing wool, spinning, weaving two threads, tying a knot, writing two letters, lighting a fire…. These are the main classes of work, forty save one (m. Shabbat 7:2).</a:t>
            </a:r>
          </a:p>
        </p:txBody>
      </p:sp>
      <p:pic>
        <p:nvPicPr>
          <p:cNvPr id="27653" name="Picture 9" descr="images.jpe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3456" y="4264856"/>
            <a:ext cx="33655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0631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Denominations</a:t>
            </a:r>
            <a:endParaRPr lang="en-US" dirty="0"/>
          </a:p>
        </p:txBody>
      </p:sp>
      <p:pic>
        <p:nvPicPr>
          <p:cNvPr id="10" name="Content Placeholder 9"/>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2516981"/>
            <a:ext cx="4038600" cy="2692400"/>
          </a:xfrm>
        </p:spPr>
      </p:pic>
      <p:pic>
        <p:nvPicPr>
          <p:cNvPr id="11" name="Content Placeholder 10"/>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14900" y="1417638"/>
            <a:ext cx="3505200" cy="2311400"/>
          </a:xfrm>
        </p:spPr>
      </p:pic>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65003" y="3859432"/>
            <a:ext cx="4021797" cy="2699897"/>
          </a:xfrm>
          <a:prstGeom prst="rect">
            <a:avLst/>
          </a:prstGeom>
        </p:spPr>
      </p:pic>
    </p:spTree>
    <p:extLst>
      <p:ext uri="{BB962C8B-B14F-4D97-AF65-F5344CB8AC3E}">
        <p14:creationId xmlns:p14="http://schemas.microsoft.com/office/powerpoint/2010/main" val="12971734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hangingPunct="1"/>
            <a:r>
              <a:rPr lang="en-US" altLang="en-US" sz="3600">
                <a:ea typeface="ＭＳ Ｐゴシック" charset="-128"/>
              </a:rPr>
              <a:t>Jewish Denominations/Movements</a:t>
            </a:r>
          </a:p>
        </p:txBody>
      </p:sp>
      <p:sp>
        <p:nvSpPr>
          <p:cNvPr id="6" name="Content Placeholder 5"/>
          <p:cNvSpPr>
            <a:spLocks noGrp="1"/>
          </p:cNvSpPr>
          <p:nvPr>
            <p:ph idx="1"/>
          </p:nvPr>
        </p:nvSpPr>
        <p:spPr>
          <a:xfrm>
            <a:off x="457200" y="1752600"/>
            <a:ext cx="8229600" cy="4648200"/>
          </a:xfrm>
        </p:spPr>
        <p:txBody>
          <a:bodyPr/>
          <a:lstStyle/>
          <a:p>
            <a:pPr eaLnBrk="1" hangingPunct="1">
              <a:buClr>
                <a:srgbClr val="FFFF00"/>
              </a:buClr>
            </a:pPr>
            <a:r>
              <a:rPr lang="en-US" altLang="en-US" sz="2400" dirty="0">
                <a:solidFill>
                  <a:srgbClr val="FFFF00"/>
                </a:solidFill>
                <a:ea typeface="ＭＳ Ｐゴシック" charset="-128"/>
              </a:rPr>
              <a:t>Orthodox Judaism: </a:t>
            </a:r>
            <a:r>
              <a:rPr lang="en-US" altLang="en-US" sz="2400" dirty="0">
                <a:ea typeface="ＭＳ Ｐゴシック" charset="-128"/>
              </a:rPr>
              <a:t>both written and oral Torah were given to Moses by God; it remains authoritative and is subject to literal interpretation.</a:t>
            </a:r>
          </a:p>
          <a:p>
            <a:pPr eaLnBrk="1" hangingPunct="1"/>
            <a:r>
              <a:rPr lang="en-US" altLang="en-US" sz="2400" dirty="0">
                <a:solidFill>
                  <a:srgbClr val="FFFF00"/>
                </a:solidFill>
                <a:ea typeface="ＭＳ Ｐゴシック" charset="-128"/>
              </a:rPr>
              <a:t>Conservative Judaism: </a:t>
            </a:r>
            <a:r>
              <a:rPr lang="en-US" altLang="en-US" sz="2400" dirty="0">
                <a:ea typeface="ＭＳ Ｐゴシック" charset="-128"/>
              </a:rPr>
              <a:t>maintains that the truths in the Torah and later Jewish writings come from God, but were transmitted and shaped by human authors; </a:t>
            </a:r>
            <a:r>
              <a:rPr lang="en-US" altLang="en-US" sz="2400" dirty="0" smtClean="0">
                <a:ea typeface="ＭＳ Ｐゴシック" charset="-128"/>
              </a:rPr>
              <a:t>conservative Jews accept </a:t>
            </a:r>
            <a:r>
              <a:rPr lang="en-US" altLang="en-US" sz="2400" dirty="0">
                <a:ea typeface="ＭＳ Ｐゴシック" charset="-128"/>
              </a:rPr>
              <a:t>that the Torah should be observed but that it can be adapted.</a:t>
            </a:r>
          </a:p>
          <a:p>
            <a:pPr eaLnBrk="1" hangingPunct="1"/>
            <a:r>
              <a:rPr lang="en-US" altLang="en-US" sz="2400" dirty="0">
                <a:solidFill>
                  <a:srgbClr val="FFFF00"/>
                </a:solidFill>
                <a:ea typeface="ＭＳ Ｐゴシック" charset="-128"/>
              </a:rPr>
              <a:t>Reform Judaism: </a:t>
            </a:r>
            <a:r>
              <a:rPr lang="en-US" altLang="en-US" sz="2400" dirty="0">
                <a:ea typeface="ＭＳ Ｐゴシック" charset="-128"/>
              </a:rPr>
              <a:t>the Torah can be traced to different sources from different </a:t>
            </a:r>
            <a:r>
              <a:rPr lang="en-US" altLang="en-US" sz="2400" dirty="0" smtClean="0">
                <a:ea typeface="ＭＳ Ｐゴシック" charset="-128"/>
              </a:rPr>
              <a:t>periods; the </a:t>
            </a:r>
            <a:r>
              <a:rPr lang="en-US" altLang="en-US" sz="2400" dirty="0">
                <a:ea typeface="ＭＳ Ｐゴシック" charset="-128"/>
              </a:rPr>
              <a:t>focus </a:t>
            </a:r>
            <a:r>
              <a:rPr lang="en-US" altLang="en-US" sz="2400" dirty="0" smtClean="0">
                <a:ea typeface="ＭＳ Ｐゴシック" charset="-128"/>
              </a:rPr>
              <a:t>is on </a:t>
            </a:r>
            <a:r>
              <a:rPr lang="en-US" altLang="en-US" sz="2400" dirty="0">
                <a:ea typeface="ＭＳ Ｐゴシック" charset="-128"/>
              </a:rPr>
              <a:t>the ‘spirit’ rather than the ‘letter’ of the Law.</a:t>
            </a:r>
          </a:p>
        </p:txBody>
      </p:sp>
    </p:spTree>
    <p:extLst>
      <p:ext uri="{BB962C8B-B14F-4D97-AF65-F5344CB8AC3E}">
        <p14:creationId xmlns:p14="http://schemas.microsoft.com/office/powerpoint/2010/main" val="7395087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Kosher Laws: Clean Animals</a:t>
            </a:r>
            <a:endParaRPr lang="en-US" dirty="0"/>
          </a:p>
        </p:txBody>
      </p:sp>
      <p:sp>
        <p:nvSpPr>
          <p:cNvPr id="3" name="Content Placeholder 2"/>
          <p:cNvSpPr>
            <a:spLocks noGrp="1"/>
          </p:cNvSpPr>
          <p:nvPr>
            <p:ph sz="half" idx="1"/>
          </p:nvPr>
        </p:nvSpPr>
        <p:spPr/>
        <p:txBody>
          <a:bodyPr>
            <a:normAutofit/>
          </a:bodyPr>
          <a:lstStyle/>
          <a:p>
            <a:r>
              <a:rPr lang="en-US" dirty="0" smtClean="0"/>
              <a:t>Food must be ritually acceptable (</a:t>
            </a:r>
            <a:r>
              <a:rPr lang="en-US" i="1" dirty="0" smtClean="0"/>
              <a:t>kosher</a:t>
            </a:r>
            <a:r>
              <a:rPr lang="en-US" dirty="0" smtClean="0"/>
              <a:t>), because food laws (</a:t>
            </a:r>
            <a:r>
              <a:rPr lang="en-US" i="1" dirty="0" smtClean="0"/>
              <a:t>kashrut</a:t>
            </a:r>
            <a:r>
              <a:rPr lang="en-US" dirty="0" smtClean="0"/>
              <a:t>) were given by God on Mount Sinai.</a:t>
            </a:r>
          </a:p>
          <a:p>
            <a:pPr marL="0" indent="0">
              <a:buNone/>
            </a:pPr>
            <a:endParaRPr lang="en-US" dirty="0" smtClean="0"/>
          </a:p>
          <a:p>
            <a:r>
              <a:rPr lang="en-US" dirty="0" smtClean="0"/>
              <a:t>Laws on permitted food in Leviticus 11 and Deuteronomy 14:3-21.</a:t>
            </a:r>
          </a:p>
        </p:txBody>
      </p:sp>
      <p:sp>
        <p:nvSpPr>
          <p:cNvPr id="4" name="Content Placeholder 3"/>
          <p:cNvSpPr>
            <a:spLocks noGrp="1"/>
          </p:cNvSpPr>
          <p:nvPr>
            <p:ph sz="half" idx="2"/>
          </p:nvPr>
        </p:nvSpPr>
        <p:spPr/>
        <p:txBody>
          <a:bodyPr>
            <a:normAutofit/>
          </a:bodyPr>
          <a:lstStyle/>
          <a:p>
            <a:pPr marL="457200" lvl="1" indent="0">
              <a:buNone/>
            </a:pPr>
            <a:r>
              <a:rPr lang="en-US" dirty="0"/>
              <a:t>Only </a:t>
            </a:r>
            <a:r>
              <a:rPr lang="en-US" dirty="0" smtClean="0"/>
              <a:t>land animals </a:t>
            </a:r>
            <a:r>
              <a:rPr lang="en-US" dirty="0"/>
              <a:t>which have </a:t>
            </a:r>
            <a:r>
              <a:rPr lang="en-US" dirty="0" smtClean="0"/>
              <a:t>split or divided </a:t>
            </a:r>
            <a:r>
              <a:rPr lang="en-US" dirty="0"/>
              <a:t>hooves </a:t>
            </a:r>
            <a:r>
              <a:rPr lang="en-US" dirty="0" smtClean="0"/>
              <a:t>and chews the cud may </a:t>
            </a:r>
            <a:r>
              <a:rPr lang="en-US" dirty="0"/>
              <a:t>be eaten (e.g., cows and sheep</a:t>
            </a:r>
            <a:r>
              <a:rPr lang="en-US" dirty="0" smtClean="0"/>
              <a:t>).</a:t>
            </a:r>
            <a:endParaRPr lang="en-US" dirty="0"/>
          </a:p>
          <a:p>
            <a:endParaRPr lang="en-US"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95558" y="3699803"/>
            <a:ext cx="3319974" cy="2827605"/>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Kosher Laws: Unclean Animals</a:t>
            </a:r>
            <a:endParaRPr lang="en-US" dirty="0"/>
          </a:p>
        </p:txBody>
      </p:sp>
      <p:sp>
        <p:nvSpPr>
          <p:cNvPr id="3" name="Content Placeholder 2"/>
          <p:cNvSpPr>
            <a:spLocks noGrp="1"/>
          </p:cNvSpPr>
          <p:nvPr>
            <p:ph sz="half" idx="1"/>
          </p:nvPr>
        </p:nvSpPr>
        <p:spPr/>
        <p:txBody>
          <a:bodyPr>
            <a:normAutofit fontScale="92500" lnSpcReduction="10000"/>
          </a:bodyPr>
          <a:lstStyle/>
          <a:p>
            <a:pPr marL="457200" lvl="1" indent="0">
              <a:buNone/>
            </a:pPr>
            <a:r>
              <a:rPr lang="en-US" dirty="0"/>
              <a:t>List of </a:t>
            </a:r>
            <a:r>
              <a:rPr lang="en-US" dirty="0" smtClean="0"/>
              <a:t>forbidden land animals: </a:t>
            </a:r>
          </a:p>
          <a:p>
            <a:pPr lvl="1"/>
            <a:r>
              <a:rPr lang="en-US" dirty="0" smtClean="0">
                <a:solidFill>
                  <a:srgbClr val="00B0F0"/>
                </a:solidFill>
              </a:rPr>
              <a:t>Camel</a:t>
            </a:r>
          </a:p>
          <a:p>
            <a:pPr lvl="1"/>
            <a:r>
              <a:rPr lang="en-US" dirty="0" smtClean="0">
                <a:solidFill>
                  <a:srgbClr val="00B0F0"/>
                </a:solidFill>
              </a:rPr>
              <a:t>Hare</a:t>
            </a:r>
          </a:p>
          <a:p>
            <a:pPr lvl="1"/>
            <a:r>
              <a:rPr lang="en-US" dirty="0">
                <a:solidFill>
                  <a:srgbClr val="00B0F0"/>
                </a:solidFill>
              </a:rPr>
              <a:t>P</a:t>
            </a:r>
            <a:r>
              <a:rPr lang="en-US" dirty="0" smtClean="0">
                <a:solidFill>
                  <a:srgbClr val="00B0F0"/>
                </a:solidFill>
              </a:rPr>
              <a:t>ig</a:t>
            </a:r>
          </a:p>
          <a:p>
            <a:pPr marL="457200" lvl="1" indent="0">
              <a:buNone/>
            </a:pPr>
            <a:r>
              <a:rPr lang="en-US" dirty="0" smtClean="0">
                <a:solidFill>
                  <a:srgbClr val="FFFF00"/>
                </a:solidFill>
              </a:rPr>
              <a:t>For even though the pig has divided hoofs and is cloven-footed, it does not chew the cud; it is unclean for you. Of their flesh you shall not eat, and their carcasses you shall not touch; they are unclean for you’ (Leviticus 11: 7-8)</a:t>
            </a:r>
            <a:r>
              <a:rPr lang="en-US" dirty="0" smtClean="0"/>
              <a:t> </a:t>
            </a:r>
          </a:p>
          <a:p>
            <a:endParaRPr lang="en-US" dirty="0"/>
          </a:p>
        </p:txBody>
      </p:sp>
      <p:sp>
        <p:nvSpPr>
          <p:cNvPr id="4" name="Content Placeholder 3"/>
          <p:cNvSpPr>
            <a:spLocks noGrp="1"/>
          </p:cNvSpPr>
          <p:nvPr>
            <p:ph sz="half" idx="2"/>
          </p:nvPr>
        </p:nvSpPr>
        <p:spPr/>
        <p:txBody>
          <a:bodyPr>
            <a:normAutofit fontScale="92500" lnSpcReduction="10000"/>
          </a:bodyPr>
          <a:lstStyle/>
          <a:p>
            <a:pPr marL="0" lvl="1" indent="0">
              <a:buNone/>
            </a:pPr>
            <a:r>
              <a:rPr lang="en-US" dirty="0"/>
              <a:t>Only fish with fins and scales are </a:t>
            </a:r>
            <a:r>
              <a:rPr lang="en-US" dirty="0" smtClean="0"/>
              <a:t>allowed, whether in the seas or in rivers (no shellfish).</a:t>
            </a:r>
          </a:p>
          <a:p>
            <a:pPr marL="0" lvl="1" indent="0">
              <a:buNone/>
            </a:pPr>
            <a:r>
              <a:rPr lang="en-US" dirty="0" smtClean="0">
                <a:solidFill>
                  <a:srgbClr val="FFFF00"/>
                </a:solidFill>
              </a:rPr>
              <a:t>‘Other swarming creatures that do not have fins and scales are detestable to you’ (Lev. 11:10).</a:t>
            </a:r>
          </a:p>
          <a:p>
            <a:pPr marL="0" lvl="1" indent="0">
              <a:buNone/>
            </a:pPr>
            <a:endParaRPr lang="en-US" dirty="0">
              <a:solidFill>
                <a:srgbClr val="FFFF00"/>
              </a:solidFill>
            </a:endParaRPr>
          </a:p>
          <a:p>
            <a:pPr marL="0" lvl="1" indent="0">
              <a:buNone/>
            </a:pPr>
            <a:r>
              <a:rPr lang="en-US" dirty="0" smtClean="0">
                <a:solidFill>
                  <a:srgbClr val="00B0F0"/>
                </a:solidFill>
              </a:rPr>
              <a:t>Jewish tradition: Fish without fins and scales frequently live in the depths of the sea, regarded as the abode of the gods of chaos.</a:t>
            </a:r>
            <a:endParaRPr lang="en-US" dirty="0">
              <a:solidFill>
                <a:srgbClr val="00B0F0"/>
              </a:solidFill>
            </a:endParaRPr>
          </a:p>
          <a:p>
            <a:pPr marL="0" lvl="1" indent="0">
              <a:buNone/>
            </a:pPr>
            <a:endParaRPr lang="en-US" dirty="0" smtClean="0"/>
          </a:p>
          <a:p>
            <a:endParaRPr lang="en-US" dirty="0"/>
          </a:p>
        </p:txBody>
      </p:sp>
    </p:spTree>
    <p:extLst>
      <p:ext uri="{BB962C8B-B14F-4D97-AF65-F5344CB8AC3E}">
        <p14:creationId xmlns:p14="http://schemas.microsoft.com/office/powerpoint/2010/main" val="1605715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Kosher Laws: Unclean Animals</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26940" y="2982350"/>
            <a:ext cx="2869809" cy="1434905"/>
          </a:xfrm>
        </p:spPr>
      </p:pic>
      <p:sp>
        <p:nvSpPr>
          <p:cNvPr id="4" name="Content Placeholder 3"/>
          <p:cNvSpPr>
            <a:spLocks noGrp="1"/>
          </p:cNvSpPr>
          <p:nvPr>
            <p:ph sz="half" idx="2"/>
          </p:nvPr>
        </p:nvSpPr>
        <p:spPr/>
        <p:txBody>
          <a:bodyPr>
            <a:normAutofit/>
          </a:bodyPr>
          <a:lstStyle/>
          <a:p>
            <a:pPr marL="0" lvl="1" indent="0">
              <a:buNone/>
            </a:pPr>
            <a:endParaRPr lang="en-US" dirty="0" smtClean="0"/>
          </a:p>
          <a:p>
            <a:pPr marL="0" lvl="1" indent="0">
              <a:buNone/>
            </a:pPr>
            <a:r>
              <a:rPr lang="en-US" dirty="0" smtClean="0"/>
              <a:t>Forbidden birds (largely birds of prey): eagle, vulture, osprey, kite, owl.</a:t>
            </a:r>
          </a:p>
          <a:p>
            <a:pPr marL="0" lvl="1" indent="0">
              <a:buNone/>
            </a:pPr>
            <a:r>
              <a:rPr lang="en-US" dirty="0" smtClean="0"/>
              <a:t>‘</a:t>
            </a:r>
            <a:r>
              <a:rPr lang="en-US" dirty="0" smtClean="0">
                <a:solidFill>
                  <a:srgbClr val="FFFF00"/>
                </a:solidFill>
              </a:rPr>
              <a:t>Among the winged insects that walk on all fours you may eat those that have jointed legs above their feet, with which to leap on the ground’ (Lev. 11:21): </a:t>
            </a:r>
            <a:r>
              <a:rPr lang="en-US" dirty="0" smtClean="0"/>
              <a:t>locust, cricket, grasshopper.</a:t>
            </a:r>
            <a:endParaRPr lang="en-US" dirty="0"/>
          </a:p>
          <a:p>
            <a:endParaRPr lang="en-US" dirty="0"/>
          </a:p>
        </p:txBody>
      </p:sp>
    </p:spTree>
    <p:extLst>
      <p:ext uri="{BB962C8B-B14F-4D97-AF65-F5344CB8AC3E}">
        <p14:creationId xmlns:p14="http://schemas.microsoft.com/office/powerpoint/2010/main" val="5079696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Kosher Laws: Method of Slaughter</a:t>
            </a:r>
            <a:endParaRPr lang="en-US"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885071"/>
            <a:ext cx="4038600" cy="3545057"/>
          </a:xfrm>
        </p:spPr>
      </p:pic>
      <p:sp>
        <p:nvSpPr>
          <p:cNvPr id="4" name="Content Placeholder 3"/>
          <p:cNvSpPr>
            <a:spLocks noGrp="1"/>
          </p:cNvSpPr>
          <p:nvPr>
            <p:ph sz="half" idx="2"/>
          </p:nvPr>
        </p:nvSpPr>
        <p:spPr>
          <a:xfrm>
            <a:off x="4648200" y="1417638"/>
            <a:ext cx="4038600" cy="5095704"/>
          </a:xfrm>
        </p:spPr>
        <p:txBody>
          <a:bodyPr>
            <a:normAutofit fontScale="70000" lnSpcReduction="20000"/>
          </a:bodyPr>
          <a:lstStyle/>
          <a:p>
            <a:r>
              <a:rPr lang="en-US" dirty="0" err="1" smtClean="0"/>
              <a:t>Kashrut</a:t>
            </a:r>
            <a:r>
              <a:rPr lang="en-US" dirty="0" smtClean="0"/>
              <a:t> on the method of killing animals:</a:t>
            </a:r>
          </a:p>
          <a:p>
            <a:pPr>
              <a:buNone/>
            </a:pPr>
            <a:r>
              <a:rPr lang="en-US" dirty="0" smtClean="0"/>
              <a:t>	- Talmud states that the method of </a:t>
            </a:r>
            <a:r>
              <a:rPr lang="en-US" i="1" dirty="0" err="1" smtClean="0"/>
              <a:t>shehitah</a:t>
            </a:r>
            <a:r>
              <a:rPr lang="en-US" i="1" dirty="0" smtClean="0"/>
              <a:t> </a:t>
            </a:r>
            <a:r>
              <a:rPr lang="en-US" dirty="0" smtClean="0"/>
              <a:t>was explained by God to Moses on Sinai.</a:t>
            </a:r>
          </a:p>
          <a:p>
            <a:pPr>
              <a:buNone/>
            </a:pPr>
            <a:endParaRPr lang="en-US" sz="2100" dirty="0" smtClean="0">
              <a:solidFill>
                <a:srgbClr val="FFFF00"/>
              </a:solidFill>
            </a:endParaRPr>
          </a:p>
          <a:p>
            <a:pPr>
              <a:buNone/>
            </a:pPr>
            <a:r>
              <a:rPr lang="en-US" dirty="0" smtClean="0"/>
              <a:t>	- no animals with a serious defect is to be eaten (Exodus 22:31 and Mishnah) – no suitable for sacrifice in ancient Judaism.</a:t>
            </a:r>
          </a:p>
          <a:p>
            <a:pPr>
              <a:buNone/>
            </a:pPr>
            <a:r>
              <a:rPr lang="en-US" dirty="0" smtClean="0"/>
              <a:t>	- animal is to be given as painless a death as possible (Talmud):</a:t>
            </a:r>
          </a:p>
          <a:p>
            <a:pPr>
              <a:buNone/>
            </a:pPr>
            <a:r>
              <a:rPr lang="en-US" dirty="0" smtClean="0">
                <a:solidFill>
                  <a:srgbClr val="FFFF00"/>
                </a:solidFill>
              </a:rPr>
              <a:t>	Swift </a:t>
            </a:r>
            <a:r>
              <a:rPr lang="en-US" dirty="0">
                <a:solidFill>
                  <a:srgbClr val="FFFF00"/>
                </a:solidFill>
              </a:rPr>
              <a:t>cut to the animal’s throat with a </a:t>
            </a:r>
            <a:r>
              <a:rPr lang="en-US" dirty="0" smtClean="0">
                <a:solidFill>
                  <a:srgbClr val="FFFF00"/>
                </a:solidFill>
              </a:rPr>
              <a:t>sharp </a:t>
            </a:r>
            <a:r>
              <a:rPr lang="en-US" dirty="0">
                <a:solidFill>
                  <a:srgbClr val="FFFF00"/>
                </a:solidFill>
              </a:rPr>
              <a:t>knife (</a:t>
            </a:r>
            <a:r>
              <a:rPr lang="en-US" dirty="0" smtClean="0">
                <a:solidFill>
                  <a:srgbClr val="FFFF00"/>
                </a:solidFill>
              </a:rPr>
              <a:t>causes less suffering).</a:t>
            </a:r>
          </a:p>
          <a:p>
            <a:pPr>
              <a:buNone/>
            </a:pPr>
            <a:r>
              <a:rPr lang="en-US" dirty="0" smtClean="0">
                <a:solidFill>
                  <a:srgbClr val="FFFF00"/>
                </a:solidFill>
              </a:rPr>
              <a:t>	Draining of blood from the animal (washing, salting and soaking the meat) – eating blood is forbidden (no natural deaths).</a:t>
            </a:r>
            <a:endParaRPr lang="en-US" dirty="0">
              <a:solidFill>
                <a:srgbClr val="FFFF00"/>
              </a:solidFill>
            </a:endParaRPr>
          </a:p>
          <a:p>
            <a:pPr>
              <a:buNone/>
            </a:pPr>
            <a:endParaRPr lang="en-US" dirty="0" smtClean="0"/>
          </a:p>
        </p:txBody>
      </p:sp>
    </p:spTree>
    <p:extLst>
      <p:ext uri="{BB962C8B-B14F-4D97-AF65-F5344CB8AC3E}">
        <p14:creationId xmlns:p14="http://schemas.microsoft.com/office/powerpoint/2010/main" val="18242111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 Milk and Meat</a:t>
            </a:r>
            <a:endParaRPr lang="en-US" dirty="0"/>
          </a:p>
        </p:txBody>
      </p:sp>
      <p:sp>
        <p:nvSpPr>
          <p:cNvPr id="3" name="Content Placeholder 2"/>
          <p:cNvSpPr>
            <a:spLocks noGrp="1"/>
          </p:cNvSpPr>
          <p:nvPr>
            <p:ph sz="half" idx="1"/>
          </p:nvPr>
        </p:nvSpPr>
        <p:spPr>
          <a:xfrm>
            <a:off x="457200" y="1417638"/>
            <a:ext cx="4038600" cy="4708525"/>
          </a:xfrm>
        </p:spPr>
        <p:txBody>
          <a:bodyPr>
            <a:normAutofit fontScale="70000" lnSpcReduction="20000"/>
          </a:bodyPr>
          <a:lstStyle/>
          <a:p>
            <a:pPr>
              <a:buNone/>
            </a:pPr>
            <a:r>
              <a:rPr lang="en-US" dirty="0" smtClean="0"/>
              <a:t>	</a:t>
            </a:r>
            <a:r>
              <a:rPr lang="en-US" dirty="0" smtClean="0">
                <a:solidFill>
                  <a:srgbClr val="FFFF00"/>
                </a:solidFill>
              </a:rPr>
              <a:t>‘You shall not boil a kid in his mother’s milk’ (Exodus 23:19)</a:t>
            </a:r>
          </a:p>
          <a:p>
            <a:pPr>
              <a:buNone/>
            </a:pPr>
            <a:endParaRPr lang="en-US" dirty="0" smtClean="0"/>
          </a:p>
          <a:p>
            <a:r>
              <a:rPr lang="en-US" dirty="0" smtClean="0"/>
              <a:t>Prohibition against cooking or eating milk and meat together.</a:t>
            </a:r>
          </a:p>
          <a:p>
            <a:r>
              <a:rPr lang="en-US" dirty="0" smtClean="0"/>
              <a:t>A stipulated period of time must pass before a dairy dish can be eaten after a meal (3-6 hours).</a:t>
            </a:r>
          </a:p>
          <a:p>
            <a:r>
              <a:rPr lang="en-US" dirty="0" smtClean="0"/>
              <a:t>This also applies to utensils (two sets of dishes).</a:t>
            </a:r>
            <a:endParaRPr lang="en-US" dirty="0"/>
          </a:p>
        </p:txBody>
      </p:sp>
      <p:sp>
        <p:nvSpPr>
          <p:cNvPr id="4" name="Content Placeholder 3"/>
          <p:cNvSpPr>
            <a:spLocks noGrp="1"/>
          </p:cNvSpPr>
          <p:nvPr>
            <p:ph sz="half" idx="2"/>
          </p:nvPr>
        </p:nvSpPr>
        <p:spPr>
          <a:xfrm>
            <a:off x="4648200" y="1600200"/>
            <a:ext cx="4038600" cy="4872059"/>
          </a:xfrm>
        </p:spPr>
        <p:txBody>
          <a:bodyPr>
            <a:normAutofit fontScale="70000" lnSpcReduction="20000"/>
          </a:bodyPr>
          <a:lstStyle/>
          <a:p>
            <a:pPr>
              <a:buNone/>
            </a:pPr>
            <a:r>
              <a:rPr lang="en-US" dirty="0">
                <a:solidFill>
                  <a:srgbClr val="FFFF00"/>
                </a:solidFill>
              </a:rPr>
              <a:t>	</a:t>
            </a:r>
            <a:r>
              <a:rPr lang="en-US" dirty="0" smtClean="0">
                <a:solidFill>
                  <a:srgbClr val="00B0F0"/>
                </a:solidFill>
              </a:rPr>
              <a:t>Two Jews who are familiar with each other may not eat at the same table if one is eating meat and the other dairy products, unless they make a clear thing of distinction – e.g. each will eat only on his individual table mat or they place an article which would not usually be placed on the table between them (for the purpose of separation).  They should take care not to drink from the same vessel, because particles of food may become stuck to it. This prohibition applies even if the two (are feuding and) are careful not to use the other’s property.</a:t>
            </a:r>
          </a:p>
          <a:p>
            <a:pPr>
              <a:buNone/>
            </a:pPr>
            <a:r>
              <a:rPr lang="en-US" dirty="0" smtClean="0">
                <a:solidFill>
                  <a:srgbClr val="00B0F0"/>
                </a:solidFill>
              </a:rPr>
              <a:t>	</a:t>
            </a:r>
            <a:r>
              <a:rPr lang="en-US" dirty="0" err="1" smtClean="0">
                <a:solidFill>
                  <a:srgbClr val="00B0F0"/>
                </a:solidFill>
              </a:rPr>
              <a:t>Shulkhan</a:t>
            </a:r>
            <a:r>
              <a:rPr lang="en-US" dirty="0" smtClean="0">
                <a:solidFill>
                  <a:srgbClr val="00B0F0"/>
                </a:solidFill>
              </a:rPr>
              <a:t> </a:t>
            </a:r>
            <a:r>
              <a:rPr lang="en-US" dirty="0" err="1" smtClean="0">
                <a:solidFill>
                  <a:srgbClr val="00B0F0"/>
                </a:solidFill>
              </a:rPr>
              <a:t>Arukh</a:t>
            </a:r>
            <a:r>
              <a:rPr lang="en-US" dirty="0" smtClean="0">
                <a:solidFill>
                  <a:srgbClr val="00B0F0"/>
                </a:solidFill>
              </a:rPr>
              <a:t> (rabbinic text)</a:t>
            </a:r>
            <a:endParaRPr lang="en-US" dirty="0">
              <a:solidFill>
                <a:srgbClr val="00B0F0"/>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4062" y="4346917"/>
            <a:ext cx="3474720" cy="1984665"/>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Dietary Laws</a:t>
            </a:r>
            <a:endParaRPr lang="en-US" dirty="0"/>
          </a:p>
        </p:txBody>
      </p:sp>
      <p:sp>
        <p:nvSpPr>
          <p:cNvPr id="3" name="Content Placeholder 2"/>
          <p:cNvSpPr>
            <a:spLocks noGrp="1"/>
          </p:cNvSpPr>
          <p:nvPr>
            <p:ph sz="half" idx="1"/>
          </p:nvPr>
        </p:nvSpPr>
        <p:spPr/>
        <p:txBody>
          <a:bodyPr>
            <a:normAutofit fontScale="70000" lnSpcReduction="20000"/>
          </a:bodyPr>
          <a:lstStyle/>
          <a:p>
            <a:pPr>
              <a:buNone/>
            </a:pPr>
            <a:r>
              <a:rPr lang="en-US" dirty="0" smtClean="0"/>
              <a:t>	</a:t>
            </a:r>
            <a:endParaRPr lang="en-US" dirty="0"/>
          </a:p>
        </p:txBody>
      </p:sp>
      <p:sp>
        <p:nvSpPr>
          <p:cNvPr id="4" name="Content Placeholder 3"/>
          <p:cNvSpPr>
            <a:spLocks noGrp="1"/>
          </p:cNvSpPr>
          <p:nvPr>
            <p:ph sz="half" idx="2"/>
          </p:nvPr>
        </p:nvSpPr>
        <p:spPr/>
        <p:txBody>
          <a:bodyPr>
            <a:normAutofit fontScale="70000" lnSpcReduction="20000"/>
          </a:bodyPr>
          <a:lstStyle/>
          <a:p>
            <a:r>
              <a:rPr lang="en-US" dirty="0" smtClean="0"/>
              <a:t>Pagan practice?</a:t>
            </a:r>
          </a:p>
          <a:p>
            <a:r>
              <a:rPr lang="en-US" dirty="0" smtClean="0"/>
              <a:t>Digestive issue (meat, shellfish)?</a:t>
            </a:r>
          </a:p>
          <a:p>
            <a:r>
              <a:rPr lang="en-US" dirty="0" smtClean="0"/>
              <a:t>Meat represents death, milk represents life?</a:t>
            </a:r>
          </a:p>
          <a:p>
            <a:endParaRPr lang="en-US" dirty="0" smtClean="0"/>
          </a:p>
          <a:p>
            <a:r>
              <a:rPr lang="en-US" dirty="0" smtClean="0">
                <a:solidFill>
                  <a:srgbClr val="FFFF00"/>
                </a:solidFill>
              </a:rPr>
              <a:t>Reform: </a:t>
            </a:r>
            <a:r>
              <a:rPr lang="en-US" dirty="0" smtClean="0"/>
              <a:t>dietary laws are connected to Temple ritual and therefore no longer of importance in Jewish tradition (focus on ethics rather than rituals).</a:t>
            </a:r>
          </a:p>
          <a:p>
            <a:r>
              <a:rPr lang="en-US" dirty="0" smtClean="0">
                <a:solidFill>
                  <a:srgbClr val="FFFF00"/>
                </a:solidFill>
              </a:rPr>
              <a:t>Conservative and Orthodox:</a:t>
            </a:r>
            <a:r>
              <a:rPr lang="en-US" dirty="0" smtClean="0">
                <a:solidFill>
                  <a:srgbClr val="FFFFFF"/>
                </a:solidFill>
              </a:rPr>
              <a:t> they continue to adhere to the laws of </a:t>
            </a:r>
            <a:r>
              <a:rPr lang="en-US" i="1" dirty="0" err="1" smtClean="0">
                <a:solidFill>
                  <a:srgbClr val="FFFFFF"/>
                </a:solidFill>
              </a:rPr>
              <a:t>kashrut</a:t>
            </a:r>
            <a:r>
              <a:rPr lang="en-US" i="1" dirty="0" smtClean="0">
                <a:solidFill>
                  <a:srgbClr val="FFFFFF"/>
                </a:solidFill>
              </a:rPr>
              <a:t>, </a:t>
            </a:r>
            <a:r>
              <a:rPr lang="en-US" dirty="0" smtClean="0">
                <a:solidFill>
                  <a:srgbClr val="FFFFFF"/>
                </a:solidFill>
              </a:rPr>
              <a:t>although more selectively in the case of Conservative Judaism.</a:t>
            </a:r>
            <a:endParaRPr lang="en-US" dirty="0">
              <a:solidFill>
                <a:srgbClr val="FFFF00"/>
              </a:solidFill>
            </a:endParaRPr>
          </a:p>
        </p:txBody>
      </p:sp>
      <p:pic>
        <p:nvPicPr>
          <p:cNvPr id="6" name="Picture 5" descr="unnamed.jpg"/>
          <p:cNvPicPr>
            <a:picLocks noChangeAspect="1"/>
          </p:cNvPicPr>
          <p:nvPr/>
        </p:nvPicPr>
        <p:blipFill>
          <a:blip r:embed="rId2"/>
          <a:stretch>
            <a:fillRect/>
          </a:stretch>
        </p:blipFill>
        <p:spPr>
          <a:xfrm>
            <a:off x="660400" y="1417638"/>
            <a:ext cx="3573975" cy="4904421"/>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s-it-kosher-1583306161-L.jpg"/>
          <p:cNvPicPr>
            <a:picLocks noChangeAspect="1"/>
          </p:cNvPicPr>
          <p:nvPr/>
        </p:nvPicPr>
        <p:blipFill>
          <a:blip r:embed="rId2"/>
          <a:stretch>
            <a:fillRect/>
          </a:stretch>
        </p:blipFill>
        <p:spPr>
          <a:xfrm>
            <a:off x="5655568" y="1700030"/>
            <a:ext cx="3152167" cy="4546966"/>
          </a:xfrm>
          <a:prstGeom prst="rect">
            <a:avLst/>
          </a:prstGeom>
        </p:spPr>
      </p:pic>
      <p:pic>
        <p:nvPicPr>
          <p:cNvPr id="3" name="Picture 2" descr="kosher-mcdonalds-300x200.jpg"/>
          <p:cNvPicPr>
            <a:picLocks noChangeAspect="1"/>
          </p:cNvPicPr>
          <p:nvPr/>
        </p:nvPicPr>
        <p:blipFill>
          <a:blip r:embed="rId3"/>
          <a:stretch>
            <a:fillRect/>
          </a:stretch>
        </p:blipFill>
        <p:spPr>
          <a:xfrm>
            <a:off x="771525" y="3973513"/>
            <a:ext cx="3810000" cy="2540000"/>
          </a:xfrm>
          <a:prstGeom prst="rect">
            <a:avLst/>
          </a:prstGeom>
        </p:spPr>
      </p:pic>
      <p:pic>
        <p:nvPicPr>
          <p:cNvPr id="5" name="Picture 4" descr="about-food.jpg"/>
          <p:cNvPicPr>
            <a:picLocks noChangeAspect="1"/>
          </p:cNvPicPr>
          <p:nvPr/>
        </p:nvPicPr>
        <p:blipFill>
          <a:blip r:embed="rId4"/>
          <a:stretch>
            <a:fillRect/>
          </a:stretch>
        </p:blipFill>
        <p:spPr>
          <a:xfrm>
            <a:off x="573527" y="546182"/>
            <a:ext cx="4822588" cy="3072312"/>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714</TotalTime>
  <Words>701</Words>
  <Application>Microsoft Macintosh PowerPoint</Application>
  <PresentationFormat>On-screen Show (4:3)</PresentationFormat>
  <Paragraphs>96</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ＭＳ Ｐゴシック</vt:lpstr>
      <vt:lpstr>Arial</vt:lpstr>
      <vt:lpstr>Calibri</vt:lpstr>
      <vt:lpstr>Times New Roman</vt:lpstr>
      <vt:lpstr>Wingdings</vt:lpstr>
      <vt:lpstr>Office Theme</vt:lpstr>
      <vt:lpstr>All Things Kosher</vt:lpstr>
      <vt:lpstr>Judaism: Religion of the Book</vt:lpstr>
      <vt:lpstr>The Hebrew Bible</vt:lpstr>
      <vt:lpstr>TaNaKh</vt:lpstr>
      <vt:lpstr>Destruction of the Jerusalem Temple in 70 CE</vt:lpstr>
      <vt:lpstr>Impact of Events in 70 CE</vt:lpstr>
      <vt:lpstr>Jewish Torah</vt:lpstr>
      <vt:lpstr>Torah</vt:lpstr>
      <vt:lpstr>The Judaism of the Dual Torah</vt:lpstr>
      <vt:lpstr>How far do the Torah laws extend?</vt:lpstr>
      <vt:lpstr>Jewish Denominations</vt:lpstr>
      <vt:lpstr>Jewish Denominations/Movements</vt:lpstr>
      <vt:lpstr>Kosher Laws: Clean Animals</vt:lpstr>
      <vt:lpstr>Kosher Laws: Unclean Animals</vt:lpstr>
      <vt:lpstr>Kosher Laws: Unclean Animals</vt:lpstr>
      <vt:lpstr>Kosher Laws: Method of Slaughter</vt:lpstr>
      <vt:lpstr>Dietary Laws: Milk and Meat</vt:lpstr>
      <vt:lpstr>Dietary Laws</vt:lpstr>
      <vt:lpstr>PowerPoint Presentation</vt:lpstr>
    </vt:vector>
  </TitlesOfParts>
  <Company>Theology and Religious Studies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Judaism</dc:title>
  <dc:creator>Catrin Williams</dc:creator>
  <cp:lastModifiedBy>Catrin Williams</cp:lastModifiedBy>
  <cp:revision>32</cp:revision>
  <dcterms:created xsi:type="dcterms:W3CDTF">2013-10-20T19:18:15Z</dcterms:created>
  <dcterms:modified xsi:type="dcterms:W3CDTF">2016-07-19T22:00:13Z</dcterms:modified>
</cp:coreProperties>
</file>