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1.xml" ContentType="application/vnd.openxmlformats-officedocument.drawingml.chart+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72"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976"/>
    <p:restoredTop sz="74519"/>
  </p:normalViewPr>
  <p:slideViewPr>
    <p:cSldViewPr snapToGrid="0" snapToObjects="1">
      <p:cViewPr varScale="1">
        <p:scale>
          <a:sx n="95" d="100"/>
          <a:sy n="95" d="100"/>
        </p:scale>
        <p:origin x="320" y="4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microsoft.com/office/2016/11/relationships/changesInfo" Target="changesInfos/changesInfo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heme" Target="theme/theme1.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Larisa Iamandita (2407623)" userId="5a932f91-9f8e-4757-b418-60670913ec7e" providerId="ADAL" clId="{7C3A9E64-8BA7-3955-A2A3-3E5C4BF69073}"/>
    <pc:docChg chg="custSel addSld delSld modSld">
      <pc:chgData name="Maria Larisa Iamandita (2407623)" userId="5a932f91-9f8e-4757-b418-60670913ec7e" providerId="ADAL" clId="{7C3A9E64-8BA7-3955-A2A3-3E5C4BF69073}" dt="2025-11-17T11:16:19.416" v="38" actId="1076"/>
      <pc:docMkLst>
        <pc:docMk/>
      </pc:docMkLst>
      <pc:sldChg chg="addSp modSp mod addAnim">
        <pc:chgData name="Maria Larisa Iamandita (2407623)" userId="5a932f91-9f8e-4757-b418-60670913ec7e" providerId="ADAL" clId="{7C3A9E64-8BA7-3955-A2A3-3E5C4BF69073}" dt="2025-11-17T11:15:59.716" v="37" actId="1076"/>
        <pc:sldMkLst>
          <pc:docMk/>
          <pc:sldMk cId="0" sldId="256"/>
        </pc:sldMkLst>
        <pc:picChg chg="add mod">
          <ac:chgData name="Maria Larisa Iamandita (2407623)" userId="5a932f91-9f8e-4757-b418-60670913ec7e" providerId="ADAL" clId="{7C3A9E64-8BA7-3955-A2A3-3E5C4BF69073}" dt="2025-11-17T11:15:59.716" v="37" actId="1076"/>
          <ac:picMkLst>
            <pc:docMk/>
            <pc:sldMk cId="0" sldId="256"/>
            <ac:picMk id="6" creationId="{2453E4DF-EA2F-ABFE-9FD1-74F086E82213}"/>
          </ac:picMkLst>
        </pc:picChg>
      </pc:sldChg>
      <pc:sldChg chg="addSp modSp mod addAnim">
        <pc:chgData name="Maria Larisa Iamandita (2407623)" userId="5a932f91-9f8e-4757-b418-60670913ec7e" providerId="ADAL" clId="{7C3A9E64-8BA7-3955-A2A3-3E5C4BF69073}" dt="2025-11-17T11:16:19.416" v="38" actId="1076"/>
        <pc:sldMkLst>
          <pc:docMk/>
          <pc:sldMk cId="0" sldId="257"/>
        </pc:sldMkLst>
        <pc:picChg chg="add mod">
          <ac:chgData name="Maria Larisa Iamandita (2407623)" userId="5a932f91-9f8e-4757-b418-60670913ec7e" providerId="ADAL" clId="{7C3A9E64-8BA7-3955-A2A3-3E5C4BF69073}" dt="2025-11-17T11:16:19.416" v="38" actId="1076"/>
          <ac:picMkLst>
            <pc:docMk/>
            <pc:sldMk cId="0" sldId="257"/>
            <ac:picMk id="5" creationId="{E2E38B53-3F43-AB55-A478-1CC187AFD944}"/>
          </ac:picMkLst>
        </pc:picChg>
      </pc:sldChg>
      <pc:sldChg chg="addSp modSp mod addAnim">
        <pc:chgData name="Maria Larisa Iamandita (2407623)" userId="5a932f91-9f8e-4757-b418-60670913ec7e" providerId="ADAL" clId="{7C3A9E64-8BA7-3955-A2A3-3E5C4BF69073}" dt="2025-11-17T11:15:35.455" v="36" actId="1076"/>
        <pc:sldMkLst>
          <pc:docMk/>
          <pc:sldMk cId="0" sldId="258"/>
        </pc:sldMkLst>
        <pc:picChg chg="add mod">
          <ac:chgData name="Maria Larisa Iamandita (2407623)" userId="5a932f91-9f8e-4757-b418-60670913ec7e" providerId="ADAL" clId="{7C3A9E64-8BA7-3955-A2A3-3E5C4BF69073}" dt="2025-11-17T11:15:35.455" v="36" actId="1076"/>
          <ac:picMkLst>
            <pc:docMk/>
            <pc:sldMk cId="0" sldId="258"/>
            <ac:picMk id="6" creationId="{977812B7-2D92-E973-C822-7E3E7FAFABBE}"/>
          </ac:picMkLst>
        </pc:picChg>
      </pc:sldChg>
      <pc:sldChg chg="addSp modSp mod addAnim">
        <pc:chgData name="Maria Larisa Iamandita (2407623)" userId="5a932f91-9f8e-4757-b418-60670913ec7e" providerId="ADAL" clId="{7C3A9E64-8BA7-3955-A2A3-3E5C4BF69073}" dt="2025-11-17T11:15:26.924" v="35" actId="1076"/>
        <pc:sldMkLst>
          <pc:docMk/>
          <pc:sldMk cId="0" sldId="259"/>
        </pc:sldMkLst>
        <pc:picChg chg="add mod">
          <ac:chgData name="Maria Larisa Iamandita (2407623)" userId="5a932f91-9f8e-4757-b418-60670913ec7e" providerId="ADAL" clId="{7C3A9E64-8BA7-3955-A2A3-3E5C4BF69073}" dt="2025-11-17T11:15:26.924" v="35" actId="1076"/>
          <ac:picMkLst>
            <pc:docMk/>
            <pc:sldMk cId="0" sldId="259"/>
            <ac:picMk id="6" creationId="{EA17FD0A-1086-B8C7-F4D4-C19B9AA00422}"/>
          </ac:picMkLst>
        </pc:picChg>
      </pc:sldChg>
      <pc:sldChg chg="addSp modSp mod addAnim">
        <pc:chgData name="Maria Larisa Iamandita (2407623)" userId="5a932f91-9f8e-4757-b418-60670913ec7e" providerId="ADAL" clId="{7C3A9E64-8BA7-3955-A2A3-3E5C4BF69073}" dt="2025-11-17T11:15:23.344" v="34" actId="1076"/>
        <pc:sldMkLst>
          <pc:docMk/>
          <pc:sldMk cId="0" sldId="260"/>
        </pc:sldMkLst>
        <pc:picChg chg="add mod">
          <ac:chgData name="Maria Larisa Iamandita (2407623)" userId="5a932f91-9f8e-4757-b418-60670913ec7e" providerId="ADAL" clId="{7C3A9E64-8BA7-3955-A2A3-3E5C4BF69073}" dt="2025-11-17T11:15:23.344" v="34" actId="1076"/>
          <ac:picMkLst>
            <pc:docMk/>
            <pc:sldMk cId="0" sldId="260"/>
            <ac:picMk id="6" creationId="{70531347-2CB0-10BE-E12B-8A39D7407BB8}"/>
          </ac:picMkLst>
        </pc:picChg>
      </pc:sldChg>
      <pc:sldChg chg="addSp modSp mod addAnim">
        <pc:chgData name="Maria Larisa Iamandita (2407623)" userId="5a932f91-9f8e-4757-b418-60670913ec7e" providerId="ADAL" clId="{7C3A9E64-8BA7-3955-A2A3-3E5C4BF69073}" dt="2025-11-17T11:15:16.594" v="33" actId="1076"/>
        <pc:sldMkLst>
          <pc:docMk/>
          <pc:sldMk cId="0" sldId="261"/>
        </pc:sldMkLst>
        <pc:picChg chg="add mod">
          <ac:chgData name="Maria Larisa Iamandita (2407623)" userId="5a932f91-9f8e-4757-b418-60670913ec7e" providerId="ADAL" clId="{7C3A9E64-8BA7-3955-A2A3-3E5C4BF69073}" dt="2025-11-17T11:15:16.594" v="33" actId="1076"/>
          <ac:picMkLst>
            <pc:docMk/>
            <pc:sldMk cId="0" sldId="261"/>
            <ac:picMk id="5" creationId="{4DDEE6F2-0868-9A1F-684F-9CC11AD3ABD9}"/>
          </ac:picMkLst>
        </pc:picChg>
      </pc:sldChg>
      <pc:sldChg chg="addSp modSp mod addAnim">
        <pc:chgData name="Maria Larisa Iamandita (2407623)" userId="5a932f91-9f8e-4757-b418-60670913ec7e" providerId="ADAL" clId="{7C3A9E64-8BA7-3955-A2A3-3E5C4BF69073}" dt="2025-11-17T11:14:41.608" v="29" actId="1076"/>
        <pc:sldMkLst>
          <pc:docMk/>
          <pc:sldMk cId="0" sldId="262"/>
        </pc:sldMkLst>
        <pc:picChg chg="add mod">
          <ac:chgData name="Maria Larisa Iamandita (2407623)" userId="5a932f91-9f8e-4757-b418-60670913ec7e" providerId="ADAL" clId="{7C3A9E64-8BA7-3955-A2A3-3E5C4BF69073}" dt="2025-11-17T11:14:41.608" v="29" actId="1076"/>
          <ac:picMkLst>
            <pc:docMk/>
            <pc:sldMk cId="0" sldId="262"/>
            <ac:picMk id="7" creationId="{80B5BE72-2B6D-D390-2898-D720D69830A0}"/>
          </ac:picMkLst>
        </pc:picChg>
      </pc:sldChg>
      <pc:sldChg chg="addSp modSp mod addAnim">
        <pc:chgData name="Maria Larisa Iamandita (2407623)" userId="5a932f91-9f8e-4757-b418-60670913ec7e" providerId="ADAL" clId="{7C3A9E64-8BA7-3955-A2A3-3E5C4BF69073}" dt="2025-11-17T11:14:44.947" v="30" actId="1076"/>
        <pc:sldMkLst>
          <pc:docMk/>
          <pc:sldMk cId="0" sldId="263"/>
        </pc:sldMkLst>
        <pc:picChg chg="add mod">
          <ac:chgData name="Maria Larisa Iamandita (2407623)" userId="5a932f91-9f8e-4757-b418-60670913ec7e" providerId="ADAL" clId="{7C3A9E64-8BA7-3955-A2A3-3E5C4BF69073}" dt="2025-11-17T11:14:44.947" v="30" actId="1076"/>
          <ac:picMkLst>
            <pc:docMk/>
            <pc:sldMk cId="0" sldId="263"/>
            <ac:picMk id="6" creationId="{89FCAB07-1D0F-4F6E-DED3-87D53BC9EB35}"/>
          </ac:picMkLst>
        </pc:picChg>
      </pc:sldChg>
      <pc:sldChg chg="addSp modSp mod addAnim">
        <pc:chgData name="Maria Larisa Iamandita (2407623)" userId="5a932f91-9f8e-4757-b418-60670913ec7e" providerId="ADAL" clId="{7C3A9E64-8BA7-3955-A2A3-3E5C4BF69073}" dt="2025-11-17T11:14:50.384" v="31" actId="1076"/>
        <pc:sldMkLst>
          <pc:docMk/>
          <pc:sldMk cId="0" sldId="264"/>
        </pc:sldMkLst>
        <pc:picChg chg="add mod">
          <ac:chgData name="Maria Larisa Iamandita (2407623)" userId="5a932f91-9f8e-4757-b418-60670913ec7e" providerId="ADAL" clId="{7C3A9E64-8BA7-3955-A2A3-3E5C4BF69073}" dt="2025-11-17T11:14:50.384" v="31" actId="1076"/>
          <ac:picMkLst>
            <pc:docMk/>
            <pc:sldMk cId="0" sldId="264"/>
            <ac:picMk id="5" creationId="{BD026E86-7271-AF87-FD40-54C19AE861B5}"/>
          </ac:picMkLst>
        </pc:picChg>
      </pc:sldChg>
      <pc:sldChg chg="addSp modSp mod addAnim">
        <pc:chgData name="Maria Larisa Iamandita (2407623)" userId="5a932f91-9f8e-4757-b418-60670913ec7e" providerId="ADAL" clId="{7C3A9E64-8BA7-3955-A2A3-3E5C4BF69073}" dt="2025-11-17T11:15:07.511" v="32" actId="1076"/>
        <pc:sldMkLst>
          <pc:docMk/>
          <pc:sldMk cId="0" sldId="265"/>
        </pc:sldMkLst>
        <pc:picChg chg="add mod">
          <ac:chgData name="Maria Larisa Iamandita (2407623)" userId="5a932f91-9f8e-4757-b418-60670913ec7e" providerId="ADAL" clId="{7C3A9E64-8BA7-3955-A2A3-3E5C4BF69073}" dt="2025-11-17T11:15:07.511" v="32" actId="1076"/>
          <ac:picMkLst>
            <pc:docMk/>
            <pc:sldMk cId="0" sldId="265"/>
            <ac:picMk id="6" creationId="{E49D4661-1F92-9CC3-C3CC-923690C68643}"/>
          </ac:picMkLst>
        </pc:picChg>
      </pc:sldChg>
      <pc:sldChg chg="addSp delSp modSp mod addAnim delAnim">
        <pc:chgData name="Maria Larisa Iamandita (2407623)" userId="5a932f91-9f8e-4757-b418-60670913ec7e" providerId="ADAL" clId="{7C3A9E64-8BA7-3955-A2A3-3E5C4BF69073}" dt="2025-11-17T11:14:02.145" v="28" actId="1076"/>
        <pc:sldMkLst>
          <pc:docMk/>
          <pc:sldMk cId="0" sldId="266"/>
        </pc:sldMkLst>
        <pc:picChg chg="add del mod">
          <ac:chgData name="Maria Larisa Iamandita (2407623)" userId="5a932f91-9f8e-4757-b418-60670913ec7e" providerId="ADAL" clId="{7C3A9E64-8BA7-3955-A2A3-3E5C4BF69073}" dt="2025-11-17T11:09:36.023" v="16" actId="478"/>
          <ac:picMkLst>
            <pc:docMk/>
            <pc:sldMk cId="0" sldId="266"/>
            <ac:picMk id="6" creationId="{B56BA3C4-A2F6-F22A-0FB8-DB6AD9383946}"/>
          </ac:picMkLst>
        </pc:picChg>
        <pc:picChg chg="add mod">
          <ac:chgData name="Maria Larisa Iamandita (2407623)" userId="5a932f91-9f8e-4757-b418-60670913ec7e" providerId="ADAL" clId="{7C3A9E64-8BA7-3955-A2A3-3E5C4BF69073}" dt="2025-11-17T11:14:02.145" v="28" actId="1076"/>
          <ac:picMkLst>
            <pc:docMk/>
            <pc:sldMk cId="0" sldId="266"/>
            <ac:picMk id="7" creationId="{B7111200-3668-746A-A5A9-D88047AAD3CC}"/>
          </ac:picMkLst>
        </pc:picChg>
      </pc:sldChg>
      <pc:sldChg chg="addSp modSp mod addAnim">
        <pc:chgData name="Maria Larisa Iamandita (2407623)" userId="5a932f91-9f8e-4757-b418-60670913ec7e" providerId="ADAL" clId="{7C3A9E64-8BA7-3955-A2A3-3E5C4BF69073}" dt="2025-11-17T11:13:58.337" v="27" actId="1076"/>
        <pc:sldMkLst>
          <pc:docMk/>
          <pc:sldMk cId="0" sldId="267"/>
        </pc:sldMkLst>
        <pc:picChg chg="add mod">
          <ac:chgData name="Maria Larisa Iamandita (2407623)" userId="5a932f91-9f8e-4757-b418-60670913ec7e" providerId="ADAL" clId="{7C3A9E64-8BA7-3955-A2A3-3E5C4BF69073}" dt="2025-11-17T11:13:58.337" v="27" actId="1076"/>
          <ac:picMkLst>
            <pc:docMk/>
            <pc:sldMk cId="0" sldId="267"/>
            <ac:picMk id="6" creationId="{63A15421-28AE-25ED-9AF6-09EA111867F6}"/>
          </ac:picMkLst>
        </pc:picChg>
      </pc:sldChg>
      <pc:sldChg chg="addSp modSp mod addAnim">
        <pc:chgData name="Maria Larisa Iamandita (2407623)" userId="5a932f91-9f8e-4757-b418-60670913ec7e" providerId="ADAL" clId="{7C3A9E64-8BA7-3955-A2A3-3E5C4BF69073}" dt="2025-11-17T11:13:54.778" v="26" actId="1076"/>
        <pc:sldMkLst>
          <pc:docMk/>
          <pc:sldMk cId="0" sldId="268"/>
        </pc:sldMkLst>
        <pc:picChg chg="add mod">
          <ac:chgData name="Maria Larisa Iamandita (2407623)" userId="5a932f91-9f8e-4757-b418-60670913ec7e" providerId="ADAL" clId="{7C3A9E64-8BA7-3955-A2A3-3E5C4BF69073}" dt="2025-11-17T11:13:54.778" v="26" actId="1076"/>
          <ac:picMkLst>
            <pc:docMk/>
            <pc:sldMk cId="0" sldId="268"/>
            <ac:picMk id="6" creationId="{E7EBC2A3-B6B2-B0A4-1F52-1157391B7CD8}"/>
          </ac:picMkLst>
        </pc:picChg>
      </pc:sldChg>
      <pc:sldChg chg="addSp modSp mod addAnim">
        <pc:chgData name="Maria Larisa Iamandita (2407623)" userId="5a932f91-9f8e-4757-b418-60670913ec7e" providerId="ADAL" clId="{7C3A9E64-8BA7-3955-A2A3-3E5C4BF69073}" dt="2025-11-17T11:13:42.411" v="25" actId="1076"/>
        <pc:sldMkLst>
          <pc:docMk/>
          <pc:sldMk cId="0" sldId="269"/>
        </pc:sldMkLst>
        <pc:picChg chg="add mod">
          <ac:chgData name="Maria Larisa Iamandita (2407623)" userId="5a932f91-9f8e-4757-b418-60670913ec7e" providerId="ADAL" clId="{7C3A9E64-8BA7-3955-A2A3-3E5C4BF69073}" dt="2025-11-17T11:13:42.411" v="25" actId="1076"/>
          <ac:picMkLst>
            <pc:docMk/>
            <pc:sldMk cId="0" sldId="269"/>
            <ac:picMk id="5" creationId="{C34E9A79-CE59-5BB9-D1AA-54B56CD959B7}"/>
          </ac:picMkLst>
        </pc:picChg>
      </pc:sldChg>
      <pc:sldChg chg="addSp delSp modSp mod addAnim delAnim">
        <pc:chgData name="Maria Larisa Iamandita (2407623)" userId="5a932f91-9f8e-4757-b418-60670913ec7e" providerId="ADAL" clId="{7C3A9E64-8BA7-3955-A2A3-3E5C4BF69073}" dt="2025-11-17T11:13:34.090" v="24" actId="1076"/>
        <pc:sldMkLst>
          <pc:docMk/>
          <pc:sldMk cId="0" sldId="270"/>
        </pc:sldMkLst>
        <pc:picChg chg="add del mod">
          <ac:chgData name="Maria Larisa Iamandita (2407623)" userId="5a932f91-9f8e-4757-b418-60670913ec7e" providerId="ADAL" clId="{7C3A9E64-8BA7-3955-A2A3-3E5C4BF69073}" dt="2025-11-17T11:12:50.974" v="22" actId="478"/>
          <ac:picMkLst>
            <pc:docMk/>
            <pc:sldMk cId="0" sldId="270"/>
            <ac:picMk id="5" creationId="{267CB728-A9A8-5A35-47BE-2E9708073DE8}"/>
          </ac:picMkLst>
        </pc:picChg>
        <pc:picChg chg="add mod">
          <ac:chgData name="Maria Larisa Iamandita (2407623)" userId="5a932f91-9f8e-4757-b418-60670913ec7e" providerId="ADAL" clId="{7C3A9E64-8BA7-3955-A2A3-3E5C4BF69073}" dt="2025-11-17T11:13:34.090" v="24" actId="1076"/>
          <ac:picMkLst>
            <pc:docMk/>
            <pc:sldMk cId="0" sldId="270"/>
            <ac:picMk id="6" creationId="{104C5401-9547-AD82-D338-7026685D84A1}"/>
          </ac:picMkLst>
        </pc:picChg>
      </pc:sldChg>
      <pc:sldChg chg="new del">
        <pc:chgData name="Maria Larisa Iamandita (2407623)" userId="5a932f91-9f8e-4757-b418-60670913ec7e" providerId="ADAL" clId="{7C3A9E64-8BA7-3955-A2A3-3E5C4BF69073}" dt="2025-11-17T10:59:01.323" v="1" actId="2696"/>
        <pc:sldMkLst>
          <pc:docMk/>
          <pc:sldMk cId="833916438" sldId="272"/>
        </pc:sldMkLst>
      </pc:sldChg>
      <pc:sldChg chg="new">
        <pc:chgData name="Maria Larisa Iamandita (2407623)" userId="5a932f91-9f8e-4757-b418-60670913ec7e" providerId="ADAL" clId="{7C3A9E64-8BA7-3955-A2A3-3E5C4BF69073}" dt="2025-11-17T10:59:01.946" v="2" actId="680"/>
        <pc:sldMkLst>
          <pc:docMk/>
          <pc:sldMk cId="1031187169" sldId="272"/>
        </pc:sldMkLst>
      </pc:sldChg>
      <pc:sldChg chg="new del">
        <pc:chgData name="Maria Larisa Iamandita (2407623)" userId="5a932f91-9f8e-4757-b418-60670913ec7e" providerId="ADAL" clId="{7C3A9E64-8BA7-3955-A2A3-3E5C4BF69073}" dt="2025-11-17T10:59:05.769" v="4" actId="2696"/>
        <pc:sldMkLst>
          <pc:docMk/>
          <pc:sldMk cId="1841763492" sldId="273"/>
        </pc:sldMkLst>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 /></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col"/>
        <c:grouping val="clustered"/>
        <c:varyColors val="0"/>
        <c:ser>
          <c:idx val="0"/>
          <c:order val="0"/>
          <c:tx>
            <c:strRef>
              <c:f>Sheet1!$B$1</c:f>
              <c:strCache>
                <c:ptCount val="1"/>
                <c:pt idx="0">
                  <c:v>Prevalence (millions)</c:v>
                </c:pt>
              </c:strCache>
            </c:strRef>
          </c:tx>
          <c:spPr>
            <a:solidFill>
              <a:srgbClr val="2F5597"/>
            </a:solidFill>
            <a:effectLst/>
          </c:spPr>
          <c:invertIfNegative val="0"/>
          <c:cat>
            <c:strRef>
              <c:f>Sheet1!$A$2:$A$4</c:f>
              <c:strCache>
                <c:ptCount val="3"/>
                <c:pt idx="0">
                  <c:v>CHD</c:v>
                </c:pt>
                <c:pt idx="1">
                  <c:v>CKD</c:v>
                </c:pt>
                <c:pt idx="2">
                  <c:v>Stroke/TIA</c:v>
                </c:pt>
              </c:strCache>
            </c:strRef>
          </c:cat>
          <c:val>
            <c:numRef>
              <c:f>Sheet1!$B$2:$B$4</c:f>
              <c:numCache>
                <c:formatCode>General</c:formatCode>
                <c:ptCount val="3"/>
                <c:pt idx="0">
                  <c:v>1.879</c:v>
                </c:pt>
                <c:pt idx="1">
                  <c:v>2.238</c:v>
                </c:pt>
                <c:pt idx="2">
                  <c:v>1.175</c:v>
                </c:pt>
              </c:numCache>
            </c:numRef>
          </c:val>
          <c:extLst>
            <c:ext xmlns:c16="http://schemas.microsoft.com/office/drawing/2014/chart" uri="{C3380CC4-5D6E-409C-BE32-E72D297353CC}">
              <c16:uniqueId val="{00000000-B251-3743-89A4-9F2B763AA1D8}"/>
            </c:ext>
          </c:extLst>
        </c:ser>
        <c:dLbls>
          <c:showLegendKey val="0"/>
          <c:showVal val="0"/>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000000"/>
                </a:solidFill>
                <a:latin typeface="Arial"/>
              </a:defRPr>
            </a:pPr>
            <a:endParaRPr lang="en-US"/>
          </a:p>
        </c:txPr>
        <c:crossAx val="2094734552"/>
        <c:crosses val="autoZero"/>
        <c:auto val="1"/>
        <c:lblAlgn val="ctr"/>
        <c:lblOffset val="100"/>
        <c:noMultiLvlLbl val="1"/>
      </c:catAx>
      <c:valAx>
        <c:axId val="2094734552"/>
        <c:scaling>
          <c:orientation val="minMax"/>
          <c:max val="3"/>
          <c:min val="0"/>
        </c:scaling>
        <c:delete val="0"/>
        <c:axPos val="l"/>
        <c:majorGridlines>
          <c:spPr>
            <a:ln w="12700" cap="flat">
              <a:solidFill>
                <a:srgbClr val="888888"/>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200" b="0" i="0" u="none" strike="noStrike">
                <a:solidFill>
                  <a:srgbClr val="000000"/>
                </a:solidFill>
                <a:latin typeface="Arial"/>
              </a:defRPr>
            </a:pPr>
            <a:endParaRPr lang="en-US"/>
          </a:p>
        </c:txPr>
        <c:crossAx val="2094734554"/>
        <c:crosses val="autoZero"/>
        <c:crossBetween val="between"/>
        <c:majorUnit val="0.5"/>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315484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nhs.uk/conditions/heart-attack/prevention/#:~:text=Making%20lifestyle%20changes%20is%20the,or%20having%20another%20heart%20attack" TargetMode="External" /><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This opening slide introduces the focus of the presentation: a care plan for a fictional patient living with coronary heart disease. The abstract heart graphic on the right emphasises our cardiovascular focus while the transparent panel on the left provides space for the title and five concise sentences. We tell the audience what to expect: an exploration of anatomy and physiology, a realistic patient profile highlighting modifiable risk factors, and evidence-based recommendations drawn from NHS and NICE guidance. Use this moment to capture attention and signal that the following slides will integrate scientific understanding with practical care planning.</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This plan slide instructs the room. We'll start with our fictional patient and the primary cardiovascular risk factors. The next sections discuss coronary circulation and how atherosclerosis affects the body after discussing the heart's shape and function. We'll then discuss lifestyle risk factors, provide national data, and offer diet and exercise advice. We conclude with monitoring, communication, and ethics. In the conclusion, we </a:t>
            </a:r>
            <a:r>
              <a:rPr lang="en-US" dirty="0" err="1"/>
              <a:t>summarise</a:t>
            </a:r>
            <a:r>
              <a:rPr lang="en-US" dirty="0"/>
              <a:t> our main findings. This approach helps plan information flow and switches topics easily (Ames, 2019).</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Normal people can have coronary heart disease, as seen on this slide. Our 45-year-old office worker gains weight and has stomach issues due to inactivity. He smokes ten cigarettes a day and has an unhealthy BMI. His cholesterol is raised by eating largely saturated-fat-rich prepared foods. His lack of exercise and family history of early heart disease increase his risk. The runner </a:t>
            </a:r>
            <a:r>
              <a:rPr lang="en-US" dirty="0" err="1"/>
              <a:t>symbolises</a:t>
            </a:r>
            <a:r>
              <a:rPr lang="en-US" dirty="0"/>
              <a:t> his need for positive changes. These details help people relate biology to real-life </a:t>
            </a:r>
            <a:r>
              <a:rPr lang="en-US" dirty="0" err="1"/>
              <a:t>behaviour</a:t>
            </a:r>
            <a:r>
              <a:rPr lang="en-US" dirty="0"/>
              <a:t> (Ames, 2019).</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We must understand cardiac function to understand coronary heart disease. The heart beats 100,000 times a day, pumping five gallons of blood every minute (</a:t>
            </a:r>
            <a:r>
              <a:rPr lang="en-US" dirty="0" err="1"/>
              <a:t>www.bhf.org.uk</a:t>
            </a:r>
            <a:r>
              <a:rPr lang="en-US" dirty="0"/>
              <a:t>). Upper chambers right and left atria get blood from systemic and pulmonary routes. Two lower ventricles supply blood to the lungs and body. Four valves and muscular walls prevent backflow. Remind pupils that these systems' cooperation determines cardiac output. The right diagram shows the chambers and vessels that connect them, supplementing the text.</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This slide depicts body parts and mechanical safety mechanisms that make blood flow one direction. Vein blood enters the right atrium and passes through the tricuspid valve to the right ventricle. Through the pulmonary valve, the right ventricle pumps blood to the lungs. Oxygenated blood returns to the left atrium via the pulmonary veins and mitral valve into the left ventricle. The left ventricle contracts strongly through the aortic valve to transmit oxygenated blood. When doctors comprehend these elements, they can better understand how structural issues or damaged valves generate reduced cardiac output and patient complaints.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The coronary arteries supply myocardial blood. Oxygen and nourishment are supplied to active muscle by these aortic root blood arteries that circle the heart. Left coronary artery branches into left anterior descending and circumflex. The right coronary artery supplies the right heart. As atherosclerosis worsens, fatty plaques narrow the lumen, limiting blood flow and causing myocardial </a:t>
            </a:r>
            <a:r>
              <a:rPr lang="en-US" dirty="0" err="1"/>
              <a:t>ischaemia</a:t>
            </a:r>
            <a:r>
              <a:rPr lang="en-US" dirty="0"/>
              <a:t>. Plaque breaks and thrombus blocks a blood path, causing myocardial infarction. The loose branching image resembles blood vessels that branch.</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The main cause of CHD is atherosclerosis. Fatty streaks arise when cholesterol-rich lipoproteins enter the arterial wall. As calcium, cell debris, and inflammatory cells accumulate, this lipid core forms a fibrofatty plaque (</a:t>
            </a:r>
            <a:r>
              <a:rPr lang="en-US" dirty="0" err="1"/>
              <a:t>my.clevelandclinic.org</a:t>
            </a:r>
            <a:r>
              <a:rPr lang="en-US" dirty="0"/>
              <a:t>). The artery narrows as plaque grows, making it difficult for blood to reach cells lower down. Strong shear pressures break fragile plaques, releasing pro-thrombotic material. The clot may block the blood vessel, causing a myocardial infarction or stroke. Teaching youngsters how this process works straight helps them grasp why primary prevention is crucial.</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Hospital admissions for coronary heart disease have declined by almost half since 2004. The condition still affects 3% of the UK population, approximately 1.9 million (</a:t>
            </a:r>
            <a:r>
              <a:rPr lang="en-US" dirty="0" err="1"/>
              <a:t>www.gov.uk</a:t>
            </a:r>
            <a:r>
              <a:rPr lang="en-US" dirty="0"/>
              <a:t>). Poverty is associated with higher premature death rates (</a:t>
            </a:r>
            <a:r>
              <a:rPr lang="en-US" dirty="0" err="1"/>
              <a:t>www.gov.uk</a:t>
            </a:r>
            <a:r>
              <a:rPr lang="en-US" dirty="0"/>
              <a:t>). In the clinic, patients may have angina, shortness of breath, fatigue, palpitations, or sudden cardiac death. Remember that many people don't have symptoms until a major blockage. Knowing how big the problem is helps people appreciate why public health goals like preventing illness progression and starting treatment early are so vital.</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Coronary heart disease is caused by both changeable and unchangeable variables. Toxins from smoking cause vascular inflammation and oxidative stress. Overeating fatty foods raises low-density lipoprotein cholesterol, and not exercising can make you fat, worsen insulin resistance, and elevate blood pressure. Alcohol and salt raise blood pressure. Controlling blood sugar helps reduce the impact of diseases like diabetes, but you can't change your age or heredity. These criteria show that treating many habits at once reduces risk the greatest (</a:t>
            </a:r>
            <a:r>
              <a:rPr lang="en-US" dirty="0" err="1"/>
              <a:t>www.nhs.uk</a:t>
            </a:r>
            <a:r>
              <a:rPr lang="en-US" dirty="0"/>
              <a:t>).</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This bar chart shows the number of people with three major chronic conditions. Coronary heart disease affects 1.88 million people, or 3% of the UK population, according to the government. Chronic kidney disease affects 2.24 million people, or 4.4% of the population (</a:t>
            </a:r>
            <a:r>
              <a:rPr lang="en-US" dirty="0" err="1"/>
              <a:t>www.gov.uk</a:t>
            </a:r>
            <a:r>
              <a:rPr lang="en-US" dirty="0"/>
              <a:t>). Stroke or acute </a:t>
            </a:r>
            <a:r>
              <a:rPr lang="en-US" dirty="0" err="1"/>
              <a:t>ischaemic</a:t>
            </a:r>
            <a:r>
              <a:rPr lang="en-US" dirty="0"/>
              <a:t> attack affects 1.18 million people, or 1.9% of the population (</a:t>
            </a:r>
            <a:r>
              <a:rPr lang="en-US" dirty="0" err="1"/>
              <a:t>www.gov.uk</a:t>
            </a:r>
            <a:r>
              <a:rPr lang="en-US" dirty="0"/>
              <a:t>). These data demonstrate how serious non-communicable illnesses are and how crucial it is to create organ-system-wide care regimens.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Changes in diet help prevent and treat coronary heart disease. Total fat should not exceed 30% of daily energy and saturated fat should not exceed 7%, according to NICE (</a:t>
            </a:r>
            <a:r>
              <a:rPr lang="en-US" dirty="0" err="1"/>
              <a:t>www.nice.org.uk</a:t>
            </a:r>
            <a:r>
              <a:rPr lang="en-US" dirty="0"/>
              <a:t>). Instead of saturated fats, consume more fruits, vegetables, whole grains, legumes, oily salmon, and monounsaturated and polyunsaturated oils. The NHS recommends a Mediterranean diet with lots of plant-based foods, healthy fats, lean proteins, and no salt, sugar, or processed meat (</a:t>
            </a:r>
            <a:r>
              <a:rPr lang="en-US" dirty="0" err="1"/>
              <a:t>www.nhs.uk</a:t>
            </a:r>
            <a:r>
              <a:rPr lang="en-US" dirty="0"/>
              <a:t>). Patients who are advised to consume five servings of fruits and vegetables daily will get more </a:t>
            </a:r>
            <a:r>
              <a:rPr lang="en-US" dirty="0" err="1"/>
              <a:t>fibre</a:t>
            </a:r>
            <a:r>
              <a:rPr lang="en-US" dirty="0"/>
              <a:t> and antioxidants and fewer high-calorie, low-nutrient items.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The UK Chief Medical Officers recommend 150 minutes of moderate-intensity aerobic exercise or 75 minutes of intensive activity per week. They also recommend twice-weekly muscle-strengthening (</a:t>
            </a:r>
            <a:r>
              <a:rPr lang="en-US" dirty="0" err="1"/>
              <a:t>www.nice.org.uk</a:t>
            </a:r>
            <a:r>
              <a:rPr lang="en-US" dirty="0"/>
              <a:t>). To avoid long periods of sitting, patients should be encouraged to do things they love such vigorous walking, swimming, or cycling. To lose weight, aim for a BMI between 18.5 and 24.9. An energy-controlled diet and greater exercise can help. Smoking cessation is one of the best strategies to </a:t>
            </a:r>
            <a:r>
              <a:rPr lang="en-US" dirty="0" err="1"/>
              <a:t>minimise</a:t>
            </a:r>
            <a:r>
              <a:rPr lang="en-US"/>
              <a:t> heart disease risk, thus it should be supported.</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Optimal management of coronary heart disease requires regular monitoring and adherence to pharmacologic therapy. Blood pressure and serum lipids should be checked routinely, with targets set according to cardiovascular risk stratification. Statins, antiplatelet agents and antihypertensives reduce the likelihood of subsequent events, and therapy should be titrated to achieve recommended targets. People with diabetes require monitoring of HbA1c and fasting glucose levels. Care is best coordinated through a primary care team that includes physicians, nurses, pharmacists and dietitians, ensuring continuity and holistic support. Documenting interventions and patient responses enables continuous improvement of the care plan</a:t>
            </a:r>
            <a:r>
              <a:rPr u="sng">
                <a:solidFill>
                  <a:schemeClr val="accent6"/>
                </a:solidFill>
                <a:hlinkClick r:id="rId3"/>
              </a:rPr>
              <a:t>(www.nhs.uk)</a:t>
            </a:r>
            <a:r>
              <a: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Effective communication and ethical practice are integral to patient-centred care. Clinicians should involve patients in decisions, ensuring they understand their diagnosis, available treatments and the rationale behind lifestyle recommendations. Using plain language, visuals and teach-back techniques can enhance comprehension, especially for those with low health literacy. Respect for confidentiality and autonomy must be maintained, and care plans should be sensitive to cultural, religious and personal values. Empowering patients through access to reliable resources and support groups fosters self-management and long-term adherence. The warm hands and heart illustration symbolises partnership, empathy and the humanistic side of healthcare.</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a:p>
        </p:txBody>
      </p:sp>
      <p:sp>
        <p:nvSpPr>
          <p:cNvPr id="3" name="Notes Placeholder 2"/>
          <p:cNvSpPr>
            <a:spLocks noGrp="1"/>
          </p:cNvSpPr>
          <p:nvPr>
            <p:ph type="body" idx="1"/>
          </p:nvPr>
        </p:nvSpPr>
        <p:spPr/>
        <p:txBody>
          <a:bodyPr/>
          <a:lstStyle/>
          <a:p>
            <a:r>
              <a:rPr lang="en-US" dirty="0"/>
              <a:t>In closing, our comprehensive care plan draws on anatomical and physiological knowledge to inform evidence-based recommendations. The fictional case study underscores the intersection of modifiable behaviours, social determinants and clinical management. We emphasise that lifestyle changes—healthy eating, regular exercise, weight control and smoking cessation—can dramatically reduce disease progression and improve quality of life. Guidelines from the NHS and NICE provide a solid foundation for monitoring and medical management, while effective communication and respect for patient autonomy ensure adherence and empowerment. Finally, continual reflection and coordinated follow-up help adapt the plan to evolving needs, promoting long-term cardiovascular health.</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 /><Relationship Id="rId2" Type="http://schemas.openxmlformats.org/officeDocument/2006/relationships/audio" Target="../media/media1.m4a" /><Relationship Id="rId1" Type="http://schemas.microsoft.com/office/2007/relationships/media" Target="../media/media1.m4a" /><Relationship Id="rId6" Type="http://schemas.openxmlformats.org/officeDocument/2006/relationships/image" Target="../media/image2.png" /><Relationship Id="rId5" Type="http://schemas.openxmlformats.org/officeDocument/2006/relationships/image" Target="../media/image1.png" /><Relationship Id="rId4" Type="http://schemas.openxmlformats.org/officeDocument/2006/relationships/notesSlide" Target="../notesSlides/notesSlide1.xml" /></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 /><Relationship Id="rId2" Type="http://schemas.openxmlformats.org/officeDocument/2006/relationships/audio" Target="../media/media2.m4a" /><Relationship Id="rId1" Type="http://schemas.microsoft.com/office/2007/relationships/media" Target="../media/media2.m4a" /><Relationship Id="rId5" Type="http://schemas.openxmlformats.org/officeDocument/2006/relationships/image" Target="../media/image2.png" /><Relationship Id="rId4" Type="http://schemas.openxmlformats.org/officeDocument/2006/relationships/notesSlide" Target="../notesSlides/notesSlide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 /><Relationship Id="rId2" Type="http://schemas.openxmlformats.org/officeDocument/2006/relationships/audio" Target="../media/media3.m4a" /><Relationship Id="rId1" Type="http://schemas.microsoft.com/office/2007/relationships/media" Target="../media/media3.m4a" /><Relationship Id="rId6" Type="http://schemas.openxmlformats.org/officeDocument/2006/relationships/image" Target="../media/image2.png" /><Relationship Id="rId5" Type="http://schemas.openxmlformats.org/officeDocument/2006/relationships/image" Target="../media/image3.png" /><Relationship Id="rId4" Type="http://schemas.openxmlformats.org/officeDocument/2006/relationships/notesSlide" Target="../notesSlides/notesSlide3.xml" /></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 /><Relationship Id="rId7" Type="http://schemas.openxmlformats.org/officeDocument/2006/relationships/image" Target="../media/image2.png" /><Relationship Id="rId2" Type="http://schemas.openxmlformats.org/officeDocument/2006/relationships/audio" Target="../media/media4.m4a" /><Relationship Id="rId1" Type="http://schemas.microsoft.com/office/2007/relationships/media" Target="../media/media4.m4a" /><Relationship Id="rId6" Type="http://schemas.openxmlformats.org/officeDocument/2006/relationships/hyperlink" Target="https://www.bhf.org.uk/informationsupport/how-a-healthy-heart-works#:~:text=Each%20day%2C%20your%20heart%20beats,in%20your%20circulatory%20system" TargetMode="External" /><Relationship Id="rId5" Type="http://schemas.openxmlformats.org/officeDocument/2006/relationships/image" Target="../media/image4.png" /><Relationship Id="rId4" Type="http://schemas.openxmlformats.org/officeDocument/2006/relationships/notesSlide" Target="../notesSlides/notesSlide4.xml" /></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 /><Relationship Id="rId7" Type="http://schemas.openxmlformats.org/officeDocument/2006/relationships/image" Target="../media/image2.png" /><Relationship Id="rId2" Type="http://schemas.openxmlformats.org/officeDocument/2006/relationships/audio" Target="../media/media5.m4a" /><Relationship Id="rId1" Type="http://schemas.microsoft.com/office/2007/relationships/media" Target="../media/media5.m4a" /><Relationship Id="rId6" Type="http://schemas.openxmlformats.org/officeDocument/2006/relationships/hyperlink" Target="https://www.bhf.org.uk/informationsupport/how-a-healthy-heart-works#:~:text=,the%20valves%20in%20your%20heart" TargetMode="External" /><Relationship Id="rId5" Type="http://schemas.openxmlformats.org/officeDocument/2006/relationships/hyperlink" Target="https://www.bhf.org.uk/informationsupport/how-a-healthy-heart-works#:~:text=Your%20heart%20has%20a%20left,upper%20chamber%20and%20lower%20chamber" TargetMode="External" /><Relationship Id="rId4" Type="http://schemas.openxmlformats.org/officeDocument/2006/relationships/notesSlide" Target="../notesSlides/notesSlide5.xml" /></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 /><Relationship Id="rId2" Type="http://schemas.openxmlformats.org/officeDocument/2006/relationships/audio" Target="../media/media6.m4a" /><Relationship Id="rId1" Type="http://schemas.microsoft.com/office/2007/relationships/media" Target="../media/media6.m4a" /><Relationship Id="rId6" Type="http://schemas.openxmlformats.org/officeDocument/2006/relationships/image" Target="../media/image2.png" /><Relationship Id="rId5" Type="http://schemas.openxmlformats.org/officeDocument/2006/relationships/hyperlink" Target="https://www.bhf.org.uk/informationsupport/how-a-healthy-heart-works#:~:text=Your%20coronary%20arteries%20supply%20the,main%20artery%20in%20your%20body" TargetMode="External" /><Relationship Id="rId4" Type="http://schemas.openxmlformats.org/officeDocument/2006/relationships/notesSlide" Target="../notesSlides/notesSlide6.xml" /></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 /><Relationship Id="rId2" Type="http://schemas.openxmlformats.org/officeDocument/2006/relationships/audio" Target="../media/media7.m4a" /><Relationship Id="rId1" Type="http://schemas.microsoft.com/office/2007/relationships/media" Target="../media/media7.m4a" /><Relationship Id="rId6" Type="http://schemas.openxmlformats.org/officeDocument/2006/relationships/image" Target="../media/image2.png" /><Relationship Id="rId5" Type="http://schemas.openxmlformats.org/officeDocument/2006/relationships/hyperlink" Target="https://my.clevelandclinic.org/health/diseases/16753-atherosclerosis-arterial-disease#:~:text=As%20plaque%20builds%20up%2C%20your,a%20%2027%20to%20form" TargetMode="External" /><Relationship Id="rId4" Type="http://schemas.openxmlformats.org/officeDocument/2006/relationships/notesSlide" Target="../notesSlides/notesSlide7.xml" /></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 /><Relationship Id="rId7" Type="http://schemas.openxmlformats.org/officeDocument/2006/relationships/image" Target="../media/image2.png" /><Relationship Id="rId2" Type="http://schemas.openxmlformats.org/officeDocument/2006/relationships/audio" Target="../media/media8.m4a" /><Relationship Id="rId1" Type="http://schemas.microsoft.com/office/2007/relationships/media" Target="../media/media8.m4a" /><Relationship Id="rId6" Type="http://schemas.openxmlformats.org/officeDocument/2006/relationships/hyperlink" Target="https://www.gov.uk/government/statistics/cardiovascular-disease-profiles-december-2024-update/cardiovascular-disease-profiles-short-statistical-commentary#:~:text=,financial%20year%20ending%20March%202024" TargetMode="External" /><Relationship Id="rId5" Type="http://schemas.openxmlformats.org/officeDocument/2006/relationships/image" Target="../media/image5.png" /><Relationship Id="rId4" Type="http://schemas.openxmlformats.org/officeDocument/2006/relationships/notesSlide" Target="../notesSlides/notesSlide8.xml" /></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 /><Relationship Id="rId2" Type="http://schemas.openxmlformats.org/officeDocument/2006/relationships/audio" Target="../media/media9.m4a" /><Relationship Id="rId1" Type="http://schemas.microsoft.com/office/2007/relationships/media" Target="../media/media9.m4a" /><Relationship Id="rId6" Type="http://schemas.openxmlformats.org/officeDocument/2006/relationships/image" Target="../media/image2.png" /><Relationship Id="rId5" Type="http://schemas.openxmlformats.org/officeDocument/2006/relationships/hyperlink" Target="https://www.nhs.uk/conditions/heart-attack/prevention/#:~:text=Making%20lifestyle%20changes%20is%20the,or%20having%20another%20heart%20attack" TargetMode="External" /><Relationship Id="rId4" Type="http://schemas.openxmlformats.org/officeDocument/2006/relationships/notesSlide" Target="../notesSlides/notesSlide9.xml" /></Relationships>
</file>

<file path=ppt/slides/_rels/slide11.xml.rels><?xml version="1.0" encoding="UTF-8" standalone="yes"?>
<Relationships xmlns="http://schemas.openxmlformats.org/package/2006/relationships"><Relationship Id="rId8" Type="http://schemas.openxmlformats.org/officeDocument/2006/relationships/image" Target="../media/image2.png" /><Relationship Id="rId3" Type="http://schemas.openxmlformats.org/officeDocument/2006/relationships/slideLayout" Target="../slideLayouts/slideLayout1.xml" /><Relationship Id="rId7" Type="http://schemas.openxmlformats.org/officeDocument/2006/relationships/hyperlink" Target="https://www.gov.uk/government/statistics/cardiovascular-disease-profiles-december-2024-update/cardiovascular-disease-profiles-short-statistical-commentary#:~:text=In%20the%20financial%20year%20ending,2%2C093%2C000%20from%20the%20previous%20year" TargetMode="External" /><Relationship Id="rId2" Type="http://schemas.openxmlformats.org/officeDocument/2006/relationships/audio" Target="../media/media10.m4a" /><Relationship Id="rId1" Type="http://schemas.microsoft.com/office/2007/relationships/media" Target="../media/media10.m4a" /><Relationship Id="rId6" Type="http://schemas.openxmlformats.org/officeDocument/2006/relationships/hyperlink" Target="https://www.gov.uk/government/statistics/cardiovascular-disease-profiles-december-2024-update/cardiovascular-disease-profiles-short-statistical-commentary#:~:text=,financial%20year%20ending%20March%202024" TargetMode="External" /><Relationship Id="rId5" Type="http://schemas.openxmlformats.org/officeDocument/2006/relationships/chart" Target="../charts/chart1.xml" /><Relationship Id="rId4" Type="http://schemas.openxmlformats.org/officeDocument/2006/relationships/notesSlide" Target="../notesSlides/notesSlide10.xml" /></Relationships>
</file>

<file path=ppt/slides/_rels/slide12.xml.rels><?xml version="1.0" encoding="UTF-8" standalone="yes"?>
<Relationships xmlns="http://schemas.openxmlformats.org/package/2006/relationships"><Relationship Id="rId8" Type="http://schemas.openxmlformats.org/officeDocument/2006/relationships/image" Target="../media/image2.png" /><Relationship Id="rId3" Type="http://schemas.openxmlformats.org/officeDocument/2006/relationships/slideLayout" Target="../slideLayouts/slideLayout1.xml" /><Relationship Id="rId7" Type="http://schemas.openxmlformats.org/officeDocument/2006/relationships/hyperlink" Target="https://www.nhs.uk/conditions/heart-attack/prevention/#:~:text=Making%20lifestyle%20changes%20is%20the,or%20having%20another%20heart%20attack" TargetMode="External" /><Relationship Id="rId2" Type="http://schemas.openxmlformats.org/officeDocument/2006/relationships/audio" Target="../media/media11.m4a" /><Relationship Id="rId1" Type="http://schemas.microsoft.com/office/2007/relationships/media" Target="../media/media11.m4a" /><Relationship Id="rId6" Type="http://schemas.openxmlformats.org/officeDocument/2006/relationships/hyperlink" Target="https://www.nice.org.uk/guidance/ng238/chapter/Recommendations#:~:text=Advise%20people%20at%20high%20risk,May%202023" TargetMode="External" /><Relationship Id="rId5" Type="http://schemas.openxmlformats.org/officeDocument/2006/relationships/image" Target="../media/image6.png" /><Relationship Id="rId4" Type="http://schemas.openxmlformats.org/officeDocument/2006/relationships/notesSlide" Target="../notesSlides/notesSlide11.xml" /></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 /><Relationship Id="rId7" Type="http://schemas.openxmlformats.org/officeDocument/2006/relationships/image" Target="../media/image2.png" /><Relationship Id="rId2" Type="http://schemas.openxmlformats.org/officeDocument/2006/relationships/audio" Target="../media/media12.m4a" /><Relationship Id="rId1" Type="http://schemas.microsoft.com/office/2007/relationships/media" Target="../media/media12.m4a" /><Relationship Id="rId6" Type="http://schemas.openxmlformats.org/officeDocument/2006/relationships/hyperlink" Target="https://www.nice.org.uk/guidance/ng238/chapter/Recommendations#:~:text=" TargetMode="External" /><Relationship Id="rId5" Type="http://schemas.openxmlformats.org/officeDocument/2006/relationships/image" Target="../media/image3.png" /><Relationship Id="rId4" Type="http://schemas.openxmlformats.org/officeDocument/2006/relationships/notesSlide" Target="../notesSlides/notesSlide12.xml" /></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 /><Relationship Id="rId7" Type="http://schemas.openxmlformats.org/officeDocument/2006/relationships/image" Target="../media/image2.png" /><Relationship Id="rId2" Type="http://schemas.openxmlformats.org/officeDocument/2006/relationships/audio" Target="../media/media13.m4a" /><Relationship Id="rId1" Type="http://schemas.microsoft.com/office/2007/relationships/media" Target="../media/media13.m4a" /><Relationship Id="rId6" Type="http://schemas.openxmlformats.org/officeDocument/2006/relationships/hyperlink" Target="https://www.nhs.uk/conditions/heart-attack/prevention/#:~:text=Making%20lifestyle%20changes%20is%20the,or%20having%20another%20heart%20attack" TargetMode="External" /><Relationship Id="rId5" Type="http://schemas.openxmlformats.org/officeDocument/2006/relationships/image" Target="../media/image5.png" /><Relationship Id="rId4" Type="http://schemas.openxmlformats.org/officeDocument/2006/relationships/notesSlide" Target="../notesSlides/notesSlide13.xml" /></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 /><Relationship Id="rId2" Type="http://schemas.openxmlformats.org/officeDocument/2006/relationships/audio" Target="../media/media14.m4a" /><Relationship Id="rId1" Type="http://schemas.microsoft.com/office/2007/relationships/media" Target="../media/media14.m4a" /><Relationship Id="rId6" Type="http://schemas.openxmlformats.org/officeDocument/2006/relationships/image" Target="../media/image2.png" /><Relationship Id="rId5" Type="http://schemas.openxmlformats.org/officeDocument/2006/relationships/image" Target="../media/image7.png" /><Relationship Id="rId4" Type="http://schemas.openxmlformats.org/officeDocument/2006/relationships/notesSlide" Target="../notesSlides/notesSlide14.xml" /></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xml" /><Relationship Id="rId2" Type="http://schemas.openxmlformats.org/officeDocument/2006/relationships/audio" Target="../media/media15.m4a" /><Relationship Id="rId1" Type="http://schemas.microsoft.com/office/2007/relationships/media" Target="../media/media15.m4a" /><Relationship Id="rId5" Type="http://schemas.openxmlformats.org/officeDocument/2006/relationships/image" Target="../media/image2.png" /><Relationship Id="rId4" Type="http://schemas.openxmlformats.org/officeDocument/2006/relationships/notesSlide" Target="../notesSlides/notesSlide15.xml" /></Relationships>
</file>

<file path=ppt/slides/_rels/slide17.xml.rels><?xml version="1.0" encoding="UTF-8" standalone="yes"?>
<Relationships xmlns="http://schemas.openxmlformats.org/package/2006/relationships"><Relationship Id="rId8" Type="http://schemas.openxmlformats.org/officeDocument/2006/relationships/hyperlink" Target="https://www.healthcareonline.org/partnership-working-health-social-care" TargetMode="External" /><Relationship Id="rId13" Type="http://schemas.openxmlformats.org/officeDocument/2006/relationships/hyperlink" Target="https://www.england.nhs.uk/integratedcare/what-is-integrated-care/" TargetMode="External" /><Relationship Id="rId3" Type="http://schemas.openxmlformats.org/officeDocument/2006/relationships/hyperlink" Target="https://www.sciencedirect.com/science/article/pii/S2688580819300348" TargetMode="External" /><Relationship Id="rId7" Type="http://schemas.openxmlformats.org/officeDocument/2006/relationships/hyperlink" Target="https://www.gov.uk/guidance/equality-act-2010-guidance" TargetMode="External" /><Relationship Id="rId12" Type="http://schemas.openxmlformats.org/officeDocument/2006/relationships/hyperlink" Target="https://www.nhs.uk/conditions/social-care-and-support-guide/making-decisions-for-someone-else/mental-capacity-act/" TargetMode="External" /><Relationship Id="rId2" Type="http://schemas.openxmlformats.org/officeDocument/2006/relationships/hyperlink" Target="https://www.theaccessgroup.com/uk/news/post/person-centred-care/" TargetMode="External" /><Relationship Id="rId16" Type="http://schemas.openxmlformats.org/officeDocument/2006/relationships/hyperlink" Target="https://www.cqc.org.uk/guidance-providers/person-centred-care" TargetMode="External" /><Relationship Id="rId1" Type="http://schemas.openxmlformats.org/officeDocument/2006/relationships/slideLayout" Target="../slideLayouts/slideLayout1.xml" /><Relationship Id="rId6" Type="http://schemas.openxmlformats.org/officeDocument/2006/relationships/hyperlink" Target="https://www.rcpjournals.org/content/futurehospj/3/2/114" TargetMode="External" /><Relationship Id="rId11" Type="http://schemas.openxmlformats.org/officeDocument/2006/relationships/hyperlink" Target="https://www.england.nhs.uk/long-term-plan/personalised-care/" TargetMode="External" /><Relationship Id="rId5" Type="http://schemas.openxmlformats.org/officeDocument/2006/relationships/hyperlink" Target="https://www.cqc.org.uk/guidance-providers/human-rights-healthcare" TargetMode="External" /><Relationship Id="rId15" Type="http://schemas.openxmlformats.org/officeDocument/2006/relationships/hyperlink" Target="https://www.health.org.uk/publications/person-centred-care-principles" TargetMode="External" /><Relationship Id="rId10" Type="http://schemas.openxmlformats.org/officeDocument/2006/relationships/hyperlink" Target="https://www.local.gov.uk/statutory-duties-involvement" TargetMode="External" /><Relationship Id="rId4" Type="http://schemas.openxmlformats.org/officeDocument/2006/relationships/hyperlink" Target="https://www.cqc.org.uk/guidance-providers/regulations-enforcement/regulation-9-person-centred-care" TargetMode="External" /><Relationship Id="rId9" Type="http://schemas.openxmlformats.org/officeDocument/2006/relationships/hyperlink" Target="https://dementiacarenet.org/uploads/kitwood-theory-personhood.pdf" TargetMode="External" /><Relationship Id="rId14" Type="http://schemas.openxmlformats.org/officeDocument/2006/relationships/hyperlink" Target="https://www.oneviewhealthcare.com/insights/eight-principles-patient-centered-care/" TargetMode="External" /></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5F9FC"/>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5"/>
          <a:srcRect/>
          <a:stretch/>
        </p:blipFill>
        <p:spPr>
          <a:xfrm>
            <a:off x="4937760" y="274320"/>
            <a:ext cx="4114800" cy="2743200"/>
          </a:xfrm>
          <a:prstGeom prst="rect">
            <a:avLst/>
          </a:prstGeom>
        </p:spPr>
      </p:pic>
      <p:sp>
        <p:nvSpPr>
          <p:cNvPr id="3" name="Shape 0"/>
          <p:cNvSpPr/>
          <p:nvPr/>
        </p:nvSpPr>
        <p:spPr>
          <a:xfrm>
            <a:off x="365760" y="274320"/>
            <a:ext cx="4206240" cy="2743200"/>
          </a:xfrm>
          <a:prstGeom prst="rect">
            <a:avLst/>
          </a:prstGeom>
          <a:solidFill>
            <a:srgbClr val="FFFFFF">
              <a:alpha val="80000"/>
            </a:srgbClr>
          </a:solidFill>
          <a:ln w="12700">
            <a:solidFill>
              <a:srgbClr val="FFFFFF"/>
            </a:solidFill>
            <a:prstDash val="solid"/>
          </a:ln>
        </p:spPr>
        <p:txBody>
          <a:bodyPr/>
          <a:lstStyle/>
          <a:p>
            <a:endParaRPr/>
          </a:p>
        </p:txBody>
      </p:sp>
      <p:sp>
        <p:nvSpPr>
          <p:cNvPr id="4" name="Text 1"/>
          <p:cNvSpPr/>
          <p:nvPr/>
        </p:nvSpPr>
        <p:spPr>
          <a:xfrm>
            <a:off x="457200" y="548640"/>
            <a:ext cx="4114800" cy="914400"/>
          </a:xfrm>
          <a:prstGeom prst="rect">
            <a:avLst/>
          </a:prstGeom>
          <a:noFill/>
          <a:ln/>
        </p:spPr>
        <p:txBody>
          <a:bodyPr wrap="square" rtlCol="0" anchor="ctr"/>
          <a:lstStyle/>
          <a:p>
            <a:pPr marL="0" indent="0" algn="l">
              <a:buNone/>
            </a:pPr>
            <a:r>
              <a:rPr lang="en-US" sz="2600" b="1" dirty="0">
                <a:solidFill>
                  <a:srgbClr val="2F5597"/>
                </a:solidFill>
              </a:rPr>
              <a:t>Care Plan: Coronary Heart Disease</a:t>
            </a:r>
            <a:endParaRPr lang="en-US" sz="2600" dirty="0"/>
          </a:p>
        </p:txBody>
      </p:sp>
      <p:sp>
        <p:nvSpPr>
          <p:cNvPr id="5" name="Text 2"/>
          <p:cNvSpPr/>
          <p:nvPr/>
        </p:nvSpPr>
        <p:spPr>
          <a:xfrm>
            <a:off x="457200" y="1554480"/>
            <a:ext cx="4206240" cy="2103120"/>
          </a:xfrm>
          <a:prstGeom prst="rect">
            <a:avLst/>
          </a:prstGeom>
          <a:noFill/>
          <a:ln/>
        </p:spPr>
        <p:txBody>
          <a:bodyPr wrap="square" lIns="0" tIns="0" rIns="0" bIns="0" rtlCol="0" anchor="ctr">
            <a:spAutoFit/>
          </a:bodyPr>
          <a:lstStyle/>
          <a:p>
            <a:pPr marL="3810" indent="-3810">
              <a:buSzPct val="100000"/>
              <a:buFont typeface="+mj-lt"/>
              <a:buAutoNum type="arabicPeriod"/>
            </a:pPr>
            <a:r>
              <a:rPr lang="en-US" sz="1800" dirty="0">
                <a:solidFill>
                  <a:srgbClr val="2F2F2F"/>
                </a:solidFill>
              </a:rPr>
              <a:t>Care plan for coronary heart disease.</a:t>
            </a:r>
            <a:endParaRPr lang="en-US" sz="1800" dirty="0"/>
          </a:p>
          <a:p>
            <a:pPr marL="3810" indent="-3810">
              <a:buSzPct val="100000"/>
              <a:buFont typeface="+mj-lt"/>
              <a:buAutoNum type="arabicPeriod"/>
            </a:pPr>
            <a:r>
              <a:rPr lang="en-US" sz="1800" dirty="0">
                <a:solidFill>
                  <a:srgbClr val="2F2F2F"/>
                </a:solidFill>
              </a:rPr>
              <a:t>Exploring anatomy physiology and disease impact.</a:t>
            </a:r>
            <a:endParaRPr lang="en-US" sz="1800" dirty="0"/>
          </a:p>
          <a:p>
            <a:pPr marL="3810" indent="-3810">
              <a:buSzPct val="100000"/>
              <a:buFont typeface="+mj-lt"/>
              <a:buAutoNum type="arabicPeriod"/>
            </a:pPr>
            <a:r>
              <a:rPr lang="en-US" sz="1800" dirty="0">
                <a:solidFill>
                  <a:srgbClr val="2F2F2F"/>
                </a:solidFill>
              </a:rPr>
              <a:t>Fictional patient illuminates risk factors.</a:t>
            </a:r>
            <a:endParaRPr lang="en-US" sz="1800" dirty="0"/>
          </a:p>
          <a:p>
            <a:pPr marL="3810" indent="-3810">
              <a:buSzPct val="100000"/>
              <a:buFont typeface="+mj-lt"/>
              <a:buAutoNum type="arabicPeriod"/>
            </a:pPr>
            <a:r>
              <a:rPr lang="en-US" sz="1800" dirty="0">
                <a:solidFill>
                  <a:srgbClr val="2F2F2F"/>
                </a:solidFill>
              </a:rPr>
              <a:t>Evidence-based recommendations for better care.</a:t>
            </a:r>
            <a:endParaRPr lang="en-US" sz="1800" dirty="0"/>
          </a:p>
          <a:p>
            <a:pPr marL="3810" indent="-3810">
              <a:buSzPct val="100000"/>
              <a:buFont typeface="+mj-lt"/>
              <a:buAutoNum type="arabicPeriod"/>
            </a:pPr>
            <a:r>
              <a:rPr lang="en-US" sz="1800" dirty="0">
                <a:solidFill>
                  <a:srgbClr val="2F2F2F"/>
                </a:solidFill>
              </a:rPr>
              <a:t>Guidance aligned with NHS and NICE.</a:t>
            </a:r>
            <a:endParaRPr lang="en-US" sz="1800" dirty="0"/>
          </a:p>
        </p:txBody>
      </p:sp>
      <p:pic>
        <p:nvPicPr>
          <p:cNvPr id="6" name="tmpAudioRecording.m4a">
            <a:hlinkClick r:id="" action="ppaction://media"/>
            <a:extLst>
              <a:ext uri="{FF2B5EF4-FFF2-40B4-BE49-F238E27FC236}">
                <a16:creationId xmlns:a16="http://schemas.microsoft.com/office/drawing/2014/main" id="{2453E4DF-EA2F-ABFE-9FD1-74F086E8221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126185" y="4411980"/>
            <a:ext cx="457200" cy="4572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5F9FC"/>
        </a:solidFill>
        <a:effectLst/>
      </p:bgPr>
    </p:bg>
    <p:spTree>
      <p:nvGrpSpPr>
        <p:cNvPr id="1" name=""/>
        <p:cNvGrpSpPr/>
        <p:nvPr/>
      </p:nvGrpSpPr>
      <p:grpSpPr>
        <a:xfrm>
          <a:off x="0" y="0"/>
          <a:ext cx="0" cy="0"/>
          <a:chOff x="0" y="0"/>
          <a:chExt cx="0" cy="0"/>
        </a:xfrm>
      </p:grpSpPr>
      <p:sp>
        <p:nvSpPr>
          <p:cNvPr id="2" name="Text 0"/>
          <p:cNvSpPr/>
          <p:nvPr/>
        </p:nvSpPr>
        <p:spPr>
          <a:xfrm>
            <a:off x="457200" y="274320"/>
            <a:ext cx="4572000" cy="731520"/>
          </a:xfrm>
          <a:prstGeom prst="rect">
            <a:avLst/>
          </a:prstGeom>
          <a:noFill/>
          <a:ln/>
        </p:spPr>
        <p:txBody>
          <a:bodyPr wrap="square" rtlCol="0" anchor="ctr"/>
          <a:lstStyle/>
          <a:p>
            <a:pPr marL="0" indent="0">
              <a:buNone/>
            </a:pPr>
            <a:r>
              <a:rPr lang="en-US" sz="2600" b="1" dirty="0">
                <a:solidFill>
                  <a:srgbClr val="2F5597"/>
                </a:solidFill>
              </a:rPr>
              <a:t>Agenda</a:t>
            </a:r>
            <a:endParaRPr lang="en-US" sz="2600" dirty="0"/>
          </a:p>
        </p:txBody>
      </p:sp>
      <p:sp>
        <p:nvSpPr>
          <p:cNvPr id="3" name="Shape 1"/>
          <p:cNvSpPr/>
          <p:nvPr/>
        </p:nvSpPr>
        <p:spPr>
          <a:xfrm>
            <a:off x="457200" y="1097280"/>
            <a:ext cx="8229600" cy="27432"/>
          </a:xfrm>
          <a:prstGeom prst="rect">
            <a:avLst/>
          </a:prstGeom>
          <a:solidFill>
            <a:srgbClr val="2F5597"/>
          </a:solidFill>
          <a:ln w="12700">
            <a:solidFill>
              <a:srgbClr val="2F5597"/>
            </a:solidFill>
            <a:prstDash val="solid"/>
          </a:ln>
        </p:spPr>
        <p:txBody>
          <a:bodyPr/>
          <a:lstStyle/>
          <a:p>
            <a:endParaRPr/>
          </a:p>
        </p:txBody>
      </p:sp>
      <p:sp>
        <p:nvSpPr>
          <p:cNvPr id="4" name="Text 2"/>
          <p:cNvSpPr/>
          <p:nvPr/>
        </p:nvSpPr>
        <p:spPr>
          <a:xfrm>
            <a:off x="457200" y="1280160"/>
            <a:ext cx="5029200" cy="3200400"/>
          </a:xfrm>
          <a:prstGeom prst="rect">
            <a:avLst/>
          </a:prstGeom>
          <a:noFill/>
          <a:ln/>
        </p:spPr>
        <p:txBody>
          <a:bodyPr wrap="square" lIns="0" tIns="0" rIns="0" bIns="0" rtlCol="0" anchor="ctr"/>
          <a:lstStyle/>
          <a:p>
            <a:pPr marL="3810" indent="-3810">
              <a:buSzPct val="100000"/>
              <a:buFont typeface="+mj-lt"/>
              <a:buAutoNum type="arabicPeriod"/>
            </a:pPr>
            <a:r>
              <a:rPr lang="en-US" sz="1800" dirty="0">
                <a:solidFill>
                  <a:srgbClr val="2F2F2F"/>
                </a:solidFill>
              </a:rPr>
              <a:t>Patient profile and cardiovascular risk overview.</a:t>
            </a:r>
            <a:endParaRPr lang="en-US" sz="1800" dirty="0"/>
          </a:p>
          <a:p>
            <a:pPr marL="3810" indent="-3810">
              <a:buSzPct val="100000"/>
              <a:buFont typeface="+mj-lt"/>
              <a:buAutoNum type="arabicPeriod"/>
            </a:pPr>
            <a:r>
              <a:rPr lang="en-US" sz="1800" dirty="0">
                <a:solidFill>
                  <a:srgbClr val="2F2F2F"/>
                </a:solidFill>
              </a:rPr>
              <a:t>Anatomy: structure, chambers and valves.</a:t>
            </a:r>
            <a:endParaRPr lang="en-US" sz="1800" dirty="0"/>
          </a:p>
          <a:p>
            <a:pPr marL="3810" indent="-3810">
              <a:buSzPct val="100000"/>
              <a:buFont typeface="+mj-lt"/>
              <a:buAutoNum type="arabicPeriod"/>
            </a:pPr>
            <a:r>
              <a:rPr lang="en-US" sz="1800" dirty="0">
                <a:solidFill>
                  <a:srgbClr val="2F2F2F"/>
                </a:solidFill>
              </a:rPr>
              <a:t>Coronary circulation and atherosclerosis pathophysiology.</a:t>
            </a:r>
            <a:endParaRPr lang="en-US" sz="1800" dirty="0"/>
          </a:p>
          <a:p>
            <a:pPr marL="3810" indent="-3810">
              <a:buSzPct val="100000"/>
              <a:buFont typeface="+mj-lt"/>
              <a:buAutoNum type="arabicPeriod"/>
            </a:pPr>
            <a:r>
              <a:rPr lang="en-US" sz="1800" dirty="0">
                <a:solidFill>
                  <a:srgbClr val="2F2F2F"/>
                </a:solidFill>
              </a:rPr>
              <a:t>Risk factors statistics and lifestyle changes.</a:t>
            </a:r>
            <a:endParaRPr lang="en-US" sz="1800" dirty="0"/>
          </a:p>
          <a:p>
            <a:pPr marL="3810" indent="-3810">
              <a:buSzPct val="100000"/>
              <a:buFont typeface="+mj-lt"/>
              <a:buAutoNum type="arabicPeriod"/>
            </a:pPr>
            <a:r>
              <a:rPr lang="en-US" sz="1800" dirty="0">
                <a:solidFill>
                  <a:srgbClr val="2F2F2F"/>
                </a:solidFill>
              </a:rPr>
              <a:t>Management: monitoring, communication and conclusion.</a:t>
            </a:r>
            <a:endParaRPr lang="en-US" sz="1800" dirty="0"/>
          </a:p>
        </p:txBody>
      </p:sp>
      <p:pic>
        <p:nvPicPr>
          <p:cNvPr id="5" name="tmpAudioRecording.m4a">
            <a:hlinkClick r:id="" action="ppaction://media"/>
            <a:extLst>
              <a:ext uri="{FF2B5EF4-FFF2-40B4-BE49-F238E27FC236}">
                <a16:creationId xmlns:a16="http://schemas.microsoft.com/office/drawing/2014/main" id="{E2E38B53-3F43-AB55-A478-1CC187AFD94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229600" y="4617176"/>
            <a:ext cx="457200" cy="4572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311871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640080"/>
          </a:xfrm>
          <a:prstGeom prst="rect">
            <a:avLst/>
          </a:prstGeom>
          <a:noFill/>
          <a:ln/>
        </p:spPr>
        <p:txBody>
          <a:bodyPr wrap="square" rtlCol="0" anchor="ctr"/>
          <a:lstStyle/>
          <a:p>
            <a:pPr marL="0" indent="0">
              <a:buNone/>
            </a:pPr>
            <a:r>
              <a:rPr lang="en-US" sz="2600" b="1" dirty="0">
                <a:solidFill>
                  <a:srgbClr val="2F5597"/>
                </a:solidFill>
              </a:rPr>
              <a:t>Patient Profile</a:t>
            </a:r>
            <a:endParaRPr lang="en-US" sz="2600" dirty="0"/>
          </a:p>
        </p:txBody>
      </p:sp>
      <p:sp>
        <p:nvSpPr>
          <p:cNvPr id="3" name="Shape 1"/>
          <p:cNvSpPr/>
          <p:nvPr/>
        </p:nvSpPr>
        <p:spPr>
          <a:xfrm>
            <a:off x="457200" y="1005840"/>
            <a:ext cx="5029200" cy="2743200"/>
          </a:xfrm>
          <a:prstGeom prst="roundRect">
            <a:avLst>
              <a:gd name="adj" fmla="val 3333"/>
            </a:avLst>
          </a:prstGeom>
          <a:solidFill>
            <a:srgbClr val="F0F4FB"/>
          </a:solidFill>
          <a:ln w="12700">
            <a:solidFill>
              <a:srgbClr val="D4E0F5"/>
            </a:solidFill>
            <a:prstDash val="solid"/>
          </a:ln>
        </p:spPr>
        <p:txBody>
          <a:bodyPr/>
          <a:lstStyle/>
          <a:p>
            <a:endParaRPr/>
          </a:p>
        </p:txBody>
      </p:sp>
      <p:sp>
        <p:nvSpPr>
          <p:cNvPr id="4" name="Text 2"/>
          <p:cNvSpPr/>
          <p:nvPr/>
        </p:nvSpPr>
        <p:spPr>
          <a:xfrm>
            <a:off x="548640" y="1097280"/>
            <a:ext cx="4846320" cy="2743200"/>
          </a:xfrm>
          <a:prstGeom prst="rect">
            <a:avLst/>
          </a:prstGeom>
          <a:noFill/>
          <a:ln/>
        </p:spPr>
        <p:txBody>
          <a:bodyPr wrap="square" lIns="0" tIns="0" rIns="0" bIns="0" rtlCol="0" anchor="ctr"/>
          <a:lstStyle/>
          <a:p>
            <a:pPr marL="3810" indent="-3810">
              <a:buSzPct val="100000"/>
              <a:buFont typeface="+mj-lt"/>
              <a:buAutoNum type="arabicPeriod"/>
            </a:pPr>
            <a:r>
              <a:rPr lang="en-US" sz="1800" dirty="0">
                <a:solidFill>
                  <a:srgbClr val="2F2F2F"/>
                </a:solidFill>
              </a:rPr>
              <a:t>Forty-five-year-old male, sedentary office worker.</a:t>
            </a:r>
            <a:endParaRPr lang="en-US" sz="1800" dirty="0"/>
          </a:p>
          <a:p>
            <a:pPr marL="3810" indent="-3810">
              <a:buSzPct val="100000"/>
              <a:buFont typeface="+mj-lt"/>
              <a:buAutoNum type="arabicPeriod"/>
            </a:pPr>
            <a:r>
              <a:rPr lang="en-US" sz="1800" dirty="0">
                <a:solidFill>
                  <a:srgbClr val="2F2F2F"/>
                </a:solidFill>
              </a:rPr>
              <a:t>Smokes ten cigarettes daily despite warnings.</a:t>
            </a:r>
            <a:endParaRPr lang="en-US" sz="1800" dirty="0"/>
          </a:p>
          <a:p>
            <a:pPr marL="3810" indent="-3810">
              <a:buSzPct val="100000"/>
              <a:buFont typeface="+mj-lt"/>
              <a:buAutoNum type="arabicPeriod"/>
            </a:pPr>
            <a:r>
              <a:rPr lang="en-US" sz="1800" dirty="0">
                <a:solidFill>
                  <a:srgbClr val="2F2F2F"/>
                </a:solidFill>
              </a:rPr>
              <a:t>Body mass index exceeds thirty-two.</a:t>
            </a:r>
            <a:endParaRPr lang="en-US" sz="1800" dirty="0"/>
          </a:p>
          <a:p>
            <a:pPr marL="3810" indent="-3810">
              <a:buSzPct val="100000"/>
              <a:buFont typeface="+mj-lt"/>
              <a:buAutoNum type="arabicPeriod"/>
            </a:pPr>
            <a:r>
              <a:rPr lang="en-US" sz="1800" dirty="0">
                <a:solidFill>
                  <a:srgbClr val="2F2F2F"/>
                </a:solidFill>
              </a:rPr>
              <a:t>Eats processed foods rich in fat.</a:t>
            </a:r>
            <a:endParaRPr lang="en-US" sz="1800" dirty="0"/>
          </a:p>
          <a:p>
            <a:pPr marL="3810" indent="-3810">
              <a:buSzPct val="100000"/>
              <a:buFont typeface="+mj-lt"/>
              <a:buAutoNum type="arabicPeriod"/>
            </a:pPr>
            <a:r>
              <a:rPr lang="en-US" sz="1800" dirty="0">
                <a:solidFill>
                  <a:srgbClr val="2F2F2F"/>
                </a:solidFill>
              </a:rPr>
              <a:t>Family history of early heart disease.</a:t>
            </a:r>
            <a:endParaRPr lang="en-US" sz="1800" dirty="0"/>
          </a:p>
        </p:txBody>
      </p:sp>
      <p:pic>
        <p:nvPicPr>
          <p:cNvPr id="5" name="Image 0" descr="preencoded.png"/>
          <p:cNvPicPr>
            <a:picLocks noChangeAspect="1"/>
          </p:cNvPicPr>
          <p:nvPr/>
        </p:nvPicPr>
        <p:blipFill>
          <a:blip r:embed="rId5"/>
          <a:srcRect/>
          <a:stretch/>
        </p:blipFill>
        <p:spPr>
          <a:xfrm>
            <a:off x="5852160" y="1097280"/>
            <a:ext cx="2834640" cy="2834640"/>
          </a:xfrm>
          <a:prstGeom prst="rect">
            <a:avLst/>
          </a:prstGeom>
        </p:spPr>
      </p:pic>
      <p:pic>
        <p:nvPicPr>
          <p:cNvPr id="6" name="tmpAudioRecording.m4a">
            <a:hlinkClick r:id="" action="ppaction://media"/>
            <a:extLst>
              <a:ext uri="{FF2B5EF4-FFF2-40B4-BE49-F238E27FC236}">
                <a16:creationId xmlns:a16="http://schemas.microsoft.com/office/drawing/2014/main" id="{977812B7-2D92-E973-C822-7E3E7FAFABB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229600" y="4374424"/>
            <a:ext cx="457200" cy="4572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rtlCol="0" anchor="ctr"/>
          <a:lstStyle/>
          <a:p>
            <a:pPr marL="0" indent="0">
              <a:buNone/>
            </a:pPr>
            <a:r>
              <a:rPr lang="en-US" sz="2600" b="1" dirty="0">
                <a:solidFill>
                  <a:srgbClr val="2F5597"/>
                </a:solidFill>
              </a:rPr>
              <a:t>Cardiovascular Anatomy</a:t>
            </a:r>
            <a:endParaRPr lang="en-US" sz="2600" dirty="0"/>
          </a:p>
        </p:txBody>
      </p:sp>
      <p:sp>
        <p:nvSpPr>
          <p:cNvPr id="3" name="Text 1"/>
          <p:cNvSpPr/>
          <p:nvPr/>
        </p:nvSpPr>
        <p:spPr>
          <a:xfrm>
            <a:off x="457200" y="914400"/>
            <a:ext cx="4389120" cy="2743200"/>
          </a:xfrm>
          <a:prstGeom prst="rect">
            <a:avLst/>
          </a:prstGeom>
          <a:noFill/>
          <a:ln/>
        </p:spPr>
        <p:txBody>
          <a:bodyPr wrap="square" lIns="0" tIns="0" rIns="0" bIns="0" rtlCol="0" anchor="ctr"/>
          <a:lstStyle/>
          <a:p>
            <a:pPr marL="3810" indent="-3810">
              <a:buSzPct val="100000"/>
              <a:buFont typeface="+mj-lt"/>
              <a:buAutoNum type="arabicPeriod"/>
            </a:pPr>
            <a:r>
              <a:rPr lang="en-US" sz="1800" dirty="0">
                <a:solidFill>
                  <a:srgbClr val="2F2F2F"/>
                </a:solidFill>
              </a:rPr>
              <a:t>Heart beats one hundred thousand times daily.</a:t>
            </a:r>
            <a:endParaRPr lang="en-US" sz="1800" dirty="0"/>
          </a:p>
          <a:p>
            <a:pPr marL="3810" indent="-3810">
              <a:buSzPct val="100000"/>
              <a:buFont typeface="+mj-lt"/>
              <a:buAutoNum type="arabicPeriod"/>
            </a:pPr>
            <a:r>
              <a:rPr lang="en-US" sz="1800" dirty="0">
                <a:solidFill>
                  <a:srgbClr val="2F2F2F"/>
                </a:solidFill>
              </a:rPr>
              <a:t>Pumps five litres of blood continuously.</a:t>
            </a:r>
            <a:endParaRPr lang="en-US" sz="1800" dirty="0"/>
          </a:p>
          <a:p>
            <a:pPr marL="3810" indent="-3810">
              <a:buSzPct val="100000"/>
              <a:buFont typeface="+mj-lt"/>
              <a:buAutoNum type="arabicPeriod"/>
            </a:pPr>
            <a:r>
              <a:rPr lang="en-US" sz="1800" dirty="0">
                <a:solidFill>
                  <a:srgbClr val="2F2F2F"/>
                </a:solidFill>
              </a:rPr>
              <a:t>Two atria receive returning venous blood.</a:t>
            </a:r>
            <a:endParaRPr lang="en-US" sz="1800" dirty="0"/>
          </a:p>
          <a:p>
            <a:pPr marL="3810" indent="-3810">
              <a:buSzPct val="100000"/>
              <a:buFont typeface="+mj-lt"/>
              <a:buAutoNum type="arabicPeriod"/>
            </a:pPr>
            <a:r>
              <a:rPr lang="en-US" sz="1800" dirty="0">
                <a:solidFill>
                  <a:srgbClr val="2F2F2F"/>
                </a:solidFill>
              </a:rPr>
              <a:t>Two ventricles pump blood to circuits.</a:t>
            </a:r>
            <a:endParaRPr lang="en-US" sz="1800" dirty="0"/>
          </a:p>
          <a:p>
            <a:pPr marL="3810" indent="-3810">
              <a:buSzPct val="100000"/>
              <a:buFont typeface="+mj-lt"/>
              <a:buAutoNum type="arabicPeriod"/>
            </a:pPr>
            <a:r>
              <a:rPr lang="en-US" sz="1800" dirty="0">
                <a:solidFill>
                  <a:srgbClr val="2F2F2F"/>
                </a:solidFill>
              </a:rPr>
              <a:t>Valves and muscle ensure unidirectional flow.</a:t>
            </a:r>
            <a:endParaRPr lang="en-US" sz="1800" dirty="0"/>
          </a:p>
        </p:txBody>
      </p:sp>
      <p:pic>
        <p:nvPicPr>
          <p:cNvPr id="4" name="Image 0" descr="preencoded.png"/>
          <p:cNvPicPr>
            <a:picLocks noChangeAspect="1"/>
          </p:cNvPicPr>
          <p:nvPr/>
        </p:nvPicPr>
        <p:blipFill>
          <a:blip r:embed="rId5"/>
          <a:srcRect/>
          <a:stretch/>
        </p:blipFill>
        <p:spPr>
          <a:xfrm>
            <a:off x="5029200" y="914400"/>
            <a:ext cx="3657600" cy="2926080"/>
          </a:xfrm>
          <a:prstGeom prst="rect">
            <a:avLst/>
          </a:prstGeom>
        </p:spPr>
      </p:pic>
      <p:sp>
        <p:nvSpPr>
          <p:cNvPr id="5" name="Text 2"/>
          <p:cNvSpPr/>
          <p:nvPr/>
        </p:nvSpPr>
        <p:spPr>
          <a:xfrm>
            <a:off x="457200" y="4846320"/>
            <a:ext cx="8229600" cy="274320"/>
          </a:xfrm>
          <a:prstGeom prst="rect">
            <a:avLst/>
          </a:prstGeom>
          <a:noFill/>
          <a:ln/>
        </p:spPr>
        <p:txBody>
          <a:bodyPr wrap="square" rtlCol="0" anchor="ctr"/>
          <a:lstStyle/>
          <a:p>
            <a:pPr marL="0" indent="0" algn="l">
              <a:buNone/>
            </a:pPr>
            <a:r>
              <a:rPr lang="en-US" sz="700" u="sng" dirty="0">
                <a:solidFill>
                  <a:srgbClr val="4472C4"/>
                </a:solidFill>
                <a:hlinkClick r:id="rId6"/>
              </a:rPr>
              <a:t>[1]</a:t>
            </a:r>
            <a:endParaRPr lang="en-US" sz="700" dirty="0"/>
          </a:p>
        </p:txBody>
      </p:sp>
      <p:pic>
        <p:nvPicPr>
          <p:cNvPr id="6" name="tmpAudioRecording.m4a">
            <a:hlinkClick r:id="" action="ppaction://media"/>
            <a:extLst>
              <a:ext uri="{FF2B5EF4-FFF2-40B4-BE49-F238E27FC236}">
                <a16:creationId xmlns:a16="http://schemas.microsoft.com/office/drawing/2014/main" id="{EA17FD0A-1086-B8C7-F4D4-C19B9AA0042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57507" y="4411980"/>
            <a:ext cx="457200" cy="4572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5F9FC"/>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rtlCol="0" anchor="ctr"/>
          <a:lstStyle/>
          <a:p>
            <a:pPr marL="0" indent="0">
              <a:buNone/>
            </a:pPr>
            <a:r>
              <a:rPr lang="en-US" sz="2600" b="1" dirty="0">
                <a:solidFill>
                  <a:srgbClr val="2F5597"/>
                </a:solidFill>
              </a:rPr>
              <a:t>Heart Chambers &amp; Valves</a:t>
            </a:r>
            <a:endParaRPr lang="en-US" sz="2600" dirty="0"/>
          </a:p>
        </p:txBody>
      </p:sp>
      <p:sp>
        <p:nvSpPr>
          <p:cNvPr id="3" name="Text 1"/>
          <p:cNvSpPr/>
          <p:nvPr/>
        </p:nvSpPr>
        <p:spPr>
          <a:xfrm>
            <a:off x="457200" y="1005840"/>
            <a:ext cx="4572000" cy="3017520"/>
          </a:xfrm>
          <a:prstGeom prst="rect">
            <a:avLst/>
          </a:prstGeom>
          <a:noFill/>
          <a:ln/>
        </p:spPr>
        <p:txBody>
          <a:bodyPr wrap="square" lIns="0" tIns="0" rIns="0" bIns="0" rtlCol="0" anchor="ctr"/>
          <a:lstStyle/>
          <a:p>
            <a:pPr marL="3810" indent="-3810">
              <a:buSzPct val="100000"/>
              <a:buFont typeface="+mj-lt"/>
              <a:buAutoNum type="arabicPeriod"/>
            </a:pPr>
            <a:r>
              <a:rPr lang="en-US" sz="1800" dirty="0">
                <a:solidFill>
                  <a:srgbClr val="2F2F2F"/>
                </a:solidFill>
              </a:rPr>
              <a:t>Right atrium receives deoxygenated systemic blood.</a:t>
            </a:r>
            <a:endParaRPr lang="en-US" sz="1800" dirty="0"/>
          </a:p>
          <a:p>
            <a:pPr marL="3810" indent="-3810">
              <a:buSzPct val="100000"/>
              <a:buFont typeface="+mj-lt"/>
              <a:buAutoNum type="arabicPeriod"/>
            </a:pPr>
            <a:r>
              <a:rPr lang="en-US" sz="1800" dirty="0">
                <a:solidFill>
                  <a:srgbClr val="2F2F2F"/>
                </a:solidFill>
              </a:rPr>
              <a:t>Right ventricle pumps blood to lungs.</a:t>
            </a:r>
            <a:endParaRPr lang="en-US" sz="1800" dirty="0"/>
          </a:p>
          <a:p>
            <a:pPr marL="3810" indent="-3810">
              <a:buSzPct val="100000"/>
              <a:buFont typeface="+mj-lt"/>
              <a:buAutoNum type="arabicPeriod"/>
            </a:pPr>
            <a:r>
              <a:rPr lang="en-US" sz="1800" dirty="0">
                <a:solidFill>
                  <a:srgbClr val="2F2F2F"/>
                </a:solidFill>
              </a:rPr>
              <a:t>Left atrium receives oxygenated pulmonary blood.</a:t>
            </a:r>
            <a:endParaRPr lang="en-US" sz="1800" dirty="0"/>
          </a:p>
          <a:p>
            <a:pPr marL="3810" indent="-3810">
              <a:buSzPct val="100000"/>
              <a:buFont typeface="+mj-lt"/>
              <a:buAutoNum type="arabicPeriod"/>
            </a:pPr>
            <a:r>
              <a:rPr lang="en-US" sz="1800" dirty="0">
                <a:solidFill>
                  <a:srgbClr val="2F2F2F"/>
                </a:solidFill>
              </a:rPr>
              <a:t>Left ventricle pumps blood systemically.</a:t>
            </a:r>
            <a:endParaRPr lang="en-US" sz="1800" dirty="0"/>
          </a:p>
          <a:p>
            <a:pPr marL="3810" indent="-3810">
              <a:buSzPct val="100000"/>
              <a:buFont typeface="+mj-lt"/>
              <a:buAutoNum type="arabicPeriod"/>
            </a:pPr>
            <a:r>
              <a:rPr lang="en-US" sz="1800" dirty="0">
                <a:solidFill>
                  <a:srgbClr val="2F2F2F"/>
                </a:solidFill>
              </a:rPr>
              <a:t>Tricuspid mitral pulmonary aortic valves regulate.</a:t>
            </a:r>
            <a:endParaRPr lang="en-US" sz="1800" dirty="0"/>
          </a:p>
        </p:txBody>
      </p:sp>
      <p:sp>
        <p:nvSpPr>
          <p:cNvPr id="4" name="Shape 2"/>
          <p:cNvSpPr/>
          <p:nvPr/>
        </p:nvSpPr>
        <p:spPr>
          <a:xfrm>
            <a:off x="5669280" y="2011680"/>
            <a:ext cx="2286000" cy="2286000"/>
          </a:xfrm>
          <a:prstGeom prst="heart">
            <a:avLst/>
          </a:prstGeom>
          <a:solidFill>
            <a:srgbClr val="F28A8A"/>
          </a:solidFill>
          <a:ln w="12700">
            <a:solidFill>
              <a:srgbClr val="F28A8A"/>
            </a:solidFill>
            <a:prstDash val="solid"/>
          </a:ln>
        </p:spPr>
        <p:txBody>
          <a:bodyPr/>
          <a:lstStyle/>
          <a:p>
            <a:endParaRPr/>
          </a:p>
        </p:txBody>
      </p:sp>
      <p:sp>
        <p:nvSpPr>
          <p:cNvPr id="5" name="Text 3"/>
          <p:cNvSpPr/>
          <p:nvPr/>
        </p:nvSpPr>
        <p:spPr>
          <a:xfrm>
            <a:off x="457200" y="4846320"/>
            <a:ext cx="8229600" cy="274320"/>
          </a:xfrm>
          <a:prstGeom prst="rect">
            <a:avLst/>
          </a:prstGeom>
          <a:noFill/>
          <a:ln/>
        </p:spPr>
        <p:txBody>
          <a:bodyPr wrap="square" rtlCol="0" anchor="ctr"/>
          <a:lstStyle/>
          <a:p>
            <a:pPr marL="0" indent="0" algn="l">
              <a:buNone/>
            </a:pPr>
            <a:r>
              <a:rPr lang="en-US" sz="700" u="sng" dirty="0">
                <a:solidFill>
                  <a:srgbClr val="4472C4"/>
                </a:solidFill>
                <a:hlinkClick r:id="rId5"/>
              </a:rPr>
              <a:t>[2]</a:t>
            </a:r>
            <a:r>
              <a:rPr lang="en-US" sz="700" dirty="0">
                <a:solidFill>
                  <a:srgbClr val="000000"/>
                </a:solidFill>
              </a:rPr>
              <a:t>   </a:t>
            </a:r>
            <a:r>
              <a:rPr lang="en-US" sz="700" u="sng" dirty="0">
                <a:solidFill>
                  <a:srgbClr val="4472C4"/>
                </a:solidFill>
                <a:hlinkClick r:id="rId6"/>
              </a:rPr>
              <a:t>[2]</a:t>
            </a:r>
            <a:endParaRPr lang="en-US" sz="700" dirty="0"/>
          </a:p>
        </p:txBody>
      </p:sp>
      <p:pic>
        <p:nvPicPr>
          <p:cNvPr id="6" name="tmpAudioRecording.m4a">
            <a:hlinkClick r:id="" action="ppaction://media"/>
            <a:extLst>
              <a:ext uri="{FF2B5EF4-FFF2-40B4-BE49-F238E27FC236}">
                <a16:creationId xmlns:a16="http://schemas.microsoft.com/office/drawing/2014/main" id="{70531347-2CB0-10BE-E12B-8A39D7407BB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229600" y="4663440"/>
            <a:ext cx="457200" cy="4572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rtlCol="0" anchor="ctr"/>
          <a:lstStyle/>
          <a:p>
            <a:pPr marL="0" indent="0">
              <a:buNone/>
            </a:pPr>
            <a:r>
              <a:rPr lang="en-US" sz="2600" b="1" dirty="0">
                <a:solidFill>
                  <a:srgbClr val="2F5597"/>
                </a:solidFill>
              </a:rPr>
              <a:t>Coronary Circulation</a:t>
            </a:r>
            <a:endParaRPr lang="en-US" sz="2600" dirty="0"/>
          </a:p>
        </p:txBody>
      </p:sp>
      <p:sp>
        <p:nvSpPr>
          <p:cNvPr id="3" name="Text 1"/>
          <p:cNvSpPr/>
          <p:nvPr/>
        </p:nvSpPr>
        <p:spPr>
          <a:xfrm>
            <a:off x="457200" y="1005840"/>
            <a:ext cx="4754880" cy="2926080"/>
          </a:xfrm>
          <a:prstGeom prst="rect">
            <a:avLst/>
          </a:prstGeom>
          <a:noFill/>
          <a:ln/>
        </p:spPr>
        <p:txBody>
          <a:bodyPr wrap="square" lIns="0" tIns="0" rIns="0" bIns="0" rtlCol="0" anchor="ctr"/>
          <a:lstStyle/>
          <a:p>
            <a:pPr marL="3810" indent="-3810">
              <a:buSzPct val="100000"/>
              <a:buFont typeface="+mj-lt"/>
              <a:buAutoNum type="arabicPeriod"/>
            </a:pPr>
            <a:r>
              <a:rPr lang="en-US" sz="1800" dirty="0">
                <a:solidFill>
                  <a:srgbClr val="2F2F2F"/>
                </a:solidFill>
              </a:rPr>
              <a:t>Coronary arteries branch from ascending aorta.</a:t>
            </a:r>
            <a:endParaRPr lang="en-US" sz="1800" dirty="0"/>
          </a:p>
          <a:p>
            <a:pPr marL="3810" indent="-3810">
              <a:buSzPct val="100000"/>
              <a:buFont typeface="+mj-lt"/>
              <a:buAutoNum type="arabicPeriod"/>
            </a:pPr>
            <a:r>
              <a:rPr lang="en-US" sz="1800" dirty="0">
                <a:solidFill>
                  <a:srgbClr val="2F2F2F"/>
                </a:solidFill>
              </a:rPr>
              <a:t>Provide oxygen rich blood to myocardium.</a:t>
            </a:r>
            <a:endParaRPr lang="en-US" sz="1800" dirty="0"/>
          </a:p>
          <a:p>
            <a:pPr marL="3810" indent="-3810">
              <a:buSzPct val="100000"/>
              <a:buFont typeface="+mj-lt"/>
              <a:buAutoNum type="arabicPeriod"/>
            </a:pPr>
            <a:r>
              <a:rPr lang="en-US" sz="1800" dirty="0">
                <a:solidFill>
                  <a:srgbClr val="2F2F2F"/>
                </a:solidFill>
              </a:rPr>
              <a:t>Right and left coronary arteries dominate.</a:t>
            </a:r>
            <a:endParaRPr lang="en-US" sz="1800" dirty="0"/>
          </a:p>
          <a:p>
            <a:pPr marL="3810" indent="-3810">
              <a:buSzPct val="100000"/>
              <a:buFont typeface="+mj-lt"/>
              <a:buAutoNum type="arabicPeriod"/>
            </a:pPr>
            <a:r>
              <a:rPr lang="en-US" sz="1800" dirty="0">
                <a:solidFill>
                  <a:srgbClr val="2F2F2F"/>
                </a:solidFill>
              </a:rPr>
              <a:t>Plaque constricts vessels causing ischemia.</a:t>
            </a:r>
            <a:endParaRPr lang="en-US" sz="1800" dirty="0"/>
          </a:p>
          <a:p>
            <a:pPr marL="3810" indent="-3810">
              <a:buSzPct val="100000"/>
              <a:buFont typeface="+mj-lt"/>
              <a:buAutoNum type="arabicPeriod"/>
            </a:pPr>
            <a:r>
              <a:rPr lang="en-US" sz="1800" dirty="0">
                <a:solidFill>
                  <a:srgbClr val="2F2F2F"/>
                </a:solidFill>
              </a:rPr>
              <a:t>Clots from ruptured plaques cause infarction.</a:t>
            </a:r>
            <a:endParaRPr lang="en-US" sz="1800" dirty="0"/>
          </a:p>
        </p:txBody>
      </p:sp>
      <p:sp>
        <p:nvSpPr>
          <p:cNvPr id="4" name="Text 2"/>
          <p:cNvSpPr/>
          <p:nvPr/>
        </p:nvSpPr>
        <p:spPr>
          <a:xfrm>
            <a:off x="457200" y="4846320"/>
            <a:ext cx="8229600" cy="274320"/>
          </a:xfrm>
          <a:prstGeom prst="rect">
            <a:avLst/>
          </a:prstGeom>
          <a:noFill/>
          <a:ln/>
        </p:spPr>
        <p:txBody>
          <a:bodyPr wrap="square" rtlCol="0" anchor="ctr"/>
          <a:lstStyle/>
          <a:p>
            <a:pPr marL="0" indent="0" algn="l">
              <a:buNone/>
            </a:pPr>
            <a:r>
              <a:rPr lang="en-US" sz="700" u="sng" dirty="0">
                <a:solidFill>
                  <a:srgbClr val="4472C4"/>
                </a:solidFill>
                <a:hlinkClick r:id="rId5"/>
              </a:rPr>
              <a:t>[3]</a:t>
            </a:r>
            <a:endParaRPr lang="en-US" sz="700" dirty="0"/>
          </a:p>
        </p:txBody>
      </p:sp>
      <p:pic>
        <p:nvPicPr>
          <p:cNvPr id="5" name="tmpAudioRecording.m4a">
            <a:hlinkClick r:id="" action="ppaction://media"/>
            <a:extLst>
              <a:ext uri="{FF2B5EF4-FFF2-40B4-BE49-F238E27FC236}">
                <a16:creationId xmlns:a16="http://schemas.microsoft.com/office/drawing/2014/main" id="{4DDEE6F2-0868-9A1F-684F-9CC11AD3ABD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30293" y="4640580"/>
            <a:ext cx="457200" cy="4572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5F9FC"/>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rtlCol="0" anchor="ctr"/>
          <a:lstStyle/>
          <a:p>
            <a:pPr marL="0" indent="0">
              <a:buNone/>
            </a:pPr>
            <a:r>
              <a:rPr lang="en-US" sz="2600" b="1" dirty="0">
                <a:solidFill>
                  <a:srgbClr val="2F5597"/>
                </a:solidFill>
              </a:rPr>
              <a:t>Pathophysiology of Atherosclerosis</a:t>
            </a:r>
            <a:endParaRPr lang="en-US" sz="2600" dirty="0"/>
          </a:p>
        </p:txBody>
      </p:sp>
      <p:sp>
        <p:nvSpPr>
          <p:cNvPr id="3" name="Text 1"/>
          <p:cNvSpPr/>
          <p:nvPr/>
        </p:nvSpPr>
        <p:spPr>
          <a:xfrm>
            <a:off x="457200" y="1005840"/>
            <a:ext cx="5029200" cy="2926080"/>
          </a:xfrm>
          <a:prstGeom prst="rect">
            <a:avLst/>
          </a:prstGeom>
          <a:noFill/>
          <a:ln/>
        </p:spPr>
        <p:txBody>
          <a:bodyPr wrap="square" lIns="0" tIns="0" rIns="0" bIns="0" rtlCol="0" anchor="ctr"/>
          <a:lstStyle/>
          <a:p>
            <a:pPr marL="3810" indent="-3810">
              <a:buSzPct val="100000"/>
              <a:buFont typeface="+mj-lt"/>
              <a:buAutoNum type="arabicPeriod"/>
            </a:pPr>
            <a:r>
              <a:rPr lang="en-US" sz="1800" dirty="0">
                <a:solidFill>
                  <a:srgbClr val="2F2F2F"/>
                </a:solidFill>
              </a:rPr>
              <a:t>Atherosclerosis involves lipid rich plaque deposits.</a:t>
            </a:r>
            <a:endParaRPr lang="en-US" sz="1800" dirty="0"/>
          </a:p>
          <a:p>
            <a:pPr marL="3810" indent="-3810">
              <a:buSzPct val="100000"/>
              <a:buFont typeface="+mj-lt"/>
              <a:buAutoNum type="arabicPeriod"/>
            </a:pPr>
            <a:r>
              <a:rPr lang="en-US" sz="1800" dirty="0">
                <a:solidFill>
                  <a:srgbClr val="2F2F2F"/>
                </a:solidFill>
              </a:rPr>
              <a:t>Plaque contains fat cholesterol calcium debris.</a:t>
            </a:r>
            <a:endParaRPr lang="en-US" sz="1800" dirty="0"/>
          </a:p>
          <a:p>
            <a:pPr marL="3810" indent="-3810">
              <a:buSzPct val="100000"/>
              <a:buFont typeface="+mj-lt"/>
              <a:buAutoNum type="arabicPeriod"/>
            </a:pPr>
            <a:r>
              <a:rPr lang="en-US" sz="1800" dirty="0">
                <a:solidFill>
                  <a:srgbClr val="2F2F2F"/>
                </a:solidFill>
              </a:rPr>
              <a:t>Progressive accumulation narrows arterial lumen.</a:t>
            </a:r>
            <a:endParaRPr lang="en-US" sz="1800" dirty="0"/>
          </a:p>
          <a:p>
            <a:pPr marL="3810" indent="-3810">
              <a:buSzPct val="100000"/>
              <a:buFont typeface="+mj-lt"/>
              <a:buAutoNum type="arabicPeriod"/>
            </a:pPr>
            <a:r>
              <a:rPr lang="en-US" sz="1800" dirty="0">
                <a:solidFill>
                  <a:srgbClr val="2F2F2F"/>
                </a:solidFill>
              </a:rPr>
              <a:t>Shear stress may rupture unstable plaque.</a:t>
            </a:r>
            <a:endParaRPr lang="en-US" sz="1800" dirty="0"/>
          </a:p>
          <a:p>
            <a:pPr marL="3810" indent="-3810">
              <a:buSzPct val="100000"/>
              <a:buFont typeface="+mj-lt"/>
              <a:buAutoNum type="arabicPeriod"/>
            </a:pPr>
            <a:r>
              <a:rPr lang="en-US" sz="1800" dirty="0">
                <a:solidFill>
                  <a:srgbClr val="2F2F2F"/>
                </a:solidFill>
              </a:rPr>
              <a:t>Thrombus obstructs blood flow causing infarction.</a:t>
            </a:r>
            <a:endParaRPr lang="en-US" sz="1800" dirty="0"/>
          </a:p>
        </p:txBody>
      </p:sp>
      <p:sp>
        <p:nvSpPr>
          <p:cNvPr id="4" name="Shape 2"/>
          <p:cNvSpPr/>
          <p:nvPr/>
        </p:nvSpPr>
        <p:spPr>
          <a:xfrm rot="10800000">
            <a:off x="6400800" y="1828800"/>
            <a:ext cx="1371600" cy="1371600"/>
          </a:xfrm>
          <a:prstGeom prst="triangle">
            <a:avLst/>
          </a:prstGeom>
          <a:solidFill>
            <a:srgbClr val="E65C5C"/>
          </a:solidFill>
          <a:ln w="12700">
            <a:solidFill>
              <a:srgbClr val="E65C5C"/>
            </a:solidFill>
            <a:prstDash val="solid"/>
          </a:ln>
        </p:spPr>
        <p:txBody>
          <a:bodyPr/>
          <a:lstStyle/>
          <a:p>
            <a:endParaRPr/>
          </a:p>
        </p:txBody>
      </p:sp>
      <p:sp>
        <p:nvSpPr>
          <p:cNvPr id="5" name="Shape 3"/>
          <p:cNvSpPr/>
          <p:nvPr/>
        </p:nvSpPr>
        <p:spPr>
          <a:xfrm>
            <a:off x="6858000" y="2011680"/>
            <a:ext cx="548640" cy="548640"/>
          </a:xfrm>
          <a:prstGeom prst="rect">
            <a:avLst/>
          </a:prstGeom>
          <a:solidFill>
            <a:srgbClr val="FFFFFF"/>
          </a:solidFill>
          <a:ln w="12700">
            <a:solidFill>
              <a:srgbClr val="FFFFFF"/>
            </a:solidFill>
            <a:prstDash val="solid"/>
          </a:ln>
        </p:spPr>
        <p:txBody>
          <a:bodyPr/>
          <a:lstStyle/>
          <a:p>
            <a:endParaRPr/>
          </a:p>
        </p:txBody>
      </p:sp>
      <p:sp>
        <p:nvSpPr>
          <p:cNvPr id="6" name="Text 4"/>
          <p:cNvSpPr/>
          <p:nvPr/>
        </p:nvSpPr>
        <p:spPr>
          <a:xfrm>
            <a:off x="457200" y="4846320"/>
            <a:ext cx="8229600" cy="274320"/>
          </a:xfrm>
          <a:prstGeom prst="rect">
            <a:avLst/>
          </a:prstGeom>
          <a:noFill/>
          <a:ln/>
        </p:spPr>
        <p:txBody>
          <a:bodyPr wrap="square" rtlCol="0" anchor="ctr"/>
          <a:lstStyle/>
          <a:p>
            <a:pPr marL="0" indent="0" algn="l">
              <a:buNone/>
            </a:pPr>
            <a:r>
              <a:rPr lang="en-US" sz="700" u="sng" dirty="0">
                <a:solidFill>
                  <a:srgbClr val="4472C4"/>
                </a:solidFill>
                <a:hlinkClick r:id="rId5"/>
              </a:rPr>
              <a:t>[4]</a:t>
            </a:r>
            <a:endParaRPr lang="en-US" sz="700" dirty="0"/>
          </a:p>
        </p:txBody>
      </p:sp>
      <p:pic>
        <p:nvPicPr>
          <p:cNvPr id="7" name="tmpAudioRecording.m4a">
            <a:hlinkClick r:id="" action="ppaction://media"/>
            <a:extLst>
              <a:ext uri="{FF2B5EF4-FFF2-40B4-BE49-F238E27FC236}">
                <a16:creationId xmlns:a16="http://schemas.microsoft.com/office/drawing/2014/main" id="{80B5BE72-2B6D-D390-2898-D720D69830A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085364" y="4411980"/>
            <a:ext cx="457200" cy="4572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7772400" cy="548640"/>
          </a:xfrm>
          <a:prstGeom prst="rect">
            <a:avLst/>
          </a:prstGeom>
          <a:noFill/>
          <a:ln/>
        </p:spPr>
        <p:txBody>
          <a:bodyPr wrap="square" rtlCol="0" anchor="ctr"/>
          <a:lstStyle/>
          <a:p>
            <a:pPr marL="0" indent="0">
              <a:buNone/>
            </a:pPr>
            <a:r>
              <a:rPr lang="en-US" sz="2600" b="1" dirty="0">
                <a:solidFill>
                  <a:srgbClr val="2F5597"/>
                </a:solidFill>
              </a:rPr>
              <a:t>Clinical Impact of CHD</a:t>
            </a:r>
            <a:endParaRPr lang="en-US" sz="2600" dirty="0"/>
          </a:p>
        </p:txBody>
      </p:sp>
      <p:sp>
        <p:nvSpPr>
          <p:cNvPr id="3" name="Text 1"/>
          <p:cNvSpPr/>
          <p:nvPr/>
        </p:nvSpPr>
        <p:spPr>
          <a:xfrm>
            <a:off x="457200" y="1005840"/>
            <a:ext cx="5029200" cy="3017520"/>
          </a:xfrm>
          <a:prstGeom prst="rect">
            <a:avLst/>
          </a:prstGeom>
          <a:noFill/>
          <a:ln/>
        </p:spPr>
        <p:txBody>
          <a:bodyPr wrap="square" lIns="0" tIns="0" rIns="0" bIns="0" rtlCol="0" anchor="ctr"/>
          <a:lstStyle/>
          <a:p>
            <a:pPr marL="3810" indent="-3810">
              <a:buSzPct val="100000"/>
              <a:buFont typeface="+mj-lt"/>
              <a:buAutoNum type="arabicPeriod"/>
            </a:pPr>
            <a:r>
              <a:rPr lang="en-US" sz="1800" dirty="0">
                <a:solidFill>
                  <a:srgbClr val="2F2F2F"/>
                </a:solidFill>
              </a:rPr>
              <a:t>Coronary disease prevalence remains significant nationwide.</a:t>
            </a:r>
            <a:endParaRPr lang="en-US" sz="1800" dirty="0"/>
          </a:p>
          <a:p>
            <a:pPr marL="3810" indent="-3810">
              <a:buSzPct val="100000"/>
              <a:buFont typeface="+mj-lt"/>
              <a:buAutoNum type="arabicPeriod"/>
            </a:pPr>
            <a:r>
              <a:rPr lang="en-US" sz="1800" dirty="0">
                <a:solidFill>
                  <a:srgbClr val="2F2F2F"/>
                </a:solidFill>
              </a:rPr>
              <a:t>One point eight million people diagnosed currently.</a:t>
            </a:r>
            <a:endParaRPr lang="en-US" sz="1800" dirty="0"/>
          </a:p>
          <a:p>
            <a:pPr marL="3810" indent="-3810">
              <a:buSzPct val="100000"/>
              <a:buFont typeface="+mj-lt"/>
              <a:buAutoNum type="arabicPeriod"/>
            </a:pPr>
            <a:r>
              <a:rPr lang="en-US" sz="1800" dirty="0">
                <a:solidFill>
                  <a:srgbClr val="2F2F2F"/>
                </a:solidFill>
              </a:rPr>
              <a:t>Hospital admissions declined yet remain burdensome.</a:t>
            </a:r>
            <a:endParaRPr lang="en-US" sz="1800" dirty="0"/>
          </a:p>
          <a:p>
            <a:pPr marL="3810" indent="-3810">
              <a:buSzPct val="100000"/>
              <a:buFont typeface="+mj-lt"/>
              <a:buAutoNum type="arabicPeriod"/>
            </a:pPr>
            <a:r>
              <a:rPr lang="en-US" sz="1800" dirty="0">
                <a:solidFill>
                  <a:srgbClr val="2F2F2F"/>
                </a:solidFill>
              </a:rPr>
              <a:t>Symptoms include chest pain breathlessness fatigue.</a:t>
            </a:r>
            <a:endParaRPr lang="en-US" sz="1800" dirty="0"/>
          </a:p>
          <a:p>
            <a:pPr marL="3810" indent="-3810">
              <a:buSzPct val="100000"/>
              <a:buFont typeface="+mj-lt"/>
              <a:buAutoNum type="arabicPeriod"/>
            </a:pPr>
            <a:r>
              <a:rPr lang="en-US" sz="1800" dirty="0">
                <a:solidFill>
                  <a:srgbClr val="2F2F2F"/>
                </a:solidFill>
              </a:rPr>
              <a:t>Deprivation increases risk of premature mortality.</a:t>
            </a:r>
            <a:endParaRPr lang="en-US" sz="1800" dirty="0"/>
          </a:p>
        </p:txBody>
      </p:sp>
      <p:pic>
        <p:nvPicPr>
          <p:cNvPr id="4" name="Image 0" descr="preencoded.png"/>
          <p:cNvPicPr>
            <a:picLocks noChangeAspect="1"/>
          </p:cNvPicPr>
          <p:nvPr/>
        </p:nvPicPr>
        <p:blipFill>
          <a:blip r:embed="rId5"/>
          <a:srcRect/>
          <a:stretch/>
        </p:blipFill>
        <p:spPr>
          <a:xfrm>
            <a:off x="5943600" y="1371600"/>
            <a:ext cx="2743200" cy="2743200"/>
          </a:xfrm>
          <a:prstGeom prst="rect">
            <a:avLst/>
          </a:prstGeom>
        </p:spPr>
      </p:pic>
      <p:sp>
        <p:nvSpPr>
          <p:cNvPr id="5" name="Text 2"/>
          <p:cNvSpPr/>
          <p:nvPr/>
        </p:nvSpPr>
        <p:spPr>
          <a:xfrm>
            <a:off x="457200" y="4846320"/>
            <a:ext cx="8229600" cy="274320"/>
          </a:xfrm>
          <a:prstGeom prst="rect">
            <a:avLst/>
          </a:prstGeom>
          <a:noFill/>
          <a:ln/>
        </p:spPr>
        <p:txBody>
          <a:bodyPr wrap="square" rtlCol="0" anchor="ctr"/>
          <a:lstStyle/>
          <a:p>
            <a:pPr marL="0" indent="0" algn="l">
              <a:buNone/>
            </a:pPr>
            <a:r>
              <a:rPr lang="en-US" sz="700" u="sng" dirty="0">
                <a:solidFill>
                  <a:srgbClr val="4472C4"/>
                </a:solidFill>
                <a:hlinkClick r:id="rId6"/>
              </a:rPr>
              <a:t>[5]</a:t>
            </a:r>
            <a:endParaRPr lang="en-US" sz="700" dirty="0"/>
          </a:p>
        </p:txBody>
      </p:sp>
      <p:pic>
        <p:nvPicPr>
          <p:cNvPr id="6" name="tmpAudioRecording.m4a">
            <a:hlinkClick r:id="" action="ppaction://media"/>
            <a:extLst>
              <a:ext uri="{FF2B5EF4-FFF2-40B4-BE49-F238E27FC236}">
                <a16:creationId xmlns:a16="http://schemas.microsoft.com/office/drawing/2014/main" id="{89FCAB07-1D0F-4F6E-DED3-87D53BC9EB3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001000" y="4617720"/>
            <a:ext cx="457200" cy="4572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F5F9FC"/>
        </a:solidFill>
        <a:effectLst/>
      </p:bgPr>
    </p:bg>
    <p:spTree>
      <p:nvGrpSpPr>
        <p:cNvPr id="1" name=""/>
        <p:cNvGrpSpPr/>
        <p:nvPr/>
      </p:nvGrpSpPr>
      <p:grpSpPr>
        <a:xfrm>
          <a:off x="0" y="0"/>
          <a:ext cx="0" cy="0"/>
          <a:chOff x="0" y="0"/>
          <a:chExt cx="0" cy="0"/>
        </a:xfrm>
      </p:grpSpPr>
      <p:sp>
        <p:nvSpPr>
          <p:cNvPr id="2" name="Text 0"/>
          <p:cNvSpPr/>
          <p:nvPr/>
        </p:nvSpPr>
        <p:spPr>
          <a:xfrm>
            <a:off x="457200" y="274320"/>
            <a:ext cx="7315200" cy="548640"/>
          </a:xfrm>
          <a:prstGeom prst="rect">
            <a:avLst/>
          </a:prstGeom>
          <a:noFill/>
          <a:ln/>
        </p:spPr>
        <p:txBody>
          <a:bodyPr wrap="square" rtlCol="0" anchor="ctr"/>
          <a:lstStyle/>
          <a:p>
            <a:pPr marL="0" indent="0">
              <a:buNone/>
            </a:pPr>
            <a:r>
              <a:rPr lang="en-US" sz="2600" b="1" dirty="0">
                <a:solidFill>
                  <a:srgbClr val="2F5597"/>
                </a:solidFill>
              </a:rPr>
              <a:t>Risk Factors</a:t>
            </a:r>
            <a:endParaRPr lang="en-US" sz="2600" dirty="0"/>
          </a:p>
        </p:txBody>
      </p:sp>
      <p:sp>
        <p:nvSpPr>
          <p:cNvPr id="3" name="Text 1"/>
          <p:cNvSpPr/>
          <p:nvPr/>
        </p:nvSpPr>
        <p:spPr>
          <a:xfrm>
            <a:off x="457200" y="1005840"/>
            <a:ext cx="5029200" cy="2926080"/>
          </a:xfrm>
          <a:prstGeom prst="rect">
            <a:avLst/>
          </a:prstGeom>
          <a:noFill/>
          <a:ln/>
        </p:spPr>
        <p:txBody>
          <a:bodyPr wrap="square" lIns="0" tIns="0" rIns="0" bIns="0" rtlCol="0" anchor="ctr"/>
          <a:lstStyle/>
          <a:p>
            <a:pPr marL="3810" indent="-3810">
              <a:buSzPct val="100000"/>
              <a:buFont typeface="+mj-lt"/>
              <a:buAutoNum type="arabicPeriod"/>
            </a:pPr>
            <a:r>
              <a:rPr lang="en-US" sz="1800" dirty="0">
                <a:solidFill>
                  <a:srgbClr val="2F2F2F"/>
                </a:solidFill>
              </a:rPr>
              <a:t>Smoking increases oxidative stress and inflammation.</a:t>
            </a:r>
            <a:endParaRPr lang="en-US" sz="1800" dirty="0"/>
          </a:p>
          <a:p>
            <a:pPr marL="3810" indent="-3810">
              <a:buSzPct val="100000"/>
              <a:buFont typeface="+mj-lt"/>
              <a:buAutoNum type="arabicPeriod"/>
            </a:pPr>
            <a:r>
              <a:rPr lang="en-US" sz="1800" dirty="0">
                <a:solidFill>
                  <a:srgbClr val="2F2F2F"/>
                </a:solidFill>
              </a:rPr>
              <a:t>High saturated fat elevates cholesterol levels.</a:t>
            </a:r>
            <a:endParaRPr lang="en-US" sz="1800" dirty="0"/>
          </a:p>
          <a:p>
            <a:pPr marL="3810" indent="-3810">
              <a:buSzPct val="100000"/>
              <a:buFont typeface="+mj-lt"/>
              <a:buAutoNum type="arabicPeriod"/>
            </a:pPr>
            <a:r>
              <a:rPr lang="en-US" sz="1800" dirty="0">
                <a:solidFill>
                  <a:srgbClr val="2F2F2F"/>
                </a:solidFill>
              </a:rPr>
              <a:t>Physical inactivity promotes obesity and hypertension.</a:t>
            </a:r>
            <a:endParaRPr lang="en-US" sz="1800" dirty="0"/>
          </a:p>
          <a:p>
            <a:pPr marL="3810" indent="-3810">
              <a:buSzPct val="100000"/>
              <a:buFont typeface="+mj-lt"/>
              <a:buAutoNum type="arabicPeriod"/>
            </a:pPr>
            <a:r>
              <a:rPr lang="en-US" sz="1800" dirty="0">
                <a:solidFill>
                  <a:srgbClr val="2F2F2F"/>
                </a:solidFill>
              </a:rPr>
              <a:t>Excessive alcohol and salt raise pressure.</a:t>
            </a:r>
            <a:endParaRPr lang="en-US" sz="1800" dirty="0"/>
          </a:p>
          <a:p>
            <a:pPr marL="3810" indent="-3810">
              <a:buSzPct val="100000"/>
              <a:buFont typeface="+mj-lt"/>
              <a:buAutoNum type="arabicPeriod"/>
            </a:pPr>
            <a:r>
              <a:rPr lang="en-US" sz="1800" dirty="0">
                <a:solidFill>
                  <a:srgbClr val="2F2F2F"/>
                </a:solidFill>
              </a:rPr>
              <a:t>Diabetes and age amplify cardiovascular risk.</a:t>
            </a:r>
            <a:endParaRPr lang="en-US" sz="1800" dirty="0"/>
          </a:p>
        </p:txBody>
      </p:sp>
      <p:sp>
        <p:nvSpPr>
          <p:cNvPr id="4" name="Text 2"/>
          <p:cNvSpPr/>
          <p:nvPr/>
        </p:nvSpPr>
        <p:spPr>
          <a:xfrm>
            <a:off x="457200" y="4846320"/>
            <a:ext cx="8229600" cy="274320"/>
          </a:xfrm>
          <a:prstGeom prst="rect">
            <a:avLst/>
          </a:prstGeom>
          <a:noFill/>
          <a:ln/>
        </p:spPr>
        <p:txBody>
          <a:bodyPr wrap="square" rtlCol="0" anchor="ctr"/>
          <a:lstStyle/>
          <a:p>
            <a:pPr marL="0" indent="0" algn="l">
              <a:buNone/>
            </a:pPr>
            <a:r>
              <a:rPr lang="en-US" sz="700" u="sng" dirty="0">
                <a:solidFill>
                  <a:srgbClr val="4472C4"/>
                </a:solidFill>
                <a:hlinkClick r:id="rId5"/>
              </a:rPr>
              <a:t>[6]</a:t>
            </a:r>
            <a:endParaRPr lang="en-US" sz="700" dirty="0"/>
          </a:p>
        </p:txBody>
      </p:sp>
      <p:pic>
        <p:nvPicPr>
          <p:cNvPr id="5" name="tmpAudioRecording.m4a">
            <a:hlinkClick r:id="" action="ppaction://media"/>
            <a:extLst>
              <a:ext uri="{FF2B5EF4-FFF2-40B4-BE49-F238E27FC236}">
                <a16:creationId xmlns:a16="http://schemas.microsoft.com/office/drawing/2014/main" id="{BD026E86-7271-AF87-FD40-54C19AE861B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229600" y="4539343"/>
            <a:ext cx="457200" cy="4572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7772400" cy="640080"/>
          </a:xfrm>
          <a:prstGeom prst="rect">
            <a:avLst/>
          </a:prstGeom>
          <a:noFill/>
          <a:ln/>
        </p:spPr>
        <p:txBody>
          <a:bodyPr wrap="square" rtlCol="0" anchor="ctr"/>
          <a:lstStyle/>
          <a:p>
            <a:pPr marL="0" indent="0">
              <a:buNone/>
            </a:pPr>
            <a:r>
              <a:rPr lang="en-US" sz="2600" b="1" dirty="0">
                <a:solidFill>
                  <a:srgbClr val="2F5597"/>
                </a:solidFill>
              </a:rPr>
              <a:t>Disease Prevalence Comparison</a:t>
            </a:r>
            <a:endParaRPr lang="en-US" sz="2600" dirty="0"/>
          </a:p>
        </p:txBody>
      </p:sp>
      <p:sp>
        <p:nvSpPr>
          <p:cNvPr id="3" name="Text 1"/>
          <p:cNvSpPr/>
          <p:nvPr/>
        </p:nvSpPr>
        <p:spPr>
          <a:xfrm>
            <a:off x="457200" y="1005840"/>
            <a:ext cx="4389120" cy="2926080"/>
          </a:xfrm>
          <a:prstGeom prst="rect">
            <a:avLst/>
          </a:prstGeom>
          <a:noFill/>
          <a:ln/>
        </p:spPr>
        <p:txBody>
          <a:bodyPr wrap="square" lIns="0" tIns="0" rIns="0" bIns="0" rtlCol="0" anchor="ctr"/>
          <a:lstStyle/>
          <a:p>
            <a:pPr marL="3810" indent="-3810">
              <a:buSzPct val="100000"/>
              <a:buFont typeface="+mj-lt"/>
              <a:buAutoNum type="arabicPeriod"/>
            </a:pPr>
            <a:r>
              <a:rPr lang="en-US" sz="1800" dirty="0">
                <a:solidFill>
                  <a:srgbClr val="2F2F2F"/>
                </a:solidFill>
              </a:rPr>
              <a:t>Bar chart compares major disease prevalence.</a:t>
            </a:r>
            <a:endParaRPr lang="en-US" sz="1800" dirty="0"/>
          </a:p>
          <a:p>
            <a:pPr marL="3810" indent="-3810">
              <a:buSzPct val="100000"/>
              <a:buFont typeface="+mj-lt"/>
              <a:buAutoNum type="arabicPeriod"/>
            </a:pPr>
            <a:r>
              <a:rPr lang="en-US" sz="1800" dirty="0">
                <a:solidFill>
                  <a:srgbClr val="2F2F2F"/>
                </a:solidFill>
              </a:rPr>
              <a:t>Coronary disease affects about three percent.</a:t>
            </a:r>
            <a:endParaRPr lang="en-US" sz="1800" dirty="0"/>
          </a:p>
          <a:p>
            <a:pPr marL="3810" indent="-3810">
              <a:buSzPct val="100000"/>
              <a:buFont typeface="+mj-lt"/>
              <a:buAutoNum type="arabicPeriod"/>
            </a:pPr>
            <a:r>
              <a:rPr lang="en-US" sz="1800" dirty="0">
                <a:solidFill>
                  <a:srgbClr val="2F2F2F"/>
                </a:solidFill>
              </a:rPr>
              <a:t>Chronic kidney disease affects four percent.</a:t>
            </a:r>
            <a:endParaRPr lang="en-US" sz="1800" dirty="0"/>
          </a:p>
          <a:p>
            <a:pPr marL="3810" indent="-3810">
              <a:buSzPct val="100000"/>
              <a:buFont typeface="+mj-lt"/>
              <a:buAutoNum type="arabicPeriod"/>
            </a:pPr>
            <a:r>
              <a:rPr lang="en-US" sz="1800" dirty="0">
                <a:solidFill>
                  <a:srgbClr val="2F2F2F"/>
                </a:solidFill>
              </a:rPr>
              <a:t>Stroke and TIA affect two percent.</a:t>
            </a:r>
            <a:endParaRPr lang="en-US" sz="1800" dirty="0"/>
          </a:p>
          <a:p>
            <a:pPr marL="3810" indent="-3810">
              <a:buSzPct val="100000"/>
              <a:buFont typeface="+mj-lt"/>
              <a:buAutoNum type="arabicPeriod"/>
            </a:pPr>
            <a:r>
              <a:rPr lang="en-US" sz="1800" dirty="0">
                <a:solidFill>
                  <a:srgbClr val="2F2F2F"/>
                </a:solidFill>
              </a:rPr>
              <a:t>Overall cardiovascular burden remains high nationally.</a:t>
            </a:r>
            <a:endParaRPr lang="en-US" sz="1800" dirty="0"/>
          </a:p>
        </p:txBody>
      </p:sp>
      <p:graphicFrame>
        <p:nvGraphicFramePr>
          <p:cNvPr id="4" name="Chart 0"/>
          <p:cNvGraphicFramePr/>
          <p:nvPr/>
        </p:nvGraphicFramePr>
        <p:xfrm>
          <a:off x="5029200" y="1005840"/>
          <a:ext cx="3931920" cy="2926080"/>
        </p:xfrm>
        <a:graphic>
          <a:graphicData uri="http://schemas.openxmlformats.org/drawingml/2006/chart">
            <c:chart xmlns:c="http://schemas.openxmlformats.org/drawingml/2006/chart" xmlns:r="http://schemas.openxmlformats.org/officeDocument/2006/relationships" r:id="rId5"/>
          </a:graphicData>
        </a:graphic>
      </p:graphicFrame>
      <p:sp>
        <p:nvSpPr>
          <p:cNvPr id="5" name="Text 2"/>
          <p:cNvSpPr/>
          <p:nvPr/>
        </p:nvSpPr>
        <p:spPr>
          <a:xfrm>
            <a:off x="457200" y="4846320"/>
            <a:ext cx="8229600" cy="274320"/>
          </a:xfrm>
          <a:prstGeom prst="rect">
            <a:avLst/>
          </a:prstGeom>
          <a:noFill/>
          <a:ln/>
        </p:spPr>
        <p:txBody>
          <a:bodyPr wrap="square" rtlCol="0" anchor="ctr"/>
          <a:lstStyle/>
          <a:p>
            <a:pPr marL="0" indent="0" algn="l">
              <a:buNone/>
            </a:pPr>
            <a:r>
              <a:rPr lang="en-US" sz="700" u="sng" dirty="0">
                <a:solidFill>
                  <a:srgbClr val="4472C4"/>
                </a:solidFill>
                <a:hlinkClick r:id="rId6"/>
              </a:rPr>
              <a:t>[7]</a:t>
            </a:r>
            <a:r>
              <a:rPr lang="en-US" sz="700" dirty="0">
                <a:solidFill>
                  <a:srgbClr val="000000"/>
                </a:solidFill>
              </a:rPr>
              <a:t>   </a:t>
            </a:r>
            <a:r>
              <a:rPr lang="en-US" sz="700" u="sng" dirty="0">
                <a:solidFill>
                  <a:srgbClr val="4472C4"/>
                </a:solidFill>
                <a:hlinkClick r:id="rId7"/>
              </a:rPr>
              <a:t>[7]</a:t>
            </a:r>
            <a:endParaRPr lang="en-US" sz="700" dirty="0"/>
          </a:p>
        </p:txBody>
      </p:sp>
      <p:pic>
        <p:nvPicPr>
          <p:cNvPr id="6" name="tmpAudioRecording.m4a">
            <a:hlinkClick r:id="" action="ppaction://media"/>
            <a:extLst>
              <a:ext uri="{FF2B5EF4-FFF2-40B4-BE49-F238E27FC236}">
                <a16:creationId xmlns:a16="http://schemas.microsoft.com/office/drawing/2014/main" id="{E49D4661-1F92-9CC3-C3CC-923690C6864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229600" y="4526280"/>
            <a:ext cx="457200" cy="4572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1">
    <p:bg>
      <p:bgPr>
        <a:solidFill>
          <a:srgbClr val="F5F9FC"/>
        </a:solidFill>
        <a:effectLst/>
      </p:bgPr>
    </p:bg>
    <p:spTree>
      <p:nvGrpSpPr>
        <p:cNvPr id="1" name=""/>
        <p:cNvGrpSpPr/>
        <p:nvPr/>
      </p:nvGrpSpPr>
      <p:grpSpPr>
        <a:xfrm>
          <a:off x="0" y="0"/>
          <a:ext cx="0" cy="0"/>
          <a:chOff x="0" y="0"/>
          <a:chExt cx="0" cy="0"/>
        </a:xfrm>
      </p:grpSpPr>
      <p:sp>
        <p:nvSpPr>
          <p:cNvPr id="2" name="Text 0"/>
          <p:cNvSpPr/>
          <p:nvPr/>
        </p:nvSpPr>
        <p:spPr>
          <a:xfrm>
            <a:off x="457200" y="274320"/>
            <a:ext cx="8229600" cy="548640"/>
          </a:xfrm>
          <a:prstGeom prst="rect">
            <a:avLst/>
          </a:prstGeom>
          <a:noFill/>
          <a:ln/>
        </p:spPr>
        <p:txBody>
          <a:bodyPr wrap="square" rtlCol="0" anchor="ctr"/>
          <a:lstStyle/>
          <a:p>
            <a:pPr marL="0" indent="0">
              <a:buNone/>
            </a:pPr>
            <a:r>
              <a:rPr lang="en-US" sz="2600" b="1" dirty="0">
                <a:solidFill>
                  <a:srgbClr val="2F5597"/>
                </a:solidFill>
              </a:rPr>
              <a:t>Dietary Recommendations</a:t>
            </a:r>
            <a:endParaRPr lang="en-US" sz="2600" dirty="0"/>
          </a:p>
        </p:txBody>
      </p:sp>
      <p:sp>
        <p:nvSpPr>
          <p:cNvPr id="3" name="Text 1"/>
          <p:cNvSpPr/>
          <p:nvPr/>
        </p:nvSpPr>
        <p:spPr>
          <a:xfrm>
            <a:off x="457200" y="1005840"/>
            <a:ext cx="4572000" cy="2743200"/>
          </a:xfrm>
          <a:prstGeom prst="rect">
            <a:avLst/>
          </a:prstGeom>
          <a:noFill/>
          <a:ln/>
        </p:spPr>
        <p:txBody>
          <a:bodyPr wrap="square" lIns="0" tIns="0" rIns="0" bIns="0" rtlCol="0" anchor="ctr"/>
          <a:lstStyle/>
          <a:p>
            <a:pPr marL="3810" indent="-3810">
              <a:buSzPct val="100000"/>
              <a:buFont typeface="+mj-lt"/>
              <a:buAutoNum type="arabicPeriod"/>
            </a:pPr>
            <a:r>
              <a:rPr lang="en-US" sz="1800" dirty="0">
                <a:solidFill>
                  <a:srgbClr val="2F2F2F"/>
                </a:solidFill>
              </a:rPr>
              <a:t>Adopt Mediterranean diet rich in vegetables.</a:t>
            </a:r>
            <a:endParaRPr lang="en-US" sz="1800" dirty="0"/>
          </a:p>
          <a:p>
            <a:pPr marL="3810" indent="-3810">
              <a:buSzPct val="100000"/>
              <a:buFont typeface="+mj-lt"/>
              <a:buAutoNum type="arabicPeriod"/>
            </a:pPr>
            <a:r>
              <a:rPr lang="en-US" sz="1800" dirty="0">
                <a:solidFill>
                  <a:srgbClr val="2F2F2F"/>
                </a:solidFill>
              </a:rPr>
              <a:t>Total fat less than thirty percent.</a:t>
            </a:r>
            <a:endParaRPr lang="en-US" sz="1800" dirty="0"/>
          </a:p>
          <a:p>
            <a:pPr marL="3810" indent="-3810">
              <a:buSzPct val="100000"/>
              <a:buFont typeface="+mj-lt"/>
              <a:buAutoNum type="arabicPeriod"/>
            </a:pPr>
            <a:r>
              <a:rPr lang="en-US" sz="1800" dirty="0">
                <a:solidFill>
                  <a:srgbClr val="2F2F2F"/>
                </a:solidFill>
              </a:rPr>
              <a:t>Limit saturated fat below seven percent.</a:t>
            </a:r>
            <a:endParaRPr lang="en-US" sz="1800" dirty="0"/>
          </a:p>
          <a:p>
            <a:pPr marL="3810" indent="-3810">
              <a:buSzPct val="100000"/>
              <a:buFont typeface="+mj-lt"/>
              <a:buAutoNum type="arabicPeriod"/>
            </a:pPr>
            <a:r>
              <a:rPr lang="en-US" sz="1800" dirty="0">
                <a:solidFill>
                  <a:srgbClr val="2F2F2F"/>
                </a:solidFill>
              </a:rPr>
              <a:t>Replace saturated fats with unsaturated oils.</a:t>
            </a:r>
            <a:endParaRPr lang="en-US" sz="1800" dirty="0"/>
          </a:p>
          <a:p>
            <a:pPr marL="3810" indent="-3810">
              <a:buSzPct val="100000"/>
              <a:buFont typeface="+mj-lt"/>
              <a:buAutoNum type="arabicPeriod"/>
            </a:pPr>
            <a:r>
              <a:rPr lang="en-US" sz="1800" dirty="0">
                <a:solidFill>
                  <a:srgbClr val="2F2F2F"/>
                </a:solidFill>
              </a:rPr>
              <a:t>Eat at least five fruit servings.</a:t>
            </a:r>
            <a:endParaRPr lang="en-US" sz="1800" dirty="0"/>
          </a:p>
        </p:txBody>
      </p:sp>
      <p:pic>
        <p:nvPicPr>
          <p:cNvPr id="4" name="Image 0" descr="preencoded.png"/>
          <p:cNvPicPr>
            <a:picLocks noChangeAspect="1"/>
          </p:cNvPicPr>
          <p:nvPr/>
        </p:nvPicPr>
        <p:blipFill>
          <a:blip r:embed="rId5"/>
          <a:srcRect/>
          <a:stretch/>
        </p:blipFill>
        <p:spPr>
          <a:xfrm>
            <a:off x="5486400" y="1097280"/>
            <a:ext cx="3200400" cy="2560320"/>
          </a:xfrm>
          <a:prstGeom prst="rect">
            <a:avLst/>
          </a:prstGeom>
        </p:spPr>
      </p:pic>
      <p:sp>
        <p:nvSpPr>
          <p:cNvPr id="5" name="Text 2"/>
          <p:cNvSpPr/>
          <p:nvPr/>
        </p:nvSpPr>
        <p:spPr>
          <a:xfrm>
            <a:off x="457200" y="4846320"/>
            <a:ext cx="8229600" cy="274320"/>
          </a:xfrm>
          <a:prstGeom prst="rect">
            <a:avLst/>
          </a:prstGeom>
          <a:noFill/>
          <a:ln/>
        </p:spPr>
        <p:txBody>
          <a:bodyPr wrap="square" rtlCol="0" anchor="ctr"/>
          <a:lstStyle/>
          <a:p>
            <a:pPr marL="0" indent="0" algn="l">
              <a:buNone/>
            </a:pPr>
            <a:r>
              <a:rPr lang="en-US" sz="700" u="sng" dirty="0">
                <a:solidFill>
                  <a:srgbClr val="4472C4"/>
                </a:solidFill>
                <a:hlinkClick r:id="rId6"/>
              </a:rPr>
              <a:t>[8]</a:t>
            </a:r>
            <a:r>
              <a:rPr lang="en-US" sz="700" dirty="0">
                <a:solidFill>
                  <a:srgbClr val="000000"/>
                </a:solidFill>
              </a:rPr>
              <a:t>   </a:t>
            </a:r>
            <a:r>
              <a:rPr lang="en-US" sz="700" u="sng" dirty="0">
                <a:solidFill>
                  <a:srgbClr val="4472C4"/>
                </a:solidFill>
                <a:hlinkClick r:id="rId7"/>
              </a:rPr>
              <a:t>[8]</a:t>
            </a:r>
            <a:endParaRPr lang="en-US" sz="700" dirty="0"/>
          </a:p>
        </p:txBody>
      </p:sp>
      <p:pic>
        <p:nvPicPr>
          <p:cNvPr id="7" name="tmpAudioRecording.m4a">
            <a:hlinkClick r:id="" action="ppaction://media"/>
            <a:extLst>
              <a:ext uri="{FF2B5EF4-FFF2-40B4-BE49-F238E27FC236}">
                <a16:creationId xmlns:a16="http://schemas.microsoft.com/office/drawing/2014/main" id="{B7111200-3668-746A-A5A9-D88047AAD3CC}"/>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458200" y="4310743"/>
            <a:ext cx="457200" cy="4572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7772400" cy="548640"/>
          </a:xfrm>
          <a:prstGeom prst="rect">
            <a:avLst/>
          </a:prstGeom>
          <a:noFill/>
          <a:ln/>
        </p:spPr>
        <p:txBody>
          <a:bodyPr wrap="square" rtlCol="0" anchor="ctr"/>
          <a:lstStyle/>
          <a:p>
            <a:pPr marL="0" indent="0">
              <a:buNone/>
            </a:pPr>
            <a:r>
              <a:rPr lang="en-US" sz="2600" b="1" dirty="0">
                <a:solidFill>
                  <a:srgbClr val="2F5597"/>
                </a:solidFill>
              </a:rPr>
              <a:t>Physical Activity &amp; Weight Management</a:t>
            </a:r>
            <a:endParaRPr lang="en-US" sz="2600" dirty="0"/>
          </a:p>
        </p:txBody>
      </p:sp>
      <p:sp>
        <p:nvSpPr>
          <p:cNvPr id="3" name="Text 1"/>
          <p:cNvSpPr/>
          <p:nvPr/>
        </p:nvSpPr>
        <p:spPr>
          <a:xfrm>
            <a:off x="457200" y="1005840"/>
            <a:ext cx="5029200" cy="2926080"/>
          </a:xfrm>
          <a:prstGeom prst="rect">
            <a:avLst/>
          </a:prstGeom>
          <a:noFill/>
          <a:ln/>
        </p:spPr>
        <p:txBody>
          <a:bodyPr wrap="square" lIns="0" tIns="0" rIns="0" bIns="0" rtlCol="0" anchor="ctr"/>
          <a:lstStyle/>
          <a:p>
            <a:pPr marL="3810" indent="-3810">
              <a:buSzPct val="100000"/>
              <a:buFont typeface="+mj-lt"/>
              <a:buAutoNum type="arabicPeriod"/>
            </a:pPr>
            <a:r>
              <a:rPr lang="en-US" sz="1800" dirty="0">
                <a:solidFill>
                  <a:srgbClr val="2F2F2F"/>
                </a:solidFill>
              </a:rPr>
              <a:t>Undertake moderate intensity exercise most days.</a:t>
            </a:r>
            <a:endParaRPr lang="en-US" sz="1800" dirty="0"/>
          </a:p>
          <a:p>
            <a:pPr marL="3810" indent="-3810">
              <a:buSzPct val="100000"/>
              <a:buFont typeface="+mj-lt"/>
              <a:buAutoNum type="arabicPeriod"/>
            </a:pPr>
            <a:r>
              <a:rPr lang="en-US" sz="1800" dirty="0">
                <a:solidFill>
                  <a:srgbClr val="2F2F2F"/>
                </a:solidFill>
              </a:rPr>
              <a:t>Muscle strengthening activities should be included.</a:t>
            </a:r>
            <a:endParaRPr lang="en-US" sz="1800" dirty="0"/>
          </a:p>
          <a:p>
            <a:pPr marL="3810" indent="-3810">
              <a:buSzPct val="100000"/>
              <a:buFont typeface="+mj-lt"/>
              <a:buAutoNum type="arabicPeriod"/>
            </a:pPr>
            <a:r>
              <a:rPr lang="en-US" sz="1800" dirty="0">
                <a:solidFill>
                  <a:srgbClr val="2F2F2F"/>
                </a:solidFill>
              </a:rPr>
              <a:t>Break prolonged sitting with regular movement.</a:t>
            </a:r>
            <a:endParaRPr lang="en-US" sz="1800" dirty="0"/>
          </a:p>
          <a:p>
            <a:pPr marL="3810" indent="-3810">
              <a:buSzPct val="100000"/>
              <a:buFont typeface="+mj-lt"/>
              <a:buAutoNum type="arabicPeriod"/>
            </a:pPr>
            <a:r>
              <a:rPr lang="en-US" sz="1800" dirty="0">
                <a:solidFill>
                  <a:srgbClr val="2F2F2F"/>
                </a:solidFill>
              </a:rPr>
              <a:t>Aim for healthy weight through diet.</a:t>
            </a:r>
            <a:endParaRPr lang="en-US" sz="1800" dirty="0"/>
          </a:p>
          <a:p>
            <a:pPr marL="3810" indent="-3810">
              <a:buSzPct val="100000"/>
              <a:buFont typeface="+mj-lt"/>
              <a:buAutoNum type="arabicPeriod"/>
            </a:pPr>
            <a:r>
              <a:rPr lang="en-US" sz="1800" dirty="0">
                <a:solidFill>
                  <a:srgbClr val="2F2F2F"/>
                </a:solidFill>
              </a:rPr>
              <a:t>Seek support for smoking cessation programmes.</a:t>
            </a:r>
            <a:endParaRPr lang="en-US" sz="1800" dirty="0"/>
          </a:p>
        </p:txBody>
      </p:sp>
      <p:pic>
        <p:nvPicPr>
          <p:cNvPr id="4" name="Image 0" descr="preencoded.png"/>
          <p:cNvPicPr>
            <a:picLocks noChangeAspect="1"/>
          </p:cNvPicPr>
          <p:nvPr/>
        </p:nvPicPr>
        <p:blipFill>
          <a:blip r:embed="rId5"/>
          <a:srcRect/>
          <a:stretch/>
        </p:blipFill>
        <p:spPr>
          <a:xfrm>
            <a:off x="5760720" y="1280160"/>
            <a:ext cx="2926080" cy="2560320"/>
          </a:xfrm>
          <a:prstGeom prst="rect">
            <a:avLst/>
          </a:prstGeom>
        </p:spPr>
      </p:pic>
      <p:sp>
        <p:nvSpPr>
          <p:cNvPr id="5" name="Text 2"/>
          <p:cNvSpPr/>
          <p:nvPr/>
        </p:nvSpPr>
        <p:spPr>
          <a:xfrm>
            <a:off x="457200" y="4846320"/>
            <a:ext cx="8229600" cy="274320"/>
          </a:xfrm>
          <a:prstGeom prst="rect">
            <a:avLst/>
          </a:prstGeom>
          <a:noFill/>
          <a:ln/>
        </p:spPr>
        <p:txBody>
          <a:bodyPr wrap="square" rtlCol="0" anchor="ctr"/>
          <a:lstStyle/>
          <a:p>
            <a:pPr marL="0" indent="0" algn="l">
              <a:buNone/>
            </a:pPr>
            <a:r>
              <a:rPr lang="en-US" sz="700" u="sng" dirty="0">
                <a:solidFill>
                  <a:srgbClr val="4472C4"/>
                </a:solidFill>
                <a:hlinkClick r:id="rId6"/>
              </a:rPr>
              <a:t>[9]</a:t>
            </a:r>
            <a:endParaRPr lang="en-US" sz="700" dirty="0"/>
          </a:p>
        </p:txBody>
      </p:sp>
      <p:pic>
        <p:nvPicPr>
          <p:cNvPr id="6" name="tmpAudioRecording.m4a">
            <a:hlinkClick r:id="" action="ppaction://media"/>
            <a:extLst>
              <a:ext uri="{FF2B5EF4-FFF2-40B4-BE49-F238E27FC236}">
                <a16:creationId xmlns:a16="http://schemas.microsoft.com/office/drawing/2014/main" id="{63A15421-28AE-25ED-9AF6-09EA111867F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229600" y="4526280"/>
            <a:ext cx="457200" cy="4572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3">
    <p:bg>
      <p:bgPr>
        <a:solidFill>
          <a:srgbClr val="F5F9FC"/>
        </a:solidFill>
        <a:effectLst/>
      </p:bgPr>
    </p:bg>
    <p:spTree>
      <p:nvGrpSpPr>
        <p:cNvPr id="1" name=""/>
        <p:cNvGrpSpPr/>
        <p:nvPr/>
      </p:nvGrpSpPr>
      <p:grpSpPr>
        <a:xfrm>
          <a:off x="0" y="0"/>
          <a:ext cx="0" cy="0"/>
          <a:chOff x="0" y="0"/>
          <a:chExt cx="0" cy="0"/>
        </a:xfrm>
      </p:grpSpPr>
      <p:sp>
        <p:nvSpPr>
          <p:cNvPr id="2" name="Text 0"/>
          <p:cNvSpPr/>
          <p:nvPr/>
        </p:nvSpPr>
        <p:spPr>
          <a:xfrm>
            <a:off x="457200" y="274320"/>
            <a:ext cx="7772400" cy="548640"/>
          </a:xfrm>
          <a:prstGeom prst="rect">
            <a:avLst/>
          </a:prstGeom>
          <a:noFill/>
          <a:ln/>
        </p:spPr>
        <p:txBody>
          <a:bodyPr wrap="square" rtlCol="0" anchor="ctr"/>
          <a:lstStyle/>
          <a:p>
            <a:pPr marL="0" indent="0">
              <a:buNone/>
            </a:pPr>
            <a:r>
              <a:rPr lang="en-US" sz="2600" b="1" dirty="0">
                <a:solidFill>
                  <a:srgbClr val="2F5597"/>
                </a:solidFill>
              </a:rPr>
              <a:t>Monitoring &amp; Medical Management</a:t>
            </a:r>
            <a:endParaRPr lang="en-US" sz="2600" dirty="0"/>
          </a:p>
        </p:txBody>
      </p:sp>
      <p:sp>
        <p:nvSpPr>
          <p:cNvPr id="3" name="Text 1"/>
          <p:cNvSpPr/>
          <p:nvPr/>
        </p:nvSpPr>
        <p:spPr>
          <a:xfrm>
            <a:off x="457200" y="1005840"/>
            <a:ext cx="4846320" cy="3017520"/>
          </a:xfrm>
          <a:prstGeom prst="rect">
            <a:avLst/>
          </a:prstGeom>
          <a:noFill/>
          <a:ln/>
        </p:spPr>
        <p:txBody>
          <a:bodyPr wrap="square" lIns="0" tIns="0" rIns="0" bIns="0" rtlCol="0" anchor="ctr"/>
          <a:lstStyle/>
          <a:p>
            <a:pPr marL="3810" indent="-3810">
              <a:buSzPct val="100000"/>
              <a:buFont typeface="+mj-lt"/>
              <a:buAutoNum type="arabicPeriod"/>
            </a:pPr>
            <a:r>
              <a:rPr lang="en-US" sz="1800" dirty="0">
                <a:solidFill>
                  <a:srgbClr val="2F2F2F"/>
                </a:solidFill>
              </a:rPr>
              <a:t>Schedule regular blood pressure lipid checks.</a:t>
            </a:r>
            <a:endParaRPr lang="en-US" sz="1800" dirty="0"/>
          </a:p>
          <a:p>
            <a:pPr marL="3810" indent="-3810">
              <a:buSzPct val="100000"/>
              <a:buFont typeface="+mj-lt"/>
              <a:buAutoNum type="arabicPeriod"/>
            </a:pPr>
            <a:r>
              <a:rPr lang="en-US" sz="1800" dirty="0">
                <a:solidFill>
                  <a:srgbClr val="2F2F2F"/>
                </a:solidFill>
              </a:rPr>
              <a:t>Take prescribed statins antiplatelets and antihypertensives.</a:t>
            </a:r>
            <a:endParaRPr lang="en-US" sz="1800" dirty="0"/>
          </a:p>
          <a:p>
            <a:pPr marL="3810" indent="-3810">
              <a:buSzPct val="100000"/>
              <a:buFont typeface="+mj-lt"/>
              <a:buAutoNum type="arabicPeriod"/>
            </a:pPr>
            <a:r>
              <a:rPr lang="en-US" sz="1800" dirty="0">
                <a:solidFill>
                  <a:srgbClr val="2F2F2F"/>
                </a:solidFill>
              </a:rPr>
              <a:t>Monitor blood glucose in diabetic patients.</a:t>
            </a:r>
            <a:endParaRPr lang="en-US" sz="1800" dirty="0"/>
          </a:p>
          <a:p>
            <a:pPr marL="3810" indent="-3810">
              <a:buSzPct val="100000"/>
              <a:buFont typeface="+mj-lt"/>
              <a:buAutoNum type="arabicPeriod"/>
            </a:pPr>
            <a:r>
              <a:rPr lang="en-US" sz="1800" dirty="0">
                <a:solidFill>
                  <a:srgbClr val="2F2F2F"/>
                </a:solidFill>
              </a:rPr>
              <a:t>Coordinate care with primary healthcare providers.</a:t>
            </a:r>
            <a:endParaRPr lang="en-US" sz="1800" dirty="0"/>
          </a:p>
          <a:p>
            <a:pPr marL="3810" indent="-3810">
              <a:buSzPct val="100000"/>
              <a:buFont typeface="+mj-lt"/>
              <a:buAutoNum type="arabicPeriod"/>
            </a:pPr>
            <a:r>
              <a:rPr lang="en-US" sz="1800" dirty="0">
                <a:solidFill>
                  <a:srgbClr val="2F2F2F"/>
                </a:solidFill>
              </a:rPr>
              <a:t>Document adjustments based on patient response.</a:t>
            </a:r>
            <a:endParaRPr lang="en-US" sz="1800" dirty="0"/>
          </a:p>
        </p:txBody>
      </p:sp>
      <p:pic>
        <p:nvPicPr>
          <p:cNvPr id="4" name="Image 0" descr="preencoded.png"/>
          <p:cNvPicPr>
            <a:picLocks noChangeAspect="1"/>
          </p:cNvPicPr>
          <p:nvPr/>
        </p:nvPicPr>
        <p:blipFill>
          <a:blip r:embed="rId5"/>
          <a:srcRect/>
          <a:stretch/>
        </p:blipFill>
        <p:spPr>
          <a:xfrm>
            <a:off x="5760720" y="1280160"/>
            <a:ext cx="2926080" cy="2560320"/>
          </a:xfrm>
          <a:prstGeom prst="rect">
            <a:avLst/>
          </a:prstGeom>
        </p:spPr>
      </p:pic>
      <p:sp>
        <p:nvSpPr>
          <p:cNvPr id="5" name="Text 2"/>
          <p:cNvSpPr/>
          <p:nvPr/>
        </p:nvSpPr>
        <p:spPr>
          <a:xfrm>
            <a:off x="457200" y="4846320"/>
            <a:ext cx="8229600" cy="274320"/>
          </a:xfrm>
          <a:prstGeom prst="rect">
            <a:avLst/>
          </a:prstGeom>
          <a:noFill/>
          <a:ln/>
        </p:spPr>
        <p:txBody>
          <a:bodyPr wrap="square" rtlCol="0" anchor="ctr"/>
          <a:lstStyle/>
          <a:p>
            <a:pPr marL="0" indent="0" algn="l">
              <a:buNone/>
            </a:pPr>
            <a:r>
              <a:rPr lang="en-US" sz="700" u="sng" dirty="0">
                <a:solidFill>
                  <a:srgbClr val="4472C4"/>
                </a:solidFill>
                <a:hlinkClick r:id="rId6"/>
              </a:rPr>
              <a:t>[10]</a:t>
            </a:r>
            <a:endParaRPr lang="en-US" sz="700" dirty="0"/>
          </a:p>
        </p:txBody>
      </p:sp>
      <p:pic>
        <p:nvPicPr>
          <p:cNvPr id="6" name="tmpAudioRecording.m4a">
            <a:hlinkClick r:id="" action="ppaction://media"/>
            <a:extLst>
              <a:ext uri="{FF2B5EF4-FFF2-40B4-BE49-F238E27FC236}">
                <a16:creationId xmlns:a16="http://schemas.microsoft.com/office/drawing/2014/main" id="{E7EBC2A3-B6B2-B0A4-1F52-1157391B7CD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229600" y="4526280"/>
            <a:ext cx="457200" cy="4572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74320"/>
            <a:ext cx="7772400" cy="548640"/>
          </a:xfrm>
          <a:prstGeom prst="rect">
            <a:avLst/>
          </a:prstGeom>
          <a:noFill/>
          <a:ln/>
        </p:spPr>
        <p:txBody>
          <a:bodyPr wrap="square" rtlCol="0" anchor="ctr"/>
          <a:lstStyle/>
          <a:p>
            <a:pPr marL="0" indent="0">
              <a:buNone/>
            </a:pPr>
            <a:r>
              <a:rPr lang="en-US" sz="2600" b="1" dirty="0">
                <a:solidFill>
                  <a:srgbClr val="2F5597"/>
                </a:solidFill>
              </a:rPr>
              <a:t>Communication &amp; Ethics</a:t>
            </a:r>
            <a:endParaRPr lang="en-US" sz="2600" dirty="0"/>
          </a:p>
        </p:txBody>
      </p:sp>
      <p:sp>
        <p:nvSpPr>
          <p:cNvPr id="3" name="Text 1"/>
          <p:cNvSpPr/>
          <p:nvPr/>
        </p:nvSpPr>
        <p:spPr>
          <a:xfrm>
            <a:off x="457200" y="1005840"/>
            <a:ext cx="5029200" cy="2926080"/>
          </a:xfrm>
          <a:prstGeom prst="rect">
            <a:avLst/>
          </a:prstGeom>
          <a:noFill/>
          <a:ln/>
        </p:spPr>
        <p:txBody>
          <a:bodyPr wrap="square" lIns="0" tIns="0" rIns="0" bIns="0" rtlCol="0" anchor="ctr"/>
          <a:lstStyle/>
          <a:p>
            <a:pPr marL="3810" indent="-3810">
              <a:buSzPct val="100000"/>
              <a:buFont typeface="+mj-lt"/>
              <a:buAutoNum type="arabicPeriod"/>
            </a:pPr>
            <a:r>
              <a:rPr lang="en-US" sz="1800" dirty="0">
                <a:solidFill>
                  <a:srgbClr val="2F2F2F"/>
                </a:solidFill>
              </a:rPr>
              <a:t>Engage patient in shared decision making.</a:t>
            </a:r>
            <a:endParaRPr lang="en-US" sz="1800" dirty="0"/>
          </a:p>
          <a:p>
            <a:pPr marL="3810" indent="-3810">
              <a:buSzPct val="100000"/>
              <a:buFont typeface="+mj-lt"/>
              <a:buAutoNum type="arabicPeriod"/>
            </a:pPr>
            <a:r>
              <a:rPr lang="en-US" sz="1800" dirty="0">
                <a:solidFill>
                  <a:srgbClr val="2F2F2F"/>
                </a:solidFill>
              </a:rPr>
              <a:t>Explain conditions treatments and lifestyle changes.</a:t>
            </a:r>
            <a:endParaRPr lang="en-US" sz="1800" dirty="0"/>
          </a:p>
          <a:p>
            <a:pPr marL="3810" indent="-3810">
              <a:buSzPct val="100000"/>
              <a:buFont typeface="+mj-lt"/>
              <a:buAutoNum type="arabicPeriod"/>
            </a:pPr>
            <a:r>
              <a:rPr lang="en-US" sz="1800" dirty="0">
                <a:solidFill>
                  <a:srgbClr val="2F2F2F"/>
                </a:solidFill>
              </a:rPr>
              <a:t>Respect confidentiality autonomy and cultural diversity.</a:t>
            </a:r>
            <a:endParaRPr lang="en-US" sz="1800" dirty="0"/>
          </a:p>
          <a:p>
            <a:pPr marL="3810" indent="-3810">
              <a:buSzPct val="100000"/>
              <a:buFont typeface="+mj-lt"/>
              <a:buAutoNum type="arabicPeriod"/>
            </a:pPr>
            <a:r>
              <a:rPr lang="en-US" sz="1800" dirty="0">
                <a:solidFill>
                  <a:srgbClr val="2F2F2F"/>
                </a:solidFill>
              </a:rPr>
              <a:t>Use clear accessible language and visuals.</a:t>
            </a:r>
            <a:endParaRPr lang="en-US" sz="1800" dirty="0"/>
          </a:p>
          <a:p>
            <a:pPr marL="3810" indent="-3810">
              <a:buSzPct val="100000"/>
              <a:buFont typeface="+mj-lt"/>
              <a:buAutoNum type="arabicPeriod"/>
            </a:pPr>
            <a:r>
              <a:rPr lang="en-US" sz="1800" dirty="0">
                <a:solidFill>
                  <a:srgbClr val="2F2F2F"/>
                </a:solidFill>
              </a:rPr>
              <a:t>Empower self-management with supportive reliable resources.</a:t>
            </a:r>
            <a:endParaRPr lang="en-US" sz="1800" dirty="0"/>
          </a:p>
        </p:txBody>
      </p:sp>
      <p:pic>
        <p:nvPicPr>
          <p:cNvPr id="4" name="Image 0" descr="preencoded.png"/>
          <p:cNvPicPr>
            <a:picLocks noChangeAspect="1"/>
          </p:cNvPicPr>
          <p:nvPr/>
        </p:nvPicPr>
        <p:blipFill>
          <a:blip r:embed="rId5"/>
          <a:srcRect/>
          <a:stretch/>
        </p:blipFill>
        <p:spPr>
          <a:xfrm>
            <a:off x="5852160" y="1188720"/>
            <a:ext cx="2743200" cy="2743200"/>
          </a:xfrm>
          <a:prstGeom prst="rect">
            <a:avLst/>
          </a:prstGeom>
        </p:spPr>
      </p:pic>
      <p:pic>
        <p:nvPicPr>
          <p:cNvPr id="5" name="tmpAudioRecording.m4a">
            <a:hlinkClick r:id="" action="ppaction://media"/>
            <a:extLst>
              <a:ext uri="{FF2B5EF4-FFF2-40B4-BE49-F238E27FC236}">
                <a16:creationId xmlns:a16="http://schemas.microsoft.com/office/drawing/2014/main" id="{C34E9A79-CE59-5BB9-D1AA-54B56CD959B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66760" y="4378779"/>
            <a:ext cx="457200" cy="4572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 15">
    <p:bg>
      <p:bgPr>
        <a:solidFill>
          <a:srgbClr val="F5F9FC"/>
        </a:solidFill>
        <a:effectLst/>
      </p:bgPr>
    </p:bg>
    <p:spTree>
      <p:nvGrpSpPr>
        <p:cNvPr id="1" name=""/>
        <p:cNvGrpSpPr/>
        <p:nvPr/>
      </p:nvGrpSpPr>
      <p:grpSpPr>
        <a:xfrm>
          <a:off x="0" y="0"/>
          <a:ext cx="0" cy="0"/>
          <a:chOff x="0" y="0"/>
          <a:chExt cx="0" cy="0"/>
        </a:xfrm>
      </p:grpSpPr>
      <p:sp>
        <p:nvSpPr>
          <p:cNvPr id="2" name="Text 0"/>
          <p:cNvSpPr/>
          <p:nvPr/>
        </p:nvSpPr>
        <p:spPr>
          <a:xfrm>
            <a:off x="457200" y="274320"/>
            <a:ext cx="4572000" cy="640080"/>
          </a:xfrm>
          <a:prstGeom prst="rect">
            <a:avLst/>
          </a:prstGeom>
          <a:noFill/>
          <a:ln/>
        </p:spPr>
        <p:txBody>
          <a:bodyPr wrap="square" rtlCol="0" anchor="ctr"/>
          <a:lstStyle/>
          <a:p>
            <a:pPr marL="0" indent="0">
              <a:buNone/>
            </a:pPr>
            <a:r>
              <a:rPr lang="en-US" sz="2600" b="1" dirty="0">
                <a:solidFill>
                  <a:srgbClr val="2F5597"/>
                </a:solidFill>
              </a:rPr>
              <a:t>Conclusion</a:t>
            </a:r>
            <a:endParaRPr lang="en-US" sz="2600" dirty="0"/>
          </a:p>
        </p:txBody>
      </p:sp>
      <p:sp>
        <p:nvSpPr>
          <p:cNvPr id="3" name="Text 1"/>
          <p:cNvSpPr/>
          <p:nvPr/>
        </p:nvSpPr>
        <p:spPr>
          <a:xfrm>
            <a:off x="457200" y="1005840"/>
            <a:ext cx="4754880" cy="3017520"/>
          </a:xfrm>
          <a:prstGeom prst="rect">
            <a:avLst/>
          </a:prstGeom>
          <a:noFill/>
          <a:ln/>
        </p:spPr>
        <p:txBody>
          <a:bodyPr wrap="square" lIns="0" tIns="0" rIns="0" bIns="0" rtlCol="0" anchor="ctr"/>
          <a:lstStyle/>
          <a:p>
            <a:pPr marL="3810" indent="-3810">
              <a:buSzPct val="100000"/>
              <a:buFont typeface="+mj-lt"/>
              <a:buAutoNum type="arabicPeriod"/>
            </a:pPr>
            <a:r>
              <a:rPr lang="en-US" sz="1800" dirty="0">
                <a:solidFill>
                  <a:srgbClr val="2F2F2F"/>
                </a:solidFill>
              </a:rPr>
              <a:t>Understanding anatomy guides comprehensive care planning.</a:t>
            </a:r>
            <a:endParaRPr lang="en-US" sz="1800" dirty="0"/>
          </a:p>
          <a:p>
            <a:pPr marL="3810" indent="-3810">
              <a:buSzPct val="100000"/>
              <a:buFont typeface="+mj-lt"/>
              <a:buAutoNum type="arabicPeriod"/>
            </a:pPr>
            <a:r>
              <a:rPr lang="en-US" sz="1800" dirty="0">
                <a:solidFill>
                  <a:srgbClr val="2F2F2F"/>
                </a:solidFill>
              </a:rPr>
              <a:t>Fictional case highlights real world challenges.</a:t>
            </a:r>
            <a:endParaRPr lang="en-US" sz="1800" dirty="0"/>
          </a:p>
          <a:p>
            <a:pPr marL="3810" indent="-3810">
              <a:buSzPct val="100000"/>
              <a:buFont typeface="+mj-lt"/>
              <a:buAutoNum type="arabicPeriod"/>
            </a:pPr>
            <a:r>
              <a:rPr lang="en-US" sz="1800" dirty="0">
                <a:solidFill>
                  <a:srgbClr val="2F2F2F"/>
                </a:solidFill>
              </a:rPr>
              <a:t>Lifestyle modifications reduce disease progression risk.</a:t>
            </a:r>
            <a:endParaRPr lang="en-US" sz="1800" dirty="0"/>
          </a:p>
          <a:p>
            <a:pPr marL="3810" indent="-3810">
              <a:buSzPct val="100000"/>
              <a:buFont typeface="+mj-lt"/>
              <a:buAutoNum type="arabicPeriod"/>
            </a:pPr>
            <a:r>
              <a:rPr lang="en-US" sz="1800" dirty="0">
                <a:solidFill>
                  <a:srgbClr val="2F2F2F"/>
                </a:solidFill>
              </a:rPr>
              <a:t>Evidence based guidelines inform our recommendations.</a:t>
            </a:r>
            <a:endParaRPr lang="en-US" sz="1800" dirty="0"/>
          </a:p>
          <a:p>
            <a:pPr marL="3810" indent="-3810">
              <a:buSzPct val="100000"/>
              <a:buFont typeface="+mj-lt"/>
              <a:buAutoNum type="arabicPeriod"/>
            </a:pPr>
            <a:r>
              <a:rPr lang="en-US" sz="1800" dirty="0">
                <a:solidFill>
                  <a:srgbClr val="2F2F2F"/>
                </a:solidFill>
              </a:rPr>
              <a:t>Continual monitoring communication ensure patient empowerment.</a:t>
            </a:r>
            <a:endParaRPr lang="en-US" sz="1800" dirty="0"/>
          </a:p>
        </p:txBody>
      </p:sp>
      <p:sp>
        <p:nvSpPr>
          <p:cNvPr id="4" name="Shape 2"/>
          <p:cNvSpPr/>
          <p:nvPr/>
        </p:nvSpPr>
        <p:spPr>
          <a:xfrm>
            <a:off x="5486400" y="1005840"/>
            <a:ext cx="3657600" cy="3017520"/>
          </a:xfrm>
          <a:prstGeom prst="rect">
            <a:avLst/>
          </a:prstGeom>
          <a:solidFill>
            <a:srgbClr val="E7EEF8"/>
          </a:solidFill>
          <a:ln w="12700">
            <a:solidFill>
              <a:srgbClr val="E7EEF8"/>
            </a:solidFill>
            <a:prstDash val="solid"/>
          </a:ln>
        </p:spPr>
        <p:txBody>
          <a:bodyPr/>
          <a:lstStyle/>
          <a:p>
            <a:endParaRPr/>
          </a:p>
        </p:txBody>
      </p:sp>
      <p:pic>
        <p:nvPicPr>
          <p:cNvPr id="6" name="tmpAudioRecording.m4a">
            <a:hlinkClick r:id="" action="ppaction://media"/>
            <a:extLst>
              <a:ext uri="{FF2B5EF4-FFF2-40B4-BE49-F238E27FC236}">
                <a16:creationId xmlns:a16="http://schemas.microsoft.com/office/drawing/2014/main" id="{104C5401-9547-AD82-D338-7026685D84A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058150" y="4819650"/>
            <a:ext cx="457200" cy="4572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0EB0D56-61B7-107E-DCC0-0223ABEAB39C}"/>
              </a:ext>
            </a:extLst>
          </p:cNvPr>
          <p:cNvSpPr txBox="1"/>
          <p:nvPr/>
        </p:nvSpPr>
        <p:spPr>
          <a:xfrm>
            <a:off x="185595" y="18107"/>
            <a:ext cx="8632480" cy="4708981"/>
          </a:xfrm>
          <a:prstGeom prst="rect">
            <a:avLst/>
          </a:prstGeom>
          <a:noFill/>
        </p:spPr>
        <p:txBody>
          <a:bodyPr wrap="square">
            <a:spAutoFit/>
          </a:bodyPr>
          <a:lstStyle/>
          <a:p>
            <a:pPr algn="l">
              <a:buFont typeface="+mj-lt"/>
              <a:buAutoNum type="arabicPeriod"/>
            </a:pPr>
            <a:r>
              <a:rPr lang="en-GB" sz="1000" b="0" i="0" dirty="0">
                <a:effectLst/>
                <a:latin typeface="fkGroteskNeue"/>
              </a:rPr>
              <a:t>Access Group (2020). Person-centred care: definition, benefits and values. Available at: </a:t>
            </a:r>
            <a:r>
              <a:rPr lang="en-GB" sz="1000" b="1" i="0" dirty="0">
                <a:effectLst/>
                <a:latin typeface="unset"/>
                <a:hlinkClick r:id="rId2"/>
              </a:rPr>
              <a:t>https://www.theaccessgroup.com/uk/news/post/person-centred-care/</a:t>
            </a:r>
            <a:r>
              <a:rPr lang="en-GB" sz="1000" b="0" i="0" dirty="0">
                <a:effectLst/>
                <a:latin typeface="fkGroteskNeue"/>
              </a:rPr>
              <a:t> (Accessed: 17 November 2025).</a:t>
            </a:r>
          </a:p>
          <a:p>
            <a:pPr algn="l">
              <a:buFont typeface="+mj-lt"/>
              <a:buAutoNum type="arabicPeriod"/>
            </a:pPr>
            <a:r>
              <a:rPr lang="en-GB" sz="1000" b="0" i="0" dirty="0">
                <a:effectLst/>
                <a:latin typeface="fkGroteskNeue"/>
              </a:rPr>
              <a:t>Ames, S. (2019). ‘The value given and presupposed in person-centred dementia care’, OBM Geriatrics, 3(3), pp. 1–17. Available at: </a:t>
            </a:r>
            <a:r>
              <a:rPr lang="en-GB" sz="1000" b="1" i="0" dirty="0">
                <a:effectLst/>
                <a:latin typeface="unset"/>
                <a:hlinkClick r:id="rId3"/>
              </a:rPr>
              <a:t>https://www.sciencedirect.com/science/article/pii/S2688580819300348</a:t>
            </a:r>
            <a:r>
              <a:rPr lang="en-GB" sz="1000" b="0" i="0" dirty="0">
                <a:effectLst/>
                <a:latin typeface="fkGroteskNeue"/>
              </a:rPr>
              <a:t> (Accessed: 17 November 2025).</a:t>
            </a:r>
          </a:p>
          <a:p>
            <a:pPr algn="l">
              <a:buFont typeface="+mj-lt"/>
              <a:buAutoNum type="arabicPeriod"/>
            </a:pPr>
            <a:r>
              <a:rPr lang="en-GB" sz="1000" b="0" i="0" dirty="0">
                <a:effectLst/>
                <a:latin typeface="fkGroteskNeue"/>
              </a:rPr>
              <a:t>Care Quality Commission (2008). Regulation 9: Person-centred care. Available at: </a:t>
            </a:r>
            <a:r>
              <a:rPr lang="en-GB" sz="1000" b="1" i="0" dirty="0">
                <a:effectLst/>
                <a:latin typeface="unset"/>
                <a:hlinkClick r:id="rId4"/>
              </a:rPr>
              <a:t>https://www.cqc.org.uk/guidance-providers/regulations-enforcement/regulation-9-person-centred-care</a:t>
            </a:r>
            <a:r>
              <a:rPr lang="en-GB" sz="1000" b="0" i="0" dirty="0">
                <a:effectLst/>
                <a:latin typeface="fkGroteskNeue"/>
              </a:rPr>
              <a:t> (Accessed: 17 November 2025).</a:t>
            </a:r>
          </a:p>
          <a:p>
            <a:pPr algn="l">
              <a:buFont typeface="+mj-lt"/>
              <a:buAutoNum type="arabicPeriod"/>
            </a:pPr>
            <a:r>
              <a:rPr lang="en-GB" sz="1000" b="0" i="0" dirty="0">
                <a:effectLst/>
                <a:latin typeface="fkGroteskNeue"/>
              </a:rPr>
              <a:t>Care Quality Commission (2024). Human rights and health care. Available at: </a:t>
            </a:r>
            <a:r>
              <a:rPr lang="en-GB" sz="1000" b="1" i="0" dirty="0">
                <a:effectLst/>
                <a:latin typeface="unset"/>
                <a:hlinkClick r:id="rId5"/>
              </a:rPr>
              <a:t>https://www.cqc.org.uk/guidance-providers/human-rights-healthcare</a:t>
            </a:r>
            <a:r>
              <a:rPr lang="en-GB" sz="1000" b="0" i="0" dirty="0">
                <a:effectLst/>
                <a:latin typeface="fkGroteskNeue"/>
              </a:rPr>
              <a:t> (Accessed: 17 November 2025).</a:t>
            </a:r>
          </a:p>
          <a:p>
            <a:pPr algn="l">
              <a:buFont typeface="+mj-lt"/>
              <a:buAutoNum type="arabicPeriod"/>
            </a:pPr>
            <a:r>
              <a:rPr lang="en-GB" sz="1000" b="0" i="0" dirty="0">
                <a:effectLst/>
                <a:latin typeface="fkGroteskNeue"/>
              </a:rPr>
              <a:t>Future Hospital Journal (2016). Person-centred care: what is it and how do we get there? Available at: </a:t>
            </a:r>
            <a:r>
              <a:rPr lang="en-GB" sz="1000" b="1" i="0" dirty="0">
                <a:effectLst/>
                <a:latin typeface="unset"/>
                <a:hlinkClick r:id="rId6"/>
              </a:rPr>
              <a:t>https://www.rcpjournals.org/content/futurehospj/3/2/114</a:t>
            </a:r>
            <a:r>
              <a:rPr lang="en-GB" sz="1000" b="0" i="0" dirty="0">
                <a:effectLst/>
                <a:latin typeface="fkGroteskNeue"/>
              </a:rPr>
              <a:t> (Accessed: 17 November 2025).</a:t>
            </a:r>
          </a:p>
          <a:p>
            <a:pPr algn="l">
              <a:buFont typeface="+mj-lt"/>
              <a:buAutoNum type="arabicPeriod"/>
            </a:pPr>
            <a:r>
              <a:rPr lang="en-GB" sz="1000" b="0" i="0" dirty="0">
                <a:effectLst/>
                <a:latin typeface="fkGroteskNeue"/>
              </a:rPr>
              <a:t>Government Equalities Office (2010). Equality Act 2010. Available at: </a:t>
            </a:r>
            <a:r>
              <a:rPr lang="en-GB" sz="1000" b="1" i="0" dirty="0">
                <a:effectLst/>
                <a:latin typeface="unset"/>
                <a:hlinkClick r:id="rId7"/>
              </a:rPr>
              <a:t>https://www.gov.uk/guidance/equality-act-2010-guidance</a:t>
            </a:r>
            <a:r>
              <a:rPr lang="en-GB" sz="1000" b="0" i="0" dirty="0">
                <a:effectLst/>
                <a:latin typeface="fkGroteskNeue"/>
              </a:rPr>
              <a:t> (Accessed: 17 November 2025).</a:t>
            </a:r>
          </a:p>
          <a:p>
            <a:pPr algn="l">
              <a:buFont typeface="+mj-lt"/>
              <a:buAutoNum type="arabicPeriod"/>
            </a:pPr>
            <a:r>
              <a:rPr lang="en-GB" sz="1000" b="0" i="0" dirty="0">
                <a:effectLst/>
                <a:latin typeface="fkGroteskNeue"/>
              </a:rPr>
              <a:t>HF Online (2023). What is partnership working in health and social care? Available at: </a:t>
            </a:r>
            <a:r>
              <a:rPr lang="en-GB" sz="1000" b="1" i="0" dirty="0">
                <a:effectLst/>
                <a:latin typeface="unset"/>
                <a:hlinkClick r:id="rId8"/>
              </a:rPr>
              <a:t>https://www.healthcareonline.org/partnership-working-health-social-care</a:t>
            </a:r>
            <a:r>
              <a:rPr lang="en-GB" sz="1000" b="0" i="0" dirty="0">
                <a:effectLst/>
                <a:latin typeface="fkGroteskNeue"/>
              </a:rPr>
              <a:t> (Accessed: 17 November 2025).</a:t>
            </a:r>
          </a:p>
          <a:p>
            <a:pPr algn="l">
              <a:buFont typeface="+mj-lt"/>
              <a:buAutoNum type="arabicPeriod"/>
            </a:pPr>
            <a:r>
              <a:rPr lang="en-GB" sz="1000" b="0" i="0" dirty="0" err="1">
                <a:effectLst/>
                <a:latin typeface="fkGroteskNeue"/>
              </a:rPr>
              <a:t>Kitwood</a:t>
            </a:r>
            <a:r>
              <a:rPr lang="en-GB" sz="1000" b="0" i="0" dirty="0">
                <a:effectLst/>
                <a:latin typeface="fkGroteskNeue"/>
              </a:rPr>
              <a:t>, T. (1992). ‘Towards a theory of personhood in dementia care’, D-Care Training Module. Available at: </a:t>
            </a:r>
            <a:r>
              <a:rPr lang="en-GB" sz="1000" b="1" i="0" dirty="0">
                <a:effectLst/>
                <a:latin typeface="unset"/>
                <a:hlinkClick r:id="rId9"/>
              </a:rPr>
              <a:t>https://dementiacarenet.org/uploads/kitwood-theory-personhood.pdf</a:t>
            </a:r>
            <a:r>
              <a:rPr lang="en-GB" sz="1000" b="0" i="0" dirty="0">
                <a:effectLst/>
                <a:latin typeface="fkGroteskNeue"/>
              </a:rPr>
              <a:t> (Accessed: 17 November 2025).</a:t>
            </a:r>
          </a:p>
          <a:p>
            <a:pPr algn="l">
              <a:buFont typeface="+mj-lt"/>
              <a:buAutoNum type="arabicPeriod"/>
            </a:pPr>
            <a:r>
              <a:rPr lang="en-GB" sz="1000" b="0" i="0" dirty="0">
                <a:effectLst/>
                <a:latin typeface="fkGroteskNeue"/>
              </a:rPr>
              <a:t>Local Government Association (2023). Statutory duties for involvement. Available at: </a:t>
            </a:r>
            <a:r>
              <a:rPr lang="en-GB" sz="1000" b="1" i="0" dirty="0">
                <a:effectLst/>
                <a:latin typeface="unset"/>
                <a:hlinkClick r:id="rId10"/>
              </a:rPr>
              <a:t>https://www.local.gov.uk/statutory-duties-involvement</a:t>
            </a:r>
            <a:r>
              <a:rPr lang="en-GB" sz="1000" b="0" i="0" dirty="0">
                <a:effectLst/>
                <a:latin typeface="fkGroteskNeue"/>
              </a:rPr>
              <a:t> (Accessed: 17 November 2025).</a:t>
            </a:r>
          </a:p>
          <a:p>
            <a:pPr algn="l">
              <a:buFont typeface="+mj-lt"/>
              <a:buAutoNum type="arabicPeriod"/>
            </a:pPr>
            <a:r>
              <a:rPr lang="en-GB" sz="1000" b="0" i="0" dirty="0">
                <a:effectLst/>
                <a:latin typeface="fkGroteskNeue"/>
              </a:rPr>
              <a:t>National Health Service (2019). NHS personalised care: NHS Long Term Plan. Available at: </a:t>
            </a:r>
            <a:r>
              <a:rPr lang="en-GB" sz="1000" b="1" i="0" dirty="0">
                <a:effectLst/>
                <a:latin typeface="unset"/>
                <a:hlinkClick r:id="rId11"/>
              </a:rPr>
              <a:t>https://www.england.nhs.uk/long-term-plan/personalised-care/</a:t>
            </a:r>
            <a:r>
              <a:rPr lang="en-GB" sz="1000" b="0" i="0" dirty="0">
                <a:effectLst/>
                <a:latin typeface="fkGroteskNeue"/>
              </a:rPr>
              <a:t> (Accessed: 17 November 2025).</a:t>
            </a:r>
          </a:p>
          <a:p>
            <a:pPr algn="l">
              <a:buFont typeface="+mj-lt"/>
              <a:buAutoNum type="arabicPeriod"/>
            </a:pPr>
            <a:r>
              <a:rPr lang="en-GB" sz="1000" b="0" i="0" dirty="0">
                <a:effectLst/>
                <a:latin typeface="fkGroteskNeue"/>
              </a:rPr>
              <a:t>National Health Service (2023). Mental Capacity Act 2005 overview. Available at: </a:t>
            </a:r>
            <a:r>
              <a:rPr lang="en-GB" sz="1000" b="1" i="0" dirty="0">
                <a:effectLst/>
                <a:latin typeface="unset"/>
                <a:hlinkClick r:id="rId12"/>
              </a:rPr>
              <a:t>https://www.nhs.uk/conditions/social-care-and-support-guide/making-decisions-for-someone-else/mental-capacity-act/</a:t>
            </a:r>
            <a:r>
              <a:rPr lang="en-GB" sz="1000" b="0" i="0" dirty="0">
                <a:effectLst/>
                <a:latin typeface="fkGroteskNeue"/>
              </a:rPr>
              <a:t> (Accessed: 17 November 2025).</a:t>
            </a:r>
          </a:p>
          <a:p>
            <a:pPr algn="l">
              <a:buFont typeface="+mj-lt"/>
              <a:buAutoNum type="arabicPeriod"/>
            </a:pPr>
            <a:r>
              <a:rPr lang="en-GB" sz="1000" b="0" i="0" dirty="0">
                <a:effectLst/>
                <a:latin typeface="fkGroteskNeue"/>
              </a:rPr>
              <a:t>NHS England (2023). What are integrated care systems? Available at: </a:t>
            </a:r>
            <a:r>
              <a:rPr lang="en-GB" sz="1000" b="1" i="0" dirty="0">
                <a:effectLst/>
                <a:latin typeface="unset"/>
                <a:hlinkClick r:id="rId13"/>
              </a:rPr>
              <a:t>https://www.england.nhs.uk/integratedcare/what-is-integrated-care/</a:t>
            </a:r>
            <a:r>
              <a:rPr lang="en-GB" sz="1000" b="0" i="0" dirty="0">
                <a:effectLst/>
                <a:latin typeface="fkGroteskNeue"/>
              </a:rPr>
              <a:t> (Accessed: 17 November 2025).</a:t>
            </a:r>
          </a:p>
          <a:p>
            <a:pPr algn="l">
              <a:buFont typeface="+mj-lt"/>
              <a:buAutoNum type="arabicPeriod"/>
            </a:pPr>
            <a:r>
              <a:rPr lang="en-GB" sz="1000" b="0" i="0" dirty="0">
                <a:effectLst/>
                <a:latin typeface="fkGroteskNeue"/>
              </a:rPr>
              <a:t>Alonzi, A. (2007). ‘Mental Capacity Act 2005’, BMJ, 335(7632), pp. 1203–1204. DOI: 10.1136/bmj.39448.537620.94 (Accessed: 17 November 2025).</a:t>
            </a:r>
          </a:p>
          <a:p>
            <a:pPr algn="l">
              <a:buFont typeface="+mj-lt"/>
              <a:buAutoNum type="arabicPeriod"/>
            </a:pPr>
            <a:r>
              <a:rPr lang="en-GB" sz="1000" b="0" i="0" dirty="0">
                <a:effectLst/>
                <a:latin typeface="fkGroteskNeue"/>
              </a:rPr>
              <a:t>Picker Institute (2023). The Eight Principles of Patient-</a:t>
            </a:r>
            <a:r>
              <a:rPr lang="en-GB" sz="1000" b="0" i="0" dirty="0" err="1">
                <a:effectLst/>
                <a:latin typeface="fkGroteskNeue"/>
              </a:rPr>
              <a:t>Centered</a:t>
            </a:r>
            <a:r>
              <a:rPr lang="en-GB" sz="1000" b="0" i="0" dirty="0">
                <a:effectLst/>
                <a:latin typeface="fkGroteskNeue"/>
              </a:rPr>
              <a:t> Care. Available at: </a:t>
            </a:r>
            <a:r>
              <a:rPr lang="en-GB" sz="1000" b="1" i="0" dirty="0">
                <a:effectLst/>
                <a:latin typeface="unset"/>
                <a:hlinkClick r:id="rId14"/>
              </a:rPr>
              <a:t>https://www.oneviewhealthcare.com/insights/eight-principles-patient-centered-care/</a:t>
            </a:r>
            <a:r>
              <a:rPr lang="en-GB" sz="1000" b="0" i="0" dirty="0">
                <a:effectLst/>
                <a:latin typeface="fkGroteskNeue"/>
              </a:rPr>
              <a:t> (Accessed: 17 November 2025).</a:t>
            </a:r>
          </a:p>
          <a:p>
            <a:pPr algn="l">
              <a:buFont typeface="+mj-lt"/>
              <a:buAutoNum type="arabicPeriod"/>
            </a:pPr>
            <a:r>
              <a:rPr lang="en-GB" sz="1000" b="0" i="0" dirty="0">
                <a:effectLst/>
                <a:latin typeface="fkGroteskNeue"/>
              </a:rPr>
              <a:t>The Health Foundation (2024). Four principles of person-centred care. Available at: </a:t>
            </a:r>
            <a:r>
              <a:rPr lang="en-GB" sz="1000" b="1" i="0" dirty="0">
                <a:effectLst/>
                <a:latin typeface="unset"/>
                <a:hlinkClick r:id="rId15"/>
              </a:rPr>
              <a:t>https://www.health.org.uk/publications/person-centred-care-principles</a:t>
            </a:r>
            <a:r>
              <a:rPr lang="en-GB" sz="1000" b="0" i="0" dirty="0">
                <a:effectLst/>
                <a:latin typeface="fkGroteskNeue"/>
              </a:rPr>
              <a:t> (Accessed: 17 November 2025).</a:t>
            </a:r>
          </a:p>
          <a:p>
            <a:pPr algn="l">
              <a:buFont typeface="+mj-lt"/>
              <a:buAutoNum type="arabicPeriod"/>
            </a:pPr>
            <a:r>
              <a:rPr lang="en-GB" sz="1000" b="0" i="0" dirty="0">
                <a:effectLst/>
                <a:latin typeface="fkGroteskNeue"/>
              </a:rPr>
              <a:t>Care Quality Commission (2025). Person-centred care - Assessment framework. Available at: </a:t>
            </a:r>
            <a:r>
              <a:rPr lang="en-GB" sz="1000" b="1" i="0" dirty="0">
                <a:effectLst/>
                <a:latin typeface="unset"/>
                <a:hlinkClick r:id="rId16"/>
              </a:rPr>
              <a:t>https://www.cqc.org.uk/guidance-providers/person-centred-care</a:t>
            </a:r>
            <a:r>
              <a:rPr lang="en-GB" sz="1000" b="0" i="0" dirty="0">
                <a:effectLst/>
                <a:latin typeface="fkGroteskNeue"/>
              </a:rPr>
              <a:t> (Accessed: 17 November 2025).</a:t>
            </a:r>
          </a:p>
        </p:txBody>
      </p:sp>
    </p:spTree>
    <p:extLst>
      <p:ext uri="{BB962C8B-B14F-4D97-AF65-F5344CB8AC3E}">
        <p14:creationId xmlns:p14="http://schemas.microsoft.com/office/powerpoint/2010/main" val="6670015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TotalTime>
  <Words>2759</Words>
  <Application>Microsoft Office PowerPoint</Application>
  <PresentationFormat>On-screen Show (16:9)</PresentationFormat>
  <Paragraphs>146</Paragraphs>
  <Slides>17</Slides>
  <Notes>15</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Maria Larisa Iamandita (2407623)</cp:lastModifiedBy>
  <cp:revision>5</cp:revision>
  <dcterms:created xsi:type="dcterms:W3CDTF">2025-11-17T01:38:57Z</dcterms:created>
  <dcterms:modified xsi:type="dcterms:W3CDTF">2025-11-17T11:16:29Z</dcterms:modified>
</cp:coreProperties>
</file>