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8" r:id="rId3"/>
    <p:sldId id="268" r:id="rId4"/>
    <p:sldId id="259" r:id="rId5"/>
    <p:sldId id="260" r:id="rId6"/>
    <p:sldId id="261" r:id="rId7"/>
    <p:sldId id="262" r:id="rId8"/>
    <p:sldId id="266" r:id="rId9"/>
    <p:sldId id="267" r:id="rId10"/>
  </p:sldIdLst>
  <p:sldSz cx="18288000" cy="10287000"/>
  <p:notesSz cx="6858000" cy="9144000"/>
  <p:embeddedFontLst>
    <p:embeddedFont>
      <p:font typeface="League Spartan" panose="020B0604020202020204" charset="0"/>
      <p:regular r:id="rId11"/>
    </p:embeddedFont>
    <p:embeddedFont>
      <p:font typeface="Roboto" panose="02000000000000000000" pitchFamily="2" charset="0"/>
      <p:regular r:id="rId12"/>
    </p:embeddedFont>
    <p:embeddedFont>
      <p:font typeface="Roboto Bold" panose="02000000000000000000" charset="0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61" d="100"/>
          <a:sy n="61" d="100"/>
        </p:scale>
        <p:origin x="322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4.png"/><Relationship Id="rId7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33" b="-9333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2611204" y="1656717"/>
            <a:ext cx="13065592" cy="3957956"/>
            <a:chOff x="0" y="0"/>
            <a:chExt cx="3441144" cy="104242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441144" cy="1042425"/>
            </a:xfrm>
            <a:custGeom>
              <a:avLst/>
              <a:gdLst/>
              <a:ahLst/>
              <a:cxnLst/>
              <a:rect l="l" t="t" r="r" b="b"/>
              <a:pathLst>
                <a:path w="3441144" h="1042425">
                  <a:moveTo>
                    <a:pt x="3361725" y="0"/>
                  </a:moveTo>
                  <a:lnTo>
                    <a:pt x="79418" y="0"/>
                  </a:lnTo>
                  <a:cubicBezTo>
                    <a:pt x="79418" y="43699"/>
                    <a:pt x="44079" y="79418"/>
                    <a:pt x="0" y="79418"/>
                  </a:cubicBezTo>
                  <a:lnTo>
                    <a:pt x="0" y="963006"/>
                  </a:lnTo>
                  <a:cubicBezTo>
                    <a:pt x="43699" y="963006"/>
                    <a:pt x="79418" y="998345"/>
                    <a:pt x="79418" y="1042425"/>
                  </a:cubicBezTo>
                  <a:lnTo>
                    <a:pt x="3361725" y="1042425"/>
                  </a:lnTo>
                  <a:cubicBezTo>
                    <a:pt x="3361725" y="998725"/>
                    <a:pt x="3397064" y="963006"/>
                    <a:pt x="3441144" y="963006"/>
                  </a:cubicBezTo>
                  <a:lnTo>
                    <a:pt x="3441144" y="79418"/>
                  </a:lnTo>
                  <a:cubicBezTo>
                    <a:pt x="3397444" y="79418"/>
                    <a:pt x="3361725" y="44079"/>
                    <a:pt x="3361725" y="0"/>
                  </a:cubicBezTo>
                  <a:close/>
                </a:path>
              </a:pathLst>
            </a:custGeom>
            <a:solidFill>
              <a:srgbClr val="3871C1"/>
            </a:solidFill>
            <a:ln w="142875" cap="sq">
              <a:solidFill>
                <a:srgbClr val="2B3C6F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38100" y="0"/>
              <a:ext cx="3364944" cy="10043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-185166" y="6400800"/>
            <a:ext cx="2427732" cy="4114800"/>
          </a:xfrm>
          <a:custGeom>
            <a:avLst/>
            <a:gdLst/>
            <a:ahLst/>
            <a:cxnLst/>
            <a:rect l="l" t="t" r="r" b="b"/>
            <a:pathLst>
              <a:path w="2427732" h="4114800">
                <a:moveTo>
                  <a:pt x="0" y="0"/>
                </a:moveTo>
                <a:lnTo>
                  <a:pt x="2427732" y="0"/>
                </a:lnTo>
                <a:lnTo>
                  <a:pt x="242773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3137186" y="1892654"/>
            <a:ext cx="12013627" cy="33265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999"/>
              </a:lnSpc>
              <a:spcBef>
                <a:spcPct val="0"/>
              </a:spcBef>
            </a:pPr>
            <a:r>
              <a:rPr lang="en-US" sz="4800" dirty="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Personal SWOT Analysis for a Career in UK Health and Social Care </a:t>
            </a:r>
          </a:p>
        </p:txBody>
      </p:sp>
      <p:sp>
        <p:nvSpPr>
          <p:cNvPr id="8" name="Freeform 8"/>
          <p:cNvSpPr/>
          <p:nvPr/>
        </p:nvSpPr>
        <p:spPr>
          <a:xfrm flipH="1" flipV="1">
            <a:off x="16011482" y="-171450"/>
            <a:ext cx="2427732" cy="4114800"/>
          </a:xfrm>
          <a:custGeom>
            <a:avLst/>
            <a:gdLst/>
            <a:ahLst/>
            <a:cxnLst/>
            <a:rect l="l" t="t" r="r" b="b"/>
            <a:pathLst>
              <a:path w="2427732" h="4114800">
                <a:moveTo>
                  <a:pt x="2427732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2427732" y="0"/>
                </a:lnTo>
                <a:lnTo>
                  <a:pt x="2427732" y="411480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TextBox 9"/>
          <p:cNvSpPr txBox="1"/>
          <p:nvPr/>
        </p:nvSpPr>
        <p:spPr>
          <a:xfrm>
            <a:off x="4453809" y="6315075"/>
            <a:ext cx="9009052" cy="2840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64"/>
              </a:lnSpc>
            </a:pPr>
            <a:r>
              <a:rPr lang="en-US" sz="4045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Student Name</a:t>
            </a:r>
          </a:p>
          <a:p>
            <a:pPr algn="ctr">
              <a:lnSpc>
                <a:spcPts val="5664"/>
              </a:lnSpc>
            </a:pPr>
            <a:r>
              <a:rPr lang="en-US" sz="4045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University Name</a:t>
            </a:r>
          </a:p>
          <a:p>
            <a:pPr algn="ctr">
              <a:lnSpc>
                <a:spcPts val="5664"/>
              </a:lnSpc>
            </a:pPr>
            <a:r>
              <a:rPr lang="en-US" sz="4045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Course Name</a:t>
            </a:r>
          </a:p>
          <a:p>
            <a:pPr algn="ctr">
              <a:lnSpc>
                <a:spcPts val="5664"/>
              </a:lnSpc>
              <a:spcBef>
                <a:spcPct val="0"/>
              </a:spcBef>
            </a:pPr>
            <a:r>
              <a:rPr lang="en-US" sz="4045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Date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33" b="-9333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2528916" y="1028700"/>
            <a:ext cx="13611139" cy="1697355"/>
            <a:chOff x="0" y="0"/>
            <a:chExt cx="3584827" cy="44704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584827" cy="447040"/>
            </a:xfrm>
            <a:custGeom>
              <a:avLst/>
              <a:gdLst/>
              <a:ahLst/>
              <a:cxnLst/>
              <a:rect l="l" t="t" r="r" b="b"/>
              <a:pathLst>
                <a:path w="3584827" h="447040">
                  <a:moveTo>
                    <a:pt x="3505409" y="0"/>
                  </a:moveTo>
                  <a:lnTo>
                    <a:pt x="79418" y="0"/>
                  </a:lnTo>
                  <a:cubicBezTo>
                    <a:pt x="79418" y="43699"/>
                    <a:pt x="44079" y="79418"/>
                    <a:pt x="0" y="79418"/>
                  </a:cubicBezTo>
                  <a:lnTo>
                    <a:pt x="0" y="367622"/>
                  </a:lnTo>
                  <a:cubicBezTo>
                    <a:pt x="43699" y="367622"/>
                    <a:pt x="79418" y="402961"/>
                    <a:pt x="79418" y="447040"/>
                  </a:cubicBezTo>
                  <a:lnTo>
                    <a:pt x="3505409" y="447040"/>
                  </a:lnTo>
                  <a:cubicBezTo>
                    <a:pt x="3505409" y="403341"/>
                    <a:pt x="3540748" y="367622"/>
                    <a:pt x="3584827" y="367622"/>
                  </a:cubicBezTo>
                  <a:lnTo>
                    <a:pt x="3584827" y="79418"/>
                  </a:lnTo>
                  <a:cubicBezTo>
                    <a:pt x="3541127" y="79418"/>
                    <a:pt x="3505409" y="44079"/>
                    <a:pt x="3505409" y="0"/>
                  </a:cubicBezTo>
                  <a:close/>
                </a:path>
              </a:pathLst>
            </a:custGeom>
            <a:solidFill>
              <a:srgbClr val="3871C1"/>
            </a:solidFill>
            <a:ln w="142875" cap="sq">
              <a:solidFill>
                <a:srgbClr val="2B3C6F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38100" y="0"/>
              <a:ext cx="3508627" cy="4089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 rot="-1200266">
            <a:off x="15436530" y="1749492"/>
            <a:ext cx="1149903" cy="1953127"/>
          </a:xfrm>
          <a:custGeom>
            <a:avLst/>
            <a:gdLst/>
            <a:ahLst/>
            <a:cxnLst/>
            <a:rect l="l" t="t" r="r" b="b"/>
            <a:pathLst>
              <a:path w="1149903" h="1953127">
                <a:moveTo>
                  <a:pt x="0" y="0"/>
                </a:moveTo>
                <a:lnTo>
                  <a:pt x="1149904" y="0"/>
                </a:lnTo>
                <a:lnTo>
                  <a:pt x="1149904" y="1953126"/>
                </a:lnTo>
                <a:lnTo>
                  <a:pt x="0" y="19531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-185166" y="6400800"/>
            <a:ext cx="2427732" cy="4114800"/>
          </a:xfrm>
          <a:custGeom>
            <a:avLst/>
            <a:gdLst/>
            <a:ahLst/>
            <a:cxnLst/>
            <a:rect l="l" t="t" r="r" b="b"/>
            <a:pathLst>
              <a:path w="2427732" h="4114800">
                <a:moveTo>
                  <a:pt x="0" y="0"/>
                </a:moveTo>
                <a:lnTo>
                  <a:pt x="2427732" y="0"/>
                </a:lnTo>
                <a:lnTo>
                  <a:pt x="242773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TextBox 8"/>
          <p:cNvSpPr txBox="1"/>
          <p:nvPr/>
        </p:nvSpPr>
        <p:spPr>
          <a:xfrm>
            <a:off x="3718856" y="1192213"/>
            <a:ext cx="10850289" cy="12618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  <a:spcBef>
                <a:spcPct val="0"/>
              </a:spcBef>
            </a:pPr>
            <a:r>
              <a:rPr lang="en-US" sz="4800" dirty="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INTRODUCTION</a:t>
            </a:r>
          </a:p>
        </p:txBody>
      </p:sp>
      <p:sp>
        <p:nvSpPr>
          <p:cNvPr id="9" name="Freeform 9"/>
          <p:cNvSpPr/>
          <p:nvPr/>
        </p:nvSpPr>
        <p:spPr>
          <a:xfrm flipH="1" flipV="1">
            <a:off x="16011482" y="-171450"/>
            <a:ext cx="2427732" cy="4114800"/>
          </a:xfrm>
          <a:custGeom>
            <a:avLst/>
            <a:gdLst/>
            <a:ahLst/>
            <a:cxnLst/>
            <a:rect l="l" t="t" r="r" b="b"/>
            <a:pathLst>
              <a:path w="2427732" h="4114800">
                <a:moveTo>
                  <a:pt x="2427732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2427732" y="0"/>
                </a:lnTo>
                <a:lnTo>
                  <a:pt x="2427732" y="411480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TextBox 10"/>
          <p:cNvSpPr txBox="1"/>
          <p:nvPr/>
        </p:nvSpPr>
        <p:spPr>
          <a:xfrm>
            <a:off x="8737625" y="4300400"/>
            <a:ext cx="7931029" cy="40672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18278" lvl="1" indent="-309139" algn="just">
              <a:lnSpc>
                <a:spcPts val="4009"/>
              </a:lnSpc>
              <a:buFont typeface="Arial"/>
              <a:buChar char="•"/>
            </a:pPr>
            <a:r>
              <a:rPr lang="en-US" sz="2863" dirty="0">
                <a:solidFill>
                  <a:srgbClr val="2B3C6F"/>
                </a:solidFill>
                <a:latin typeface="Roboto Bold"/>
                <a:ea typeface="Roboto Bold"/>
                <a:cs typeface="Roboto Bold"/>
                <a:sym typeface="Roboto Bold"/>
              </a:rPr>
              <a:t>My professional goal is to become registered Mental Health Nurse within the NHS.</a:t>
            </a:r>
          </a:p>
          <a:p>
            <a:pPr marL="618278" lvl="1" indent="-309139" algn="just">
              <a:lnSpc>
                <a:spcPts val="4009"/>
              </a:lnSpc>
              <a:buFont typeface="Arial"/>
              <a:buChar char="•"/>
            </a:pPr>
            <a:r>
              <a:rPr lang="en-US" sz="2863" dirty="0">
                <a:solidFill>
                  <a:srgbClr val="2B3C6F"/>
                </a:solidFill>
                <a:latin typeface="Roboto Bold"/>
                <a:ea typeface="Roboto Bold"/>
                <a:cs typeface="Roboto"/>
                <a:sym typeface="Roboto Bold"/>
              </a:rPr>
              <a:t>SWOT analysis delivers a tactical model for this journey </a:t>
            </a:r>
          </a:p>
          <a:p>
            <a:pPr marL="618278" lvl="1" indent="-309139" algn="just">
              <a:lnSpc>
                <a:spcPts val="4009"/>
              </a:lnSpc>
              <a:buFont typeface="Arial"/>
              <a:buChar char="•"/>
            </a:pPr>
            <a:r>
              <a:rPr lang="en-US" sz="2863" dirty="0">
                <a:solidFill>
                  <a:srgbClr val="2B3C6F"/>
                </a:solidFill>
                <a:latin typeface="Roboto Bold"/>
                <a:ea typeface="Roboto Bold"/>
                <a:cs typeface="Roboto"/>
                <a:sym typeface="Roboto Bold"/>
              </a:rPr>
              <a:t>It underlines a necessity for dedicated experts</a:t>
            </a:r>
          </a:p>
          <a:p>
            <a:pPr marL="618278" lvl="1" indent="-309139" algn="just">
              <a:lnSpc>
                <a:spcPts val="4009"/>
              </a:lnSpc>
              <a:buFont typeface="Arial"/>
              <a:buChar char="•"/>
            </a:pPr>
            <a:endParaRPr lang="en-US" sz="2863" b="1" dirty="0">
              <a:solidFill>
                <a:srgbClr val="2B3C6F"/>
              </a:solidFill>
              <a:latin typeface="Roboto Bold"/>
              <a:ea typeface="Roboto Bold"/>
              <a:cs typeface="Roboto"/>
              <a:sym typeface="Roboto Bold"/>
            </a:endParaRP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02988F14-B239-4ACF-9D53-8DE480E97FC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51214" y="2970671"/>
            <a:ext cx="8713562" cy="73163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08B675-6E0B-48F3-46C1-D2DC635113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E7C7C577-60EE-2EDF-49F1-4B01A624B39A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33" b="-9333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1BC1DD97-5040-1972-7EF5-A4BC5B27AF04}"/>
              </a:ext>
            </a:extLst>
          </p:cNvPr>
          <p:cNvGrpSpPr/>
          <p:nvPr/>
        </p:nvGrpSpPr>
        <p:grpSpPr>
          <a:xfrm>
            <a:off x="2528916" y="1028700"/>
            <a:ext cx="13611139" cy="1697355"/>
            <a:chOff x="0" y="0"/>
            <a:chExt cx="3584827" cy="447040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80F8B93B-1ECC-6BF8-1E7D-87FA1F9E25F6}"/>
                </a:ext>
              </a:extLst>
            </p:cNvPr>
            <p:cNvSpPr/>
            <p:nvPr/>
          </p:nvSpPr>
          <p:spPr>
            <a:xfrm>
              <a:off x="0" y="0"/>
              <a:ext cx="3584827" cy="447040"/>
            </a:xfrm>
            <a:custGeom>
              <a:avLst/>
              <a:gdLst/>
              <a:ahLst/>
              <a:cxnLst/>
              <a:rect l="l" t="t" r="r" b="b"/>
              <a:pathLst>
                <a:path w="3584827" h="447040">
                  <a:moveTo>
                    <a:pt x="3505409" y="0"/>
                  </a:moveTo>
                  <a:lnTo>
                    <a:pt x="79418" y="0"/>
                  </a:lnTo>
                  <a:cubicBezTo>
                    <a:pt x="79418" y="43699"/>
                    <a:pt x="44079" y="79418"/>
                    <a:pt x="0" y="79418"/>
                  </a:cubicBezTo>
                  <a:lnTo>
                    <a:pt x="0" y="367622"/>
                  </a:lnTo>
                  <a:cubicBezTo>
                    <a:pt x="43699" y="367622"/>
                    <a:pt x="79418" y="402961"/>
                    <a:pt x="79418" y="447040"/>
                  </a:cubicBezTo>
                  <a:lnTo>
                    <a:pt x="3505409" y="447040"/>
                  </a:lnTo>
                  <a:cubicBezTo>
                    <a:pt x="3505409" y="403341"/>
                    <a:pt x="3540748" y="367622"/>
                    <a:pt x="3584827" y="367622"/>
                  </a:cubicBezTo>
                  <a:lnTo>
                    <a:pt x="3584827" y="79418"/>
                  </a:lnTo>
                  <a:cubicBezTo>
                    <a:pt x="3541127" y="79418"/>
                    <a:pt x="3505409" y="44079"/>
                    <a:pt x="3505409" y="0"/>
                  </a:cubicBezTo>
                  <a:close/>
                </a:path>
              </a:pathLst>
            </a:custGeom>
            <a:solidFill>
              <a:srgbClr val="3871C1"/>
            </a:solidFill>
            <a:ln w="142875" cap="sq">
              <a:solidFill>
                <a:srgbClr val="2B3C6F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9B601668-4FC1-482E-3F56-5F3DC1CB3E50}"/>
                </a:ext>
              </a:extLst>
            </p:cNvPr>
            <p:cNvSpPr txBox="1"/>
            <p:nvPr/>
          </p:nvSpPr>
          <p:spPr>
            <a:xfrm>
              <a:off x="38100" y="0"/>
              <a:ext cx="3508627" cy="4089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94E59FDD-6314-3FD7-B371-D8DD0977F987}"/>
              </a:ext>
            </a:extLst>
          </p:cNvPr>
          <p:cNvSpPr/>
          <p:nvPr/>
        </p:nvSpPr>
        <p:spPr>
          <a:xfrm rot="-1200266">
            <a:off x="15436530" y="1749492"/>
            <a:ext cx="1149903" cy="1953127"/>
          </a:xfrm>
          <a:custGeom>
            <a:avLst/>
            <a:gdLst/>
            <a:ahLst/>
            <a:cxnLst/>
            <a:rect l="l" t="t" r="r" b="b"/>
            <a:pathLst>
              <a:path w="1149903" h="1953127">
                <a:moveTo>
                  <a:pt x="0" y="0"/>
                </a:moveTo>
                <a:lnTo>
                  <a:pt x="1149904" y="0"/>
                </a:lnTo>
                <a:lnTo>
                  <a:pt x="1149904" y="1953126"/>
                </a:lnTo>
                <a:lnTo>
                  <a:pt x="0" y="19531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57A72E0D-631C-28A6-4530-70F846554B49}"/>
              </a:ext>
            </a:extLst>
          </p:cNvPr>
          <p:cNvSpPr/>
          <p:nvPr/>
        </p:nvSpPr>
        <p:spPr>
          <a:xfrm>
            <a:off x="-185166" y="6400800"/>
            <a:ext cx="2427732" cy="4114800"/>
          </a:xfrm>
          <a:custGeom>
            <a:avLst/>
            <a:gdLst/>
            <a:ahLst/>
            <a:cxnLst/>
            <a:rect l="l" t="t" r="r" b="b"/>
            <a:pathLst>
              <a:path w="2427732" h="4114800">
                <a:moveTo>
                  <a:pt x="0" y="0"/>
                </a:moveTo>
                <a:lnTo>
                  <a:pt x="2427732" y="0"/>
                </a:lnTo>
                <a:lnTo>
                  <a:pt x="242773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59BEFD35-8F2E-FFDC-A7AE-50B1919ED525}"/>
              </a:ext>
            </a:extLst>
          </p:cNvPr>
          <p:cNvSpPr/>
          <p:nvPr/>
        </p:nvSpPr>
        <p:spPr>
          <a:xfrm flipH="1" flipV="1">
            <a:off x="16011482" y="-171450"/>
            <a:ext cx="2427732" cy="4114800"/>
          </a:xfrm>
          <a:custGeom>
            <a:avLst/>
            <a:gdLst/>
            <a:ahLst/>
            <a:cxnLst/>
            <a:rect l="l" t="t" r="r" b="b"/>
            <a:pathLst>
              <a:path w="2427732" h="4114800">
                <a:moveTo>
                  <a:pt x="2427732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2427732" y="0"/>
                </a:lnTo>
                <a:lnTo>
                  <a:pt x="2427732" y="411480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2F3BA28F-3501-7555-4F08-1D718F289117}"/>
              </a:ext>
            </a:extLst>
          </p:cNvPr>
          <p:cNvSpPr txBox="1"/>
          <p:nvPr/>
        </p:nvSpPr>
        <p:spPr>
          <a:xfrm>
            <a:off x="3718856" y="1192213"/>
            <a:ext cx="10850289" cy="12849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  <a:spcBef>
                <a:spcPct val="0"/>
              </a:spcBef>
            </a:pPr>
            <a:r>
              <a:rPr lang="en-US" sz="5400" dirty="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Strengths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093C46F3-2A0D-7902-8B53-54BA42EC1455}"/>
              </a:ext>
            </a:extLst>
          </p:cNvPr>
          <p:cNvSpPr txBox="1"/>
          <p:nvPr/>
        </p:nvSpPr>
        <p:spPr>
          <a:xfrm>
            <a:off x="9263240" y="4669462"/>
            <a:ext cx="8370703" cy="35543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18278" lvl="1" indent="-309139" algn="just">
              <a:lnSpc>
                <a:spcPts val="4009"/>
              </a:lnSpc>
              <a:buFont typeface="Arial"/>
              <a:buChar char="•"/>
            </a:pPr>
            <a:r>
              <a:rPr lang="en-US" sz="2863" b="1" dirty="0">
                <a:solidFill>
                  <a:srgbClr val="2B3C6F"/>
                </a:solidFill>
                <a:latin typeface="Roboto Bold"/>
                <a:ea typeface="Roboto Bold"/>
                <a:cs typeface="Roboto"/>
                <a:sym typeface="Roboto Bold"/>
              </a:rPr>
              <a:t>My crucial strengths include:</a:t>
            </a:r>
          </a:p>
          <a:p>
            <a:pPr marL="1075478" lvl="2" indent="-309139" algn="just">
              <a:lnSpc>
                <a:spcPts val="4009"/>
              </a:lnSpc>
              <a:buFont typeface="Arial"/>
              <a:buChar char="•"/>
            </a:pPr>
            <a:r>
              <a:rPr lang="en-US" sz="2863" b="1" dirty="0">
                <a:solidFill>
                  <a:srgbClr val="2B3C6F"/>
                </a:solidFill>
                <a:latin typeface="Roboto Bold"/>
                <a:ea typeface="Roboto Bold"/>
                <a:cs typeface="Roboto"/>
                <a:sym typeface="Roboto Bold"/>
              </a:rPr>
              <a:t>Empathy (improved through volunteering)</a:t>
            </a:r>
          </a:p>
          <a:p>
            <a:pPr marL="1075478" lvl="2" indent="-309139" algn="just">
              <a:lnSpc>
                <a:spcPts val="4009"/>
              </a:lnSpc>
              <a:buFont typeface="Arial"/>
              <a:buChar char="•"/>
            </a:pPr>
            <a:r>
              <a:rPr lang="en-US" sz="2863" b="1" dirty="0">
                <a:solidFill>
                  <a:srgbClr val="2B3C6F"/>
                </a:solidFill>
                <a:latin typeface="Roboto Bold"/>
                <a:ea typeface="Roboto Bold"/>
                <a:cs typeface="Roboto"/>
                <a:sym typeface="Roboto Bold"/>
              </a:rPr>
              <a:t>Resilience (developed organizing intricate personal accountabilities)</a:t>
            </a:r>
          </a:p>
          <a:p>
            <a:pPr marL="618278" lvl="1" indent="-309139" algn="just">
              <a:lnSpc>
                <a:spcPts val="4009"/>
              </a:lnSpc>
              <a:buFont typeface="Arial"/>
              <a:buChar char="•"/>
            </a:pPr>
            <a:r>
              <a:rPr lang="en-US" sz="2863" dirty="0">
                <a:solidFill>
                  <a:srgbClr val="2B3C6F"/>
                </a:solidFill>
                <a:latin typeface="Roboto Bold"/>
                <a:ea typeface="Roboto Bold"/>
                <a:cs typeface="Roboto"/>
                <a:sym typeface="Roboto Bold"/>
              </a:rPr>
              <a:t>These are crucial assets in industry where workers’ turnover is 28.3% (Farahmand et al., 2022)</a:t>
            </a:r>
          </a:p>
        </p:txBody>
      </p:sp>
      <p:pic>
        <p:nvPicPr>
          <p:cNvPr id="1026" name="Picture 2" descr="The Art of Compassionate Care: Empathy in Nursing">
            <a:extLst>
              <a:ext uri="{FF2B5EF4-FFF2-40B4-BE49-F238E27FC236}">
                <a16:creationId xmlns:a16="http://schemas.microsoft.com/office/drawing/2014/main" id="{1F34987E-9850-B288-0302-643D274EBD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57" y="4022558"/>
            <a:ext cx="7791588" cy="525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078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33" b="-9333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2528916" y="1028700"/>
            <a:ext cx="13611139" cy="1697355"/>
            <a:chOff x="0" y="0"/>
            <a:chExt cx="3584827" cy="44704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584827" cy="447040"/>
            </a:xfrm>
            <a:custGeom>
              <a:avLst/>
              <a:gdLst/>
              <a:ahLst/>
              <a:cxnLst/>
              <a:rect l="l" t="t" r="r" b="b"/>
              <a:pathLst>
                <a:path w="3584827" h="447040">
                  <a:moveTo>
                    <a:pt x="3505409" y="0"/>
                  </a:moveTo>
                  <a:lnTo>
                    <a:pt x="79418" y="0"/>
                  </a:lnTo>
                  <a:cubicBezTo>
                    <a:pt x="79418" y="43699"/>
                    <a:pt x="44079" y="79418"/>
                    <a:pt x="0" y="79418"/>
                  </a:cubicBezTo>
                  <a:lnTo>
                    <a:pt x="0" y="367622"/>
                  </a:lnTo>
                  <a:cubicBezTo>
                    <a:pt x="43699" y="367622"/>
                    <a:pt x="79418" y="402961"/>
                    <a:pt x="79418" y="447040"/>
                  </a:cubicBezTo>
                  <a:lnTo>
                    <a:pt x="3505409" y="447040"/>
                  </a:lnTo>
                  <a:cubicBezTo>
                    <a:pt x="3505409" y="403341"/>
                    <a:pt x="3540748" y="367622"/>
                    <a:pt x="3584827" y="367622"/>
                  </a:cubicBezTo>
                  <a:lnTo>
                    <a:pt x="3584827" y="79418"/>
                  </a:lnTo>
                  <a:cubicBezTo>
                    <a:pt x="3541127" y="79418"/>
                    <a:pt x="3505409" y="44079"/>
                    <a:pt x="3505409" y="0"/>
                  </a:cubicBezTo>
                  <a:close/>
                </a:path>
              </a:pathLst>
            </a:custGeom>
            <a:solidFill>
              <a:srgbClr val="3871C1"/>
            </a:solidFill>
            <a:ln w="142875" cap="sq">
              <a:solidFill>
                <a:srgbClr val="2B3C6F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38100" y="0"/>
              <a:ext cx="3508627" cy="4089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 rot="-1200266">
            <a:off x="15436530" y="1749492"/>
            <a:ext cx="1149903" cy="1953127"/>
          </a:xfrm>
          <a:custGeom>
            <a:avLst/>
            <a:gdLst/>
            <a:ahLst/>
            <a:cxnLst/>
            <a:rect l="l" t="t" r="r" b="b"/>
            <a:pathLst>
              <a:path w="1149903" h="1953127">
                <a:moveTo>
                  <a:pt x="0" y="0"/>
                </a:moveTo>
                <a:lnTo>
                  <a:pt x="1149904" y="0"/>
                </a:lnTo>
                <a:lnTo>
                  <a:pt x="1149904" y="1953126"/>
                </a:lnTo>
                <a:lnTo>
                  <a:pt x="0" y="19531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-185166" y="6400800"/>
            <a:ext cx="2427732" cy="4114800"/>
          </a:xfrm>
          <a:custGeom>
            <a:avLst/>
            <a:gdLst/>
            <a:ahLst/>
            <a:cxnLst/>
            <a:rect l="l" t="t" r="r" b="b"/>
            <a:pathLst>
              <a:path w="2427732" h="4114800">
                <a:moveTo>
                  <a:pt x="0" y="0"/>
                </a:moveTo>
                <a:lnTo>
                  <a:pt x="2427732" y="0"/>
                </a:lnTo>
                <a:lnTo>
                  <a:pt x="242773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 flipH="1" flipV="1">
            <a:off x="16011482" y="-171450"/>
            <a:ext cx="2427732" cy="4114800"/>
          </a:xfrm>
          <a:custGeom>
            <a:avLst/>
            <a:gdLst/>
            <a:ahLst/>
            <a:cxnLst/>
            <a:rect l="l" t="t" r="r" b="b"/>
            <a:pathLst>
              <a:path w="2427732" h="4114800">
                <a:moveTo>
                  <a:pt x="2427732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2427732" y="0"/>
                </a:lnTo>
                <a:lnTo>
                  <a:pt x="2427732" y="411480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3"/>
          <p:cNvSpPr txBox="1"/>
          <p:nvPr/>
        </p:nvSpPr>
        <p:spPr>
          <a:xfrm>
            <a:off x="3718856" y="1192213"/>
            <a:ext cx="10850289" cy="12849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  <a:spcBef>
                <a:spcPct val="0"/>
              </a:spcBef>
            </a:pPr>
            <a:r>
              <a:rPr lang="en-US" sz="5400" dirty="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WEAKNESSES AND THREATS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850497" y="3756550"/>
            <a:ext cx="8039688" cy="49661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8" lvl="1" indent="-302259" algn="just">
              <a:lnSpc>
                <a:spcPts val="3919"/>
              </a:lnSpc>
              <a:buFont typeface="Arial"/>
              <a:buChar char="•"/>
            </a:pPr>
            <a:r>
              <a:rPr lang="en-US" sz="2799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Restricted practical experience in clinical setting is my weakness.</a:t>
            </a:r>
          </a:p>
          <a:p>
            <a:pPr marL="604518" lvl="1" indent="-302259" algn="just">
              <a:lnSpc>
                <a:spcPts val="3919"/>
              </a:lnSpc>
              <a:buFont typeface="Arial"/>
              <a:buChar char="•"/>
            </a:pPr>
            <a:r>
              <a:rPr lang="en-US" sz="2799" b="1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Threat:</a:t>
            </a:r>
          </a:p>
          <a:p>
            <a:pPr marL="1061718" lvl="2" indent="-302259" algn="just">
              <a:lnSpc>
                <a:spcPts val="3919"/>
              </a:lnSpc>
              <a:buFont typeface="Arial"/>
              <a:buChar char="•"/>
            </a:pPr>
            <a:r>
              <a:rPr lang="en-US" sz="2799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Higher placement and academic competition for nursing degrees funded by NHS</a:t>
            </a:r>
          </a:p>
          <a:p>
            <a:pPr marL="604518" lvl="1" indent="-302259" algn="just">
              <a:lnSpc>
                <a:spcPts val="3919"/>
              </a:lnSpc>
              <a:buFont typeface="Arial"/>
              <a:buChar char="•"/>
            </a:pPr>
            <a:r>
              <a:rPr lang="en-US" sz="2799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Social and health care faces a staff crisis with 152,000 vacancies in 2022 (</a:t>
            </a:r>
            <a:r>
              <a:rPr lang="en-US" sz="2799" dirty="0" err="1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Kingsfund</a:t>
            </a:r>
            <a:r>
              <a:rPr lang="en-US" sz="2799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, 2024)</a:t>
            </a:r>
          </a:p>
          <a:p>
            <a:pPr marL="604518" lvl="1" indent="-302259" algn="just">
              <a:lnSpc>
                <a:spcPts val="3919"/>
              </a:lnSpc>
              <a:buFont typeface="Arial"/>
              <a:buChar char="•"/>
            </a:pPr>
            <a:r>
              <a:rPr lang="en-US" sz="2799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It raise stress on workers and also impact quality of mentorship.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110F5CC-7B7B-46E4-B50E-C96DB756732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85166" y="3411855"/>
            <a:ext cx="8850497" cy="68751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33" b="-9333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2528916" y="1028700"/>
            <a:ext cx="13611139" cy="1697355"/>
            <a:chOff x="0" y="0"/>
            <a:chExt cx="3584827" cy="44704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584827" cy="447040"/>
            </a:xfrm>
            <a:custGeom>
              <a:avLst/>
              <a:gdLst/>
              <a:ahLst/>
              <a:cxnLst/>
              <a:rect l="l" t="t" r="r" b="b"/>
              <a:pathLst>
                <a:path w="3584827" h="447040">
                  <a:moveTo>
                    <a:pt x="3505409" y="0"/>
                  </a:moveTo>
                  <a:lnTo>
                    <a:pt x="79418" y="0"/>
                  </a:lnTo>
                  <a:cubicBezTo>
                    <a:pt x="79418" y="43699"/>
                    <a:pt x="44079" y="79418"/>
                    <a:pt x="0" y="79418"/>
                  </a:cubicBezTo>
                  <a:lnTo>
                    <a:pt x="0" y="367622"/>
                  </a:lnTo>
                  <a:cubicBezTo>
                    <a:pt x="43699" y="367622"/>
                    <a:pt x="79418" y="402961"/>
                    <a:pt x="79418" y="447040"/>
                  </a:cubicBezTo>
                  <a:lnTo>
                    <a:pt x="3505409" y="447040"/>
                  </a:lnTo>
                  <a:cubicBezTo>
                    <a:pt x="3505409" y="403341"/>
                    <a:pt x="3540748" y="367622"/>
                    <a:pt x="3584827" y="367622"/>
                  </a:cubicBezTo>
                  <a:lnTo>
                    <a:pt x="3584827" y="79418"/>
                  </a:lnTo>
                  <a:cubicBezTo>
                    <a:pt x="3541127" y="79418"/>
                    <a:pt x="3505409" y="44079"/>
                    <a:pt x="3505409" y="0"/>
                  </a:cubicBezTo>
                  <a:close/>
                </a:path>
              </a:pathLst>
            </a:custGeom>
            <a:solidFill>
              <a:srgbClr val="3871C1"/>
            </a:solidFill>
            <a:ln w="142875" cap="sq">
              <a:solidFill>
                <a:srgbClr val="2B3C6F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38100" y="0"/>
              <a:ext cx="3508627" cy="4089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 rot="-1200266">
            <a:off x="15436530" y="1749492"/>
            <a:ext cx="1149903" cy="1953127"/>
          </a:xfrm>
          <a:custGeom>
            <a:avLst/>
            <a:gdLst/>
            <a:ahLst/>
            <a:cxnLst/>
            <a:rect l="l" t="t" r="r" b="b"/>
            <a:pathLst>
              <a:path w="1149903" h="1953127">
                <a:moveTo>
                  <a:pt x="0" y="0"/>
                </a:moveTo>
                <a:lnTo>
                  <a:pt x="1149904" y="0"/>
                </a:lnTo>
                <a:lnTo>
                  <a:pt x="1149904" y="1953126"/>
                </a:lnTo>
                <a:lnTo>
                  <a:pt x="0" y="19531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-185166" y="6400800"/>
            <a:ext cx="2427732" cy="4114800"/>
          </a:xfrm>
          <a:custGeom>
            <a:avLst/>
            <a:gdLst/>
            <a:ahLst/>
            <a:cxnLst/>
            <a:rect l="l" t="t" r="r" b="b"/>
            <a:pathLst>
              <a:path w="2427732" h="4114800">
                <a:moveTo>
                  <a:pt x="0" y="0"/>
                </a:moveTo>
                <a:lnTo>
                  <a:pt x="2427732" y="0"/>
                </a:lnTo>
                <a:lnTo>
                  <a:pt x="242773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 flipH="1" flipV="1">
            <a:off x="16011482" y="-171450"/>
            <a:ext cx="2427732" cy="4114800"/>
          </a:xfrm>
          <a:custGeom>
            <a:avLst/>
            <a:gdLst/>
            <a:ahLst/>
            <a:cxnLst/>
            <a:rect l="l" t="t" r="r" b="b"/>
            <a:pathLst>
              <a:path w="2427732" h="4114800">
                <a:moveTo>
                  <a:pt x="2427732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2427732" y="0"/>
                </a:lnTo>
                <a:lnTo>
                  <a:pt x="2427732" y="411480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3"/>
          <p:cNvSpPr txBox="1"/>
          <p:nvPr/>
        </p:nvSpPr>
        <p:spPr>
          <a:xfrm>
            <a:off x="3718856" y="1192213"/>
            <a:ext cx="10850289" cy="12157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  <a:spcBef>
                <a:spcPct val="0"/>
              </a:spcBef>
            </a:pPr>
            <a:r>
              <a:rPr lang="en-US" sz="3600" dirty="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OPPORTUNITIES AND STRATEGIC LEVERAGE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4000" y="3713495"/>
            <a:ext cx="7459485" cy="59663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 algn="just">
              <a:lnSpc>
                <a:spcPts val="3919"/>
              </a:lnSpc>
              <a:buFont typeface="Arial"/>
              <a:buChar char="•"/>
            </a:pPr>
            <a:r>
              <a:rPr lang="en-US" sz="2799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Applying for HCA (Healthcare Assistant) Apprenticeship at my local NHS Trust </a:t>
            </a:r>
          </a:p>
          <a:p>
            <a:pPr marL="604519" lvl="1" indent="-302260" algn="just">
              <a:lnSpc>
                <a:spcPts val="3919"/>
              </a:lnSpc>
              <a:buFont typeface="Arial"/>
              <a:buChar char="•"/>
            </a:pPr>
            <a:r>
              <a:rPr lang="en-US" sz="2799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Purpose is to attain direct experience</a:t>
            </a:r>
          </a:p>
          <a:p>
            <a:pPr marL="604519" lvl="1" indent="-302260" algn="just">
              <a:lnSpc>
                <a:spcPts val="3919"/>
              </a:lnSpc>
              <a:buFont typeface="Arial"/>
              <a:buChar char="•"/>
            </a:pPr>
            <a:r>
              <a:rPr lang="en-US" sz="2799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I will influence my resilience to organize the dual demands of study and work</a:t>
            </a:r>
          </a:p>
          <a:p>
            <a:pPr marL="604519" lvl="1" indent="-302260" algn="just">
              <a:lnSpc>
                <a:spcPts val="3919"/>
              </a:lnSpc>
              <a:buFont typeface="Arial"/>
              <a:buChar char="•"/>
            </a:pPr>
            <a:r>
              <a:rPr lang="en-US" sz="2799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I will utilize my empathic communication power to build robust specialist associations with mentors</a:t>
            </a:r>
          </a:p>
          <a:p>
            <a:pPr marL="604519" lvl="1" indent="-302260" algn="just">
              <a:lnSpc>
                <a:spcPts val="3919"/>
              </a:lnSpc>
              <a:buFont typeface="Arial"/>
              <a:buChar char="•"/>
            </a:pPr>
            <a:r>
              <a:rPr lang="en-US" sz="2799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It protect crucial references and guidance for application of my nursing degree (Sykes, 2023)</a:t>
            </a:r>
          </a:p>
          <a:p>
            <a:pPr marL="604519" lvl="1" indent="-302260" algn="just">
              <a:lnSpc>
                <a:spcPts val="3919"/>
              </a:lnSpc>
              <a:buFont typeface="Arial"/>
              <a:buChar char="•"/>
            </a:pPr>
            <a:endParaRPr lang="en-US" sz="2799" dirty="0">
              <a:solidFill>
                <a:srgbClr val="2B3C6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7CA9860-1653-495C-BB22-0B2C182C3B5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31599" y="3307090"/>
            <a:ext cx="8991600" cy="688847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33" b="-9333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2528916" y="1028700"/>
            <a:ext cx="13611139" cy="1697355"/>
            <a:chOff x="0" y="0"/>
            <a:chExt cx="3584827" cy="44704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584827" cy="447040"/>
            </a:xfrm>
            <a:custGeom>
              <a:avLst/>
              <a:gdLst/>
              <a:ahLst/>
              <a:cxnLst/>
              <a:rect l="l" t="t" r="r" b="b"/>
              <a:pathLst>
                <a:path w="3584827" h="447040">
                  <a:moveTo>
                    <a:pt x="3505409" y="0"/>
                  </a:moveTo>
                  <a:lnTo>
                    <a:pt x="79418" y="0"/>
                  </a:lnTo>
                  <a:cubicBezTo>
                    <a:pt x="79418" y="43699"/>
                    <a:pt x="44079" y="79418"/>
                    <a:pt x="0" y="79418"/>
                  </a:cubicBezTo>
                  <a:lnTo>
                    <a:pt x="0" y="367622"/>
                  </a:lnTo>
                  <a:cubicBezTo>
                    <a:pt x="43699" y="367622"/>
                    <a:pt x="79418" y="402961"/>
                    <a:pt x="79418" y="447040"/>
                  </a:cubicBezTo>
                  <a:lnTo>
                    <a:pt x="3505409" y="447040"/>
                  </a:lnTo>
                  <a:cubicBezTo>
                    <a:pt x="3505409" y="403341"/>
                    <a:pt x="3540748" y="367622"/>
                    <a:pt x="3584827" y="367622"/>
                  </a:cubicBezTo>
                  <a:lnTo>
                    <a:pt x="3584827" y="79418"/>
                  </a:lnTo>
                  <a:cubicBezTo>
                    <a:pt x="3541127" y="79418"/>
                    <a:pt x="3505409" y="44079"/>
                    <a:pt x="3505409" y="0"/>
                  </a:cubicBezTo>
                  <a:close/>
                </a:path>
              </a:pathLst>
            </a:custGeom>
            <a:solidFill>
              <a:srgbClr val="3871C1"/>
            </a:solidFill>
            <a:ln w="142875" cap="sq">
              <a:solidFill>
                <a:srgbClr val="2B3C6F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38100" y="0"/>
              <a:ext cx="3508627" cy="4089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 rot="-1200266">
            <a:off x="15436530" y="1749492"/>
            <a:ext cx="1149903" cy="1953127"/>
          </a:xfrm>
          <a:custGeom>
            <a:avLst/>
            <a:gdLst/>
            <a:ahLst/>
            <a:cxnLst/>
            <a:rect l="l" t="t" r="r" b="b"/>
            <a:pathLst>
              <a:path w="1149903" h="1953127">
                <a:moveTo>
                  <a:pt x="0" y="0"/>
                </a:moveTo>
                <a:lnTo>
                  <a:pt x="1149904" y="0"/>
                </a:lnTo>
                <a:lnTo>
                  <a:pt x="1149904" y="1953126"/>
                </a:lnTo>
                <a:lnTo>
                  <a:pt x="0" y="19531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-185166" y="6400800"/>
            <a:ext cx="2427732" cy="4114800"/>
          </a:xfrm>
          <a:custGeom>
            <a:avLst/>
            <a:gdLst/>
            <a:ahLst/>
            <a:cxnLst/>
            <a:rect l="l" t="t" r="r" b="b"/>
            <a:pathLst>
              <a:path w="2427732" h="4114800">
                <a:moveTo>
                  <a:pt x="0" y="0"/>
                </a:moveTo>
                <a:lnTo>
                  <a:pt x="2427732" y="0"/>
                </a:lnTo>
                <a:lnTo>
                  <a:pt x="242773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 flipH="1" flipV="1">
            <a:off x="16011482" y="-171450"/>
            <a:ext cx="2427732" cy="4114800"/>
          </a:xfrm>
          <a:custGeom>
            <a:avLst/>
            <a:gdLst/>
            <a:ahLst/>
            <a:cxnLst/>
            <a:rect l="l" t="t" r="r" b="b"/>
            <a:pathLst>
              <a:path w="2427732" h="4114800">
                <a:moveTo>
                  <a:pt x="2427732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2427732" y="0"/>
                </a:lnTo>
                <a:lnTo>
                  <a:pt x="2427732" y="411480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3"/>
          <p:cNvSpPr txBox="1"/>
          <p:nvPr/>
        </p:nvSpPr>
        <p:spPr>
          <a:xfrm>
            <a:off x="3718856" y="1192213"/>
            <a:ext cx="10850289" cy="1184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  <a:spcBef>
                <a:spcPct val="0"/>
              </a:spcBef>
            </a:pPr>
            <a:r>
              <a:rPr lang="en-US" sz="2800" dirty="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OPPORTUNITIES AND STRATEGIC LEVERAGE  (CONTINUED)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915757" y="3450731"/>
            <a:ext cx="7970063" cy="546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8" lvl="1" indent="-302259" algn="just">
              <a:lnSpc>
                <a:spcPts val="3919"/>
              </a:lnSpc>
              <a:buFont typeface="Arial"/>
              <a:buChar char="•"/>
            </a:pPr>
            <a:r>
              <a:rPr lang="en-US" sz="2799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I will use NHS Learning Support Fund for monetary banking in order to get rid of risk of competition and my weakness</a:t>
            </a:r>
          </a:p>
          <a:p>
            <a:pPr marL="604518" lvl="1" indent="-302259" algn="just">
              <a:lnSpc>
                <a:spcPts val="3919"/>
              </a:lnSpc>
              <a:buFont typeface="Arial"/>
              <a:buChar char="•"/>
            </a:pPr>
            <a:r>
              <a:rPr lang="en-US" sz="2799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I am getting enrolled in free “CBT Essentials” online course through FutureLearn to empower my theoretical acquaintance</a:t>
            </a:r>
          </a:p>
          <a:p>
            <a:pPr marL="604518" lvl="1" indent="-302259" algn="just">
              <a:lnSpc>
                <a:spcPts val="3919"/>
              </a:lnSpc>
              <a:buFont typeface="Arial"/>
              <a:buChar char="•"/>
            </a:pPr>
            <a:r>
              <a:rPr lang="en-US" sz="2799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This proactive tactic shows my pledge to employers and universities (Murray et al., 2014)</a:t>
            </a:r>
          </a:p>
          <a:p>
            <a:pPr marL="604518" lvl="1" indent="-302259" algn="just">
              <a:lnSpc>
                <a:spcPts val="3919"/>
              </a:lnSpc>
              <a:buFont typeface="Arial"/>
              <a:buChar char="•"/>
            </a:pPr>
            <a:r>
              <a:rPr lang="en-US" sz="2799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It will convert a risk into prospect for growth</a:t>
            </a:r>
          </a:p>
          <a:p>
            <a:pPr marL="604518" lvl="1" indent="-302259" algn="just">
              <a:lnSpc>
                <a:spcPts val="3919"/>
              </a:lnSpc>
              <a:buFont typeface="Arial"/>
              <a:buChar char="•"/>
            </a:pPr>
            <a:endParaRPr lang="en-US" sz="2799" dirty="0">
              <a:solidFill>
                <a:srgbClr val="2B3C6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EC08441-3572-40A4-A198-B64167E905F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33" y="2954882"/>
            <a:ext cx="8582025" cy="6477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33" b="-9333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2528916" y="1028700"/>
            <a:ext cx="13611139" cy="1697355"/>
            <a:chOff x="0" y="0"/>
            <a:chExt cx="3584827" cy="44704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584827" cy="447040"/>
            </a:xfrm>
            <a:custGeom>
              <a:avLst/>
              <a:gdLst/>
              <a:ahLst/>
              <a:cxnLst/>
              <a:rect l="l" t="t" r="r" b="b"/>
              <a:pathLst>
                <a:path w="3584827" h="447040">
                  <a:moveTo>
                    <a:pt x="3505409" y="0"/>
                  </a:moveTo>
                  <a:lnTo>
                    <a:pt x="79418" y="0"/>
                  </a:lnTo>
                  <a:cubicBezTo>
                    <a:pt x="79418" y="43699"/>
                    <a:pt x="44079" y="79418"/>
                    <a:pt x="0" y="79418"/>
                  </a:cubicBezTo>
                  <a:lnTo>
                    <a:pt x="0" y="367622"/>
                  </a:lnTo>
                  <a:cubicBezTo>
                    <a:pt x="43699" y="367622"/>
                    <a:pt x="79418" y="402961"/>
                    <a:pt x="79418" y="447040"/>
                  </a:cubicBezTo>
                  <a:lnTo>
                    <a:pt x="3505409" y="447040"/>
                  </a:lnTo>
                  <a:cubicBezTo>
                    <a:pt x="3505409" y="403341"/>
                    <a:pt x="3540748" y="367622"/>
                    <a:pt x="3584827" y="367622"/>
                  </a:cubicBezTo>
                  <a:lnTo>
                    <a:pt x="3584827" y="79418"/>
                  </a:lnTo>
                  <a:cubicBezTo>
                    <a:pt x="3541127" y="79418"/>
                    <a:pt x="3505409" y="44079"/>
                    <a:pt x="3505409" y="0"/>
                  </a:cubicBezTo>
                  <a:close/>
                </a:path>
              </a:pathLst>
            </a:custGeom>
            <a:solidFill>
              <a:srgbClr val="3871C1"/>
            </a:solidFill>
            <a:ln w="142875" cap="sq">
              <a:solidFill>
                <a:srgbClr val="2B3C6F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38100" y="0"/>
              <a:ext cx="3508627" cy="4089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 rot="-1200266">
            <a:off x="15436530" y="1749492"/>
            <a:ext cx="1149903" cy="1953127"/>
          </a:xfrm>
          <a:custGeom>
            <a:avLst/>
            <a:gdLst/>
            <a:ahLst/>
            <a:cxnLst/>
            <a:rect l="l" t="t" r="r" b="b"/>
            <a:pathLst>
              <a:path w="1149903" h="1953127">
                <a:moveTo>
                  <a:pt x="0" y="0"/>
                </a:moveTo>
                <a:lnTo>
                  <a:pt x="1149904" y="0"/>
                </a:lnTo>
                <a:lnTo>
                  <a:pt x="1149904" y="1953126"/>
                </a:lnTo>
                <a:lnTo>
                  <a:pt x="0" y="19531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-185166" y="6400800"/>
            <a:ext cx="2427732" cy="4114800"/>
          </a:xfrm>
          <a:custGeom>
            <a:avLst/>
            <a:gdLst/>
            <a:ahLst/>
            <a:cxnLst/>
            <a:rect l="l" t="t" r="r" b="b"/>
            <a:pathLst>
              <a:path w="2427732" h="4114800">
                <a:moveTo>
                  <a:pt x="0" y="0"/>
                </a:moveTo>
                <a:lnTo>
                  <a:pt x="2427732" y="0"/>
                </a:lnTo>
                <a:lnTo>
                  <a:pt x="242773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 flipH="1" flipV="1">
            <a:off x="16011482" y="-171450"/>
            <a:ext cx="2427732" cy="4114800"/>
          </a:xfrm>
          <a:custGeom>
            <a:avLst/>
            <a:gdLst/>
            <a:ahLst/>
            <a:cxnLst/>
            <a:rect l="l" t="t" r="r" b="b"/>
            <a:pathLst>
              <a:path w="2427732" h="4114800">
                <a:moveTo>
                  <a:pt x="2427732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2427732" y="0"/>
                </a:lnTo>
                <a:lnTo>
                  <a:pt x="2427732" y="411480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9" name="Group 9"/>
          <p:cNvGrpSpPr/>
          <p:nvPr/>
        </p:nvGrpSpPr>
        <p:grpSpPr>
          <a:xfrm>
            <a:off x="2528916" y="3376516"/>
            <a:ext cx="5527595" cy="5527595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733382" y="0"/>
                  </a:moveTo>
                  <a:lnTo>
                    <a:pt x="79418" y="0"/>
                  </a:lnTo>
                  <a:cubicBezTo>
                    <a:pt x="79418" y="43699"/>
                    <a:pt x="44079" y="79418"/>
                    <a:pt x="0" y="79418"/>
                  </a:cubicBezTo>
                  <a:lnTo>
                    <a:pt x="0" y="733382"/>
                  </a:lnTo>
                  <a:cubicBezTo>
                    <a:pt x="43699" y="733382"/>
                    <a:pt x="79418" y="768721"/>
                    <a:pt x="79418" y="812800"/>
                  </a:cubicBezTo>
                  <a:lnTo>
                    <a:pt x="733382" y="812800"/>
                  </a:lnTo>
                  <a:cubicBezTo>
                    <a:pt x="733382" y="769101"/>
                    <a:pt x="768721" y="733382"/>
                    <a:pt x="812800" y="733382"/>
                  </a:cubicBezTo>
                  <a:lnTo>
                    <a:pt x="812800" y="79418"/>
                  </a:lnTo>
                  <a:cubicBezTo>
                    <a:pt x="769101" y="79418"/>
                    <a:pt x="733382" y="44079"/>
                    <a:pt x="733382" y="0"/>
                  </a:cubicBezTo>
                  <a:close/>
                </a:path>
              </a:pathLst>
            </a:custGeom>
            <a:solidFill>
              <a:srgbClr val="3871C1"/>
            </a:solidFill>
            <a:ln w="142875" cap="sq">
              <a:solidFill>
                <a:srgbClr val="2B3C6F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38100" y="0"/>
              <a:ext cx="736600" cy="774700"/>
            </a:xfrm>
            <a:prstGeom prst="rect">
              <a:avLst/>
            </a:prstGeom>
          </p:spPr>
          <p:txBody>
            <a:bodyPr lIns="42056" tIns="42056" rIns="42056" bIns="42056" rtlCol="0" anchor="ctr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3071275" y="4420881"/>
            <a:ext cx="4442877" cy="3334009"/>
          </a:xfrm>
          <a:custGeom>
            <a:avLst/>
            <a:gdLst/>
            <a:ahLst/>
            <a:cxnLst/>
            <a:rect l="l" t="t" r="r" b="b"/>
            <a:pathLst>
              <a:path w="4442877" h="3334009">
                <a:moveTo>
                  <a:pt x="0" y="0"/>
                </a:moveTo>
                <a:lnTo>
                  <a:pt x="4442877" y="0"/>
                </a:lnTo>
                <a:lnTo>
                  <a:pt x="4442877" y="3334009"/>
                </a:lnTo>
                <a:lnTo>
                  <a:pt x="0" y="333400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3"/>
          <p:cNvSpPr txBox="1"/>
          <p:nvPr/>
        </p:nvSpPr>
        <p:spPr>
          <a:xfrm>
            <a:off x="3718856" y="1192213"/>
            <a:ext cx="10850289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  <a:spcBef>
                <a:spcPct val="0"/>
              </a:spcBef>
            </a:pPr>
            <a:r>
              <a:rPr lang="en-US" sz="8000" dirty="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CONCLUSION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80571" y="3204986"/>
            <a:ext cx="7604495" cy="61187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6271" lvl="1" indent="-308136" algn="just">
              <a:lnSpc>
                <a:spcPts val="3996"/>
              </a:lnSpc>
              <a:buFont typeface="Arial"/>
              <a:buChar char="•"/>
            </a:pPr>
            <a:r>
              <a:rPr lang="en-US" sz="2854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This strategic plan transmits self-consciousness into actionable steps</a:t>
            </a:r>
          </a:p>
          <a:p>
            <a:pPr marL="616271" lvl="1" indent="-308136" algn="just">
              <a:lnSpc>
                <a:spcPts val="3996"/>
              </a:lnSpc>
              <a:buFont typeface="Arial"/>
              <a:buChar char="•"/>
            </a:pPr>
            <a:r>
              <a:rPr lang="en-US" sz="2854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I will use my strengths of resilience and empathy to:</a:t>
            </a:r>
          </a:p>
          <a:p>
            <a:pPr marL="1073471" lvl="2" indent="-308136" algn="just">
              <a:lnSpc>
                <a:spcPts val="3996"/>
              </a:lnSpc>
              <a:buFont typeface="Arial"/>
              <a:buChar char="•"/>
            </a:pPr>
            <a:r>
              <a:rPr lang="en-US" sz="2854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Make a strong network</a:t>
            </a:r>
          </a:p>
          <a:p>
            <a:pPr marL="1073471" lvl="2" indent="-308136" algn="just">
              <a:lnSpc>
                <a:spcPts val="3996"/>
              </a:lnSpc>
              <a:buFont typeface="Arial"/>
              <a:buChar char="•"/>
            </a:pPr>
            <a:r>
              <a:rPr lang="en-US" sz="2854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Attain certified skills</a:t>
            </a:r>
          </a:p>
          <a:p>
            <a:pPr marL="1073471" lvl="2" indent="-308136" algn="just">
              <a:lnSpc>
                <a:spcPts val="3996"/>
              </a:lnSpc>
              <a:buFont typeface="Arial"/>
              <a:buChar char="•"/>
            </a:pPr>
            <a:r>
              <a:rPr lang="en-US" sz="2854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Secure a role in HCA</a:t>
            </a:r>
          </a:p>
          <a:p>
            <a:pPr marL="616271" lvl="1" indent="-308136" algn="just">
              <a:lnSpc>
                <a:spcPts val="3996"/>
              </a:lnSpc>
              <a:buFont typeface="Arial"/>
              <a:buChar char="•"/>
            </a:pPr>
            <a:r>
              <a:rPr lang="en-US" sz="2854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This track counters my weaknesses and examines threats faced by sector </a:t>
            </a:r>
          </a:p>
          <a:p>
            <a:pPr marL="616271" lvl="1" indent="-308136" algn="just">
              <a:lnSpc>
                <a:spcPts val="3996"/>
              </a:lnSpc>
              <a:buFont typeface="Arial"/>
              <a:buChar char="•"/>
            </a:pPr>
            <a:r>
              <a:rPr lang="en-US" sz="2854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It lays a robust base for successful career in UK social and health care</a:t>
            </a:r>
          </a:p>
          <a:p>
            <a:pPr marL="616271" lvl="1" indent="-308136" algn="just">
              <a:lnSpc>
                <a:spcPts val="3996"/>
              </a:lnSpc>
              <a:buFont typeface="Arial"/>
              <a:buChar char="•"/>
            </a:pPr>
            <a:endParaRPr lang="en-US" sz="2854" dirty="0">
              <a:solidFill>
                <a:srgbClr val="2B3C6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33" b="-9333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2087962" y="188595"/>
            <a:ext cx="13611139" cy="1697355"/>
            <a:chOff x="0" y="0"/>
            <a:chExt cx="3584827" cy="44704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584827" cy="447040"/>
            </a:xfrm>
            <a:custGeom>
              <a:avLst/>
              <a:gdLst/>
              <a:ahLst/>
              <a:cxnLst/>
              <a:rect l="l" t="t" r="r" b="b"/>
              <a:pathLst>
                <a:path w="3584827" h="447040">
                  <a:moveTo>
                    <a:pt x="3505409" y="0"/>
                  </a:moveTo>
                  <a:lnTo>
                    <a:pt x="79418" y="0"/>
                  </a:lnTo>
                  <a:cubicBezTo>
                    <a:pt x="79418" y="43699"/>
                    <a:pt x="44079" y="79418"/>
                    <a:pt x="0" y="79418"/>
                  </a:cubicBezTo>
                  <a:lnTo>
                    <a:pt x="0" y="367622"/>
                  </a:lnTo>
                  <a:cubicBezTo>
                    <a:pt x="43699" y="367622"/>
                    <a:pt x="79418" y="402961"/>
                    <a:pt x="79418" y="447040"/>
                  </a:cubicBezTo>
                  <a:lnTo>
                    <a:pt x="3505409" y="447040"/>
                  </a:lnTo>
                  <a:cubicBezTo>
                    <a:pt x="3505409" y="403341"/>
                    <a:pt x="3540748" y="367622"/>
                    <a:pt x="3584827" y="367622"/>
                  </a:cubicBezTo>
                  <a:lnTo>
                    <a:pt x="3584827" y="79418"/>
                  </a:lnTo>
                  <a:cubicBezTo>
                    <a:pt x="3541127" y="79418"/>
                    <a:pt x="3505409" y="44079"/>
                    <a:pt x="3505409" y="0"/>
                  </a:cubicBezTo>
                  <a:close/>
                </a:path>
              </a:pathLst>
            </a:custGeom>
            <a:solidFill>
              <a:srgbClr val="3871C1"/>
            </a:solidFill>
            <a:ln w="142875" cap="sq">
              <a:solidFill>
                <a:srgbClr val="2B3C6F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38100" y="0"/>
              <a:ext cx="3508627" cy="4089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-185166" y="6400800"/>
            <a:ext cx="2427732" cy="4114800"/>
          </a:xfrm>
          <a:custGeom>
            <a:avLst/>
            <a:gdLst/>
            <a:ahLst/>
            <a:cxnLst/>
            <a:rect l="l" t="t" r="r" b="b"/>
            <a:pathLst>
              <a:path w="2427732" h="4114800">
                <a:moveTo>
                  <a:pt x="0" y="0"/>
                </a:moveTo>
                <a:lnTo>
                  <a:pt x="2427732" y="0"/>
                </a:lnTo>
                <a:lnTo>
                  <a:pt x="242773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3277901" y="352108"/>
            <a:ext cx="10850289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  <a:spcBef>
                <a:spcPct val="0"/>
              </a:spcBef>
            </a:pPr>
            <a:r>
              <a:rPr lang="en-US" sz="800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REFERENCES</a:t>
            </a:r>
          </a:p>
        </p:txBody>
      </p:sp>
      <p:sp>
        <p:nvSpPr>
          <p:cNvPr id="8" name="Freeform 8"/>
          <p:cNvSpPr/>
          <p:nvPr/>
        </p:nvSpPr>
        <p:spPr>
          <a:xfrm flipH="1" flipV="1">
            <a:off x="16011482" y="-171450"/>
            <a:ext cx="2427732" cy="4114800"/>
          </a:xfrm>
          <a:custGeom>
            <a:avLst/>
            <a:gdLst/>
            <a:ahLst/>
            <a:cxnLst/>
            <a:rect l="l" t="t" r="r" b="b"/>
            <a:pathLst>
              <a:path w="2427732" h="4114800">
                <a:moveTo>
                  <a:pt x="2427732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2427732" y="0"/>
                </a:lnTo>
                <a:lnTo>
                  <a:pt x="2427732" y="411480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TextBox 9"/>
          <p:cNvSpPr txBox="1"/>
          <p:nvPr/>
        </p:nvSpPr>
        <p:spPr>
          <a:xfrm>
            <a:off x="1859219" y="2138498"/>
            <a:ext cx="14569561" cy="52129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7411" lvl="1" indent="-263705" algn="just">
              <a:lnSpc>
                <a:spcPts val="3419"/>
              </a:lnSpc>
              <a:buFont typeface="Arial"/>
              <a:buChar char="•"/>
            </a:pPr>
            <a:r>
              <a:rPr lang="en-US" sz="2800" dirty="0" err="1"/>
              <a:t>Farahmand</a:t>
            </a:r>
            <a:r>
              <a:rPr lang="en-US" sz="2800" dirty="0"/>
              <a:t>, S., Rad, E.M. and </a:t>
            </a:r>
            <a:r>
              <a:rPr lang="en-US" sz="2800" dirty="0" err="1"/>
              <a:t>Keshmiri</a:t>
            </a:r>
            <a:r>
              <a:rPr lang="en-US" sz="2800" dirty="0"/>
              <a:t>, F., 2022. Exploring the effective elements on the personal and professional development among health-care providers: a qualitative study. </a:t>
            </a:r>
            <a:r>
              <a:rPr lang="en-US" sz="2800" i="1" dirty="0"/>
              <a:t>Journal of Education and Health Promotion</a:t>
            </a:r>
            <a:r>
              <a:rPr lang="en-US" sz="2800" dirty="0"/>
              <a:t>, </a:t>
            </a:r>
            <a:r>
              <a:rPr lang="en-US" sz="2800" i="1" dirty="0"/>
              <a:t>11</a:t>
            </a:r>
            <a:r>
              <a:rPr lang="en-US" sz="2800" dirty="0"/>
              <a:t>(1), p.256. </a:t>
            </a:r>
          </a:p>
          <a:p>
            <a:pPr marL="527411" lvl="1" indent="-263705" algn="just">
              <a:lnSpc>
                <a:spcPts val="3419"/>
              </a:lnSpc>
              <a:buFont typeface="Arial"/>
              <a:buChar char="•"/>
            </a:pPr>
            <a:r>
              <a:rPr lang="en-US" sz="2800" dirty="0" err="1"/>
              <a:t>kingsfund</a:t>
            </a:r>
            <a:r>
              <a:rPr lang="en-US" sz="2800" dirty="0"/>
              <a:t>, 2024. </a:t>
            </a:r>
            <a:r>
              <a:rPr lang="en-US" sz="2800" i="1" dirty="0"/>
              <a:t>Staff shortages</a:t>
            </a:r>
            <a:r>
              <a:rPr lang="en-US" sz="2800" dirty="0"/>
              <a:t>. Available at: https://www.kingsfund.org.uk/insight-and-analysis/data-and-charts/staff-shortages</a:t>
            </a:r>
          </a:p>
          <a:p>
            <a:pPr marL="527411" lvl="1" indent="-263705" algn="just">
              <a:lnSpc>
                <a:spcPts val="3419"/>
              </a:lnSpc>
              <a:buFont typeface="Arial"/>
              <a:buChar char="•"/>
            </a:pPr>
            <a:r>
              <a:rPr lang="en-US" sz="2800" dirty="0"/>
              <a:t>Murray, R., </a:t>
            </a:r>
            <a:r>
              <a:rPr lang="en-US" sz="2800" dirty="0" err="1"/>
              <a:t>Imison</a:t>
            </a:r>
            <a:r>
              <a:rPr lang="en-US" sz="2800" dirty="0"/>
              <a:t>, C., &amp; </a:t>
            </a:r>
            <a:r>
              <a:rPr lang="en-US" sz="2800" dirty="0" err="1"/>
              <a:t>Jabbal</a:t>
            </a:r>
            <a:r>
              <a:rPr lang="en-US" sz="2800" dirty="0"/>
              <a:t>, J. (2014). Financial failure in the NHS. </a:t>
            </a:r>
            <a:r>
              <a:rPr lang="en-US" sz="2800" i="1" dirty="0"/>
              <a:t>What causes it and how best to manage it</a:t>
            </a:r>
            <a:r>
              <a:rPr lang="en-US" sz="2800" dirty="0"/>
              <a:t>.</a:t>
            </a:r>
            <a:endParaRPr lang="en-US" sz="4000" dirty="0"/>
          </a:p>
          <a:p>
            <a:pPr marL="527411" lvl="1" indent="-263705" algn="just">
              <a:lnSpc>
                <a:spcPts val="3419"/>
              </a:lnSpc>
              <a:buFont typeface="Arial"/>
              <a:buChar char="•"/>
            </a:pPr>
            <a:r>
              <a:rPr lang="en-US" sz="2800" dirty="0"/>
              <a:t>Sykes, C., 2023. </a:t>
            </a:r>
            <a:r>
              <a:rPr lang="en-US" sz="2800" i="1" dirty="0"/>
              <a:t>Being a student nurse: role duality issues for healthcare assistants undertaking a work-based learning pre-registration nursing programme</a:t>
            </a:r>
            <a:r>
              <a:rPr lang="en-US" sz="2800" dirty="0"/>
              <a:t> (Doctoral dissertation, Anglia Ruskin Research Online (ARRO)).</a:t>
            </a:r>
            <a:endParaRPr lang="en-US" sz="4000" dirty="0"/>
          </a:p>
          <a:p>
            <a:pPr marL="527411" lvl="1" indent="-263705" algn="just">
              <a:lnSpc>
                <a:spcPts val="3419"/>
              </a:lnSpc>
              <a:buFont typeface="Arial"/>
              <a:buChar char="•"/>
            </a:pPr>
            <a:endParaRPr lang="en-US" sz="4000" dirty="0"/>
          </a:p>
          <a:p>
            <a:pPr marL="527411" lvl="1" indent="-263705" algn="just">
              <a:lnSpc>
                <a:spcPts val="3419"/>
              </a:lnSpc>
              <a:buFont typeface="Arial"/>
              <a:buChar char="•"/>
            </a:pPr>
            <a:endParaRPr lang="en-US" sz="2800" dirty="0">
              <a:solidFill>
                <a:srgbClr val="2B3C6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457200" y="762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33" b="-9333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-185166" y="6400800"/>
            <a:ext cx="2427732" cy="4114800"/>
          </a:xfrm>
          <a:custGeom>
            <a:avLst/>
            <a:gdLst/>
            <a:ahLst/>
            <a:cxnLst/>
            <a:rect l="l" t="t" r="r" b="b"/>
            <a:pathLst>
              <a:path w="2427732" h="4114800">
                <a:moveTo>
                  <a:pt x="0" y="0"/>
                </a:moveTo>
                <a:lnTo>
                  <a:pt x="2427732" y="0"/>
                </a:lnTo>
                <a:lnTo>
                  <a:pt x="242773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 flipH="1" flipV="1">
            <a:off x="16011482" y="-171450"/>
            <a:ext cx="2427732" cy="4114800"/>
          </a:xfrm>
          <a:custGeom>
            <a:avLst/>
            <a:gdLst/>
            <a:ahLst/>
            <a:cxnLst/>
            <a:rect l="l" t="t" r="r" b="b"/>
            <a:pathLst>
              <a:path w="2427732" h="4114800">
                <a:moveTo>
                  <a:pt x="2427732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2427732" y="0"/>
                </a:lnTo>
                <a:lnTo>
                  <a:pt x="2427732" y="411480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TextBox 9"/>
          <p:cNvSpPr txBox="1"/>
          <p:nvPr/>
        </p:nvSpPr>
        <p:spPr>
          <a:xfrm>
            <a:off x="1859219" y="2138498"/>
            <a:ext cx="14569561" cy="695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7411" lvl="1" indent="-263705" algn="just">
              <a:lnSpc>
                <a:spcPts val="3419"/>
              </a:lnSpc>
              <a:buFont typeface="Arial"/>
              <a:buChar char="•"/>
            </a:pPr>
            <a:r>
              <a:rPr lang="en-US" sz="11500" dirty="0">
                <a:solidFill>
                  <a:srgbClr val="2B3C6F"/>
                </a:solidFill>
                <a:latin typeface="Roboto"/>
                <a:ea typeface="Roboto"/>
                <a:cs typeface="Roboto"/>
                <a:sym typeface="Roboto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7990252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489</Words>
  <Application>Microsoft Office PowerPoint</Application>
  <PresentationFormat>Custom</PresentationFormat>
  <Paragraphs>45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League Spartan</vt:lpstr>
      <vt:lpstr>Arial</vt:lpstr>
      <vt:lpstr>Roboto</vt:lpstr>
      <vt:lpstr>Calibri</vt:lpstr>
      <vt:lpstr>Roboto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</dc:title>
  <dc:creator>dell</dc:creator>
  <cp:lastModifiedBy>sania begum</cp:lastModifiedBy>
  <cp:revision>14</cp:revision>
  <dcterms:created xsi:type="dcterms:W3CDTF">2006-08-16T00:00:00Z</dcterms:created>
  <dcterms:modified xsi:type="dcterms:W3CDTF">2025-10-20T10:24:29Z</dcterms:modified>
  <dc:identifier>DAG1HnpECKc</dc:identifier>
</cp:coreProperties>
</file>