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7" r:id="rId4"/>
    <p:sldId id="270" r:id="rId5"/>
    <p:sldId id="259" r:id="rId6"/>
    <p:sldId id="260" r:id="rId7"/>
    <p:sldId id="262" r:id="rId8"/>
    <p:sldId id="263" r:id="rId9"/>
    <p:sldId id="264" r:id="rId10"/>
    <p:sldId id="271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3" autoAdjust="0"/>
    <p:restoredTop sz="94660"/>
  </p:normalViewPr>
  <p:slideViewPr>
    <p:cSldViewPr snapToGrid="0">
      <p:cViewPr varScale="1">
        <p:scale>
          <a:sx n="77" d="100"/>
          <a:sy n="77" d="100"/>
        </p:scale>
        <p:origin x="72" y="2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273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51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435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806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60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336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346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392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210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3134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872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ABBD73-FF10-4549-96E6-729D83C38AB0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803370-C016-4D8E-86CD-A8C7AFFC7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898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40000"/>
                    </a14:imgEffect>
                  </a14:imgLayer>
                </a14:imgProps>
              </a:ext>
            </a:extLst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09517" y="742641"/>
            <a:ext cx="11490001" cy="51320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000" b="1" dirty="0">
                <a:solidFill>
                  <a:schemeClr val="bg1"/>
                </a:solidFill>
                <a:latin typeface="Gill Sans MT" panose="020B0502020104020203" pitchFamily="34" charset="0"/>
              </a:rPr>
              <a:t>Student </a:t>
            </a:r>
            <a:r>
              <a:rPr lang="en-US" altLang="en-US" sz="4000" b="1" dirty="0" smtClean="0">
                <a:solidFill>
                  <a:schemeClr val="bg1"/>
                </a:solidFill>
                <a:latin typeface="Gill Sans MT" panose="020B0502020104020203" pitchFamily="34" charset="0"/>
              </a:rPr>
              <a:t>Name</a:t>
            </a:r>
            <a:r>
              <a:rPr lang="en-US" altLang="en-US" sz="4000" b="1" dirty="0" smtClean="0">
                <a:solidFill>
                  <a:schemeClr val="bg1"/>
                </a:solidFill>
                <a:latin typeface="Gill Sans MT" panose="020B0502020104020203" pitchFamily="34" charset="0"/>
              </a:rPr>
              <a:t>: </a:t>
            </a:r>
            <a:r>
              <a:rPr lang="en-US" altLang="en-US" sz="4000" b="1" dirty="0" err="1" smtClean="0">
                <a:solidFill>
                  <a:schemeClr val="bg1"/>
                </a:solidFill>
                <a:latin typeface="Gill Sans MT" panose="020B0502020104020203" pitchFamily="34" charset="0"/>
              </a:rPr>
              <a:t>Chizoba</a:t>
            </a:r>
            <a:r>
              <a:rPr lang="en-US" altLang="en-US" sz="4000" b="1" dirty="0" smtClean="0">
                <a:solidFill>
                  <a:schemeClr val="bg1"/>
                </a:solidFill>
                <a:latin typeface="Gill Sans MT" panose="020B0502020104020203" pitchFamily="34" charset="0"/>
              </a:rPr>
              <a:t> </a:t>
            </a:r>
            <a:r>
              <a:rPr lang="en-US" altLang="en-US" sz="4000" b="1" dirty="0" err="1" smtClean="0">
                <a:solidFill>
                  <a:schemeClr val="bg1"/>
                </a:solidFill>
                <a:latin typeface="Gill Sans MT" panose="020B0502020104020203" pitchFamily="34" charset="0"/>
              </a:rPr>
              <a:t>Onyenege</a:t>
            </a:r>
            <a:endParaRPr lang="en-US" altLang="en-US" sz="4000" b="1" dirty="0">
              <a:solidFill>
                <a:schemeClr val="bg1"/>
              </a:solidFill>
              <a:latin typeface="Gill Sans MT" panose="020B0502020104020203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000" b="1" dirty="0">
                <a:solidFill>
                  <a:schemeClr val="bg1"/>
                </a:solidFill>
                <a:latin typeface="Gill Sans MT" panose="020B0502020104020203" pitchFamily="34" charset="0"/>
              </a:rPr>
              <a:t>Student </a:t>
            </a:r>
            <a:r>
              <a:rPr lang="en-US" altLang="en-US" sz="4000" b="1" dirty="0" smtClean="0">
                <a:solidFill>
                  <a:schemeClr val="bg1"/>
                </a:solidFill>
                <a:latin typeface="Gill Sans MT" panose="020B0502020104020203" pitchFamily="34" charset="0"/>
              </a:rPr>
              <a:t>ID</a:t>
            </a:r>
            <a:r>
              <a:rPr lang="en-US" altLang="en-US" sz="4000" b="1" dirty="0" smtClean="0">
                <a:solidFill>
                  <a:schemeClr val="bg1"/>
                </a:solidFill>
                <a:latin typeface="Gill Sans MT" panose="020B0502020104020203" pitchFamily="34" charset="0"/>
              </a:rPr>
              <a:t>: 2520246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000" b="1" dirty="0">
                <a:solidFill>
                  <a:schemeClr val="bg1"/>
                </a:solidFill>
                <a:latin typeface="Gill Sans MT" panose="020B0502020104020203" pitchFamily="34" charset="0"/>
              </a:rPr>
              <a:t>Lecturer’s Name: </a:t>
            </a:r>
            <a:r>
              <a:rPr lang="en-US" altLang="en-US" sz="4000" b="1" dirty="0" err="1" smtClean="0">
                <a:solidFill>
                  <a:schemeClr val="bg1"/>
                </a:solidFill>
                <a:latin typeface="Gill Sans MT" panose="020B0502020104020203" pitchFamily="34" charset="0"/>
              </a:rPr>
              <a:t>Annamaria</a:t>
            </a:r>
            <a:endParaRPr lang="en-US" altLang="en-US" sz="4000" b="1" dirty="0">
              <a:solidFill>
                <a:schemeClr val="bg1"/>
              </a:solidFill>
              <a:latin typeface="Gill Sans MT" panose="020B0502020104020203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000" b="1" dirty="0">
                <a:solidFill>
                  <a:schemeClr val="bg1"/>
                </a:solidFill>
                <a:latin typeface="Gill Sans MT" panose="020B0502020104020203" pitchFamily="34" charset="0"/>
              </a:rPr>
              <a:t>Module Code: </a:t>
            </a:r>
            <a:r>
              <a:rPr lang="en-US" altLang="en-US" sz="4000" b="1" dirty="0" smtClean="0">
                <a:solidFill>
                  <a:schemeClr val="bg1"/>
                </a:solidFill>
                <a:latin typeface="Gill Sans MT" panose="020B0502020104020203" pitchFamily="34" charset="0"/>
              </a:rPr>
              <a:t>LCLM 4004 </a:t>
            </a:r>
            <a:endParaRPr lang="en-US" altLang="en-US" sz="4000" b="1" dirty="0">
              <a:solidFill>
                <a:schemeClr val="bg1"/>
              </a:solidFill>
              <a:latin typeface="Gill Sans MT" panose="020B0502020104020203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000" b="1" dirty="0">
                <a:solidFill>
                  <a:schemeClr val="bg1"/>
                </a:solidFill>
                <a:latin typeface="Gill Sans MT" panose="020B0502020104020203" pitchFamily="34" charset="0"/>
              </a:rPr>
              <a:t>Module Name: Problem Solving and </a:t>
            </a:r>
            <a:r>
              <a:rPr lang="en-US" altLang="en-US" sz="4000" b="1" dirty="0" smtClean="0">
                <a:solidFill>
                  <a:schemeClr val="bg1"/>
                </a:solidFill>
                <a:latin typeface="Gill Sans MT" panose="020B0502020104020203" pitchFamily="34" charset="0"/>
              </a:rPr>
              <a:t>Decision-making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000" b="1" dirty="0" smtClean="0">
                <a:solidFill>
                  <a:schemeClr val="bg1"/>
                </a:solidFill>
                <a:latin typeface="Gill Sans MT" panose="020B0502020104020203" pitchFamily="34" charset="0"/>
              </a:rPr>
              <a:t>Component 1: Basil’s Bakery</a:t>
            </a:r>
            <a:r>
              <a:rPr lang="en-US" altLang="en-US" sz="4000" b="1" dirty="0" smtClean="0">
                <a:solidFill>
                  <a:schemeClr val="bg1"/>
                </a:solidFill>
                <a:latin typeface="Gill Sans MT" panose="020B0502020104020203" pitchFamily="34" charset="0"/>
              </a:rPr>
              <a:t> </a:t>
            </a:r>
            <a:endParaRPr lang="en-US" altLang="en-US" sz="4000" b="1" dirty="0">
              <a:solidFill>
                <a:schemeClr val="bg1"/>
              </a:solidFill>
              <a:latin typeface="Gill Sans MT" panose="020B0502020104020203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000" b="1" dirty="0" smtClean="0">
                <a:solidFill>
                  <a:schemeClr val="bg1"/>
                </a:solidFill>
                <a:latin typeface="Gill Sans MT" panose="020B0502020104020203" pitchFamily="34" charset="0"/>
              </a:rPr>
              <a:t>Submission </a:t>
            </a:r>
            <a:r>
              <a:rPr lang="en-US" altLang="en-US" sz="4000" b="1" dirty="0" smtClean="0">
                <a:solidFill>
                  <a:schemeClr val="bg1"/>
                </a:solidFill>
                <a:latin typeface="Gill Sans MT" panose="020B0502020104020203" pitchFamily="34" charset="0"/>
              </a:rPr>
              <a:t>Date:</a:t>
            </a:r>
            <a:endParaRPr lang="en-US" altLang="en-US" sz="4000" b="1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332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626" y="385003"/>
            <a:ext cx="10515600" cy="663575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latin typeface="Gill Sans MT" panose="020B0502020104020203" pitchFamily="34" charset="0"/>
              </a:rPr>
              <a:t>Presentation Overview</a:t>
            </a:r>
            <a:endParaRPr lang="en-US" b="1" dirty="0">
              <a:latin typeface="Gill Sans MT" panose="020B0502020104020203" pitchFamily="34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0" y="1298678"/>
            <a:ext cx="10723685" cy="4222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</a:rPr>
              <a:t>Background of Basil’s Bakery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</a:rPr>
              <a:t>Insight into the business problems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</a:rPr>
              <a:t>Critique the PESTEL framework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600" dirty="0" smtClean="0">
                <a:latin typeface="Gill Sans MT" panose="020B0502020104020203" pitchFamily="34" charset="0"/>
              </a:rPr>
              <a:t>Application of the PESTEL framework</a:t>
            </a:r>
            <a:endParaRPr kumimoji="0" lang="en-US" altLang="en-US" sz="2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ill Sans MT" panose="020B0502020104020203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</a:rPr>
              <a:t>Critique of</a:t>
            </a:r>
            <a:r>
              <a:rPr kumimoji="0" lang="en-US" altLang="en-US" sz="2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</a:rPr>
              <a:t> the </a:t>
            </a:r>
            <a:r>
              <a:rPr kumimoji="0" lang="en-US" altLang="en-US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</a:rPr>
              <a:t>Cause-and-Effect model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2600" dirty="0" smtClean="0">
                <a:latin typeface="Gill Sans MT" panose="020B0502020104020203" pitchFamily="34" charset="0"/>
              </a:rPr>
              <a:t>Application of the Cause-and-Effect model</a:t>
            </a:r>
            <a:endParaRPr kumimoji="0" lang="en-US" altLang="en-US" sz="2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Gill Sans MT" panose="020B0502020104020203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</a:rPr>
              <a:t>Key findings from the analysis </a:t>
            </a:r>
          </a:p>
        </p:txBody>
      </p:sp>
    </p:spTree>
    <p:extLst>
      <p:ext uri="{BB962C8B-B14F-4D97-AF65-F5344CB8AC3E}">
        <p14:creationId xmlns:p14="http://schemas.microsoft.com/office/powerpoint/2010/main" val="31411211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035" y="198838"/>
            <a:ext cx="10515600" cy="909760"/>
          </a:xfrm>
        </p:spPr>
        <p:txBody>
          <a:bodyPr/>
          <a:lstStyle/>
          <a:p>
            <a:r>
              <a:rPr lang="en-US" b="1" dirty="0">
                <a:latin typeface="Gill Sans MT" panose="020B0502020104020203" pitchFamily="34" charset="0"/>
              </a:rPr>
              <a:t>Background of Basil’s Bakery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97791" y="1342547"/>
            <a:ext cx="5099156" cy="336752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 smtClean="0">
                <a:latin typeface="Gill Sans MT" panose="020B0502020104020203" pitchFamily="34" charset="0"/>
              </a:rPr>
              <a:t>Business Overview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Gill Sans MT" panose="020B0502020104020203" pitchFamily="34" charset="0"/>
              </a:rPr>
              <a:t>Basil’s Bakery is an artisan Bakery established in 2015 and located in a retail park in Coventry, UK.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Gill Sans MT" panose="020B0502020104020203" pitchFamily="34" charset="0"/>
              </a:rPr>
              <a:t>The Bakery </a:t>
            </a:r>
            <a:r>
              <a:rPr lang="en-US" dirty="0" err="1" smtClean="0">
                <a:latin typeface="Gill Sans MT" panose="020B0502020104020203" pitchFamily="34" charset="0"/>
              </a:rPr>
              <a:t>specialises</a:t>
            </a:r>
            <a:r>
              <a:rPr lang="en-US" dirty="0" smtClean="0">
                <a:latin typeface="Gill Sans MT" panose="020B0502020104020203" pitchFamily="34" charset="0"/>
              </a:rPr>
              <a:t> in the production of organic cakes, pastries and bread.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Gill Sans MT" panose="020B0502020104020203" pitchFamily="34" charset="0"/>
              </a:rPr>
              <a:t>The business customers include retail workers, local shoppers, office staff, and warehouse workers</a:t>
            </a:r>
            <a:endParaRPr lang="en-US" dirty="0">
              <a:latin typeface="Gill Sans MT" panose="020B0502020104020203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41037" y="1342547"/>
            <a:ext cx="5635615" cy="341632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 smtClean="0">
                <a:latin typeface="Gill Sans MT" panose="020B0502020104020203" pitchFamily="34" charset="0"/>
              </a:rPr>
              <a:t>Business Context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Gill Sans MT" panose="020B0502020104020203" pitchFamily="34" charset="0"/>
              </a:rPr>
              <a:t>Since its establishment, the firm has experienced a steady increase in sales and performance.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Gill Sans MT" panose="020B0502020104020203" pitchFamily="34" charset="0"/>
              </a:rPr>
              <a:t>As a result of COVID-19 restrictions, footfall and sales of the business declined significantly.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Gill Sans MT" panose="020B0502020104020203" pitchFamily="34" charset="0"/>
              </a:rPr>
              <a:t>While the business sales improved after restriction ended, they remain approximately 25% below the pre-pandemic levels.</a:t>
            </a:r>
            <a:endParaRPr lang="en-US" dirty="0">
              <a:latin typeface="Gill Sans MT" panose="020B0502020104020203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991995" y="4944021"/>
            <a:ext cx="6166849" cy="1754326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 smtClean="0">
                <a:latin typeface="Gill Sans MT" panose="020B0502020104020203" pitchFamily="34" charset="0"/>
              </a:rPr>
              <a:t>Current Situation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Gill Sans MT" panose="020B0502020104020203" pitchFamily="34" charset="0"/>
              </a:rPr>
              <a:t>Basil is concerned that </a:t>
            </a:r>
            <a:r>
              <a:rPr lang="en-US" dirty="0" smtClean="0">
                <a:latin typeface="Gill Sans MT" panose="020B0502020104020203" pitchFamily="34" charset="0"/>
              </a:rPr>
              <a:t>its </a:t>
            </a:r>
            <a:r>
              <a:rPr lang="en-US" dirty="0">
                <a:latin typeface="Gill Sans MT" panose="020B0502020104020203" pitchFamily="34" charset="0"/>
              </a:rPr>
              <a:t>current business model </a:t>
            </a:r>
            <a:r>
              <a:rPr lang="en-US" dirty="0" smtClean="0">
                <a:latin typeface="Gill Sans MT" panose="020B0502020104020203" pitchFamily="34" charset="0"/>
              </a:rPr>
              <a:t>is not sustainable due to a decline in </a:t>
            </a:r>
            <a:r>
              <a:rPr lang="en-US" dirty="0">
                <a:latin typeface="Gill Sans MT" panose="020B0502020104020203" pitchFamily="34" charset="0"/>
              </a:rPr>
              <a:t>customer numbers and </a:t>
            </a:r>
            <a:r>
              <a:rPr lang="en-US" dirty="0" smtClean="0">
                <a:latin typeface="Gill Sans MT" panose="020B0502020104020203" pitchFamily="34" charset="0"/>
              </a:rPr>
              <a:t>a rise in the cost of operation.</a:t>
            </a:r>
            <a:endParaRPr lang="en-US" dirty="0">
              <a:latin typeface="Gill Sans MT" panose="020B05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369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893" y="163774"/>
            <a:ext cx="10515600" cy="586853"/>
          </a:xfrm>
        </p:spPr>
        <p:txBody>
          <a:bodyPr>
            <a:noAutofit/>
          </a:bodyPr>
          <a:lstStyle/>
          <a:p>
            <a:r>
              <a:rPr lang="en-US" b="1" dirty="0">
                <a:latin typeface="Gill Sans MT" panose="020B0502020104020203" pitchFamily="34" charset="0"/>
              </a:rPr>
              <a:t>Insight into the Problem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6575" y="875887"/>
            <a:ext cx="694568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latin typeface="Gill Sans MT" panose="020B0502020104020203" pitchFamily="34" charset="0"/>
              </a:rPr>
              <a:t>External Problems (Uncontrollable)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Gill Sans MT" panose="020B0502020104020203" pitchFamily="34" charset="0"/>
              </a:rPr>
              <a:t>Reduction </a:t>
            </a:r>
            <a:r>
              <a:rPr lang="en-US" sz="2400" dirty="0" smtClean="0">
                <a:latin typeface="Gill Sans MT" panose="020B0502020104020203" pitchFamily="34" charset="0"/>
              </a:rPr>
              <a:t>in footfall </a:t>
            </a:r>
            <a:r>
              <a:rPr lang="en-US" sz="2400" dirty="0">
                <a:latin typeface="Gill Sans MT" panose="020B0502020104020203" pitchFamily="34" charset="0"/>
              </a:rPr>
              <a:t>at the retail </a:t>
            </a:r>
            <a:r>
              <a:rPr lang="en-US" sz="2400" dirty="0" smtClean="0">
                <a:latin typeface="Gill Sans MT" panose="020B0502020104020203" pitchFamily="34" charset="0"/>
              </a:rPr>
              <a:t>park.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Gill Sans MT" panose="020B0502020104020203" pitchFamily="34" charset="0"/>
              </a:rPr>
              <a:t>Increase </a:t>
            </a:r>
            <a:r>
              <a:rPr lang="en-US" sz="2400" dirty="0">
                <a:latin typeface="Gill Sans MT" panose="020B0502020104020203" pitchFamily="34" charset="0"/>
              </a:rPr>
              <a:t>adoption of remote and hybrid work </a:t>
            </a:r>
            <a:r>
              <a:rPr lang="en-US" sz="2400" dirty="0" smtClean="0">
                <a:latin typeface="Gill Sans MT" panose="020B0502020104020203" pitchFamily="34" charset="0"/>
              </a:rPr>
              <a:t>patterns.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Gill Sans MT" panose="020B0502020104020203" pitchFamily="34" charset="0"/>
              </a:rPr>
              <a:t>Closure </a:t>
            </a:r>
            <a:r>
              <a:rPr lang="en-US" sz="2400" dirty="0">
                <a:latin typeface="Gill Sans MT" panose="020B0502020104020203" pitchFamily="34" charset="0"/>
              </a:rPr>
              <a:t>of nearby retail shops and no new </a:t>
            </a:r>
            <a:r>
              <a:rPr lang="en-US" sz="2400" dirty="0" smtClean="0">
                <a:latin typeface="Gill Sans MT" panose="020B0502020104020203" pitchFamily="34" charset="0"/>
              </a:rPr>
              <a:t>entrants.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Gill Sans MT" panose="020B0502020104020203" pitchFamily="34" charset="0"/>
              </a:rPr>
              <a:t>Inflation increases </a:t>
            </a:r>
            <a:r>
              <a:rPr lang="en-US" sz="2400" dirty="0">
                <a:latin typeface="Gill Sans MT" panose="020B0502020104020203" pitchFamily="34" charset="0"/>
              </a:rPr>
              <a:t>the cost of operation</a:t>
            </a:r>
            <a:r>
              <a:rPr lang="en-US" sz="2400" dirty="0" smtClean="0">
                <a:latin typeface="Gill Sans MT" panose="020B0502020104020203" pitchFamily="34" charset="0"/>
              </a:rPr>
              <a:t>.</a:t>
            </a:r>
          </a:p>
          <a:p>
            <a:endParaRPr lang="en-US" sz="2400" b="1" dirty="0" smtClean="0">
              <a:latin typeface="Gill Sans MT" panose="020B0502020104020203" pitchFamily="34" charset="0"/>
            </a:endParaRPr>
          </a:p>
          <a:p>
            <a:r>
              <a:rPr lang="en-US" sz="2400" b="1" dirty="0" smtClean="0">
                <a:latin typeface="Gill Sans MT" panose="020B0502020104020203" pitchFamily="34" charset="0"/>
              </a:rPr>
              <a:t>Internal </a:t>
            </a:r>
            <a:r>
              <a:rPr lang="en-US" sz="2400" b="1" dirty="0">
                <a:latin typeface="Gill Sans MT" panose="020B0502020104020203" pitchFamily="34" charset="0"/>
              </a:rPr>
              <a:t>Problems (Uncontrollable</a:t>
            </a:r>
            <a:r>
              <a:rPr lang="en-US" sz="2400" b="1" dirty="0" smtClean="0">
                <a:latin typeface="Gill Sans MT" panose="020B0502020104020203" pitchFamily="34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Gill Sans MT" panose="020B0502020104020203" pitchFamily="34" charset="0"/>
              </a:rPr>
              <a:t>Lack </a:t>
            </a:r>
            <a:r>
              <a:rPr lang="en-US" sz="2400" dirty="0">
                <a:latin typeface="Gill Sans MT" panose="020B0502020104020203" pitchFamily="34" charset="0"/>
              </a:rPr>
              <a:t>of delivery service </a:t>
            </a:r>
            <a:r>
              <a:rPr lang="en-US" sz="2400" dirty="0" smtClean="0">
                <a:latin typeface="Gill Sans MT" panose="020B0502020104020203" pitchFamily="34" charset="0"/>
              </a:rPr>
              <a:t>option.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Gill Sans MT" panose="020B0502020104020203" pitchFamily="34" charset="0"/>
              </a:rPr>
              <a:t>The </a:t>
            </a:r>
            <a:r>
              <a:rPr lang="en-US" sz="2400" dirty="0">
                <a:latin typeface="Gill Sans MT" panose="020B0502020104020203" pitchFamily="34" charset="0"/>
              </a:rPr>
              <a:t>business digital ordering system is </a:t>
            </a:r>
            <a:r>
              <a:rPr lang="en-US" sz="2400" dirty="0" smtClean="0">
                <a:latin typeface="Gill Sans MT" panose="020B0502020104020203" pitchFamily="34" charset="0"/>
              </a:rPr>
              <a:t>limited.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Gill Sans MT" panose="020B0502020104020203" pitchFamily="34" charset="0"/>
              </a:rPr>
              <a:t>The </a:t>
            </a:r>
            <a:r>
              <a:rPr lang="en-US" sz="2400" dirty="0">
                <a:latin typeface="Gill Sans MT" panose="020B0502020104020203" pitchFamily="34" charset="0"/>
              </a:rPr>
              <a:t>business is experiencing difficulty in managing </a:t>
            </a:r>
            <a:r>
              <a:rPr lang="en-US" sz="2400" dirty="0" smtClean="0">
                <a:latin typeface="Gill Sans MT" panose="020B0502020104020203" pitchFamily="34" charset="0"/>
              </a:rPr>
              <a:t>pre-orders.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>
                <a:latin typeface="Gill Sans MT" panose="020B0502020104020203" pitchFamily="34" charset="0"/>
              </a:rPr>
              <a:t>Customers </a:t>
            </a:r>
            <a:r>
              <a:rPr lang="en-US" sz="2400" dirty="0">
                <a:latin typeface="Gill Sans MT" panose="020B0502020104020203" pitchFamily="34" charset="0"/>
              </a:rPr>
              <a:t>experience long waiting times, especially during busy periods.</a:t>
            </a:r>
          </a:p>
          <a:p>
            <a:endParaRPr lang="en-US" sz="2400" b="1" dirty="0">
              <a:latin typeface="Gill Sans MT" panose="020B0502020104020203" pitchFamily="34" charset="0"/>
            </a:endParaRPr>
          </a:p>
        </p:txBody>
      </p:sp>
      <p:pic>
        <p:nvPicPr>
          <p:cNvPr id="10" name="Picture 9" descr="Reasons For &lt;strong&gt;Decline&lt;/strong&gt; &lt;strong&gt;Sales&lt;/strong&gt;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3488" y="1716066"/>
            <a:ext cx="4736234" cy="3156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435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609" y="146465"/>
            <a:ext cx="10515600" cy="589032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latin typeface="Gill Sans MT" panose="020B0502020104020203" pitchFamily="34" charset="0"/>
              </a:rPr>
              <a:t>Critique of </a:t>
            </a:r>
            <a:r>
              <a:rPr lang="en-US" b="1" dirty="0" err="1">
                <a:latin typeface="Gill Sans MT" panose="020B0502020104020203" pitchFamily="34" charset="0"/>
              </a:rPr>
              <a:t>P</a:t>
            </a:r>
            <a:r>
              <a:rPr lang="en-US" b="1" dirty="0" err="1" smtClean="0">
                <a:latin typeface="Gill Sans MT" panose="020B0502020104020203" pitchFamily="34" charset="0"/>
              </a:rPr>
              <a:t>estel</a:t>
            </a:r>
            <a:r>
              <a:rPr lang="en-US" b="1" dirty="0" smtClean="0">
                <a:latin typeface="Gill Sans MT" panose="020B0502020104020203" pitchFamily="34" charset="0"/>
              </a:rPr>
              <a:t> Analysis</a:t>
            </a:r>
            <a:endParaRPr lang="en-US" b="1" dirty="0">
              <a:latin typeface="Gill Sans MT" panose="020B0502020104020203" pitchFamily="34" charset="0"/>
            </a:endParaRPr>
          </a:p>
        </p:txBody>
      </p:sp>
      <p:pic>
        <p:nvPicPr>
          <p:cNvPr id="4" name="Content Placeholder 3" descr="&lt;strong&gt;PESTLE&lt;/strong&gt; Analysis: The Macro-Environmental &lt;strong&gt;Framework&lt;/strong&gt; Explained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789" y="1087834"/>
            <a:ext cx="4925908" cy="4486248"/>
          </a:xfrm>
        </p:spPr>
      </p:pic>
      <p:sp>
        <p:nvSpPr>
          <p:cNvPr id="5" name="Rectangle 4"/>
          <p:cNvSpPr/>
          <p:nvPr/>
        </p:nvSpPr>
        <p:spPr>
          <a:xfrm>
            <a:off x="281609" y="1087834"/>
            <a:ext cx="6332133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600" dirty="0" smtClean="0">
                <a:latin typeface="Gill Sans MT" panose="020B0502020104020203" pitchFamily="34" charset="0"/>
              </a:rPr>
              <a:t>PESTEL Analysis is used to identify external factors that influence business </a:t>
            </a:r>
            <a:r>
              <a:rPr lang="en-US" sz="2600" dirty="0" smtClean="0">
                <a:latin typeface="Gill Sans MT" panose="020B0502020104020203" pitchFamily="34" charset="0"/>
              </a:rPr>
              <a:t>performance.</a:t>
            </a:r>
            <a:endParaRPr lang="en-US" sz="2600" dirty="0" smtClean="0">
              <a:latin typeface="Gill Sans MT" panose="020B0502020104020203" pitchFamily="34" charset="0"/>
            </a:endParaRPr>
          </a:p>
          <a:p>
            <a:pPr algn="just"/>
            <a:endParaRPr lang="en-US" sz="2600" dirty="0" smtClean="0">
              <a:latin typeface="Gill Sans MT" panose="020B05020201040202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600" dirty="0" smtClean="0">
                <a:latin typeface="Gill Sans MT" panose="020B0502020104020203" pitchFamily="34" charset="0"/>
              </a:rPr>
              <a:t>The model helps businesses to identify external opportunities and </a:t>
            </a:r>
            <a:r>
              <a:rPr lang="en-US" sz="2600" dirty="0" smtClean="0">
                <a:latin typeface="Gill Sans MT" panose="020B0502020104020203" pitchFamily="34" charset="0"/>
              </a:rPr>
              <a:t>threats.</a:t>
            </a:r>
            <a:endParaRPr lang="en-US" sz="2600" dirty="0" smtClean="0">
              <a:latin typeface="Gill Sans MT" panose="020B0502020104020203" pitchFamily="34" charset="0"/>
            </a:endParaRPr>
          </a:p>
          <a:p>
            <a:pPr algn="just"/>
            <a:endParaRPr lang="en-US" sz="2600" dirty="0" smtClean="0">
              <a:latin typeface="Gill Sans MT" panose="020B05020201040202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600" dirty="0" smtClean="0">
                <a:latin typeface="Gill Sans MT" panose="020B0502020104020203" pitchFamily="34" charset="0"/>
              </a:rPr>
              <a:t>However, it </a:t>
            </a:r>
            <a:r>
              <a:rPr lang="en-US" sz="2600" dirty="0" smtClean="0">
                <a:latin typeface="Gill Sans MT" panose="020B0502020104020203" pitchFamily="34" charset="0"/>
              </a:rPr>
              <a:t>does not identify internal business </a:t>
            </a:r>
            <a:r>
              <a:rPr lang="en-US" sz="2600" dirty="0" smtClean="0">
                <a:latin typeface="Gill Sans MT" panose="020B0502020104020203" pitchFamily="34" charset="0"/>
              </a:rPr>
              <a:t>problems.</a:t>
            </a:r>
            <a:endParaRPr lang="en-US" sz="2600" dirty="0" smtClean="0">
              <a:latin typeface="Gill Sans MT" panose="020B05020201040202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600" dirty="0">
              <a:latin typeface="Gill Sans MT" panose="020B0502020104020203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600" dirty="0" smtClean="0">
                <a:latin typeface="Gill Sans MT" panose="020B0502020104020203" pitchFamily="34" charset="0"/>
              </a:rPr>
              <a:t>Thus, it is more effective when combined with other </a:t>
            </a:r>
            <a:r>
              <a:rPr lang="en-US" sz="2600" dirty="0" smtClean="0">
                <a:latin typeface="Gill Sans MT" panose="020B0502020104020203" pitchFamily="34" charset="0"/>
              </a:rPr>
              <a:t>frameworks.</a:t>
            </a:r>
            <a:endParaRPr lang="en-US" sz="2600" dirty="0">
              <a:latin typeface="Gill Sans MT" panose="020B0502020104020203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027101" y="6125227"/>
            <a:ext cx="49089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Gill Sans MT" panose="020B0502020104020203" pitchFamily="34" charset="0"/>
              </a:rPr>
              <a:t>Pardey</a:t>
            </a:r>
            <a:r>
              <a:rPr lang="en-US" sz="2000" dirty="0" smtClean="0">
                <a:latin typeface="Gill Sans MT" panose="020B0502020104020203" pitchFamily="34" charset="0"/>
              </a:rPr>
              <a:t>, 2007; </a:t>
            </a:r>
            <a:r>
              <a:rPr lang="en-US" sz="2000" dirty="0" err="1" smtClean="0">
                <a:latin typeface="Gill Sans MT" panose="020B0502020104020203" pitchFamily="34" charset="0"/>
              </a:rPr>
              <a:t>Weatherston</a:t>
            </a:r>
            <a:r>
              <a:rPr lang="en-US" sz="2000" dirty="0" smtClean="0">
                <a:latin typeface="Gill Sans MT" panose="020B0502020104020203" pitchFamily="34" charset="0"/>
              </a:rPr>
              <a:t> et al., 2010, p.2</a:t>
            </a:r>
            <a:endParaRPr lang="en-US" sz="2000" dirty="0">
              <a:latin typeface="Gill Sans MT" panose="020B05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4997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147" y="196160"/>
            <a:ext cx="10515600" cy="628788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latin typeface="Gill Sans MT" panose="020B0502020104020203" pitchFamily="34" charset="0"/>
              </a:rPr>
              <a:t>PESTEL Analysis of Basil’s Bakery</a:t>
            </a:r>
            <a:endParaRPr lang="en-US" b="1" dirty="0">
              <a:latin typeface="Gill Sans MT" panose="020B0502020104020203" pitchFamily="34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0324894"/>
              </p:ext>
            </p:extLst>
          </p:nvPr>
        </p:nvGraphicFramePr>
        <p:xfrm>
          <a:off x="139147" y="1103247"/>
          <a:ext cx="11897140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8557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68557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26297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827480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12172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311964">
                <a:tc>
                  <a:txBody>
                    <a:bodyPr/>
                    <a:lstStyle/>
                    <a:p>
                      <a:endParaRPr lang="en-GB" sz="1800" dirty="0">
                        <a:latin typeface="Gill Sans MT" panose="020B0502020104020203" pitchFamily="34" charset="0"/>
                      </a:endParaRPr>
                    </a:p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latin typeface="Gill Sans MT" panose="020B0502020104020203" pitchFamily="34" charset="0"/>
                      </a:endParaRPr>
                    </a:p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latin typeface="Gill Sans MT" panose="020B0502020104020203" pitchFamily="34" charset="0"/>
                      </a:endParaRPr>
                    </a:p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latin typeface="Gill Sans MT" panose="020B0502020104020203" pitchFamily="34" charset="0"/>
                      </a:endParaRPr>
                    </a:p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latin typeface="Gill Sans MT" panose="020B0502020104020203" pitchFamily="34" charset="0"/>
                      </a:endParaRPr>
                    </a:p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800" dirty="0">
                        <a:latin typeface="Gill Sans MT" panose="020B0502020104020203" pitchFamily="34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Gill Sans MT" panose="020B0502020104020203" pitchFamily="34" charset="0"/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00169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dirty="0" smtClean="0">
                          <a:latin typeface="Gill Sans MT" panose="020B0502020104020203" pitchFamily="34" charset="0"/>
                        </a:rPr>
                        <a:t>Increase in business rate</a:t>
                      </a:r>
                      <a:r>
                        <a:rPr lang="en-GB" sz="1600" b="1" baseline="0" dirty="0" smtClean="0">
                          <a:latin typeface="Gill Sans MT" panose="020B0502020104020203" pitchFamily="34" charset="0"/>
                        </a:rPr>
                        <a:t>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baseline="0" dirty="0" smtClean="0">
                          <a:latin typeface="Gill Sans MT" panose="020B0502020104020203" pitchFamily="34" charset="0"/>
                        </a:rPr>
                        <a:t>Increase in taxation</a:t>
                      </a:r>
                      <a:endParaRPr lang="en-GB" sz="1600" b="1" dirty="0">
                        <a:latin typeface="Gill Sans MT" panose="020B0502020104020203" pitchFamily="34" charset="0"/>
                      </a:endParaRP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dirty="0" smtClean="0">
                          <a:latin typeface="Gill Sans MT" panose="020B0502020104020203" pitchFamily="34" charset="0"/>
                        </a:rPr>
                        <a:t>Increase in inflation and</a:t>
                      </a:r>
                      <a:r>
                        <a:rPr lang="en-GB" sz="1600" b="1" baseline="0" dirty="0" smtClean="0">
                          <a:latin typeface="Gill Sans MT" panose="020B0502020104020203" pitchFamily="34" charset="0"/>
                        </a:rPr>
                        <a:t> utility cost.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baseline="0" dirty="0" smtClean="0">
                          <a:latin typeface="Gill Sans MT" panose="020B0502020104020203" pitchFamily="34" charset="0"/>
                        </a:rPr>
                        <a:t>Price of organic ingredients are volatile.</a:t>
                      </a:r>
                      <a:endParaRPr lang="en-GB" sz="1600" b="1" dirty="0">
                        <a:latin typeface="Gill Sans MT" panose="020B0502020104020203" pitchFamily="34" charset="0"/>
                      </a:endParaRPr>
                    </a:p>
                    <a:p>
                      <a:endParaRPr lang="en-GB" sz="1600" b="1" dirty="0">
                        <a:latin typeface="Gill Sans MT" panose="020B0502020104020203" pitchFamily="34" charset="0"/>
                      </a:endParaRP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baseline="0" dirty="0" smtClean="0">
                          <a:latin typeface="Gill Sans MT" panose="020B0502020104020203" pitchFamily="34" charset="0"/>
                        </a:rPr>
                        <a:t>Increase adoption of remote and hybrid work pattern.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baseline="0" dirty="0" smtClean="0">
                          <a:latin typeface="Gill Sans MT" panose="020B0502020104020203" pitchFamily="34" charset="0"/>
                        </a:rPr>
                        <a:t>Reduction in footfall at the retail park.</a:t>
                      </a:r>
                      <a:endParaRPr lang="en-GB" sz="1600" b="1" dirty="0">
                        <a:latin typeface="Gill Sans MT" panose="020B0502020104020203" pitchFamily="34" charset="0"/>
                      </a:endParaRPr>
                    </a:p>
                    <a:p>
                      <a:endParaRPr lang="en-GB" sz="1600" b="1" dirty="0">
                        <a:latin typeface="Gill Sans MT" panose="020B0502020104020203" pitchFamily="34" charset="0"/>
                      </a:endParaRP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dirty="0" smtClean="0">
                          <a:latin typeface="Gill Sans MT" panose="020B0502020104020203" pitchFamily="34" charset="0"/>
                        </a:rPr>
                        <a:t>Basil does not have online</a:t>
                      </a:r>
                      <a:r>
                        <a:rPr lang="en-GB" sz="1600" b="1" baseline="0" dirty="0" smtClean="0">
                          <a:latin typeface="Gill Sans MT" panose="020B0502020104020203" pitchFamily="34" charset="0"/>
                        </a:rPr>
                        <a:t> ordering and delivery </a:t>
                      </a:r>
                      <a:r>
                        <a:rPr lang="en-GB" sz="1600" b="1" baseline="0" dirty="0" smtClean="0">
                          <a:latin typeface="Gill Sans MT" panose="020B0502020104020203" pitchFamily="34" charset="0"/>
                        </a:rPr>
                        <a:t>system.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1" baseline="0" dirty="0" smtClean="0">
                          <a:latin typeface="Gill Sans MT" panose="020B0502020104020203" pitchFamily="34" charset="0"/>
                        </a:rPr>
                        <a:t>Limited technological adoption by the business.</a:t>
                      </a:r>
                      <a:endParaRPr lang="en-GB" sz="1600" b="1" dirty="0">
                        <a:latin typeface="Gill Sans MT" panose="020B0502020104020203" pitchFamily="34" charset="0"/>
                      </a:endParaRPr>
                    </a:p>
                    <a:p>
                      <a:endParaRPr lang="en-GB" sz="1600" b="1" dirty="0">
                        <a:latin typeface="Gill Sans MT" panose="020B0502020104020203" pitchFamily="34" charset="0"/>
                      </a:endParaRP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600" b="1" dirty="0" smtClean="0">
                          <a:latin typeface="Gill Sans MT" panose="020B0502020104020203" pitchFamily="34" charset="0"/>
                        </a:rPr>
                        <a:t>Increasing insurance.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600" b="1" dirty="0" smtClean="0">
                          <a:latin typeface="Gill Sans MT" panose="020B0502020104020203" pitchFamily="34" charset="0"/>
                        </a:rPr>
                        <a:t>Increasing</a:t>
                      </a:r>
                      <a:r>
                        <a:rPr lang="en-US" sz="1600" b="1" baseline="0" dirty="0" smtClean="0">
                          <a:latin typeface="Gill Sans MT" panose="020B0502020104020203" pitchFamily="34" charset="0"/>
                        </a:rPr>
                        <a:t> cost of compliance</a:t>
                      </a:r>
                      <a:endParaRPr lang="en-GB" sz="1600" b="1" dirty="0">
                        <a:latin typeface="Gill Sans MT" panose="020B0502020104020203" pitchFamily="34" charset="0"/>
                      </a:endParaRP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600" b="1" dirty="0" smtClean="0">
                          <a:latin typeface="Gill Sans MT" panose="020B0502020104020203" pitchFamily="34" charset="0"/>
                        </a:rPr>
                        <a:t>Organic ingredients are vulnerable to crop failure.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600" b="1" dirty="0" smtClean="0">
                          <a:latin typeface="Gill Sans MT" panose="020B0502020104020203" pitchFamily="34" charset="0"/>
                        </a:rPr>
                        <a:t>Supply</a:t>
                      </a:r>
                      <a:r>
                        <a:rPr lang="en-US" sz="1600" b="1" baseline="0" dirty="0" smtClean="0">
                          <a:latin typeface="Gill Sans MT" panose="020B0502020104020203" pitchFamily="34" charset="0"/>
                        </a:rPr>
                        <a:t> chain disruptions</a:t>
                      </a:r>
                      <a:endParaRPr lang="en-GB" sz="1600" b="1" dirty="0">
                        <a:latin typeface="Gill Sans MT" panose="020B0502020104020203" pitchFamily="34" charset="0"/>
                      </a:endParaRP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8642959" y="6125227"/>
            <a:ext cx="3293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Gill Sans MT" panose="020B0502020104020203" pitchFamily="34" charset="0"/>
              </a:rPr>
              <a:t>Weatherston</a:t>
            </a:r>
            <a:r>
              <a:rPr lang="en-US" sz="2000" dirty="0" smtClean="0">
                <a:latin typeface="Gill Sans MT" panose="020B0502020104020203" pitchFamily="34" charset="0"/>
              </a:rPr>
              <a:t> et al., 2010, p.2</a:t>
            </a:r>
            <a:endParaRPr lang="en-US" sz="2000" dirty="0">
              <a:latin typeface="Gill Sans MT" panose="020B05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4335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661" y="109331"/>
            <a:ext cx="10515600" cy="1013792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latin typeface="Gill Sans MT" panose="020B0502020104020203" pitchFamily="34" charset="0"/>
              </a:rPr>
              <a:t>Fishbone Diagram (Cause-and-Effect Analysis)</a:t>
            </a:r>
            <a:endParaRPr lang="en-US" b="1" dirty="0">
              <a:latin typeface="Gill Sans MT" panose="020B05020201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4355" y="1575351"/>
            <a:ext cx="5844140" cy="4065103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</a:pPr>
            <a:r>
              <a:rPr lang="en-US" sz="2600" dirty="0" smtClean="0">
                <a:latin typeface="Gill Sans MT" panose="020B0502020104020203" pitchFamily="34" charset="0"/>
              </a:rPr>
              <a:t>A Fishbone Diagram is used to identify and </a:t>
            </a:r>
            <a:r>
              <a:rPr lang="en-US" sz="2600" dirty="0" err="1" smtClean="0">
                <a:latin typeface="Gill Sans MT" panose="020B0502020104020203" pitchFamily="34" charset="0"/>
              </a:rPr>
              <a:t>organise</a:t>
            </a:r>
            <a:r>
              <a:rPr lang="en-US" sz="2600" dirty="0" smtClean="0">
                <a:latin typeface="Gill Sans MT" panose="020B0502020104020203" pitchFamily="34" charset="0"/>
              </a:rPr>
              <a:t> </a:t>
            </a:r>
            <a:r>
              <a:rPr lang="en-US" sz="2600" dirty="0" smtClean="0">
                <a:latin typeface="Gill Sans MT" panose="020B0502020104020203" pitchFamily="34" charset="0"/>
              </a:rPr>
              <a:t>the root </a:t>
            </a:r>
            <a:r>
              <a:rPr lang="en-US" sz="2600" dirty="0" smtClean="0">
                <a:latin typeface="Gill Sans MT" panose="020B0502020104020203" pitchFamily="34" charset="0"/>
              </a:rPr>
              <a:t>causes of </a:t>
            </a:r>
            <a:r>
              <a:rPr lang="en-US" sz="2600" dirty="0" smtClean="0">
                <a:latin typeface="Gill Sans MT" panose="020B0502020104020203" pitchFamily="34" charset="0"/>
              </a:rPr>
              <a:t>a problem.</a:t>
            </a:r>
            <a:endParaRPr lang="en-US" sz="2600" dirty="0" smtClean="0">
              <a:latin typeface="Gill Sans MT" panose="020B0502020104020203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US" sz="2600" dirty="0" smtClean="0">
                <a:latin typeface="Gill Sans MT" panose="020B0502020104020203" pitchFamily="34" charset="0"/>
              </a:rPr>
              <a:t>It helps to </a:t>
            </a:r>
            <a:r>
              <a:rPr lang="en-US" sz="2600" dirty="0" smtClean="0">
                <a:latin typeface="Gill Sans MT" panose="020B0502020104020203" pitchFamily="34" charset="0"/>
              </a:rPr>
              <a:t>identify causes or problems, </a:t>
            </a:r>
            <a:r>
              <a:rPr lang="en-US" sz="2600" dirty="0" err="1" smtClean="0">
                <a:latin typeface="Gill Sans MT" panose="020B0502020104020203" pitchFamily="34" charset="0"/>
              </a:rPr>
              <a:t>categorise</a:t>
            </a:r>
            <a:r>
              <a:rPr lang="en-US" sz="2600" dirty="0" smtClean="0">
                <a:latin typeface="Gill Sans MT" panose="020B0502020104020203" pitchFamily="34" charset="0"/>
              </a:rPr>
              <a:t> the factors affecting the business and solve </a:t>
            </a:r>
            <a:r>
              <a:rPr lang="en-US" sz="2600" dirty="0" smtClean="0">
                <a:latin typeface="Gill Sans MT" panose="020B0502020104020203" pitchFamily="34" charset="0"/>
              </a:rPr>
              <a:t>them.</a:t>
            </a:r>
            <a:endParaRPr lang="en-US" sz="2600" dirty="0" smtClean="0">
              <a:latin typeface="Gill Sans MT" panose="020B0502020104020203" pitchFamily="34" charset="0"/>
            </a:endParaRPr>
          </a:p>
          <a:p>
            <a:pPr algn="just">
              <a:lnSpc>
                <a:spcPct val="100000"/>
              </a:lnSpc>
            </a:pPr>
            <a:r>
              <a:rPr lang="en-US" sz="2600" dirty="0" smtClean="0">
                <a:latin typeface="Gill Sans MT" panose="020B0502020104020203" pitchFamily="34" charset="0"/>
              </a:rPr>
              <a:t>However, the model is influenced by user judgment and </a:t>
            </a:r>
            <a:r>
              <a:rPr lang="en-US" sz="2600" dirty="0" smtClean="0">
                <a:latin typeface="Gill Sans MT" panose="020B0502020104020203" pitchFamily="34" charset="0"/>
              </a:rPr>
              <a:t>interpretation.</a:t>
            </a:r>
            <a:endParaRPr lang="en-US" sz="2600" dirty="0">
              <a:latin typeface="Gill Sans MT" panose="020B0502020104020203" pitchFamily="34" charset="0"/>
            </a:endParaRPr>
          </a:p>
        </p:txBody>
      </p:sp>
      <p:pic>
        <p:nvPicPr>
          <p:cNvPr id="4" name="Picture 3" descr="Root Cause &lt;strong&gt;Analysis&lt;/strong&gt; &lt;strong&gt;Fishbone&lt;/strong&gt; Template - prntbl.concejomunicipaldechinu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3102" y="1888434"/>
            <a:ext cx="4585252" cy="3438939"/>
          </a:xfrm>
          <a:prstGeom prst="rect">
            <a:avLst/>
          </a:prstGeom>
        </p:spPr>
      </p:pic>
      <p:pic>
        <p:nvPicPr>
          <p:cNvPr id="5" name="Picture 4" descr="&lt;strong&gt;Fishbone Analysis&lt;/strong&gt; – Impruver Universit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6476" y="1428646"/>
            <a:ext cx="5285983" cy="409539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555546" y="6100934"/>
            <a:ext cx="31428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Gill Sans MT" panose="020B0502020104020203" pitchFamily="34" charset="0"/>
              </a:rPr>
              <a:t>Sproull</a:t>
            </a:r>
            <a:r>
              <a:rPr lang="en-US" sz="2000" dirty="0" smtClean="0">
                <a:latin typeface="Gill Sans MT" panose="020B0502020104020203" pitchFamily="34" charset="0"/>
              </a:rPr>
              <a:t>, 2018, p 22</a:t>
            </a:r>
            <a:endParaRPr lang="en-US" sz="2000" dirty="0">
              <a:latin typeface="Gill Sans MT" panose="020B05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9489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6833" y="184167"/>
            <a:ext cx="9654210" cy="571165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latin typeface="Gill Sans MT" panose="020B0502020104020203" pitchFamily="34" charset="0"/>
              </a:rPr>
              <a:t>Fishbone Analysis of Basil’s Bakery</a:t>
            </a:r>
            <a:endParaRPr lang="en-US" b="1" dirty="0">
              <a:latin typeface="Gill Sans MT" panose="020B0502020104020203" pitchFamily="34" charset="0"/>
            </a:endParaRPr>
          </a:p>
        </p:txBody>
      </p:sp>
      <p:grpSp>
        <p:nvGrpSpPr>
          <p:cNvPr id="79" name="Group 78"/>
          <p:cNvGrpSpPr/>
          <p:nvPr/>
        </p:nvGrpSpPr>
        <p:grpSpPr>
          <a:xfrm>
            <a:off x="780224" y="993965"/>
            <a:ext cx="11143419" cy="5660407"/>
            <a:chOff x="64602" y="969280"/>
            <a:chExt cx="11143419" cy="5660407"/>
          </a:xfrm>
        </p:grpSpPr>
        <p:sp>
          <p:nvSpPr>
            <p:cNvPr id="4" name="Right Arrow 3"/>
            <p:cNvSpPr/>
            <p:nvPr/>
          </p:nvSpPr>
          <p:spPr>
            <a:xfrm>
              <a:off x="238539" y="3598109"/>
              <a:ext cx="9293087" cy="38762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9531627" y="3468757"/>
              <a:ext cx="167639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b="1" dirty="0" smtClean="0">
                  <a:latin typeface="Gill Sans MT" panose="020B0502020104020203" pitchFamily="34" charset="0"/>
                </a:rPr>
                <a:t>Decline in Sales &amp; Profitability</a:t>
              </a:r>
              <a:endParaRPr lang="en-US" b="1" dirty="0">
                <a:latin typeface="Gill Sans MT" panose="020B0502020104020203" pitchFamily="34" charset="0"/>
              </a:endParaRPr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347869" y="969280"/>
              <a:ext cx="2951922" cy="2718137"/>
              <a:chOff x="347869" y="969280"/>
              <a:chExt cx="2951922" cy="2718137"/>
            </a:xfrm>
          </p:grpSpPr>
          <p:cxnSp>
            <p:nvCxnSpPr>
              <p:cNvPr id="9" name="Straight Connector 8"/>
              <p:cNvCxnSpPr/>
              <p:nvPr/>
            </p:nvCxnSpPr>
            <p:spPr>
              <a:xfrm flipH="1" flipV="1">
                <a:off x="1630017" y="1490870"/>
                <a:ext cx="1669774" cy="2196547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Rectangle 9"/>
              <p:cNvSpPr/>
              <p:nvPr/>
            </p:nvSpPr>
            <p:spPr>
              <a:xfrm>
                <a:off x="347869" y="969280"/>
                <a:ext cx="1282147" cy="52158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 smtClean="0">
                    <a:latin typeface="Gill Sans MT" panose="020B0502020104020203" pitchFamily="34" charset="0"/>
                  </a:rPr>
                  <a:t>Customer</a:t>
                </a:r>
                <a:endParaRPr lang="en-US" dirty="0">
                  <a:latin typeface="Gill Sans MT" panose="020B0502020104020203" pitchFamily="34" charset="0"/>
                </a:endParaRPr>
              </a:p>
            </p:txBody>
          </p:sp>
          <p:cxnSp>
            <p:nvCxnSpPr>
              <p:cNvPr id="12" name="Straight Connector 11"/>
              <p:cNvCxnSpPr/>
              <p:nvPr/>
            </p:nvCxnSpPr>
            <p:spPr>
              <a:xfrm>
                <a:off x="815009" y="2166730"/>
                <a:ext cx="1321904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/>
            </p:nvCxnSpPr>
            <p:spPr>
              <a:xfrm>
                <a:off x="834887" y="3021496"/>
                <a:ext cx="194807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7"/>
            <p:cNvGrpSpPr/>
            <p:nvPr/>
          </p:nvGrpSpPr>
          <p:grpSpPr>
            <a:xfrm>
              <a:off x="2932043" y="969280"/>
              <a:ext cx="2951922" cy="2718137"/>
              <a:chOff x="347869" y="969280"/>
              <a:chExt cx="2951922" cy="2718137"/>
            </a:xfrm>
          </p:grpSpPr>
          <p:cxnSp>
            <p:nvCxnSpPr>
              <p:cNvPr id="19" name="Straight Connector 18"/>
              <p:cNvCxnSpPr/>
              <p:nvPr/>
            </p:nvCxnSpPr>
            <p:spPr>
              <a:xfrm flipH="1" flipV="1">
                <a:off x="1630017" y="1490870"/>
                <a:ext cx="1669774" cy="2196547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Rectangle 19"/>
              <p:cNvSpPr/>
              <p:nvPr/>
            </p:nvSpPr>
            <p:spPr>
              <a:xfrm>
                <a:off x="347869" y="969280"/>
                <a:ext cx="1282147" cy="52158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 smtClean="0">
                    <a:latin typeface="Gill Sans MT" panose="020B0502020104020203" pitchFamily="34" charset="0"/>
                  </a:rPr>
                  <a:t>Technology</a:t>
                </a:r>
                <a:endParaRPr lang="en-US" dirty="0">
                  <a:latin typeface="Gill Sans MT" panose="020B0502020104020203" pitchFamily="34" charset="0"/>
                </a:endParaRPr>
              </a:p>
            </p:txBody>
          </p:sp>
          <p:cxnSp>
            <p:nvCxnSpPr>
              <p:cNvPr id="21" name="Straight Connector 20"/>
              <p:cNvCxnSpPr/>
              <p:nvPr/>
            </p:nvCxnSpPr>
            <p:spPr>
              <a:xfrm>
                <a:off x="815009" y="2166730"/>
                <a:ext cx="1321904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Straight Connector 21"/>
              <p:cNvCxnSpPr/>
              <p:nvPr/>
            </p:nvCxnSpPr>
            <p:spPr>
              <a:xfrm>
                <a:off x="834887" y="3021496"/>
                <a:ext cx="194807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Group 22"/>
            <p:cNvGrpSpPr/>
            <p:nvPr/>
          </p:nvGrpSpPr>
          <p:grpSpPr>
            <a:xfrm>
              <a:off x="6062870" y="969280"/>
              <a:ext cx="2951922" cy="2718137"/>
              <a:chOff x="347869" y="969280"/>
              <a:chExt cx="2951922" cy="2718137"/>
            </a:xfrm>
          </p:grpSpPr>
          <p:cxnSp>
            <p:nvCxnSpPr>
              <p:cNvPr id="24" name="Straight Connector 23"/>
              <p:cNvCxnSpPr/>
              <p:nvPr/>
            </p:nvCxnSpPr>
            <p:spPr>
              <a:xfrm flipH="1" flipV="1">
                <a:off x="1630017" y="1490870"/>
                <a:ext cx="1669774" cy="2196547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" name="Rectangle 24"/>
              <p:cNvSpPr/>
              <p:nvPr/>
            </p:nvSpPr>
            <p:spPr>
              <a:xfrm>
                <a:off x="347869" y="969280"/>
                <a:ext cx="1282147" cy="521589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 smtClean="0">
                    <a:latin typeface="Gill Sans MT" panose="020B0502020104020203" pitchFamily="34" charset="0"/>
                  </a:rPr>
                  <a:t>Finance</a:t>
                </a:r>
                <a:endParaRPr lang="en-US" dirty="0">
                  <a:latin typeface="Gill Sans MT" panose="020B0502020104020203" pitchFamily="34" charset="0"/>
                </a:endParaRPr>
              </a:p>
            </p:txBody>
          </p:sp>
          <p:cxnSp>
            <p:nvCxnSpPr>
              <p:cNvPr id="26" name="Straight Connector 25"/>
              <p:cNvCxnSpPr/>
              <p:nvPr/>
            </p:nvCxnSpPr>
            <p:spPr>
              <a:xfrm>
                <a:off x="815009" y="2166730"/>
                <a:ext cx="1321904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/>
            </p:nvCxnSpPr>
            <p:spPr>
              <a:xfrm>
                <a:off x="834887" y="3021496"/>
                <a:ext cx="194807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3" name="TextBox 32"/>
            <p:cNvSpPr txBox="1"/>
            <p:nvPr/>
          </p:nvSpPr>
          <p:spPr>
            <a:xfrm>
              <a:off x="64602" y="1560013"/>
              <a:ext cx="183873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Gill Sans MT" panose="020B0502020104020203" pitchFamily="34" charset="0"/>
                </a:rPr>
                <a:t>Most customers work remotely</a:t>
              </a:r>
              <a:endParaRPr lang="en-US" dirty="0">
                <a:latin typeface="Gill Sans MT" panose="020B0502020104020203" pitchFamily="34" charset="0"/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397563" y="2420177"/>
              <a:ext cx="23853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Gill Sans MT" panose="020B0502020104020203" pitchFamily="34" charset="0"/>
                </a:rPr>
                <a:t>Reduced visits to the retail park</a:t>
              </a:r>
              <a:endParaRPr lang="en-US" dirty="0">
                <a:latin typeface="Gill Sans MT" panose="020B0502020104020203" pitchFamily="34" charset="0"/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2161759" y="1574992"/>
              <a:ext cx="23853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Gill Sans MT" panose="020B0502020104020203" pitchFamily="34" charset="0"/>
                </a:rPr>
                <a:t>Business does not have a delivery service</a:t>
              </a:r>
              <a:endParaRPr lang="en-US" dirty="0">
                <a:latin typeface="Gill Sans MT" panose="020B0502020104020203" pitchFamily="34" charset="0"/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2663684" y="2335694"/>
              <a:ext cx="23853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Gill Sans MT" panose="020B0502020104020203" pitchFamily="34" charset="0"/>
                </a:rPr>
                <a:t>Business does not have a digital sales platform</a:t>
              </a:r>
              <a:endParaRPr lang="en-US" dirty="0">
                <a:latin typeface="Gill Sans MT" panose="020B0502020104020203" pitchFamily="34" charset="0"/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5362161" y="1559583"/>
              <a:ext cx="23853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Gill Sans MT" panose="020B0502020104020203" pitchFamily="34" charset="0"/>
                </a:rPr>
                <a:t>Increase utility bills &amp; reduced profit margin</a:t>
              </a:r>
              <a:endParaRPr lang="en-US" dirty="0">
                <a:latin typeface="Gill Sans MT" panose="020B0502020104020203" pitchFamily="34" charset="0"/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5874027" y="2414349"/>
              <a:ext cx="23853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Gill Sans MT" panose="020B0502020104020203" pitchFamily="34" charset="0"/>
                </a:rPr>
                <a:t>Increase rent, business rate and insurance</a:t>
              </a:r>
              <a:endParaRPr lang="en-US" dirty="0">
                <a:latin typeface="Gill Sans MT" panose="020B0502020104020203" pitchFamily="34" charset="0"/>
              </a:endParaRPr>
            </a:p>
          </p:txBody>
        </p:sp>
        <p:cxnSp>
          <p:nvCxnSpPr>
            <p:cNvPr id="40" name="Straight Connector 39"/>
            <p:cNvCxnSpPr/>
            <p:nvPr/>
          </p:nvCxnSpPr>
          <p:spPr>
            <a:xfrm flipH="1">
              <a:off x="8030817" y="3816770"/>
              <a:ext cx="1073426" cy="229579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TextBox 49"/>
            <p:cNvSpPr txBox="1"/>
            <p:nvPr/>
          </p:nvSpPr>
          <p:spPr>
            <a:xfrm>
              <a:off x="6530010" y="3876548"/>
              <a:ext cx="233900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Gill Sans MT" panose="020B0502020104020203" pitchFamily="34" charset="0"/>
                </a:rPr>
                <a:t>Poor crop yield &amp; Supply disruption</a:t>
              </a:r>
              <a:endParaRPr lang="en-US" dirty="0">
                <a:latin typeface="Gill Sans MT" panose="020B0502020104020203" pitchFamily="34" charset="0"/>
              </a:endParaRPr>
            </a:p>
          </p:txBody>
        </p:sp>
        <p:grpSp>
          <p:nvGrpSpPr>
            <p:cNvPr id="53" name="Group 52"/>
            <p:cNvGrpSpPr/>
            <p:nvPr/>
          </p:nvGrpSpPr>
          <p:grpSpPr>
            <a:xfrm>
              <a:off x="6354423" y="4462670"/>
              <a:ext cx="2441707" cy="2167017"/>
              <a:chOff x="6354423" y="4462670"/>
              <a:chExt cx="2441707" cy="2167017"/>
            </a:xfrm>
          </p:grpSpPr>
          <p:sp>
            <p:nvSpPr>
              <p:cNvPr id="43" name="Rectangle 42"/>
              <p:cNvSpPr/>
              <p:nvPr/>
            </p:nvSpPr>
            <p:spPr>
              <a:xfrm>
                <a:off x="6664187" y="6092974"/>
                <a:ext cx="1361660" cy="536713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 smtClean="0">
                    <a:latin typeface="Gill Sans MT" panose="020B0502020104020203" pitchFamily="34" charset="0"/>
                  </a:rPr>
                  <a:t>Supply Chain</a:t>
                </a:r>
                <a:endParaRPr lang="en-US" dirty="0">
                  <a:latin typeface="Gill Sans MT" panose="020B0502020104020203" pitchFamily="34" charset="0"/>
                </a:endParaRPr>
              </a:p>
            </p:txBody>
          </p:sp>
          <p:cxnSp>
            <p:nvCxnSpPr>
              <p:cNvPr id="47" name="Straight Connector 46"/>
              <p:cNvCxnSpPr/>
              <p:nvPr/>
            </p:nvCxnSpPr>
            <p:spPr>
              <a:xfrm>
                <a:off x="7190962" y="4462670"/>
                <a:ext cx="1605168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/>
            </p:nvCxnSpPr>
            <p:spPr>
              <a:xfrm>
                <a:off x="6808304" y="5347252"/>
                <a:ext cx="1570383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1" name="TextBox 50"/>
              <p:cNvSpPr txBox="1"/>
              <p:nvPr/>
            </p:nvSpPr>
            <p:spPr>
              <a:xfrm>
                <a:off x="6354423" y="4488311"/>
                <a:ext cx="233900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>
                    <a:latin typeface="Gill Sans MT" panose="020B0502020104020203" pitchFamily="34" charset="0"/>
                  </a:rPr>
                  <a:t>Expensive organic ingredients &amp; unpredictable price</a:t>
                </a:r>
                <a:endParaRPr lang="en-US" dirty="0">
                  <a:latin typeface="Gill Sans MT" panose="020B0502020104020203" pitchFamily="34" charset="0"/>
                </a:endParaRPr>
              </a:p>
            </p:txBody>
          </p:sp>
        </p:grpSp>
        <p:grpSp>
          <p:nvGrpSpPr>
            <p:cNvPr id="54" name="Group 53"/>
            <p:cNvGrpSpPr/>
            <p:nvPr/>
          </p:nvGrpSpPr>
          <p:grpSpPr>
            <a:xfrm>
              <a:off x="2408174" y="4561916"/>
              <a:ext cx="3137862" cy="1988400"/>
              <a:chOff x="5654123" y="4750616"/>
              <a:chExt cx="3137862" cy="1988400"/>
            </a:xfrm>
          </p:grpSpPr>
          <p:sp>
            <p:nvSpPr>
              <p:cNvPr id="55" name="Rectangle 54"/>
              <p:cNvSpPr/>
              <p:nvPr/>
            </p:nvSpPr>
            <p:spPr>
              <a:xfrm>
                <a:off x="6654248" y="6202303"/>
                <a:ext cx="1361660" cy="536713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 smtClean="0">
                    <a:latin typeface="Gill Sans MT" panose="020B0502020104020203" pitchFamily="34" charset="0"/>
                  </a:rPr>
                  <a:t>Operation</a:t>
                </a:r>
                <a:endParaRPr lang="en-US" dirty="0">
                  <a:latin typeface="Gill Sans MT" panose="020B0502020104020203" pitchFamily="34" charset="0"/>
                </a:endParaRPr>
              </a:p>
            </p:txBody>
          </p:sp>
          <p:cxnSp>
            <p:nvCxnSpPr>
              <p:cNvPr id="56" name="Straight Connector 55"/>
              <p:cNvCxnSpPr/>
              <p:nvPr/>
            </p:nvCxnSpPr>
            <p:spPr>
              <a:xfrm>
                <a:off x="7071694" y="4780718"/>
                <a:ext cx="1720291" cy="25641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/>
              <p:cNvCxnSpPr/>
              <p:nvPr/>
            </p:nvCxnSpPr>
            <p:spPr>
              <a:xfrm>
                <a:off x="6808304" y="5347252"/>
                <a:ext cx="1570383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" name="TextBox 57"/>
              <p:cNvSpPr txBox="1"/>
              <p:nvPr/>
            </p:nvSpPr>
            <p:spPr>
              <a:xfrm>
                <a:off x="6363524" y="4750616"/>
                <a:ext cx="2339009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>
                    <a:latin typeface="Gill Sans MT" panose="020B0502020104020203" pitchFamily="34" charset="0"/>
                  </a:rPr>
                  <a:t>Customers experience long waiting times</a:t>
                </a:r>
                <a:endParaRPr lang="en-US" dirty="0">
                  <a:latin typeface="Gill Sans MT" panose="020B0502020104020203" pitchFamily="34" charset="0"/>
                </a:endParaRPr>
              </a:p>
            </p:txBody>
          </p:sp>
          <p:sp>
            <p:nvSpPr>
              <p:cNvPr id="52" name="TextBox 51"/>
              <p:cNvSpPr txBox="1"/>
              <p:nvPr/>
            </p:nvSpPr>
            <p:spPr>
              <a:xfrm>
                <a:off x="5654123" y="5337025"/>
                <a:ext cx="2835141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 smtClean="0">
                    <a:latin typeface="Gill Sans MT" panose="020B0502020104020203" pitchFamily="34" charset="0"/>
                  </a:rPr>
                  <a:t>Difficulty in managing phone orders</a:t>
                </a:r>
                <a:endParaRPr lang="en-US" dirty="0">
                  <a:latin typeface="Gill Sans MT" panose="020B0502020104020203" pitchFamily="34" charset="0"/>
                </a:endParaRPr>
              </a:p>
            </p:txBody>
          </p:sp>
        </p:grpSp>
        <p:cxnSp>
          <p:nvCxnSpPr>
            <p:cNvPr id="60" name="Straight Connector 59"/>
            <p:cNvCxnSpPr/>
            <p:nvPr/>
          </p:nvCxnSpPr>
          <p:spPr>
            <a:xfrm flipH="1">
              <a:off x="4769959" y="3895852"/>
              <a:ext cx="1153762" cy="211775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3" name="TextBox 62"/>
            <p:cNvSpPr txBox="1"/>
            <p:nvPr/>
          </p:nvSpPr>
          <p:spPr>
            <a:xfrm>
              <a:off x="3117575" y="3895852"/>
              <a:ext cx="275645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Gill Sans MT" panose="020B0502020104020203" pitchFamily="34" charset="0"/>
                </a:rPr>
                <a:t>No pre-order services, and baking is only done onsite</a:t>
              </a:r>
              <a:endParaRPr lang="en-US" dirty="0">
                <a:latin typeface="Gill Sans MT" panose="020B0502020104020203" pitchFamily="34" charset="0"/>
              </a:endParaRPr>
            </a:p>
          </p:txBody>
        </p:sp>
        <p:grpSp>
          <p:nvGrpSpPr>
            <p:cNvPr id="65" name="Group 64"/>
            <p:cNvGrpSpPr/>
            <p:nvPr/>
          </p:nvGrpSpPr>
          <p:grpSpPr>
            <a:xfrm>
              <a:off x="355326" y="4506602"/>
              <a:ext cx="2434257" cy="1970109"/>
              <a:chOff x="6654248" y="4768907"/>
              <a:chExt cx="2434257" cy="1970109"/>
            </a:xfrm>
          </p:grpSpPr>
          <p:sp>
            <p:nvSpPr>
              <p:cNvPr id="66" name="Rectangle 65"/>
              <p:cNvSpPr/>
              <p:nvPr/>
            </p:nvSpPr>
            <p:spPr>
              <a:xfrm>
                <a:off x="6654248" y="6202303"/>
                <a:ext cx="1361660" cy="536713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dirty="0" smtClean="0">
                    <a:latin typeface="Gill Sans MT" panose="020B0502020104020203" pitchFamily="34" charset="0"/>
                  </a:rPr>
                  <a:t>Retail Environment</a:t>
                </a:r>
                <a:endParaRPr lang="en-US" dirty="0">
                  <a:latin typeface="Gill Sans MT" panose="020B0502020104020203" pitchFamily="34" charset="0"/>
                </a:endParaRPr>
              </a:p>
            </p:txBody>
          </p:sp>
          <p:cxnSp>
            <p:nvCxnSpPr>
              <p:cNvPr id="67" name="Straight Connector 66"/>
              <p:cNvCxnSpPr/>
              <p:nvPr/>
            </p:nvCxnSpPr>
            <p:spPr>
              <a:xfrm>
                <a:off x="7368214" y="4768907"/>
                <a:ext cx="1720291" cy="25641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/>
              <p:cNvCxnSpPr/>
              <p:nvPr/>
            </p:nvCxnSpPr>
            <p:spPr>
              <a:xfrm>
                <a:off x="7017026" y="5470552"/>
                <a:ext cx="1570383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71" name="Straight Connector 70"/>
            <p:cNvCxnSpPr/>
            <p:nvPr/>
          </p:nvCxnSpPr>
          <p:spPr>
            <a:xfrm flipH="1">
              <a:off x="1751774" y="3895852"/>
              <a:ext cx="1548017" cy="204414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TextBox 73"/>
            <p:cNvSpPr txBox="1"/>
            <p:nvPr/>
          </p:nvSpPr>
          <p:spPr>
            <a:xfrm>
              <a:off x="670069" y="3936032"/>
              <a:ext cx="232575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Gill Sans MT" panose="020B0502020104020203" pitchFamily="34" charset="0"/>
                </a:rPr>
                <a:t>Closure of nearby shops</a:t>
              </a:r>
              <a:endParaRPr lang="en-US" dirty="0">
                <a:latin typeface="Gill Sans MT" panose="020B0502020104020203" pitchFamily="34" charset="0"/>
              </a:endParaRPr>
            </a:p>
          </p:txBody>
        </p:sp>
        <p:sp>
          <p:nvSpPr>
            <p:cNvPr id="75" name="TextBox 74"/>
            <p:cNvSpPr txBox="1"/>
            <p:nvPr/>
          </p:nvSpPr>
          <p:spPr>
            <a:xfrm>
              <a:off x="614572" y="4616292"/>
              <a:ext cx="232575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>
                  <a:latin typeface="Gill Sans MT" panose="020B0502020104020203" pitchFamily="34" charset="0"/>
                </a:rPr>
                <a:t>Reduced retail park attractiveness</a:t>
              </a:r>
              <a:endParaRPr lang="en-US" dirty="0">
                <a:latin typeface="Gill Sans MT" panose="020B0502020104020203" pitchFamily="34" charset="0"/>
              </a:endParaRPr>
            </a:p>
          </p:txBody>
        </p:sp>
      </p:grpSp>
      <p:cxnSp>
        <p:nvCxnSpPr>
          <p:cNvPr id="6" name="Straight Connector 5"/>
          <p:cNvCxnSpPr/>
          <p:nvPr/>
        </p:nvCxnSpPr>
        <p:spPr>
          <a:xfrm>
            <a:off x="4283770" y="5565913"/>
            <a:ext cx="16697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Box 58"/>
          <p:cNvSpPr txBox="1"/>
          <p:nvPr/>
        </p:nvSpPr>
        <p:spPr>
          <a:xfrm>
            <a:off x="9277161" y="6106589"/>
            <a:ext cx="26464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Gill Sans MT" panose="020B0502020104020203" pitchFamily="34" charset="0"/>
              </a:rPr>
              <a:t>Sproull</a:t>
            </a:r>
            <a:r>
              <a:rPr lang="en-US" sz="2000" dirty="0" smtClean="0">
                <a:latin typeface="Gill Sans MT" panose="020B0502020104020203" pitchFamily="34" charset="0"/>
              </a:rPr>
              <a:t>, 2018, p 22 </a:t>
            </a:r>
            <a:endParaRPr lang="en-US" sz="2000" dirty="0">
              <a:latin typeface="Gill Sans MT" panose="020B05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82348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6057" y="235916"/>
            <a:ext cx="10515600" cy="864961"/>
          </a:xfrm>
        </p:spPr>
        <p:txBody>
          <a:bodyPr/>
          <a:lstStyle/>
          <a:p>
            <a:r>
              <a:rPr lang="en-US" b="1" dirty="0" smtClean="0">
                <a:latin typeface="Gill Sans MT" panose="020B0502020104020203" pitchFamily="34" charset="0"/>
              </a:rPr>
              <a:t>Key Findings from the Analysis</a:t>
            </a:r>
            <a:endParaRPr lang="en-US" b="1" dirty="0">
              <a:latin typeface="Gill Sans MT" panose="020B05020201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057" y="1230086"/>
            <a:ext cx="11299372" cy="4946877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dirty="0" smtClean="0">
                <a:latin typeface="Gill Sans MT" panose="020B0502020104020203" pitchFamily="34" charset="0"/>
              </a:rPr>
              <a:t>Basil’s Bakery challenges stem from both external environmental issues and internal operational issues.</a:t>
            </a:r>
          </a:p>
          <a:p>
            <a:pPr algn="just"/>
            <a:r>
              <a:rPr lang="en-US" dirty="0" smtClean="0">
                <a:latin typeface="Gill Sans MT" panose="020B0502020104020203" pitchFamily="34" charset="0"/>
              </a:rPr>
              <a:t>Changes in consumer </a:t>
            </a:r>
            <a:r>
              <a:rPr lang="en-US" dirty="0" err="1" smtClean="0">
                <a:latin typeface="Gill Sans MT" panose="020B0502020104020203" pitchFamily="34" charset="0"/>
              </a:rPr>
              <a:t>behaviour</a:t>
            </a:r>
            <a:r>
              <a:rPr lang="en-US" dirty="0" smtClean="0">
                <a:latin typeface="Gill Sans MT" panose="020B0502020104020203" pitchFamily="34" charset="0"/>
              </a:rPr>
              <a:t> and working patterns (i.e. remote and hybrid working reduced footfall at the retail park.</a:t>
            </a:r>
          </a:p>
          <a:p>
            <a:pPr algn="just"/>
            <a:r>
              <a:rPr lang="en-US" dirty="0" smtClean="0">
                <a:latin typeface="Gill Sans MT" panose="020B0502020104020203" pitchFamily="34" charset="0"/>
              </a:rPr>
              <a:t>The decline in retail park activity and closure of nearby retails stores has affected Basil’s customer base.</a:t>
            </a:r>
          </a:p>
          <a:p>
            <a:pPr algn="just"/>
            <a:r>
              <a:rPr lang="en-US" dirty="0" smtClean="0">
                <a:latin typeface="Gill Sans MT" panose="020B0502020104020203" pitchFamily="34" charset="0"/>
              </a:rPr>
              <a:t>The increase in the business overhead costs and raw material costs increases the business’s financial challenges and reduces profitability.</a:t>
            </a:r>
          </a:p>
          <a:p>
            <a:pPr algn="just"/>
            <a:r>
              <a:rPr lang="en-US" dirty="0">
                <a:latin typeface="Gill Sans MT" panose="020B0502020104020203" pitchFamily="34" charset="0"/>
              </a:rPr>
              <a:t>Limited technological adaptation and operational inefficiencies reduce customer convenience and competitiveness</a:t>
            </a:r>
            <a:r>
              <a:rPr lang="en-US" dirty="0" smtClean="0">
                <a:latin typeface="Gill Sans MT" panose="020B0502020104020203" pitchFamily="34" charset="0"/>
              </a:rPr>
              <a:t>.</a:t>
            </a:r>
          </a:p>
          <a:p>
            <a:pPr algn="just"/>
            <a:r>
              <a:rPr lang="en-US" dirty="0" smtClean="0">
                <a:latin typeface="Gill Sans MT" panose="020B0502020104020203" pitchFamily="34" charset="0"/>
              </a:rPr>
              <a:t>The current business model is not sustainable and calls for the need to adapt to changes in the retail market.</a:t>
            </a:r>
            <a:endParaRPr lang="en-US" dirty="0">
              <a:latin typeface="Gill Sans MT" panose="020B05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8327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714" y="230237"/>
            <a:ext cx="10515600" cy="549275"/>
          </a:xfrm>
        </p:spPr>
        <p:txBody>
          <a:bodyPr>
            <a:normAutofit fontScale="90000"/>
          </a:bodyPr>
          <a:lstStyle/>
          <a:p>
            <a:r>
              <a:rPr lang="en-US" b="1" dirty="0" smtClean="0">
                <a:latin typeface="Gill Sans MT" panose="020B0502020104020203" pitchFamily="34" charset="0"/>
              </a:rPr>
              <a:t>References</a:t>
            </a:r>
            <a:endParaRPr lang="en-US" b="1" dirty="0">
              <a:latin typeface="Gill Sans MT" panose="020B05020201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714" y="849086"/>
            <a:ext cx="11848390" cy="259557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US" sz="2400" dirty="0" err="1">
                <a:latin typeface="Gill Sans MT" panose="020B0502020104020203" pitchFamily="34" charset="0"/>
              </a:rPr>
              <a:t>Pardey</a:t>
            </a:r>
            <a:r>
              <a:rPr lang="en-US" sz="2400" dirty="0">
                <a:latin typeface="Gill Sans MT" panose="020B0502020104020203" pitchFamily="34" charset="0"/>
              </a:rPr>
              <a:t>, D. (2007) Solving problems and making decisions. 5th </a:t>
            </a:r>
            <a:r>
              <a:rPr lang="en-US" sz="2400" dirty="0" err="1">
                <a:latin typeface="Gill Sans MT" panose="020B0502020104020203" pitchFamily="34" charset="0"/>
              </a:rPr>
              <a:t>edn</a:t>
            </a:r>
            <a:r>
              <a:rPr lang="en-US" sz="2400" dirty="0">
                <a:latin typeface="Gill Sans MT" panose="020B0502020104020203" pitchFamily="34" charset="0"/>
              </a:rPr>
              <a:t>. London: Routledge</a:t>
            </a:r>
            <a:r>
              <a:rPr lang="en-US" sz="2400" dirty="0" smtClean="0">
                <a:latin typeface="Gill Sans MT" panose="020B0502020104020203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US" sz="2400" dirty="0" err="1" smtClean="0">
                <a:latin typeface="Gill Sans MT" panose="020B0502020104020203" pitchFamily="34" charset="0"/>
              </a:rPr>
              <a:t>Sproull</a:t>
            </a:r>
            <a:r>
              <a:rPr lang="en-US" sz="2400" dirty="0">
                <a:latin typeface="Gill Sans MT" panose="020B0502020104020203" pitchFamily="34" charset="0"/>
              </a:rPr>
              <a:t>, </a:t>
            </a:r>
            <a:r>
              <a:rPr lang="en-US" sz="2400" dirty="0" smtClean="0">
                <a:latin typeface="Gill Sans MT" panose="020B0502020104020203" pitchFamily="34" charset="0"/>
              </a:rPr>
              <a:t>B. (2018) The </a:t>
            </a:r>
            <a:r>
              <a:rPr lang="en-US" sz="2400" dirty="0">
                <a:latin typeface="Gill Sans MT" panose="020B0502020104020203" pitchFamily="34" charset="0"/>
              </a:rPr>
              <a:t>Problem-solving, Problem-prevention, and Decision-making Guide: </a:t>
            </a:r>
            <a:r>
              <a:rPr lang="en-US" sz="2400" dirty="0" err="1" smtClean="0">
                <a:latin typeface="Gill Sans MT" panose="020B0502020104020203" pitchFamily="34" charset="0"/>
              </a:rPr>
              <a:t>Organised</a:t>
            </a:r>
            <a:r>
              <a:rPr lang="en-US" sz="2400" dirty="0" smtClean="0">
                <a:latin typeface="Gill Sans MT" panose="020B0502020104020203" pitchFamily="34" charset="0"/>
              </a:rPr>
              <a:t> </a:t>
            </a:r>
            <a:r>
              <a:rPr lang="en-US" sz="2400" dirty="0">
                <a:latin typeface="Gill Sans MT" panose="020B0502020104020203" pitchFamily="34" charset="0"/>
              </a:rPr>
              <a:t>and Systematic Roadmaps for Managers. Productivity Press</a:t>
            </a:r>
            <a:r>
              <a:rPr lang="en-US" sz="2400" dirty="0" smtClean="0">
                <a:latin typeface="Gill Sans MT" panose="020B0502020104020203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US" sz="2400" dirty="0" err="1" smtClean="0">
                <a:latin typeface="Gill Sans MT" panose="020B0502020104020203" pitchFamily="34" charset="0"/>
              </a:rPr>
              <a:t>Weatherston</a:t>
            </a:r>
            <a:r>
              <a:rPr lang="en-US" sz="2400" dirty="0">
                <a:latin typeface="Gill Sans MT" panose="020B0502020104020203" pitchFamily="34" charset="0"/>
              </a:rPr>
              <a:t>, J, Brooks, I &amp; Wilkinson, G </a:t>
            </a:r>
            <a:r>
              <a:rPr lang="en-US" sz="2400" dirty="0" smtClean="0">
                <a:latin typeface="Gill Sans MT" panose="020B0502020104020203" pitchFamily="34" charset="0"/>
              </a:rPr>
              <a:t>(2010) The </a:t>
            </a:r>
            <a:r>
              <a:rPr lang="en-US" sz="2400" dirty="0">
                <a:latin typeface="Gill Sans MT" panose="020B0502020104020203" pitchFamily="34" charset="0"/>
              </a:rPr>
              <a:t>international business </a:t>
            </a:r>
            <a:r>
              <a:rPr lang="en-US" sz="2400" dirty="0" smtClean="0">
                <a:latin typeface="Gill Sans MT" panose="020B0502020104020203" pitchFamily="34" charset="0"/>
              </a:rPr>
              <a:t>environment: </a:t>
            </a:r>
            <a:r>
              <a:rPr lang="en-US" sz="2400" dirty="0">
                <a:latin typeface="Gill Sans MT" panose="020B0502020104020203" pitchFamily="34" charset="0"/>
              </a:rPr>
              <a:t>challenges and changes. Prentice Hall, Harlow.</a:t>
            </a:r>
            <a:endParaRPr lang="en-US" sz="2400" dirty="0">
              <a:latin typeface="Gill Sans MT" panose="020B05020201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97856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 txBox="1">
            <a:spLocks/>
          </p:cNvSpPr>
          <p:nvPr/>
        </p:nvSpPr>
        <p:spPr>
          <a:xfrm>
            <a:off x="838200" y="2424023"/>
            <a:ext cx="10515600" cy="15700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 smtClean="0">
              <a:latin typeface="Gill Sans MT" panose="020B0502020104020203" pitchFamily="34" charset="0"/>
              <a:cs typeface="Arial" panose="020B0604020202020204" pitchFamily="34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4800" b="1" dirty="0" smtClean="0">
                <a:latin typeface="Gill Sans MT" panose="020B0502020104020203" pitchFamily="34" charset="0"/>
                <a:cs typeface="Arial" panose="020B0604020202020204" pitchFamily="34" charset="0"/>
              </a:rPr>
              <a:t>Thank you for listening</a:t>
            </a:r>
            <a:endParaRPr lang="en-GB" sz="4800" b="1" dirty="0">
              <a:latin typeface="Gill Sans MT" panose="020B0502020104020203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4168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94854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3384</TotalTime>
  <Words>798</Words>
  <Application>Microsoft Office PowerPoint</Application>
  <PresentationFormat>Widescreen</PresentationFormat>
  <Paragraphs>114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Gill Sans MT</vt:lpstr>
      <vt:lpstr>Wingdings</vt:lpstr>
      <vt:lpstr>Office Theme</vt:lpstr>
      <vt:lpstr>PowerPoint Presentation</vt:lpstr>
      <vt:lpstr>Presentation Overview</vt:lpstr>
      <vt:lpstr>Background of Basil’s Bakery</vt:lpstr>
      <vt:lpstr>Insight into the Problem</vt:lpstr>
      <vt:lpstr>Critique of Pestel Analysis</vt:lpstr>
      <vt:lpstr>PESTEL Analysis of Basil’s Bakery</vt:lpstr>
      <vt:lpstr>Fishbone Diagram (Cause-and-Effect Analysis)</vt:lpstr>
      <vt:lpstr>Fishbone Analysis of Basil’s Bakery</vt:lpstr>
      <vt:lpstr>Key Findings from the Analysis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PC</cp:lastModifiedBy>
  <cp:revision>42</cp:revision>
  <dcterms:created xsi:type="dcterms:W3CDTF">2026-05-23T12:01:28Z</dcterms:created>
  <dcterms:modified xsi:type="dcterms:W3CDTF">2026-06-10T19:46:13Z</dcterms:modified>
</cp:coreProperties>
</file>