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57" r:id="rId4"/>
    <p:sldId id="260" r:id="rId5"/>
    <p:sldId id="261" r:id="rId6"/>
    <p:sldId id="267" r:id="rId7"/>
    <p:sldId id="265" r:id="rId8"/>
    <p:sldId id="266" r:id="rId9"/>
    <p:sldId id="263" r:id="rId10"/>
    <p:sldId id="264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55" autoAdjust="0"/>
    <p:restoredTop sz="85219" autoAdjust="0"/>
  </p:normalViewPr>
  <p:slideViewPr>
    <p:cSldViewPr snapToGrid="0">
      <p:cViewPr varScale="1">
        <p:scale>
          <a:sx n="98" d="100"/>
          <a:sy n="98" d="100"/>
        </p:scale>
        <p:origin x="5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18C5ED-1686-479A-902F-79683FA1CA63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C57600-E4B5-4919-B7BC-8A722FA57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552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665F6-179B-49EF-95C4-822B636A885E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7AB3E-80C1-4A77-8C98-9AD505534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214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665F6-179B-49EF-95C4-822B636A885E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7AB3E-80C1-4A77-8C98-9AD505534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741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665F6-179B-49EF-95C4-822B636A885E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7AB3E-80C1-4A77-8C98-9AD505534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5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665F6-179B-49EF-95C4-822B636A885E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7AB3E-80C1-4A77-8C98-9AD505534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008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665F6-179B-49EF-95C4-822B636A885E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7AB3E-80C1-4A77-8C98-9AD505534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176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665F6-179B-49EF-95C4-822B636A885E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7AB3E-80C1-4A77-8C98-9AD505534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159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665F6-179B-49EF-95C4-822B636A885E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7AB3E-80C1-4A77-8C98-9AD505534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888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665F6-179B-49EF-95C4-822B636A885E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7AB3E-80C1-4A77-8C98-9AD505534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915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665F6-179B-49EF-95C4-822B636A885E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7AB3E-80C1-4A77-8C98-9AD505534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339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665F6-179B-49EF-95C4-822B636A885E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7AB3E-80C1-4A77-8C98-9AD505534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626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665F6-179B-49EF-95C4-822B636A885E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7AB3E-80C1-4A77-8C98-9AD505534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005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665F6-179B-49EF-95C4-822B636A885E}" type="datetimeFigureOut">
              <a:rPr lang="en-GB" smtClean="0"/>
              <a:t>20/03/2019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7AB3E-80C1-4A77-8C98-9AD505534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236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Sales and Merchandising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829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Promotions and merchandising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Point of Sale (POS) </a:t>
            </a:r>
          </a:p>
          <a:p>
            <a:r>
              <a:rPr lang="en-GB" dirty="0" smtClean="0"/>
              <a:t>Point of Purchase (POP)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0486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371" y="130016"/>
            <a:ext cx="10515600" cy="1325563"/>
          </a:xfrm>
        </p:spPr>
        <p:txBody>
          <a:bodyPr/>
          <a:lstStyle/>
          <a:p>
            <a:r>
              <a:rPr lang="en-GB" dirty="0" smtClean="0"/>
              <a:t>Sales Promotions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371" y="1211671"/>
            <a:ext cx="10515600" cy="4351338"/>
          </a:xfrm>
        </p:spPr>
        <p:txBody>
          <a:bodyPr/>
          <a:lstStyle/>
          <a:p>
            <a:r>
              <a:rPr lang="en-GB" dirty="0" smtClean="0"/>
              <a:t>Rewards loyal customers</a:t>
            </a:r>
          </a:p>
          <a:p>
            <a:r>
              <a:rPr lang="en-GB" dirty="0" smtClean="0"/>
              <a:t>Reinforces other communications – IMC </a:t>
            </a:r>
          </a:p>
          <a:p>
            <a:pPr marL="0" indent="0">
              <a:buNone/>
            </a:pPr>
            <a:r>
              <a:rPr lang="en-GB" dirty="0" smtClean="0"/>
              <a:t>Example </a:t>
            </a:r>
            <a:r>
              <a:rPr lang="en-GB" sz="1000" dirty="0" smtClean="0"/>
              <a:t>ref: </a:t>
            </a:r>
            <a:r>
              <a:rPr lang="en-GB" sz="1000" dirty="0" err="1" smtClean="0"/>
              <a:t>Lagae</a:t>
            </a:r>
            <a:r>
              <a:rPr lang="en-GB" sz="1000" dirty="0" smtClean="0"/>
              <a:t>, W (2005) Sports sponsorship and Marketing Communications. Harlow: Prentice Hall   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144316"/>
              </p:ext>
            </p:extLst>
          </p:nvPr>
        </p:nvGraphicFramePr>
        <p:xfrm>
          <a:off x="250371" y="2921726"/>
          <a:ext cx="8128000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66961666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8358128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Technique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Example</a:t>
                      </a:r>
                      <a:r>
                        <a:rPr lang="en-GB" baseline="0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6723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Monetary Incentive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Discounts on market price of specific products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3884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Cash refund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Refunds in cash when buying products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2837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Contest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Meeting sponsored athletes as the award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98361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Lottery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Tickets</a:t>
                      </a:r>
                      <a:r>
                        <a:rPr lang="en-GB" baseline="0" dirty="0" smtClean="0"/>
                        <a:t> to a game as a competition prize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44237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Premium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Free gift</a:t>
                      </a:r>
                      <a:r>
                        <a:rPr lang="en-GB" baseline="0" dirty="0" smtClean="0"/>
                        <a:t> when buying products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83315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Saving</a:t>
                      </a:r>
                      <a:r>
                        <a:rPr lang="en-GB" baseline="0" dirty="0" smtClean="0"/>
                        <a:t>s card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Merchandised items received as a result</a:t>
                      </a:r>
                      <a:r>
                        <a:rPr lang="en-GB" baseline="0" dirty="0" smtClean="0"/>
                        <a:t> of purchasing a number of products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6545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Sampling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Free</a:t>
                      </a:r>
                      <a:r>
                        <a:rPr lang="en-GB" baseline="0" dirty="0" smtClean="0"/>
                        <a:t> trial product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63021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6931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Sales and Merchandising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Sales of merchandise rely on strong involvement and identification of the fan with the sports brand</a:t>
            </a:r>
          </a:p>
          <a:p>
            <a:pPr marL="0" indent="0">
              <a:buNone/>
            </a:pPr>
            <a:r>
              <a:rPr lang="en-GB" dirty="0" smtClean="0"/>
              <a:t>Brand value </a:t>
            </a:r>
          </a:p>
          <a:p>
            <a:pPr marL="0" indent="0">
              <a:buNone/>
            </a:pPr>
            <a:r>
              <a:rPr lang="en-GB" dirty="0" smtClean="0"/>
              <a:t>Brand loyalty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Strong brand  - Champions League - Stars, Olympics -  Rings, Wimbledon, NBA  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0585" y="2390502"/>
            <a:ext cx="5080518" cy="266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245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Things to consider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Licensing and merchandising rights</a:t>
            </a:r>
          </a:p>
          <a:p>
            <a:r>
              <a:rPr lang="en-GB" dirty="0" smtClean="0"/>
              <a:t>Distribution via club shops and through general retailers and via the internet! </a:t>
            </a:r>
          </a:p>
          <a:p>
            <a:r>
              <a:rPr lang="en-GB" dirty="0" smtClean="0"/>
              <a:t>Geographical implications  - no boarders</a:t>
            </a:r>
          </a:p>
          <a:p>
            <a:r>
              <a:rPr lang="en-GB" dirty="0" smtClean="0"/>
              <a:t>Over merchandising – brand stretch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424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What sales metrics might the organisation used for task 1b use? Provide examples.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8497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Sales Metrics……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Revenue by product or product line</a:t>
            </a:r>
          </a:p>
          <a:p>
            <a:r>
              <a:rPr lang="en-GB" dirty="0" smtClean="0"/>
              <a:t>Percentage of revenue from existing customers (cross selling,  up selling, repeat orders) </a:t>
            </a:r>
          </a:p>
          <a:p>
            <a:r>
              <a:rPr lang="en-GB" dirty="0" smtClean="0"/>
              <a:t>Average lifetime value of customer (LTV) </a:t>
            </a:r>
          </a:p>
          <a:p>
            <a:r>
              <a:rPr lang="en-GB" dirty="0" smtClean="0"/>
              <a:t>Net Promoter Score (NPS)</a:t>
            </a:r>
          </a:p>
          <a:p>
            <a:r>
              <a:rPr lang="en-GB" dirty="0" smtClean="0"/>
              <a:t>Marketing measurements 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740177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4932" y="2485755"/>
            <a:ext cx="10515600" cy="1325563"/>
          </a:xfrm>
        </p:spPr>
        <p:txBody>
          <a:bodyPr/>
          <a:lstStyle/>
          <a:p>
            <a:r>
              <a:rPr lang="en-GB" dirty="0" smtClean="0"/>
              <a:t>Sales and Merchandise in Practice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94800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-2114" b="9310"/>
          <a:stretch/>
        </p:blipFill>
        <p:spPr>
          <a:xfrm>
            <a:off x="0" y="-110180"/>
            <a:ext cx="5917091" cy="4176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545" y="3641522"/>
            <a:ext cx="6000750" cy="29432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2476" y="545235"/>
            <a:ext cx="4302057" cy="286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2611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255" y="1472117"/>
            <a:ext cx="4756702" cy="42542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348" y="251101"/>
            <a:ext cx="4792485" cy="31981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7348" y="3599234"/>
            <a:ext cx="4792485" cy="2904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827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Application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can we apply what we know?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349" y="1527242"/>
            <a:ext cx="4747098" cy="4747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731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245</Words>
  <Application>Microsoft Office PowerPoint</Application>
  <PresentationFormat>Widescreen</PresentationFormat>
  <Paragraphs>48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Sales and Merchandising </vt:lpstr>
      <vt:lpstr>Promotions and merchandising </vt:lpstr>
      <vt:lpstr>Sales Promotions </vt:lpstr>
      <vt:lpstr>Sales and Merchandising</vt:lpstr>
      <vt:lpstr>Things to consider</vt:lpstr>
      <vt:lpstr>Task </vt:lpstr>
      <vt:lpstr>Sales Metrics……</vt:lpstr>
      <vt:lpstr>Sales and Merchandise in Practice </vt:lpstr>
      <vt:lpstr>PowerPoint Presentation</vt:lpstr>
      <vt:lpstr>PowerPoint Presentation</vt:lpstr>
      <vt:lpstr>Application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Sales and Merchandising</dc:title>
  <dc:creator>Beth Cummings</dc:creator>
  <cp:lastModifiedBy>Beth Cummings</cp:lastModifiedBy>
  <cp:revision>19</cp:revision>
  <dcterms:created xsi:type="dcterms:W3CDTF">2018-03-14T09:28:47Z</dcterms:created>
  <dcterms:modified xsi:type="dcterms:W3CDTF">2019-03-20T16:51:01Z</dcterms:modified>
</cp:coreProperties>
</file>