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notesMasterIdLst>
    <p:notesMasterId r:id="rId7"/>
  </p:notesMasterIdLst>
  <p:sldIdLst>
    <p:sldId id="256" r:id="rId2"/>
    <p:sldId id="257" r:id="rId3"/>
    <p:sldId id="259" r:id="rId4"/>
    <p:sldId id="260" r:id="rId5"/>
    <p:sldId id="258"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79CC8F-A3DB-3A4A-87B4-E30C24F69560}" v="74" dt="2022-02-02T20:39:34.3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2298"/>
  </p:normalViewPr>
  <p:slideViewPr>
    <p:cSldViewPr snapToGrid="0" snapToObjects="1">
      <p:cViewPr varScale="1">
        <p:scale>
          <a:sx n="90" d="100"/>
          <a:sy n="90" d="100"/>
        </p:scale>
        <p:origin x="143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31EBC6-A4AD-1743-9FE1-13B8160F500C}" type="datetimeFigureOut">
              <a:rPr lang="en-GB" smtClean="0"/>
              <a:t>07/02/2022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C323DB-A4EF-D743-B310-6534A64A99BE}" type="slidenum">
              <a:rPr lang="en-GB" smtClean="0"/>
              <a:t>‹#›</a:t>
            </a:fld>
            <a:endParaRPr lang="en-GB"/>
          </a:p>
        </p:txBody>
      </p:sp>
    </p:spTree>
    <p:extLst>
      <p:ext uri="{BB962C8B-B14F-4D97-AF65-F5344CB8AC3E}">
        <p14:creationId xmlns:p14="http://schemas.microsoft.com/office/powerpoint/2010/main" val="21167882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Welcome the other students, start with good morning/ good afternoon</a:t>
            </a:r>
          </a:p>
          <a:p>
            <a:r>
              <a:rPr lang="en-GB" dirty="0"/>
              <a:t>Today I will be presenting my presentation about the decline of the high street that has been caused by switching to online shopping.</a:t>
            </a:r>
          </a:p>
        </p:txBody>
      </p:sp>
      <p:sp>
        <p:nvSpPr>
          <p:cNvPr id="4" name="Slide Number Placeholder 3"/>
          <p:cNvSpPr>
            <a:spLocks noGrp="1"/>
          </p:cNvSpPr>
          <p:nvPr>
            <p:ph type="sldNum" sz="quarter" idx="5"/>
          </p:nvPr>
        </p:nvSpPr>
        <p:spPr/>
        <p:txBody>
          <a:bodyPr/>
          <a:lstStyle/>
          <a:p>
            <a:fld id="{0CC323DB-A4EF-D743-B310-6534A64A99BE}" type="slidenum">
              <a:rPr lang="en-GB" smtClean="0"/>
              <a:t>1</a:t>
            </a:fld>
            <a:endParaRPr lang="en-GB"/>
          </a:p>
        </p:txBody>
      </p:sp>
    </p:spTree>
    <p:extLst>
      <p:ext uri="{BB962C8B-B14F-4D97-AF65-F5344CB8AC3E}">
        <p14:creationId xmlns:p14="http://schemas.microsoft.com/office/powerpoint/2010/main" val="4162357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400" b="0" u="none" dirty="0"/>
              <a:t>The decline of the high street is being caused by retailers shutting down.</a:t>
            </a:r>
          </a:p>
          <a:p>
            <a:pPr marL="285750" indent="-285750">
              <a:buFont typeface="Arial" panose="020B0604020202020204" pitchFamily="34" charset="0"/>
              <a:buChar char="•"/>
            </a:pPr>
            <a:r>
              <a:rPr lang="en-GB" sz="1400" b="0" u="none" dirty="0"/>
              <a:t>The reason why retailers have been closing down is because of the decrease in sales that they should have been receiving from their customers.</a:t>
            </a:r>
          </a:p>
          <a:p>
            <a:pPr marL="285750" indent="-285750">
              <a:buFont typeface="Arial" panose="020B0604020202020204" pitchFamily="34" charset="0"/>
              <a:buChar char="•"/>
            </a:pPr>
            <a:r>
              <a:rPr lang="en-GB" sz="1400" b="0" u="none" dirty="0"/>
              <a:t>Although the customers are not to be blamed since stocks have been a problem and causing “disruptions” stated by Richard, P</a:t>
            </a:r>
            <a:r>
              <a:rPr lang="en-GB" sz="1400" b="0" i="0" u="none" dirty="0"/>
              <a:t> (2021).</a:t>
            </a:r>
          </a:p>
          <a:p>
            <a:pPr marL="285750" indent="-285750">
              <a:buFont typeface="Arial" panose="020B0604020202020204" pitchFamily="34" charset="0"/>
              <a:buChar char="•"/>
            </a:pPr>
            <a:r>
              <a:rPr lang="en-GB" sz="1400" b="0" i="0" u="none" dirty="0"/>
              <a:t>Since there has been a decrease in stocks in the UK, customers are using store programs/apps to purchase items they want that will be transported from a far distance within’ the UK</a:t>
            </a:r>
          </a:p>
          <a:p>
            <a:pPr marL="285750" indent="-285750">
              <a:buFont typeface="Arial" panose="020B0604020202020204" pitchFamily="34" charset="0"/>
              <a:buChar char="•"/>
            </a:pPr>
            <a:r>
              <a:rPr lang="en-GB" sz="1400" b="0" i="0" u="none" dirty="0"/>
              <a:t>Concluding that customers are making a switch to online shopping and that being the root cause of the decline of the high streets.</a:t>
            </a:r>
            <a:endParaRPr lang="en-GB" sz="1400" b="0" u="none" dirty="0"/>
          </a:p>
          <a:p>
            <a:pPr marL="285750" indent="-285750">
              <a:buFont typeface="Arial" panose="020B0604020202020204" pitchFamily="34" charset="0"/>
              <a:buChar char="•"/>
            </a:pPr>
            <a:endParaRPr lang="en-GB" sz="1400" b="0" u="none" dirty="0"/>
          </a:p>
        </p:txBody>
      </p:sp>
      <p:sp>
        <p:nvSpPr>
          <p:cNvPr id="4" name="Slide Number Placeholder 3"/>
          <p:cNvSpPr>
            <a:spLocks noGrp="1"/>
          </p:cNvSpPr>
          <p:nvPr>
            <p:ph type="sldNum" sz="quarter" idx="5"/>
          </p:nvPr>
        </p:nvSpPr>
        <p:spPr/>
        <p:txBody>
          <a:bodyPr/>
          <a:lstStyle/>
          <a:p>
            <a:fld id="{0CC323DB-A4EF-D743-B310-6534A64A99BE}" type="slidenum">
              <a:rPr lang="en-GB" smtClean="0"/>
              <a:t>2</a:t>
            </a:fld>
            <a:endParaRPr lang="en-GB"/>
          </a:p>
        </p:txBody>
      </p:sp>
    </p:spTree>
    <p:extLst>
      <p:ext uri="{BB962C8B-B14F-4D97-AF65-F5344CB8AC3E}">
        <p14:creationId xmlns:p14="http://schemas.microsoft.com/office/powerpoint/2010/main" val="40934645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INTERNAL: Employers have been affected as they might have lost their jobs due to the stores shutting down, having to use job centres as a backup.</a:t>
            </a:r>
          </a:p>
          <a:p>
            <a:pPr marL="0" indent="0">
              <a:buFont typeface="Arial" panose="020B0604020202020204" pitchFamily="34" charset="0"/>
              <a:buNone/>
            </a:pPr>
            <a:r>
              <a:rPr lang="en-GB" dirty="0"/>
              <a:t>                  : Owners had to close stores and may be unable to recover financially from it if they were </a:t>
            </a:r>
            <a:r>
              <a:rPr lang="en-GB" u="none" dirty="0"/>
              <a:t>try and reopen.</a:t>
            </a:r>
          </a:p>
          <a:p>
            <a:pPr marL="0" indent="0">
              <a:buFont typeface="Arial" panose="020B0604020202020204" pitchFamily="34" charset="0"/>
              <a:buNone/>
            </a:pPr>
            <a:r>
              <a:rPr lang="en-GB" u="none" dirty="0"/>
              <a:t>                  : Managers suffers the same loses as employers requiring job centres as a back up and hope to find a job in such short amount of time.</a:t>
            </a:r>
          </a:p>
          <a:p>
            <a:pPr marL="0" indent="0">
              <a:buFont typeface="Arial" panose="020B0604020202020204" pitchFamily="34" charset="0"/>
              <a:buNone/>
            </a:pPr>
            <a:r>
              <a:rPr lang="en-GB" u="none" dirty="0"/>
              <a:t>EXTERNAL: Government have been letting Owners renting out properties for their job until now, so the government is losing money as an economy.</a:t>
            </a:r>
          </a:p>
          <a:p>
            <a:pPr marL="0" indent="0">
              <a:buFont typeface="Arial" panose="020B0604020202020204" pitchFamily="34" charset="0"/>
              <a:buNone/>
            </a:pPr>
            <a:r>
              <a:rPr lang="en-GB" u="none" dirty="0"/>
              <a:t>                   : Society has been affected by the decline of the high street </a:t>
            </a:r>
          </a:p>
          <a:p>
            <a:pPr marL="0" indent="0">
              <a:buFont typeface="Arial" panose="020B0604020202020204" pitchFamily="34" charset="0"/>
              <a:buNone/>
            </a:pPr>
            <a:r>
              <a:rPr lang="en-GB" u="none" dirty="0"/>
              <a:t>                   : Customers have been affected as they couldn’t get same products as they used to before .</a:t>
            </a:r>
          </a:p>
          <a:p>
            <a:pPr marL="0" indent="0">
              <a:buFont typeface="Arial" panose="020B0604020202020204" pitchFamily="34" charset="0"/>
              <a:buNone/>
            </a:pPr>
            <a:r>
              <a:rPr lang="en-GB" u="none" dirty="0"/>
              <a:t>                   : Supplier have been affected by the decline of the high street because their demand of supply have been decreased.</a:t>
            </a:r>
          </a:p>
          <a:p>
            <a:pPr marL="0" indent="0">
              <a:buFont typeface="Arial" panose="020B0604020202020204" pitchFamily="34" charset="0"/>
              <a:buNone/>
            </a:pPr>
            <a:r>
              <a:rPr lang="en-GB" u="none" dirty="0"/>
              <a:t>                   : Creditors they been affected financially as the retailers was shutting down that means they’re not receiving much funds as they would’ve had.              </a:t>
            </a:r>
          </a:p>
        </p:txBody>
      </p:sp>
      <p:sp>
        <p:nvSpPr>
          <p:cNvPr id="4" name="Slide Number Placeholder 3"/>
          <p:cNvSpPr>
            <a:spLocks noGrp="1"/>
          </p:cNvSpPr>
          <p:nvPr>
            <p:ph type="sldNum" sz="quarter" idx="5"/>
          </p:nvPr>
        </p:nvSpPr>
        <p:spPr/>
        <p:txBody>
          <a:bodyPr/>
          <a:lstStyle/>
          <a:p>
            <a:fld id="{0CC323DB-A4EF-D743-B310-6534A64A99BE}" type="slidenum">
              <a:rPr lang="en-GB" smtClean="0"/>
              <a:t>3</a:t>
            </a:fld>
            <a:endParaRPr lang="en-GB"/>
          </a:p>
        </p:txBody>
      </p:sp>
    </p:spTree>
    <p:extLst>
      <p:ext uri="{BB962C8B-B14F-4D97-AF65-F5344CB8AC3E}">
        <p14:creationId xmlns:p14="http://schemas.microsoft.com/office/powerpoint/2010/main" val="12274336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u="none" dirty="0"/>
              <a:t>Less people are visiting the high street resulting in the possibilities of financial struggles to keep up with the payment or perhaps customers forgetting about stores and focusing on their local shops. A possibility of the reason why less people are visiting could lead to the use of online shopping as I’ve mentioned on nature of the problem.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u="none" dirty="0"/>
              <a:t>Stores having a decline of sales and profits is not beneficial for society and the economy as a country. It’s important for businesses to sustain their funds otherwise it could end up with the worse case scenario of possibly of closing the store, whether it’s forever or temporary, reopening is unlikely.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u="none" dirty="0"/>
              <a:t>Individual community members ends up diminishing social connections since the idea of each person evolving with their own efforts would be wasted by the decline of high streets, whether if it was to open up businesses  or perhaps open up new companies.</a:t>
            </a:r>
          </a:p>
        </p:txBody>
      </p:sp>
      <p:sp>
        <p:nvSpPr>
          <p:cNvPr id="4" name="Slide Number Placeholder 3"/>
          <p:cNvSpPr>
            <a:spLocks noGrp="1"/>
          </p:cNvSpPr>
          <p:nvPr>
            <p:ph type="sldNum" sz="quarter" idx="5"/>
          </p:nvPr>
        </p:nvSpPr>
        <p:spPr/>
        <p:txBody>
          <a:bodyPr/>
          <a:lstStyle/>
          <a:p>
            <a:fld id="{0CC323DB-A4EF-D743-B310-6534A64A99BE}" type="slidenum">
              <a:rPr lang="en-GB" smtClean="0"/>
              <a:t>4</a:t>
            </a:fld>
            <a:endParaRPr lang="en-GB"/>
          </a:p>
        </p:txBody>
      </p:sp>
    </p:spTree>
    <p:extLst>
      <p:ext uri="{BB962C8B-B14F-4D97-AF65-F5344CB8AC3E}">
        <p14:creationId xmlns:p14="http://schemas.microsoft.com/office/powerpoint/2010/main" val="37423603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C323DB-A4EF-D743-B310-6534A64A99BE}" type="slidenum">
              <a:rPr lang="en-GB" smtClean="0"/>
              <a:t>5</a:t>
            </a:fld>
            <a:endParaRPr lang="en-GB"/>
          </a:p>
        </p:txBody>
      </p:sp>
    </p:spTree>
    <p:extLst>
      <p:ext uri="{BB962C8B-B14F-4D97-AF65-F5344CB8AC3E}">
        <p14:creationId xmlns:p14="http://schemas.microsoft.com/office/powerpoint/2010/main" val="2139518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Monday, February 7, 2022</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922610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Monday, February 7, 2022</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803255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Monday, February 7, 2022</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33997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Monday, February 7, 2022</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9748645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Monday, February 7, 2022</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084349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Monday, February 7, 2022</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631648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Monday, February 7, 2022</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5432756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Monday, February 7, 2022</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682072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Monday, February 7, 2022</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703294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Monday, February 7, 2022</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889883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Monday, February 7, 2022</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034043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Monday, February 7, 2022</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28049648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istockphoto.com/photo/empty-urban-street-with-skyscraper-at-sunrise-gm937620870-256451734"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kanbanize.com/lean-management/improvement/5-whys-analysis-tool" TargetMode="External"/><Relationship Id="rId5" Type="http://schemas.openxmlformats.org/officeDocument/2006/relationships/hyperlink" Target="https://amp.theguardian.com/business/2021/aug/20/retail-sales-in-great-britain-fall-as-people-turn-to-dining-out" TargetMode="External"/><Relationship Id="rId4" Type="http://schemas.openxmlformats.org/officeDocument/2006/relationships/hyperlink" Target="https://www.bbc.co.uk/news/business-4324099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1698518-CC51-CE47-923F-1EF29185F35A}"/>
              </a:ext>
            </a:extLst>
          </p:cNvPr>
          <p:cNvSpPr>
            <a:spLocks noGrp="1"/>
          </p:cNvSpPr>
          <p:nvPr>
            <p:ph type="ctrTitle"/>
          </p:nvPr>
        </p:nvSpPr>
        <p:spPr>
          <a:xfrm>
            <a:off x="472430" y="1915535"/>
            <a:ext cx="3236613" cy="3406187"/>
          </a:xfrm>
        </p:spPr>
        <p:txBody>
          <a:bodyPr>
            <a:normAutofit/>
          </a:bodyPr>
          <a:lstStyle/>
          <a:p>
            <a:pPr algn="r"/>
            <a:r>
              <a:rPr lang="en-GB" sz="4400" dirty="0">
                <a:solidFill>
                  <a:schemeClr val="bg1"/>
                </a:solidFill>
              </a:rPr>
              <a:t>Decline of the high street</a:t>
            </a:r>
            <a:br>
              <a:rPr lang="en-GB" sz="4400" dirty="0">
                <a:solidFill>
                  <a:schemeClr val="bg1"/>
                </a:solidFill>
              </a:rPr>
            </a:br>
            <a:endParaRPr lang="en-GB" sz="4400" dirty="0">
              <a:solidFill>
                <a:schemeClr val="bg1"/>
              </a:solidFill>
            </a:endParaRPr>
          </a:p>
        </p:txBody>
      </p:sp>
      <p:sp>
        <p:nvSpPr>
          <p:cNvPr id="3" name="Subtitle 2">
            <a:extLst>
              <a:ext uri="{FF2B5EF4-FFF2-40B4-BE49-F238E27FC236}">
                <a16:creationId xmlns:a16="http://schemas.microsoft.com/office/drawing/2014/main" id="{E6C1EB40-F967-AF4B-AB79-A1B8C7518C4D}"/>
              </a:ext>
            </a:extLst>
          </p:cNvPr>
          <p:cNvSpPr>
            <a:spLocks noGrp="1"/>
          </p:cNvSpPr>
          <p:nvPr>
            <p:ph type="subTitle" idx="1"/>
          </p:nvPr>
        </p:nvSpPr>
        <p:spPr>
          <a:xfrm>
            <a:off x="0" y="0"/>
            <a:ext cx="3230603" cy="1538784"/>
          </a:xfrm>
        </p:spPr>
        <p:txBody>
          <a:bodyPr>
            <a:normAutofit/>
          </a:bodyPr>
          <a:lstStyle/>
          <a:p>
            <a:pPr algn="r"/>
            <a:r>
              <a:rPr lang="en-GB" sz="1200" dirty="0">
                <a:solidFill>
                  <a:schemeClr val="bg1"/>
                </a:solidFill>
              </a:rPr>
              <a:t>Elena </a:t>
            </a:r>
            <a:r>
              <a:rPr lang="en-GB" sz="1200" dirty="0" err="1">
                <a:solidFill>
                  <a:schemeClr val="bg1"/>
                </a:solidFill>
              </a:rPr>
              <a:t>pruteanu</a:t>
            </a:r>
            <a:endParaRPr lang="en-GB" sz="1200" dirty="0">
              <a:solidFill>
                <a:schemeClr val="bg1"/>
              </a:solidFill>
            </a:endParaRPr>
          </a:p>
          <a:p>
            <a:pPr algn="r"/>
            <a:r>
              <a:rPr lang="en-GB" sz="1200" dirty="0">
                <a:solidFill>
                  <a:schemeClr val="bg1"/>
                </a:solidFill>
              </a:rPr>
              <a:t>STUDENT ID:2111212 </a:t>
            </a:r>
          </a:p>
        </p:txBody>
      </p:sp>
      <p:sp>
        <p:nvSpPr>
          <p:cNvPr id="5" name="TextBox 4">
            <a:extLst>
              <a:ext uri="{FF2B5EF4-FFF2-40B4-BE49-F238E27FC236}">
                <a16:creationId xmlns:a16="http://schemas.microsoft.com/office/drawing/2014/main" id="{DAB17F09-1EB8-FE44-A050-6595AD2A944A}"/>
              </a:ext>
            </a:extLst>
          </p:cNvPr>
          <p:cNvSpPr txBox="1"/>
          <p:nvPr/>
        </p:nvSpPr>
        <p:spPr>
          <a:xfrm>
            <a:off x="6672263" y="358151"/>
            <a:ext cx="4714875" cy="646331"/>
          </a:xfrm>
          <a:prstGeom prst="rect">
            <a:avLst/>
          </a:prstGeom>
          <a:noFill/>
        </p:spPr>
        <p:txBody>
          <a:bodyPr wrap="square" rtlCol="0">
            <a:spAutoFit/>
          </a:bodyPr>
          <a:lstStyle/>
          <a:p>
            <a:r>
              <a:rPr lang="en-GB" sz="3600" b="1" dirty="0"/>
              <a:t>WELCOME</a:t>
            </a:r>
          </a:p>
        </p:txBody>
      </p:sp>
      <p:pic>
        <p:nvPicPr>
          <p:cNvPr id="6" name="Picture 5">
            <a:extLst>
              <a:ext uri="{FF2B5EF4-FFF2-40B4-BE49-F238E27FC236}">
                <a16:creationId xmlns:a16="http://schemas.microsoft.com/office/drawing/2014/main" id="{E72DBA83-1073-A446-A13E-F9B30032A06E}"/>
              </a:ext>
            </a:extLst>
          </p:cNvPr>
          <p:cNvPicPr>
            <a:picLocks noChangeAspect="1"/>
          </p:cNvPicPr>
          <p:nvPr/>
        </p:nvPicPr>
        <p:blipFill>
          <a:blip r:embed="rId3"/>
          <a:stretch>
            <a:fillRect/>
          </a:stretch>
        </p:blipFill>
        <p:spPr>
          <a:xfrm>
            <a:off x="4512078" y="1615095"/>
            <a:ext cx="7283703" cy="4089620"/>
          </a:xfrm>
          <a:prstGeom prst="rect">
            <a:avLst/>
          </a:prstGeom>
        </p:spPr>
      </p:pic>
      <p:sp>
        <p:nvSpPr>
          <p:cNvPr id="4" name="TextBox 3">
            <a:extLst>
              <a:ext uri="{FF2B5EF4-FFF2-40B4-BE49-F238E27FC236}">
                <a16:creationId xmlns:a16="http://schemas.microsoft.com/office/drawing/2014/main" id="{F358FD71-78A8-374A-890A-8C693A41CBE2}"/>
              </a:ext>
            </a:extLst>
          </p:cNvPr>
          <p:cNvSpPr txBox="1"/>
          <p:nvPr/>
        </p:nvSpPr>
        <p:spPr>
          <a:xfrm>
            <a:off x="142875" y="6012578"/>
            <a:ext cx="3895724" cy="646331"/>
          </a:xfrm>
          <a:prstGeom prst="rect">
            <a:avLst/>
          </a:prstGeom>
          <a:noFill/>
        </p:spPr>
        <p:txBody>
          <a:bodyPr wrap="square" rtlCol="0">
            <a:spAutoFit/>
          </a:bodyPr>
          <a:lstStyle/>
          <a:p>
            <a:r>
              <a:rPr lang="en-GB" dirty="0">
                <a:solidFill>
                  <a:schemeClr val="bg1"/>
                </a:solidFill>
              </a:rPr>
              <a:t>NATURE – SCOPE – IMPACT</a:t>
            </a:r>
          </a:p>
          <a:p>
            <a:endParaRPr lang="en-GB" dirty="0">
              <a:solidFill>
                <a:schemeClr val="bg1"/>
              </a:solidFill>
            </a:endParaRPr>
          </a:p>
        </p:txBody>
      </p:sp>
    </p:spTree>
    <p:extLst>
      <p:ext uri="{BB962C8B-B14F-4D97-AF65-F5344CB8AC3E}">
        <p14:creationId xmlns:p14="http://schemas.microsoft.com/office/powerpoint/2010/main" val="934875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4D896123-1B32-4CB1-B2ED-E34BBC26B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4F04D94-5D02-443B-801E-0CAC1D4EB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6400372"/>
            <a:ext cx="12192000" cy="4567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7EC3463E-A287-4F49-B062-D414EE2A082D}"/>
              </a:ext>
            </a:extLst>
          </p:cNvPr>
          <p:cNvPicPr>
            <a:picLocks noChangeAspect="1"/>
          </p:cNvPicPr>
          <p:nvPr/>
        </p:nvPicPr>
        <p:blipFill>
          <a:blip r:embed="rId3"/>
          <a:stretch>
            <a:fillRect/>
          </a:stretch>
        </p:blipFill>
        <p:spPr>
          <a:xfrm>
            <a:off x="5722712" y="-14615"/>
            <a:ext cx="6469288" cy="3388281"/>
          </a:xfrm>
          <a:prstGeom prst="rect">
            <a:avLst/>
          </a:prstGeom>
        </p:spPr>
      </p:pic>
      <p:sp>
        <p:nvSpPr>
          <p:cNvPr id="17" name="Rectangle 16">
            <a:extLst>
              <a:ext uri="{FF2B5EF4-FFF2-40B4-BE49-F238E27FC236}">
                <a16:creationId xmlns:a16="http://schemas.microsoft.com/office/drawing/2014/main" id="{F57DA40C-10B8-4678-8433-AA03ED65E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A074E66-C955-C047-8717-9BAE932A54D0}"/>
              </a:ext>
            </a:extLst>
          </p:cNvPr>
          <p:cNvSpPr>
            <a:spLocks noGrp="1"/>
          </p:cNvSpPr>
          <p:nvPr>
            <p:ph type="title"/>
          </p:nvPr>
        </p:nvSpPr>
        <p:spPr>
          <a:xfrm>
            <a:off x="6666766" y="3575391"/>
            <a:ext cx="5344886" cy="1726142"/>
          </a:xfrm>
        </p:spPr>
        <p:txBody>
          <a:bodyPr vert="horz" lIns="0" tIns="0" rIns="0" bIns="0" rtlCol="0" anchor="b">
            <a:normAutofit/>
          </a:bodyPr>
          <a:lstStyle/>
          <a:p>
            <a:r>
              <a:rPr lang="en-US" sz="4000" spc="750" dirty="0"/>
              <a:t>Nature of the problem </a:t>
            </a:r>
          </a:p>
        </p:txBody>
      </p:sp>
      <p:sp>
        <p:nvSpPr>
          <p:cNvPr id="19" name="Rectangle 18">
            <a:extLst>
              <a:ext uri="{FF2B5EF4-FFF2-40B4-BE49-F238E27FC236}">
                <a16:creationId xmlns:a16="http://schemas.microsoft.com/office/drawing/2014/main" id="{6FF3D9AA-2746-40BA-A174-3C45EA458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0BF160C-EC5F-45F5-9B8D-197AFA37B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Merge 5">
            <a:extLst>
              <a:ext uri="{FF2B5EF4-FFF2-40B4-BE49-F238E27FC236}">
                <a16:creationId xmlns:a16="http://schemas.microsoft.com/office/drawing/2014/main" id="{1763A24D-7A88-3F42-BA1B-4252F86F9E7A}"/>
              </a:ext>
            </a:extLst>
          </p:cNvPr>
          <p:cNvSpPr/>
          <p:nvPr/>
        </p:nvSpPr>
        <p:spPr>
          <a:xfrm>
            <a:off x="544015" y="271016"/>
            <a:ext cx="4886479" cy="980661"/>
          </a:xfrm>
          <a:prstGeom prst="flowChartMerge">
            <a:avLst/>
          </a:prstGeom>
          <a:solidFill>
            <a:schemeClr val="accent1">
              <a:alpha val="7105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Nature: Decline of the high street </a:t>
            </a:r>
          </a:p>
        </p:txBody>
      </p:sp>
      <p:sp>
        <p:nvSpPr>
          <p:cNvPr id="12" name="Rounded Rectangle 11">
            <a:extLst>
              <a:ext uri="{FF2B5EF4-FFF2-40B4-BE49-F238E27FC236}">
                <a16:creationId xmlns:a16="http://schemas.microsoft.com/office/drawing/2014/main" id="{DE68E45B-E0DF-4445-BD12-F50563A69FE3}"/>
              </a:ext>
            </a:extLst>
          </p:cNvPr>
          <p:cNvSpPr/>
          <p:nvPr/>
        </p:nvSpPr>
        <p:spPr>
          <a:xfrm>
            <a:off x="1344601" y="2436784"/>
            <a:ext cx="3864630" cy="715618"/>
          </a:xfrm>
          <a:prstGeom prst="roundRect">
            <a:avLst/>
          </a:prstGeom>
          <a:solidFill>
            <a:schemeClr val="accent1">
              <a:alpha val="6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Decreasing in sales.</a:t>
            </a:r>
          </a:p>
        </p:txBody>
      </p:sp>
      <p:sp>
        <p:nvSpPr>
          <p:cNvPr id="22" name="Rectangular Callout 21">
            <a:extLst>
              <a:ext uri="{FF2B5EF4-FFF2-40B4-BE49-F238E27FC236}">
                <a16:creationId xmlns:a16="http://schemas.microsoft.com/office/drawing/2014/main" id="{2B215E05-7D9C-7B4E-BB21-C570863173DC}"/>
              </a:ext>
            </a:extLst>
          </p:cNvPr>
          <p:cNvSpPr/>
          <p:nvPr/>
        </p:nvSpPr>
        <p:spPr>
          <a:xfrm>
            <a:off x="63978" y="2436784"/>
            <a:ext cx="1020418" cy="675850"/>
          </a:xfrm>
          <a:prstGeom prst="wedgeRectCallout">
            <a:avLst/>
          </a:prstGeom>
          <a:solidFill>
            <a:schemeClr val="accent1">
              <a:alpha val="56987"/>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Why?</a:t>
            </a:r>
          </a:p>
        </p:txBody>
      </p:sp>
      <p:sp>
        <p:nvSpPr>
          <p:cNvPr id="23" name="Rectangular Callout 22">
            <a:extLst>
              <a:ext uri="{FF2B5EF4-FFF2-40B4-BE49-F238E27FC236}">
                <a16:creationId xmlns:a16="http://schemas.microsoft.com/office/drawing/2014/main" id="{417BFFDE-4C91-6642-BD71-FE82C68D1760}"/>
              </a:ext>
            </a:extLst>
          </p:cNvPr>
          <p:cNvSpPr/>
          <p:nvPr/>
        </p:nvSpPr>
        <p:spPr>
          <a:xfrm>
            <a:off x="48090" y="3494464"/>
            <a:ext cx="1020418" cy="675850"/>
          </a:xfrm>
          <a:prstGeom prst="wedgeRectCallout">
            <a:avLst/>
          </a:prstGeom>
          <a:solidFill>
            <a:schemeClr val="accent1">
              <a:alpha val="52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Why?</a:t>
            </a:r>
          </a:p>
        </p:txBody>
      </p:sp>
      <p:sp>
        <p:nvSpPr>
          <p:cNvPr id="24" name="Rounded Rectangle 23">
            <a:extLst>
              <a:ext uri="{FF2B5EF4-FFF2-40B4-BE49-F238E27FC236}">
                <a16:creationId xmlns:a16="http://schemas.microsoft.com/office/drawing/2014/main" id="{2E4BCF05-471C-B74D-B6AF-5F746400B960}"/>
              </a:ext>
            </a:extLst>
          </p:cNvPr>
          <p:cNvSpPr/>
          <p:nvPr/>
        </p:nvSpPr>
        <p:spPr>
          <a:xfrm>
            <a:off x="1336081" y="3455936"/>
            <a:ext cx="3864630" cy="715618"/>
          </a:xfrm>
          <a:prstGeom prst="roundRect">
            <a:avLst/>
          </a:prstGeom>
          <a:solidFill>
            <a:schemeClr val="accent1">
              <a:alpha val="6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Decrease of stocks throughout the UK due to Brexit.</a:t>
            </a:r>
          </a:p>
        </p:txBody>
      </p:sp>
      <p:sp>
        <p:nvSpPr>
          <p:cNvPr id="26" name="Rectangular Callout 25">
            <a:extLst>
              <a:ext uri="{FF2B5EF4-FFF2-40B4-BE49-F238E27FC236}">
                <a16:creationId xmlns:a16="http://schemas.microsoft.com/office/drawing/2014/main" id="{F23C6A96-11E3-2242-8FA0-E5A91D834D37}"/>
              </a:ext>
            </a:extLst>
          </p:cNvPr>
          <p:cNvSpPr/>
          <p:nvPr/>
        </p:nvSpPr>
        <p:spPr>
          <a:xfrm>
            <a:off x="65095" y="4475750"/>
            <a:ext cx="1020418" cy="675850"/>
          </a:xfrm>
          <a:prstGeom prst="wedgeRectCallout">
            <a:avLst/>
          </a:prstGeom>
          <a:solidFill>
            <a:schemeClr val="accent1">
              <a:alpha val="52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Why?</a:t>
            </a:r>
          </a:p>
        </p:txBody>
      </p:sp>
      <p:sp>
        <p:nvSpPr>
          <p:cNvPr id="27" name="Rounded Rectangle 26">
            <a:extLst>
              <a:ext uri="{FF2B5EF4-FFF2-40B4-BE49-F238E27FC236}">
                <a16:creationId xmlns:a16="http://schemas.microsoft.com/office/drawing/2014/main" id="{678ECA8E-9357-024A-9E53-A0B6F7776335}"/>
              </a:ext>
            </a:extLst>
          </p:cNvPr>
          <p:cNvSpPr/>
          <p:nvPr/>
        </p:nvSpPr>
        <p:spPr>
          <a:xfrm>
            <a:off x="1344601" y="4438462"/>
            <a:ext cx="3864630" cy="715618"/>
          </a:xfrm>
          <a:prstGeom prst="roundRect">
            <a:avLst/>
          </a:prstGeom>
          <a:solidFill>
            <a:schemeClr val="accent1">
              <a:alpha val="6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Customers are using store programs to purchase products from different parts of the UK.</a:t>
            </a:r>
          </a:p>
        </p:txBody>
      </p:sp>
      <p:sp>
        <p:nvSpPr>
          <p:cNvPr id="28" name="Rectangular Callout 27">
            <a:extLst>
              <a:ext uri="{FF2B5EF4-FFF2-40B4-BE49-F238E27FC236}">
                <a16:creationId xmlns:a16="http://schemas.microsoft.com/office/drawing/2014/main" id="{41CC6BD1-3225-0D41-AA21-35B5266AD829}"/>
              </a:ext>
            </a:extLst>
          </p:cNvPr>
          <p:cNvSpPr/>
          <p:nvPr/>
        </p:nvSpPr>
        <p:spPr>
          <a:xfrm>
            <a:off x="86175" y="5514012"/>
            <a:ext cx="1020418" cy="675850"/>
          </a:xfrm>
          <a:prstGeom prst="wedgeRectCallout">
            <a:avLst/>
          </a:prstGeom>
          <a:solidFill>
            <a:schemeClr val="accent1">
              <a:alpha val="52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Why?</a:t>
            </a:r>
          </a:p>
        </p:txBody>
      </p:sp>
      <p:sp>
        <p:nvSpPr>
          <p:cNvPr id="29" name="Rounded Rectangle 28">
            <a:extLst>
              <a:ext uri="{FF2B5EF4-FFF2-40B4-BE49-F238E27FC236}">
                <a16:creationId xmlns:a16="http://schemas.microsoft.com/office/drawing/2014/main" id="{F32C2049-63F8-0D47-B9FB-ADEF2B63E6A3}"/>
              </a:ext>
            </a:extLst>
          </p:cNvPr>
          <p:cNvSpPr/>
          <p:nvPr/>
        </p:nvSpPr>
        <p:spPr>
          <a:xfrm>
            <a:off x="1331208" y="5430110"/>
            <a:ext cx="3803719" cy="759752"/>
          </a:xfrm>
          <a:prstGeom prst="roundRect">
            <a:avLst/>
          </a:prstGeom>
          <a:solidFill>
            <a:schemeClr val="accent1">
              <a:alpha val="6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switch to online shopping.</a:t>
            </a:r>
          </a:p>
        </p:txBody>
      </p:sp>
      <p:sp>
        <p:nvSpPr>
          <p:cNvPr id="33" name="Left Arrow 32">
            <a:extLst>
              <a:ext uri="{FF2B5EF4-FFF2-40B4-BE49-F238E27FC236}">
                <a16:creationId xmlns:a16="http://schemas.microsoft.com/office/drawing/2014/main" id="{1313632A-FE09-D245-A940-F16A4753C318}"/>
              </a:ext>
            </a:extLst>
          </p:cNvPr>
          <p:cNvSpPr/>
          <p:nvPr/>
        </p:nvSpPr>
        <p:spPr>
          <a:xfrm>
            <a:off x="5246345" y="5392022"/>
            <a:ext cx="1584738" cy="919829"/>
          </a:xfrm>
          <a:prstGeom prst="leftArrow">
            <a:avLst/>
          </a:prstGeom>
          <a:solidFill>
            <a:schemeClr val="accent1">
              <a:alpha val="67000"/>
            </a:schemeClr>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Root Cause</a:t>
            </a:r>
          </a:p>
        </p:txBody>
      </p:sp>
      <p:sp>
        <p:nvSpPr>
          <p:cNvPr id="25" name="Rounded Rectangle 24">
            <a:extLst>
              <a:ext uri="{FF2B5EF4-FFF2-40B4-BE49-F238E27FC236}">
                <a16:creationId xmlns:a16="http://schemas.microsoft.com/office/drawing/2014/main" id="{F8CED618-CACA-3141-A82A-30F54512ADF1}"/>
              </a:ext>
            </a:extLst>
          </p:cNvPr>
          <p:cNvSpPr/>
          <p:nvPr/>
        </p:nvSpPr>
        <p:spPr>
          <a:xfrm>
            <a:off x="1344601" y="1474142"/>
            <a:ext cx="3864630" cy="715618"/>
          </a:xfrm>
          <a:prstGeom prst="roundRect">
            <a:avLst/>
          </a:prstGeom>
          <a:solidFill>
            <a:schemeClr val="accent1">
              <a:alpha val="6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Retailers closing down.</a:t>
            </a:r>
          </a:p>
        </p:txBody>
      </p:sp>
      <p:sp>
        <p:nvSpPr>
          <p:cNvPr id="30" name="Rectangular Callout 29">
            <a:extLst>
              <a:ext uri="{FF2B5EF4-FFF2-40B4-BE49-F238E27FC236}">
                <a16:creationId xmlns:a16="http://schemas.microsoft.com/office/drawing/2014/main" id="{636590D8-FE69-1D41-9349-A92BE38DF595}"/>
              </a:ext>
            </a:extLst>
          </p:cNvPr>
          <p:cNvSpPr/>
          <p:nvPr/>
        </p:nvSpPr>
        <p:spPr>
          <a:xfrm>
            <a:off x="63978" y="1474142"/>
            <a:ext cx="1020418" cy="675850"/>
          </a:xfrm>
          <a:prstGeom prst="wedgeRectCallout">
            <a:avLst/>
          </a:prstGeom>
          <a:solidFill>
            <a:schemeClr val="accent1">
              <a:alpha val="56987"/>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Why?</a:t>
            </a:r>
          </a:p>
        </p:txBody>
      </p:sp>
      <p:sp>
        <p:nvSpPr>
          <p:cNvPr id="3" name="TextBox 2">
            <a:extLst>
              <a:ext uri="{FF2B5EF4-FFF2-40B4-BE49-F238E27FC236}">
                <a16:creationId xmlns:a16="http://schemas.microsoft.com/office/drawing/2014/main" id="{CE101320-A9FD-1C43-A692-FD783383690E}"/>
              </a:ext>
            </a:extLst>
          </p:cNvPr>
          <p:cNvSpPr txBox="1"/>
          <p:nvPr/>
        </p:nvSpPr>
        <p:spPr>
          <a:xfrm>
            <a:off x="10408785" y="6455814"/>
            <a:ext cx="3119434" cy="369332"/>
          </a:xfrm>
          <a:prstGeom prst="rect">
            <a:avLst/>
          </a:prstGeom>
          <a:noFill/>
        </p:spPr>
        <p:txBody>
          <a:bodyPr wrap="square" rtlCol="0">
            <a:spAutoFit/>
          </a:bodyPr>
          <a:lstStyle/>
          <a:p>
            <a:r>
              <a:rPr lang="en-GB" dirty="0"/>
              <a:t>Richard, P (2021)</a:t>
            </a:r>
          </a:p>
        </p:txBody>
      </p:sp>
    </p:spTree>
    <p:extLst>
      <p:ext uri="{BB962C8B-B14F-4D97-AF65-F5344CB8AC3E}">
        <p14:creationId xmlns:p14="http://schemas.microsoft.com/office/powerpoint/2010/main" val="25682893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E9E31D-0760-5148-8D24-4B6297430770}"/>
              </a:ext>
            </a:extLst>
          </p:cNvPr>
          <p:cNvSpPr>
            <a:spLocks noGrp="1"/>
          </p:cNvSpPr>
          <p:nvPr>
            <p:ph type="title"/>
          </p:nvPr>
        </p:nvSpPr>
        <p:spPr>
          <a:xfrm>
            <a:off x="1371601" y="8371"/>
            <a:ext cx="4724399" cy="1218942"/>
          </a:xfrm>
        </p:spPr>
        <p:txBody>
          <a:bodyPr anchor="b">
            <a:normAutofit/>
          </a:bodyPr>
          <a:lstStyle/>
          <a:p>
            <a:r>
              <a:rPr lang="en-GB" dirty="0"/>
              <a:t>Scope of the problem</a:t>
            </a:r>
          </a:p>
        </p:txBody>
      </p:sp>
      <p:sp>
        <p:nvSpPr>
          <p:cNvPr id="14" name="Rectangle 13">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172C200E-21AB-2E49-90E6-F4826EEDC156}"/>
              </a:ext>
            </a:extLst>
          </p:cNvPr>
          <p:cNvSpPr/>
          <p:nvPr/>
        </p:nvSpPr>
        <p:spPr>
          <a:xfrm flipH="1">
            <a:off x="3900487" y="2896275"/>
            <a:ext cx="2195513" cy="121894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Stakeholders</a:t>
            </a:r>
          </a:p>
        </p:txBody>
      </p:sp>
      <p:cxnSp>
        <p:nvCxnSpPr>
          <p:cNvPr id="8" name="Straight Arrow Connector 7">
            <a:extLst>
              <a:ext uri="{FF2B5EF4-FFF2-40B4-BE49-F238E27FC236}">
                <a16:creationId xmlns:a16="http://schemas.microsoft.com/office/drawing/2014/main" id="{B9805F2D-0B18-C94B-BB91-CFFAB391763E}"/>
              </a:ext>
            </a:extLst>
          </p:cNvPr>
          <p:cNvCxnSpPr>
            <a:cxnSpLocks/>
          </p:cNvCxnSpPr>
          <p:nvPr/>
        </p:nvCxnSpPr>
        <p:spPr>
          <a:xfrm flipH="1">
            <a:off x="3573254" y="3476647"/>
            <a:ext cx="30003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1B9B8E0C-4251-F648-BA2B-06FDABB0DCEC}"/>
              </a:ext>
            </a:extLst>
          </p:cNvPr>
          <p:cNvSpPr/>
          <p:nvPr/>
        </p:nvSpPr>
        <p:spPr>
          <a:xfrm>
            <a:off x="2244516" y="2979384"/>
            <a:ext cx="1304445" cy="9945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Internal</a:t>
            </a:r>
          </a:p>
        </p:txBody>
      </p:sp>
      <p:cxnSp>
        <p:nvCxnSpPr>
          <p:cNvPr id="17" name="Straight Arrow Connector 16">
            <a:extLst>
              <a:ext uri="{FF2B5EF4-FFF2-40B4-BE49-F238E27FC236}">
                <a16:creationId xmlns:a16="http://schemas.microsoft.com/office/drawing/2014/main" id="{6BFB8D32-E4DB-4E42-B528-85A88A3AC118}"/>
              </a:ext>
            </a:extLst>
          </p:cNvPr>
          <p:cNvCxnSpPr>
            <a:stCxn id="13" idx="1"/>
          </p:cNvCxnSpPr>
          <p:nvPr/>
        </p:nvCxnSpPr>
        <p:spPr>
          <a:xfrm flipH="1" flipV="1">
            <a:off x="2401679" y="2447947"/>
            <a:ext cx="33869" cy="6770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06FF7990-4218-2340-852C-8457CFF8D172}"/>
              </a:ext>
            </a:extLst>
          </p:cNvPr>
          <p:cNvSpPr txBox="1"/>
          <p:nvPr/>
        </p:nvSpPr>
        <p:spPr>
          <a:xfrm>
            <a:off x="1844466" y="1942506"/>
            <a:ext cx="1371601" cy="369332"/>
          </a:xfrm>
          <a:prstGeom prst="rect">
            <a:avLst/>
          </a:prstGeom>
          <a:noFill/>
        </p:spPr>
        <p:txBody>
          <a:bodyPr wrap="square" rtlCol="0">
            <a:spAutoFit/>
          </a:bodyPr>
          <a:lstStyle/>
          <a:p>
            <a:r>
              <a:rPr lang="en-GB" dirty="0"/>
              <a:t>Employers</a:t>
            </a:r>
          </a:p>
        </p:txBody>
      </p:sp>
      <p:cxnSp>
        <p:nvCxnSpPr>
          <p:cNvPr id="20" name="Straight Arrow Connector 19">
            <a:extLst>
              <a:ext uri="{FF2B5EF4-FFF2-40B4-BE49-F238E27FC236}">
                <a16:creationId xmlns:a16="http://schemas.microsoft.com/office/drawing/2014/main" id="{FC248B4E-2EBB-D541-BC78-3CCC3B11FC01}"/>
              </a:ext>
            </a:extLst>
          </p:cNvPr>
          <p:cNvCxnSpPr>
            <a:stCxn id="13" idx="3"/>
          </p:cNvCxnSpPr>
          <p:nvPr/>
        </p:nvCxnSpPr>
        <p:spPr>
          <a:xfrm flipH="1">
            <a:off x="2401679" y="3828265"/>
            <a:ext cx="33869" cy="94854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E07CE2CA-408C-2148-AE07-AD4D1EB5D25D}"/>
              </a:ext>
            </a:extLst>
          </p:cNvPr>
          <p:cNvSpPr txBox="1"/>
          <p:nvPr/>
        </p:nvSpPr>
        <p:spPr>
          <a:xfrm>
            <a:off x="1889445" y="4793010"/>
            <a:ext cx="1092515" cy="369332"/>
          </a:xfrm>
          <a:prstGeom prst="rect">
            <a:avLst/>
          </a:prstGeom>
          <a:noFill/>
        </p:spPr>
        <p:txBody>
          <a:bodyPr wrap="square" rtlCol="0">
            <a:spAutoFit/>
          </a:bodyPr>
          <a:lstStyle/>
          <a:p>
            <a:r>
              <a:rPr lang="en-GB" dirty="0"/>
              <a:t>Owner</a:t>
            </a:r>
          </a:p>
        </p:txBody>
      </p:sp>
      <p:cxnSp>
        <p:nvCxnSpPr>
          <p:cNvPr id="23" name="Straight Arrow Connector 22">
            <a:extLst>
              <a:ext uri="{FF2B5EF4-FFF2-40B4-BE49-F238E27FC236}">
                <a16:creationId xmlns:a16="http://schemas.microsoft.com/office/drawing/2014/main" id="{1E328A56-2802-354B-9DD0-C3D47BB2D2B7}"/>
              </a:ext>
            </a:extLst>
          </p:cNvPr>
          <p:cNvCxnSpPr>
            <a:stCxn id="13" idx="4"/>
          </p:cNvCxnSpPr>
          <p:nvPr/>
        </p:nvCxnSpPr>
        <p:spPr>
          <a:xfrm>
            <a:off x="2896739" y="3973910"/>
            <a:ext cx="319328" cy="8191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16C3DEB1-3EEA-8248-ACF5-5FB3DB867856}"/>
              </a:ext>
            </a:extLst>
          </p:cNvPr>
          <p:cNvSpPr txBox="1"/>
          <p:nvPr/>
        </p:nvSpPr>
        <p:spPr>
          <a:xfrm>
            <a:off x="2981960" y="4857733"/>
            <a:ext cx="1124214" cy="369332"/>
          </a:xfrm>
          <a:prstGeom prst="rect">
            <a:avLst/>
          </a:prstGeom>
          <a:noFill/>
        </p:spPr>
        <p:txBody>
          <a:bodyPr wrap="square" rtlCol="0">
            <a:spAutoFit/>
          </a:bodyPr>
          <a:lstStyle/>
          <a:p>
            <a:r>
              <a:rPr lang="en-GB" dirty="0"/>
              <a:t>Manager</a:t>
            </a:r>
          </a:p>
        </p:txBody>
      </p:sp>
      <p:cxnSp>
        <p:nvCxnSpPr>
          <p:cNvPr id="26" name="Straight Arrow Connector 25">
            <a:extLst>
              <a:ext uri="{FF2B5EF4-FFF2-40B4-BE49-F238E27FC236}">
                <a16:creationId xmlns:a16="http://schemas.microsoft.com/office/drawing/2014/main" id="{3CC35A6E-29A5-F843-911E-325D0F5375AD}"/>
              </a:ext>
            </a:extLst>
          </p:cNvPr>
          <p:cNvCxnSpPr>
            <a:stCxn id="6" idx="2"/>
          </p:cNvCxnSpPr>
          <p:nvPr/>
        </p:nvCxnSpPr>
        <p:spPr>
          <a:xfrm>
            <a:off x="6096000" y="3505746"/>
            <a:ext cx="42862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Oval 27">
            <a:extLst>
              <a:ext uri="{FF2B5EF4-FFF2-40B4-BE49-F238E27FC236}">
                <a16:creationId xmlns:a16="http://schemas.microsoft.com/office/drawing/2014/main" id="{8577DC4F-C004-E747-BD56-4F54334433FB}"/>
              </a:ext>
            </a:extLst>
          </p:cNvPr>
          <p:cNvSpPr/>
          <p:nvPr/>
        </p:nvSpPr>
        <p:spPr>
          <a:xfrm>
            <a:off x="6548438" y="3008483"/>
            <a:ext cx="1432742" cy="9945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External</a:t>
            </a:r>
          </a:p>
        </p:txBody>
      </p:sp>
      <p:cxnSp>
        <p:nvCxnSpPr>
          <p:cNvPr id="30" name="Straight Arrow Connector 29">
            <a:extLst>
              <a:ext uri="{FF2B5EF4-FFF2-40B4-BE49-F238E27FC236}">
                <a16:creationId xmlns:a16="http://schemas.microsoft.com/office/drawing/2014/main" id="{A2D47DD0-6097-0E41-9B6A-9C71B30081EB}"/>
              </a:ext>
            </a:extLst>
          </p:cNvPr>
          <p:cNvCxnSpPr>
            <a:cxnSpLocks/>
            <a:stCxn id="28" idx="0"/>
          </p:cNvCxnSpPr>
          <p:nvPr/>
        </p:nvCxnSpPr>
        <p:spPr>
          <a:xfrm flipV="1">
            <a:off x="7264809" y="1808166"/>
            <a:ext cx="291979" cy="12003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8295F65C-B2AF-114E-9498-81735DCE9E38}"/>
              </a:ext>
            </a:extLst>
          </p:cNvPr>
          <p:cNvSpPr txBox="1"/>
          <p:nvPr/>
        </p:nvSpPr>
        <p:spPr>
          <a:xfrm>
            <a:off x="7055497" y="1356897"/>
            <a:ext cx="1769929" cy="369332"/>
          </a:xfrm>
          <a:prstGeom prst="rect">
            <a:avLst/>
          </a:prstGeom>
          <a:noFill/>
        </p:spPr>
        <p:txBody>
          <a:bodyPr wrap="square" rtlCol="0">
            <a:spAutoFit/>
          </a:bodyPr>
          <a:lstStyle/>
          <a:p>
            <a:r>
              <a:rPr lang="en-GB" dirty="0"/>
              <a:t>Government</a:t>
            </a:r>
          </a:p>
        </p:txBody>
      </p:sp>
      <p:cxnSp>
        <p:nvCxnSpPr>
          <p:cNvPr id="33" name="Straight Arrow Connector 32">
            <a:extLst>
              <a:ext uri="{FF2B5EF4-FFF2-40B4-BE49-F238E27FC236}">
                <a16:creationId xmlns:a16="http://schemas.microsoft.com/office/drawing/2014/main" id="{7E024143-AA6B-3744-AFBE-1078256114E1}"/>
              </a:ext>
            </a:extLst>
          </p:cNvPr>
          <p:cNvCxnSpPr>
            <a:cxnSpLocks/>
            <a:stCxn id="28" idx="7"/>
          </p:cNvCxnSpPr>
          <p:nvPr/>
        </p:nvCxnSpPr>
        <p:spPr>
          <a:xfrm flipV="1">
            <a:off x="7771360" y="2353526"/>
            <a:ext cx="121653" cy="80060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C3D204E1-2554-FD4E-989C-FAB65DFD9AC6}"/>
              </a:ext>
            </a:extLst>
          </p:cNvPr>
          <p:cNvSpPr txBox="1"/>
          <p:nvPr/>
        </p:nvSpPr>
        <p:spPr>
          <a:xfrm>
            <a:off x="7645564" y="2024134"/>
            <a:ext cx="1359921" cy="369332"/>
          </a:xfrm>
          <a:prstGeom prst="rect">
            <a:avLst/>
          </a:prstGeom>
          <a:noFill/>
        </p:spPr>
        <p:txBody>
          <a:bodyPr wrap="square" rtlCol="0">
            <a:spAutoFit/>
          </a:bodyPr>
          <a:lstStyle/>
          <a:p>
            <a:r>
              <a:rPr lang="en-GB" dirty="0"/>
              <a:t>Society</a:t>
            </a:r>
          </a:p>
        </p:txBody>
      </p:sp>
      <p:cxnSp>
        <p:nvCxnSpPr>
          <p:cNvPr id="36" name="Straight Arrow Connector 35">
            <a:extLst>
              <a:ext uri="{FF2B5EF4-FFF2-40B4-BE49-F238E27FC236}">
                <a16:creationId xmlns:a16="http://schemas.microsoft.com/office/drawing/2014/main" id="{A982354E-B092-CD42-BE58-1E14E464A4C0}"/>
              </a:ext>
            </a:extLst>
          </p:cNvPr>
          <p:cNvCxnSpPr>
            <a:cxnSpLocks/>
            <a:stCxn id="28" idx="6"/>
            <a:endCxn id="37" idx="0"/>
          </p:cNvCxnSpPr>
          <p:nvPr/>
        </p:nvCxnSpPr>
        <p:spPr>
          <a:xfrm>
            <a:off x="7981180" y="3505746"/>
            <a:ext cx="1060716" cy="17529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924F04A4-B511-684F-ADA0-1C0942799E98}"/>
              </a:ext>
            </a:extLst>
          </p:cNvPr>
          <p:cNvSpPr txBox="1"/>
          <p:nvPr/>
        </p:nvSpPr>
        <p:spPr>
          <a:xfrm>
            <a:off x="8325525" y="5258703"/>
            <a:ext cx="1432742" cy="369332"/>
          </a:xfrm>
          <a:prstGeom prst="rect">
            <a:avLst/>
          </a:prstGeom>
          <a:noFill/>
        </p:spPr>
        <p:txBody>
          <a:bodyPr wrap="square" rtlCol="0">
            <a:spAutoFit/>
          </a:bodyPr>
          <a:lstStyle/>
          <a:p>
            <a:r>
              <a:rPr lang="en-GB" dirty="0"/>
              <a:t>Customers</a:t>
            </a:r>
          </a:p>
        </p:txBody>
      </p:sp>
      <p:cxnSp>
        <p:nvCxnSpPr>
          <p:cNvPr id="44" name="Straight Arrow Connector 43">
            <a:extLst>
              <a:ext uri="{FF2B5EF4-FFF2-40B4-BE49-F238E27FC236}">
                <a16:creationId xmlns:a16="http://schemas.microsoft.com/office/drawing/2014/main" id="{CA896258-A9E4-7749-9DD3-34A744CDC7E3}"/>
              </a:ext>
            </a:extLst>
          </p:cNvPr>
          <p:cNvCxnSpPr>
            <a:stCxn id="28" idx="5"/>
          </p:cNvCxnSpPr>
          <p:nvPr/>
        </p:nvCxnSpPr>
        <p:spPr>
          <a:xfrm>
            <a:off x="7771360" y="3857364"/>
            <a:ext cx="388181" cy="17481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053FE929-BE42-1041-A330-1B1AC934E198}"/>
              </a:ext>
            </a:extLst>
          </p:cNvPr>
          <p:cNvSpPr txBox="1"/>
          <p:nvPr/>
        </p:nvSpPr>
        <p:spPr>
          <a:xfrm>
            <a:off x="7807647" y="5558726"/>
            <a:ext cx="1234249" cy="369332"/>
          </a:xfrm>
          <a:prstGeom prst="rect">
            <a:avLst/>
          </a:prstGeom>
          <a:noFill/>
        </p:spPr>
        <p:txBody>
          <a:bodyPr wrap="square" rtlCol="0">
            <a:spAutoFit/>
          </a:bodyPr>
          <a:lstStyle/>
          <a:p>
            <a:r>
              <a:rPr lang="en-GB" dirty="0"/>
              <a:t>Supplies</a:t>
            </a:r>
          </a:p>
        </p:txBody>
      </p:sp>
      <p:cxnSp>
        <p:nvCxnSpPr>
          <p:cNvPr id="47" name="Straight Arrow Connector 46">
            <a:extLst>
              <a:ext uri="{FF2B5EF4-FFF2-40B4-BE49-F238E27FC236}">
                <a16:creationId xmlns:a16="http://schemas.microsoft.com/office/drawing/2014/main" id="{F32F7F5E-205C-3F47-91EB-94AC54C9BEC6}"/>
              </a:ext>
            </a:extLst>
          </p:cNvPr>
          <p:cNvCxnSpPr>
            <a:stCxn id="28" idx="4"/>
          </p:cNvCxnSpPr>
          <p:nvPr/>
        </p:nvCxnSpPr>
        <p:spPr>
          <a:xfrm flipH="1">
            <a:off x="6859379" y="4003009"/>
            <a:ext cx="405430" cy="14087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4E1FEBB3-FE5D-5844-AF03-184354705C65}"/>
              </a:ext>
            </a:extLst>
          </p:cNvPr>
          <p:cNvSpPr txBox="1"/>
          <p:nvPr/>
        </p:nvSpPr>
        <p:spPr>
          <a:xfrm>
            <a:off x="6524626" y="5411731"/>
            <a:ext cx="1246734" cy="369332"/>
          </a:xfrm>
          <a:prstGeom prst="rect">
            <a:avLst/>
          </a:prstGeom>
          <a:noFill/>
        </p:spPr>
        <p:txBody>
          <a:bodyPr wrap="square" rtlCol="0">
            <a:spAutoFit/>
          </a:bodyPr>
          <a:lstStyle/>
          <a:p>
            <a:r>
              <a:rPr lang="en-GB" dirty="0"/>
              <a:t>Creditors</a:t>
            </a:r>
          </a:p>
        </p:txBody>
      </p:sp>
    </p:spTree>
    <p:extLst>
      <p:ext uri="{BB962C8B-B14F-4D97-AF65-F5344CB8AC3E}">
        <p14:creationId xmlns:p14="http://schemas.microsoft.com/office/powerpoint/2010/main" val="2791354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A97DEF-1EC8-B744-9C76-92A9770FD504}"/>
              </a:ext>
            </a:extLst>
          </p:cNvPr>
          <p:cNvSpPr>
            <a:spLocks noGrp="1"/>
          </p:cNvSpPr>
          <p:nvPr>
            <p:ph type="title"/>
          </p:nvPr>
        </p:nvSpPr>
        <p:spPr>
          <a:xfrm>
            <a:off x="8643193" y="457201"/>
            <a:ext cx="3091607" cy="1727643"/>
          </a:xfrm>
        </p:spPr>
        <p:txBody>
          <a:bodyPr anchor="b">
            <a:normAutofit/>
          </a:bodyPr>
          <a:lstStyle/>
          <a:p>
            <a:r>
              <a:rPr lang="en-GB" sz="2800"/>
              <a:t>Impact of the problem</a:t>
            </a:r>
          </a:p>
        </p:txBody>
      </p:sp>
      <p:pic>
        <p:nvPicPr>
          <p:cNvPr id="4" name="Picture 3">
            <a:extLst>
              <a:ext uri="{FF2B5EF4-FFF2-40B4-BE49-F238E27FC236}">
                <a16:creationId xmlns:a16="http://schemas.microsoft.com/office/drawing/2014/main" id="{9A1FE5A4-53CC-4E47-B6A1-AAC75B2D2438}"/>
              </a:ext>
            </a:extLst>
          </p:cNvPr>
          <p:cNvPicPr>
            <a:picLocks noChangeAspect="1"/>
          </p:cNvPicPr>
          <p:nvPr/>
        </p:nvPicPr>
        <p:blipFill rotWithShape="1">
          <a:blip r:embed="rId3"/>
          <a:srcRect l="7058" r="8412" b="-1"/>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F3D61892-DC0C-BD46-B6AC-A6A973F7A955}"/>
              </a:ext>
            </a:extLst>
          </p:cNvPr>
          <p:cNvSpPr>
            <a:spLocks noGrp="1"/>
          </p:cNvSpPr>
          <p:nvPr>
            <p:ph idx="1"/>
          </p:nvPr>
        </p:nvSpPr>
        <p:spPr>
          <a:xfrm>
            <a:off x="8643193" y="2642045"/>
            <a:ext cx="2942813" cy="3428124"/>
          </a:xfrm>
        </p:spPr>
        <p:txBody>
          <a:bodyPr>
            <a:normAutofit/>
          </a:bodyPr>
          <a:lstStyle/>
          <a:p>
            <a:r>
              <a:rPr lang="en-GB" sz="1800" dirty="0"/>
              <a:t>Less people are visiting the high street.</a:t>
            </a:r>
          </a:p>
          <a:p>
            <a:r>
              <a:rPr lang="en-GB" sz="1800" dirty="0"/>
              <a:t>The stores have a decline in sales/profits.</a:t>
            </a:r>
          </a:p>
          <a:p>
            <a:r>
              <a:rPr lang="en-GB" sz="1800" dirty="0"/>
              <a:t>The individual community members have diminished social connections</a:t>
            </a:r>
            <a:r>
              <a:rPr lang="en-GB" sz="1800"/>
              <a:t>. </a:t>
            </a:r>
          </a:p>
          <a:p>
            <a:endParaRPr lang="en-GB" sz="1800" dirty="0"/>
          </a:p>
        </p:txBody>
      </p:sp>
      <p:sp>
        <p:nvSpPr>
          <p:cNvPr id="11" name="Rectangle 1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59149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1619B-0A8E-0A42-A2C8-F610970DD4DD}"/>
              </a:ext>
            </a:extLst>
          </p:cNvPr>
          <p:cNvSpPr>
            <a:spLocks noGrp="1"/>
          </p:cNvSpPr>
          <p:nvPr>
            <p:ph type="title"/>
          </p:nvPr>
        </p:nvSpPr>
        <p:spPr>
          <a:xfrm>
            <a:off x="0" y="1263586"/>
            <a:ext cx="10241280" cy="1234440"/>
          </a:xfrm>
        </p:spPr>
        <p:txBody>
          <a:bodyPr/>
          <a:lstStyle/>
          <a:p>
            <a:r>
              <a:rPr lang="en-GB" dirty="0"/>
              <a:t>REFERENCES</a:t>
            </a:r>
          </a:p>
        </p:txBody>
      </p:sp>
      <p:sp>
        <p:nvSpPr>
          <p:cNvPr id="3" name="Content Placeholder 2">
            <a:extLst>
              <a:ext uri="{FF2B5EF4-FFF2-40B4-BE49-F238E27FC236}">
                <a16:creationId xmlns:a16="http://schemas.microsoft.com/office/drawing/2014/main" id="{77BEAADD-A37F-D145-8562-47CBBE03E768}"/>
              </a:ext>
            </a:extLst>
          </p:cNvPr>
          <p:cNvSpPr>
            <a:spLocks noGrp="1"/>
          </p:cNvSpPr>
          <p:nvPr>
            <p:ph idx="1"/>
          </p:nvPr>
        </p:nvSpPr>
        <p:spPr>
          <a:xfrm>
            <a:off x="0" y="2498026"/>
            <a:ext cx="10241280" cy="3959352"/>
          </a:xfrm>
        </p:spPr>
        <p:txBody>
          <a:bodyPr/>
          <a:lstStyle/>
          <a:p>
            <a:r>
              <a:rPr lang="en-GB" dirty="0">
                <a:hlinkClick r:id="rId3"/>
              </a:rPr>
              <a:t>https://www.istockphoto.com/photo/empty-urban-street-with-skyscraper-at-sunrise-gm937620870-256451734</a:t>
            </a:r>
            <a:r>
              <a:rPr lang="en-GB" dirty="0"/>
              <a:t> Aleksander, G (2018)</a:t>
            </a:r>
          </a:p>
          <a:p>
            <a:r>
              <a:rPr lang="en-GB" dirty="0">
                <a:hlinkClick r:id="rId4"/>
              </a:rPr>
              <a:t>https://www.bbc.co.uk/news/business-43240996</a:t>
            </a:r>
            <a:r>
              <a:rPr lang="en-GB" dirty="0"/>
              <a:t> Daniel, T (2018)</a:t>
            </a:r>
          </a:p>
          <a:p>
            <a:r>
              <a:rPr lang="en-GB" dirty="0">
                <a:hlinkClick r:id="rId5"/>
              </a:rPr>
              <a:t>https://amp.theguardian.com/business/2021/aug/20/retail-sales-in-great-britain-fall-as-people-turn-to-dining-out</a:t>
            </a:r>
            <a:r>
              <a:rPr lang="en-GB" dirty="0"/>
              <a:t> Richard, P (2021)</a:t>
            </a:r>
          </a:p>
          <a:p>
            <a:r>
              <a:rPr lang="en-GB" dirty="0">
                <a:hlinkClick r:id="rId6"/>
              </a:rPr>
              <a:t>https://kanbanize.com/lean-management/improvement/5-whys-analysis-tool</a:t>
            </a:r>
            <a:r>
              <a:rPr lang="en-GB" dirty="0"/>
              <a:t> </a:t>
            </a:r>
            <a:r>
              <a:rPr lang="en-GB" dirty="0" err="1"/>
              <a:t>Sakichi</a:t>
            </a:r>
            <a:r>
              <a:rPr lang="en-GB" dirty="0"/>
              <a:t>, T (</a:t>
            </a:r>
            <a:r>
              <a:rPr lang="en-GB" dirty="0" err="1"/>
              <a:t>n.d</a:t>
            </a:r>
            <a:r>
              <a:rPr lang="en-GB" dirty="0"/>
              <a:t>)</a:t>
            </a:r>
          </a:p>
          <a:p>
            <a:endParaRPr lang="en-GB" dirty="0"/>
          </a:p>
          <a:p>
            <a:endParaRPr lang="en-GB" dirty="0"/>
          </a:p>
        </p:txBody>
      </p:sp>
      <p:sp>
        <p:nvSpPr>
          <p:cNvPr id="4" name="TextBox 3">
            <a:extLst>
              <a:ext uri="{FF2B5EF4-FFF2-40B4-BE49-F238E27FC236}">
                <a16:creationId xmlns:a16="http://schemas.microsoft.com/office/drawing/2014/main" id="{2EB42205-83C9-BB40-9EE7-FA6AEE9B18F8}"/>
              </a:ext>
            </a:extLst>
          </p:cNvPr>
          <p:cNvSpPr txBox="1"/>
          <p:nvPr/>
        </p:nvSpPr>
        <p:spPr>
          <a:xfrm>
            <a:off x="2914650" y="247923"/>
            <a:ext cx="8501063" cy="1015663"/>
          </a:xfrm>
          <a:prstGeom prst="rect">
            <a:avLst/>
          </a:prstGeom>
          <a:noFill/>
        </p:spPr>
        <p:txBody>
          <a:bodyPr wrap="square" rtlCol="0">
            <a:spAutoFit/>
          </a:bodyPr>
          <a:lstStyle/>
          <a:p>
            <a:r>
              <a:rPr lang="en-GB" sz="6000" b="1" dirty="0"/>
              <a:t>Any Questions?</a:t>
            </a:r>
          </a:p>
        </p:txBody>
      </p:sp>
    </p:spTree>
    <p:extLst>
      <p:ext uri="{BB962C8B-B14F-4D97-AF65-F5344CB8AC3E}">
        <p14:creationId xmlns:p14="http://schemas.microsoft.com/office/powerpoint/2010/main" val="3208830027"/>
      </p:ext>
    </p:extLst>
  </p:cSld>
  <p:clrMapOvr>
    <a:masterClrMapping/>
  </p:clrMapOvr>
</p:sld>
</file>

<file path=ppt/theme/theme1.xml><?xml version="1.0" encoding="utf-8"?>
<a:theme xmlns:a="http://schemas.openxmlformats.org/drawingml/2006/main" name="GradientRiseVTI">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1600</TotalTime>
  <Words>724</Words>
  <Application>Microsoft Macintosh PowerPoint</Application>
  <PresentationFormat>Widescreen</PresentationFormat>
  <Paragraphs>65</Paragraphs>
  <Slides>5</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Gill Sans Nova</vt:lpstr>
      <vt:lpstr>GradientRiseVTI</vt:lpstr>
      <vt:lpstr>Decline of the high street </vt:lpstr>
      <vt:lpstr>Nature of the problem </vt:lpstr>
      <vt:lpstr>Scope of the problem</vt:lpstr>
      <vt:lpstr>Impact of the problem</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Decline of the high street CAUSED BY THE PANDEMIC</dc:title>
  <dc:creator>elena pruteanu</dc:creator>
  <cp:lastModifiedBy>elena pruteanu</cp:lastModifiedBy>
  <cp:revision>4</cp:revision>
  <dcterms:created xsi:type="dcterms:W3CDTF">2022-01-29T15:03:53Z</dcterms:created>
  <dcterms:modified xsi:type="dcterms:W3CDTF">2022-02-07T20:39:18Z</dcterms:modified>
</cp:coreProperties>
</file>