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5"/>
  </p:notesMasterIdLst>
  <p:sldIdLst>
    <p:sldId id="297" r:id="rId2"/>
    <p:sldId id="257" r:id="rId3"/>
    <p:sldId id="258" r:id="rId4"/>
    <p:sldId id="302" r:id="rId5"/>
    <p:sldId id="299" r:id="rId6"/>
    <p:sldId id="301" r:id="rId7"/>
    <p:sldId id="303" r:id="rId8"/>
    <p:sldId id="304" r:id="rId9"/>
    <p:sldId id="305" r:id="rId10"/>
    <p:sldId id="306" r:id="rId11"/>
    <p:sldId id="307" r:id="rId12"/>
    <p:sldId id="308" r:id="rId13"/>
    <p:sldId id="309" r:id="rId14"/>
    <p:sldId id="260" r:id="rId15"/>
    <p:sldId id="262" r:id="rId16"/>
    <p:sldId id="311" r:id="rId17"/>
    <p:sldId id="312" r:id="rId18"/>
    <p:sldId id="313" r:id="rId19"/>
    <p:sldId id="314" r:id="rId20"/>
    <p:sldId id="315" r:id="rId21"/>
    <p:sldId id="316" r:id="rId22"/>
    <p:sldId id="269" r:id="rId23"/>
    <p:sldId id="317" r:id="rId24"/>
    <p:sldId id="310" r:id="rId25"/>
    <p:sldId id="318" r:id="rId26"/>
    <p:sldId id="319" r:id="rId27"/>
    <p:sldId id="329" r:id="rId28"/>
    <p:sldId id="336" r:id="rId29"/>
    <p:sldId id="337" r:id="rId30"/>
    <p:sldId id="331" r:id="rId31"/>
    <p:sldId id="334" r:id="rId32"/>
    <p:sldId id="333" r:id="rId33"/>
    <p:sldId id="335"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29" autoAdjust="0"/>
    <p:restoredTop sz="94660"/>
  </p:normalViewPr>
  <p:slideViewPr>
    <p:cSldViewPr snapToGrid="0">
      <p:cViewPr varScale="1">
        <p:scale>
          <a:sx n="65" d="100"/>
          <a:sy n="65" d="100"/>
        </p:scale>
        <p:origin x="52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6BCA9C-E3F3-4CAC-8A9A-F4EF31B1BE95}" type="datetimeFigureOut">
              <a:rPr lang="en-GB" smtClean="0"/>
              <a:t>03/08/2026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B51BC1-01C5-4D78-9E87-02B3D48CAFB1}" type="slidenum">
              <a:rPr lang="en-GB" smtClean="0"/>
              <a:t>‹#›</a:t>
            </a:fld>
            <a:endParaRPr lang="en-GB"/>
          </a:p>
        </p:txBody>
      </p:sp>
    </p:spTree>
    <p:extLst>
      <p:ext uri="{BB962C8B-B14F-4D97-AF65-F5344CB8AC3E}">
        <p14:creationId xmlns:p14="http://schemas.microsoft.com/office/powerpoint/2010/main" val="1592641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hdr" sz="quarter"/>
          </p:nvPr>
        </p:nvSpPr>
        <p:spPr>
          <a:noFill/>
        </p:spPr>
        <p:txBody>
          <a:bodyPr/>
          <a:lstStyle/>
          <a:p>
            <a:r>
              <a:rPr lang="en-GB"/>
              <a:t>HCI0183 Human-Computer Interaction</a:t>
            </a:r>
          </a:p>
        </p:txBody>
      </p:sp>
      <p:sp>
        <p:nvSpPr>
          <p:cNvPr id="61443" name="Rectangle 6"/>
          <p:cNvSpPr>
            <a:spLocks noGrp="1" noChangeArrowheads="1"/>
          </p:cNvSpPr>
          <p:nvPr>
            <p:ph type="ftr" sz="quarter" idx="4"/>
          </p:nvPr>
        </p:nvSpPr>
        <p:spPr>
          <a:noFill/>
        </p:spPr>
        <p:txBody>
          <a:bodyPr/>
          <a:lstStyle/>
          <a:p>
            <a:r>
              <a:rPr lang="en-GB"/>
              <a:t>Dr Nik Whitehead</a:t>
            </a:r>
          </a:p>
        </p:txBody>
      </p:sp>
      <p:sp>
        <p:nvSpPr>
          <p:cNvPr id="61444" name="Rectangle 7"/>
          <p:cNvSpPr>
            <a:spLocks noGrp="1" noChangeArrowheads="1"/>
          </p:cNvSpPr>
          <p:nvPr>
            <p:ph type="sldNum" sz="quarter" idx="5"/>
          </p:nvPr>
        </p:nvSpPr>
        <p:spPr>
          <a:noFill/>
        </p:spPr>
        <p:txBody>
          <a:bodyPr/>
          <a:lstStyle/>
          <a:p>
            <a:fld id="{F70E0A32-EF4E-4C24-9EDB-9E33912A3713}" type="slidenum">
              <a:rPr lang="en-GB" smtClean="0"/>
              <a:pPr/>
              <a:t>14</a:t>
            </a:fld>
            <a:endParaRPr lang="en-GB"/>
          </a:p>
        </p:txBody>
      </p:sp>
      <p:sp>
        <p:nvSpPr>
          <p:cNvPr id="61445" name="Rectangle 2"/>
          <p:cNvSpPr>
            <a:spLocks noGrp="1" noRot="1" noChangeAspect="1" noChangeArrowheads="1" noTextEdit="1"/>
          </p:cNvSpPr>
          <p:nvPr>
            <p:ph type="sldImg"/>
          </p:nvPr>
        </p:nvSpPr>
        <p:spPr>
          <a:ln/>
        </p:spPr>
      </p:sp>
      <p:sp>
        <p:nvSpPr>
          <p:cNvPr id="61446"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body" idx="1"/>
          </p:nvPr>
        </p:nvSpPr>
        <p:spPr>
          <a:ln/>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dirty="0"/>
              <a:t>Image: </a:t>
            </a:r>
            <a:r>
              <a:rPr lang="en-GB" altLang="en-US" dirty="0"/>
              <a:t>By Artwork by Holly Fischer - http://open.umich.edu/education/med/resources/second-look-series/materials - Eye Slide 3, CC BY 3.0, https://commons.wikimedia.org/w/index.php?curid=24367145</a:t>
            </a:r>
            <a:endParaRPr lang="en-US" altLang="en-US" dirty="0"/>
          </a:p>
          <a:p>
            <a:endParaRPr lang="en-US" altLang="en-US" dirty="0"/>
          </a:p>
        </p:txBody>
      </p:sp>
      <p:sp>
        <p:nvSpPr>
          <p:cNvPr id="17411" name="Rectangle 3"/>
          <p:cNvSpPr>
            <a:spLocks noGrp="1" noRot="1" noChangeAspect="1" noChangeArrowheads="1" noTextEdit="1"/>
          </p:cNvSpPr>
          <p:nvPr>
            <p:ph type="sldImg"/>
          </p:nvPr>
        </p:nvSpPr>
        <p:spPr>
          <a:ln cap="flat"/>
        </p:spPr>
      </p:sp>
    </p:spTree>
    <p:extLst>
      <p:ext uri="{BB962C8B-B14F-4D97-AF65-F5344CB8AC3E}">
        <p14:creationId xmlns:p14="http://schemas.microsoft.com/office/powerpoint/2010/main" val="19508319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a:t>
            </a:r>
          </a:p>
        </p:txBody>
      </p:sp>
      <p:sp>
        <p:nvSpPr>
          <p:cNvPr id="4" name="Slide Number Placeholder 3"/>
          <p:cNvSpPr>
            <a:spLocks noGrp="1"/>
          </p:cNvSpPr>
          <p:nvPr>
            <p:ph type="sldNum" sz="quarter" idx="5"/>
          </p:nvPr>
        </p:nvSpPr>
        <p:spPr/>
        <p:txBody>
          <a:bodyPr/>
          <a:lstStyle/>
          <a:p>
            <a:fld id="{2FB51BC1-01C5-4D78-9E87-02B3D48CAFB1}" type="slidenum">
              <a:rPr lang="en-GB" smtClean="0"/>
              <a:t>16</a:t>
            </a:fld>
            <a:endParaRPr lang="en-GB"/>
          </a:p>
        </p:txBody>
      </p:sp>
    </p:spTree>
    <p:extLst>
      <p:ext uri="{BB962C8B-B14F-4D97-AF65-F5344CB8AC3E}">
        <p14:creationId xmlns:p14="http://schemas.microsoft.com/office/powerpoint/2010/main" val="32706170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https://blog.saleslayer.com/how-heat-maps-eye-tracking-optimize-sales</a:t>
            </a:r>
          </a:p>
        </p:txBody>
      </p:sp>
      <p:sp>
        <p:nvSpPr>
          <p:cNvPr id="4" name="Slide Number Placeholder 3"/>
          <p:cNvSpPr>
            <a:spLocks noGrp="1"/>
          </p:cNvSpPr>
          <p:nvPr>
            <p:ph type="sldNum" sz="quarter" idx="5"/>
          </p:nvPr>
        </p:nvSpPr>
        <p:spPr/>
        <p:txBody>
          <a:bodyPr/>
          <a:lstStyle/>
          <a:p>
            <a:fld id="{2FB51BC1-01C5-4D78-9E87-02B3D48CAFB1}" type="slidenum">
              <a:rPr lang="en-GB" smtClean="0"/>
              <a:t>17</a:t>
            </a:fld>
            <a:endParaRPr lang="en-GB"/>
          </a:p>
        </p:txBody>
      </p:sp>
    </p:spTree>
    <p:extLst>
      <p:ext uri="{BB962C8B-B14F-4D97-AF65-F5344CB8AC3E}">
        <p14:creationId xmlns:p14="http://schemas.microsoft.com/office/powerpoint/2010/main" val="6354055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hdr" sz="quarter"/>
          </p:nvPr>
        </p:nvSpPr>
        <p:spPr>
          <a:noFill/>
        </p:spPr>
        <p:txBody>
          <a:bodyPr/>
          <a:lstStyle/>
          <a:p>
            <a:r>
              <a:rPr lang="en-GB"/>
              <a:t>HCI0183 Human-Computer Interaction</a:t>
            </a:r>
          </a:p>
        </p:txBody>
      </p:sp>
      <p:sp>
        <p:nvSpPr>
          <p:cNvPr id="71683" name="Rectangle 6"/>
          <p:cNvSpPr>
            <a:spLocks noGrp="1" noChangeArrowheads="1"/>
          </p:cNvSpPr>
          <p:nvPr>
            <p:ph type="ftr" sz="quarter" idx="4"/>
          </p:nvPr>
        </p:nvSpPr>
        <p:spPr>
          <a:noFill/>
        </p:spPr>
        <p:txBody>
          <a:bodyPr/>
          <a:lstStyle/>
          <a:p>
            <a:r>
              <a:rPr lang="en-GB"/>
              <a:t>Dr Nik Whitehead</a:t>
            </a:r>
          </a:p>
        </p:txBody>
      </p:sp>
      <p:sp>
        <p:nvSpPr>
          <p:cNvPr id="71684" name="Rectangle 7"/>
          <p:cNvSpPr>
            <a:spLocks noGrp="1" noChangeArrowheads="1"/>
          </p:cNvSpPr>
          <p:nvPr>
            <p:ph type="sldNum" sz="quarter" idx="5"/>
          </p:nvPr>
        </p:nvSpPr>
        <p:spPr>
          <a:noFill/>
        </p:spPr>
        <p:txBody>
          <a:bodyPr/>
          <a:lstStyle/>
          <a:p>
            <a:fld id="{E4134601-1066-4378-BB37-EE9E0B6A0F2B}" type="slidenum">
              <a:rPr lang="en-GB" smtClean="0"/>
              <a:pPr/>
              <a:t>22</a:t>
            </a:fld>
            <a:endParaRPr lang="en-GB"/>
          </a:p>
        </p:txBody>
      </p:sp>
      <p:sp>
        <p:nvSpPr>
          <p:cNvPr id="71685" name="Rectangle 2"/>
          <p:cNvSpPr>
            <a:spLocks noGrp="1" noRot="1" noChangeAspect="1" noChangeArrowheads="1" noTextEdit="1"/>
          </p:cNvSpPr>
          <p:nvPr>
            <p:ph type="sldImg"/>
          </p:nvPr>
        </p:nvSpPr>
        <p:spPr>
          <a:ln/>
        </p:spPr>
      </p:sp>
      <p:sp>
        <p:nvSpPr>
          <p:cNvPr id="71686" name="Rectangle 3"/>
          <p:cNvSpPr>
            <a:spLocks noGrp="1" noChangeArrowheads="1"/>
          </p:cNvSpPr>
          <p:nvPr>
            <p:ph type="body" idx="1"/>
          </p:nvPr>
        </p:nvSpPr>
        <p:spPr>
          <a:noFill/>
          <a:ln/>
        </p:spPr>
        <p:txBody>
          <a:bodyPr/>
          <a:lstStyle/>
          <a:p>
            <a:pPr eaLnBrk="1" hangingPunct="1"/>
            <a:r>
              <a:rPr lang="en-GB"/>
              <a:t>The processing of the visual data is performed by the brain.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hdr" sz="quarter"/>
          </p:nvPr>
        </p:nvSpPr>
        <p:spPr>
          <a:noFill/>
        </p:spPr>
        <p:txBody>
          <a:bodyPr/>
          <a:lstStyle/>
          <a:p>
            <a:r>
              <a:rPr lang="en-GB"/>
              <a:t>HCI0183 Human-Computer Interaction</a:t>
            </a:r>
          </a:p>
        </p:txBody>
      </p:sp>
      <p:sp>
        <p:nvSpPr>
          <p:cNvPr id="72707" name="Rectangle 6"/>
          <p:cNvSpPr>
            <a:spLocks noGrp="1" noChangeArrowheads="1"/>
          </p:cNvSpPr>
          <p:nvPr>
            <p:ph type="ftr" sz="quarter" idx="4"/>
          </p:nvPr>
        </p:nvSpPr>
        <p:spPr>
          <a:noFill/>
        </p:spPr>
        <p:txBody>
          <a:bodyPr/>
          <a:lstStyle/>
          <a:p>
            <a:r>
              <a:rPr lang="en-GB"/>
              <a:t>Dr Nik Whitehead</a:t>
            </a:r>
          </a:p>
        </p:txBody>
      </p:sp>
      <p:sp>
        <p:nvSpPr>
          <p:cNvPr id="72708" name="Rectangle 7"/>
          <p:cNvSpPr>
            <a:spLocks noGrp="1" noChangeArrowheads="1"/>
          </p:cNvSpPr>
          <p:nvPr>
            <p:ph type="sldNum" sz="quarter" idx="5"/>
          </p:nvPr>
        </p:nvSpPr>
        <p:spPr>
          <a:noFill/>
        </p:spPr>
        <p:txBody>
          <a:bodyPr/>
          <a:lstStyle/>
          <a:p>
            <a:fld id="{54196B96-37FE-41EC-B5A3-17251FBDCB40}" type="slidenum">
              <a:rPr lang="en-GB" smtClean="0"/>
              <a:pPr/>
              <a:t>23</a:t>
            </a:fld>
            <a:endParaRPr lang="en-GB"/>
          </a:p>
        </p:txBody>
      </p:sp>
      <p:sp>
        <p:nvSpPr>
          <p:cNvPr id="72709" name="Rectangle 2"/>
          <p:cNvSpPr>
            <a:spLocks noGrp="1" noRot="1" noChangeAspect="1" noChangeArrowheads="1" noTextEdit="1"/>
          </p:cNvSpPr>
          <p:nvPr>
            <p:ph type="sldImg"/>
          </p:nvPr>
        </p:nvSpPr>
        <p:spPr>
          <a:ln/>
        </p:spPr>
      </p:sp>
      <p:sp>
        <p:nvSpPr>
          <p:cNvPr id="72710" name="Rectangle 3"/>
          <p:cNvSpPr>
            <a:spLocks noGrp="1" noChangeArrowheads="1"/>
          </p:cNvSpPr>
          <p:nvPr>
            <p:ph type="body" idx="1"/>
          </p:nvPr>
        </p:nvSpPr>
        <p:spPr>
          <a:noFill/>
          <a:ln/>
        </p:spPr>
        <p:txBody>
          <a:bodyPr/>
          <a:lstStyle/>
          <a:p>
            <a:pPr eaLnBrk="1" hangingPunct="1"/>
            <a:r>
              <a:rPr lang="en-GB"/>
              <a:t>Both are the same, but because the lower image is wider overall the brain decides that the line is longer</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hdr" sz="quarter"/>
          </p:nvPr>
        </p:nvSpPr>
        <p:spPr>
          <a:noFill/>
        </p:spPr>
        <p:txBody>
          <a:bodyPr/>
          <a:lstStyle/>
          <a:p>
            <a:r>
              <a:rPr lang="en-GB"/>
              <a:t>HCI0183 Human-Computer Interaction</a:t>
            </a:r>
          </a:p>
        </p:txBody>
      </p:sp>
      <p:sp>
        <p:nvSpPr>
          <p:cNvPr id="73731" name="Rectangle 6"/>
          <p:cNvSpPr>
            <a:spLocks noGrp="1" noChangeArrowheads="1"/>
          </p:cNvSpPr>
          <p:nvPr>
            <p:ph type="ftr" sz="quarter" idx="4"/>
          </p:nvPr>
        </p:nvSpPr>
        <p:spPr>
          <a:noFill/>
        </p:spPr>
        <p:txBody>
          <a:bodyPr/>
          <a:lstStyle/>
          <a:p>
            <a:r>
              <a:rPr lang="en-GB"/>
              <a:t>Dr Nik Whitehead</a:t>
            </a:r>
          </a:p>
        </p:txBody>
      </p:sp>
      <p:sp>
        <p:nvSpPr>
          <p:cNvPr id="73732" name="Rectangle 7"/>
          <p:cNvSpPr>
            <a:spLocks noGrp="1" noChangeArrowheads="1"/>
          </p:cNvSpPr>
          <p:nvPr>
            <p:ph type="sldNum" sz="quarter" idx="5"/>
          </p:nvPr>
        </p:nvSpPr>
        <p:spPr>
          <a:noFill/>
        </p:spPr>
        <p:txBody>
          <a:bodyPr/>
          <a:lstStyle/>
          <a:p>
            <a:fld id="{500DFFD9-A260-40F0-BE3C-5C50F63429C4}" type="slidenum">
              <a:rPr lang="en-GB" smtClean="0"/>
              <a:pPr/>
              <a:t>24</a:t>
            </a:fld>
            <a:endParaRPr lang="en-GB"/>
          </a:p>
        </p:txBody>
      </p:sp>
      <p:sp>
        <p:nvSpPr>
          <p:cNvPr id="73733" name="Rectangle 2"/>
          <p:cNvSpPr>
            <a:spLocks noGrp="1" noRot="1" noChangeAspect="1" noChangeArrowheads="1" noTextEdit="1"/>
          </p:cNvSpPr>
          <p:nvPr>
            <p:ph type="sldImg"/>
          </p:nvPr>
        </p:nvSpPr>
        <p:spPr>
          <a:ln/>
        </p:spPr>
      </p:sp>
      <p:sp>
        <p:nvSpPr>
          <p:cNvPr id="73734" name="Rectangle 3"/>
          <p:cNvSpPr>
            <a:spLocks noGrp="1" noChangeArrowheads="1"/>
          </p:cNvSpPr>
          <p:nvPr>
            <p:ph type="body" idx="1"/>
          </p:nvPr>
        </p:nvSpPr>
        <p:spPr>
          <a:noFill/>
          <a:ln/>
        </p:spPr>
        <p:txBody>
          <a:bodyPr/>
          <a:lstStyle/>
          <a:p>
            <a:pPr eaLnBrk="1" hangingPunct="1"/>
            <a:r>
              <a:rPr lang="en-GB"/>
              <a:t>Both are the same size, but because we think the ladder is being viewed in perspective, the further block must be larger than the nearer one.</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hdr" sz="quarter"/>
          </p:nvPr>
        </p:nvSpPr>
        <p:spPr>
          <a:noFill/>
        </p:spPr>
        <p:txBody>
          <a:bodyPr/>
          <a:lstStyle/>
          <a:p>
            <a:r>
              <a:rPr lang="en-GB"/>
              <a:t>HCI0183 Human-Computer Interaction</a:t>
            </a:r>
          </a:p>
        </p:txBody>
      </p:sp>
      <p:sp>
        <p:nvSpPr>
          <p:cNvPr id="74755" name="Rectangle 6"/>
          <p:cNvSpPr>
            <a:spLocks noGrp="1" noChangeArrowheads="1"/>
          </p:cNvSpPr>
          <p:nvPr>
            <p:ph type="ftr" sz="quarter" idx="4"/>
          </p:nvPr>
        </p:nvSpPr>
        <p:spPr>
          <a:noFill/>
        </p:spPr>
        <p:txBody>
          <a:bodyPr/>
          <a:lstStyle/>
          <a:p>
            <a:r>
              <a:rPr lang="en-GB"/>
              <a:t>Dr Nik Whitehead</a:t>
            </a:r>
          </a:p>
        </p:txBody>
      </p:sp>
      <p:sp>
        <p:nvSpPr>
          <p:cNvPr id="74756" name="Rectangle 7"/>
          <p:cNvSpPr>
            <a:spLocks noGrp="1" noChangeArrowheads="1"/>
          </p:cNvSpPr>
          <p:nvPr>
            <p:ph type="sldNum" sz="quarter" idx="5"/>
          </p:nvPr>
        </p:nvSpPr>
        <p:spPr>
          <a:noFill/>
        </p:spPr>
        <p:txBody>
          <a:bodyPr/>
          <a:lstStyle/>
          <a:p>
            <a:fld id="{DB631BF0-1285-460C-9138-999202B993B6}" type="slidenum">
              <a:rPr lang="en-GB" smtClean="0"/>
              <a:pPr/>
              <a:t>25</a:t>
            </a:fld>
            <a:endParaRPr lang="en-GB"/>
          </a:p>
        </p:txBody>
      </p:sp>
      <p:sp>
        <p:nvSpPr>
          <p:cNvPr id="74757" name="Rectangle 2"/>
          <p:cNvSpPr>
            <a:spLocks noGrp="1" noRot="1" noChangeAspect="1" noChangeArrowheads="1" noTextEdit="1"/>
          </p:cNvSpPr>
          <p:nvPr>
            <p:ph type="sldImg"/>
          </p:nvPr>
        </p:nvSpPr>
        <p:spPr>
          <a:ln/>
        </p:spPr>
      </p:sp>
      <p:sp>
        <p:nvSpPr>
          <p:cNvPr id="74758"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hdr" sz="quarter"/>
          </p:nvPr>
        </p:nvSpPr>
        <p:spPr>
          <a:noFill/>
        </p:spPr>
        <p:txBody>
          <a:bodyPr/>
          <a:lstStyle/>
          <a:p>
            <a:r>
              <a:rPr lang="en-GB"/>
              <a:t>HCI0183 Human-Computer Interaction</a:t>
            </a:r>
          </a:p>
        </p:txBody>
      </p:sp>
      <p:sp>
        <p:nvSpPr>
          <p:cNvPr id="75779" name="Rectangle 6"/>
          <p:cNvSpPr>
            <a:spLocks noGrp="1" noChangeArrowheads="1"/>
          </p:cNvSpPr>
          <p:nvPr>
            <p:ph type="ftr" sz="quarter" idx="4"/>
          </p:nvPr>
        </p:nvSpPr>
        <p:spPr>
          <a:noFill/>
        </p:spPr>
        <p:txBody>
          <a:bodyPr/>
          <a:lstStyle/>
          <a:p>
            <a:r>
              <a:rPr lang="en-GB"/>
              <a:t>Dr Nik Whitehead</a:t>
            </a:r>
          </a:p>
        </p:txBody>
      </p:sp>
      <p:sp>
        <p:nvSpPr>
          <p:cNvPr id="75780" name="Rectangle 7"/>
          <p:cNvSpPr>
            <a:spLocks noGrp="1" noChangeArrowheads="1"/>
          </p:cNvSpPr>
          <p:nvPr>
            <p:ph type="sldNum" sz="quarter" idx="5"/>
          </p:nvPr>
        </p:nvSpPr>
        <p:spPr>
          <a:noFill/>
        </p:spPr>
        <p:txBody>
          <a:bodyPr/>
          <a:lstStyle/>
          <a:p>
            <a:fld id="{8D9C8318-5A57-487D-B48D-00B06B271DB9}" type="slidenum">
              <a:rPr lang="en-GB" smtClean="0"/>
              <a:pPr/>
              <a:t>26</a:t>
            </a:fld>
            <a:endParaRPr lang="en-GB"/>
          </a:p>
        </p:txBody>
      </p:sp>
      <p:sp>
        <p:nvSpPr>
          <p:cNvPr id="75781" name="Rectangle 2"/>
          <p:cNvSpPr>
            <a:spLocks noGrp="1" noRot="1" noChangeAspect="1" noChangeArrowheads="1" noTextEdit="1"/>
          </p:cNvSpPr>
          <p:nvPr>
            <p:ph type="sldImg"/>
          </p:nvPr>
        </p:nvSpPr>
        <p:spPr>
          <a:ln/>
        </p:spPr>
      </p:sp>
      <p:sp>
        <p:nvSpPr>
          <p:cNvPr id="75782" name="Rectangle 3"/>
          <p:cNvSpPr>
            <a:spLocks noGrp="1" noChangeArrowheads="1"/>
          </p:cNvSpPr>
          <p:nvPr>
            <p:ph type="body" idx="1"/>
          </p:nvPr>
        </p:nvSpPr>
        <p:spPr>
          <a:noFill/>
          <a:ln/>
        </p:spPr>
        <p:txBody>
          <a:bodyPr/>
          <a:lstStyle/>
          <a:p>
            <a:pPr eaLnBrk="1" hangingPunct="1"/>
            <a:r>
              <a:rPr lang="en-GB" dirty="0"/>
              <a:t>Lots of research has been carried out on reading using </a:t>
            </a:r>
            <a:r>
              <a:rPr lang="en-GB" dirty="0" err="1"/>
              <a:t>eyetracking</a:t>
            </a:r>
            <a:r>
              <a:rPr lang="en-GB" dirty="0"/>
              <a:t> devices. Adult read at 250 words per minute so there isn’t enough time to scan letter by letter. Instead, the shape of the word is recognised so anything that changes the shape (INCLUDING WRITING IN CAPITALS!) slows down the reading process.</a:t>
            </a:r>
          </a:p>
          <a:p>
            <a:pPr eaLnBrk="1" hangingPunct="1"/>
            <a:r>
              <a:rPr lang="en-GB" dirty="0"/>
              <a:t>High contrast text is easier to read than low contrast text. Dark letters on a bright background (positive contrast) is best if there is no flicker, otherwise use bright letters on a dark background (negative contrast).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hdr" sz="quarter"/>
          </p:nvPr>
        </p:nvSpPr>
        <p:spPr>
          <a:noFill/>
        </p:spPr>
        <p:txBody>
          <a:bodyPr/>
          <a:lstStyle/>
          <a:p>
            <a:r>
              <a:rPr lang="en-GB"/>
              <a:t>HCI0183 Human-Computer Interaction</a:t>
            </a:r>
          </a:p>
        </p:txBody>
      </p:sp>
      <p:sp>
        <p:nvSpPr>
          <p:cNvPr id="80899" name="Rectangle 6"/>
          <p:cNvSpPr>
            <a:spLocks noGrp="1" noChangeArrowheads="1"/>
          </p:cNvSpPr>
          <p:nvPr>
            <p:ph type="ftr" sz="quarter" idx="4"/>
          </p:nvPr>
        </p:nvSpPr>
        <p:spPr>
          <a:noFill/>
        </p:spPr>
        <p:txBody>
          <a:bodyPr/>
          <a:lstStyle/>
          <a:p>
            <a:r>
              <a:rPr lang="en-GB"/>
              <a:t>Dr Nik Whitehead</a:t>
            </a:r>
          </a:p>
        </p:txBody>
      </p:sp>
      <p:sp>
        <p:nvSpPr>
          <p:cNvPr id="80900" name="Rectangle 7"/>
          <p:cNvSpPr>
            <a:spLocks noGrp="1" noChangeArrowheads="1"/>
          </p:cNvSpPr>
          <p:nvPr>
            <p:ph type="sldNum" sz="quarter" idx="5"/>
          </p:nvPr>
        </p:nvSpPr>
        <p:spPr>
          <a:noFill/>
        </p:spPr>
        <p:txBody>
          <a:bodyPr/>
          <a:lstStyle/>
          <a:p>
            <a:fld id="{4EC72C6E-3BB3-4A1D-BFBE-E021EC52B3F1}" type="slidenum">
              <a:rPr lang="en-GB" smtClean="0"/>
              <a:pPr/>
              <a:t>27</a:t>
            </a:fld>
            <a:endParaRPr lang="en-GB"/>
          </a:p>
        </p:txBody>
      </p:sp>
      <p:sp>
        <p:nvSpPr>
          <p:cNvPr id="80901" name="Rectangle 2"/>
          <p:cNvSpPr>
            <a:spLocks noGrp="1" noRot="1" noChangeAspect="1" noChangeArrowheads="1" noTextEdit="1"/>
          </p:cNvSpPr>
          <p:nvPr>
            <p:ph type="sldImg"/>
          </p:nvPr>
        </p:nvSpPr>
        <p:spPr>
          <a:ln/>
        </p:spPr>
      </p:sp>
      <p:sp>
        <p:nvSpPr>
          <p:cNvPr id="80902" name="Rectangle 3"/>
          <p:cNvSpPr>
            <a:spLocks noGrp="1" noChangeArrowheads="1"/>
          </p:cNvSpPr>
          <p:nvPr>
            <p:ph type="body" idx="1"/>
          </p:nvPr>
        </p:nvSpPr>
        <p:spPr>
          <a:noFill/>
          <a:ln/>
        </p:spPr>
        <p:txBody>
          <a:bodyPr/>
          <a:lstStyle/>
          <a:p>
            <a:pPr eaLnBrk="1" hangingPunct="1"/>
            <a:r>
              <a:rPr lang="en-GB"/>
              <a:t>The cocktail party effect shows how efficient the brain is at filtering information. In a room with many conversations going on you can focus entirely on your own local conversation yet still hear your name being mentioned somewhere across the room.</a:t>
            </a:r>
          </a:p>
          <a:p>
            <a:pPr eaLnBrk="1" hangingPunct="1"/>
            <a:r>
              <a:rPr lang="en-GB"/>
              <a:t>Most hearing problems are due to the hairs of the cochlea stiffening with age or being destroyed. Higher frequencies are generally lost first in aging. Loss due to damage can occur anywhere in the range and is often due to damage from loud noises, e.g. pneumatic drills, engines, guitar amplifiers, drumkits, nightclubs…</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hdr" sz="quarter"/>
          </p:nvPr>
        </p:nvSpPr>
        <p:spPr>
          <a:noFill/>
        </p:spPr>
        <p:txBody>
          <a:bodyPr/>
          <a:lstStyle/>
          <a:p>
            <a:r>
              <a:rPr lang="en-GB"/>
              <a:t>HCI0183 Human-Computer Interaction</a:t>
            </a:r>
          </a:p>
        </p:txBody>
      </p:sp>
      <p:sp>
        <p:nvSpPr>
          <p:cNvPr id="83971" name="Rectangle 6"/>
          <p:cNvSpPr>
            <a:spLocks noGrp="1" noChangeArrowheads="1"/>
          </p:cNvSpPr>
          <p:nvPr>
            <p:ph type="ftr" sz="quarter" idx="4"/>
          </p:nvPr>
        </p:nvSpPr>
        <p:spPr>
          <a:noFill/>
        </p:spPr>
        <p:txBody>
          <a:bodyPr/>
          <a:lstStyle/>
          <a:p>
            <a:r>
              <a:rPr lang="en-GB"/>
              <a:t>Dr Nik Whitehead</a:t>
            </a:r>
          </a:p>
        </p:txBody>
      </p:sp>
      <p:sp>
        <p:nvSpPr>
          <p:cNvPr id="83972" name="Rectangle 7"/>
          <p:cNvSpPr>
            <a:spLocks noGrp="1" noChangeArrowheads="1"/>
          </p:cNvSpPr>
          <p:nvPr>
            <p:ph type="sldNum" sz="quarter" idx="5"/>
          </p:nvPr>
        </p:nvSpPr>
        <p:spPr>
          <a:noFill/>
        </p:spPr>
        <p:txBody>
          <a:bodyPr/>
          <a:lstStyle/>
          <a:p>
            <a:fld id="{82A79EB0-4695-46C3-91F1-C216CD57A4C6}" type="slidenum">
              <a:rPr lang="en-GB" smtClean="0"/>
              <a:pPr/>
              <a:t>30</a:t>
            </a:fld>
            <a:endParaRPr lang="en-GB"/>
          </a:p>
        </p:txBody>
      </p:sp>
      <p:sp>
        <p:nvSpPr>
          <p:cNvPr id="83973" name="Rectangle 2"/>
          <p:cNvSpPr>
            <a:spLocks noGrp="1" noRot="1" noChangeAspect="1" noChangeArrowheads="1" noTextEdit="1"/>
          </p:cNvSpPr>
          <p:nvPr>
            <p:ph type="sldImg"/>
          </p:nvPr>
        </p:nvSpPr>
        <p:spPr>
          <a:ln/>
        </p:spPr>
      </p:sp>
      <p:sp>
        <p:nvSpPr>
          <p:cNvPr id="83974" name="Rectangle 3"/>
          <p:cNvSpPr>
            <a:spLocks noGrp="1" noChangeArrowheads="1"/>
          </p:cNvSpPr>
          <p:nvPr>
            <p:ph type="body" idx="1"/>
          </p:nvPr>
        </p:nvSpPr>
        <p:spPr>
          <a:noFill/>
          <a:ln/>
        </p:spPr>
        <p:txBody>
          <a:bodyPr/>
          <a:lstStyle/>
          <a:p>
            <a:pPr eaLnBrk="1" hangingPunct="1"/>
            <a:r>
              <a:rPr lang="en-GB"/>
              <a:t>If we want a high reaction speed to a stimulus we therefore want to provide a large target area to respond to that stimulus. It might be better to display menu items as a pie chart where frequently-used commands are given larger sections of pie. Alternatively we can rely on training an familiarity by putting the most commonly-needed commands at the top of the menu and assume that the user will rapidly learn where to aim the mouse.</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3" y="3810003"/>
            <a:ext cx="3733820"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24" name="Rectangle 23"/>
          <p:cNvSpPr/>
          <p:nvPr/>
        </p:nvSpPr>
        <p:spPr>
          <a:xfrm flipV="1">
            <a:off x="5410202"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25" name="Rectangle 24"/>
          <p:cNvSpPr/>
          <p:nvPr/>
        </p:nvSpPr>
        <p:spPr>
          <a:xfrm flipV="1">
            <a:off x="5410202"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0" name="Rectangle 9"/>
          <p:cNvSpPr/>
          <p:nvPr/>
        </p:nvSpPr>
        <p:spPr>
          <a:xfrm>
            <a:off x="2" y="3675530"/>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1" name="Rectangle 10"/>
          <p:cNvSpPr/>
          <p:nvPr/>
        </p:nvSpPr>
        <p:spPr>
          <a:xfrm flipV="1">
            <a:off x="6414050" y="3643090"/>
            <a:ext cx="2729951"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8" name="Title 7"/>
          <p:cNvSpPr>
            <a:spLocks noGrp="1"/>
          </p:cNvSpPr>
          <p:nvPr>
            <p:ph type="ctrTitle"/>
          </p:nvPr>
        </p:nvSpPr>
        <p:spPr>
          <a:xfrm>
            <a:off x="457200" y="2401890"/>
            <a:ext cx="8458200" cy="1470025"/>
          </a:xfrm>
        </p:spPr>
        <p:txBody>
          <a:bodyPr anchor="b"/>
          <a:lstStyle>
            <a:lvl1pPr>
              <a:defRPr sz="33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48006" indent="0" algn="l">
              <a:buNone/>
              <a:defRPr sz="1800">
                <a:solidFill>
                  <a:schemeClr val="tx2"/>
                </a:solidFill>
              </a:defRPr>
            </a:lvl1pPr>
            <a:lvl2pPr marL="342900" indent="0" algn="ctr">
              <a:buNone/>
            </a:lvl2pPr>
            <a:lvl3pPr marL="685800" indent="0" algn="ctr">
              <a:buNone/>
            </a:lvl3pPr>
            <a:lvl4pPr marL="1028700" indent="0" algn="ctr">
              <a:buNone/>
            </a:lvl4pPr>
            <a:lvl5pPr marL="1371600" indent="0" algn="ctr">
              <a:buNone/>
            </a:lvl5pPr>
            <a:lvl6pPr marL="1714500" indent="0" algn="ctr">
              <a:buNone/>
            </a:lvl6pPr>
            <a:lvl7pPr marL="2057400" indent="0" algn="ctr">
              <a:buNone/>
            </a:lvl7pPr>
            <a:lvl8pPr marL="2400300" indent="0" algn="ctr">
              <a:buNone/>
            </a:lvl8pPr>
            <a:lvl9pPr marL="2743200" indent="0" algn="ctr">
              <a:buNone/>
            </a:lvl9pPr>
          </a:lstStyle>
          <a:p>
            <a:r>
              <a:rPr kumimoji="0" lang="en-US"/>
              <a:t>Click to edit Master subtitle style</a:t>
            </a:r>
          </a:p>
        </p:txBody>
      </p:sp>
      <p:sp>
        <p:nvSpPr>
          <p:cNvPr id="28" name="Date Placeholder 27"/>
          <p:cNvSpPr>
            <a:spLocks noGrp="1"/>
          </p:cNvSpPr>
          <p:nvPr>
            <p:ph type="dt" sz="half" idx="10"/>
          </p:nvPr>
        </p:nvSpPr>
        <p:spPr>
          <a:xfrm>
            <a:off x="6705600" y="4206240"/>
            <a:ext cx="960120" cy="457200"/>
          </a:xfrm>
          <a:prstGeom prst="rect">
            <a:avLst/>
          </a:prstGeom>
        </p:spPr>
        <p:txBody>
          <a:bodyPr/>
          <a:lstStyle/>
          <a:p>
            <a:endParaRPr lang="en-GB" altLang="en-US"/>
          </a:p>
        </p:txBody>
      </p:sp>
      <p:sp>
        <p:nvSpPr>
          <p:cNvPr id="17" name="Footer Placeholder 16"/>
          <p:cNvSpPr>
            <a:spLocks noGrp="1"/>
          </p:cNvSpPr>
          <p:nvPr>
            <p:ph type="ftr" sz="quarter" idx="11"/>
          </p:nvPr>
        </p:nvSpPr>
        <p:spPr>
          <a:xfrm>
            <a:off x="5410200" y="4205288"/>
            <a:ext cx="1295400" cy="457200"/>
          </a:xfrm>
          <a:prstGeom prst="rect">
            <a:avLst/>
          </a:prstGeom>
        </p:spPr>
        <p:txBody>
          <a:bodyPr/>
          <a:lstStyle/>
          <a:p>
            <a:endParaRPr lang="en-GB" altLang="en-US"/>
          </a:p>
        </p:txBody>
      </p:sp>
      <p:sp>
        <p:nvSpPr>
          <p:cNvPr id="29" name="Slide Number Placeholder 28"/>
          <p:cNvSpPr>
            <a:spLocks noGrp="1"/>
          </p:cNvSpPr>
          <p:nvPr>
            <p:ph type="sldNum" sz="quarter" idx="12"/>
          </p:nvPr>
        </p:nvSpPr>
        <p:spPr>
          <a:xfrm>
            <a:off x="8320089" y="1136"/>
            <a:ext cx="747712" cy="365760"/>
          </a:xfrm>
        </p:spPr>
        <p:txBody>
          <a:bodyPr/>
          <a:lstStyle>
            <a:lvl1pPr algn="r">
              <a:defRPr sz="1350">
                <a:solidFill>
                  <a:schemeClr val="bg1"/>
                </a:solidFill>
              </a:defRPr>
            </a:lvl1pPr>
          </a:lstStyle>
          <a:p>
            <a:fld id="{3BF414C3-75DD-4941-B8F5-E8FD0228358D}" type="slidenum">
              <a:rPr lang="en-GB" smtClean="0"/>
              <a:t>‹#›</a:t>
            </a:fld>
            <a:endParaRPr lang="en-GB"/>
          </a:p>
        </p:txBody>
      </p:sp>
    </p:spTree>
    <p:extLst>
      <p:ext uri="{BB962C8B-B14F-4D97-AF65-F5344CB8AC3E}">
        <p14:creationId xmlns:p14="http://schemas.microsoft.com/office/powerpoint/2010/main" val="23138915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84085"/>
            <a:ext cx="8229600" cy="696643"/>
          </a:xfrm>
        </p:spPr>
        <p:txBody>
          <a:bodyPr/>
          <a:lstStyle>
            <a:lvl1pPr>
              <a:defRPr sz="3200"/>
            </a:lvl1pPr>
          </a:lstStyle>
          <a:p>
            <a:r>
              <a:rPr kumimoji="0" lang="en-US" dirty="0"/>
              <a:t>Click to edit Master title style</a:t>
            </a:r>
          </a:p>
        </p:txBody>
      </p:sp>
      <p:sp>
        <p:nvSpPr>
          <p:cNvPr id="3" name="Content Placeholder 2"/>
          <p:cNvSpPr>
            <a:spLocks noGrp="1"/>
          </p:cNvSpPr>
          <p:nvPr>
            <p:ph idx="1"/>
          </p:nvPr>
        </p:nvSpPr>
        <p:spPr>
          <a:xfrm>
            <a:off x="457200" y="1058432"/>
            <a:ext cx="8229600" cy="5322896"/>
          </a:xfrm>
        </p:spPr>
        <p:txBody>
          <a:bodyPr>
            <a:normAutofit/>
          </a:bodyPr>
          <a:lstStyle>
            <a:lvl1pPr>
              <a:defRPr sz="2800"/>
            </a:lvl1pPr>
            <a:lvl2pPr>
              <a:defRPr sz="2400"/>
            </a:lvl2pPr>
            <a:lvl3pPr>
              <a:defRPr sz="2400"/>
            </a:lvl3pPr>
            <a:lvl4pPr>
              <a:defRPr sz="2000"/>
            </a:lvl4pPr>
            <a:lvl5pPr>
              <a:defRPr sz="1800"/>
            </a:lvl5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sp>
        <p:nvSpPr>
          <p:cNvPr id="6" name="Slide Number Placeholder 5"/>
          <p:cNvSpPr>
            <a:spLocks noGrp="1"/>
          </p:cNvSpPr>
          <p:nvPr>
            <p:ph type="sldNum" sz="quarter" idx="12"/>
          </p:nvPr>
        </p:nvSpPr>
        <p:spPr/>
        <p:txBody>
          <a:bodyPr/>
          <a:lstStyle/>
          <a:p>
            <a:fld id="{3BF414C3-75DD-4941-B8F5-E8FD0228358D}" type="slidenum">
              <a:rPr lang="en-GB" smtClean="0"/>
              <a:t>‹#›</a:t>
            </a:fld>
            <a:endParaRPr lang="en-GB"/>
          </a:p>
        </p:txBody>
      </p:sp>
    </p:spTree>
    <p:extLst>
      <p:ext uri="{BB962C8B-B14F-4D97-AF65-F5344CB8AC3E}">
        <p14:creationId xmlns:p14="http://schemas.microsoft.com/office/powerpoint/2010/main" val="2682916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3"/>
            <a:ext cx="7772400" cy="1362075"/>
          </a:xfrm>
        </p:spPr>
        <p:txBody>
          <a:bodyPr anchor="b">
            <a:noAutofit/>
          </a:bodyPr>
          <a:lstStyle>
            <a:lvl1pPr algn="l">
              <a:buNone/>
              <a:defRPr sz="3225"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34290" indent="0">
              <a:buNone/>
              <a:defRPr sz="1575" b="0">
                <a:solidFill>
                  <a:schemeClr val="tx2"/>
                </a:solidFill>
              </a:defRPr>
            </a:lvl1pPr>
            <a:lvl2pPr>
              <a:buNone/>
              <a:defRPr sz="1350">
                <a:solidFill>
                  <a:schemeClr val="tx1">
                    <a:tint val="75000"/>
                  </a:schemeClr>
                </a:solidFill>
              </a:defRPr>
            </a:lvl2pPr>
            <a:lvl3pPr>
              <a:buNone/>
              <a:defRPr sz="1200">
                <a:solidFill>
                  <a:schemeClr val="tx1">
                    <a:tint val="75000"/>
                  </a:schemeClr>
                </a:solidFill>
              </a:defRPr>
            </a:lvl3pPr>
            <a:lvl4pPr>
              <a:buNone/>
              <a:defRPr sz="1050">
                <a:solidFill>
                  <a:schemeClr val="tx1">
                    <a:tint val="75000"/>
                  </a:schemeClr>
                </a:solidFill>
              </a:defRPr>
            </a:lvl4pPr>
            <a:lvl5pPr>
              <a:buNone/>
              <a:defRPr sz="105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6586536" y="612648"/>
            <a:ext cx="957264" cy="457200"/>
          </a:xfrm>
          <a:prstGeom prst="rect">
            <a:avLst/>
          </a:prstGeom>
        </p:spPr>
        <p:txBody>
          <a:bodyPr/>
          <a:lstStyle/>
          <a:p>
            <a:endParaRPr lang="en-GB" altLang="en-US"/>
          </a:p>
        </p:txBody>
      </p:sp>
      <p:sp>
        <p:nvSpPr>
          <p:cNvPr id="5" name="Footer Placeholder 4"/>
          <p:cNvSpPr>
            <a:spLocks noGrp="1"/>
          </p:cNvSpPr>
          <p:nvPr>
            <p:ph type="ftr" sz="quarter" idx="11"/>
          </p:nvPr>
        </p:nvSpPr>
        <p:spPr>
          <a:xfrm>
            <a:off x="5257800" y="612648"/>
            <a:ext cx="1325880" cy="457200"/>
          </a:xfrm>
          <a:prstGeom prst="rect">
            <a:avLst/>
          </a:prstGeom>
        </p:spPr>
        <p:txBody>
          <a:bodyPr/>
          <a:lstStyle/>
          <a:p>
            <a:endParaRPr lang="en-GB" altLang="en-US"/>
          </a:p>
        </p:txBody>
      </p:sp>
      <p:sp>
        <p:nvSpPr>
          <p:cNvPr id="6" name="Slide Number Placeholder 5"/>
          <p:cNvSpPr>
            <a:spLocks noGrp="1"/>
          </p:cNvSpPr>
          <p:nvPr>
            <p:ph type="sldNum" sz="quarter" idx="12"/>
          </p:nvPr>
        </p:nvSpPr>
        <p:spPr/>
        <p:txBody>
          <a:bodyPr/>
          <a:lstStyle/>
          <a:p>
            <a:fld id="{3BF414C3-75DD-4941-B8F5-E8FD0228358D}" type="slidenum">
              <a:rPr lang="en-GB" smtClean="0"/>
              <a:t>‹#›</a:t>
            </a:fld>
            <a:endParaRPr lang="en-GB"/>
          </a:p>
        </p:txBody>
      </p:sp>
    </p:spTree>
    <p:extLst>
      <p:ext uri="{BB962C8B-B14F-4D97-AF65-F5344CB8AC3E}">
        <p14:creationId xmlns:p14="http://schemas.microsoft.com/office/powerpoint/2010/main" val="2028785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7"/>
            <a:ext cx="8229600" cy="599498"/>
          </a:xfrm>
        </p:spPr>
        <p:txBody>
          <a:bodyPr/>
          <a:lstStyle>
            <a:lvl1pPr>
              <a:defRPr sz="3200"/>
            </a:lvl1pPr>
          </a:lstStyle>
          <a:p>
            <a:r>
              <a:rPr kumimoji="0" lang="en-US" dirty="0"/>
              <a:t>Click to edit Master title style</a:t>
            </a:r>
          </a:p>
        </p:txBody>
      </p:sp>
      <p:sp>
        <p:nvSpPr>
          <p:cNvPr id="3" name="Content Placeholder 2"/>
          <p:cNvSpPr>
            <a:spLocks noGrp="1"/>
          </p:cNvSpPr>
          <p:nvPr>
            <p:ph sz="half" idx="1"/>
          </p:nvPr>
        </p:nvSpPr>
        <p:spPr>
          <a:xfrm>
            <a:off x="457200" y="1020932"/>
            <a:ext cx="4038600" cy="5504412"/>
          </a:xfrm>
        </p:spPr>
        <p:txBody>
          <a:bodyPr>
            <a:normAutofit/>
          </a:bodyPr>
          <a:lstStyle>
            <a:lvl1pPr>
              <a:defRPr sz="2400"/>
            </a:lvl1pPr>
            <a:lvl2pPr>
              <a:defRPr sz="2400"/>
            </a:lvl2pPr>
            <a:lvl3pPr>
              <a:defRPr sz="2000"/>
            </a:lvl3pPr>
            <a:lvl4pPr>
              <a:defRPr sz="2000"/>
            </a:lvl4pPr>
            <a:lvl5pPr>
              <a:defRPr sz="2000"/>
            </a:lvl5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sp>
        <p:nvSpPr>
          <p:cNvPr id="4" name="Content Placeholder 3"/>
          <p:cNvSpPr>
            <a:spLocks noGrp="1"/>
          </p:cNvSpPr>
          <p:nvPr>
            <p:ph sz="half" idx="2"/>
          </p:nvPr>
        </p:nvSpPr>
        <p:spPr>
          <a:xfrm>
            <a:off x="4648200" y="1020932"/>
            <a:ext cx="4038600" cy="5504412"/>
          </a:xfrm>
        </p:spPr>
        <p:txBody>
          <a:bodyPr>
            <a:normAutofit/>
          </a:bodyPr>
          <a:lstStyle>
            <a:lvl1pPr>
              <a:defRPr sz="2400"/>
            </a:lvl1pPr>
            <a:lvl2pPr>
              <a:defRPr sz="2400"/>
            </a:lvl2pPr>
            <a:lvl3pPr>
              <a:defRPr sz="2000"/>
            </a:lvl3pPr>
            <a:lvl4pPr>
              <a:defRPr sz="2000"/>
            </a:lvl4pPr>
            <a:lvl5pPr>
              <a:defRPr sz="2000"/>
            </a:lvl5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sp>
        <p:nvSpPr>
          <p:cNvPr id="7" name="Slide Number Placeholder 6"/>
          <p:cNvSpPr>
            <a:spLocks noGrp="1"/>
          </p:cNvSpPr>
          <p:nvPr>
            <p:ph type="sldNum" sz="quarter" idx="12"/>
          </p:nvPr>
        </p:nvSpPr>
        <p:spPr/>
        <p:txBody>
          <a:bodyPr/>
          <a:lstStyle/>
          <a:p>
            <a:fld id="{3BF414C3-75DD-4941-B8F5-E8FD0228358D}" type="slidenum">
              <a:rPr lang="en-GB" smtClean="0"/>
              <a:t>‹#›</a:t>
            </a:fld>
            <a:endParaRPr lang="en-GB"/>
          </a:p>
        </p:txBody>
      </p:sp>
    </p:spTree>
    <p:extLst>
      <p:ext uri="{BB962C8B-B14F-4D97-AF65-F5344CB8AC3E}">
        <p14:creationId xmlns:p14="http://schemas.microsoft.com/office/powerpoint/2010/main" val="1919915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3000" b="0" i="0" cap="none" baseline="0"/>
            </a:lvl1pPr>
          </a:lstStyle>
          <a:p>
            <a:r>
              <a:rPr kumimoji="0" lang="en-US"/>
              <a:t>Click to edit Master title style</a:t>
            </a:r>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34290" indent="0">
              <a:buNone/>
              <a:defRPr sz="1425" b="1">
                <a:solidFill>
                  <a:schemeClr val="tx1">
                    <a:tint val="95000"/>
                  </a:schemeClr>
                </a:solidFill>
              </a:defRPr>
            </a:lvl1pPr>
            <a:lvl2pPr>
              <a:buNone/>
              <a:defRPr sz="1500" b="1"/>
            </a:lvl2pPr>
            <a:lvl3pPr>
              <a:buNone/>
              <a:defRPr sz="1350" b="1"/>
            </a:lvl3pPr>
            <a:lvl4pPr>
              <a:buNone/>
              <a:defRPr sz="1200" b="1"/>
            </a:lvl4pPr>
            <a:lvl5pPr>
              <a:buNone/>
              <a:defRPr sz="12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2244970"/>
            <a:ext cx="4041776" cy="457200"/>
          </a:xfrm>
          <a:solidFill>
            <a:schemeClr val="accent2">
              <a:satMod val="150000"/>
              <a:alpha val="25000"/>
            </a:schemeClr>
          </a:solidFill>
          <a:ln w="12700">
            <a:solidFill>
              <a:schemeClr val="accent2"/>
            </a:solidFill>
          </a:ln>
        </p:spPr>
        <p:txBody>
          <a:bodyPr anchor="ctr">
            <a:noAutofit/>
          </a:bodyPr>
          <a:lstStyle>
            <a:lvl1pPr marL="34290" indent="0">
              <a:buNone/>
              <a:defRPr sz="1425" b="1">
                <a:solidFill>
                  <a:schemeClr val="tx1">
                    <a:tint val="95000"/>
                  </a:schemeClr>
                </a:solidFill>
              </a:defRPr>
            </a:lvl1pPr>
            <a:lvl2pPr>
              <a:buNone/>
              <a:defRPr sz="1500" b="1"/>
            </a:lvl2pPr>
            <a:lvl3pPr>
              <a:buNone/>
              <a:defRPr sz="1350" b="1"/>
            </a:lvl3pPr>
            <a:lvl4pPr>
              <a:buNone/>
              <a:defRPr sz="1200" b="1"/>
            </a:lvl4pPr>
            <a:lvl5pPr>
              <a:buNone/>
              <a:defRPr sz="12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1500"/>
            </a:lvl1pPr>
            <a:lvl2pPr>
              <a:defRPr sz="1500"/>
            </a:lvl2pPr>
            <a:lvl3pPr>
              <a:defRPr sz="1350"/>
            </a:lvl3pPr>
            <a:lvl4pPr>
              <a:defRPr sz="1200"/>
            </a:lvl4pPr>
            <a:lvl5pPr>
              <a:defRPr sz="12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2708519"/>
            <a:ext cx="4041776" cy="3886200"/>
          </a:xfrm>
        </p:spPr>
        <p:txBody>
          <a:bodyPr/>
          <a:lstStyle>
            <a:lvl1pPr>
              <a:defRPr sz="1500"/>
            </a:lvl1pPr>
            <a:lvl2pPr>
              <a:defRPr sz="1500"/>
            </a:lvl2pPr>
            <a:lvl3pPr>
              <a:defRPr sz="1350"/>
            </a:lvl3pPr>
            <a:lvl4pPr>
              <a:defRPr sz="1200"/>
            </a:lvl4pPr>
            <a:lvl5pPr>
              <a:defRPr sz="12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Date Placeholder 25"/>
          <p:cNvSpPr>
            <a:spLocks noGrp="1"/>
          </p:cNvSpPr>
          <p:nvPr>
            <p:ph type="dt" sz="half" idx="10"/>
          </p:nvPr>
        </p:nvSpPr>
        <p:spPr>
          <a:xfrm>
            <a:off x="6586536" y="612648"/>
            <a:ext cx="957264" cy="457200"/>
          </a:xfrm>
          <a:prstGeom prst="rect">
            <a:avLst/>
          </a:prstGeom>
        </p:spPr>
        <p:txBody>
          <a:bodyPr rtlCol="0"/>
          <a:lstStyle/>
          <a:p>
            <a:endParaRPr lang="en-GB" altLang="en-US"/>
          </a:p>
        </p:txBody>
      </p:sp>
      <p:sp>
        <p:nvSpPr>
          <p:cNvPr id="27" name="Slide Number Placeholder 26"/>
          <p:cNvSpPr>
            <a:spLocks noGrp="1"/>
          </p:cNvSpPr>
          <p:nvPr>
            <p:ph type="sldNum" sz="quarter" idx="11"/>
          </p:nvPr>
        </p:nvSpPr>
        <p:spPr/>
        <p:txBody>
          <a:bodyPr rtlCol="0"/>
          <a:lstStyle/>
          <a:p>
            <a:fld id="{3BF414C3-75DD-4941-B8F5-E8FD0228358D}" type="slidenum">
              <a:rPr lang="en-GB" smtClean="0"/>
              <a:t>‹#›</a:t>
            </a:fld>
            <a:endParaRPr lang="en-GB"/>
          </a:p>
        </p:txBody>
      </p:sp>
      <p:sp>
        <p:nvSpPr>
          <p:cNvPr id="28" name="Footer Placeholder 27"/>
          <p:cNvSpPr>
            <a:spLocks noGrp="1"/>
          </p:cNvSpPr>
          <p:nvPr>
            <p:ph type="ftr" sz="quarter" idx="12"/>
          </p:nvPr>
        </p:nvSpPr>
        <p:spPr>
          <a:xfrm>
            <a:off x="5257800" y="612648"/>
            <a:ext cx="1325880" cy="457200"/>
          </a:xfrm>
          <a:prstGeom prst="rect">
            <a:avLst/>
          </a:prstGeom>
        </p:spPr>
        <p:txBody>
          <a:bodyPr rtlCol="0"/>
          <a:lstStyle/>
          <a:p>
            <a:endParaRPr lang="en-GB" altLang="en-US"/>
          </a:p>
        </p:txBody>
      </p:sp>
    </p:spTree>
    <p:extLst>
      <p:ext uri="{BB962C8B-B14F-4D97-AF65-F5344CB8AC3E}">
        <p14:creationId xmlns:p14="http://schemas.microsoft.com/office/powerpoint/2010/main" val="259379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92963"/>
            <a:ext cx="8229600" cy="665825"/>
          </a:xfrm>
        </p:spPr>
        <p:txBody>
          <a:bodyPr anchor="ctr"/>
          <a:lstStyle>
            <a:lvl1pPr>
              <a:defRPr sz="3200">
                <a:solidFill>
                  <a:schemeClr val="tx2"/>
                </a:solidFill>
              </a:defRPr>
            </a:lvl1pPr>
          </a:lstStyle>
          <a:p>
            <a:r>
              <a:rPr kumimoji="0" lang="en-US" dirty="0"/>
              <a:t>Click to edit Master title style</a:t>
            </a:r>
          </a:p>
        </p:txBody>
      </p:sp>
      <p:sp>
        <p:nvSpPr>
          <p:cNvPr id="5" name="Slide Number Placeholder 4"/>
          <p:cNvSpPr>
            <a:spLocks noGrp="1"/>
          </p:cNvSpPr>
          <p:nvPr>
            <p:ph type="sldNum" sz="quarter" idx="12"/>
          </p:nvPr>
        </p:nvSpPr>
        <p:spPr>
          <a:xfrm>
            <a:off x="8174736" y="2272"/>
            <a:ext cx="762000" cy="365760"/>
          </a:xfrm>
        </p:spPr>
        <p:txBody>
          <a:bodyPr/>
          <a:lstStyle/>
          <a:p>
            <a:fld id="{3BF414C3-75DD-4941-B8F5-E8FD0228358D}" type="slidenum">
              <a:rPr lang="en-GB" smtClean="0"/>
              <a:t>‹#›</a:t>
            </a:fld>
            <a:endParaRPr lang="en-GB"/>
          </a:p>
        </p:txBody>
      </p:sp>
    </p:spTree>
    <p:extLst>
      <p:ext uri="{BB962C8B-B14F-4D97-AF65-F5344CB8AC3E}">
        <p14:creationId xmlns:p14="http://schemas.microsoft.com/office/powerpoint/2010/main" val="1963704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586536" y="612648"/>
            <a:ext cx="957264" cy="457200"/>
          </a:xfrm>
          <a:prstGeom prst="rect">
            <a:avLst/>
          </a:prstGeom>
        </p:spPr>
        <p:txBody>
          <a:bodyPr/>
          <a:lstStyle/>
          <a:p>
            <a:endParaRPr lang="en-GB" altLang="en-US"/>
          </a:p>
        </p:txBody>
      </p:sp>
      <p:sp>
        <p:nvSpPr>
          <p:cNvPr id="3" name="Footer Placeholder 2"/>
          <p:cNvSpPr>
            <a:spLocks noGrp="1"/>
          </p:cNvSpPr>
          <p:nvPr>
            <p:ph type="ftr" sz="quarter" idx="11"/>
          </p:nvPr>
        </p:nvSpPr>
        <p:spPr>
          <a:xfrm>
            <a:off x="5257800" y="612648"/>
            <a:ext cx="1325880" cy="457200"/>
          </a:xfrm>
          <a:prstGeom prst="rect">
            <a:avLst/>
          </a:prstGeom>
        </p:spPr>
        <p:txBody>
          <a:bodyPr/>
          <a:lstStyle/>
          <a:p>
            <a:endParaRPr lang="en-GB" altLang="en-US"/>
          </a:p>
        </p:txBody>
      </p:sp>
      <p:sp>
        <p:nvSpPr>
          <p:cNvPr id="4" name="Slide Number Placeholder 3"/>
          <p:cNvSpPr>
            <a:spLocks noGrp="1"/>
          </p:cNvSpPr>
          <p:nvPr>
            <p:ph type="sldNum" sz="quarter" idx="12"/>
          </p:nvPr>
        </p:nvSpPr>
        <p:spPr/>
        <p:txBody>
          <a:bodyPr/>
          <a:lstStyle/>
          <a:p>
            <a:fld id="{3BF414C3-75DD-4941-B8F5-E8FD0228358D}" type="slidenum">
              <a:rPr lang="en-GB" smtClean="0"/>
              <a:t>‹#›</a:t>
            </a:fld>
            <a:endParaRPr lang="en-GB"/>
          </a:p>
        </p:txBody>
      </p:sp>
    </p:spTree>
    <p:extLst>
      <p:ext uri="{BB962C8B-B14F-4D97-AF65-F5344CB8AC3E}">
        <p14:creationId xmlns:p14="http://schemas.microsoft.com/office/powerpoint/2010/main" val="2584385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350" b="1"/>
            </a:lvl1pPr>
          </a:lstStyle>
          <a:p>
            <a:r>
              <a:rPr kumimoji="0" lang="en-US"/>
              <a:t>Click to edit Master title style</a:t>
            </a:r>
          </a:p>
        </p:txBody>
      </p:sp>
      <p:sp>
        <p:nvSpPr>
          <p:cNvPr id="3" name="Text Placeholder 2"/>
          <p:cNvSpPr>
            <a:spLocks noGrp="1"/>
          </p:cNvSpPr>
          <p:nvPr>
            <p:ph type="body" idx="2"/>
          </p:nvPr>
        </p:nvSpPr>
        <p:spPr>
          <a:xfrm>
            <a:off x="5353496" y="2010727"/>
            <a:ext cx="3383280" cy="4617720"/>
          </a:xfrm>
        </p:spPr>
        <p:txBody>
          <a:bodyPr/>
          <a:lstStyle>
            <a:lvl1pPr marL="6858" indent="0">
              <a:buNone/>
              <a:defRPr sz="1050"/>
            </a:lvl1pPr>
            <a:lvl2pPr>
              <a:buNone/>
              <a:defRPr sz="900"/>
            </a:lvl2pPr>
            <a:lvl3pPr>
              <a:buNone/>
              <a:defRPr sz="750"/>
            </a:lvl3pPr>
            <a:lvl4pPr>
              <a:buNone/>
              <a:defRPr sz="675"/>
            </a:lvl4pPr>
            <a:lvl5pPr>
              <a:buNone/>
              <a:defRPr sz="675"/>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2400"/>
            </a:lvl1pPr>
            <a:lvl2pPr>
              <a:defRPr sz="2100"/>
            </a:lvl2pPr>
            <a:lvl3pPr>
              <a:defRPr sz="1800"/>
            </a:lvl3pPr>
            <a:lvl4pPr>
              <a:defRPr sz="1500"/>
            </a:lvl4pPr>
            <a:lvl5pPr>
              <a:defRPr sz="15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586536" y="612648"/>
            <a:ext cx="957264" cy="457200"/>
          </a:xfrm>
          <a:prstGeom prst="rect">
            <a:avLst/>
          </a:prstGeom>
        </p:spPr>
        <p:txBody>
          <a:bodyPr/>
          <a:lstStyle/>
          <a:p>
            <a:endParaRPr lang="en-GB" altLang="en-US"/>
          </a:p>
        </p:txBody>
      </p:sp>
      <p:sp>
        <p:nvSpPr>
          <p:cNvPr id="6" name="Footer Placeholder 5"/>
          <p:cNvSpPr>
            <a:spLocks noGrp="1"/>
          </p:cNvSpPr>
          <p:nvPr>
            <p:ph type="ftr" sz="quarter" idx="11"/>
          </p:nvPr>
        </p:nvSpPr>
        <p:spPr>
          <a:xfrm>
            <a:off x="5257800" y="612648"/>
            <a:ext cx="1325880" cy="457200"/>
          </a:xfrm>
          <a:prstGeom prst="rect">
            <a:avLst/>
          </a:prstGeom>
        </p:spPr>
        <p:txBody>
          <a:bodyPr/>
          <a:lstStyle/>
          <a:p>
            <a:endParaRPr lang="en-GB" altLang="en-US"/>
          </a:p>
        </p:txBody>
      </p:sp>
      <p:sp>
        <p:nvSpPr>
          <p:cNvPr id="7" name="Slide Number Placeholder 6"/>
          <p:cNvSpPr>
            <a:spLocks noGrp="1"/>
          </p:cNvSpPr>
          <p:nvPr>
            <p:ph type="sldNum" sz="quarter" idx="12"/>
          </p:nvPr>
        </p:nvSpPr>
        <p:spPr/>
        <p:txBody>
          <a:bodyPr/>
          <a:lstStyle/>
          <a:p>
            <a:fld id="{3BF414C3-75DD-4941-B8F5-E8FD0228358D}" type="slidenum">
              <a:rPr lang="en-GB" smtClean="0"/>
              <a:t>‹#›</a:t>
            </a:fld>
            <a:endParaRPr lang="en-GB"/>
          </a:p>
        </p:txBody>
      </p:sp>
    </p:spTree>
    <p:extLst>
      <p:ext uri="{BB962C8B-B14F-4D97-AF65-F5344CB8AC3E}">
        <p14:creationId xmlns:p14="http://schemas.microsoft.com/office/powerpoint/2010/main" val="3948586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5" y="1109162"/>
            <a:ext cx="586803" cy="4681637"/>
          </a:xfrm>
        </p:spPr>
        <p:txBody>
          <a:bodyPr vert="vert270" lIns="45720" tIns="0" rIns="45720" anchor="t"/>
          <a:lstStyle>
            <a:lvl1pPr algn="ctr">
              <a:buNone/>
              <a:defRPr sz="15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24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11"/>
            <a:ext cx="2590800" cy="2516489"/>
          </a:xfrm>
        </p:spPr>
        <p:txBody>
          <a:bodyPr lIns="0" tIns="0" rIns="45720" anchor="t"/>
          <a:lstStyle>
            <a:lvl1pPr marL="0" indent="0">
              <a:lnSpc>
                <a:spcPct val="100000"/>
              </a:lnSpc>
              <a:spcBef>
                <a:spcPts val="0"/>
              </a:spcBef>
              <a:buFontTx/>
              <a:buNone/>
              <a:defRPr sz="975"/>
            </a:lvl1pPr>
            <a:lvl2pPr>
              <a:buFontTx/>
              <a:buNone/>
              <a:defRPr sz="900"/>
            </a:lvl2pPr>
            <a:lvl3pPr>
              <a:buFontTx/>
              <a:buNone/>
              <a:defRPr sz="750"/>
            </a:lvl3pPr>
            <a:lvl4pPr>
              <a:buFontTx/>
              <a:buNone/>
              <a:defRPr sz="675"/>
            </a:lvl4pPr>
            <a:lvl5pPr>
              <a:buFontTx/>
              <a:buNone/>
              <a:defRPr sz="675"/>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6586536" y="612648"/>
            <a:ext cx="957264" cy="457200"/>
          </a:xfrm>
          <a:prstGeom prst="rect">
            <a:avLst/>
          </a:prstGeom>
        </p:spPr>
        <p:txBody>
          <a:bodyPr/>
          <a:lstStyle/>
          <a:p>
            <a:endParaRPr lang="en-GB" altLang="en-US"/>
          </a:p>
        </p:txBody>
      </p:sp>
      <p:sp>
        <p:nvSpPr>
          <p:cNvPr id="6" name="Footer Placeholder 5"/>
          <p:cNvSpPr>
            <a:spLocks noGrp="1"/>
          </p:cNvSpPr>
          <p:nvPr>
            <p:ph type="ftr" sz="quarter" idx="11"/>
          </p:nvPr>
        </p:nvSpPr>
        <p:spPr>
          <a:xfrm>
            <a:off x="5257800" y="612648"/>
            <a:ext cx="1325880" cy="457200"/>
          </a:xfrm>
          <a:prstGeom prst="rect">
            <a:avLst/>
          </a:prstGeom>
        </p:spPr>
        <p:txBody>
          <a:bodyPr/>
          <a:lstStyle/>
          <a:p>
            <a:endParaRPr lang="en-GB" altLang="en-US"/>
          </a:p>
        </p:txBody>
      </p:sp>
      <p:sp>
        <p:nvSpPr>
          <p:cNvPr id="7" name="Slide Number Placeholder 6"/>
          <p:cNvSpPr>
            <a:spLocks noGrp="1"/>
          </p:cNvSpPr>
          <p:nvPr>
            <p:ph type="sldNum" sz="quarter" idx="12"/>
          </p:nvPr>
        </p:nvSpPr>
        <p:spPr/>
        <p:txBody>
          <a:bodyPr/>
          <a:lstStyle/>
          <a:p>
            <a:fld id="{3BF414C3-75DD-4941-B8F5-E8FD0228358D}" type="slidenum">
              <a:rPr lang="en-GB" smtClean="0"/>
              <a:t>‹#›</a:t>
            </a:fld>
            <a:endParaRPr lang="en-GB"/>
          </a:p>
        </p:txBody>
      </p:sp>
    </p:spTree>
    <p:extLst>
      <p:ext uri="{BB962C8B-B14F-4D97-AF65-F5344CB8AC3E}">
        <p14:creationId xmlns:p14="http://schemas.microsoft.com/office/powerpoint/2010/main" val="5582915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86536" y="612648"/>
            <a:ext cx="957264" cy="457200"/>
          </a:xfrm>
          <a:prstGeom prst="rect">
            <a:avLst/>
          </a:prstGeom>
        </p:spPr>
        <p:txBody>
          <a:bodyPr/>
          <a:lstStyle/>
          <a:p>
            <a:endParaRPr lang="en-GB" altLang="en-US"/>
          </a:p>
        </p:txBody>
      </p:sp>
      <p:sp>
        <p:nvSpPr>
          <p:cNvPr id="5" name="Footer Placeholder 4"/>
          <p:cNvSpPr>
            <a:spLocks noGrp="1"/>
          </p:cNvSpPr>
          <p:nvPr>
            <p:ph type="ftr" sz="quarter" idx="11"/>
          </p:nvPr>
        </p:nvSpPr>
        <p:spPr>
          <a:xfrm>
            <a:off x="5257800" y="612648"/>
            <a:ext cx="1325880" cy="457200"/>
          </a:xfrm>
          <a:prstGeom prst="rect">
            <a:avLst/>
          </a:prstGeom>
        </p:spPr>
        <p:txBody>
          <a:bodyPr/>
          <a:lstStyle/>
          <a:p>
            <a:endParaRPr lang="en-GB" altLang="en-US"/>
          </a:p>
        </p:txBody>
      </p:sp>
      <p:sp>
        <p:nvSpPr>
          <p:cNvPr id="6" name="Slide Number Placeholder 5"/>
          <p:cNvSpPr>
            <a:spLocks noGrp="1"/>
          </p:cNvSpPr>
          <p:nvPr>
            <p:ph type="sldNum" sz="quarter" idx="12"/>
          </p:nvPr>
        </p:nvSpPr>
        <p:spPr/>
        <p:txBody>
          <a:bodyPr/>
          <a:lstStyle/>
          <a:p>
            <a:fld id="{3BF414C3-75DD-4941-B8F5-E8FD0228358D}" type="slidenum">
              <a:rPr lang="en-GB" smtClean="0"/>
              <a:t>‹#›</a:t>
            </a:fld>
            <a:endParaRPr lang="en-GB"/>
          </a:p>
        </p:txBody>
      </p:sp>
    </p:spTree>
    <p:extLst>
      <p:ext uri="{BB962C8B-B14F-4D97-AF65-F5344CB8AC3E}">
        <p14:creationId xmlns:p14="http://schemas.microsoft.com/office/powerpoint/2010/main" val="2265528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86536" y="612648"/>
            <a:ext cx="957264" cy="457200"/>
          </a:xfrm>
          <a:prstGeom prst="rect">
            <a:avLst/>
          </a:prstGeom>
        </p:spPr>
        <p:txBody>
          <a:bodyPr/>
          <a:lstStyle/>
          <a:p>
            <a:endParaRPr lang="en-GB" altLang="en-US"/>
          </a:p>
        </p:txBody>
      </p:sp>
      <p:sp>
        <p:nvSpPr>
          <p:cNvPr id="5" name="Footer Placeholder 4"/>
          <p:cNvSpPr>
            <a:spLocks noGrp="1"/>
          </p:cNvSpPr>
          <p:nvPr>
            <p:ph type="ftr" sz="quarter" idx="11"/>
          </p:nvPr>
        </p:nvSpPr>
        <p:spPr>
          <a:xfrm>
            <a:off x="5257800" y="612648"/>
            <a:ext cx="1325880" cy="457200"/>
          </a:xfrm>
          <a:prstGeom prst="rect">
            <a:avLst/>
          </a:prstGeom>
        </p:spPr>
        <p:txBody>
          <a:bodyPr/>
          <a:lstStyle/>
          <a:p>
            <a:endParaRPr lang="en-GB" altLang="en-US"/>
          </a:p>
        </p:txBody>
      </p:sp>
      <p:sp>
        <p:nvSpPr>
          <p:cNvPr id="6" name="Slide Number Placeholder 5"/>
          <p:cNvSpPr>
            <a:spLocks noGrp="1"/>
          </p:cNvSpPr>
          <p:nvPr>
            <p:ph type="sldNum" sz="quarter" idx="12"/>
          </p:nvPr>
        </p:nvSpPr>
        <p:spPr/>
        <p:txBody>
          <a:bodyPr/>
          <a:lstStyle/>
          <a:p>
            <a:fld id="{3BF414C3-75DD-4941-B8F5-E8FD0228358D}" type="slidenum">
              <a:rPr lang="en-GB" smtClean="0"/>
              <a:t>‹#›</a:t>
            </a:fld>
            <a:endParaRPr lang="en-GB"/>
          </a:p>
        </p:txBody>
      </p:sp>
    </p:spTree>
    <p:extLst>
      <p:ext uri="{BB962C8B-B14F-4D97-AF65-F5344CB8AC3E}">
        <p14:creationId xmlns:p14="http://schemas.microsoft.com/office/powerpoint/2010/main" val="1051081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21"/>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30" name="Rectangle 29"/>
          <p:cNvSpPr/>
          <p:nvPr/>
        </p:nvSpPr>
        <p:spPr>
          <a:xfrm>
            <a:off x="2" y="308279"/>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31" name="Rectangle 30"/>
          <p:cNvSpPr/>
          <p:nvPr/>
        </p:nvSpPr>
        <p:spPr>
          <a:xfrm flipV="1">
            <a:off x="5410183" y="360249"/>
            <a:ext cx="3733820"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32" name="Rectangle 31"/>
          <p:cNvSpPr/>
          <p:nvPr/>
        </p:nvSpPr>
        <p:spPr>
          <a:xfrm flipV="1">
            <a:off x="5410202" y="440115"/>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useBgFill="1">
        <p:nvSpPr>
          <p:cNvPr id="33" name="Rounded Rectangle 32"/>
          <p:cNvSpPr/>
          <p:nvPr/>
        </p:nvSpPr>
        <p:spPr bwMode="white">
          <a:xfrm>
            <a:off x="5407340"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useBgFill="1">
        <p:nvSpPr>
          <p:cNvPr id="34" name="Rounded Rectangle 33"/>
          <p:cNvSpPr/>
          <p:nvPr/>
        </p:nvSpPr>
        <p:spPr bwMode="white">
          <a:xfrm>
            <a:off x="7373647"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35" name="Rectangle 34"/>
          <p:cNvSpPr/>
          <p:nvPr/>
        </p:nvSpPr>
        <p:spPr bwMode="invGray">
          <a:xfrm>
            <a:off x="9084967"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2" name="Title Placeholder 21"/>
          <p:cNvSpPr>
            <a:spLocks noGrp="1"/>
          </p:cNvSpPr>
          <p:nvPr>
            <p:ph type="title"/>
          </p:nvPr>
        </p:nvSpPr>
        <p:spPr>
          <a:xfrm>
            <a:off x="424372" y="430944"/>
            <a:ext cx="8229600" cy="621792"/>
          </a:xfrm>
          <a:prstGeom prst="rect">
            <a:avLst/>
          </a:prstGeom>
        </p:spPr>
        <p:txBody>
          <a:bodyPr vert="horz" anchor="ctr">
            <a:normAutofit/>
          </a:bodyPr>
          <a:lstStyle/>
          <a:p>
            <a:r>
              <a:rPr kumimoji="0" lang="en-US"/>
              <a:t>Click to edit Master title style</a:t>
            </a:r>
            <a:endParaRPr kumimoji="0" lang="en-US" dirty="0"/>
          </a:p>
        </p:txBody>
      </p:sp>
      <p:sp>
        <p:nvSpPr>
          <p:cNvPr id="13" name="Text Placeholder 12"/>
          <p:cNvSpPr>
            <a:spLocks noGrp="1"/>
          </p:cNvSpPr>
          <p:nvPr>
            <p:ph type="body" idx="1"/>
          </p:nvPr>
        </p:nvSpPr>
        <p:spPr>
          <a:xfrm>
            <a:off x="457200" y="1095353"/>
            <a:ext cx="8229600" cy="5479185"/>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350">
                <a:solidFill>
                  <a:srgbClr val="FFFFFF"/>
                </a:solidFill>
              </a:defRPr>
            </a:lvl1pPr>
          </a:lstStyle>
          <a:p>
            <a:fld id="{3BF414C3-75DD-4941-B8F5-E8FD0228358D}" type="slidenum">
              <a:rPr lang="en-GB" smtClean="0"/>
              <a:t>‹#›</a:t>
            </a:fld>
            <a:endParaRPr lang="en-GB"/>
          </a:p>
        </p:txBody>
      </p:sp>
    </p:spTree>
    <p:extLst>
      <p:ext uri="{BB962C8B-B14F-4D97-AF65-F5344CB8AC3E}">
        <p14:creationId xmlns:p14="http://schemas.microsoft.com/office/powerpoint/2010/main" val="126022573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000" kern="1200">
          <a:solidFill>
            <a:schemeClr val="tx2"/>
          </a:solidFill>
          <a:latin typeface="+mj-lt"/>
          <a:ea typeface="+mj-ea"/>
          <a:cs typeface="+mj-cs"/>
        </a:defRPr>
      </a:lvl1pPr>
    </p:titleStyle>
    <p:bodyStyle>
      <a:lvl1pPr marL="274320" indent="-192024" algn="l" rtl="0" eaLnBrk="1" latinLnBrk="0" hangingPunct="1">
        <a:spcBef>
          <a:spcPts val="225"/>
        </a:spcBef>
        <a:buClr>
          <a:schemeClr val="accent3"/>
        </a:buClr>
        <a:buFont typeface="Georgia"/>
        <a:buChar char="•"/>
        <a:defRPr kumimoji="0" sz="2100" kern="1200">
          <a:solidFill>
            <a:schemeClr val="tx1"/>
          </a:solidFill>
          <a:latin typeface="Aptos" panose="020B0004020202020204" pitchFamily="34" charset="0"/>
          <a:ea typeface="+mn-ea"/>
          <a:cs typeface="+mn-cs"/>
        </a:defRPr>
      </a:lvl1pPr>
      <a:lvl2pPr marL="493776" indent="-185166" algn="l" rtl="0" eaLnBrk="1" latinLnBrk="0" hangingPunct="1">
        <a:spcBef>
          <a:spcPts val="225"/>
        </a:spcBef>
        <a:buClr>
          <a:schemeClr val="accent2"/>
        </a:buClr>
        <a:buFont typeface="Georgia"/>
        <a:buChar char="▫"/>
        <a:defRPr kumimoji="0" sz="1950" kern="1200">
          <a:solidFill>
            <a:schemeClr val="accent2"/>
          </a:solidFill>
          <a:latin typeface="Aptos" panose="020B0004020202020204" pitchFamily="34" charset="0"/>
          <a:ea typeface="+mn-ea"/>
          <a:cs typeface="+mn-cs"/>
        </a:defRPr>
      </a:lvl2pPr>
      <a:lvl3pPr marL="692658" indent="-164592" algn="l" rtl="0" eaLnBrk="1" latinLnBrk="0" hangingPunct="1">
        <a:spcBef>
          <a:spcPts val="225"/>
        </a:spcBef>
        <a:buClr>
          <a:schemeClr val="accent1"/>
        </a:buClr>
        <a:buFont typeface="Wingdings 2"/>
        <a:buChar char=""/>
        <a:defRPr kumimoji="0" sz="1800" kern="1200">
          <a:solidFill>
            <a:schemeClr val="accent1"/>
          </a:solidFill>
          <a:latin typeface="Aptos" panose="020B0004020202020204" pitchFamily="34" charset="0"/>
          <a:ea typeface="+mn-ea"/>
          <a:cs typeface="+mn-cs"/>
        </a:defRPr>
      </a:lvl3pPr>
      <a:lvl4pPr marL="884682" indent="-150876" algn="l" rtl="0" eaLnBrk="1" latinLnBrk="0" hangingPunct="1">
        <a:spcBef>
          <a:spcPts val="225"/>
        </a:spcBef>
        <a:buClr>
          <a:schemeClr val="accent1"/>
        </a:buClr>
        <a:buFont typeface="Wingdings 2"/>
        <a:buChar char=""/>
        <a:defRPr kumimoji="0" sz="1650" kern="1200">
          <a:solidFill>
            <a:schemeClr val="accent1"/>
          </a:solidFill>
          <a:latin typeface="Aptos" panose="020B0004020202020204" pitchFamily="34" charset="0"/>
          <a:ea typeface="+mn-ea"/>
          <a:cs typeface="+mn-cs"/>
        </a:defRPr>
      </a:lvl4pPr>
      <a:lvl5pPr marL="1042416" indent="-137160" algn="l" rtl="0" eaLnBrk="1" latinLnBrk="0" hangingPunct="1">
        <a:spcBef>
          <a:spcPts val="225"/>
        </a:spcBef>
        <a:buClr>
          <a:schemeClr val="accent3"/>
        </a:buClr>
        <a:buFont typeface="Georgia"/>
        <a:buChar char="▫"/>
        <a:defRPr kumimoji="0" sz="1500" kern="1200">
          <a:solidFill>
            <a:schemeClr val="accent3"/>
          </a:solidFill>
          <a:latin typeface="Aptos" panose="020B0004020202020204" pitchFamily="34" charset="0"/>
          <a:ea typeface="+mn-ea"/>
          <a:cs typeface="+mn-cs"/>
        </a:defRPr>
      </a:lvl5pPr>
      <a:lvl6pPr marL="1207008" indent="-137160" algn="l" rtl="0" eaLnBrk="1" latinLnBrk="0" hangingPunct="1">
        <a:spcBef>
          <a:spcPts val="225"/>
        </a:spcBef>
        <a:buClr>
          <a:schemeClr val="accent3"/>
        </a:buClr>
        <a:buFont typeface="Georgia"/>
        <a:buChar char="▫"/>
        <a:defRPr kumimoji="0" sz="1350" kern="1200">
          <a:solidFill>
            <a:schemeClr val="accent3"/>
          </a:solidFill>
          <a:latin typeface="+mn-lt"/>
          <a:ea typeface="+mn-ea"/>
          <a:cs typeface="+mn-cs"/>
        </a:defRPr>
      </a:lvl6pPr>
      <a:lvl7pPr marL="1371600" indent="-137160" algn="l" rtl="0" eaLnBrk="1" latinLnBrk="0" hangingPunct="1">
        <a:spcBef>
          <a:spcPts val="225"/>
        </a:spcBef>
        <a:buClr>
          <a:schemeClr val="accent3"/>
        </a:buClr>
        <a:buFont typeface="Georgia"/>
        <a:buChar char="▫"/>
        <a:defRPr kumimoji="0" sz="1200" kern="1200">
          <a:solidFill>
            <a:schemeClr val="accent3"/>
          </a:solidFill>
          <a:latin typeface="+mn-lt"/>
          <a:ea typeface="+mn-ea"/>
          <a:cs typeface="+mn-cs"/>
        </a:defRPr>
      </a:lvl7pPr>
      <a:lvl8pPr marL="1522476" indent="-137160" algn="l" rtl="0" eaLnBrk="1" latinLnBrk="0" hangingPunct="1">
        <a:spcBef>
          <a:spcPts val="225"/>
        </a:spcBef>
        <a:buClr>
          <a:schemeClr val="accent3"/>
        </a:buClr>
        <a:buFont typeface="Georgia"/>
        <a:buChar char="◦"/>
        <a:defRPr kumimoji="0" sz="1125" kern="1200">
          <a:solidFill>
            <a:schemeClr val="accent3"/>
          </a:solidFill>
          <a:latin typeface="+mn-lt"/>
          <a:ea typeface="+mn-ea"/>
          <a:cs typeface="+mn-cs"/>
        </a:defRPr>
      </a:lvl8pPr>
      <a:lvl9pPr marL="1680210" indent="-137160" algn="l" rtl="0" eaLnBrk="1" latinLnBrk="0" hangingPunct="1">
        <a:spcBef>
          <a:spcPts val="225"/>
        </a:spcBef>
        <a:buClr>
          <a:schemeClr val="accent3"/>
        </a:buClr>
        <a:buFont typeface="Georgia"/>
        <a:buChar char="◦"/>
        <a:defRPr kumimoji="0" sz="105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342900" algn="l" rtl="0" eaLnBrk="1" latinLnBrk="0" hangingPunct="1">
        <a:defRPr kumimoji="0" kern="1200">
          <a:solidFill>
            <a:schemeClr val="tx1"/>
          </a:solidFill>
          <a:latin typeface="+mn-lt"/>
          <a:ea typeface="+mn-ea"/>
          <a:cs typeface="+mn-cs"/>
        </a:defRPr>
      </a:lvl2pPr>
      <a:lvl3pPr marL="685800" algn="l" rtl="0" eaLnBrk="1" latinLnBrk="0" hangingPunct="1">
        <a:defRPr kumimoji="0" kern="1200">
          <a:solidFill>
            <a:schemeClr val="tx1"/>
          </a:solidFill>
          <a:latin typeface="+mn-lt"/>
          <a:ea typeface="+mn-ea"/>
          <a:cs typeface="+mn-cs"/>
        </a:defRPr>
      </a:lvl3pPr>
      <a:lvl4pPr marL="1028700" algn="l" rtl="0" eaLnBrk="1" latinLnBrk="0" hangingPunct="1">
        <a:defRPr kumimoji="0" kern="1200">
          <a:solidFill>
            <a:schemeClr val="tx1"/>
          </a:solidFill>
          <a:latin typeface="+mn-lt"/>
          <a:ea typeface="+mn-ea"/>
          <a:cs typeface="+mn-cs"/>
        </a:defRPr>
      </a:lvl4pPr>
      <a:lvl5pPr marL="1371600" algn="l" rtl="0" eaLnBrk="1" latinLnBrk="0" hangingPunct="1">
        <a:defRPr kumimoji="0" kern="1200">
          <a:solidFill>
            <a:schemeClr val="tx1"/>
          </a:solidFill>
          <a:latin typeface="+mn-lt"/>
          <a:ea typeface="+mn-ea"/>
          <a:cs typeface="+mn-cs"/>
        </a:defRPr>
      </a:lvl5pPr>
      <a:lvl6pPr marL="1714500" algn="l" rtl="0" eaLnBrk="1" latinLnBrk="0" hangingPunct="1">
        <a:defRPr kumimoji="0" kern="1200">
          <a:solidFill>
            <a:schemeClr val="tx1"/>
          </a:solidFill>
          <a:latin typeface="+mn-lt"/>
          <a:ea typeface="+mn-ea"/>
          <a:cs typeface="+mn-cs"/>
        </a:defRPr>
      </a:lvl6pPr>
      <a:lvl7pPr marL="2057400" algn="l" rtl="0" eaLnBrk="1" latinLnBrk="0" hangingPunct="1">
        <a:defRPr kumimoji="0" kern="1200">
          <a:solidFill>
            <a:schemeClr val="tx1"/>
          </a:solidFill>
          <a:latin typeface="+mn-lt"/>
          <a:ea typeface="+mn-ea"/>
          <a:cs typeface="+mn-cs"/>
        </a:defRPr>
      </a:lvl7pPr>
      <a:lvl8pPr marL="2400300" algn="l" rtl="0" eaLnBrk="1" latinLnBrk="0" hangingPunct="1">
        <a:defRPr kumimoji="0" kern="1200">
          <a:solidFill>
            <a:schemeClr val="tx1"/>
          </a:solidFill>
          <a:latin typeface="+mn-lt"/>
          <a:ea typeface="+mn-ea"/>
          <a:cs typeface="+mn-cs"/>
        </a:defRPr>
      </a:lvl8pPr>
      <a:lvl9pPr marL="27432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svg"/><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svg"/><Relationship Id="rId4" Type="http://schemas.openxmlformats.org/officeDocument/2006/relationships/image" Target="../media/image9.sv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jpg"/></Relationships>
</file>

<file path=ppt/slides/_rels/slide2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hyperlink" Target="https://www.w3.org/WAI/standards-guidelines/wcag/" TargetMode="Externa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kzo45hWXRWU"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FE766-05CD-4FA1-A3B4-52AD312C7908}"/>
              </a:ext>
            </a:extLst>
          </p:cNvPr>
          <p:cNvSpPr>
            <a:spLocks noGrp="1"/>
          </p:cNvSpPr>
          <p:nvPr>
            <p:ph type="ctrTitle"/>
          </p:nvPr>
        </p:nvSpPr>
        <p:spPr/>
        <p:txBody>
          <a:bodyPr/>
          <a:lstStyle/>
          <a:p>
            <a:r>
              <a:rPr lang="en-GB" dirty="0"/>
              <a:t>Usability Engineering</a:t>
            </a:r>
          </a:p>
        </p:txBody>
      </p:sp>
      <p:sp>
        <p:nvSpPr>
          <p:cNvPr id="3" name="Subtitle 2">
            <a:extLst>
              <a:ext uri="{FF2B5EF4-FFF2-40B4-BE49-F238E27FC236}">
                <a16:creationId xmlns:a16="http://schemas.microsoft.com/office/drawing/2014/main" id="{A35EB251-F1AE-4675-A14E-2C9BC2A6A3FF}"/>
              </a:ext>
            </a:extLst>
          </p:cNvPr>
          <p:cNvSpPr>
            <a:spLocks noGrp="1"/>
          </p:cNvSpPr>
          <p:nvPr>
            <p:ph type="subTitle" idx="1"/>
          </p:nvPr>
        </p:nvSpPr>
        <p:spPr>
          <a:xfrm>
            <a:off x="1228725" y="3782204"/>
            <a:ext cx="5017461" cy="1314450"/>
          </a:xfrm>
        </p:spPr>
        <p:txBody>
          <a:bodyPr/>
          <a:lstStyle/>
          <a:p>
            <a:r>
              <a:rPr lang="en-GB" dirty="0"/>
              <a:t>ACCB6017</a:t>
            </a:r>
          </a:p>
          <a:p>
            <a:endParaRPr lang="en-GB" dirty="0"/>
          </a:p>
          <a:p>
            <a:r>
              <a:rPr lang="en-GB" dirty="0"/>
              <a:t>Workshop 1 – Understanding Human Perception</a:t>
            </a:r>
          </a:p>
        </p:txBody>
      </p:sp>
    </p:spTree>
    <p:extLst>
      <p:ext uri="{BB962C8B-B14F-4D97-AF65-F5344CB8AC3E}">
        <p14:creationId xmlns:p14="http://schemas.microsoft.com/office/powerpoint/2010/main" val="5936270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68032"/>
            <a:ext cx="8229600" cy="612696"/>
          </a:xfrm>
        </p:spPr>
        <p:txBody>
          <a:bodyPr>
            <a:normAutofit/>
          </a:bodyPr>
          <a:lstStyle/>
          <a:p>
            <a:r>
              <a:rPr lang="en-GB" sz="3200" dirty="0"/>
              <a:t>Aims</a:t>
            </a:r>
          </a:p>
        </p:txBody>
      </p:sp>
      <p:sp>
        <p:nvSpPr>
          <p:cNvPr id="3" name="Content Placeholder 2"/>
          <p:cNvSpPr>
            <a:spLocks noGrp="1"/>
          </p:cNvSpPr>
          <p:nvPr>
            <p:ph idx="1"/>
          </p:nvPr>
        </p:nvSpPr>
        <p:spPr/>
        <p:txBody>
          <a:bodyPr/>
          <a:lstStyle/>
          <a:p>
            <a:pPr marL="257175" indent="-257175">
              <a:spcBef>
                <a:spcPts val="900"/>
              </a:spcBef>
              <a:buFont typeface="Symbol" panose="05050102010706020507" pitchFamily="18" charset="2"/>
              <a:buChar char=""/>
            </a:pPr>
            <a:r>
              <a:rPr lang="en-GB" sz="2800" dirty="0">
                <a:effectLst/>
                <a:ea typeface="Times New Roman" panose="02020603050405020304" pitchFamily="18" charset="0"/>
              </a:rPr>
              <a:t>To build upon students’ interface design skills to give the ability to apply and analyse techniques of usability engineering.  </a:t>
            </a:r>
          </a:p>
          <a:p>
            <a:pPr marL="82296" indent="0">
              <a:buNone/>
            </a:pP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1354"/>
            <a:ext cx="8229600" cy="699374"/>
          </a:xfrm>
        </p:spPr>
        <p:txBody>
          <a:bodyPr>
            <a:normAutofit/>
          </a:bodyPr>
          <a:lstStyle/>
          <a:p>
            <a:r>
              <a:rPr lang="en-GB" sz="3200" dirty="0"/>
              <a:t>Learning</a:t>
            </a:r>
            <a:r>
              <a:rPr lang="en-GB" dirty="0"/>
              <a:t> Outcomes</a:t>
            </a:r>
          </a:p>
        </p:txBody>
      </p:sp>
      <p:sp>
        <p:nvSpPr>
          <p:cNvPr id="3" name="Content Placeholder 2"/>
          <p:cNvSpPr>
            <a:spLocks noGrp="1"/>
          </p:cNvSpPr>
          <p:nvPr>
            <p:ph idx="1"/>
          </p:nvPr>
        </p:nvSpPr>
        <p:spPr/>
        <p:txBody>
          <a:bodyPr>
            <a:normAutofit lnSpcReduction="10000"/>
          </a:bodyPr>
          <a:lstStyle/>
          <a:p>
            <a:pPr marL="82296" indent="0">
              <a:buNone/>
            </a:pPr>
            <a:r>
              <a:rPr lang="en-GB" sz="2800" dirty="0"/>
              <a:t>Upon successful completion of this module, the student will be able to:</a:t>
            </a:r>
          </a:p>
          <a:p>
            <a:endParaRPr lang="en-GB" sz="900" dirty="0"/>
          </a:p>
          <a:p>
            <a:pPr marL="342900" indent="-342900">
              <a:spcBef>
                <a:spcPts val="900"/>
              </a:spcBef>
              <a:buFont typeface="+mj-lt"/>
              <a:buAutoNum type="arabicPeriod"/>
            </a:pPr>
            <a:r>
              <a:rPr lang="en-GB" sz="2400" dirty="0">
                <a:ea typeface="Times New Roman" panose="02020603050405020304" pitchFamily="18" charset="0"/>
              </a:rPr>
              <a:t>Research and evaluate cognitive and social information processing</a:t>
            </a:r>
          </a:p>
          <a:p>
            <a:pPr marL="342900" indent="-342900">
              <a:spcBef>
                <a:spcPts val="900"/>
              </a:spcBef>
              <a:buFont typeface="+mj-lt"/>
              <a:buAutoNum type="arabicPeriod"/>
            </a:pPr>
            <a:r>
              <a:rPr lang="en-GB" sz="2400" dirty="0">
                <a:ea typeface="Times New Roman" panose="02020603050405020304" pitchFamily="18" charset="0"/>
              </a:rPr>
              <a:t>Select, apply and analyse critically techniques of interface evaluation</a:t>
            </a:r>
          </a:p>
          <a:p>
            <a:pPr marL="342900" indent="-342900">
              <a:spcBef>
                <a:spcPts val="900"/>
              </a:spcBef>
              <a:buFont typeface="+mj-lt"/>
              <a:buAutoNum type="arabicPeriod"/>
            </a:pPr>
            <a:r>
              <a:rPr lang="en-GB" sz="2400" dirty="0">
                <a:ea typeface="Times New Roman" panose="02020603050405020304" pitchFamily="18" charset="0"/>
              </a:rPr>
              <a:t>Synthesize a solution to a complex design problem from the concepts and principles of usability engineering and software development</a:t>
            </a:r>
          </a:p>
          <a:p>
            <a:pPr marL="342900" indent="-342900">
              <a:spcBef>
                <a:spcPts val="900"/>
              </a:spcBef>
              <a:buFont typeface="+mj-lt"/>
              <a:buAutoNum type="arabicPeriod"/>
            </a:pPr>
            <a:r>
              <a:rPr lang="en-GB" sz="2400" dirty="0">
                <a:ea typeface="Times New Roman" panose="02020603050405020304" pitchFamily="18" charset="0"/>
              </a:rPr>
              <a:t>Critically analyse, individually and as part of a team exercise, input and output hardware appropriate for specialised applications, for example for use by disabled people, and for three-dimensional modelling applications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6FFC4-DC25-4CE0-8FC9-6717E7B6FC85}"/>
              </a:ext>
            </a:extLst>
          </p:cNvPr>
          <p:cNvSpPr>
            <a:spLocks noGrp="1"/>
          </p:cNvSpPr>
          <p:nvPr>
            <p:ph type="title"/>
          </p:nvPr>
        </p:nvSpPr>
        <p:spPr>
          <a:xfrm>
            <a:off x="457200" y="316523"/>
            <a:ext cx="8229600" cy="664205"/>
          </a:xfrm>
        </p:spPr>
        <p:txBody>
          <a:bodyPr>
            <a:normAutofit/>
          </a:bodyPr>
          <a:lstStyle/>
          <a:p>
            <a:r>
              <a:rPr lang="en-GB" dirty="0"/>
              <a:t>Indicative </a:t>
            </a:r>
            <a:r>
              <a:rPr lang="en-GB" sz="3200" dirty="0"/>
              <a:t>Content</a:t>
            </a:r>
            <a:endParaRPr lang="en-GB" dirty="0"/>
          </a:p>
        </p:txBody>
      </p:sp>
      <p:sp>
        <p:nvSpPr>
          <p:cNvPr id="3" name="Content Placeholder 2">
            <a:extLst>
              <a:ext uri="{FF2B5EF4-FFF2-40B4-BE49-F238E27FC236}">
                <a16:creationId xmlns:a16="http://schemas.microsoft.com/office/drawing/2014/main" id="{A5DBDE04-C59A-4065-AC7B-E9D263D121E4}"/>
              </a:ext>
            </a:extLst>
          </p:cNvPr>
          <p:cNvSpPr>
            <a:spLocks noGrp="1"/>
          </p:cNvSpPr>
          <p:nvPr>
            <p:ph idx="1"/>
          </p:nvPr>
        </p:nvSpPr>
        <p:spPr>
          <a:xfrm>
            <a:off x="457200" y="1058431"/>
            <a:ext cx="8229600" cy="5635445"/>
          </a:xfrm>
        </p:spPr>
        <p:txBody>
          <a:bodyPr>
            <a:normAutofit fontScale="92500" lnSpcReduction="10000"/>
          </a:bodyPr>
          <a:lstStyle/>
          <a:p>
            <a:pPr marL="257175" indent="-257175">
              <a:lnSpc>
                <a:spcPct val="110000"/>
              </a:lnSpc>
              <a:spcBef>
                <a:spcPts val="900"/>
              </a:spcBef>
              <a:buFont typeface="Symbol" panose="05050102010706020507" pitchFamily="18" charset="2"/>
              <a:buChar char=""/>
            </a:pPr>
            <a:r>
              <a:rPr lang="en-GB" sz="2400" dirty="0">
                <a:ea typeface="Times New Roman" panose="02020603050405020304" pitchFamily="18" charset="0"/>
                <a:cs typeface="Times New Roman" panose="02020603050405020304" pitchFamily="18" charset="0"/>
              </a:rPr>
              <a:t>Cognitive aspects of information: perception: sensory inputs and the human memory system;  concept formation and knowledge representation; cognitive processing: attention, reasoning,</a:t>
            </a:r>
            <a:endParaRPr lang="en-GB" sz="2400" dirty="0">
              <a:ea typeface="Calibri" panose="020F0502020204030204" pitchFamily="34" charset="0"/>
              <a:cs typeface="Times New Roman" panose="02020603050405020304" pitchFamily="18" charset="0"/>
            </a:endParaRPr>
          </a:p>
          <a:p>
            <a:pPr marL="257175" indent="-257175">
              <a:lnSpc>
                <a:spcPct val="110000"/>
              </a:lnSpc>
              <a:spcBef>
                <a:spcPts val="900"/>
              </a:spcBef>
              <a:buFont typeface="Symbol" panose="05050102010706020507" pitchFamily="18" charset="2"/>
              <a:buChar char=""/>
            </a:pPr>
            <a:r>
              <a:rPr lang="en-GB" sz="2400" dirty="0">
                <a:ea typeface="Times New Roman" panose="02020603050405020304" pitchFamily="18" charset="0"/>
                <a:cs typeface="Times New Roman" panose="02020603050405020304" pitchFamily="18" charset="0"/>
              </a:rPr>
              <a:t>The social aspect of information: semiotics and language; verbal and non-verbal languages</a:t>
            </a:r>
            <a:endParaRPr lang="en-GB" sz="2400" dirty="0">
              <a:ea typeface="Calibri" panose="020F0502020204030204" pitchFamily="34" charset="0"/>
              <a:cs typeface="Times New Roman" panose="02020603050405020304" pitchFamily="18" charset="0"/>
            </a:endParaRPr>
          </a:p>
          <a:p>
            <a:pPr marL="257175" indent="-257175">
              <a:lnSpc>
                <a:spcPct val="110000"/>
              </a:lnSpc>
              <a:spcBef>
                <a:spcPts val="900"/>
              </a:spcBef>
              <a:buFont typeface="Symbol" panose="05050102010706020507" pitchFamily="18" charset="2"/>
              <a:buChar char=""/>
            </a:pPr>
            <a:r>
              <a:rPr lang="en-GB" sz="2400" dirty="0">
                <a:ea typeface="Times New Roman" panose="02020603050405020304" pitchFamily="18" charset="0"/>
                <a:cs typeface="Times New Roman" panose="02020603050405020304" pitchFamily="18" charset="0"/>
              </a:rPr>
              <a:t>Interface evaluation methods (for example, observation, verbal protocol analysis, structured expert reviewing).</a:t>
            </a:r>
            <a:endParaRPr lang="en-GB" sz="2400" dirty="0">
              <a:ea typeface="Calibri" panose="020F0502020204030204" pitchFamily="34" charset="0"/>
              <a:cs typeface="Times New Roman" panose="02020603050405020304" pitchFamily="18" charset="0"/>
            </a:endParaRPr>
          </a:p>
          <a:p>
            <a:pPr marL="257175" indent="-257175">
              <a:lnSpc>
                <a:spcPct val="110000"/>
              </a:lnSpc>
              <a:spcBef>
                <a:spcPts val="900"/>
              </a:spcBef>
              <a:buFont typeface="Symbol" panose="05050102010706020507" pitchFamily="18" charset="2"/>
              <a:buChar char=""/>
            </a:pPr>
            <a:r>
              <a:rPr lang="en-GB" sz="2400" dirty="0">
                <a:ea typeface="Times New Roman" panose="02020603050405020304" pitchFamily="18" charset="0"/>
                <a:cs typeface="Times New Roman" panose="02020603050405020304" pitchFamily="18" charset="0"/>
              </a:rPr>
              <a:t>The scope and role of usability engineering methods (for example, task analysis, GOMS, communicating sequential processes).	</a:t>
            </a:r>
            <a:endParaRPr lang="en-GB" sz="2400" dirty="0">
              <a:ea typeface="Calibri" panose="020F0502020204030204" pitchFamily="34" charset="0"/>
              <a:cs typeface="Times New Roman" panose="02020603050405020304" pitchFamily="18" charset="0"/>
            </a:endParaRPr>
          </a:p>
          <a:p>
            <a:pPr marL="257175" indent="-257175">
              <a:lnSpc>
                <a:spcPct val="110000"/>
              </a:lnSpc>
              <a:spcBef>
                <a:spcPts val="900"/>
              </a:spcBef>
              <a:buFont typeface="Symbol" panose="05050102010706020507" pitchFamily="18" charset="2"/>
              <a:buChar char=""/>
            </a:pPr>
            <a:r>
              <a:rPr lang="en-GB" sz="2400" dirty="0">
                <a:ea typeface="Times New Roman" panose="02020603050405020304" pitchFamily="18" charset="0"/>
                <a:cs typeface="Times New Roman" panose="02020603050405020304" pitchFamily="18" charset="0"/>
              </a:rPr>
              <a:t>Usability engineering methodologies to create a suitable interface and their relation to the software design process.</a:t>
            </a:r>
            <a:endParaRPr lang="en-GB" sz="2400" dirty="0">
              <a:ea typeface="Calibri" panose="020F0502020204030204" pitchFamily="34" charset="0"/>
              <a:cs typeface="Times New Roman" panose="02020603050405020304" pitchFamily="18" charset="0"/>
            </a:endParaRPr>
          </a:p>
          <a:p>
            <a:pPr marL="257175" indent="-257175">
              <a:lnSpc>
                <a:spcPct val="110000"/>
              </a:lnSpc>
              <a:spcBef>
                <a:spcPts val="900"/>
              </a:spcBef>
              <a:buFont typeface="Symbol" panose="05050102010706020507" pitchFamily="18" charset="2"/>
              <a:buChar char=""/>
            </a:pPr>
            <a:r>
              <a:rPr lang="en-GB" sz="2400" dirty="0">
                <a:ea typeface="Times New Roman" panose="02020603050405020304" pitchFamily="18" charset="0"/>
                <a:cs typeface="Times New Roman" panose="02020603050405020304" pitchFamily="18" charset="0"/>
              </a:rPr>
              <a:t>I/O devices for specialised design needs (for example, 3-dimensional interfaces and interfaces for users with disabilities).</a:t>
            </a:r>
            <a:endParaRPr lang="en-GB" sz="2400" dirty="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640603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68032"/>
            <a:ext cx="8229600" cy="612696"/>
          </a:xfrm>
        </p:spPr>
        <p:txBody>
          <a:bodyPr>
            <a:normAutofit/>
          </a:bodyPr>
          <a:lstStyle/>
          <a:p>
            <a:r>
              <a:rPr lang="en-GB" sz="3200" dirty="0"/>
              <a:t>Assessment</a:t>
            </a:r>
            <a:endParaRPr lang="en-GB" dirty="0"/>
          </a:p>
        </p:txBody>
      </p:sp>
      <p:sp>
        <p:nvSpPr>
          <p:cNvPr id="3" name="Content Placeholder 2"/>
          <p:cNvSpPr>
            <a:spLocks noGrp="1"/>
          </p:cNvSpPr>
          <p:nvPr>
            <p:ph idx="1"/>
          </p:nvPr>
        </p:nvSpPr>
        <p:spPr/>
        <p:txBody>
          <a:bodyPr>
            <a:normAutofit/>
          </a:bodyPr>
          <a:lstStyle/>
          <a:p>
            <a:r>
              <a:rPr lang="en-GB" sz="2800" dirty="0"/>
              <a:t>100% Coursework</a:t>
            </a:r>
          </a:p>
          <a:p>
            <a:endParaRPr lang="en-GB" sz="900" dirty="0"/>
          </a:p>
          <a:p>
            <a:r>
              <a:rPr lang="en-GB" sz="2800" dirty="0"/>
              <a:t>Coursework 1 (50%): </a:t>
            </a:r>
          </a:p>
          <a:p>
            <a:pPr lvl="1"/>
            <a:r>
              <a:rPr lang="en-GB" sz="2400" dirty="0"/>
              <a:t>Case study looking at the initial design and evaluation of an interface for a computer game</a:t>
            </a:r>
          </a:p>
          <a:p>
            <a:pPr lvl="1"/>
            <a:r>
              <a:rPr lang="en-GB" sz="2400" dirty="0"/>
              <a:t>Fulfils outcomes 1, 2, 3, 4</a:t>
            </a:r>
          </a:p>
          <a:p>
            <a:pPr lvl="1"/>
            <a:r>
              <a:rPr lang="en-GB" sz="2400" dirty="0"/>
              <a:t>15:00, 20</a:t>
            </a:r>
            <a:r>
              <a:rPr lang="en-GB" sz="2400" baseline="30000" dirty="0"/>
              <a:t>th</a:t>
            </a:r>
            <a:r>
              <a:rPr lang="en-GB" sz="2400" dirty="0"/>
              <a:t> November 2026</a:t>
            </a:r>
          </a:p>
          <a:p>
            <a:r>
              <a:rPr lang="en-GB" sz="2800" dirty="0"/>
              <a:t>Coursework 2 (50%):</a:t>
            </a:r>
          </a:p>
          <a:p>
            <a:pPr lvl="1"/>
            <a:r>
              <a:rPr lang="en-GB" sz="2400" dirty="0"/>
              <a:t>Further development and testing of the interface developed for coursework 1</a:t>
            </a:r>
          </a:p>
          <a:p>
            <a:pPr lvl="1"/>
            <a:r>
              <a:rPr lang="en-GB" sz="2400" dirty="0"/>
              <a:t>Fulfils outcomes 1, 2 &amp; 3</a:t>
            </a:r>
          </a:p>
          <a:p>
            <a:pPr lvl="1"/>
            <a:r>
              <a:rPr lang="en-GB" sz="2400" dirty="0"/>
              <a:t>15:00, Friday 8</a:t>
            </a:r>
            <a:r>
              <a:rPr lang="en-GB" sz="2400" baseline="30000" dirty="0"/>
              <a:t>th</a:t>
            </a:r>
            <a:r>
              <a:rPr lang="en-GB" sz="2400" dirty="0"/>
              <a:t> January 2027</a:t>
            </a:r>
            <a:endParaRPr lang="en-GB" sz="1050"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2313" y="2343152"/>
            <a:ext cx="7772400" cy="1021556"/>
          </a:xfrm>
        </p:spPr>
        <p:txBody>
          <a:bodyPr>
            <a:noAutofit/>
          </a:bodyPr>
          <a:lstStyle/>
          <a:p>
            <a:r>
              <a:rPr lang="en-GB" sz="3600" dirty="0">
                <a:solidFill>
                  <a:schemeClr val="accent2"/>
                </a:solidFill>
              </a:rPr>
              <a:t>Understanding The User</a:t>
            </a:r>
          </a:p>
        </p:txBody>
      </p:sp>
      <p:sp>
        <p:nvSpPr>
          <p:cNvPr id="3" name="Text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6</a:t>
            </a:fld>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Linking external accounts with Open Banking |Santander UK">
            <a:extLst>
              <a:ext uri="{FF2B5EF4-FFF2-40B4-BE49-F238E27FC236}">
                <a16:creationId xmlns:a16="http://schemas.microsoft.com/office/drawing/2014/main" id="{743A667E-19CA-9750-D099-769FD56FD200}"/>
              </a:ext>
            </a:extLst>
          </p:cNvPr>
          <p:cNvPicPr>
            <a:picLocks noChangeAspect="1"/>
          </p:cNvPicPr>
          <p:nvPr/>
        </p:nvPicPr>
        <p:blipFill>
          <a:blip r:embed="rId2"/>
          <a:stretch>
            <a:fillRect/>
          </a:stretch>
        </p:blipFill>
        <p:spPr>
          <a:xfrm>
            <a:off x="6451355" y="161925"/>
            <a:ext cx="2571750" cy="5143500"/>
          </a:xfrm>
          <a:prstGeom prst="rect">
            <a:avLst/>
          </a:prstGeom>
        </p:spPr>
      </p:pic>
      <p:sp>
        <p:nvSpPr>
          <p:cNvPr id="2" name="Title 1">
            <a:extLst>
              <a:ext uri="{FF2B5EF4-FFF2-40B4-BE49-F238E27FC236}">
                <a16:creationId xmlns:a16="http://schemas.microsoft.com/office/drawing/2014/main" id="{7EA69846-E0B7-F836-2657-3AF493BA3770}"/>
              </a:ext>
            </a:extLst>
          </p:cNvPr>
          <p:cNvSpPr>
            <a:spLocks noGrp="1"/>
          </p:cNvSpPr>
          <p:nvPr>
            <p:ph type="title"/>
          </p:nvPr>
        </p:nvSpPr>
        <p:spPr/>
        <p:txBody>
          <a:bodyPr/>
          <a:lstStyle/>
          <a:p>
            <a:r>
              <a:rPr lang="en-GB" dirty="0"/>
              <a:t>A Question</a:t>
            </a:r>
          </a:p>
        </p:txBody>
      </p:sp>
      <p:pic>
        <p:nvPicPr>
          <p:cNvPr id="5" name="Picture 4">
            <a:extLst>
              <a:ext uri="{FF2B5EF4-FFF2-40B4-BE49-F238E27FC236}">
                <a16:creationId xmlns:a16="http://schemas.microsoft.com/office/drawing/2014/main" id="{53E77C36-1B0D-8571-76A5-1A29828D6976}"/>
              </a:ext>
            </a:extLst>
          </p:cNvPr>
          <p:cNvPicPr>
            <a:picLocks noChangeAspect="1"/>
          </p:cNvPicPr>
          <p:nvPr/>
        </p:nvPicPr>
        <p:blipFill>
          <a:blip r:embed="rId3"/>
          <a:stretch>
            <a:fillRect/>
          </a:stretch>
        </p:blipFill>
        <p:spPr>
          <a:xfrm>
            <a:off x="1192090" y="2942311"/>
            <a:ext cx="5572125" cy="3753764"/>
          </a:xfrm>
          <a:prstGeom prst="rect">
            <a:avLst/>
          </a:prstGeom>
        </p:spPr>
      </p:pic>
      <p:pic>
        <p:nvPicPr>
          <p:cNvPr id="10" name="Picture 9">
            <a:extLst>
              <a:ext uri="{FF2B5EF4-FFF2-40B4-BE49-F238E27FC236}">
                <a16:creationId xmlns:a16="http://schemas.microsoft.com/office/drawing/2014/main" id="{49207E36-B336-227A-B068-5902BFB432C8}"/>
              </a:ext>
            </a:extLst>
          </p:cNvPr>
          <p:cNvPicPr>
            <a:picLocks noChangeAspect="1"/>
          </p:cNvPicPr>
          <p:nvPr/>
        </p:nvPicPr>
        <p:blipFill>
          <a:blip r:embed="rId4"/>
          <a:stretch>
            <a:fillRect/>
          </a:stretch>
        </p:blipFill>
        <p:spPr>
          <a:xfrm>
            <a:off x="200025" y="980728"/>
            <a:ext cx="2669406" cy="3296522"/>
          </a:xfrm>
          <a:prstGeom prst="rect">
            <a:avLst/>
          </a:prstGeom>
        </p:spPr>
      </p:pic>
      <p:sp>
        <p:nvSpPr>
          <p:cNvPr id="3" name="Content Placeholder 2">
            <a:extLst>
              <a:ext uri="{FF2B5EF4-FFF2-40B4-BE49-F238E27FC236}">
                <a16:creationId xmlns:a16="http://schemas.microsoft.com/office/drawing/2014/main" id="{973CA153-77EA-98A5-547D-3F312D264978}"/>
              </a:ext>
            </a:extLst>
          </p:cNvPr>
          <p:cNvSpPr>
            <a:spLocks noGrp="1"/>
          </p:cNvSpPr>
          <p:nvPr>
            <p:ph idx="1"/>
          </p:nvPr>
        </p:nvSpPr>
        <p:spPr>
          <a:xfrm>
            <a:off x="2246982" y="862579"/>
            <a:ext cx="4405314" cy="1378164"/>
          </a:xfrm>
          <a:solidFill>
            <a:schemeClr val="bg1"/>
          </a:solidFill>
          <a:ln>
            <a:solidFill>
              <a:schemeClr val="tx1"/>
            </a:solidFill>
          </a:ln>
        </p:spPr>
        <p:txBody>
          <a:bodyPr/>
          <a:lstStyle/>
          <a:p>
            <a:r>
              <a:rPr lang="en-GB" dirty="0"/>
              <a:t>Why are some interfaces easy to use while others are frustrating?</a:t>
            </a:r>
          </a:p>
        </p:txBody>
      </p:sp>
    </p:spTree>
    <p:extLst>
      <p:ext uri="{BB962C8B-B14F-4D97-AF65-F5344CB8AC3E}">
        <p14:creationId xmlns:p14="http://schemas.microsoft.com/office/powerpoint/2010/main" val="4203326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A9ED1-3CA2-895A-BD10-1394D198040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7BE8ED6-94C5-23EE-D1B7-9F050250DC69}"/>
              </a:ext>
            </a:extLst>
          </p:cNvPr>
          <p:cNvSpPr>
            <a:spLocks noGrp="1"/>
          </p:cNvSpPr>
          <p:nvPr>
            <p:ph idx="1"/>
          </p:nvPr>
        </p:nvSpPr>
        <p:spPr/>
        <p:txBody>
          <a:bodyPr/>
          <a:lstStyle/>
          <a:p>
            <a:r>
              <a:rPr lang="en-GB" dirty="0"/>
              <a:t>The next slides will show two webpages</a:t>
            </a:r>
          </a:p>
          <a:p>
            <a:r>
              <a:rPr lang="en-GB" dirty="0"/>
              <a:t>You will have 5 seconds to view them</a:t>
            </a:r>
          </a:p>
          <a:p>
            <a:endParaRPr lang="en-GB" dirty="0"/>
          </a:p>
          <a:p>
            <a:r>
              <a:rPr lang="en-GB" dirty="0"/>
              <a:t>Answer these 4 questions:</a:t>
            </a:r>
          </a:p>
          <a:p>
            <a:pPr lvl="1"/>
            <a:r>
              <a:rPr lang="en-GB" dirty="0"/>
              <a:t>What is this website for?</a:t>
            </a:r>
          </a:p>
          <a:p>
            <a:pPr lvl="1"/>
            <a:r>
              <a:rPr lang="en-GB" dirty="0"/>
              <a:t>What should I do first?</a:t>
            </a:r>
          </a:p>
          <a:p>
            <a:pPr lvl="1"/>
            <a:r>
              <a:rPr lang="en-GB" dirty="0"/>
              <a:t>Where does my eye go first?</a:t>
            </a:r>
          </a:p>
          <a:p>
            <a:pPr lvl="1"/>
            <a:r>
              <a:rPr lang="en-GB" dirty="0"/>
              <a:t>Which page feels easier to use?</a:t>
            </a:r>
          </a:p>
        </p:txBody>
      </p:sp>
    </p:spTree>
    <p:extLst>
      <p:ext uri="{BB962C8B-B14F-4D97-AF65-F5344CB8AC3E}">
        <p14:creationId xmlns:p14="http://schemas.microsoft.com/office/powerpoint/2010/main" val="2043182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F434B-BADE-0A33-890E-BF3C0B499D9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1B999B0-6140-D61C-342F-C0FEF8AD6D43}"/>
              </a:ext>
            </a:extLst>
          </p:cNvPr>
          <p:cNvSpPr>
            <a:spLocks noGrp="1"/>
          </p:cNvSpPr>
          <p:nvPr>
            <p:ph idx="1"/>
          </p:nvPr>
        </p:nvSpPr>
        <p:spPr/>
        <p:txBody>
          <a:bodyPr/>
          <a:lstStyle/>
          <a:p>
            <a:endParaRPr lang="en-GB"/>
          </a:p>
        </p:txBody>
      </p:sp>
      <p:pic>
        <p:nvPicPr>
          <p:cNvPr id="4" name="Picture 3" descr="A brief history of GOV.UK">
            <a:extLst>
              <a:ext uri="{FF2B5EF4-FFF2-40B4-BE49-F238E27FC236}">
                <a16:creationId xmlns:a16="http://schemas.microsoft.com/office/drawing/2014/main" id="{E10AB782-5715-3296-B6E8-97CA7ADF6532}"/>
              </a:ext>
            </a:extLst>
          </p:cNvPr>
          <p:cNvPicPr>
            <a:picLocks noChangeAspect="1"/>
          </p:cNvPicPr>
          <p:nvPr/>
        </p:nvPicPr>
        <p:blipFill>
          <a:blip r:embed="rId2"/>
          <a:stretch>
            <a:fillRect/>
          </a:stretch>
        </p:blipFill>
        <p:spPr>
          <a:xfrm>
            <a:off x="531562" y="199292"/>
            <a:ext cx="8023051" cy="6506308"/>
          </a:xfrm>
          <a:prstGeom prst="rect">
            <a:avLst/>
          </a:prstGeom>
        </p:spPr>
      </p:pic>
    </p:spTree>
    <p:extLst>
      <p:ext uri="{BB962C8B-B14F-4D97-AF65-F5344CB8AC3E}">
        <p14:creationId xmlns:p14="http://schemas.microsoft.com/office/powerpoint/2010/main" val="1747828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3C575-BBDF-CEEC-7758-A3B9B75B75C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9332B63-5138-6B4D-6DB5-8BE6E4197E40}"/>
              </a:ext>
            </a:extLst>
          </p:cNvPr>
          <p:cNvSpPr>
            <a:spLocks noGrp="1"/>
          </p:cNvSpPr>
          <p:nvPr>
            <p:ph idx="1"/>
          </p:nvPr>
        </p:nvSpPr>
        <p:spPr/>
        <p:txBody>
          <a:bodyPr/>
          <a:lstStyle/>
          <a:p>
            <a:endParaRPr lang="en-GB"/>
          </a:p>
        </p:txBody>
      </p:sp>
      <p:pic>
        <p:nvPicPr>
          <p:cNvPr id="4" name="Picture 3" descr="User research | Parliamentary Digital Service">
            <a:extLst>
              <a:ext uri="{FF2B5EF4-FFF2-40B4-BE49-F238E27FC236}">
                <a16:creationId xmlns:a16="http://schemas.microsoft.com/office/drawing/2014/main" id="{3CFD1D13-F09F-F6C4-FE7E-00AE89A98C7A}"/>
              </a:ext>
            </a:extLst>
          </p:cNvPr>
          <p:cNvPicPr>
            <a:picLocks noChangeAspect="1"/>
          </p:cNvPicPr>
          <p:nvPr/>
        </p:nvPicPr>
        <p:blipFill>
          <a:blip r:embed="rId2"/>
          <a:stretch>
            <a:fillRect/>
          </a:stretch>
        </p:blipFill>
        <p:spPr>
          <a:xfrm>
            <a:off x="222737" y="1134718"/>
            <a:ext cx="8780585" cy="4546077"/>
          </a:xfrm>
          <a:prstGeom prst="rect">
            <a:avLst/>
          </a:prstGeom>
        </p:spPr>
      </p:pic>
    </p:spTree>
    <p:extLst>
      <p:ext uri="{BB962C8B-B14F-4D97-AF65-F5344CB8AC3E}">
        <p14:creationId xmlns:p14="http://schemas.microsoft.com/office/powerpoint/2010/main" val="2132828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5EB22D-E142-7853-4D6C-50BFFED9E2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7B2EDE-5114-B2D8-A333-DD2513239BFC}"/>
              </a:ext>
            </a:extLst>
          </p:cNvPr>
          <p:cNvSpPr>
            <a:spLocks noGrp="1"/>
          </p:cNvSpPr>
          <p:nvPr>
            <p:ph type="title"/>
          </p:nvPr>
        </p:nvSpPr>
        <p:spPr/>
        <p:txBody>
          <a:bodyPr/>
          <a:lstStyle/>
          <a:p>
            <a:r>
              <a:rPr lang="en-GB" dirty="0"/>
              <a:t>The 4 (and a bit) Questions</a:t>
            </a:r>
          </a:p>
        </p:txBody>
      </p:sp>
      <p:sp>
        <p:nvSpPr>
          <p:cNvPr id="3" name="Content Placeholder 2">
            <a:extLst>
              <a:ext uri="{FF2B5EF4-FFF2-40B4-BE49-F238E27FC236}">
                <a16:creationId xmlns:a16="http://schemas.microsoft.com/office/drawing/2014/main" id="{8F9CBB5D-C6A0-5626-8C70-7F9072B929D5}"/>
              </a:ext>
            </a:extLst>
          </p:cNvPr>
          <p:cNvSpPr>
            <a:spLocks noGrp="1"/>
          </p:cNvSpPr>
          <p:nvPr>
            <p:ph idx="1"/>
          </p:nvPr>
        </p:nvSpPr>
        <p:spPr/>
        <p:txBody>
          <a:bodyPr/>
          <a:lstStyle/>
          <a:p>
            <a:r>
              <a:rPr lang="en-GB" dirty="0"/>
              <a:t>What is this website for?</a:t>
            </a:r>
          </a:p>
          <a:p>
            <a:endParaRPr lang="en-GB" dirty="0"/>
          </a:p>
          <a:p>
            <a:endParaRPr lang="en-GB" dirty="0"/>
          </a:p>
          <a:p>
            <a:r>
              <a:rPr lang="en-GB" dirty="0"/>
              <a:t>What should I do first?</a:t>
            </a:r>
          </a:p>
          <a:p>
            <a:endParaRPr lang="en-GB" dirty="0"/>
          </a:p>
          <a:p>
            <a:endParaRPr lang="en-GB" dirty="0"/>
          </a:p>
          <a:p>
            <a:r>
              <a:rPr lang="en-GB" dirty="0"/>
              <a:t>Where does my eye go first?</a:t>
            </a:r>
          </a:p>
          <a:p>
            <a:endParaRPr lang="en-GB" dirty="0"/>
          </a:p>
          <a:p>
            <a:endParaRPr lang="en-GB" dirty="0"/>
          </a:p>
          <a:p>
            <a:r>
              <a:rPr lang="en-GB" dirty="0"/>
              <a:t>Which page feels easier to use? Why?</a:t>
            </a:r>
          </a:p>
        </p:txBody>
      </p:sp>
    </p:spTree>
    <p:extLst>
      <p:ext uri="{BB962C8B-B14F-4D97-AF65-F5344CB8AC3E}">
        <p14:creationId xmlns:p14="http://schemas.microsoft.com/office/powerpoint/2010/main" val="7322428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699FA-2FB3-BD76-C885-1B4F5DF03F4F}"/>
              </a:ext>
            </a:extLst>
          </p:cNvPr>
          <p:cNvSpPr>
            <a:spLocks noGrp="1"/>
          </p:cNvSpPr>
          <p:nvPr>
            <p:ph type="title"/>
          </p:nvPr>
        </p:nvSpPr>
        <p:spPr/>
        <p:txBody>
          <a:bodyPr/>
          <a:lstStyle/>
          <a:p>
            <a:r>
              <a:rPr lang="en-GB" dirty="0"/>
              <a:t>The Big Idea</a:t>
            </a:r>
          </a:p>
        </p:txBody>
      </p:sp>
      <p:sp>
        <p:nvSpPr>
          <p:cNvPr id="3" name="Content Placeholder 2">
            <a:extLst>
              <a:ext uri="{FF2B5EF4-FFF2-40B4-BE49-F238E27FC236}">
                <a16:creationId xmlns:a16="http://schemas.microsoft.com/office/drawing/2014/main" id="{32446BC3-A693-BEFF-BCD8-3A669F5D705F}"/>
              </a:ext>
            </a:extLst>
          </p:cNvPr>
          <p:cNvSpPr>
            <a:spLocks noGrp="1"/>
          </p:cNvSpPr>
          <p:nvPr>
            <p:ph idx="1"/>
          </p:nvPr>
        </p:nvSpPr>
        <p:spPr/>
        <p:txBody>
          <a:bodyPr/>
          <a:lstStyle/>
          <a:p>
            <a:r>
              <a:rPr lang="en-GB" dirty="0"/>
              <a:t>It is easier to redesign an interface than to redesign a human</a:t>
            </a:r>
          </a:p>
          <a:p>
            <a:endParaRPr lang="en-GB" dirty="0"/>
          </a:p>
          <a:p>
            <a:r>
              <a:rPr lang="en-GB" dirty="0"/>
              <a:t>Interface designers need to work with</a:t>
            </a:r>
          </a:p>
          <a:p>
            <a:pPr lvl="1"/>
            <a:r>
              <a:rPr lang="en-GB" dirty="0"/>
              <a:t>Human perception</a:t>
            </a:r>
          </a:p>
          <a:p>
            <a:pPr lvl="1"/>
            <a:r>
              <a:rPr lang="en-GB" dirty="0"/>
              <a:t>Human attention</a:t>
            </a:r>
          </a:p>
          <a:p>
            <a:pPr lvl="1"/>
            <a:r>
              <a:rPr lang="en-GB" dirty="0"/>
              <a:t>Human memory</a:t>
            </a:r>
          </a:p>
          <a:p>
            <a:pPr lvl="1"/>
            <a:r>
              <a:rPr lang="en-GB" dirty="0"/>
              <a:t>Human movement</a:t>
            </a:r>
          </a:p>
          <a:p>
            <a:pPr lvl="1"/>
            <a:r>
              <a:rPr lang="en-GB" dirty="0"/>
              <a:t>Human behaviour</a:t>
            </a:r>
          </a:p>
          <a:p>
            <a:pPr lvl="1"/>
            <a:endParaRPr lang="en-GB" dirty="0"/>
          </a:p>
          <a:p>
            <a:r>
              <a:rPr lang="en-GB" dirty="0"/>
              <a:t>We need to know how humans access information and how they process it</a:t>
            </a:r>
          </a:p>
        </p:txBody>
      </p:sp>
    </p:spTree>
    <p:extLst>
      <p:ext uri="{BB962C8B-B14F-4D97-AF65-F5344CB8AC3E}">
        <p14:creationId xmlns:p14="http://schemas.microsoft.com/office/powerpoint/2010/main" val="1082437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053C7-0640-6DCB-4839-225762D8A52C}"/>
              </a:ext>
            </a:extLst>
          </p:cNvPr>
          <p:cNvSpPr>
            <a:spLocks noGrp="1"/>
          </p:cNvSpPr>
          <p:nvPr>
            <p:ph type="title"/>
          </p:nvPr>
        </p:nvSpPr>
        <p:spPr/>
        <p:txBody>
          <a:bodyPr/>
          <a:lstStyle/>
          <a:p>
            <a:r>
              <a:rPr lang="en-GB" dirty="0"/>
              <a:t>Human Information Processing</a:t>
            </a:r>
          </a:p>
        </p:txBody>
      </p:sp>
      <p:sp>
        <p:nvSpPr>
          <p:cNvPr id="5" name="Rectangle: Rounded Corners 4">
            <a:extLst>
              <a:ext uri="{FF2B5EF4-FFF2-40B4-BE49-F238E27FC236}">
                <a16:creationId xmlns:a16="http://schemas.microsoft.com/office/drawing/2014/main" id="{E14509DF-E72E-4727-64F0-0943EFE1487A}"/>
              </a:ext>
            </a:extLst>
          </p:cNvPr>
          <p:cNvSpPr/>
          <p:nvPr/>
        </p:nvSpPr>
        <p:spPr>
          <a:xfrm>
            <a:off x="1434027" y="1058863"/>
            <a:ext cx="4030336" cy="80803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Environment</a:t>
            </a:r>
          </a:p>
        </p:txBody>
      </p:sp>
      <p:pic>
        <p:nvPicPr>
          <p:cNvPr id="7" name="Graphic 6" descr="Mountain scene with solid fill">
            <a:extLst>
              <a:ext uri="{FF2B5EF4-FFF2-40B4-BE49-F238E27FC236}">
                <a16:creationId xmlns:a16="http://schemas.microsoft.com/office/drawing/2014/main" id="{241F39EA-C538-81B0-315B-04D46D80347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306555" y="1058863"/>
            <a:ext cx="792000" cy="792000"/>
          </a:xfrm>
          <a:prstGeom prst="rect">
            <a:avLst/>
          </a:prstGeom>
        </p:spPr>
      </p:pic>
      <p:sp>
        <p:nvSpPr>
          <p:cNvPr id="19" name="Rectangle: Rounded Corners 18">
            <a:extLst>
              <a:ext uri="{FF2B5EF4-FFF2-40B4-BE49-F238E27FC236}">
                <a16:creationId xmlns:a16="http://schemas.microsoft.com/office/drawing/2014/main" id="{B6A8B40E-0E3F-719E-F31B-70098AC32543}"/>
              </a:ext>
            </a:extLst>
          </p:cNvPr>
          <p:cNvSpPr/>
          <p:nvPr/>
        </p:nvSpPr>
        <p:spPr>
          <a:xfrm>
            <a:off x="1419739" y="5799137"/>
            <a:ext cx="4044624" cy="80803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Action</a:t>
            </a:r>
          </a:p>
        </p:txBody>
      </p:sp>
      <p:sp>
        <p:nvSpPr>
          <p:cNvPr id="21" name="Rectangle: Rounded Corners 20">
            <a:extLst>
              <a:ext uri="{FF2B5EF4-FFF2-40B4-BE49-F238E27FC236}">
                <a16:creationId xmlns:a16="http://schemas.microsoft.com/office/drawing/2014/main" id="{6D2A1BD4-635B-A64C-92CB-D98AE7191830}"/>
              </a:ext>
            </a:extLst>
          </p:cNvPr>
          <p:cNvSpPr/>
          <p:nvPr/>
        </p:nvSpPr>
        <p:spPr>
          <a:xfrm>
            <a:off x="1419739" y="4851083"/>
            <a:ext cx="4044624" cy="80803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Decision Making</a:t>
            </a:r>
          </a:p>
        </p:txBody>
      </p:sp>
      <p:sp>
        <p:nvSpPr>
          <p:cNvPr id="23" name="Rectangle: Rounded Corners 22">
            <a:extLst>
              <a:ext uri="{FF2B5EF4-FFF2-40B4-BE49-F238E27FC236}">
                <a16:creationId xmlns:a16="http://schemas.microsoft.com/office/drawing/2014/main" id="{F7CE2502-88C9-208B-4C93-B1E39DBA24C6}"/>
              </a:ext>
            </a:extLst>
          </p:cNvPr>
          <p:cNvSpPr/>
          <p:nvPr/>
        </p:nvSpPr>
        <p:spPr>
          <a:xfrm>
            <a:off x="1434027" y="3903028"/>
            <a:ext cx="4030336" cy="80803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Working Memory</a:t>
            </a:r>
          </a:p>
        </p:txBody>
      </p:sp>
      <p:sp>
        <p:nvSpPr>
          <p:cNvPr id="25" name="Rectangle: Rounded Corners 24">
            <a:extLst>
              <a:ext uri="{FF2B5EF4-FFF2-40B4-BE49-F238E27FC236}">
                <a16:creationId xmlns:a16="http://schemas.microsoft.com/office/drawing/2014/main" id="{DAC0D090-A58A-F13A-4F1F-0AFC129F050E}"/>
              </a:ext>
            </a:extLst>
          </p:cNvPr>
          <p:cNvSpPr/>
          <p:nvPr/>
        </p:nvSpPr>
        <p:spPr>
          <a:xfrm>
            <a:off x="1434027" y="2954973"/>
            <a:ext cx="4030336" cy="80803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Attention</a:t>
            </a:r>
          </a:p>
        </p:txBody>
      </p:sp>
      <p:sp>
        <p:nvSpPr>
          <p:cNvPr id="27" name="Rectangle: Rounded Corners 26">
            <a:extLst>
              <a:ext uri="{FF2B5EF4-FFF2-40B4-BE49-F238E27FC236}">
                <a16:creationId xmlns:a16="http://schemas.microsoft.com/office/drawing/2014/main" id="{A33784CD-206C-C3E7-AE54-20E11B8B0682}"/>
              </a:ext>
            </a:extLst>
          </p:cNvPr>
          <p:cNvSpPr/>
          <p:nvPr/>
        </p:nvSpPr>
        <p:spPr>
          <a:xfrm>
            <a:off x="1434027" y="2006918"/>
            <a:ext cx="4030336" cy="80803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Sensory Systems</a:t>
            </a:r>
          </a:p>
        </p:txBody>
      </p:sp>
      <p:pic>
        <p:nvPicPr>
          <p:cNvPr id="29" name="Graphic 28" descr="Eye with solid fill">
            <a:extLst>
              <a:ext uri="{FF2B5EF4-FFF2-40B4-BE49-F238E27FC236}">
                <a16:creationId xmlns:a16="http://schemas.microsoft.com/office/drawing/2014/main" id="{FED5CADC-558A-EDF3-338B-188E34346FB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45355" y="1953736"/>
            <a:ext cx="914400" cy="914400"/>
          </a:xfrm>
          <a:prstGeom prst="rect">
            <a:avLst/>
          </a:prstGeom>
        </p:spPr>
      </p:pic>
      <p:pic>
        <p:nvPicPr>
          <p:cNvPr id="31" name="Graphic 30" descr="Megaphone1 with solid fill">
            <a:extLst>
              <a:ext uri="{FF2B5EF4-FFF2-40B4-BE49-F238E27FC236}">
                <a16:creationId xmlns:a16="http://schemas.microsoft.com/office/drawing/2014/main" id="{6144BCED-808B-D63A-DC26-E08A8A3851D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45355" y="2868136"/>
            <a:ext cx="914400" cy="914400"/>
          </a:xfrm>
          <a:prstGeom prst="rect">
            <a:avLst/>
          </a:prstGeom>
        </p:spPr>
      </p:pic>
      <p:pic>
        <p:nvPicPr>
          <p:cNvPr id="33" name="Graphic 32" descr="Database with solid fill">
            <a:extLst>
              <a:ext uri="{FF2B5EF4-FFF2-40B4-BE49-F238E27FC236}">
                <a16:creationId xmlns:a16="http://schemas.microsoft.com/office/drawing/2014/main" id="{09F200D4-9120-0332-2AA0-6D776572342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245355" y="3870830"/>
            <a:ext cx="914400" cy="914400"/>
          </a:xfrm>
          <a:prstGeom prst="rect">
            <a:avLst/>
          </a:prstGeom>
        </p:spPr>
      </p:pic>
      <p:pic>
        <p:nvPicPr>
          <p:cNvPr id="35" name="Graphic 34" descr="Fork In Road with solid fill">
            <a:extLst>
              <a:ext uri="{FF2B5EF4-FFF2-40B4-BE49-F238E27FC236}">
                <a16:creationId xmlns:a16="http://schemas.microsoft.com/office/drawing/2014/main" id="{58AD4FC1-47C9-724D-32BA-17344E6BAD82}"/>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45355" y="4797901"/>
            <a:ext cx="914400" cy="914400"/>
          </a:xfrm>
          <a:prstGeom prst="rect">
            <a:avLst/>
          </a:prstGeom>
        </p:spPr>
      </p:pic>
      <p:pic>
        <p:nvPicPr>
          <p:cNvPr id="37" name="Graphic 36" descr="Drawing Figure with solid fill">
            <a:extLst>
              <a:ext uri="{FF2B5EF4-FFF2-40B4-BE49-F238E27FC236}">
                <a16:creationId xmlns:a16="http://schemas.microsoft.com/office/drawing/2014/main" id="{5116FBFF-CF07-3347-0C7F-9E23C94765BD}"/>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306555" y="5745955"/>
            <a:ext cx="914400" cy="914400"/>
          </a:xfrm>
          <a:prstGeom prst="rect">
            <a:avLst/>
          </a:prstGeom>
        </p:spPr>
      </p:pic>
      <p:sp>
        <p:nvSpPr>
          <p:cNvPr id="38" name="Arrow: Curved Left 37">
            <a:extLst>
              <a:ext uri="{FF2B5EF4-FFF2-40B4-BE49-F238E27FC236}">
                <a16:creationId xmlns:a16="http://schemas.microsoft.com/office/drawing/2014/main" id="{C7342E76-C0E4-8886-F689-6E852100868C}"/>
              </a:ext>
            </a:extLst>
          </p:cNvPr>
          <p:cNvSpPr/>
          <p:nvPr/>
        </p:nvSpPr>
        <p:spPr>
          <a:xfrm>
            <a:off x="5644418" y="1602899"/>
            <a:ext cx="1371600" cy="808037"/>
          </a:xfrm>
          <a:prstGeom prst="curvedLeftArrow">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0" name="Arrow: Curved Left 39">
            <a:extLst>
              <a:ext uri="{FF2B5EF4-FFF2-40B4-BE49-F238E27FC236}">
                <a16:creationId xmlns:a16="http://schemas.microsoft.com/office/drawing/2014/main" id="{40823BAB-64A3-64EE-51EF-C434107060E0}"/>
              </a:ext>
            </a:extLst>
          </p:cNvPr>
          <p:cNvSpPr/>
          <p:nvPr/>
        </p:nvSpPr>
        <p:spPr>
          <a:xfrm>
            <a:off x="5644418" y="2538811"/>
            <a:ext cx="1371600" cy="808037"/>
          </a:xfrm>
          <a:prstGeom prst="curvedLeftArrow">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2" name="Arrow: Curved Left 41">
            <a:extLst>
              <a:ext uri="{FF2B5EF4-FFF2-40B4-BE49-F238E27FC236}">
                <a16:creationId xmlns:a16="http://schemas.microsoft.com/office/drawing/2014/main" id="{5BC3492A-8AB2-BDBD-01FE-9D9A43123D7D}"/>
              </a:ext>
            </a:extLst>
          </p:cNvPr>
          <p:cNvSpPr/>
          <p:nvPr/>
        </p:nvSpPr>
        <p:spPr>
          <a:xfrm>
            <a:off x="5644418" y="3511152"/>
            <a:ext cx="1371600" cy="808037"/>
          </a:xfrm>
          <a:prstGeom prst="curvedLeftArrow">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4" name="Arrow: Curved Left 43">
            <a:extLst>
              <a:ext uri="{FF2B5EF4-FFF2-40B4-BE49-F238E27FC236}">
                <a16:creationId xmlns:a16="http://schemas.microsoft.com/office/drawing/2014/main" id="{DEF2E9CF-FC94-023A-3533-41BE6EC4D7A4}"/>
              </a:ext>
            </a:extLst>
          </p:cNvPr>
          <p:cNvSpPr/>
          <p:nvPr/>
        </p:nvSpPr>
        <p:spPr>
          <a:xfrm>
            <a:off x="5644418" y="4447064"/>
            <a:ext cx="1371600" cy="808037"/>
          </a:xfrm>
          <a:prstGeom prst="curvedLeftArrow">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6" name="Arrow: Curved Left 45">
            <a:extLst>
              <a:ext uri="{FF2B5EF4-FFF2-40B4-BE49-F238E27FC236}">
                <a16:creationId xmlns:a16="http://schemas.microsoft.com/office/drawing/2014/main" id="{376508E2-3093-1F5C-68AF-FC1E404DFC59}"/>
              </a:ext>
            </a:extLst>
          </p:cNvPr>
          <p:cNvSpPr/>
          <p:nvPr/>
        </p:nvSpPr>
        <p:spPr>
          <a:xfrm>
            <a:off x="5644418" y="5395118"/>
            <a:ext cx="1371600" cy="808037"/>
          </a:xfrm>
          <a:prstGeom prst="curvedLeftArrow">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9" name="TextBox 48">
            <a:extLst>
              <a:ext uri="{FF2B5EF4-FFF2-40B4-BE49-F238E27FC236}">
                <a16:creationId xmlns:a16="http://schemas.microsoft.com/office/drawing/2014/main" id="{08F3DEA1-2792-8235-CF2E-21CEFF3D9C39}"/>
              </a:ext>
            </a:extLst>
          </p:cNvPr>
          <p:cNvSpPr txBox="1"/>
          <p:nvPr/>
        </p:nvSpPr>
        <p:spPr>
          <a:xfrm>
            <a:off x="7181238" y="1771619"/>
            <a:ext cx="1576072" cy="461665"/>
          </a:xfrm>
          <a:prstGeom prst="rect">
            <a:avLst/>
          </a:prstGeom>
          <a:noFill/>
        </p:spPr>
        <p:txBody>
          <a:bodyPr wrap="none" rtlCol="0">
            <a:spAutoFit/>
          </a:bodyPr>
          <a:lstStyle/>
          <a:p>
            <a:r>
              <a:rPr lang="en-GB" sz="2400" dirty="0">
                <a:solidFill>
                  <a:schemeClr val="accent2"/>
                </a:solidFill>
              </a:rPr>
              <a:t>Observing</a:t>
            </a:r>
          </a:p>
        </p:txBody>
      </p:sp>
      <p:sp>
        <p:nvSpPr>
          <p:cNvPr id="53" name="TextBox 52">
            <a:extLst>
              <a:ext uri="{FF2B5EF4-FFF2-40B4-BE49-F238E27FC236}">
                <a16:creationId xmlns:a16="http://schemas.microsoft.com/office/drawing/2014/main" id="{4EFDB50A-48B8-2352-BF29-A74C57690A28}"/>
              </a:ext>
            </a:extLst>
          </p:cNvPr>
          <p:cNvSpPr txBox="1"/>
          <p:nvPr/>
        </p:nvSpPr>
        <p:spPr>
          <a:xfrm>
            <a:off x="7196073" y="2637303"/>
            <a:ext cx="1350050" cy="461665"/>
          </a:xfrm>
          <a:prstGeom prst="rect">
            <a:avLst/>
          </a:prstGeom>
          <a:noFill/>
        </p:spPr>
        <p:txBody>
          <a:bodyPr wrap="none" rtlCol="0">
            <a:spAutoFit/>
          </a:bodyPr>
          <a:lstStyle/>
          <a:p>
            <a:r>
              <a:rPr lang="en-GB" sz="2400" dirty="0">
                <a:solidFill>
                  <a:schemeClr val="accent2"/>
                </a:solidFill>
              </a:rPr>
              <a:t>Noticing</a:t>
            </a:r>
          </a:p>
        </p:txBody>
      </p:sp>
      <p:sp>
        <p:nvSpPr>
          <p:cNvPr id="55" name="TextBox 54">
            <a:extLst>
              <a:ext uri="{FF2B5EF4-FFF2-40B4-BE49-F238E27FC236}">
                <a16:creationId xmlns:a16="http://schemas.microsoft.com/office/drawing/2014/main" id="{2B0110EB-191F-1BF9-A21B-7F4846E6F60C}"/>
              </a:ext>
            </a:extLst>
          </p:cNvPr>
          <p:cNvSpPr txBox="1"/>
          <p:nvPr/>
        </p:nvSpPr>
        <p:spPr>
          <a:xfrm>
            <a:off x="7196073" y="3672195"/>
            <a:ext cx="1834156" cy="461665"/>
          </a:xfrm>
          <a:prstGeom prst="rect">
            <a:avLst/>
          </a:prstGeom>
          <a:noFill/>
        </p:spPr>
        <p:txBody>
          <a:bodyPr wrap="none" rtlCol="0">
            <a:spAutoFit/>
          </a:bodyPr>
          <a:lstStyle/>
          <a:p>
            <a:r>
              <a:rPr lang="en-GB" sz="2400" dirty="0">
                <a:solidFill>
                  <a:schemeClr val="accent2"/>
                </a:solidFill>
              </a:rPr>
              <a:t>Memorising</a:t>
            </a:r>
          </a:p>
        </p:txBody>
      </p:sp>
      <p:sp>
        <p:nvSpPr>
          <p:cNvPr id="57" name="TextBox 56">
            <a:extLst>
              <a:ext uri="{FF2B5EF4-FFF2-40B4-BE49-F238E27FC236}">
                <a16:creationId xmlns:a16="http://schemas.microsoft.com/office/drawing/2014/main" id="{AC7C0204-061D-D1B5-DC31-79AF60EFF490}"/>
              </a:ext>
            </a:extLst>
          </p:cNvPr>
          <p:cNvSpPr txBox="1"/>
          <p:nvPr/>
        </p:nvSpPr>
        <p:spPr>
          <a:xfrm>
            <a:off x="7196073" y="4620249"/>
            <a:ext cx="1418978" cy="461665"/>
          </a:xfrm>
          <a:prstGeom prst="rect">
            <a:avLst/>
          </a:prstGeom>
          <a:noFill/>
        </p:spPr>
        <p:txBody>
          <a:bodyPr wrap="none" rtlCol="0">
            <a:spAutoFit/>
          </a:bodyPr>
          <a:lstStyle/>
          <a:p>
            <a:r>
              <a:rPr lang="en-GB" sz="2400" dirty="0">
                <a:solidFill>
                  <a:schemeClr val="accent2"/>
                </a:solidFill>
              </a:rPr>
              <a:t>Thinking</a:t>
            </a:r>
          </a:p>
        </p:txBody>
      </p:sp>
      <p:sp>
        <p:nvSpPr>
          <p:cNvPr id="59" name="TextBox 58">
            <a:extLst>
              <a:ext uri="{FF2B5EF4-FFF2-40B4-BE49-F238E27FC236}">
                <a16:creationId xmlns:a16="http://schemas.microsoft.com/office/drawing/2014/main" id="{5C0575A8-A783-A510-123C-478E6A35EDE8}"/>
              </a:ext>
            </a:extLst>
          </p:cNvPr>
          <p:cNvSpPr txBox="1"/>
          <p:nvPr/>
        </p:nvSpPr>
        <p:spPr>
          <a:xfrm>
            <a:off x="7219154" y="5428287"/>
            <a:ext cx="1010213" cy="461665"/>
          </a:xfrm>
          <a:prstGeom prst="rect">
            <a:avLst/>
          </a:prstGeom>
          <a:noFill/>
        </p:spPr>
        <p:txBody>
          <a:bodyPr wrap="none" rtlCol="0">
            <a:spAutoFit/>
          </a:bodyPr>
          <a:lstStyle/>
          <a:p>
            <a:r>
              <a:rPr lang="en-GB" sz="2400" dirty="0">
                <a:solidFill>
                  <a:schemeClr val="accent2"/>
                </a:solidFill>
              </a:rPr>
              <a:t>Doing</a:t>
            </a:r>
          </a:p>
        </p:txBody>
      </p:sp>
    </p:spTree>
    <p:extLst>
      <p:ext uri="{BB962C8B-B14F-4D97-AF65-F5344CB8AC3E}">
        <p14:creationId xmlns:p14="http://schemas.microsoft.com/office/powerpoint/2010/main" val="9506339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a:bodyPr>
          <a:lstStyle/>
          <a:p>
            <a:pPr eaLnBrk="1" hangingPunct="1">
              <a:defRPr/>
            </a:pPr>
            <a:r>
              <a:rPr lang="en-GB"/>
              <a:t>Vision</a:t>
            </a:r>
          </a:p>
        </p:txBody>
      </p:sp>
      <p:sp>
        <p:nvSpPr>
          <p:cNvPr id="9219" name="Rectangle 3"/>
          <p:cNvSpPr>
            <a:spLocks noGrp="1" noChangeArrowheads="1"/>
          </p:cNvSpPr>
          <p:nvPr>
            <p:ph type="body" idx="1"/>
          </p:nvPr>
        </p:nvSpPr>
        <p:spPr>
          <a:xfrm>
            <a:off x="457200" y="1058431"/>
            <a:ext cx="8229600" cy="5799569"/>
          </a:xfrm>
        </p:spPr>
        <p:txBody>
          <a:bodyPr>
            <a:normAutofit lnSpcReduction="10000"/>
          </a:bodyPr>
          <a:lstStyle/>
          <a:p>
            <a:pPr eaLnBrk="1" hangingPunct="1">
              <a:defRPr/>
            </a:pPr>
            <a:r>
              <a:rPr lang="en-GB" dirty="0"/>
              <a:t>Vision dominates HCI</a:t>
            </a:r>
          </a:p>
          <a:p>
            <a:pPr lvl="1">
              <a:defRPr/>
            </a:pPr>
            <a:r>
              <a:rPr lang="en-GB" dirty="0"/>
              <a:t>About 80% of information used comes from vision</a:t>
            </a:r>
          </a:p>
          <a:p>
            <a:pPr eaLnBrk="1" hangingPunct="1">
              <a:defRPr/>
            </a:pPr>
            <a:r>
              <a:rPr lang="en-GB" dirty="0"/>
              <a:t>Most interfaces therefore depend heavily on</a:t>
            </a:r>
          </a:p>
          <a:p>
            <a:pPr lvl="1">
              <a:defRPr/>
            </a:pPr>
            <a:r>
              <a:rPr lang="en-GB" dirty="0"/>
              <a:t>Reading</a:t>
            </a:r>
          </a:p>
          <a:p>
            <a:pPr lvl="1">
              <a:defRPr/>
            </a:pPr>
            <a:r>
              <a:rPr lang="en-GB" dirty="0"/>
              <a:t>Colour</a:t>
            </a:r>
          </a:p>
          <a:p>
            <a:pPr lvl="1">
              <a:defRPr/>
            </a:pPr>
            <a:r>
              <a:rPr lang="en-GB" dirty="0"/>
              <a:t>Layout</a:t>
            </a:r>
          </a:p>
          <a:p>
            <a:pPr lvl="1">
              <a:defRPr/>
            </a:pPr>
            <a:r>
              <a:rPr lang="en-GB" dirty="0"/>
              <a:t>Motion</a:t>
            </a:r>
          </a:p>
          <a:p>
            <a:pPr eaLnBrk="1" hangingPunct="1">
              <a:defRPr/>
            </a:pPr>
            <a:endParaRPr lang="en-GB" dirty="0"/>
          </a:p>
          <a:p>
            <a:pPr eaLnBrk="1" hangingPunct="1">
              <a:defRPr/>
            </a:pPr>
            <a:r>
              <a:rPr lang="en-GB" dirty="0"/>
              <a:t>Vision takes place in two stages</a:t>
            </a:r>
          </a:p>
          <a:p>
            <a:pPr lvl="1" eaLnBrk="1" hangingPunct="1">
              <a:defRPr/>
            </a:pPr>
            <a:r>
              <a:rPr lang="en-GB" sz="2215" dirty="0"/>
              <a:t>Receiving sensory information from the outside world</a:t>
            </a:r>
          </a:p>
          <a:p>
            <a:pPr lvl="1" eaLnBrk="1" hangingPunct="1">
              <a:defRPr/>
            </a:pPr>
            <a:r>
              <a:rPr lang="en-GB" sz="2215" dirty="0"/>
              <a:t>Processing and interpreting the information</a:t>
            </a:r>
          </a:p>
          <a:p>
            <a:pPr eaLnBrk="1" hangingPunct="1">
              <a:defRPr/>
            </a:pPr>
            <a:r>
              <a:rPr lang="en-GB" dirty="0"/>
              <a:t>The sensory apparatus (the eye) put limits on what we can perceive, while the interpretive system (the brain) allows us to make inferences from incomplete information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vert="horz" lIns="83527" tIns="41031" rIns="83527" bIns="41031" anchor="ctr">
            <a:normAutofit/>
          </a:bodyPr>
          <a:lstStyle/>
          <a:p>
            <a:r>
              <a:rPr lang="en-GB" altLang="en-US"/>
              <a:t>The Human Eye</a:t>
            </a:r>
          </a:p>
        </p:txBody>
      </p:sp>
      <p:sp>
        <p:nvSpPr>
          <p:cNvPr id="16387" name="Rectangle 3"/>
          <p:cNvSpPr>
            <a:spLocks noGrp="1" noChangeArrowheads="1"/>
          </p:cNvSpPr>
          <p:nvPr>
            <p:ph idx="1"/>
          </p:nvPr>
        </p:nvSpPr>
        <p:spPr>
          <a:xfrm>
            <a:off x="457200" y="1240784"/>
            <a:ext cx="4114800" cy="5521966"/>
          </a:xfrm>
          <a:noFill/>
          <a:ln/>
          <a:extLst>
            <a:ext uri="{91240B29-F687-4F45-9708-019B960494DF}">
              <a14:hiddenLine xmlns:a14="http://schemas.microsoft.com/office/drawing/2010/main" w="12700">
                <a:solidFill>
                  <a:schemeClr val="tx1"/>
                </a:solidFill>
                <a:miter lim="800000"/>
                <a:headEnd/>
                <a:tailEnd/>
              </a14:hiddenLine>
            </a:ext>
          </a:extLst>
        </p:spPr>
        <p:txBody>
          <a:bodyPr vert="horz" lIns="83527" tIns="41031" rIns="83527" bIns="41031">
            <a:normAutofit/>
          </a:bodyPr>
          <a:lstStyle/>
          <a:p>
            <a:pPr eaLnBrk="1" hangingPunct="1">
              <a:defRPr/>
            </a:pPr>
            <a:r>
              <a:rPr lang="en-GB" dirty="0"/>
              <a:t>The retina is covered with light-sensing cells</a:t>
            </a:r>
          </a:p>
          <a:p>
            <a:pPr eaLnBrk="1" hangingPunct="1">
              <a:defRPr/>
            </a:pPr>
            <a:r>
              <a:rPr lang="en-GB" dirty="0"/>
              <a:t>Rods </a:t>
            </a:r>
          </a:p>
          <a:p>
            <a:pPr lvl="1">
              <a:defRPr/>
            </a:pPr>
            <a:r>
              <a:rPr lang="en-GB" dirty="0"/>
              <a:t>Sensitive to light</a:t>
            </a:r>
          </a:p>
          <a:p>
            <a:pPr lvl="1" eaLnBrk="1" hangingPunct="1">
              <a:defRPr/>
            </a:pPr>
            <a:r>
              <a:rPr lang="en-GB" sz="2215" dirty="0"/>
              <a:t>Very good in low light levels (night vision)</a:t>
            </a:r>
          </a:p>
          <a:p>
            <a:pPr lvl="1" eaLnBrk="1" hangingPunct="1">
              <a:defRPr/>
            </a:pPr>
            <a:r>
              <a:rPr lang="en-GB" sz="2215" dirty="0"/>
              <a:t>Across the whole eye, so give peripheral vision</a:t>
            </a:r>
          </a:p>
          <a:p>
            <a:pPr>
              <a:defRPr/>
            </a:pPr>
            <a:r>
              <a:rPr lang="en-GB" sz="2615" dirty="0"/>
              <a:t>Cones</a:t>
            </a:r>
          </a:p>
          <a:p>
            <a:pPr lvl="1">
              <a:defRPr/>
            </a:pPr>
            <a:r>
              <a:rPr lang="en-GB" sz="2215" dirty="0"/>
              <a:t>Sensitive to colour</a:t>
            </a:r>
          </a:p>
          <a:p>
            <a:pPr lvl="1">
              <a:defRPr/>
            </a:pPr>
            <a:r>
              <a:rPr lang="en-GB" sz="2215" dirty="0"/>
              <a:t>Red, green, blue (also yellow, discovered 2002)</a:t>
            </a:r>
          </a:p>
          <a:p>
            <a:pPr lvl="1">
              <a:defRPr/>
            </a:pPr>
            <a:r>
              <a:rPr lang="en-GB" sz="2215" dirty="0"/>
              <a:t>Concentrated in the fovea</a:t>
            </a:r>
          </a:p>
          <a:p>
            <a:pPr lvl="1">
              <a:defRPr/>
            </a:pPr>
            <a:r>
              <a:rPr lang="en-GB" sz="2215" dirty="0"/>
              <a:t>Resolve fine detail</a:t>
            </a:r>
          </a:p>
          <a:p>
            <a:pPr lvl="1" eaLnBrk="1" hangingPunct="1">
              <a:defRPr/>
            </a:pPr>
            <a:endParaRPr lang="en-GB" sz="2215" dirty="0"/>
          </a:p>
        </p:txBody>
      </p:sp>
      <p:pic>
        <p:nvPicPr>
          <p:cNvPr id="4" name="Picture 10">
            <a:extLst>
              <a:ext uri="{FF2B5EF4-FFF2-40B4-BE49-F238E27FC236}">
                <a16:creationId xmlns:a16="http://schemas.microsoft.com/office/drawing/2014/main" id="{4A8B0655-3BFB-4324-91D9-BE334B98A7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1495" y="1860400"/>
            <a:ext cx="4692437" cy="36742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0919932"/>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1F4AF-4FE6-CA42-169E-1BE1047AD354}"/>
              </a:ext>
            </a:extLst>
          </p:cNvPr>
          <p:cNvSpPr>
            <a:spLocks noGrp="1"/>
          </p:cNvSpPr>
          <p:nvPr>
            <p:ph type="title"/>
          </p:nvPr>
        </p:nvSpPr>
        <p:spPr/>
        <p:txBody>
          <a:bodyPr/>
          <a:lstStyle/>
          <a:p>
            <a:r>
              <a:rPr lang="en-GB" dirty="0"/>
              <a:t>Central and Peripheral Vision</a:t>
            </a:r>
          </a:p>
        </p:txBody>
      </p:sp>
      <p:sp>
        <p:nvSpPr>
          <p:cNvPr id="3" name="Content Placeholder 2">
            <a:extLst>
              <a:ext uri="{FF2B5EF4-FFF2-40B4-BE49-F238E27FC236}">
                <a16:creationId xmlns:a16="http://schemas.microsoft.com/office/drawing/2014/main" id="{F64B72CC-B455-BABC-7BBE-EF18D5AC1DA1}"/>
              </a:ext>
            </a:extLst>
          </p:cNvPr>
          <p:cNvSpPr>
            <a:spLocks noGrp="1"/>
          </p:cNvSpPr>
          <p:nvPr>
            <p:ph idx="1"/>
          </p:nvPr>
        </p:nvSpPr>
        <p:spPr>
          <a:xfrm>
            <a:off x="457200" y="1058432"/>
            <a:ext cx="8229600" cy="5799568"/>
          </a:xfrm>
        </p:spPr>
        <p:txBody>
          <a:bodyPr>
            <a:normAutofit/>
          </a:bodyPr>
          <a:lstStyle/>
          <a:p>
            <a:r>
              <a:rPr lang="en-GB" dirty="0"/>
              <a:t>Central vision</a:t>
            </a:r>
          </a:p>
          <a:p>
            <a:pPr lvl="1"/>
            <a:r>
              <a:rPr lang="en-GB" dirty="0"/>
              <a:t>Good for detail</a:t>
            </a:r>
          </a:p>
          <a:p>
            <a:r>
              <a:rPr lang="en-GB" dirty="0"/>
              <a:t>Peripheral vision</a:t>
            </a:r>
          </a:p>
          <a:p>
            <a:pPr lvl="1"/>
            <a:r>
              <a:rPr lang="en-GB" dirty="0"/>
              <a:t>Good for movement</a:t>
            </a:r>
          </a:p>
          <a:p>
            <a:pPr lvl="1"/>
            <a:endParaRPr lang="en-GB" dirty="0"/>
          </a:p>
          <a:p>
            <a:r>
              <a:rPr lang="en-GB" dirty="0"/>
              <a:t>Design implication</a:t>
            </a:r>
          </a:p>
          <a:p>
            <a:pPr lvl="1"/>
            <a:r>
              <a:rPr lang="en-GB" dirty="0"/>
              <a:t>Notifications work because they generate movement in the peripheral vision zone</a:t>
            </a:r>
          </a:p>
          <a:p>
            <a:r>
              <a:rPr lang="en-GB" dirty="0"/>
              <a:t>This means that users do not see everything on a screen </a:t>
            </a:r>
          </a:p>
          <a:p>
            <a:pPr lvl="1"/>
            <a:r>
              <a:rPr lang="en-GB" dirty="0"/>
              <a:t>The eyes must move constantly to sample different parts of the screen rather than scanning across it</a:t>
            </a:r>
          </a:p>
          <a:p>
            <a:pPr lvl="1"/>
            <a:r>
              <a:rPr lang="en-GB" dirty="0"/>
              <a:t>The stop points are known as ‘fixations’, while the movement phases are called ‘saccades’</a:t>
            </a:r>
          </a:p>
        </p:txBody>
      </p:sp>
      <p:pic>
        <p:nvPicPr>
          <p:cNvPr id="4" name="Picture 3">
            <a:extLst>
              <a:ext uri="{FF2B5EF4-FFF2-40B4-BE49-F238E27FC236}">
                <a16:creationId xmlns:a16="http://schemas.microsoft.com/office/drawing/2014/main" id="{B19FFD17-2495-07E7-D3B7-F92AF46234E8}"/>
              </a:ext>
            </a:extLst>
          </p:cNvPr>
          <p:cNvPicPr>
            <a:picLocks noChangeAspect="1"/>
          </p:cNvPicPr>
          <p:nvPr/>
        </p:nvPicPr>
        <p:blipFill>
          <a:blip r:embed="rId3"/>
          <a:stretch>
            <a:fillRect/>
          </a:stretch>
        </p:blipFill>
        <p:spPr>
          <a:xfrm>
            <a:off x="4220308" y="1058432"/>
            <a:ext cx="3868615" cy="2491388"/>
          </a:xfrm>
          <a:prstGeom prst="rect">
            <a:avLst/>
          </a:prstGeom>
        </p:spPr>
      </p:pic>
    </p:spTree>
    <p:extLst>
      <p:ext uri="{BB962C8B-B14F-4D97-AF65-F5344CB8AC3E}">
        <p14:creationId xmlns:p14="http://schemas.microsoft.com/office/powerpoint/2010/main" val="21905663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A0D89-7CBB-E13D-9EC7-EBC38D9B360B}"/>
              </a:ext>
            </a:extLst>
          </p:cNvPr>
          <p:cNvSpPr>
            <a:spLocks noGrp="1"/>
          </p:cNvSpPr>
          <p:nvPr>
            <p:ph type="title"/>
          </p:nvPr>
        </p:nvSpPr>
        <p:spPr/>
        <p:txBody>
          <a:bodyPr/>
          <a:lstStyle/>
          <a:p>
            <a:r>
              <a:rPr lang="en-GB" dirty="0" err="1"/>
              <a:t>Eyetracking</a:t>
            </a:r>
            <a:endParaRPr lang="en-GB" dirty="0"/>
          </a:p>
        </p:txBody>
      </p:sp>
      <p:sp>
        <p:nvSpPr>
          <p:cNvPr id="3" name="Content Placeholder 2">
            <a:extLst>
              <a:ext uri="{FF2B5EF4-FFF2-40B4-BE49-F238E27FC236}">
                <a16:creationId xmlns:a16="http://schemas.microsoft.com/office/drawing/2014/main" id="{FEA41D2F-4ACF-A8A5-96E0-55F576D9F139}"/>
              </a:ext>
            </a:extLst>
          </p:cNvPr>
          <p:cNvSpPr>
            <a:spLocks noGrp="1"/>
          </p:cNvSpPr>
          <p:nvPr>
            <p:ph idx="1"/>
          </p:nvPr>
        </p:nvSpPr>
        <p:spPr>
          <a:xfrm>
            <a:off x="457200" y="1058431"/>
            <a:ext cx="3094892" cy="5705783"/>
          </a:xfrm>
        </p:spPr>
        <p:txBody>
          <a:bodyPr>
            <a:normAutofit lnSpcReduction="10000"/>
          </a:bodyPr>
          <a:lstStyle/>
          <a:p>
            <a:r>
              <a:rPr lang="en-GB" dirty="0"/>
              <a:t>This heatmap shows the number of fixations occurring on a web page</a:t>
            </a:r>
          </a:p>
          <a:p>
            <a:endParaRPr lang="en-GB" dirty="0"/>
          </a:p>
          <a:p>
            <a:r>
              <a:rPr lang="en-GB" dirty="0"/>
              <a:t>It identifies where people are looking…</a:t>
            </a:r>
          </a:p>
          <a:p>
            <a:endParaRPr lang="en-GB" dirty="0"/>
          </a:p>
          <a:p>
            <a:r>
              <a:rPr lang="en-GB" dirty="0"/>
              <a:t>… and where they’re not</a:t>
            </a:r>
          </a:p>
        </p:txBody>
      </p:sp>
      <p:pic>
        <p:nvPicPr>
          <p:cNvPr id="4" name="Picture 3" descr="How Heatmaps and Eye Tracking Help to Optimize Sales | Sales Layer">
            <a:extLst>
              <a:ext uri="{FF2B5EF4-FFF2-40B4-BE49-F238E27FC236}">
                <a16:creationId xmlns:a16="http://schemas.microsoft.com/office/drawing/2014/main" id="{E8617C46-B604-7E4C-0969-C252F68EF9DC}"/>
              </a:ext>
            </a:extLst>
          </p:cNvPr>
          <p:cNvPicPr>
            <a:picLocks noChangeAspect="1"/>
          </p:cNvPicPr>
          <p:nvPr/>
        </p:nvPicPr>
        <p:blipFill>
          <a:blip r:embed="rId3"/>
          <a:stretch>
            <a:fillRect/>
          </a:stretch>
        </p:blipFill>
        <p:spPr>
          <a:xfrm>
            <a:off x="3255505" y="1058432"/>
            <a:ext cx="5704436" cy="5143500"/>
          </a:xfrm>
          <a:prstGeom prst="rect">
            <a:avLst/>
          </a:prstGeom>
        </p:spPr>
      </p:pic>
    </p:spTree>
    <p:extLst>
      <p:ext uri="{BB962C8B-B14F-4D97-AF65-F5344CB8AC3E}">
        <p14:creationId xmlns:p14="http://schemas.microsoft.com/office/powerpoint/2010/main" val="36440673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7A28D-15AF-BA19-2D99-0F7788D9F209}"/>
              </a:ext>
            </a:extLst>
          </p:cNvPr>
          <p:cNvSpPr>
            <a:spLocks noGrp="1"/>
          </p:cNvSpPr>
          <p:nvPr>
            <p:ph type="title"/>
          </p:nvPr>
        </p:nvSpPr>
        <p:spPr/>
        <p:txBody>
          <a:bodyPr/>
          <a:lstStyle/>
          <a:p>
            <a:r>
              <a:rPr lang="en-GB" dirty="0"/>
              <a:t>Where Do Users Look First?</a:t>
            </a:r>
          </a:p>
        </p:txBody>
      </p:sp>
      <p:pic>
        <p:nvPicPr>
          <p:cNvPr id="5" name="Content Placeholder 4">
            <a:extLst>
              <a:ext uri="{FF2B5EF4-FFF2-40B4-BE49-F238E27FC236}">
                <a16:creationId xmlns:a16="http://schemas.microsoft.com/office/drawing/2014/main" id="{194898BC-F8B7-031A-DEDB-BF69B8D2F52E}"/>
              </a:ext>
            </a:extLst>
          </p:cNvPr>
          <p:cNvPicPr>
            <a:picLocks noGrp="1" noChangeAspect="1"/>
          </p:cNvPicPr>
          <p:nvPr>
            <p:ph idx="1"/>
          </p:nvPr>
        </p:nvPicPr>
        <p:blipFill>
          <a:blip r:embed="rId2"/>
          <a:stretch>
            <a:fillRect/>
          </a:stretch>
        </p:blipFill>
        <p:spPr>
          <a:xfrm>
            <a:off x="310664" y="980728"/>
            <a:ext cx="8522672" cy="5741455"/>
          </a:xfrm>
          <a:prstGeom prst="rect">
            <a:avLst/>
          </a:prstGeom>
        </p:spPr>
      </p:pic>
    </p:spTree>
    <p:extLst>
      <p:ext uri="{BB962C8B-B14F-4D97-AF65-F5344CB8AC3E}">
        <p14:creationId xmlns:p14="http://schemas.microsoft.com/office/powerpoint/2010/main" val="21873686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5B73F-0240-DC8D-A62A-FCFCD8044535}"/>
              </a:ext>
            </a:extLst>
          </p:cNvPr>
          <p:cNvSpPr>
            <a:spLocks noGrp="1"/>
          </p:cNvSpPr>
          <p:nvPr>
            <p:ph type="title"/>
          </p:nvPr>
        </p:nvSpPr>
        <p:spPr/>
        <p:txBody>
          <a:bodyPr/>
          <a:lstStyle/>
          <a:p>
            <a:r>
              <a:rPr lang="en-GB" dirty="0"/>
              <a:t>Colour Vision</a:t>
            </a:r>
          </a:p>
        </p:txBody>
      </p:sp>
      <p:sp>
        <p:nvSpPr>
          <p:cNvPr id="3" name="Content Placeholder 2">
            <a:extLst>
              <a:ext uri="{FF2B5EF4-FFF2-40B4-BE49-F238E27FC236}">
                <a16:creationId xmlns:a16="http://schemas.microsoft.com/office/drawing/2014/main" id="{58F0CE06-7957-4D5A-7CCF-7E50C7E49B21}"/>
              </a:ext>
            </a:extLst>
          </p:cNvPr>
          <p:cNvSpPr>
            <a:spLocks noGrp="1"/>
          </p:cNvSpPr>
          <p:nvPr>
            <p:ph idx="1"/>
          </p:nvPr>
        </p:nvSpPr>
        <p:spPr>
          <a:xfrm>
            <a:off x="457200" y="1058431"/>
            <a:ext cx="8229600" cy="5732894"/>
          </a:xfrm>
        </p:spPr>
        <p:txBody>
          <a:bodyPr/>
          <a:lstStyle/>
          <a:p>
            <a:r>
              <a:rPr lang="en-GB" dirty="0"/>
              <a:t>Only the central vision sees colour</a:t>
            </a:r>
          </a:p>
          <a:p>
            <a:r>
              <a:rPr lang="en-GB" dirty="0"/>
              <a:t>Approximately 8% of males and 0.5-1% of females have some form of colour blindness</a:t>
            </a:r>
          </a:p>
          <a:p>
            <a:pPr lvl="1"/>
            <a:r>
              <a:rPr lang="en-GB" dirty="0"/>
              <a:t>Red-green colour blindness</a:t>
            </a:r>
          </a:p>
          <a:p>
            <a:pPr lvl="2"/>
            <a:r>
              <a:rPr lang="en-GB" dirty="0"/>
              <a:t>Deuteranopia (missing green cones) or protanopia (missing red cones)</a:t>
            </a:r>
          </a:p>
          <a:p>
            <a:pPr lvl="2"/>
            <a:r>
              <a:rPr lang="en-GB" dirty="0"/>
              <a:t>Recessive X-chromosome condition, so far more common in XY than in XX</a:t>
            </a:r>
          </a:p>
          <a:p>
            <a:pPr lvl="1"/>
            <a:r>
              <a:rPr lang="en-GB" dirty="0"/>
              <a:t>Blue-yellow colour blindness</a:t>
            </a:r>
          </a:p>
          <a:p>
            <a:pPr lvl="2"/>
            <a:r>
              <a:rPr lang="en-GB" dirty="0"/>
              <a:t> Tritanopia (missing blue cones)</a:t>
            </a:r>
          </a:p>
          <a:p>
            <a:pPr lvl="2"/>
            <a:r>
              <a:rPr lang="en-GB" dirty="0"/>
              <a:t>Carried on chromosome 7, so men and women equally affected</a:t>
            </a:r>
          </a:p>
          <a:p>
            <a:pPr lvl="1"/>
            <a:r>
              <a:rPr lang="en-GB" dirty="0"/>
              <a:t>True monochrome vision is extremely rare – 1 in 30,000 – and affects men and women equally</a:t>
            </a:r>
          </a:p>
          <a:p>
            <a:endParaRPr lang="en-GB" dirty="0"/>
          </a:p>
        </p:txBody>
      </p:sp>
    </p:spTree>
    <p:extLst>
      <p:ext uri="{BB962C8B-B14F-4D97-AF65-F5344CB8AC3E}">
        <p14:creationId xmlns:p14="http://schemas.microsoft.com/office/powerpoint/2010/main" val="32610695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B800D-9129-9554-E17E-43866F8889C6}"/>
              </a:ext>
            </a:extLst>
          </p:cNvPr>
          <p:cNvSpPr>
            <a:spLocks noGrp="1"/>
          </p:cNvSpPr>
          <p:nvPr>
            <p:ph type="title"/>
          </p:nvPr>
        </p:nvSpPr>
        <p:spPr/>
        <p:txBody>
          <a:bodyPr/>
          <a:lstStyle/>
          <a:p>
            <a:r>
              <a:rPr lang="en-GB" dirty="0"/>
              <a:t>Impact On Interfaces</a:t>
            </a:r>
          </a:p>
        </p:txBody>
      </p:sp>
      <p:pic>
        <p:nvPicPr>
          <p:cNvPr id="5" name="Content Placeholder 4">
            <a:extLst>
              <a:ext uri="{FF2B5EF4-FFF2-40B4-BE49-F238E27FC236}">
                <a16:creationId xmlns:a16="http://schemas.microsoft.com/office/drawing/2014/main" id="{C77FA322-DEF8-372B-19FE-5657CBA2B7D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69968" y="3939425"/>
            <a:ext cx="3670649" cy="2462622"/>
          </a:xfrm>
          <a:prstGeom prst="rect">
            <a:avLst/>
          </a:prstGeom>
        </p:spPr>
      </p:pic>
      <p:pic>
        <p:nvPicPr>
          <p:cNvPr id="7" name="Picture 6">
            <a:extLst>
              <a:ext uri="{FF2B5EF4-FFF2-40B4-BE49-F238E27FC236}">
                <a16:creationId xmlns:a16="http://schemas.microsoft.com/office/drawing/2014/main" id="{B0937E77-53B6-2436-CCBF-4CAC73948D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2340" y="3939424"/>
            <a:ext cx="3692772" cy="2477465"/>
          </a:xfrm>
          <a:prstGeom prst="rect">
            <a:avLst/>
          </a:prstGeom>
        </p:spPr>
      </p:pic>
      <p:pic>
        <p:nvPicPr>
          <p:cNvPr id="9" name="Picture 8">
            <a:extLst>
              <a:ext uri="{FF2B5EF4-FFF2-40B4-BE49-F238E27FC236}">
                <a16:creationId xmlns:a16="http://schemas.microsoft.com/office/drawing/2014/main" id="{0B964EAB-7C56-B173-604D-55501CFD3C9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69968" y="1014883"/>
            <a:ext cx="3692771" cy="2477464"/>
          </a:xfrm>
          <a:prstGeom prst="rect">
            <a:avLst/>
          </a:prstGeom>
        </p:spPr>
      </p:pic>
      <p:pic>
        <p:nvPicPr>
          <p:cNvPr id="11" name="Picture 10">
            <a:extLst>
              <a:ext uri="{FF2B5EF4-FFF2-40B4-BE49-F238E27FC236}">
                <a16:creationId xmlns:a16="http://schemas.microsoft.com/office/drawing/2014/main" id="{8F1F2A65-D022-0F66-6622-02CF6BA29D4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2340" y="1014883"/>
            <a:ext cx="3692771" cy="2477464"/>
          </a:xfrm>
          <a:prstGeom prst="rect">
            <a:avLst/>
          </a:prstGeom>
        </p:spPr>
      </p:pic>
      <p:sp>
        <p:nvSpPr>
          <p:cNvPr id="13" name="TextBox 12">
            <a:extLst>
              <a:ext uri="{FF2B5EF4-FFF2-40B4-BE49-F238E27FC236}">
                <a16:creationId xmlns:a16="http://schemas.microsoft.com/office/drawing/2014/main" id="{806EC93C-6602-FD3E-CC9D-627035771C07}"/>
              </a:ext>
            </a:extLst>
          </p:cNvPr>
          <p:cNvSpPr txBox="1"/>
          <p:nvPr/>
        </p:nvSpPr>
        <p:spPr>
          <a:xfrm>
            <a:off x="2365303" y="6450951"/>
            <a:ext cx="790601" cy="433196"/>
          </a:xfrm>
          <a:prstGeom prst="rect">
            <a:avLst/>
          </a:prstGeom>
          <a:noFill/>
        </p:spPr>
        <p:txBody>
          <a:bodyPr wrap="none" rtlCol="0">
            <a:spAutoFit/>
          </a:bodyPr>
          <a:lstStyle/>
          <a:p>
            <a:r>
              <a:rPr lang="en-GB" sz="2215" dirty="0"/>
              <a:t>-Red</a:t>
            </a:r>
          </a:p>
        </p:txBody>
      </p:sp>
      <p:sp>
        <p:nvSpPr>
          <p:cNvPr id="15" name="TextBox 14">
            <a:extLst>
              <a:ext uri="{FF2B5EF4-FFF2-40B4-BE49-F238E27FC236}">
                <a16:creationId xmlns:a16="http://schemas.microsoft.com/office/drawing/2014/main" id="{3096C40B-B353-F1B8-34D7-FA62D76E2177}"/>
              </a:ext>
            </a:extLst>
          </p:cNvPr>
          <p:cNvSpPr txBox="1"/>
          <p:nvPr/>
        </p:nvSpPr>
        <p:spPr>
          <a:xfrm>
            <a:off x="6373870" y="6450951"/>
            <a:ext cx="859531" cy="433196"/>
          </a:xfrm>
          <a:prstGeom prst="rect">
            <a:avLst/>
          </a:prstGeom>
          <a:noFill/>
        </p:spPr>
        <p:txBody>
          <a:bodyPr wrap="none" rtlCol="0">
            <a:spAutoFit/>
          </a:bodyPr>
          <a:lstStyle/>
          <a:p>
            <a:r>
              <a:rPr lang="en-GB" sz="2215" dirty="0"/>
              <a:t>-Blue</a:t>
            </a:r>
          </a:p>
        </p:txBody>
      </p:sp>
      <p:sp>
        <p:nvSpPr>
          <p:cNvPr id="17" name="TextBox 16">
            <a:extLst>
              <a:ext uri="{FF2B5EF4-FFF2-40B4-BE49-F238E27FC236}">
                <a16:creationId xmlns:a16="http://schemas.microsoft.com/office/drawing/2014/main" id="{0BDF0E27-5F4D-0A82-687A-2948442C4922}"/>
              </a:ext>
            </a:extLst>
          </p:cNvPr>
          <p:cNvSpPr txBox="1"/>
          <p:nvPr/>
        </p:nvSpPr>
        <p:spPr>
          <a:xfrm>
            <a:off x="6275285" y="3512676"/>
            <a:ext cx="1056700" cy="433196"/>
          </a:xfrm>
          <a:prstGeom prst="rect">
            <a:avLst/>
          </a:prstGeom>
          <a:noFill/>
        </p:spPr>
        <p:txBody>
          <a:bodyPr wrap="none" rtlCol="0">
            <a:spAutoFit/>
          </a:bodyPr>
          <a:lstStyle/>
          <a:p>
            <a:r>
              <a:rPr lang="en-GB" sz="2215" dirty="0"/>
              <a:t>-Green</a:t>
            </a:r>
          </a:p>
        </p:txBody>
      </p:sp>
      <p:sp>
        <p:nvSpPr>
          <p:cNvPr id="19" name="TextBox 18">
            <a:extLst>
              <a:ext uri="{FF2B5EF4-FFF2-40B4-BE49-F238E27FC236}">
                <a16:creationId xmlns:a16="http://schemas.microsoft.com/office/drawing/2014/main" id="{2F3C0C04-8E5B-A12A-4F8D-1EEA57240229}"/>
              </a:ext>
            </a:extLst>
          </p:cNvPr>
          <p:cNvSpPr txBox="1"/>
          <p:nvPr/>
        </p:nvSpPr>
        <p:spPr>
          <a:xfrm>
            <a:off x="2186569" y="3525162"/>
            <a:ext cx="1148071" cy="433196"/>
          </a:xfrm>
          <a:prstGeom prst="rect">
            <a:avLst/>
          </a:prstGeom>
          <a:noFill/>
        </p:spPr>
        <p:txBody>
          <a:bodyPr wrap="none" rtlCol="0">
            <a:spAutoFit/>
          </a:bodyPr>
          <a:lstStyle/>
          <a:p>
            <a:r>
              <a:rPr lang="en-GB" sz="2215" dirty="0"/>
              <a:t>Normal</a:t>
            </a:r>
          </a:p>
        </p:txBody>
      </p:sp>
    </p:spTree>
    <p:extLst>
      <p:ext uri="{BB962C8B-B14F-4D97-AF65-F5344CB8AC3E}">
        <p14:creationId xmlns:p14="http://schemas.microsoft.com/office/powerpoint/2010/main" val="40293499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6B56A-D88E-954F-0677-531E4A30E69D}"/>
              </a:ext>
            </a:extLst>
          </p:cNvPr>
          <p:cNvSpPr>
            <a:spLocks noGrp="1"/>
          </p:cNvSpPr>
          <p:nvPr>
            <p:ph type="title"/>
          </p:nvPr>
        </p:nvSpPr>
        <p:spPr/>
        <p:txBody>
          <a:bodyPr/>
          <a:lstStyle/>
          <a:p>
            <a:r>
              <a:rPr lang="en-GB" dirty="0"/>
              <a:t>Accessibility Rule</a:t>
            </a:r>
          </a:p>
        </p:txBody>
      </p:sp>
      <p:sp>
        <p:nvSpPr>
          <p:cNvPr id="3" name="Content Placeholder 2">
            <a:extLst>
              <a:ext uri="{FF2B5EF4-FFF2-40B4-BE49-F238E27FC236}">
                <a16:creationId xmlns:a16="http://schemas.microsoft.com/office/drawing/2014/main" id="{F1D65744-DE31-8CA5-F994-A538622DDE3F}"/>
              </a:ext>
            </a:extLst>
          </p:cNvPr>
          <p:cNvSpPr>
            <a:spLocks noGrp="1"/>
          </p:cNvSpPr>
          <p:nvPr>
            <p:ph idx="1"/>
          </p:nvPr>
        </p:nvSpPr>
        <p:spPr>
          <a:xfrm>
            <a:off x="457200" y="1058431"/>
            <a:ext cx="8229600" cy="5713843"/>
          </a:xfrm>
        </p:spPr>
        <p:txBody>
          <a:bodyPr>
            <a:normAutofit lnSpcReduction="10000"/>
          </a:bodyPr>
          <a:lstStyle/>
          <a:p>
            <a:r>
              <a:rPr lang="en-GB" dirty="0"/>
              <a:t>Never use colour alone to communicate meaning</a:t>
            </a:r>
          </a:p>
          <a:p>
            <a:endParaRPr lang="en-GB" dirty="0"/>
          </a:p>
          <a:p>
            <a:r>
              <a:rPr lang="en-GB" dirty="0"/>
              <a:t>BAD</a:t>
            </a:r>
          </a:p>
          <a:p>
            <a:pPr lvl="1"/>
            <a:r>
              <a:rPr lang="en-GB" dirty="0"/>
              <a:t>Red = Fail</a:t>
            </a:r>
          </a:p>
          <a:p>
            <a:pPr lvl="1"/>
            <a:r>
              <a:rPr lang="en-GB" dirty="0"/>
              <a:t>Green = Pass</a:t>
            </a:r>
          </a:p>
          <a:p>
            <a:pPr lvl="1"/>
            <a:endParaRPr lang="en-GB" dirty="0"/>
          </a:p>
          <a:p>
            <a:r>
              <a:rPr lang="en-GB" dirty="0"/>
              <a:t>BETTER</a:t>
            </a:r>
          </a:p>
          <a:p>
            <a:pPr lvl="1"/>
            <a:r>
              <a:rPr lang="en-GB" dirty="0"/>
              <a:t>Colour + icon</a:t>
            </a:r>
          </a:p>
          <a:p>
            <a:pPr lvl="1"/>
            <a:endParaRPr lang="en-GB" dirty="0"/>
          </a:p>
          <a:p>
            <a:pPr lvl="1"/>
            <a:r>
              <a:rPr lang="en-GB" dirty="0"/>
              <a:t>Colour + text		    </a:t>
            </a:r>
            <a:r>
              <a:rPr lang="en-GB" b="1" dirty="0">
                <a:solidFill>
                  <a:srgbClr val="00B050"/>
                </a:solidFill>
              </a:rPr>
              <a:t>YES</a:t>
            </a:r>
            <a:r>
              <a:rPr lang="en-GB" b="1" dirty="0"/>
              <a:t>	             </a:t>
            </a:r>
            <a:r>
              <a:rPr lang="en-GB" b="1" dirty="0">
                <a:solidFill>
                  <a:srgbClr val="FF0000"/>
                </a:solidFill>
              </a:rPr>
              <a:t>NO</a:t>
            </a:r>
          </a:p>
          <a:p>
            <a:pPr lvl="1"/>
            <a:endParaRPr lang="en-GB" b="1" dirty="0">
              <a:solidFill>
                <a:schemeClr val="tx1"/>
              </a:solidFill>
            </a:endParaRPr>
          </a:p>
          <a:p>
            <a:r>
              <a:rPr lang="en-GB" dirty="0"/>
              <a:t>WCAG Accessibility Guidelines: </a:t>
            </a:r>
            <a:r>
              <a:rPr lang="en-GB" dirty="0">
                <a:hlinkClick r:id="rId2"/>
              </a:rPr>
              <a:t>https://www.w3.org/WAI/standards-guidelines/wcag/</a:t>
            </a:r>
            <a:endParaRPr lang="en-GB" dirty="0"/>
          </a:p>
        </p:txBody>
      </p:sp>
      <p:pic>
        <p:nvPicPr>
          <p:cNvPr id="5" name="Graphic 4" descr="Checkbox Checked with solid fill">
            <a:extLst>
              <a:ext uri="{FF2B5EF4-FFF2-40B4-BE49-F238E27FC236}">
                <a16:creationId xmlns:a16="http://schemas.microsoft.com/office/drawing/2014/main" id="{99BDF20E-F90B-9442-66E4-A1D70B6BCE0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248150" y="3562350"/>
            <a:ext cx="914400" cy="914400"/>
          </a:xfrm>
          <a:prstGeom prst="rect">
            <a:avLst/>
          </a:prstGeom>
        </p:spPr>
      </p:pic>
      <p:pic>
        <p:nvPicPr>
          <p:cNvPr id="7" name="Graphic 6" descr="Checkbox Crossed with solid fill">
            <a:extLst>
              <a:ext uri="{FF2B5EF4-FFF2-40B4-BE49-F238E27FC236}">
                <a16:creationId xmlns:a16="http://schemas.microsoft.com/office/drawing/2014/main" id="{59887598-DAB6-D2D3-10D5-A5A9C373D3D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676900" y="3562350"/>
            <a:ext cx="914400" cy="914400"/>
          </a:xfrm>
          <a:prstGeom prst="rect">
            <a:avLst/>
          </a:prstGeom>
        </p:spPr>
      </p:pic>
    </p:spTree>
    <p:extLst>
      <p:ext uri="{BB962C8B-B14F-4D97-AF65-F5344CB8AC3E}">
        <p14:creationId xmlns:p14="http://schemas.microsoft.com/office/powerpoint/2010/main" val="41343779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a:bodyPr>
          <a:lstStyle/>
          <a:p>
            <a:pPr eaLnBrk="1" hangingPunct="1">
              <a:defRPr/>
            </a:pPr>
            <a:r>
              <a:rPr lang="en-GB" dirty="0"/>
              <a:t>Visual Processing</a:t>
            </a:r>
          </a:p>
        </p:txBody>
      </p:sp>
      <p:sp>
        <p:nvSpPr>
          <p:cNvPr id="32771" name="Rectangle 3"/>
          <p:cNvSpPr>
            <a:spLocks noGrp="1" noChangeArrowheads="1"/>
          </p:cNvSpPr>
          <p:nvPr>
            <p:ph type="body" idx="1"/>
          </p:nvPr>
        </p:nvSpPr>
        <p:spPr/>
        <p:txBody>
          <a:bodyPr/>
          <a:lstStyle/>
          <a:p>
            <a:pPr eaLnBrk="1" hangingPunct="1">
              <a:defRPr/>
            </a:pPr>
            <a:r>
              <a:rPr lang="en-GB"/>
              <a:t>Visual processing is the action of the brain upon the input signals generated by the eye to turn them into a meaningful image</a:t>
            </a:r>
          </a:p>
          <a:p>
            <a:pPr eaLnBrk="1" hangingPunct="1">
              <a:defRPr/>
            </a:pPr>
            <a:r>
              <a:rPr lang="en-GB"/>
              <a:t>What we see is guided by our expectations, e.g. objects remain the same size no matter at what distance they are viewed</a:t>
            </a:r>
          </a:p>
          <a:p>
            <a:pPr eaLnBrk="1" hangingPunct="1">
              <a:defRPr/>
            </a:pPr>
            <a:r>
              <a:rPr lang="en-GB"/>
              <a:t>The brain is very good at taking incomplete information and inferring a complete image from it</a:t>
            </a:r>
          </a:p>
          <a:p>
            <a:pPr eaLnBrk="1" hangingPunct="1">
              <a:defRPr/>
            </a:pPr>
            <a:r>
              <a:rPr lang="en-GB"/>
              <a:t>This means that it’s easy to trick the brain…</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normAutofit/>
          </a:bodyPr>
          <a:lstStyle/>
          <a:p>
            <a:pPr eaLnBrk="1" hangingPunct="1">
              <a:defRPr/>
            </a:pPr>
            <a:r>
              <a:rPr lang="en-GB"/>
              <a:t>Muller-Lyon Illusion</a:t>
            </a:r>
          </a:p>
        </p:txBody>
      </p:sp>
      <p:sp>
        <p:nvSpPr>
          <p:cNvPr id="37891" name="Rectangle 3"/>
          <p:cNvSpPr>
            <a:spLocks noGrp="1" noChangeArrowheads="1"/>
          </p:cNvSpPr>
          <p:nvPr>
            <p:ph type="body" idx="1"/>
          </p:nvPr>
        </p:nvSpPr>
        <p:spPr>
          <a:xfrm>
            <a:off x="773723" y="1740877"/>
            <a:ext cx="7596554" cy="697523"/>
          </a:xfrm>
        </p:spPr>
        <p:txBody>
          <a:bodyPr/>
          <a:lstStyle/>
          <a:p>
            <a:pPr eaLnBrk="1" hangingPunct="1">
              <a:defRPr/>
            </a:pPr>
            <a:r>
              <a:rPr lang="en-GB"/>
              <a:t>Which line is longer?</a:t>
            </a:r>
          </a:p>
        </p:txBody>
      </p:sp>
      <p:sp>
        <p:nvSpPr>
          <p:cNvPr id="21509" name="Line 4"/>
          <p:cNvSpPr>
            <a:spLocks noChangeShapeType="1"/>
          </p:cNvSpPr>
          <p:nvPr/>
        </p:nvSpPr>
        <p:spPr bwMode="auto">
          <a:xfrm>
            <a:off x="3024554" y="3780692"/>
            <a:ext cx="3376246" cy="0"/>
          </a:xfrm>
          <a:prstGeom prst="line">
            <a:avLst/>
          </a:prstGeom>
          <a:noFill/>
          <a:ln w="9525">
            <a:solidFill>
              <a:schemeClr val="tx1"/>
            </a:solidFill>
            <a:round/>
            <a:headEnd/>
            <a:tailEnd/>
          </a:ln>
        </p:spPr>
        <p:txBody>
          <a:bodyPr wrap="none" anchor="ctr"/>
          <a:lstStyle/>
          <a:p>
            <a:endParaRPr lang="en-GB" sz="1662"/>
          </a:p>
        </p:txBody>
      </p:sp>
      <p:sp>
        <p:nvSpPr>
          <p:cNvPr id="21510" name="Line 5"/>
          <p:cNvSpPr>
            <a:spLocks noChangeShapeType="1"/>
          </p:cNvSpPr>
          <p:nvPr/>
        </p:nvSpPr>
        <p:spPr bwMode="auto">
          <a:xfrm>
            <a:off x="3094892" y="5257800"/>
            <a:ext cx="3376246" cy="0"/>
          </a:xfrm>
          <a:prstGeom prst="line">
            <a:avLst/>
          </a:prstGeom>
          <a:noFill/>
          <a:ln w="9525">
            <a:solidFill>
              <a:schemeClr val="tx1"/>
            </a:solidFill>
            <a:round/>
            <a:headEnd/>
            <a:tailEnd/>
          </a:ln>
        </p:spPr>
        <p:txBody>
          <a:bodyPr wrap="none" anchor="ctr"/>
          <a:lstStyle/>
          <a:p>
            <a:endParaRPr lang="en-GB" sz="1662"/>
          </a:p>
        </p:txBody>
      </p:sp>
      <p:grpSp>
        <p:nvGrpSpPr>
          <p:cNvPr id="21511" name="Group 9"/>
          <p:cNvGrpSpPr>
            <a:grpSpLocks/>
          </p:cNvGrpSpPr>
          <p:nvPr/>
        </p:nvGrpSpPr>
        <p:grpSpPr bwMode="auto">
          <a:xfrm>
            <a:off x="6471138" y="4765431"/>
            <a:ext cx="844062" cy="984738"/>
            <a:chOff x="1872" y="2064"/>
            <a:chExt cx="576" cy="672"/>
          </a:xfrm>
        </p:grpSpPr>
        <p:sp>
          <p:nvSpPr>
            <p:cNvPr id="21521" name="Line 6"/>
            <p:cNvSpPr>
              <a:spLocks noChangeShapeType="1"/>
            </p:cNvSpPr>
            <p:nvPr/>
          </p:nvSpPr>
          <p:spPr bwMode="auto">
            <a:xfrm flipH="1">
              <a:off x="1872" y="2064"/>
              <a:ext cx="576" cy="336"/>
            </a:xfrm>
            <a:prstGeom prst="line">
              <a:avLst/>
            </a:prstGeom>
            <a:noFill/>
            <a:ln w="9525">
              <a:solidFill>
                <a:schemeClr val="tx1"/>
              </a:solidFill>
              <a:round/>
              <a:headEnd/>
              <a:tailEnd/>
            </a:ln>
          </p:spPr>
          <p:txBody>
            <a:bodyPr wrap="none" anchor="ctr"/>
            <a:lstStyle/>
            <a:p>
              <a:endParaRPr lang="en-GB" sz="1662"/>
            </a:p>
          </p:txBody>
        </p:sp>
        <p:sp>
          <p:nvSpPr>
            <p:cNvPr id="21522" name="Line 7"/>
            <p:cNvSpPr>
              <a:spLocks noChangeShapeType="1"/>
            </p:cNvSpPr>
            <p:nvPr/>
          </p:nvSpPr>
          <p:spPr bwMode="auto">
            <a:xfrm flipH="1" flipV="1">
              <a:off x="1872" y="2400"/>
              <a:ext cx="576" cy="336"/>
            </a:xfrm>
            <a:prstGeom prst="line">
              <a:avLst/>
            </a:prstGeom>
            <a:noFill/>
            <a:ln w="9525">
              <a:solidFill>
                <a:schemeClr val="tx1"/>
              </a:solidFill>
              <a:round/>
              <a:headEnd/>
              <a:tailEnd/>
            </a:ln>
          </p:spPr>
          <p:txBody>
            <a:bodyPr wrap="none" anchor="ctr"/>
            <a:lstStyle/>
            <a:p>
              <a:endParaRPr lang="en-GB" sz="1662"/>
            </a:p>
          </p:txBody>
        </p:sp>
      </p:grpSp>
      <p:grpSp>
        <p:nvGrpSpPr>
          <p:cNvPr id="21512" name="Group 10"/>
          <p:cNvGrpSpPr>
            <a:grpSpLocks/>
          </p:cNvGrpSpPr>
          <p:nvPr/>
        </p:nvGrpSpPr>
        <p:grpSpPr bwMode="auto">
          <a:xfrm>
            <a:off x="3024554" y="3288323"/>
            <a:ext cx="844062" cy="984738"/>
            <a:chOff x="1872" y="2064"/>
            <a:chExt cx="576" cy="672"/>
          </a:xfrm>
        </p:grpSpPr>
        <p:sp>
          <p:nvSpPr>
            <p:cNvPr id="21519" name="Line 11"/>
            <p:cNvSpPr>
              <a:spLocks noChangeShapeType="1"/>
            </p:cNvSpPr>
            <p:nvPr/>
          </p:nvSpPr>
          <p:spPr bwMode="auto">
            <a:xfrm flipH="1">
              <a:off x="1872" y="2064"/>
              <a:ext cx="576" cy="336"/>
            </a:xfrm>
            <a:prstGeom prst="line">
              <a:avLst/>
            </a:prstGeom>
            <a:noFill/>
            <a:ln w="9525">
              <a:solidFill>
                <a:schemeClr val="tx1"/>
              </a:solidFill>
              <a:round/>
              <a:headEnd/>
              <a:tailEnd/>
            </a:ln>
          </p:spPr>
          <p:txBody>
            <a:bodyPr wrap="none" anchor="ctr"/>
            <a:lstStyle/>
            <a:p>
              <a:endParaRPr lang="en-GB" sz="1662"/>
            </a:p>
          </p:txBody>
        </p:sp>
        <p:sp>
          <p:nvSpPr>
            <p:cNvPr id="21520" name="Line 12"/>
            <p:cNvSpPr>
              <a:spLocks noChangeShapeType="1"/>
            </p:cNvSpPr>
            <p:nvPr/>
          </p:nvSpPr>
          <p:spPr bwMode="auto">
            <a:xfrm flipH="1" flipV="1">
              <a:off x="1872" y="2400"/>
              <a:ext cx="576" cy="336"/>
            </a:xfrm>
            <a:prstGeom prst="line">
              <a:avLst/>
            </a:prstGeom>
            <a:noFill/>
            <a:ln w="9525">
              <a:solidFill>
                <a:schemeClr val="tx1"/>
              </a:solidFill>
              <a:round/>
              <a:headEnd/>
              <a:tailEnd/>
            </a:ln>
          </p:spPr>
          <p:txBody>
            <a:bodyPr wrap="none" anchor="ctr"/>
            <a:lstStyle/>
            <a:p>
              <a:endParaRPr lang="en-GB" sz="1662"/>
            </a:p>
          </p:txBody>
        </p:sp>
      </p:grpSp>
      <p:grpSp>
        <p:nvGrpSpPr>
          <p:cNvPr id="21513" name="Group 13"/>
          <p:cNvGrpSpPr>
            <a:grpSpLocks/>
          </p:cNvGrpSpPr>
          <p:nvPr/>
        </p:nvGrpSpPr>
        <p:grpSpPr bwMode="auto">
          <a:xfrm flipH="1">
            <a:off x="5556738" y="3288323"/>
            <a:ext cx="844062" cy="984738"/>
            <a:chOff x="1872" y="2064"/>
            <a:chExt cx="576" cy="672"/>
          </a:xfrm>
        </p:grpSpPr>
        <p:sp>
          <p:nvSpPr>
            <p:cNvPr id="21517" name="Line 14"/>
            <p:cNvSpPr>
              <a:spLocks noChangeShapeType="1"/>
            </p:cNvSpPr>
            <p:nvPr/>
          </p:nvSpPr>
          <p:spPr bwMode="auto">
            <a:xfrm flipH="1">
              <a:off x="1872" y="2064"/>
              <a:ext cx="576" cy="336"/>
            </a:xfrm>
            <a:prstGeom prst="line">
              <a:avLst/>
            </a:prstGeom>
            <a:noFill/>
            <a:ln w="9525">
              <a:solidFill>
                <a:schemeClr val="tx1"/>
              </a:solidFill>
              <a:round/>
              <a:headEnd/>
              <a:tailEnd/>
            </a:ln>
          </p:spPr>
          <p:txBody>
            <a:bodyPr wrap="none" anchor="ctr"/>
            <a:lstStyle/>
            <a:p>
              <a:endParaRPr lang="en-GB" sz="1662"/>
            </a:p>
          </p:txBody>
        </p:sp>
        <p:sp>
          <p:nvSpPr>
            <p:cNvPr id="21518" name="Line 15"/>
            <p:cNvSpPr>
              <a:spLocks noChangeShapeType="1"/>
            </p:cNvSpPr>
            <p:nvPr/>
          </p:nvSpPr>
          <p:spPr bwMode="auto">
            <a:xfrm flipH="1" flipV="1">
              <a:off x="1872" y="2400"/>
              <a:ext cx="576" cy="336"/>
            </a:xfrm>
            <a:prstGeom prst="line">
              <a:avLst/>
            </a:prstGeom>
            <a:noFill/>
            <a:ln w="9525">
              <a:solidFill>
                <a:schemeClr val="tx1"/>
              </a:solidFill>
              <a:round/>
              <a:headEnd/>
              <a:tailEnd/>
            </a:ln>
          </p:spPr>
          <p:txBody>
            <a:bodyPr wrap="none" anchor="ctr"/>
            <a:lstStyle/>
            <a:p>
              <a:endParaRPr lang="en-GB" sz="1662"/>
            </a:p>
          </p:txBody>
        </p:sp>
      </p:grpSp>
      <p:grpSp>
        <p:nvGrpSpPr>
          <p:cNvPr id="21514" name="Group 16"/>
          <p:cNvGrpSpPr>
            <a:grpSpLocks/>
          </p:cNvGrpSpPr>
          <p:nvPr/>
        </p:nvGrpSpPr>
        <p:grpSpPr bwMode="auto">
          <a:xfrm flipH="1">
            <a:off x="2250831" y="4765431"/>
            <a:ext cx="844062" cy="984738"/>
            <a:chOff x="1872" y="2064"/>
            <a:chExt cx="576" cy="672"/>
          </a:xfrm>
        </p:grpSpPr>
        <p:sp>
          <p:nvSpPr>
            <p:cNvPr id="21515" name="Line 17"/>
            <p:cNvSpPr>
              <a:spLocks noChangeShapeType="1"/>
            </p:cNvSpPr>
            <p:nvPr/>
          </p:nvSpPr>
          <p:spPr bwMode="auto">
            <a:xfrm flipH="1">
              <a:off x="1872" y="2064"/>
              <a:ext cx="576" cy="336"/>
            </a:xfrm>
            <a:prstGeom prst="line">
              <a:avLst/>
            </a:prstGeom>
            <a:noFill/>
            <a:ln w="9525">
              <a:solidFill>
                <a:schemeClr val="tx1"/>
              </a:solidFill>
              <a:round/>
              <a:headEnd/>
              <a:tailEnd/>
            </a:ln>
          </p:spPr>
          <p:txBody>
            <a:bodyPr wrap="none" anchor="ctr"/>
            <a:lstStyle/>
            <a:p>
              <a:endParaRPr lang="en-GB" sz="1662"/>
            </a:p>
          </p:txBody>
        </p:sp>
        <p:sp>
          <p:nvSpPr>
            <p:cNvPr id="21516" name="Line 18"/>
            <p:cNvSpPr>
              <a:spLocks noChangeShapeType="1"/>
            </p:cNvSpPr>
            <p:nvPr/>
          </p:nvSpPr>
          <p:spPr bwMode="auto">
            <a:xfrm flipH="1" flipV="1">
              <a:off x="1872" y="2400"/>
              <a:ext cx="576" cy="336"/>
            </a:xfrm>
            <a:prstGeom prst="line">
              <a:avLst/>
            </a:prstGeom>
            <a:noFill/>
            <a:ln w="9525">
              <a:solidFill>
                <a:schemeClr val="tx1"/>
              </a:solidFill>
              <a:round/>
              <a:headEnd/>
              <a:tailEnd/>
            </a:ln>
          </p:spPr>
          <p:txBody>
            <a:bodyPr wrap="none" anchor="ctr"/>
            <a:lstStyle/>
            <a:p>
              <a:endParaRPr lang="en-GB" sz="1662"/>
            </a:p>
          </p:txBody>
        </p:sp>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normAutofit/>
          </a:bodyPr>
          <a:lstStyle/>
          <a:p>
            <a:pPr eaLnBrk="1" hangingPunct="1">
              <a:defRPr/>
            </a:pPr>
            <a:r>
              <a:rPr lang="en-GB"/>
              <a:t>Ponzo Illusion</a:t>
            </a:r>
          </a:p>
        </p:txBody>
      </p:sp>
      <p:sp>
        <p:nvSpPr>
          <p:cNvPr id="38915" name="Rectangle 3"/>
          <p:cNvSpPr>
            <a:spLocks noGrp="1" noChangeArrowheads="1"/>
          </p:cNvSpPr>
          <p:nvPr>
            <p:ph type="body" idx="1"/>
          </p:nvPr>
        </p:nvSpPr>
        <p:spPr>
          <a:xfrm>
            <a:off x="773723" y="1740878"/>
            <a:ext cx="7596554" cy="619858"/>
          </a:xfrm>
        </p:spPr>
        <p:txBody>
          <a:bodyPr/>
          <a:lstStyle/>
          <a:p>
            <a:pPr eaLnBrk="1" hangingPunct="1">
              <a:defRPr/>
            </a:pPr>
            <a:r>
              <a:rPr lang="en-GB"/>
              <a:t>Which block is longer?</a:t>
            </a:r>
          </a:p>
        </p:txBody>
      </p:sp>
      <p:sp>
        <p:nvSpPr>
          <p:cNvPr id="22533" name="Rectangle 4"/>
          <p:cNvSpPr>
            <a:spLocks noChangeArrowheads="1"/>
          </p:cNvSpPr>
          <p:nvPr/>
        </p:nvSpPr>
        <p:spPr bwMode="auto">
          <a:xfrm>
            <a:off x="3727938" y="3077308"/>
            <a:ext cx="1617785" cy="351692"/>
          </a:xfrm>
          <a:prstGeom prst="rect">
            <a:avLst/>
          </a:prstGeom>
          <a:solidFill>
            <a:schemeClr val="tx1"/>
          </a:solidFill>
          <a:ln w="9525">
            <a:solidFill>
              <a:schemeClr val="tx1"/>
            </a:solidFill>
            <a:miter lim="800000"/>
            <a:headEnd/>
            <a:tailEnd/>
          </a:ln>
        </p:spPr>
        <p:txBody>
          <a:bodyPr wrap="none" anchor="ctr"/>
          <a:lstStyle/>
          <a:p>
            <a:endParaRPr lang="en-US" sz="1662"/>
          </a:p>
        </p:txBody>
      </p:sp>
      <p:sp>
        <p:nvSpPr>
          <p:cNvPr id="22534" name="Rectangle 5"/>
          <p:cNvSpPr>
            <a:spLocks noChangeArrowheads="1"/>
          </p:cNvSpPr>
          <p:nvPr/>
        </p:nvSpPr>
        <p:spPr bwMode="auto">
          <a:xfrm>
            <a:off x="3727938" y="5117123"/>
            <a:ext cx="1617785" cy="351692"/>
          </a:xfrm>
          <a:prstGeom prst="rect">
            <a:avLst/>
          </a:prstGeom>
          <a:solidFill>
            <a:schemeClr val="tx1"/>
          </a:solidFill>
          <a:ln w="9525">
            <a:solidFill>
              <a:schemeClr val="tx1"/>
            </a:solidFill>
            <a:miter lim="800000"/>
            <a:headEnd/>
            <a:tailEnd/>
          </a:ln>
        </p:spPr>
        <p:txBody>
          <a:bodyPr wrap="none" anchor="ctr"/>
          <a:lstStyle/>
          <a:p>
            <a:endParaRPr lang="en-US" sz="1662"/>
          </a:p>
        </p:txBody>
      </p:sp>
      <p:sp>
        <p:nvSpPr>
          <p:cNvPr id="22535" name="Line 6"/>
          <p:cNvSpPr>
            <a:spLocks noChangeShapeType="1"/>
          </p:cNvSpPr>
          <p:nvPr/>
        </p:nvSpPr>
        <p:spPr bwMode="auto">
          <a:xfrm flipH="1">
            <a:off x="3165231" y="2866292"/>
            <a:ext cx="1055077" cy="3165231"/>
          </a:xfrm>
          <a:prstGeom prst="line">
            <a:avLst/>
          </a:prstGeom>
          <a:noFill/>
          <a:ln w="9525">
            <a:solidFill>
              <a:schemeClr val="tx1"/>
            </a:solidFill>
            <a:round/>
            <a:headEnd/>
            <a:tailEnd/>
          </a:ln>
        </p:spPr>
        <p:txBody>
          <a:bodyPr wrap="none" anchor="ctr"/>
          <a:lstStyle/>
          <a:p>
            <a:endParaRPr lang="en-GB" sz="1662"/>
          </a:p>
        </p:txBody>
      </p:sp>
      <p:sp>
        <p:nvSpPr>
          <p:cNvPr id="22536" name="Line 7"/>
          <p:cNvSpPr>
            <a:spLocks noChangeShapeType="1"/>
          </p:cNvSpPr>
          <p:nvPr/>
        </p:nvSpPr>
        <p:spPr bwMode="auto">
          <a:xfrm>
            <a:off x="4853354" y="2795954"/>
            <a:ext cx="1055077" cy="3165231"/>
          </a:xfrm>
          <a:prstGeom prst="line">
            <a:avLst/>
          </a:prstGeom>
          <a:noFill/>
          <a:ln w="9525">
            <a:solidFill>
              <a:schemeClr val="tx1"/>
            </a:solidFill>
            <a:round/>
            <a:headEnd/>
            <a:tailEnd/>
          </a:ln>
        </p:spPr>
        <p:txBody>
          <a:bodyPr wrap="none" anchor="ctr"/>
          <a:lstStyle/>
          <a:p>
            <a:endParaRPr lang="en-GB" sz="1662"/>
          </a:p>
        </p:txBody>
      </p:sp>
      <p:sp>
        <p:nvSpPr>
          <p:cNvPr id="22537" name="Line 8"/>
          <p:cNvSpPr>
            <a:spLocks noChangeShapeType="1"/>
          </p:cNvSpPr>
          <p:nvPr/>
        </p:nvSpPr>
        <p:spPr bwMode="auto">
          <a:xfrm>
            <a:off x="3235569" y="5750169"/>
            <a:ext cx="2602523" cy="0"/>
          </a:xfrm>
          <a:prstGeom prst="line">
            <a:avLst/>
          </a:prstGeom>
          <a:noFill/>
          <a:ln w="9525">
            <a:solidFill>
              <a:schemeClr val="tx1"/>
            </a:solidFill>
            <a:round/>
            <a:headEnd/>
            <a:tailEnd/>
          </a:ln>
        </p:spPr>
        <p:txBody>
          <a:bodyPr wrap="none" anchor="ctr"/>
          <a:lstStyle/>
          <a:p>
            <a:endParaRPr lang="en-GB" sz="1662"/>
          </a:p>
        </p:txBody>
      </p:sp>
      <p:sp>
        <p:nvSpPr>
          <p:cNvPr id="22538" name="Line 11"/>
          <p:cNvSpPr>
            <a:spLocks noChangeShapeType="1"/>
          </p:cNvSpPr>
          <p:nvPr/>
        </p:nvSpPr>
        <p:spPr bwMode="auto">
          <a:xfrm>
            <a:off x="4149969" y="3006969"/>
            <a:ext cx="773723" cy="0"/>
          </a:xfrm>
          <a:prstGeom prst="line">
            <a:avLst/>
          </a:prstGeom>
          <a:noFill/>
          <a:ln w="9525">
            <a:solidFill>
              <a:schemeClr val="tx1"/>
            </a:solidFill>
            <a:round/>
            <a:headEnd/>
            <a:tailEnd/>
          </a:ln>
        </p:spPr>
        <p:txBody>
          <a:bodyPr wrap="none" anchor="ctr"/>
          <a:lstStyle/>
          <a:p>
            <a:endParaRPr lang="en-GB" sz="1662"/>
          </a:p>
        </p:txBody>
      </p:sp>
      <p:sp>
        <p:nvSpPr>
          <p:cNvPr id="22539" name="Line 12"/>
          <p:cNvSpPr>
            <a:spLocks noChangeShapeType="1"/>
          </p:cNvSpPr>
          <p:nvPr/>
        </p:nvSpPr>
        <p:spPr bwMode="auto">
          <a:xfrm>
            <a:off x="3587262" y="4906108"/>
            <a:ext cx="1969477" cy="0"/>
          </a:xfrm>
          <a:prstGeom prst="line">
            <a:avLst/>
          </a:prstGeom>
          <a:noFill/>
          <a:ln w="9525">
            <a:solidFill>
              <a:schemeClr val="tx1"/>
            </a:solidFill>
            <a:round/>
            <a:headEnd/>
            <a:tailEnd/>
          </a:ln>
        </p:spPr>
        <p:txBody>
          <a:bodyPr wrap="none" anchor="ctr"/>
          <a:lstStyle/>
          <a:p>
            <a:endParaRPr lang="en-GB" sz="1662"/>
          </a:p>
        </p:txBody>
      </p:sp>
      <p:sp>
        <p:nvSpPr>
          <p:cNvPr id="22540" name="Line 13"/>
          <p:cNvSpPr>
            <a:spLocks noChangeShapeType="1"/>
          </p:cNvSpPr>
          <p:nvPr/>
        </p:nvSpPr>
        <p:spPr bwMode="auto">
          <a:xfrm>
            <a:off x="3727938" y="4343400"/>
            <a:ext cx="1617785" cy="0"/>
          </a:xfrm>
          <a:prstGeom prst="line">
            <a:avLst/>
          </a:prstGeom>
          <a:noFill/>
          <a:ln w="9525">
            <a:solidFill>
              <a:schemeClr val="tx1"/>
            </a:solidFill>
            <a:round/>
            <a:headEnd/>
            <a:tailEnd/>
          </a:ln>
        </p:spPr>
        <p:txBody>
          <a:bodyPr wrap="none" anchor="ctr"/>
          <a:lstStyle/>
          <a:p>
            <a:endParaRPr lang="en-GB" sz="1662"/>
          </a:p>
        </p:txBody>
      </p:sp>
      <p:sp>
        <p:nvSpPr>
          <p:cNvPr id="22541" name="Line 14"/>
          <p:cNvSpPr>
            <a:spLocks noChangeShapeType="1"/>
          </p:cNvSpPr>
          <p:nvPr/>
        </p:nvSpPr>
        <p:spPr bwMode="auto">
          <a:xfrm>
            <a:off x="3868615" y="3921369"/>
            <a:ext cx="1336431" cy="0"/>
          </a:xfrm>
          <a:prstGeom prst="line">
            <a:avLst/>
          </a:prstGeom>
          <a:noFill/>
          <a:ln w="9525">
            <a:solidFill>
              <a:schemeClr val="tx1"/>
            </a:solidFill>
            <a:round/>
            <a:headEnd/>
            <a:tailEnd/>
          </a:ln>
        </p:spPr>
        <p:txBody>
          <a:bodyPr wrap="none" anchor="ctr"/>
          <a:lstStyle/>
          <a:p>
            <a:endParaRPr lang="en-GB" sz="1662"/>
          </a:p>
        </p:txBody>
      </p:sp>
      <p:sp>
        <p:nvSpPr>
          <p:cNvPr id="22542" name="Line 15"/>
          <p:cNvSpPr>
            <a:spLocks noChangeShapeType="1"/>
          </p:cNvSpPr>
          <p:nvPr/>
        </p:nvSpPr>
        <p:spPr bwMode="auto">
          <a:xfrm>
            <a:off x="4009292" y="3569677"/>
            <a:ext cx="1055077" cy="0"/>
          </a:xfrm>
          <a:prstGeom prst="line">
            <a:avLst/>
          </a:prstGeom>
          <a:noFill/>
          <a:ln w="9525">
            <a:solidFill>
              <a:schemeClr val="tx1"/>
            </a:solidFill>
            <a:round/>
            <a:headEnd/>
            <a:tailEnd/>
          </a:ln>
        </p:spPr>
        <p:txBody>
          <a:bodyPr wrap="none" anchor="ctr"/>
          <a:lstStyle/>
          <a:p>
            <a:endParaRPr lang="en-GB" sz="1662"/>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normAutofit/>
          </a:bodyPr>
          <a:lstStyle/>
          <a:p>
            <a:pPr eaLnBrk="1" hangingPunct="1">
              <a:defRPr/>
            </a:pPr>
            <a:r>
              <a:rPr lang="en-GB" dirty="0"/>
              <a:t>Is This Text Correct?</a:t>
            </a:r>
          </a:p>
        </p:txBody>
      </p:sp>
      <p:sp>
        <p:nvSpPr>
          <p:cNvPr id="39939" name="Rectangle 3"/>
          <p:cNvSpPr>
            <a:spLocks noGrp="1" noChangeArrowheads="1"/>
          </p:cNvSpPr>
          <p:nvPr>
            <p:ph type="body" idx="1"/>
          </p:nvPr>
        </p:nvSpPr>
        <p:spPr>
          <a:xfrm>
            <a:off x="716573" y="2831123"/>
            <a:ext cx="7596554" cy="2684585"/>
          </a:xfrm>
        </p:spPr>
        <p:txBody>
          <a:bodyPr/>
          <a:lstStyle/>
          <a:p>
            <a:pPr algn="ctr" eaLnBrk="1" hangingPunct="1">
              <a:buFont typeface="Wingdings" pitchFamily="2" charset="2"/>
              <a:buNone/>
              <a:defRPr/>
            </a:pPr>
            <a:r>
              <a:rPr lang="en-GB" sz="4431"/>
              <a:t>The quick brown fox</a:t>
            </a:r>
          </a:p>
          <a:p>
            <a:pPr algn="ctr" eaLnBrk="1" hangingPunct="1">
              <a:buFont typeface="Wingdings" pitchFamily="2" charset="2"/>
              <a:buNone/>
              <a:defRPr/>
            </a:pPr>
            <a:r>
              <a:rPr lang="en-GB" sz="4431"/>
              <a:t>jumps over the</a:t>
            </a:r>
          </a:p>
          <a:p>
            <a:pPr algn="ctr" eaLnBrk="1" hangingPunct="1">
              <a:buFont typeface="Wingdings" pitchFamily="2" charset="2"/>
              <a:buNone/>
              <a:defRPr/>
            </a:pPr>
            <a:r>
              <a:rPr lang="en-GB" sz="4431"/>
              <a:t>the lazy dog</a:t>
            </a:r>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ormAutofit/>
          </a:bodyPr>
          <a:lstStyle/>
          <a:p>
            <a:pPr eaLnBrk="1" hangingPunct="1">
              <a:defRPr/>
            </a:pPr>
            <a:r>
              <a:rPr lang="en-GB"/>
              <a:t>Reading</a:t>
            </a:r>
          </a:p>
        </p:txBody>
      </p:sp>
      <p:sp>
        <p:nvSpPr>
          <p:cNvPr id="43011" name="Rectangle 3"/>
          <p:cNvSpPr>
            <a:spLocks noGrp="1" noChangeArrowheads="1"/>
          </p:cNvSpPr>
          <p:nvPr>
            <p:ph idx="1"/>
          </p:nvPr>
        </p:nvSpPr>
        <p:spPr>
          <a:xfrm>
            <a:off x="457200" y="1058432"/>
            <a:ext cx="8229600" cy="5799568"/>
          </a:xfrm>
        </p:spPr>
        <p:txBody>
          <a:bodyPr>
            <a:normAutofit/>
          </a:bodyPr>
          <a:lstStyle/>
          <a:p>
            <a:pPr eaLnBrk="1" hangingPunct="1">
              <a:lnSpc>
                <a:spcPct val="90000"/>
              </a:lnSpc>
              <a:defRPr/>
            </a:pPr>
            <a:r>
              <a:rPr lang="en-GB" sz="2400" dirty="0"/>
              <a:t>Very big topic!</a:t>
            </a:r>
          </a:p>
          <a:p>
            <a:pPr eaLnBrk="1" hangingPunct="1">
              <a:lnSpc>
                <a:spcPct val="90000"/>
              </a:lnSpc>
              <a:defRPr/>
            </a:pPr>
            <a:r>
              <a:rPr lang="en-GB" sz="2400" dirty="0"/>
              <a:t>The eye moves in  jerky saccades and rests in fixations  - 94% of time spent in fixations, with 3-5 fixations per line of text</a:t>
            </a:r>
          </a:p>
          <a:p>
            <a:pPr eaLnBrk="1" hangingPunct="1">
              <a:lnSpc>
                <a:spcPct val="90000"/>
              </a:lnSpc>
              <a:defRPr/>
            </a:pPr>
            <a:r>
              <a:rPr lang="en-GB" sz="2400" dirty="0"/>
              <a:t>Eye sometimes moves backwards - regressions</a:t>
            </a:r>
          </a:p>
          <a:p>
            <a:pPr eaLnBrk="1" hangingPunct="1">
              <a:lnSpc>
                <a:spcPct val="90000"/>
              </a:lnSpc>
              <a:defRPr/>
            </a:pPr>
            <a:r>
              <a:rPr lang="en-GB" sz="2400" dirty="0"/>
              <a:t>The more complex a text, the more regressions</a:t>
            </a:r>
          </a:p>
          <a:p>
            <a:pPr eaLnBrk="1" hangingPunct="1">
              <a:lnSpc>
                <a:spcPct val="90000"/>
              </a:lnSpc>
              <a:defRPr/>
            </a:pPr>
            <a:r>
              <a:rPr lang="en-GB" sz="2400" dirty="0"/>
              <a:t>Adults read native language at approx. 250 words/minute</a:t>
            </a:r>
          </a:p>
          <a:p>
            <a:pPr eaLnBrk="1" hangingPunct="1">
              <a:lnSpc>
                <a:spcPct val="90000"/>
              </a:lnSpc>
              <a:defRPr/>
            </a:pPr>
            <a:r>
              <a:rPr lang="en-GB" sz="2400" dirty="0"/>
              <a:t>Reading a screen is more difficult than reading a page</a:t>
            </a:r>
          </a:p>
          <a:p>
            <a:pPr eaLnBrk="1" hangingPunct="1">
              <a:lnSpc>
                <a:spcPct val="90000"/>
              </a:lnSpc>
              <a:defRPr/>
            </a:pPr>
            <a:endParaRPr lang="en-GB" sz="2400" dirty="0"/>
          </a:p>
          <a:p>
            <a:pPr eaLnBrk="1" hangingPunct="1">
              <a:lnSpc>
                <a:spcPct val="90000"/>
              </a:lnSpc>
              <a:defRPr/>
            </a:pPr>
            <a:r>
              <a:rPr lang="en-GB" sz="2400" dirty="0"/>
              <a:t>Design implications</a:t>
            </a:r>
          </a:p>
          <a:p>
            <a:pPr lvl="1">
              <a:lnSpc>
                <a:spcPct val="90000"/>
              </a:lnSpc>
              <a:defRPr/>
            </a:pPr>
            <a:r>
              <a:rPr lang="en-GB" sz="2000" dirty="0"/>
              <a:t>Headings – describe content</a:t>
            </a:r>
          </a:p>
          <a:p>
            <a:pPr lvl="1">
              <a:lnSpc>
                <a:spcPct val="90000"/>
              </a:lnSpc>
              <a:defRPr/>
            </a:pPr>
            <a:r>
              <a:rPr lang="en-GB" sz="2000" dirty="0"/>
              <a:t>Spacing – whitespace helps group interface elements together</a:t>
            </a:r>
          </a:p>
          <a:p>
            <a:pPr lvl="1">
              <a:lnSpc>
                <a:spcPct val="90000"/>
              </a:lnSpc>
              <a:defRPr/>
            </a:pPr>
            <a:r>
              <a:rPr lang="en-GB" sz="2000" dirty="0"/>
              <a:t>Contrast – choose colours to make text visible</a:t>
            </a:r>
          </a:p>
          <a:p>
            <a:pPr lvl="1">
              <a:lnSpc>
                <a:spcPct val="90000"/>
              </a:lnSpc>
              <a:defRPr/>
            </a:pPr>
            <a:r>
              <a:rPr lang="en-GB" sz="2000" dirty="0"/>
              <a:t>Bullet points and short paragraphs – self-contained pieces of text</a:t>
            </a:r>
          </a:p>
          <a:p>
            <a:pPr lvl="1">
              <a:lnSpc>
                <a:spcPct val="90000"/>
              </a:lnSpc>
              <a:defRPr/>
            </a:pPr>
            <a:r>
              <a:rPr lang="en-GB" sz="2000" dirty="0"/>
              <a:t>Avoid ALL CAPS – hard to read</a:t>
            </a:r>
          </a:p>
          <a:p>
            <a:pPr lvl="1">
              <a:lnSpc>
                <a:spcPct val="90000"/>
              </a:lnSpc>
              <a:defRPr/>
            </a:pPr>
            <a:r>
              <a:rPr lang="en-GB" sz="2000" dirty="0"/>
              <a:t>Remember that users skip things and don’t read instructions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ormAutofit/>
          </a:bodyPr>
          <a:lstStyle/>
          <a:p>
            <a:pPr eaLnBrk="1" hangingPunct="1">
              <a:defRPr/>
            </a:pPr>
            <a:r>
              <a:rPr lang="en-GB" dirty="0"/>
              <a:t>Sound</a:t>
            </a:r>
          </a:p>
        </p:txBody>
      </p:sp>
      <p:sp>
        <p:nvSpPr>
          <p:cNvPr id="51203" name="Rectangle 3"/>
          <p:cNvSpPr>
            <a:spLocks noGrp="1" noChangeArrowheads="1"/>
          </p:cNvSpPr>
          <p:nvPr>
            <p:ph idx="1"/>
          </p:nvPr>
        </p:nvSpPr>
        <p:spPr/>
        <p:txBody>
          <a:bodyPr>
            <a:normAutofit fontScale="92500"/>
          </a:bodyPr>
          <a:lstStyle/>
          <a:p>
            <a:pPr eaLnBrk="1" hangingPunct="1">
              <a:defRPr/>
            </a:pPr>
            <a:r>
              <a:rPr lang="en-GB" dirty="0"/>
              <a:t>Human hearing range is from </a:t>
            </a:r>
            <a:r>
              <a:rPr lang="en-GB" dirty="0" err="1"/>
              <a:t>approx</a:t>
            </a:r>
            <a:r>
              <a:rPr lang="en-GB" dirty="0"/>
              <a:t> 20Hz to 15kHz</a:t>
            </a:r>
          </a:p>
          <a:p>
            <a:pPr lvl="1" eaLnBrk="1" hangingPunct="1">
              <a:defRPr/>
            </a:pPr>
            <a:r>
              <a:rPr lang="en-GB" dirty="0"/>
              <a:t>Dogs can hear higher (ultrasonic) sounds</a:t>
            </a:r>
          </a:p>
          <a:p>
            <a:pPr lvl="1" eaLnBrk="1" hangingPunct="1">
              <a:defRPr/>
            </a:pPr>
            <a:r>
              <a:rPr lang="en-GB" dirty="0"/>
              <a:t>Elephants communicate using lower (infrasonic) sounds</a:t>
            </a:r>
          </a:p>
          <a:p>
            <a:pPr eaLnBrk="1" hangingPunct="1">
              <a:defRPr/>
            </a:pPr>
            <a:r>
              <a:rPr lang="en-GB" dirty="0"/>
              <a:t>At low frequencies can distinguish changes as small as 1.5Hz</a:t>
            </a:r>
          </a:p>
          <a:p>
            <a:pPr eaLnBrk="1" hangingPunct="1">
              <a:defRPr/>
            </a:pPr>
            <a:r>
              <a:rPr lang="en-GB" dirty="0"/>
              <a:t>Frequency discrimination lessens with increasing frequency</a:t>
            </a:r>
          </a:p>
          <a:p>
            <a:pPr eaLnBrk="1" hangingPunct="1">
              <a:defRPr/>
            </a:pPr>
            <a:r>
              <a:rPr lang="en-GB" dirty="0"/>
              <a:t>Hearing range decreases with age and injury</a:t>
            </a:r>
          </a:p>
          <a:p>
            <a:pPr eaLnBrk="1" hangingPunct="1">
              <a:defRPr/>
            </a:pPr>
            <a:r>
              <a:rPr lang="en-GB" dirty="0"/>
              <a:t>Brain can filter sounds very efficiently, e.g. the cocktail party effect</a:t>
            </a:r>
          </a:p>
          <a:p>
            <a:pPr eaLnBrk="1" hangingPunct="1">
              <a:defRPr/>
            </a:pPr>
            <a:r>
              <a:rPr lang="en-GB" dirty="0"/>
              <a:t>Auditory illusions exist in the same way as visual illusions</a:t>
            </a:r>
          </a:p>
          <a:p>
            <a:pPr lvl="1">
              <a:defRPr/>
            </a:pPr>
            <a:r>
              <a:rPr lang="en-GB" dirty="0">
                <a:hlinkClick r:id="rId3"/>
              </a:rPr>
              <a:t>https://www.youtube.com/watch?v=kzo45hWXRWU</a:t>
            </a:r>
            <a:r>
              <a:rPr lang="en-GB" dirty="0"/>
              <a:t>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3F667-417F-5351-51B0-32B8708861A1}"/>
              </a:ext>
            </a:extLst>
          </p:cNvPr>
          <p:cNvSpPr>
            <a:spLocks noGrp="1"/>
          </p:cNvSpPr>
          <p:nvPr>
            <p:ph type="title"/>
          </p:nvPr>
        </p:nvSpPr>
        <p:spPr/>
        <p:txBody>
          <a:bodyPr/>
          <a:lstStyle/>
          <a:p>
            <a:r>
              <a:rPr lang="en-GB" dirty="0"/>
              <a:t>Sound In Interfaces</a:t>
            </a:r>
          </a:p>
        </p:txBody>
      </p:sp>
      <p:sp>
        <p:nvSpPr>
          <p:cNvPr id="3" name="Content Placeholder 2">
            <a:extLst>
              <a:ext uri="{FF2B5EF4-FFF2-40B4-BE49-F238E27FC236}">
                <a16:creationId xmlns:a16="http://schemas.microsoft.com/office/drawing/2014/main" id="{E3B9F40B-EA84-9715-FD3A-BB7E621D99AF}"/>
              </a:ext>
            </a:extLst>
          </p:cNvPr>
          <p:cNvSpPr>
            <a:spLocks noGrp="1"/>
          </p:cNvSpPr>
          <p:nvPr>
            <p:ph idx="1"/>
          </p:nvPr>
        </p:nvSpPr>
        <p:spPr>
          <a:xfrm>
            <a:off x="457200" y="1058432"/>
            <a:ext cx="8229600" cy="5799568"/>
          </a:xfrm>
        </p:spPr>
        <p:txBody>
          <a:bodyPr/>
          <a:lstStyle/>
          <a:p>
            <a:r>
              <a:rPr lang="en-GB" dirty="0"/>
              <a:t>Sound communicates without requiring that a user looks at something</a:t>
            </a:r>
          </a:p>
          <a:p>
            <a:pPr lvl="1"/>
            <a:r>
              <a:rPr lang="en-GB" dirty="0"/>
              <a:t>Attracting attention</a:t>
            </a:r>
          </a:p>
          <a:p>
            <a:pPr lvl="1"/>
            <a:r>
              <a:rPr lang="en-GB" dirty="0"/>
              <a:t>Confirming that an action has completed</a:t>
            </a:r>
          </a:p>
          <a:p>
            <a:pPr lvl="1"/>
            <a:r>
              <a:rPr lang="en-GB" dirty="0"/>
              <a:t>Warning of an important event</a:t>
            </a:r>
          </a:p>
          <a:p>
            <a:pPr lvl="1"/>
            <a:r>
              <a:rPr lang="en-GB" dirty="0"/>
              <a:t>Notify of changes that are not currently visible</a:t>
            </a:r>
          </a:p>
          <a:p>
            <a:pPr lvl="1"/>
            <a:r>
              <a:rPr lang="en-GB" dirty="0"/>
              <a:t>Support users who cannot rely entirely on vision</a:t>
            </a:r>
          </a:p>
          <a:p>
            <a:pPr lvl="1"/>
            <a:endParaRPr lang="en-GB" dirty="0"/>
          </a:p>
          <a:p>
            <a:r>
              <a:rPr lang="en-GB" dirty="0"/>
              <a:t>Examples</a:t>
            </a:r>
          </a:p>
          <a:p>
            <a:pPr lvl="1"/>
            <a:r>
              <a:rPr lang="en-GB" dirty="0"/>
              <a:t>Message notification</a:t>
            </a:r>
          </a:p>
          <a:p>
            <a:pPr lvl="1"/>
            <a:r>
              <a:rPr lang="en-GB" dirty="0"/>
              <a:t>Payment confirmation tone</a:t>
            </a:r>
          </a:p>
          <a:p>
            <a:pPr lvl="1"/>
            <a:r>
              <a:rPr lang="en-GB" dirty="0"/>
              <a:t>Car reversing alarm</a:t>
            </a:r>
          </a:p>
          <a:p>
            <a:pPr lvl="1"/>
            <a:r>
              <a:rPr lang="en-GB" dirty="0"/>
              <a:t>Screen-reader speech</a:t>
            </a:r>
          </a:p>
          <a:p>
            <a:pPr lvl="1"/>
            <a:r>
              <a:rPr lang="en-GB" dirty="0"/>
              <a:t>Game audio feedback</a:t>
            </a:r>
          </a:p>
        </p:txBody>
      </p:sp>
    </p:spTree>
    <p:extLst>
      <p:ext uri="{BB962C8B-B14F-4D97-AF65-F5344CB8AC3E}">
        <p14:creationId xmlns:p14="http://schemas.microsoft.com/office/powerpoint/2010/main" val="15724063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1BE93-38E8-2353-9C99-8F68A7CB810A}"/>
              </a:ext>
            </a:extLst>
          </p:cNvPr>
          <p:cNvSpPr>
            <a:spLocks noGrp="1"/>
          </p:cNvSpPr>
          <p:nvPr>
            <p:ph type="title"/>
          </p:nvPr>
        </p:nvSpPr>
        <p:spPr/>
        <p:txBody>
          <a:bodyPr/>
          <a:lstStyle/>
          <a:p>
            <a:r>
              <a:rPr lang="en-GB" dirty="0"/>
              <a:t>Designing Effective Sounds</a:t>
            </a:r>
          </a:p>
        </p:txBody>
      </p:sp>
      <p:sp>
        <p:nvSpPr>
          <p:cNvPr id="3" name="Content Placeholder 2">
            <a:extLst>
              <a:ext uri="{FF2B5EF4-FFF2-40B4-BE49-F238E27FC236}">
                <a16:creationId xmlns:a16="http://schemas.microsoft.com/office/drawing/2014/main" id="{043F6B79-099E-4593-D27D-8196A7E9D1C4}"/>
              </a:ext>
            </a:extLst>
          </p:cNvPr>
          <p:cNvSpPr>
            <a:spLocks noGrp="1"/>
          </p:cNvSpPr>
          <p:nvPr>
            <p:ph idx="1"/>
          </p:nvPr>
        </p:nvSpPr>
        <p:spPr>
          <a:xfrm>
            <a:off x="457200" y="1058431"/>
            <a:ext cx="8229600" cy="5515483"/>
          </a:xfrm>
        </p:spPr>
        <p:txBody>
          <a:bodyPr/>
          <a:lstStyle/>
          <a:p>
            <a:r>
              <a:rPr lang="en-GB" dirty="0"/>
              <a:t>Sound has three main properties</a:t>
            </a:r>
          </a:p>
          <a:p>
            <a:pPr lvl="1"/>
            <a:r>
              <a:rPr lang="en-GB" dirty="0"/>
              <a:t>Pitch – how high or low it sounds</a:t>
            </a:r>
          </a:p>
          <a:p>
            <a:pPr lvl="1"/>
            <a:r>
              <a:rPr lang="en-GB" dirty="0"/>
              <a:t>Loudness – how strong or prominent it sounds</a:t>
            </a:r>
          </a:p>
          <a:p>
            <a:pPr lvl="1"/>
            <a:r>
              <a:rPr lang="en-GB" dirty="0"/>
              <a:t>Timbre – the quality of the sound</a:t>
            </a:r>
          </a:p>
          <a:p>
            <a:endParaRPr lang="en-GB" dirty="0"/>
          </a:p>
          <a:p>
            <a:r>
              <a:rPr lang="en-GB" dirty="0"/>
              <a:t>Design implications</a:t>
            </a:r>
          </a:p>
          <a:p>
            <a:pPr lvl="1"/>
            <a:r>
              <a:rPr lang="en-GB" dirty="0"/>
              <a:t>Different events need recognisably different sounds</a:t>
            </a:r>
          </a:p>
          <a:p>
            <a:pPr lvl="1"/>
            <a:r>
              <a:rPr lang="en-GB" dirty="0"/>
              <a:t>Urgent warnings must be distinctive</a:t>
            </a:r>
          </a:p>
          <a:p>
            <a:pPr lvl="1"/>
            <a:r>
              <a:rPr lang="en-GB" dirty="0"/>
              <a:t>Sounds should be short an immediately recognisable</a:t>
            </a:r>
          </a:p>
          <a:p>
            <a:pPr lvl="1"/>
            <a:r>
              <a:rPr lang="en-GB" dirty="0"/>
              <a:t>Repeated sounds quickly become irritable</a:t>
            </a:r>
          </a:p>
          <a:p>
            <a:pPr lvl="1"/>
            <a:r>
              <a:rPr lang="en-GB" dirty="0"/>
              <a:t>Similar sounds may be confused, particularly in noisy environments</a:t>
            </a:r>
          </a:p>
          <a:p>
            <a:pPr lvl="1"/>
            <a:r>
              <a:rPr lang="en-GB" dirty="0"/>
              <a:t>Important information should not rely on sound alone</a:t>
            </a:r>
          </a:p>
        </p:txBody>
      </p:sp>
    </p:spTree>
    <p:extLst>
      <p:ext uri="{BB962C8B-B14F-4D97-AF65-F5344CB8AC3E}">
        <p14:creationId xmlns:p14="http://schemas.microsoft.com/office/powerpoint/2010/main" val="27697637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normAutofit/>
          </a:bodyPr>
          <a:lstStyle/>
          <a:p>
            <a:pPr eaLnBrk="1" hangingPunct="1">
              <a:defRPr/>
            </a:pPr>
            <a:r>
              <a:rPr lang="en-GB"/>
              <a:t>Movement</a:t>
            </a:r>
          </a:p>
        </p:txBody>
      </p:sp>
      <p:sp>
        <p:nvSpPr>
          <p:cNvPr id="55299" name="Rectangle 3"/>
          <p:cNvSpPr>
            <a:spLocks noGrp="1" noChangeArrowheads="1"/>
          </p:cNvSpPr>
          <p:nvPr>
            <p:ph idx="1"/>
          </p:nvPr>
        </p:nvSpPr>
        <p:spPr>
          <a:xfrm>
            <a:off x="457200" y="1058431"/>
            <a:ext cx="8229600" cy="5681581"/>
          </a:xfrm>
        </p:spPr>
        <p:txBody>
          <a:bodyPr>
            <a:normAutofit fontScale="92500" lnSpcReduction="20000"/>
          </a:bodyPr>
          <a:lstStyle/>
          <a:p>
            <a:pPr eaLnBrk="1" hangingPunct="1">
              <a:defRPr/>
            </a:pPr>
            <a:r>
              <a:rPr lang="en-GB" dirty="0"/>
              <a:t>Movement has two important features</a:t>
            </a:r>
          </a:p>
          <a:p>
            <a:pPr lvl="1" eaLnBrk="1" hangingPunct="1">
              <a:defRPr/>
            </a:pPr>
            <a:r>
              <a:rPr lang="en-GB" dirty="0"/>
              <a:t>Speed</a:t>
            </a:r>
          </a:p>
          <a:p>
            <a:pPr lvl="1" eaLnBrk="1" hangingPunct="1">
              <a:defRPr/>
            </a:pPr>
            <a:r>
              <a:rPr lang="en-GB" dirty="0"/>
              <a:t>Accuracy</a:t>
            </a:r>
          </a:p>
          <a:p>
            <a:pPr eaLnBrk="1" hangingPunct="1">
              <a:defRPr/>
            </a:pPr>
            <a:endParaRPr lang="en-GB" dirty="0"/>
          </a:p>
          <a:p>
            <a:pPr eaLnBrk="1" hangingPunct="1">
              <a:defRPr/>
            </a:pPr>
            <a:r>
              <a:rPr lang="en-GB" dirty="0"/>
              <a:t>Speed (reaction time) is dependent upon two things</a:t>
            </a:r>
          </a:p>
          <a:p>
            <a:pPr lvl="1" eaLnBrk="1" hangingPunct="1">
              <a:defRPr/>
            </a:pPr>
            <a:r>
              <a:rPr lang="en-GB" dirty="0"/>
              <a:t>Processing time</a:t>
            </a:r>
          </a:p>
          <a:p>
            <a:pPr lvl="1" eaLnBrk="1" hangingPunct="1">
              <a:defRPr/>
            </a:pPr>
            <a:r>
              <a:rPr lang="en-GB" dirty="0"/>
              <a:t>Movement time</a:t>
            </a:r>
          </a:p>
          <a:p>
            <a:pPr>
              <a:defRPr/>
            </a:pPr>
            <a:endParaRPr lang="en-GB" dirty="0"/>
          </a:p>
          <a:p>
            <a:pPr>
              <a:defRPr/>
            </a:pPr>
            <a:r>
              <a:rPr lang="en-GB" dirty="0"/>
              <a:t>Reaction time lowers with age but can be improved with training</a:t>
            </a:r>
          </a:p>
          <a:p>
            <a:pPr lvl="1">
              <a:defRPr/>
            </a:pPr>
            <a:r>
              <a:rPr lang="en-GB" sz="2215" dirty="0"/>
              <a:t>Audio: 150 </a:t>
            </a:r>
            <a:r>
              <a:rPr lang="en-GB" sz="2215" dirty="0" err="1"/>
              <a:t>ms</a:t>
            </a:r>
            <a:endParaRPr lang="en-GB" sz="2215" dirty="0"/>
          </a:p>
          <a:p>
            <a:pPr lvl="1">
              <a:defRPr/>
            </a:pPr>
            <a:r>
              <a:rPr lang="en-GB" sz="2215" dirty="0"/>
              <a:t>Visual: 200 </a:t>
            </a:r>
            <a:r>
              <a:rPr lang="en-GB" sz="2215" dirty="0" err="1"/>
              <a:t>ms</a:t>
            </a:r>
            <a:endParaRPr lang="en-GB" sz="2215" dirty="0"/>
          </a:p>
          <a:p>
            <a:pPr>
              <a:defRPr/>
            </a:pPr>
            <a:endParaRPr lang="en-GB" dirty="0"/>
          </a:p>
          <a:p>
            <a:pPr>
              <a:defRPr/>
            </a:pPr>
            <a:r>
              <a:rPr lang="en-GB" dirty="0"/>
              <a:t>Short reaction times generally lead to poor accuracy</a:t>
            </a:r>
          </a:p>
          <a:p>
            <a:pPr>
              <a:defRPr/>
            </a:pPr>
            <a:endParaRPr lang="en-GB" dirty="0"/>
          </a:p>
          <a:p>
            <a:pPr>
              <a:defRPr/>
            </a:pPr>
            <a:r>
              <a:rPr lang="en-GB" dirty="0"/>
              <a:t>Movement does not have to be performed with the hands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97EAF-0AB0-F533-97CD-89F86BB8F645}"/>
              </a:ext>
            </a:extLst>
          </p:cNvPr>
          <p:cNvSpPr>
            <a:spLocks noGrp="1"/>
          </p:cNvSpPr>
          <p:nvPr>
            <p:ph type="title"/>
          </p:nvPr>
        </p:nvSpPr>
        <p:spPr/>
        <p:txBody>
          <a:bodyPr/>
          <a:lstStyle/>
          <a:p>
            <a:r>
              <a:rPr lang="en-GB" dirty="0" err="1"/>
              <a:t>Fitt’s</a:t>
            </a:r>
            <a:r>
              <a:rPr lang="en-GB" dirty="0"/>
              <a:t> Law</a:t>
            </a:r>
          </a:p>
        </p:txBody>
      </p:sp>
      <p:sp>
        <p:nvSpPr>
          <p:cNvPr id="3" name="Content Placeholder 2">
            <a:extLst>
              <a:ext uri="{FF2B5EF4-FFF2-40B4-BE49-F238E27FC236}">
                <a16:creationId xmlns:a16="http://schemas.microsoft.com/office/drawing/2014/main" id="{2E0257B3-4FEB-8029-D3FA-4276A57FEE31}"/>
              </a:ext>
            </a:extLst>
          </p:cNvPr>
          <p:cNvSpPr>
            <a:spLocks noGrp="1"/>
          </p:cNvSpPr>
          <p:nvPr>
            <p:ph idx="1"/>
          </p:nvPr>
        </p:nvSpPr>
        <p:spPr/>
        <p:txBody>
          <a:bodyPr/>
          <a:lstStyle/>
          <a:p>
            <a:r>
              <a:rPr lang="en-GB" dirty="0"/>
              <a:t>The time to move to a target depends on</a:t>
            </a:r>
          </a:p>
          <a:p>
            <a:pPr lvl="1"/>
            <a:r>
              <a:rPr lang="en-GB" dirty="0"/>
              <a:t>The target size – large targets lead to short movement times</a:t>
            </a:r>
          </a:p>
          <a:p>
            <a:pPr lvl="1"/>
            <a:r>
              <a:rPr lang="en-GB" dirty="0"/>
              <a:t>The distance to the target – the further away the target, the longer the (non-linear) movement time</a:t>
            </a:r>
          </a:p>
          <a:p>
            <a:pPr lvl="1"/>
            <a:r>
              <a:rPr lang="en-GB" dirty="0"/>
              <a:t>The pointer being used – mouse pointers provide precision, fingers are easier to move quickly</a:t>
            </a:r>
          </a:p>
          <a:p>
            <a:endParaRPr lang="en-GB" dirty="0"/>
          </a:p>
          <a:p>
            <a:r>
              <a:rPr lang="en-GB" dirty="0"/>
              <a:t>Design implications</a:t>
            </a:r>
          </a:p>
          <a:p>
            <a:pPr lvl="1"/>
            <a:r>
              <a:rPr lang="en-GB" dirty="0"/>
              <a:t>Bigger buttons are better than small buttons</a:t>
            </a:r>
          </a:p>
          <a:p>
            <a:pPr lvl="1"/>
            <a:r>
              <a:rPr lang="en-GB" dirty="0"/>
              <a:t>Icon + label is a good way of making buttons bigger</a:t>
            </a:r>
          </a:p>
          <a:p>
            <a:pPr lvl="1"/>
            <a:r>
              <a:rPr lang="en-GB" dirty="0"/>
              <a:t>Don’t crowd controls close together (increases error rate)</a:t>
            </a:r>
          </a:p>
          <a:p>
            <a:pPr lvl="1"/>
            <a:r>
              <a:rPr lang="en-GB" dirty="0"/>
              <a:t>Place related targets close to each other</a:t>
            </a:r>
          </a:p>
          <a:p>
            <a:endParaRPr lang="en-GB" dirty="0"/>
          </a:p>
        </p:txBody>
      </p:sp>
    </p:spTree>
    <p:extLst>
      <p:ext uri="{BB962C8B-B14F-4D97-AF65-F5344CB8AC3E}">
        <p14:creationId xmlns:p14="http://schemas.microsoft.com/office/powerpoint/2010/main" val="8654383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F1993-7288-47AB-A601-8A9CB56DAEED}"/>
              </a:ext>
            </a:extLst>
          </p:cNvPr>
          <p:cNvSpPr>
            <a:spLocks noGrp="1"/>
          </p:cNvSpPr>
          <p:nvPr>
            <p:ph type="title"/>
          </p:nvPr>
        </p:nvSpPr>
        <p:spPr/>
        <p:txBody>
          <a:bodyPr>
            <a:normAutofit/>
          </a:bodyPr>
          <a:lstStyle/>
          <a:p>
            <a:r>
              <a:rPr lang="en-GB" dirty="0"/>
              <a:t>Exercise</a:t>
            </a:r>
          </a:p>
        </p:txBody>
      </p:sp>
      <p:sp>
        <p:nvSpPr>
          <p:cNvPr id="3" name="Content Placeholder 2">
            <a:extLst>
              <a:ext uri="{FF2B5EF4-FFF2-40B4-BE49-F238E27FC236}">
                <a16:creationId xmlns:a16="http://schemas.microsoft.com/office/drawing/2014/main" id="{87B15D67-A5A6-4994-B34A-48DC6D7F1BF7}"/>
              </a:ext>
            </a:extLst>
          </p:cNvPr>
          <p:cNvSpPr>
            <a:spLocks noGrp="1"/>
          </p:cNvSpPr>
          <p:nvPr>
            <p:ph idx="1"/>
          </p:nvPr>
        </p:nvSpPr>
        <p:spPr/>
        <p:txBody>
          <a:bodyPr/>
          <a:lstStyle/>
          <a:p>
            <a:r>
              <a:rPr lang="en-GB" dirty="0"/>
              <a:t>The Train Ticket Dispenser</a:t>
            </a:r>
          </a:p>
          <a:p>
            <a:pPr lvl="1"/>
            <a:r>
              <a:rPr lang="en-GB" dirty="0"/>
              <a:t>Imagine that you are going on a train journey. You plan to buy your ticket at the station from one of the ticket machines.</a:t>
            </a:r>
          </a:p>
          <a:p>
            <a:pPr marL="854634" lvl="1" indent="-474796">
              <a:buFont typeface="+mj-lt"/>
              <a:buAutoNum type="arabicPeriod"/>
            </a:pPr>
            <a:r>
              <a:rPr lang="en-GB" dirty="0"/>
              <a:t>Design an interface for the machine that will allow you to buy a ticket of your choice.</a:t>
            </a:r>
          </a:p>
          <a:p>
            <a:pPr marL="854634" lvl="1" indent="-474796">
              <a:buFont typeface="+mj-lt"/>
              <a:buAutoNum type="arabicPeriod"/>
            </a:pPr>
            <a:r>
              <a:rPr lang="en-GB" dirty="0"/>
              <a:t>Evaluate how well it works by considering the sensory information you get from it as you use it. Does it give you all the information you need? Is it easy to use?</a:t>
            </a:r>
          </a:p>
          <a:p>
            <a:pPr marL="160382" indent="0">
              <a:buNone/>
            </a:pPr>
            <a:endParaRPr lang="en-GB" dirty="0"/>
          </a:p>
          <a:p>
            <a:pPr marL="160382" indent="0">
              <a:buNone/>
            </a:pPr>
            <a:r>
              <a:rPr lang="en-GB" dirty="0"/>
              <a:t>Be prepared to justify your design decisions based upon today’s material</a:t>
            </a:r>
          </a:p>
          <a:p>
            <a:pPr marL="160382" indent="0">
              <a:buNone/>
            </a:pPr>
            <a:endParaRPr lang="en-GB" dirty="0"/>
          </a:p>
          <a:p>
            <a:pPr marL="854634" lvl="1" indent="-474796">
              <a:buFont typeface="+mj-lt"/>
              <a:buAutoNum type="arabicPeriod"/>
            </a:pPr>
            <a:endParaRPr lang="en-GB" dirty="0"/>
          </a:p>
        </p:txBody>
      </p:sp>
    </p:spTree>
    <p:extLst>
      <p:ext uri="{BB962C8B-B14F-4D97-AF65-F5344CB8AC3E}">
        <p14:creationId xmlns:p14="http://schemas.microsoft.com/office/powerpoint/2010/main" val="12364205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2F645-7B9D-4DAE-C5BB-09AB74AAAD90}"/>
              </a:ext>
            </a:extLst>
          </p:cNvPr>
          <p:cNvSpPr>
            <a:spLocks noGrp="1"/>
          </p:cNvSpPr>
          <p:nvPr>
            <p:ph type="title"/>
          </p:nvPr>
        </p:nvSpPr>
        <p:spPr/>
        <p:txBody>
          <a:bodyPr/>
          <a:lstStyle/>
          <a:p>
            <a:r>
              <a:rPr lang="en-GB" dirty="0"/>
              <a:t>Next Session</a:t>
            </a:r>
          </a:p>
        </p:txBody>
      </p:sp>
      <p:sp>
        <p:nvSpPr>
          <p:cNvPr id="3" name="Content Placeholder 2">
            <a:extLst>
              <a:ext uri="{FF2B5EF4-FFF2-40B4-BE49-F238E27FC236}">
                <a16:creationId xmlns:a16="http://schemas.microsoft.com/office/drawing/2014/main" id="{85A427B8-9309-A9E3-54A1-4ED248F3E943}"/>
              </a:ext>
            </a:extLst>
          </p:cNvPr>
          <p:cNvSpPr>
            <a:spLocks noGrp="1"/>
          </p:cNvSpPr>
          <p:nvPr>
            <p:ph idx="1"/>
          </p:nvPr>
        </p:nvSpPr>
        <p:spPr/>
        <p:txBody>
          <a:bodyPr/>
          <a:lstStyle/>
          <a:p>
            <a:r>
              <a:rPr lang="en-GB" dirty="0"/>
              <a:t>Next session: Understanding Human Cognition</a:t>
            </a:r>
          </a:p>
          <a:p>
            <a:endParaRPr lang="en-GB" dirty="0"/>
          </a:p>
          <a:p>
            <a:r>
              <a:rPr lang="en-GB" dirty="0"/>
              <a:t>Homework: Read the material at the links provided on Moodle</a:t>
            </a:r>
          </a:p>
        </p:txBody>
      </p:sp>
    </p:spTree>
    <p:extLst>
      <p:ext uri="{BB962C8B-B14F-4D97-AF65-F5344CB8AC3E}">
        <p14:creationId xmlns:p14="http://schemas.microsoft.com/office/powerpoint/2010/main" val="18434412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PT Theme">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PPT Theme" id="{87AB44F9-5BD5-4D0F-9108-F6BFC04D5916}" vid="{81013AC9-E9D1-4625-BDE2-8AECD4041E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2029</Words>
  <Application>Microsoft Office PowerPoint</Application>
  <PresentationFormat>On-screen Show (4:3)</PresentationFormat>
  <Paragraphs>290</Paragraphs>
  <Slides>33</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33</vt:i4>
      </vt:variant>
    </vt:vector>
  </HeadingPairs>
  <TitlesOfParts>
    <vt:vector size="42" baseType="lpstr">
      <vt:lpstr>Aptos</vt:lpstr>
      <vt:lpstr>Calibri</vt:lpstr>
      <vt:lpstr>Georgia</vt:lpstr>
      <vt:lpstr>Symbol</vt:lpstr>
      <vt:lpstr>Times New Roman</vt:lpstr>
      <vt:lpstr>Trebuchet MS</vt:lpstr>
      <vt:lpstr>Wingdings</vt:lpstr>
      <vt:lpstr>Wingdings 2</vt:lpstr>
      <vt:lpstr>PPT Theme</vt:lpstr>
      <vt:lpstr>Usability Engineering</vt:lpstr>
      <vt:lpstr>Aims</vt:lpstr>
      <vt:lpstr>Learning Outcomes</vt:lpstr>
      <vt:lpstr>Indicative Content</vt:lpstr>
      <vt:lpstr>Assessment</vt:lpstr>
      <vt:lpstr>Understanding The User</vt:lpstr>
      <vt:lpstr>A Question</vt:lpstr>
      <vt:lpstr>PowerPoint Presentation</vt:lpstr>
      <vt:lpstr>PowerPoint Presentation</vt:lpstr>
      <vt:lpstr>PowerPoint Presentation</vt:lpstr>
      <vt:lpstr>The 4 (and a bit) Questions</vt:lpstr>
      <vt:lpstr>The Big Idea</vt:lpstr>
      <vt:lpstr>Human Information Processing</vt:lpstr>
      <vt:lpstr>Vision</vt:lpstr>
      <vt:lpstr>The Human Eye</vt:lpstr>
      <vt:lpstr>Central and Peripheral Vision</vt:lpstr>
      <vt:lpstr>Eyetracking</vt:lpstr>
      <vt:lpstr>Where Do Users Look First?</vt:lpstr>
      <vt:lpstr>Colour Vision</vt:lpstr>
      <vt:lpstr>Impact On Interfaces</vt:lpstr>
      <vt:lpstr>Accessibility Rule</vt:lpstr>
      <vt:lpstr>Visual Processing</vt:lpstr>
      <vt:lpstr>Muller-Lyon Illusion</vt:lpstr>
      <vt:lpstr>Ponzo Illusion</vt:lpstr>
      <vt:lpstr>Is This Text Correct?</vt:lpstr>
      <vt:lpstr>Reading</vt:lpstr>
      <vt:lpstr>Sound</vt:lpstr>
      <vt:lpstr>Sound In Interfaces</vt:lpstr>
      <vt:lpstr>Designing Effective Sounds</vt:lpstr>
      <vt:lpstr>Movement</vt:lpstr>
      <vt:lpstr>Fitt’s Law</vt:lpstr>
      <vt:lpstr>Exercise</vt:lpstr>
      <vt:lpstr>Next Session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Nik Whitehead</dc:creator>
  <cp:lastModifiedBy>Nik Whitehead</cp:lastModifiedBy>
  <cp:revision>9</cp:revision>
  <dcterms:created xsi:type="dcterms:W3CDTF">2026-08-03T13:38:05Z</dcterms:created>
  <dcterms:modified xsi:type="dcterms:W3CDTF">2026-08-04T13:40:13Z</dcterms:modified>
</cp:coreProperties>
</file>