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6" r:id="rId3"/>
    <p:sldId id="257" r:id="rId4"/>
    <p:sldId id="258" r:id="rId5"/>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00"/>
    <a:srgbClr val="FF99FF"/>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3594" autoAdjust="0"/>
  </p:normalViewPr>
  <p:slideViewPr>
    <p:cSldViewPr>
      <p:cViewPr varScale="1">
        <p:scale>
          <a:sx n="71" d="100"/>
          <a:sy n="71" d="100"/>
        </p:scale>
        <p:origin x="3312" y="184"/>
      </p:cViewPr>
      <p:guideLst>
        <p:guide orient="horz" pos="312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3077283"/>
            <a:ext cx="5829300" cy="2123369"/>
          </a:xfrm>
        </p:spPr>
        <p:txBody>
          <a:bodyPr/>
          <a:lstStyle/>
          <a:p>
            <a:r>
              <a:rPr lang="en-US"/>
              <a:t>Click to edit Master title style</a:t>
            </a:r>
          </a:p>
        </p:txBody>
      </p:sp>
      <p:sp>
        <p:nvSpPr>
          <p:cNvPr id="3" name="Subtitle 2"/>
          <p:cNvSpPr>
            <a:spLocks noGrp="1"/>
          </p:cNvSpPr>
          <p:nvPr>
            <p:ph type="subTitle" idx="1"/>
          </p:nvPr>
        </p:nvSpPr>
        <p:spPr>
          <a:xfrm>
            <a:off x="1028700" y="5613400"/>
            <a:ext cx="4800600" cy="2531533"/>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6/16/22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6/16/22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6365524"/>
            <a:ext cx="5829300" cy="1967442"/>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541735" y="4198586"/>
            <a:ext cx="5829300" cy="216693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6/16/22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42900" y="2311402"/>
            <a:ext cx="3028950" cy="653750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86150" y="2311402"/>
            <a:ext cx="3028950" cy="653750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6/16/22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42900" y="2217385"/>
            <a:ext cx="303014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0" y="3141486"/>
            <a:ext cx="303014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83769" y="2217385"/>
            <a:ext cx="3031332"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3769" y="3141486"/>
            <a:ext cx="3031332"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6/16/22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6/16/22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6/16/22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94405"/>
            <a:ext cx="2256235" cy="167851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2681288" y="394408"/>
            <a:ext cx="3833812" cy="845449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42900" y="2072924"/>
            <a:ext cx="2256235" cy="677598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6/16/22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934200"/>
            <a:ext cx="4114800" cy="818622"/>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344216" y="885119"/>
            <a:ext cx="4114800" cy="594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344216" y="7752822"/>
            <a:ext cx="4114800" cy="116257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6/16/22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6/16/22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96701"/>
            <a:ext cx="1543050" cy="845220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42900" y="396701"/>
            <a:ext cx="4514850" cy="845220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6/16/22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92D050"/>
            </a:gs>
            <a:gs pos="54999">
              <a:schemeClr val="accent2">
                <a:lumMod val="60000"/>
                <a:lumOff val="40000"/>
              </a:schemeClr>
            </a:gs>
            <a:gs pos="70000">
              <a:schemeClr val="accent4">
                <a:lumMod val="40000"/>
                <a:lumOff val="60000"/>
              </a:schemeClr>
            </a:gs>
            <a:gs pos="46899">
              <a:schemeClr val="accent2">
                <a:lumMod val="40000"/>
                <a:lumOff val="60000"/>
              </a:schemeClr>
            </a:gs>
            <a:gs pos="100000">
              <a:schemeClr val="accent6">
                <a:lumMod val="20000"/>
                <a:lumOff val="80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96699"/>
            <a:ext cx="6172200" cy="1651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42900" y="2311402"/>
            <a:ext cx="6172200" cy="653750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42900" y="9181397"/>
            <a:ext cx="1600200" cy="527403"/>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6/16/22</a:t>
            </a:fld>
            <a:endParaRPr lang="en-US"/>
          </a:p>
        </p:txBody>
      </p:sp>
      <p:sp>
        <p:nvSpPr>
          <p:cNvPr id="5" name="Footer Placeholder 4"/>
          <p:cNvSpPr>
            <a:spLocks noGrp="1"/>
          </p:cNvSpPr>
          <p:nvPr>
            <p:ph type="ftr" sz="quarter" idx="3"/>
          </p:nvPr>
        </p:nvSpPr>
        <p:spPr>
          <a:xfrm>
            <a:off x="2343150" y="9181397"/>
            <a:ext cx="2171700" cy="52740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914900" y="9181397"/>
            <a:ext cx="1600200" cy="527403"/>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22E32-8E36-C67A-8B62-AD6D78772C5C}"/>
              </a:ext>
            </a:extLst>
          </p:cNvPr>
          <p:cNvSpPr>
            <a:spLocks noGrp="1"/>
          </p:cNvSpPr>
          <p:nvPr>
            <p:ph type="title"/>
          </p:nvPr>
        </p:nvSpPr>
        <p:spPr>
          <a:xfrm>
            <a:off x="342900" y="3962400"/>
            <a:ext cx="6172200" cy="5105399"/>
          </a:xfrm>
        </p:spPr>
        <p:txBody>
          <a:bodyPr>
            <a:normAutofit/>
          </a:bodyPr>
          <a:lstStyle/>
          <a:p>
            <a:pPr algn="l"/>
            <a:r>
              <a:rPr lang="en-US" sz="1800" b="1" dirty="0">
                <a:latin typeface="Arial" panose="020B0604020202020204" pitchFamily="34" charset="0"/>
                <a:cs typeface="Arial" panose="020B0604020202020204" pitchFamily="34" charset="0"/>
              </a:rPr>
              <a:t>Student name : </a:t>
            </a:r>
            <a:r>
              <a:rPr lang="en-US" sz="1800" b="1" dirty="0" err="1">
                <a:latin typeface="Arial" panose="020B0604020202020204" pitchFamily="34" charset="0"/>
                <a:cs typeface="Arial" panose="020B0604020202020204" pitchFamily="34" charset="0"/>
              </a:rPr>
              <a:t>Frentusca</a:t>
            </a:r>
            <a:r>
              <a:rPr lang="en-US" sz="1800" b="1" dirty="0">
                <a:latin typeface="Arial" panose="020B0604020202020204" pitchFamily="34" charset="0"/>
                <a:cs typeface="Arial" panose="020B0604020202020204" pitchFamily="34" charset="0"/>
              </a:rPr>
              <a:t> Ana-Maria</a:t>
            </a:r>
            <a:br>
              <a:rPr lang="en-US" sz="1800" b="1" dirty="0">
                <a:latin typeface="Arial" panose="020B0604020202020204" pitchFamily="34" charset="0"/>
                <a:cs typeface="Arial" panose="020B0604020202020204" pitchFamily="34" charset="0"/>
              </a:rPr>
            </a:br>
            <a:br>
              <a:rPr lang="en-US" sz="1800" b="1" dirty="0">
                <a:latin typeface="Arial" panose="020B0604020202020204" pitchFamily="34" charset="0"/>
                <a:cs typeface="Arial" panose="020B0604020202020204" pitchFamily="34" charset="0"/>
              </a:rPr>
            </a:br>
            <a:r>
              <a:rPr lang="en-US" sz="1800" b="1" dirty="0">
                <a:latin typeface="Arial" panose="020B0604020202020204" pitchFamily="34" charset="0"/>
                <a:cs typeface="Arial" panose="020B0604020202020204" pitchFamily="34" charset="0"/>
              </a:rPr>
              <a:t>Student number : 2120534</a:t>
            </a:r>
            <a:br>
              <a:rPr lang="en-US" sz="1800" b="1" dirty="0">
                <a:latin typeface="Arial" panose="020B0604020202020204" pitchFamily="34" charset="0"/>
                <a:cs typeface="Arial" panose="020B0604020202020204" pitchFamily="34" charset="0"/>
              </a:rPr>
            </a:br>
            <a:br>
              <a:rPr lang="en-US" sz="1800" b="1" dirty="0">
                <a:latin typeface="Arial" panose="020B0604020202020204" pitchFamily="34" charset="0"/>
                <a:cs typeface="Arial" panose="020B0604020202020204" pitchFamily="34" charset="0"/>
              </a:rPr>
            </a:br>
            <a:r>
              <a:rPr lang="en-US" sz="1800" b="1" dirty="0">
                <a:latin typeface="Arial" panose="020B0604020202020204" pitchFamily="34" charset="0"/>
                <a:cs typeface="Arial" panose="020B0604020202020204" pitchFamily="34" charset="0"/>
              </a:rPr>
              <a:t>Module name : Food and Beverages Operations </a:t>
            </a:r>
            <a:br>
              <a:rPr lang="en-US" sz="1800" b="1" dirty="0">
                <a:latin typeface="Arial" panose="020B0604020202020204" pitchFamily="34" charset="0"/>
                <a:cs typeface="Arial" panose="020B0604020202020204" pitchFamily="34" charset="0"/>
              </a:rPr>
            </a:br>
            <a:r>
              <a:rPr lang="en-US" sz="1800" b="1" dirty="0">
                <a:latin typeface="Arial" panose="020B0604020202020204" pitchFamily="34" charset="0"/>
                <a:cs typeface="Arial" panose="020B0604020202020204" pitchFamily="34" charset="0"/>
              </a:rPr>
              <a:t>                         (BMIH4002)</a:t>
            </a:r>
            <a:br>
              <a:rPr lang="en-US" sz="1800" b="1" dirty="0">
                <a:latin typeface="Arial" panose="020B0604020202020204" pitchFamily="34" charset="0"/>
                <a:cs typeface="Arial" panose="020B0604020202020204" pitchFamily="34" charset="0"/>
              </a:rPr>
            </a:br>
            <a:br>
              <a:rPr lang="en-US" sz="1800" b="1" dirty="0">
                <a:latin typeface="Arial" panose="020B0604020202020204" pitchFamily="34" charset="0"/>
                <a:cs typeface="Arial" panose="020B0604020202020204" pitchFamily="34" charset="0"/>
              </a:rPr>
            </a:br>
            <a:r>
              <a:rPr lang="en-US" sz="1800" b="1" dirty="0">
                <a:latin typeface="Arial" panose="020B0604020202020204" pitchFamily="34" charset="0"/>
                <a:cs typeface="Arial" panose="020B0604020202020204" pitchFamily="34" charset="0"/>
              </a:rPr>
              <a:t>Module tutor : Steve Jones</a:t>
            </a:r>
          </a:p>
        </p:txBody>
      </p:sp>
      <p:sp>
        <p:nvSpPr>
          <p:cNvPr id="3" name="TextBox 2">
            <a:extLst>
              <a:ext uri="{FF2B5EF4-FFF2-40B4-BE49-F238E27FC236}">
                <a16:creationId xmlns:a16="http://schemas.microsoft.com/office/drawing/2014/main" id="{D259B05A-B4EE-4E22-C921-CD4BAB1C56F7}"/>
              </a:ext>
            </a:extLst>
          </p:cNvPr>
          <p:cNvSpPr txBox="1"/>
          <p:nvPr/>
        </p:nvSpPr>
        <p:spPr>
          <a:xfrm>
            <a:off x="609600" y="1524000"/>
            <a:ext cx="5905500" cy="1323439"/>
          </a:xfrm>
          <a:prstGeom prst="rect">
            <a:avLst/>
          </a:prstGeom>
          <a:noFill/>
        </p:spPr>
        <p:txBody>
          <a:bodyPr wrap="square" rtlCol="0">
            <a:spAutoFit/>
          </a:bodyPr>
          <a:lstStyle/>
          <a:p>
            <a:r>
              <a:rPr lang="en-US" sz="2000" b="1" i="1" dirty="0">
                <a:latin typeface="Arial" panose="020B0604020202020204" pitchFamily="34" charset="0"/>
                <a:cs typeface="Arial" panose="020B0604020202020204" pitchFamily="34" charset="0"/>
              </a:rPr>
              <a:t>             Food and Beverage Operations</a:t>
            </a:r>
          </a:p>
          <a:p>
            <a:endParaRPr lang="en-US" sz="2000" b="1" i="1" dirty="0">
              <a:latin typeface="Arial" panose="020B0604020202020204" pitchFamily="34" charset="0"/>
              <a:cs typeface="Arial" panose="020B0604020202020204" pitchFamily="34" charset="0"/>
            </a:endParaRPr>
          </a:p>
          <a:p>
            <a:endParaRPr lang="en-US" sz="2000" b="1" i="1" dirty="0">
              <a:latin typeface="Arial" panose="020B0604020202020204" pitchFamily="34" charset="0"/>
              <a:cs typeface="Arial" panose="020B0604020202020204" pitchFamily="34" charset="0"/>
            </a:endParaRPr>
          </a:p>
          <a:p>
            <a:r>
              <a:rPr lang="en-US" sz="2000" b="1" i="1" dirty="0">
                <a:latin typeface="Arial" panose="020B0604020202020204" pitchFamily="34" charset="0"/>
                <a:cs typeface="Arial" panose="020B0604020202020204" pitchFamily="34" charset="0"/>
              </a:rPr>
              <a:t>                        Menu Engineering </a:t>
            </a:r>
          </a:p>
        </p:txBody>
      </p:sp>
    </p:spTree>
    <p:extLst>
      <p:ext uri="{BB962C8B-B14F-4D97-AF65-F5344CB8AC3E}">
        <p14:creationId xmlns:p14="http://schemas.microsoft.com/office/powerpoint/2010/main" val="3996768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762000" y="0"/>
            <a:ext cx="5257800" cy="685800"/>
          </a:xfrm>
          <a:prstGeom prst="roundRect">
            <a:avLst/>
          </a:prstGeom>
          <a:solidFill>
            <a:schemeClr val="accent6"/>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b="1" u="sng"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Hotel Trinity Limited Menu Card</a:t>
            </a:r>
          </a:p>
          <a:p>
            <a:pPr algn="ctr"/>
            <a:r>
              <a:rPr lang="en-IN" dirty="0">
                <a:solidFill>
                  <a:schemeClr val="tx1"/>
                </a:solidFill>
                <a:latin typeface="Arial" panose="020B0604020202020204" pitchFamily="34" charset="0"/>
                <a:cs typeface="Arial" panose="020B0604020202020204" pitchFamily="34" charset="0"/>
              </a:rPr>
              <a:t>Coast in Swansea, South Wales</a:t>
            </a:r>
          </a:p>
        </p:txBody>
      </p:sp>
      <p:sp>
        <p:nvSpPr>
          <p:cNvPr id="4" name="TextBox 3"/>
          <p:cNvSpPr txBox="1"/>
          <p:nvPr/>
        </p:nvSpPr>
        <p:spPr>
          <a:xfrm>
            <a:off x="152400" y="1066800"/>
            <a:ext cx="3124200" cy="2631490"/>
          </a:xfrm>
          <a:prstGeom prst="rect">
            <a:avLst/>
          </a:prstGeom>
          <a:ln w="38100">
            <a:solidFill>
              <a:schemeClr val="tx1">
                <a:lumMod val="95000"/>
                <a:lumOff val="5000"/>
              </a:schemeClr>
            </a:solidFill>
          </a:ln>
        </p:spPr>
        <p:style>
          <a:lnRef idx="1">
            <a:schemeClr val="accent5"/>
          </a:lnRef>
          <a:fillRef idx="2">
            <a:schemeClr val="accent5"/>
          </a:fillRef>
          <a:effectRef idx="1">
            <a:schemeClr val="accent5"/>
          </a:effectRef>
          <a:fontRef idx="minor">
            <a:schemeClr val="dk1"/>
          </a:fontRef>
        </p:style>
        <p:txBody>
          <a:bodyPr wrap="square" rtlCol="0">
            <a:spAutoFit/>
          </a:bodyPr>
          <a:lstStyle/>
          <a:p>
            <a:pPr>
              <a:lnSpc>
                <a:spcPct val="150000"/>
              </a:lnSpc>
            </a:pPr>
            <a:r>
              <a:rPr lang="en-US" sz="1100" b="1" u="sng" dirty="0">
                <a:latin typeface="Arial" panose="020B0604020202020204" pitchFamily="34" charset="0"/>
                <a:cs typeface="Arial" panose="020B0604020202020204" pitchFamily="34" charset="0"/>
              </a:rPr>
              <a:t>Beverages</a:t>
            </a:r>
            <a:endParaRPr lang="en-US" sz="1100" u="sng"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Café Latte (250 ml)                                    £1.50</a:t>
            </a:r>
            <a:endParaRPr lang="en-US" sz="1000" dirty="0">
              <a:latin typeface="Arial" panose="020B0604020202020204" pitchFamily="34" charset="0"/>
              <a:cs typeface="Arial" panose="020B0604020202020204" pitchFamily="34" charset="0"/>
            </a:endParaRPr>
          </a:p>
          <a:p>
            <a:r>
              <a:rPr lang="en-GB" sz="1000" i="1" dirty="0">
                <a:latin typeface="Arial" panose="020B0604020202020204" pitchFamily="34" charset="0"/>
                <a:cs typeface="Arial" panose="020B0604020202020204" pitchFamily="34" charset="0"/>
              </a:rPr>
              <a:t>A creamy rich espresso coffee with a touch of cocoa powder and mixed with steamy milk </a:t>
            </a:r>
          </a:p>
          <a:p>
            <a:endParaRPr lang="en-US"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Earl Grey Tea (250 ml)                              £1.35</a:t>
            </a:r>
            <a:endParaRPr lang="en-US"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A great blend of flavourful tea that is quintessentially made with the oil of bergamot orange </a:t>
            </a:r>
          </a:p>
          <a:p>
            <a:endParaRPr lang="en-US"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Strawberry Prosecco cocktail (250 ml)       £2.3</a:t>
            </a:r>
            <a:endParaRPr lang="en-US" sz="1000" dirty="0">
              <a:latin typeface="Arial" panose="020B0604020202020204" pitchFamily="34" charset="0"/>
              <a:cs typeface="Arial" panose="020B0604020202020204" pitchFamily="34" charset="0"/>
            </a:endParaRPr>
          </a:p>
          <a:p>
            <a:r>
              <a:rPr lang="en-GB" sz="1000" i="1" dirty="0">
                <a:latin typeface="Arial" panose="020B0604020202020204" pitchFamily="34" charset="0"/>
                <a:cs typeface="Arial" panose="020B0604020202020204" pitchFamily="34" charset="0"/>
              </a:rPr>
              <a:t>A fun-filled perfect drink that goes with any occasion and is light, bubbly with a tinge of freshness</a:t>
            </a:r>
            <a:endParaRPr lang="en-GB" sz="1000" b="1" i="1" dirty="0">
              <a:latin typeface="Arial" panose="020B0604020202020204" pitchFamily="34" charset="0"/>
              <a:cs typeface="Arial" panose="020B0604020202020204" pitchFamily="34" charset="0"/>
            </a:endParaRPr>
          </a:p>
          <a:p>
            <a:endParaRPr lang="en-US" sz="1000" dirty="0">
              <a:latin typeface="Arial" panose="020B0604020202020204" pitchFamily="34" charset="0"/>
              <a:cs typeface="Arial" panose="020B0604020202020204" pitchFamily="34" charset="0"/>
            </a:endParaRPr>
          </a:p>
          <a:p>
            <a:r>
              <a:rPr lang="en-GB" sz="1000" dirty="0" err="1">
                <a:latin typeface="Arial" panose="020B0604020202020204" pitchFamily="34" charset="0"/>
                <a:cs typeface="Arial" panose="020B0604020202020204" pitchFamily="34" charset="0"/>
              </a:rPr>
              <a:t>Limoncello</a:t>
            </a:r>
            <a:r>
              <a:rPr lang="en-GB" sz="1000" dirty="0">
                <a:latin typeface="Arial" panose="020B0604020202020204" pitchFamily="34" charset="0"/>
                <a:cs typeface="Arial" panose="020B0604020202020204" pitchFamily="34" charset="0"/>
              </a:rPr>
              <a:t> Mojito (250 ml)                       £2.46</a:t>
            </a:r>
            <a:endParaRPr lang="en-US" sz="1000" dirty="0">
              <a:latin typeface="Arial" panose="020B0604020202020204" pitchFamily="34" charset="0"/>
              <a:cs typeface="Arial" panose="020B0604020202020204" pitchFamily="34" charset="0"/>
            </a:endParaRPr>
          </a:p>
          <a:p>
            <a:r>
              <a:rPr lang="en-GB" sz="1000" i="1" dirty="0">
                <a:latin typeface="Arial" panose="020B0604020202020204" pitchFamily="34" charset="0"/>
                <a:cs typeface="Arial" panose="020B0604020202020204" pitchFamily="34" charset="0"/>
              </a:rPr>
              <a:t>An intense flavour of vodka martini with the citrus taste of lemon punched together for a chilled shot </a:t>
            </a:r>
            <a:endParaRPr lang="en-US" sz="1000" dirty="0">
              <a:latin typeface="Arial" panose="020B0604020202020204" pitchFamily="34" charset="0"/>
              <a:cs typeface="Arial" panose="020B0604020202020204" pitchFamily="34" charset="0"/>
            </a:endParaRPr>
          </a:p>
        </p:txBody>
      </p:sp>
      <p:sp>
        <p:nvSpPr>
          <p:cNvPr id="3" name="TextBox 2"/>
          <p:cNvSpPr txBox="1"/>
          <p:nvPr/>
        </p:nvSpPr>
        <p:spPr>
          <a:xfrm>
            <a:off x="178475" y="4267200"/>
            <a:ext cx="3129555" cy="5086008"/>
          </a:xfrm>
          <a:prstGeom prst="rect">
            <a:avLst/>
          </a:prstGeom>
          <a:ln w="38100">
            <a:solidFill>
              <a:schemeClr val="tx1">
                <a:lumMod val="95000"/>
                <a:lumOff val="5000"/>
              </a:schemeClr>
            </a:solidFill>
          </a:ln>
        </p:spPr>
        <p:style>
          <a:lnRef idx="1">
            <a:schemeClr val="accent4"/>
          </a:lnRef>
          <a:fillRef idx="2">
            <a:schemeClr val="accent4"/>
          </a:fillRef>
          <a:effectRef idx="1">
            <a:schemeClr val="accent4"/>
          </a:effectRef>
          <a:fontRef idx="minor">
            <a:schemeClr val="dk1"/>
          </a:fontRef>
        </p:style>
        <p:txBody>
          <a:bodyPr wrap="square" rtlCol="0">
            <a:spAutoFit/>
          </a:bodyPr>
          <a:lstStyle/>
          <a:p>
            <a:pPr>
              <a:lnSpc>
                <a:spcPct val="150000"/>
              </a:lnSpc>
            </a:pPr>
            <a:r>
              <a:rPr lang="en-US" sz="1100" b="1" u="sng" dirty="0">
                <a:latin typeface="Arial" panose="020B0604020202020204" pitchFamily="34" charset="0"/>
                <a:cs typeface="Arial" panose="020B0604020202020204" pitchFamily="34" charset="0"/>
              </a:rPr>
              <a:t>Starters</a:t>
            </a:r>
            <a:endParaRPr lang="en-US" sz="1100" u="sng"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Chicken </a:t>
            </a:r>
            <a:r>
              <a:rPr lang="en-GB" sz="1100" dirty="0" err="1">
                <a:latin typeface="Arial" panose="020B0604020202020204" pitchFamily="34" charset="0"/>
                <a:cs typeface="Arial" panose="020B0604020202020204" pitchFamily="34" charset="0"/>
              </a:rPr>
              <a:t>Caeser</a:t>
            </a:r>
            <a:r>
              <a:rPr lang="en-GB" sz="1100" dirty="0">
                <a:latin typeface="Arial" panose="020B0604020202020204" pitchFamily="34" charset="0"/>
                <a:cs typeface="Arial" panose="020B0604020202020204" pitchFamily="34" charset="0"/>
              </a:rPr>
              <a:t> Salad                             £6.67</a:t>
            </a:r>
            <a:endParaRPr lang="en-US" sz="1100" dirty="0">
              <a:latin typeface="Arial" panose="020B0604020202020204" pitchFamily="34" charset="0"/>
              <a:cs typeface="Arial" panose="020B0604020202020204" pitchFamily="34" charset="0"/>
            </a:endParaRPr>
          </a:p>
          <a:p>
            <a:r>
              <a:rPr lang="en-GB" sz="1100" i="1" dirty="0">
                <a:latin typeface="Arial" panose="020B0604020202020204" pitchFamily="34" charset="0"/>
                <a:cs typeface="Arial" panose="020B0604020202020204" pitchFamily="34" charset="0"/>
              </a:rPr>
              <a:t>A great combination of divergent tastes with main flavours coming from Parmesan cheese, anchovies, Romaine lettuce, and garlic</a:t>
            </a:r>
          </a:p>
          <a:p>
            <a:endParaRPr lang="en-US"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Sweet and Sour Prawns                          £7.15</a:t>
            </a:r>
            <a:endParaRPr lang="en-US" sz="1100" dirty="0">
              <a:latin typeface="Arial" panose="020B0604020202020204" pitchFamily="34" charset="0"/>
              <a:cs typeface="Arial" panose="020B0604020202020204" pitchFamily="34" charset="0"/>
            </a:endParaRPr>
          </a:p>
          <a:p>
            <a:r>
              <a:rPr lang="en-GB" sz="1100" i="1" dirty="0">
                <a:latin typeface="Arial" panose="020B0604020202020204" pitchFamily="34" charset="0"/>
                <a:cs typeface="Arial" panose="020B0604020202020204" pitchFamily="34" charset="0"/>
              </a:rPr>
              <a:t>Succulent seafood dish made with ginger, pink pepper, stir-fried with bell peppers in a tangy honey sauce </a:t>
            </a:r>
          </a:p>
          <a:p>
            <a:endParaRPr lang="en-US"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Anglesey Eggs                                        £5.20</a:t>
            </a:r>
            <a:endParaRPr lang="en-US" sz="1100" dirty="0">
              <a:latin typeface="Arial" panose="020B0604020202020204" pitchFamily="34" charset="0"/>
              <a:cs typeface="Arial" panose="020B0604020202020204" pitchFamily="34" charset="0"/>
            </a:endParaRPr>
          </a:p>
          <a:p>
            <a:r>
              <a:rPr lang="en-GB" sz="1100" i="1" dirty="0">
                <a:latin typeface="Arial" panose="020B0604020202020204" pitchFamily="34" charset="0"/>
                <a:cs typeface="Arial" panose="020B0604020202020204" pitchFamily="34" charset="0"/>
              </a:rPr>
              <a:t>A Welsh classic that comes with mashed potatoes with hard-boiled eggs, baked in cheese sauce </a:t>
            </a:r>
          </a:p>
          <a:p>
            <a:endParaRPr lang="en-US" sz="1100" dirty="0">
              <a:latin typeface="Arial" panose="020B0604020202020204" pitchFamily="34" charset="0"/>
              <a:cs typeface="Arial" panose="020B0604020202020204" pitchFamily="34" charset="0"/>
            </a:endParaRPr>
          </a:p>
          <a:p>
            <a:r>
              <a:rPr lang="en-GB" sz="1100" dirty="0" err="1">
                <a:latin typeface="Arial" panose="020B0604020202020204" pitchFamily="34" charset="0"/>
                <a:cs typeface="Arial" panose="020B0604020202020204" pitchFamily="34" charset="0"/>
              </a:rPr>
              <a:t>Burrata</a:t>
            </a:r>
            <a:r>
              <a:rPr lang="en-GB" sz="1100" dirty="0">
                <a:latin typeface="Arial" panose="020B0604020202020204" pitchFamily="34" charset="0"/>
                <a:cs typeface="Arial" panose="020B0604020202020204" pitchFamily="34" charset="0"/>
              </a:rPr>
              <a:t> Bruschetta                                  £5.35</a:t>
            </a:r>
            <a:endParaRPr lang="en-US" sz="1100" dirty="0">
              <a:latin typeface="Arial" panose="020B0604020202020204" pitchFamily="34" charset="0"/>
              <a:cs typeface="Arial" panose="020B0604020202020204" pitchFamily="34" charset="0"/>
            </a:endParaRPr>
          </a:p>
          <a:p>
            <a:r>
              <a:rPr lang="en-GB" sz="1100" i="1" dirty="0">
                <a:latin typeface="Arial" panose="020B0604020202020204" pitchFamily="34" charset="0"/>
                <a:cs typeface="Arial" panose="020B0604020202020204" pitchFamily="34" charset="0"/>
              </a:rPr>
              <a:t>A new twist on bruschetta, topped with </a:t>
            </a:r>
            <a:r>
              <a:rPr lang="en-GB" sz="1100" i="1" dirty="0" err="1">
                <a:latin typeface="Arial" panose="020B0604020202020204" pitchFamily="34" charset="0"/>
                <a:cs typeface="Arial" panose="020B0604020202020204" pitchFamily="34" charset="0"/>
              </a:rPr>
              <a:t>burrata</a:t>
            </a:r>
            <a:r>
              <a:rPr lang="en-GB" sz="1100" i="1" dirty="0">
                <a:latin typeface="Arial" panose="020B0604020202020204" pitchFamily="34" charset="0"/>
                <a:cs typeface="Arial" panose="020B0604020202020204" pitchFamily="34" charset="0"/>
              </a:rPr>
              <a:t>, sugar snap peas, mint, broad beans, and chilli</a:t>
            </a:r>
          </a:p>
          <a:p>
            <a:endParaRPr lang="en-US"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Vegetable </a:t>
            </a:r>
            <a:r>
              <a:rPr lang="en-GB" sz="1100" dirty="0" err="1">
                <a:latin typeface="Arial" panose="020B0604020202020204" pitchFamily="34" charset="0"/>
                <a:cs typeface="Arial" panose="020B0604020202020204" pitchFamily="34" charset="0"/>
              </a:rPr>
              <a:t>Gyoza</a:t>
            </a:r>
            <a:r>
              <a:rPr lang="en-GB" sz="1100" dirty="0">
                <a:latin typeface="Arial" panose="020B0604020202020204" pitchFamily="34" charset="0"/>
                <a:cs typeface="Arial" panose="020B0604020202020204" pitchFamily="34" charset="0"/>
              </a:rPr>
              <a:t>                                     £5.98</a:t>
            </a:r>
            <a:endParaRPr lang="en-US" sz="1100" dirty="0">
              <a:latin typeface="Arial" panose="020B0604020202020204" pitchFamily="34" charset="0"/>
              <a:cs typeface="Arial" panose="020B0604020202020204" pitchFamily="34" charset="0"/>
            </a:endParaRPr>
          </a:p>
          <a:p>
            <a:r>
              <a:rPr lang="en-GB" sz="1100" i="1" dirty="0">
                <a:latin typeface="Arial" panose="020B0604020202020204" pitchFamily="34" charset="0"/>
                <a:cs typeface="Arial" panose="020B0604020202020204" pitchFamily="34" charset="0"/>
              </a:rPr>
              <a:t>Dumplings in-house cooked with special veggie fillings wrapped up in a thin sheet of dough</a:t>
            </a:r>
          </a:p>
          <a:p>
            <a:endParaRPr lang="en-US"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Baked feta                                               £6.01</a:t>
            </a:r>
            <a:endParaRPr lang="en-US" sz="1100" dirty="0">
              <a:latin typeface="Arial" panose="020B0604020202020204" pitchFamily="34" charset="0"/>
              <a:cs typeface="Arial" panose="020B0604020202020204" pitchFamily="34" charset="0"/>
            </a:endParaRPr>
          </a:p>
          <a:p>
            <a:r>
              <a:rPr lang="en-GB" sz="1100" i="1" dirty="0">
                <a:latin typeface="Arial" panose="020B0604020202020204" pitchFamily="34" charset="0"/>
                <a:cs typeface="Arial" panose="020B0604020202020204" pitchFamily="34" charset="0"/>
              </a:rPr>
              <a:t>A great combination of flavours comes from the taste of salty cheese and sweet honey that is both rich and decadent with the serving of warm pitta</a:t>
            </a:r>
            <a:endParaRPr lang="en-US" sz="1100" dirty="0">
              <a:latin typeface="Arial" panose="020B0604020202020204" pitchFamily="34" charset="0"/>
              <a:cs typeface="Arial" panose="020B0604020202020204" pitchFamily="34" charset="0"/>
            </a:endParaRPr>
          </a:p>
        </p:txBody>
      </p:sp>
      <p:sp>
        <p:nvSpPr>
          <p:cNvPr id="9" name="TextBox 8"/>
          <p:cNvSpPr txBox="1"/>
          <p:nvPr/>
        </p:nvSpPr>
        <p:spPr>
          <a:xfrm>
            <a:off x="3581400" y="1047145"/>
            <a:ext cx="2994473" cy="3562514"/>
          </a:xfrm>
          <a:prstGeom prst="rect">
            <a:avLst/>
          </a:prstGeom>
          <a:ln w="38100">
            <a:solidFill>
              <a:schemeClr val="tx1">
                <a:lumMod val="95000"/>
                <a:lumOff val="5000"/>
              </a:schemeClr>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nSpc>
                <a:spcPct val="150000"/>
              </a:lnSpc>
            </a:pPr>
            <a:r>
              <a:rPr lang="en-US" sz="1100" b="1" u="sng" dirty="0">
                <a:latin typeface="Arial" panose="020B0604020202020204" pitchFamily="34" charset="0"/>
                <a:cs typeface="Arial" panose="020B0604020202020204" pitchFamily="34" charset="0"/>
              </a:rPr>
              <a:t>Main course</a:t>
            </a:r>
            <a:endParaRPr lang="en-US" sz="1100" u="sng" dirty="0">
              <a:latin typeface="Arial" panose="020B0604020202020204" pitchFamily="34" charset="0"/>
              <a:cs typeface="Arial" panose="020B0604020202020204" pitchFamily="34" charset="0"/>
            </a:endParaRPr>
          </a:p>
          <a:p>
            <a:r>
              <a:rPr lang="en-GB" sz="1100" dirty="0" err="1">
                <a:latin typeface="Arial" panose="020B0604020202020204" pitchFamily="34" charset="0"/>
                <a:cs typeface="Arial" panose="020B0604020202020204" pitchFamily="34" charset="0"/>
              </a:rPr>
              <a:t>Howtowdie</a:t>
            </a:r>
            <a:r>
              <a:rPr lang="en-GB" sz="1100" dirty="0">
                <a:latin typeface="Arial" panose="020B0604020202020204" pitchFamily="34" charset="0"/>
                <a:cs typeface="Arial" panose="020B0604020202020204" pitchFamily="34" charset="0"/>
              </a:rPr>
              <a:t> served with bread           £13.40</a:t>
            </a:r>
            <a:endParaRPr lang="en-US"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A</a:t>
            </a:r>
            <a:r>
              <a:rPr lang="en-GB" sz="1100" i="1" dirty="0">
                <a:latin typeface="Arial" panose="020B0604020202020204" pitchFamily="34" charset="0"/>
                <a:cs typeface="Arial" panose="020B0604020202020204" pitchFamily="34" charset="0"/>
              </a:rPr>
              <a:t> Scottish classic with a simple recipe of boiled chicken with spinach and poached eggs</a:t>
            </a:r>
            <a:r>
              <a:rPr lang="en-GB" sz="1100" dirty="0">
                <a:latin typeface="Arial" panose="020B0604020202020204" pitchFamily="34" charset="0"/>
                <a:cs typeface="Arial" panose="020B0604020202020204" pitchFamily="34" charset="0"/>
              </a:rPr>
              <a:t> </a:t>
            </a:r>
          </a:p>
          <a:p>
            <a:endParaRPr lang="en-US"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Paella served with rice                       £15.6</a:t>
            </a:r>
            <a:endParaRPr lang="en-US" sz="1100" dirty="0">
              <a:latin typeface="Arial" panose="020B0604020202020204" pitchFamily="34" charset="0"/>
              <a:cs typeface="Arial" panose="020B0604020202020204" pitchFamily="34" charset="0"/>
            </a:endParaRPr>
          </a:p>
          <a:p>
            <a:r>
              <a:rPr lang="en-GB" sz="1100" i="1" dirty="0">
                <a:latin typeface="Arial" panose="020B0604020202020204" pitchFamily="34" charset="0"/>
                <a:cs typeface="Arial" panose="020B0604020202020204" pitchFamily="34" charset="0"/>
              </a:rPr>
              <a:t>Brings the taste of Spain through the traditional dish made with rice, green beans, rabbit, chicken, duck, and butter beans</a:t>
            </a:r>
          </a:p>
          <a:p>
            <a:endParaRPr lang="en-US"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Veggie Moussaka served with tortilla £12.3</a:t>
            </a:r>
            <a:endParaRPr lang="en-US" sz="1100" dirty="0">
              <a:latin typeface="Arial" panose="020B0604020202020204" pitchFamily="34" charset="0"/>
              <a:cs typeface="Arial" panose="020B0604020202020204" pitchFamily="34" charset="0"/>
            </a:endParaRPr>
          </a:p>
          <a:p>
            <a:r>
              <a:rPr lang="en-GB" sz="1100" i="1" dirty="0">
                <a:latin typeface="Arial" panose="020B0604020202020204" pitchFamily="34" charset="0"/>
                <a:cs typeface="Arial" panose="020B0604020202020204" pitchFamily="34" charset="0"/>
              </a:rPr>
              <a:t>A tangy dish that is prepared with roasted eggplant, zucchini, and potatoes with the chunky taste of the tomato-lentil sauce </a:t>
            </a:r>
          </a:p>
          <a:p>
            <a:endParaRPr lang="en-US"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Celeriac and tahini potato gratin served with rice                                                     £13.45</a:t>
            </a:r>
            <a:endParaRPr lang="en-US" sz="1100" dirty="0">
              <a:latin typeface="Arial" panose="020B0604020202020204" pitchFamily="34" charset="0"/>
              <a:cs typeface="Arial" panose="020B0604020202020204" pitchFamily="34" charset="0"/>
            </a:endParaRPr>
          </a:p>
          <a:p>
            <a:r>
              <a:rPr lang="en-GB" sz="1100" i="1" dirty="0">
                <a:latin typeface="Arial" panose="020B0604020202020204" pitchFamily="34" charset="0"/>
                <a:cs typeface="Arial" panose="020B0604020202020204" pitchFamily="34" charset="0"/>
              </a:rPr>
              <a:t>A delicious dish made with creamy gratin along with the twist of crisp salad on top </a:t>
            </a:r>
            <a:endParaRPr lang="en-US" sz="1100" dirty="0">
              <a:latin typeface="Arial" panose="020B0604020202020204" pitchFamily="34" charset="0"/>
              <a:cs typeface="Arial" panose="020B0604020202020204" pitchFamily="34" charset="0"/>
            </a:endParaRPr>
          </a:p>
        </p:txBody>
      </p:sp>
      <p:pic>
        <p:nvPicPr>
          <p:cNvPr id="7" name="Picture 6"/>
          <p:cNvPicPr>
            <a:picLocks noChangeAspect="1"/>
          </p:cNvPicPr>
          <p:nvPr/>
        </p:nvPicPr>
        <p:blipFill>
          <a:blip r:embed="rId2" cstate="print"/>
          <a:stretch>
            <a:fillRect/>
          </a:stretch>
        </p:blipFill>
        <p:spPr>
          <a:xfrm>
            <a:off x="3680300" y="5234749"/>
            <a:ext cx="2841978" cy="1387889"/>
          </a:xfrm>
          <a:prstGeom prst="rect">
            <a:avLst/>
          </a:prstGeom>
          <a:effectLst>
            <a:softEdge rad="127000"/>
          </a:effectLst>
        </p:spPr>
      </p:pic>
      <p:pic>
        <p:nvPicPr>
          <p:cNvPr id="10" name="Picture 9"/>
          <p:cNvPicPr>
            <a:picLocks noChangeAspect="1"/>
          </p:cNvPicPr>
          <p:nvPr/>
        </p:nvPicPr>
        <p:blipFill>
          <a:blip r:embed="rId3" cstate="print"/>
          <a:stretch>
            <a:fillRect/>
          </a:stretch>
        </p:blipFill>
        <p:spPr>
          <a:xfrm>
            <a:off x="3520274" y="7221484"/>
            <a:ext cx="3162029" cy="1867000"/>
          </a:xfrm>
          <a:prstGeom prst="rect">
            <a:avLst/>
          </a:prstGeom>
          <a:effectLst>
            <a:softEdge rad="317500"/>
          </a:effectLst>
        </p:spPr>
      </p:pic>
      <p:pic>
        <p:nvPicPr>
          <p:cNvPr id="12" name="Picture 11" descr="Food labelling requirements for declaration of Veg &amp;amp; Non-Veg"/>
          <p:cNvPicPr/>
          <p:nvPr/>
        </p:nvPicPr>
        <p:blipFill>
          <a:blip r:embed="rId4" cstate="print"/>
          <a:srcRect/>
          <a:stretch>
            <a:fillRect/>
          </a:stretch>
        </p:blipFill>
        <p:spPr bwMode="auto">
          <a:xfrm>
            <a:off x="1696163" y="4572000"/>
            <a:ext cx="175895" cy="152400"/>
          </a:xfrm>
          <a:prstGeom prst="rect">
            <a:avLst/>
          </a:prstGeom>
          <a:noFill/>
        </p:spPr>
      </p:pic>
      <p:pic>
        <p:nvPicPr>
          <p:cNvPr id="13" name="Picture 12" descr="Food labelling requirements for declaration of Veg &amp;amp; Non-Veg"/>
          <p:cNvPicPr/>
          <p:nvPr/>
        </p:nvPicPr>
        <p:blipFill>
          <a:blip r:embed="rId4" cstate="print"/>
          <a:srcRect/>
          <a:stretch>
            <a:fillRect/>
          </a:stretch>
        </p:blipFill>
        <p:spPr bwMode="auto">
          <a:xfrm>
            <a:off x="1784110" y="5410200"/>
            <a:ext cx="175895" cy="152400"/>
          </a:xfrm>
          <a:prstGeom prst="rect">
            <a:avLst/>
          </a:prstGeom>
          <a:noFill/>
        </p:spPr>
      </p:pic>
      <p:pic>
        <p:nvPicPr>
          <p:cNvPr id="14" name="Picture 13" descr="Vegetarian Symbol PNG and Vegetarian Symbol Transparent Clipart Free  Download. - CleanPNG / KissPNG"/>
          <p:cNvPicPr/>
          <p:nvPr/>
        </p:nvPicPr>
        <p:blipFill>
          <a:blip r:embed="rId5" cstate="print"/>
          <a:srcRect/>
          <a:stretch>
            <a:fillRect/>
          </a:stretch>
        </p:blipFill>
        <p:spPr bwMode="auto">
          <a:xfrm>
            <a:off x="1502344" y="7103524"/>
            <a:ext cx="151765" cy="151765"/>
          </a:xfrm>
          <a:prstGeom prst="rect">
            <a:avLst/>
          </a:prstGeom>
          <a:noFill/>
        </p:spPr>
      </p:pic>
      <p:pic>
        <p:nvPicPr>
          <p:cNvPr id="15" name="Picture 14" descr="Vegetarian Symbol PNG and Vegetarian Symbol Transparent Clipart Free  Download. - CleanPNG / KissPNG"/>
          <p:cNvPicPr/>
          <p:nvPr/>
        </p:nvPicPr>
        <p:blipFill>
          <a:blip r:embed="rId5" cstate="print"/>
          <a:srcRect/>
          <a:stretch>
            <a:fillRect/>
          </a:stretch>
        </p:blipFill>
        <p:spPr bwMode="auto">
          <a:xfrm>
            <a:off x="1368041" y="7801121"/>
            <a:ext cx="151765" cy="151765"/>
          </a:xfrm>
          <a:prstGeom prst="rect">
            <a:avLst/>
          </a:prstGeom>
          <a:noFill/>
        </p:spPr>
      </p:pic>
      <p:pic>
        <p:nvPicPr>
          <p:cNvPr id="16" name="Picture 15" descr="Vegetarian Symbol PNG and Vegetarian Symbol Transparent Clipart Free  Download. - CleanPNG / KissPNG"/>
          <p:cNvPicPr/>
          <p:nvPr/>
        </p:nvPicPr>
        <p:blipFill>
          <a:blip r:embed="rId5" cstate="print"/>
          <a:srcRect/>
          <a:stretch>
            <a:fillRect/>
          </a:stretch>
        </p:blipFill>
        <p:spPr bwMode="auto">
          <a:xfrm>
            <a:off x="990600" y="8458200"/>
            <a:ext cx="151765" cy="151765"/>
          </a:xfrm>
          <a:prstGeom prst="rect">
            <a:avLst/>
          </a:prstGeom>
          <a:noFill/>
        </p:spPr>
      </p:pic>
      <p:pic>
        <p:nvPicPr>
          <p:cNvPr id="17" name="Picture 16" descr="Vegetarian Symbol PNG and Vegetarian Symbol Transparent Clipart Free  Download. - CleanPNG / KissPNG"/>
          <p:cNvPicPr/>
          <p:nvPr/>
        </p:nvPicPr>
        <p:blipFill>
          <a:blip r:embed="rId5" cstate="print"/>
          <a:srcRect/>
          <a:stretch>
            <a:fillRect/>
          </a:stretch>
        </p:blipFill>
        <p:spPr bwMode="auto">
          <a:xfrm>
            <a:off x="6369878" y="3048000"/>
            <a:ext cx="152400" cy="156825"/>
          </a:xfrm>
          <a:prstGeom prst="rect">
            <a:avLst/>
          </a:prstGeom>
          <a:noFill/>
        </p:spPr>
      </p:pic>
      <p:pic>
        <p:nvPicPr>
          <p:cNvPr id="18" name="Picture 17" descr="Vegetarian Symbol PNG and Vegetarian Symbol Transparent Clipart Free  Download. - CleanPNG / KissPNG"/>
          <p:cNvPicPr/>
          <p:nvPr/>
        </p:nvPicPr>
        <p:blipFill>
          <a:blip r:embed="rId5" cstate="print"/>
          <a:srcRect/>
          <a:stretch>
            <a:fillRect/>
          </a:stretch>
        </p:blipFill>
        <p:spPr bwMode="auto">
          <a:xfrm>
            <a:off x="3962400" y="4084059"/>
            <a:ext cx="151765" cy="151765"/>
          </a:xfrm>
          <a:prstGeom prst="rect">
            <a:avLst/>
          </a:prstGeom>
          <a:noFill/>
        </p:spPr>
      </p:pic>
      <p:pic>
        <p:nvPicPr>
          <p:cNvPr id="19" name="Picture 18" descr="Food labelling requirements for declaration of Veg &amp;amp; Non-Veg"/>
          <p:cNvPicPr/>
          <p:nvPr/>
        </p:nvPicPr>
        <p:blipFill>
          <a:blip r:embed="rId4" cstate="print"/>
          <a:srcRect/>
          <a:stretch>
            <a:fillRect/>
          </a:stretch>
        </p:blipFill>
        <p:spPr bwMode="auto">
          <a:xfrm>
            <a:off x="1280094" y="6248400"/>
            <a:ext cx="175895" cy="152400"/>
          </a:xfrm>
          <a:prstGeom prst="rect">
            <a:avLst/>
          </a:prstGeom>
          <a:noFill/>
        </p:spPr>
      </p:pic>
      <p:pic>
        <p:nvPicPr>
          <p:cNvPr id="20" name="Picture 19" descr="Food labelling requirements for declaration of Veg &amp;amp; Non-Veg"/>
          <p:cNvPicPr/>
          <p:nvPr/>
        </p:nvPicPr>
        <p:blipFill>
          <a:blip r:embed="rId4" cstate="print"/>
          <a:srcRect/>
          <a:stretch>
            <a:fillRect/>
          </a:stretch>
        </p:blipFill>
        <p:spPr bwMode="auto">
          <a:xfrm>
            <a:off x="5562600" y="1392835"/>
            <a:ext cx="175895" cy="152400"/>
          </a:xfrm>
          <a:prstGeom prst="rect">
            <a:avLst/>
          </a:prstGeom>
          <a:noFill/>
        </p:spPr>
      </p:pic>
      <p:pic>
        <p:nvPicPr>
          <p:cNvPr id="21" name="Picture 20" descr="Food labelling requirements for declaration of Veg &amp;amp; Non-Veg"/>
          <p:cNvPicPr/>
          <p:nvPr/>
        </p:nvPicPr>
        <p:blipFill>
          <a:blip r:embed="rId4" cstate="print"/>
          <a:srcRect/>
          <a:stretch>
            <a:fillRect/>
          </a:stretch>
        </p:blipFill>
        <p:spPr bwMode="auto">
          <a:xfrm>
            <a:off x="5106143" y="2178437"/>
            <a:ext cx="175895" cy="1524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762000" y="0"/>
            <a:ext cx="5257800" cy="685800"/>
          </a:xfrm>
          <a:prstGeom prst="roundRect">
            <a:avLst/>
          </a:prstGeom>
          <a:solidFill>
            <a:schemeClr val="accent6"/>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b="1" u="sng"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Hotel Trinity Limited Menu Card</a:t>
            </a:r>
          </a:p>
          <a:p>
            <a:pPr algn="ctr"/>
            <a:r>
              <a:rPr lang="en-IN" dirty="0">
                <a:solidFill>
                  <a:schemeClr val="tx1"/>
                </a:solidFill>
                <a:latin typeface="Arial" panose="020B0604020202020204" pitchFamily="34" charset="0"/>
                <a:cs typeface="Arial" panose="020B0604020202020204" pitchFamily="34" charset="0"/>
              </a:rPr>
              <a:t>Coast in Swansea, South Wales</a:t>
            </a:r>
          </a:p>
        </p:txBody>
      </p:sp>
      <p:sp>
        <p:nvSpPr>
          <p:cNvPr id="6" name="TextBox 5"/>
          <p:cNvSpPr txBox="1"/>
          <p:nvPr/>
        </p:nvSpPr>
        <p:spPr>
          <a:xfrm>
            <a:off x="235528" y="858221"/>
            <a:ext cx="2971800" cy="3554819"/>
          </a:xfrm>
          <a:prstGeom prst="rect">
            <a:avLst/>
          </a:prstGeom>
          <a:ln w="38100">
            <a:solidFill>
              <a:schemeClr val="tx1">
                <a:lumMod val="95000"/>
                <a:lumOff val="5000"/>
              </a:schemeClr>
            </a:solidFill>
          </a:ln>
        </p:spPr>
        <p:style>
          <a:lnRef idx="1">
            <a:schemeClr val="accent3"/>
          </a:lnRef>
          <a:fillRef idx="2">
            <a:schemeClr val="accent3"/>
          </a:fillRef>
          <a:effectRef idx="1">
            <a:schemeClr val="accent3"/>
          </a:effectRef>
          <a:fontRef idx="minor">
            <a:schemeClr val="dk1"/>
          </a:fontRef>
        </p:style>
        <p:txBody>
          <a:bodyPr wrap="square" rtlCol="0">
            <a:spAutoFit/>
          </a:bodyPr>
          <a:lstStyle/>
          <a:p>
            <a:pPr>
              <a:lnSpc>
                <a:spcPct val="150000"/>
              </a:lnSpc>
            </a:pPr>
            <a:r>
              <a:rPr lang="en-US" sz="1100" b="1" u="sng" dirty="0">
                <a:latin typeface="Arial" panose="020B0604020202020204" pitchFamily="34" charset="0"/>
                <a:cs typeface="Arial" panose="020B0604020202020204" pitchFamily="34" charset="0"/>
              </a:rPr>
              <a:t>Desserts</a:t>
            </a:r>
            <a:endParaRPr lang="en-US" sz="1100" u="sng"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Strawberry fool                                         £6.60</a:t>
            </a:r>
            <a:endParaRPr lang="en-US" sz="1000" dirty="0">
              <a:latin typeface="Arial" panose="020B0604020202020204" pitchFamily="34" charset="0"/>
              <a:cs typeface="Arial" panose="020B0604020202020204" pitchFamily="34" charset="0"/>
            </a:endParaRPr>
          </a:p>
          <a:p>
            <a:r>
              <a:rPr lang="en-GB" sz="1000" i="1" dirty="0">
                <a:latin typeface="Arial" panose="020B0604020202020204" pitchFamily="34" charset="0"/>
                <a:cs typeface="Arial" panose="020B0604020202020204" pitchFamily="34" charset="0"/>
              </a:rPr>
              <a:t>A popular dessert in the Great Britain that has the fun of creamy fresh strawberries with another surprise of a creamy base comes with a soft serve</a:t>
            </a:r>
          </a:p>
          <a:p>
            <a:r>
              <a:rPr lang="en-GB" sz="1000" i="1" dirty="0">
                <a:latin typeface="Arial" panose="020B0604020202020204" pitchFamily="34" charset="0"/>
                <a:cs typeface="Arial" panose="020B0604020202020204" pitchFamily="34" charset="0"/>
              </a:rPr>
              <a:t>  </a:t>
            </a:r>
            <a:endParaRPr lang="en-US"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Knickerbocker Glory                                 £6.34</a:t>
            </a:r>
            <a:endParaRPr lang="en-US" sz="1000" dirty="0">
              <a:latin typeface="Arial" panose="020B0604020202020204" pitchFamily="34" charset="0"/>
              <a:cs typeface="Arial" panose="020B0604020202020204" pitchFamily="34" charset="0"/>
            </a:endParaRPr>
          </a:p>
          <a:p>
            <a:r>
              <a:rPr lang="en-GB" sz="1000" i="1" dirty="0">
                <a:latin typeface="Arial" panose="020B0604020202020204" pitchFamily="34" charset="0"/>
                <a:cs typeface="Arial" panose="020B0604020202020204" pitchFamily="34" charset="0"/>
              </a:rPr>
              <a:t>Britain’s traditional ice-cream sundae with red and white stripes is served with raspberry sauce in a tall glass with a nice long spoon  </a:t>
            </a:r>
          </a:p>
          <a:p>
            <a:r>
              <a:rPr lang="en-GB" sz="1000" i="1" dirty="0">
                <a:latin typeface="Arial" panose="020B0604020202020204" pitchFamily="34" charset="0"/>
                <a:cs typeface="Arial" panose="020B0604020202020204" pitchFamily="34" charset="0"/>
              </a:rPr>
              <a:t> </a:t>
            </a:r>
            <a:endParaRPr lang="en-US" sz="1000" dirty="0">
              <a:latin typeface="Arial" panose="020B0604020202020204" pitchFamily="34" charset="0"/>
              <a:cs typeface="Arial" panose="020B0604020202020204" pitchFamily="34" charset="0"/>
            </a:endParaRPr>
          </a:p>
          <a:p>
            <a:r>
              <a:rPr lang="en-GB" sz="1000" dirty="0" err="1">
                <a:latin typeface="Arial" panose="020B0604020202020204" pitchFamily="34" charset="0"/>
                <a:cs typeface="Arial" panose="020B0604020202020204" pitchFamily="34" charset="0"/>
              </a:rPr>
              <a:t>Banoffee</a:t>
            </a:r>
            <a:r>
              <a:rPr lang="en-GB" sz="1000" dirty="0">
                <a:latin typeface="Arial" panose="020B0604020202020204" pitchFamily="34" charset="0"/>
                <a:cs typeface="Arial" panose="020B0604020202020204" pitchFamily="34" charset="0"/>
              </a:rPr>
              <a:t> Pie                                               £6.3</a:t>
            </a:r>
            <a:endParaRPr lang="en-US" sz="1000" dirty="0">
              <a:latin typeface="Arial" panose="020B0604020202020204" pitchFamily="34" charset="0"/>
              <a:cs typeface="Arial" panose="020B0604020202020204" pitchFamily="34" charset="0"/>
            </a:endParaRPr>
          </a:p>
          <a:p>
            <a:r>
              <a:rPr lang="en-GB" sz="1000" i="1" dirty="0">
                <a:latin typeface="Arial" panose="020B0604020202020204" pitchFamily="34" charset="0"/>
                <a:cs typeface="Arial" panose="020B0604020202020204" pitchFamily="34" charset="0"/>
              </a:rPr>
              <a:t>A sweet way to beat the summer’s heat with the extra layers of milk caramel, topped with banana cream, shaved with chocolate and buttery graham cracker crust </a:t>
            </a:r>
          </a:p>
          <a:p>
            <a:endParaRPr lang="en-US"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Sticky Toffee Pudding                                £6.67</a:t>
            </a:r>
            <a:endParaRPr lang="en-US" sz="1000" dirty="0">
              <a:latin typeface="Arial" panose="020B0604020202020204" pitchFamily="34" charset="0"/>
              <a:cs typeface="Arial" panose="020B0604020202020204" pitchFamily="34" charset="0"/>
            </a:endParaRPr>
          </a:p>
          <a:p>
            <a:r>
              <a:rPr lang="en-GB" sz="1000" i="1" dirty="0">
                <a:latin typeface="Arial" panose="020B0604020202020204" pitchFamily="34" charset="0"/>
                <a:cs typeface="Arial" panose="020B0604020202020204" pitchFamily="34" charset="0"/>
              </a:rPr>
              <a:t>Dark dense sponge cake, a traditional British dessert that has chopped dates along with a sweet toffee sauce </a:t>
            </a:r>
            <a:endParaRPr lang="en-US" sz="1000" dirty="0">
              <a:latin typeface="Arial" panose="020B0604020202020204" pitchFamily="34" charset="0"/>
              <a:cs typeface="Arial" panose="020B0604020202020204" pitchFamily="34" charset="0"/>
            </a:endParaRPr>
          </a:p>
        </p:txBody>
      </p:sp>
      <p:sp>
        <p:nvSpPr>
          <p:cNvPr id="9" name="TextBox 8"/>
          <p:cNvSpPr txBox="1"/>
          <p:nvPr/>
        </p:nvSpPr>
        <p:spPr>
          <a:xfrm>
            <a:off x="3390899" y="858220"/>
            <a:ext cx="3076359" cy="2039020"/>
          </a:xfrm>
          <a:prstGeom prst="rect">
            <a:avLst/>
          </a:prstGeom>
          <a:ln w="38100">
            <a:solidFill>
              <a:schemeClr val="tx1">
                <a:lumMod val="95000"/>
                <a:lumOff val="5000"/>
              </a:schemeClr>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nSpc>
                <a:spcPct val="150000"/>
              </a:lnSpc>
            </a:pPr>
            <a:r>
              <a:rPr lang="en-GB" sz="1100" b="1" u="sng" dirty="0">
                <a:latin typeface="Arial" panose="020B0604020202020204" pitchFamily="34" charset="0"/>
                <a:cs typeface="Arial" panose="020B0604020202020204" pitchFamily="34" charset="0"/>
              </a:rPr>
              <a:t>Chef’s special </a:t>
            </a:r>
            <a:endParaRPr lang="en-US" sz="1100" u="sng" dirty="0">
              <a:latin typeface="Arial" panose="020B0604020202020204" pitchFamily="34" charset="0"/>
              <a:cs typeface="Arial" panose="020B0604020202020204" pitchFamily="34" charset="0"/>
            </a:endParaRPr>
          </a:p>
          <a:p>
            <a:pPr lvl="0"/>
            <a:r>
              <a:rPr lang="en-GB" sz="1000" dirty="0">
                <a:latin typeface="Arial" panose="020B0604020202020204" pitchFamily="34" charset="0"/>
                <a:cs typeface="Arial" panose="020B0604020202020204" pitchFamily="34" charset="0"/>
              </a:rPr>
              <a:t>Slow-roast lamb and rice with red wine   £20.38</a:t>
            </a:r>
            <a:endParaRPr lang="en-US" sz="1000" dirty="0">
              <a:latin typeface="Arial" panose="020B0604020202020204" pitchFamily="34" charset="0"/>
              <a:cs typeface="Arial" panose="020B0604020202020204" pitchFamily="34" charset="0"/>
            </a:endParaRPr>
          </a:p>
          <a:p>
            <a:r>
              <a:rPr lang="en-GB" sz="1000" i="1" dirty="0">
                <a:latin typeface="Arial" panose="020B0604020202020204" pitchFamily="34" charset="0"/>
                <a:cs typeface="Arial" panose="020B0604020202020204" pitchFamily="34" charset="0"/>
              </a:rPr>
              <a:t>The beauty of sizzling and delicious lamb meat prepared with a special mix of spices that melts in the mouth and surprises the taste palate; served with rice and paired with Cabernet Sauvignon red wine </a:t>
            </a:r>
          </a:p>
          <a:p>
            <a:endParaRPr lang="en-US" sz="1000" dirty="0">
              <a:latin typeface="Arial" panose="020B0604020202020204" pitchFamily="34" charset="0"/>
              <a:cs typeface="Arial" panose="020B0604020202020204" pitchFamily="34" charset="0"/>
            </a:endParaRPr>
          </a:p>
          <a:p>
            <a:pPr lvl="0"/>
            <a:r>
              <a:rPr lang="en-GB" sz="1000" dirty="0">
                <a:latin typeface="Arial" panose="020B0604020202020204" pitchFamily="34" charset="0"/>
                <a:cs typeface="Arial" panose="020B0604020202020204" pitchFamily="34" charset="0"/>
              </a:rPr>
              <a:t>Pasta salad with pesto and prawns           £20.55</a:t>
            </a:r>
            <a:endParaRPr lang="en-US" sz="1000" dirty="0">
              <a:latin typeface="Arial" panose="020B0604020202020204" pitchFamily="34" charset="0"/>
              <a:cs typeface="Arial" panose="020B0604020202020204" pitchFamily="34" charset="0"/>
            </a:endParaRPr>
          </a:p>
          <a:p>
            <a:r>
              <a:rPr lang="en-GB" sz="1000" i="1" dirty="0">
                <a:latin typeface="Arial" panose="020B0604020202020204" pitchFamily="34" charset="0"/>
                <a:cs typeface="Arial" panose="020B0604020202020204" pitchFamily="34" charset="0"/>
              </a:rPr>
              <a:t>A wonderful and zingy prawn dish made with homemade special herbs and pesto to make it extra special; paired with </a:t>
            </a:r>
            <a:r>
              <a:rPr lang="en-US" sz="1000" i="1" dirty="0" err="1">
                <a:latin typeface="Arial" panose="020B0604020202020204" pitchFamily="34" charset="0"/>
                <a:cs typeface="Arial" panose="020B0604020202020204" pitchFamily="34" charset="0"/>
              </a:rPr>
              <a:t>Albariño</a:t>
            </a:r>
            <a:r>
              <a:rPr lang="en-US" sz="1000" i="1" dirty="0">
                <a:latin typeface="Arial" panose="020B0604020202020204" pitchFamily="34" charset="0"/>
                <a:cs typeface="Arial" panose="020B0604020202020204" pitchFamily="34" charset="0"/>
              </a:rPr>
              <a:t> white wine </a:t>
            </a:r>
            <a:endParaRPr lang="en-US" sz="1000" dirty="0">
              <a:latin typeface="Arial" panose="020B0604020202020204" pitchFamily="34" charset="0"/>
              <a:cs typeface="Arial" panose="020B060402020202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782813214"/>
              </p:ext>
            </p:extLst>
          </p:nvPr>
        </p:nvGraphicFramePr>
        <p:xfrm>
          <a:off x="235528" y="5826005"/>
          <a:ext cx="6393872" cy="4079996"/>
        </p:xfrm>
        <a:graphic>
          <a:graphicData uri="http://schemas.openxmlformats.org/drawingml/2006/table">
            <a:tbl>
              <a:tblPr firstRow="1" firstCol="1" bandRow="1">
                <a:tableStyleId>{5C22544A-7EE6-4342-B048-85BDC9FD1C3A}</a:tableStyleId>
              </a:tblPr>
              <a:tblGrid>
                <a:gridCol w="6393872">
                  <a:extLst>
                    <a:ext uri="{9D8B030D-6E8A-4147-A177-3AD203B41FA5}">
                      <a16:colId xmlns:a16="http://schemas.microsoft.com/office/drawing/2014/main" val="1524331678"/>
                    </a:ext>
                  </a:extLst>
                </a:gridCol>
              </a:tblGrid>
              <a:tr h="4079996">
                <a:tc>
                  <a:txBody>
                    <a:bodyPr/>
                    <a:lstStyle/>
                    <a:p>
                      <a:pPr marL="0" marR="0" algn="just">
                        <a:lnSpc>
                          <a:spcPct val="150000"/>
                        </a:lnSpc>
                        <a:spcBef>
                          <a:spcPts val="0"/>
                        </a:spcBef>
                        <a:spcAft>
                          <a:spcPts val="0"/>
                        </a:spcAft>
                      </a:pPr>
                      <a:r>
                        <a:rPr lang="en-US" sz="800" dirty="0">
                          <a:solidFill>
                            <a:schemeClr val="tx1">
                              <a:lumMod val="95000"/>
                              <a:lumOff val="5000"/>
                            </a:schemeClr>
                          </a:solidFill>
                          <a:effectLst/>
                          <a:latin typeface="Arial" panose="020B0604020202020204" pitchFamily="34" charset="0"/>
                          <a:cs typeface="Arial" panose="020B0604020202020204" pitchFamily="34" charset="0"/>
                        </a:rPr>
                        <a:t>Location:  </a:t>
                      </a:r>
                      <a:r>
                        <a:rPr lang="en-US" sz="800" b="0" dirty="0">
                          <a:solidFill>
                            <a:schemeClr val="tx1">
                              <a:lumMod val="95000"/>
                              <a:lumOff val="5000"/>
                            </a:schemeClr>
                          </a:solidFill>
                          <a:effectLst/>
                          <a:latin typeface="Arial" panose="020B0604020202020204" pitchFamily="34" charset="0"/>
                          <a:cs typeface="Arial" panose="020B0604020202020204" pitchFamily="34" charset="0"/>
                        </a:rPr>
                        <a:t>Coast of Swansea, South Wales</a:t>
                      </a:r>
                    </a:p>
                    <a:p>
                      <a:pPr marL="0" marR="0" algn="just">
                        <a:lnSpc>
                          <a:spcPct val="150000"/>
                        </a:lnSpc>
                        <a:spcBef>
                          <a:spcPts val="0"/>
                        </a:spcBef>
                        <a:spcAft>
                          <a:spcPts val="0"/>
                        </a:spcAft>
                      </a:pPr>
                      <a:r>
                        <a:rPr lang="en-US" sz="800" dirty="0">
                          <a:solidFill>
                            <a:schemeClr val="tx1">
                              <a:lumMod val="95000"/>
                              <a:lumOff val="5000"/>
                            </a:schemeClr>
                          </a:solidFill>
                          <a:effectLst/>
                          <a:latin typeface="Arial" panose="020B0604020202020204" pitchFamily="34" charset="0"/>
                          <a:cs typeface="Arial" panose="020B0604020202020204" pitchFamily="34" charset="0"/>
                        </a:rPr>
                        <a:t>Allergens Statement: </a:t>
                      </a:r>
                      <a:r>
                        <a:rPr lang="en-US" sz="800" b="0" dirty="0">
                          <a:solidFill>
                            <a:schemeClr val="tx1">
                              <a:lumMod val="95000"/>
                              <a:lumOff val="5000"/>
                            </a:schemeClr>
                          </a:solidFill>
                          <a:effectLst/>
                          <a:latin typeface="Arial" panose="020B0604020202020204" pitchFamily="34" charset="0"/>
                          <a:cs typeface="Arial" panose="020B0604020202020204" pitchFamily="34" charset="0"/>
                        </a:rPr>
                        <a:t>Attention to customers with food allergies. Please do note and be aware that our food may contain common food allergens like eggs, dairy products, wheat, seafood, and nuts</a:t>
                      </a:r>
                    </a:p>
                    <a:p>
                      <a:pPr marL="0" marR="0" algn="just">
                        <a:lnSpc>
                          <a:spcPct val="150000"/>
                        </a:lnSpc>
                        <a:spcBef>
                          <a:spcPts val="0"/>
                        </a:spcBef>
                        <a:spcAft>
                          <a:spcPts val="0"/>
                        </a:spcAft>
                      </a:pPr>
                      <a:r>
                        <a:rPr lang="en-US" sz="800" dirty="0">
                          <a:solidFill>
                            <a:schemeClr val="tx1">
                              <a:lumMod val="95000"/>
                              <a:lumOff val="5000"/>
                            </a:schemeClr>
                          </a:solidFill>
                          <a:effectLst/>
                          <a:latin typeface="Arial" panose="020B0604020202020204" pitchFamily="34" charset="0"/>
                          <a:cs typeface="Arial" panose="020B0604020202020204" pitchFamily="34" charset="0"/>
                        </a:rPr>
                        <a:t>Food hygiene statement: </a:t>
                      </a:r>
                      <a:r>
                        <a:rPr lang="en-US" sz="800" b="0" dirty="0">
                          <a:solidFill>
                            <a:schemeClr val="tx1">
                              <a:lumMod val="95000"/>
                              <a:lumOff val="5000"/>
                            </a:schemeClr>
                          </a:solidFill>
                          <a:effectLst/>
                          <a:latin typeface="Arial" panose="020B0604020202020204" pitchFamily="34" charset="0"/>
                          <a:cs typeface="Arial" panose="020B0604020202020204" pitchFamily="34" charset="0"/>
                        </a:rPr>
                        <a:t>Each food item is prepared by aligning with the compliances of the Food Safety Act 1990 and all the regulations under it. Our food quality is superior and has been audited by the FDA. All the utensils, equipment, and processors that are used in our kitchen have undergone a thorough cleaning process. A core sanitization process has been carried out for the overall kitchen as well as the equipment. The cooks and chefs of our kitchen prepare the food by maintaining personal hygiene. </a:t>
                      </a:r>
                    </a:p>
                    <a:p>
                      <a:pPr marL="0" marR="0" algn="just">
                        <a:lnSpc>
                          <a:spcPct val="150000"/>
                        </a:lnSpc>
                        <a:spcBef>
                          <a:spcPts val="0"/>
                        </a:spcBef>
                        <a:spcAft>
                          <a:spcPts val="0"/>
                        </a:spcAft>
                      </a:pPr>
                      <a:r>
                        <a:rPr lang="en-US" sz="800" dirty="0">
                          <a:solidFill>
                            <a:schemeClr val="tx1">
                              <a:lumMod val="95000"/>
                              <a:lumOff val="5000"/>
                            </a:schemeClr>
                          </a:solidFill>
                          <a:effectLst/>
                          <a:latin typeface="Arial" panose="020B0604020202020204" pitchFamily="34" charset="0"/>
                          <a:cs typeface="Arial" panose="020B0604020202020204" pitchFamily="34" charset="0"/>
                        </a:rPr>
                        <a:t>Calories per dish: </a:t>
                      </a:r>
                      <a:r>
                        <a:rPr lang="en-US" sz="800" b="0" dirty="0">
                          <a:solidFill>
                            <a:schemeClr val="tx1">
                              <a:lumMod val="95000"/>
                              <a:lumOff val="5000"/>
                            </a:schemeClr>
                          </a:solidFill>
                          <a:effectLst/>
                          <a:latin typeface="Arial" panose="020B0604020202020204" pitchFamily="34" charset="0"/>
                          <a:cs typeface="Arial" panose="020B0604020202020204" pitchFamily="34" charset="0"/>
                        </a:rPr>
                        <a:t>50-400 (2-6 calories for beverages)</a:t>
                      </a:r>
                    </a:p>
                    <a:p>
                      <a:pPr marL="0" marR="0" algn="just">
                        <a:lnSpc>
                          <a:spcPct val="150000"/>
                        </a:lnSpc>
                        <a:spcBef>
                          <a:spcPts val="0"/>
                        </a:spcBef>
                        <a:spcAft>
                          <a:spcPts val="0"/>
                        </a:spcAft>
                      </a:pPr>
                      <a:r>
                        <a:rPr lang="en-US" sz="800" dirty="0">
                          <a:solidFill>
                            <a:schemeClr val="tx1">
                              <a:lumMod val="95000"/>
                              <a:lumOff val="5000"/>
                            </a:schemeClr>
                          </a:solidFill>
                          <a:effectLst/>
                          <a:latin typeface="Arial" panose="020B0604020202020204" pitchFamily="34" charset="0"/>
                          <a:cs typeface="Arial" panose="020B0604020202020204" pitchFamily="34" charset="0"/>
                        </a:rPr>
                        <a:t>Time availability: </a:t>
                      </a:r>
                      <a:r>
                        <a:rPr lang="en-US" sz="800" b="0" dirty="0">
                          <a:solidFill>
                            <a:schemeClr val="tx1">
                              <a:lumMod val="95000"/>
                              <a:lumOff val="5000"/>
                            </a:schemeClr>
                          </a:solidFill>
                          <a:effectLst/>
                          <a:latin typeface="Arial" panose="020B0604020202020204" pitchFamily="34" charset="0"/>
                          <a:cs typeface="Arial" panose="020B0604020202020204" pitchFamily="34" charset="0"/>
                        </a:rPr>
                        <a:t>13:00 to 22:00  </a:t>
                      </a:r>
                    </a:p>
                    <a:p>
                      <a:pPr marL="0" marR="0" algn="just">
                        <a:lnSpc>
                          <a:spcPct val="150000"/>
                        </a:lnSpc>
                        <a:spcBef>
                          <a:spcPts val="0"/>
                        </a:spcBef>
                        <a:spcAft>
                          <a:spcPts val="0"/>
                        </a:spcAft>
                      </a:pPr>
                      <a:r>
                        <a:rPr lang="en-US" sz="800" dirty="0">
                          <a:solidFill>
                            <a:schemeClr val="tx1">
                              <a:lumMod val="95000"/>
                              <a:lumOff val="5000"/>
                            </a:schemeClr>
                          </a:solidFill>
                          <a:effectLst/>
                          <a:latin typeface="Arial" panose="020B0604020202020204" pitchFamily="34" charset="0"/>
                          <a:cs typeface="Arial" panose="020B0604020202020204" pitchFamily="34" charset="0"/>
                        </a:rPr>
                        <a:t>Contact details: </a:t>
                      </a:r>
                      <a:r>
                        <a:rPr lang="en-US" sz="800" b="0" dirty="0">
                          <a:solidFill>
                            <a:schemeClr val="tx1">
                              <a:lumMod val="95000"/>
                              <a:lumOff val="5000"/>
                            </a:schemeClr>
                          </a:solidFill>
                          <a:effectLst/>
                          <a:latin typeface="Arial" panose="020B0604020202020204" pitchFamily="34" charset="0"/>
                          <a:cs typeface="Arial" panose="020B0604020202020204" pitchFamily="34" charset="0"/>
                        </a:rPr>
                        <a:t>We are open to accept orders via the telephone or through our online app. Online orders will be delivered by UberEats to the provided location. </a:t>
                      </a:r>
                    </a:p>
                    <a:p>
                      <a:pPr marL="0" marR="0" algn="just">
                        <a:lnSpc>
                          <a:spcPct val="150000"/>
                        </a:lnSpc>
                        <a:spcBef>
                          <a:spcPts val="0"/>
                        </a:spcBef>
                        <a:spcAft>
                          <a:spcPts val="0"/>
                        </a:spcAft>
                      </a:pPr>
                      <a:r>
                        <a:rPr lang="en-US" sz="800" b="0" dirty="0">
                          <a:solidFill>
                            <a:schemeClr val="tx1">
                              <a:lumMod val="95000"/>
                              <a:lumOff val="5000"/>
                            </a:schemeClr>
                          </a:solidFill>
                          <a:effectLst/>
                          <a:latin typeface="Arial" panose="020B0604020202020204" pitchFamily="34" charset="0"/>
                          <a:cs typeface="Arial" panose="020B0604020202020204" pitchFamily="34" charset="0"/>
                        </a:rPr>
                        <a:t>Contact no.: XXXXXX0698</a:t>
                      </a:r>
                    </a:p>
                    <a:p>
                      <a:pPr marL="0" marR="0" algn="just">
                        <a:lnSpc>
                          <a:spcPct val="150000"/>
                        </a:lnSpc>
                        <a:spcBef>
                          <a:spcPts val="0"/>
                        </a:spcBef>
                        <a:spcAft>
                          <a:spcPts val="0"/>
                        </a:spcAft>
                      </a:pPr>
                      <a:r>
                        <a:rPr lang="en-US" sz="800" b="1" dirty="0">
                          <a:solidFill>
                            <a:schemeClr val="tx1">
                              <a:lumMod val="95000"/>
                              <a:lumOff val="5000"/>
                            </a:schemeClr>
                          </a:solidFill>
                          <a:effectLst/>
                          <a:latin typeface="Arial" panose="020B0604020202020204" pitchFamily="34" charset="0"/>
                          <a:cs typeface="Arial" panose="020B0604020202020204" pitchFamily="34" charset="0"/>
                        </a:rPr>
                        <a:t>Collection</a:t>
                      </a:r>
                      <a:r>
                        <a:rPr lang="en-US" sz="800" b="0" dirty="0">
                          <a:solidFill>
                            <a:schemeClr val="tx1">
                              <a:lumMod val="95000"/>
                              <a:lumOff val="5000"/>
                            </a:schemeClr>
                          </a:solidFill>
                          <a:effectLst/>
                          <a:latin typeface="Arial" panose="020B0604020202020204" pitchFamily="34" charset="0"/>
                          <a:cs typeface="Arial" panose="020B0604020202020204" pitchFamily="34" charset="0"/>
                        </a:rPr>
                        <a:t>: Guests can collect the takeaway orders directly from the hotel location, but it is mandatory to maintain the rules of social distancing; must wear masks and use sanitisers before collecting the deliveries while they are here for collecting the orders in person or are sending someone else for order collection.  </a:t>
                      </a:r>
                    </a:p>
                    <a:p>
                      <a:pPr marL="0" marR="0" algn="just">
                        <a:lnSpc>
                          <a:spcPct val="150000"/>
                        </a:lnSpc>
                        <a:spcBef>
                          <a:spcPts val="0"/>
                        </a:spcBef>
                        <a:spcAft>
                          <a:spcPts val="0"/>
                        </a:spcAft>
                      </a:pPr>
                      <a:r>
                        <a:rPr lang="en-US" sz="800" dirty="0">
                          <a:solidFill>
                            <a:schemeClr val="tx1">
                              <a:lumMod val="95000"/>
                              <a:lumOff val="5000"/>
                            </a:schemeClr>
                          </a:solidFill>
                          <a:effectLst/>
                          <a:latin typeface="Arial" panose="020B0604020202020204" pitchFamily="34" charset="0"/>
                          <a:cs typeface="Arial" panose="020B0604020202020204" pitchFamily="34" charset="0"/>
                        </a:rPr>
                        <a:t>Contactless delivery: </a:t>
                      </a:r>
                      <a:r>
                        <a:rPr lang="en-US" sz="800" b="0" dirty="0">
                          <a:solidFill>
                            <a:schemeClr val="tx1">
                              <a:lumMod val="95000"/>
                              <a:lumOff val="5000"/>
                            </a:schemeClr>
                          </a:solidFill>
                          <a:effectLst/>
                          <a:latin typeface="Arial" panose="020B0604020202020204" pitchFamily="34" charset="0"/>
                          <a:cs typeface="Arial" panose="020B0604020202020204" pitchFamily="34" charset="0"/>
                        </a:rPr>
                        <a:t>Instructions for contactless delivery-</a:t>
                      </a:r>
                    </a:p>
                    <a:p>
                      <a:pPr marL="0" marR="0" algn="just">
                        <a:lnSpc>
                          <a:spcPct val="150000"/>
                        </a:lnSpc>
                        <a:spcBef>
                          <a:spcPts val="0"/>
                        </a:spcBef>
                        <a:spcAft>
                          <a:spcPts val="0"/>
                        </a:spcAft>
                      </a:pPr>
                      <a:r>
                        <a:rPr lang="en-US" sz="800" b="0" dirty="0">
                          <a:solidFill>
                            <a:schemeClr val="tx1">
                              <a:lumMod val="95000"/>
                              <a:lumOff val="5000"/>
                            </a:schemeClr>
                          </a:solidFill>
                          <a:effectLst/>
                          <a:latin typeface="Arial" panose="020B0604020202020204" pitchFamily="34" charset="0"/>
                          <a:cs typeface="Arial" panose="020B0604020202020204" pitchFamily="34" charset="0"/>
                        </a:rPr>
                        <a:t>Deliveryman will be wearing masks and gloves for ensuring no contact</a:t>
                      </a:r>
                    </a:p>
                    <a:p>
                      <a:pPr marL="0" marR="0" algn="just">
                        <a:lnSpc>
                          <a:spcPct val="150000"/>
                        </a:lnSpc>
                        <a:spcBef>
                          <a:spcPts val="0"/>
                        </a:spcBef>
                        <a:spcAft>
                          <a:spcPts val="0"/>
                        </a:spcAft>
                      </a:pPr>
                      <a:r>
                        <a:rPr lang="en-US" sz="800" b="0" dirty="0">
                          <a:solidFill>
                            <a:schemeClr val="tx1">
                              <a:lumMod val="95000"/>
                              <a:lumOff val="5000"/>
                            </a:schemeClr>
                          </a:solidFill>
                          <a:effectLst/>
                          <a:latin typeface="Arial" panose="020B0604020202020204" pitchFamily="34" charset="0"/>
                          <a:cs typeface="Arial" panose="020B0604020202020204" pitchFamily="34" charset="0"/>
                        </a:rPr>
                        <a:t>Upon arriving at the provided location, the customer will be called for confirming the order</a:t>
                      </a:r>
                    </a:p>
                    <a:p>
                      <a:pPr marL="0" marR="0" algn="just">
                        <a:lnSpc>
                          <a:spcPct val="150000"/>
                        </a:lnSpc>
                        <a:spcBef>
                          <a:spcPts val="0"/>
                        </a:spcBef>
                        <a:spcAft>
                          <a:spcPts val="0"/>
                        </a:spcAft>
                      </a:pPr>
                      <a:r>
                        <a:rPr lang="en-US" sz="800" b="0" dirty="0">
                          <a:solidFill>
                            <a:schemeClr val="tx1">
                              <a:lumMod val="95000"/>
                              <a:lumOff val="5000"/>
                            </a:schemeClr>
                          </a:solidFill>
                          <a:effectLst/>
                          <a:latin typeface="Arial" panose="020B0604020202020204" pitchFamily="34" charset="0"/>
                          <a:cs typeface="Arial" panose="020B0604020202020204" pitchFamily="34" charset="0"/>
                        </a:rPr>
                        <a:t>Order will be placed at the front door  </a:t>
                      </a:r>
                    </a:p>
                    <a:p>
                      <a:pPr marL="0" marR="0" algn="just">
                        <a:lnSpc>
                          <a:spcPct val="150000"/>
                        </a:lnSpc>
                        <a:spcBef>
                          <a:spcPts val="0"/>
                        </a:spcBef>
                        <a:spcAft>
                          <a:spcPts val="0"/>
                        </a:spcAft>
                      </a:pPr>
                      <a:r>
                        <a:rPr lang="en-US" sz="800" b="0" dirty="0">
                          <a:solidFill>
                            <a:schemeClr val="tx1">
                              <a:lumMod val="95000"/>
                              <a:lumOff val="5000"/>
                            </a:schemeClr>
                          </a:solidFill>
                          <a:effectLst/>
                          <a:latin typeface="Arial" panose="020B0604020202020204" pitchFamily="34" charset="0"/>
                          <a:cs typeface="Arial" panose="020B0604020202020204" pitchFamily="34" charset="0"/>
                        </a:rPr>
                        <a:t>Customers are requested to kindly keep their phones with themselves </a:t>
                      </a:r>
                    </a:p>
                    <a:p>
                      <a:pPr marL="0" marR="0" algn="just">
                        <a:lnSpc>
                          <a:spcPct val="150000"/>
                        </a:lnSpc>
                        <a:spcBef>
                          <a:spcPts val="0"/>
                        </a:spcBef>
                        <a:spcAft>
                          <a:spcPts val="0"/>
                        </a:spcAft>
                      </a:pPr>
                      <a:r>
                        <a:rPr lang="en-US" sz="800" dirty="0">
                          <a:solidFill>
                            <a:schemeClr val="tx1">
                              <a:lumMod val="95000"/>
                              <a:lumOff val="5000"/>
                            </a:schemeClr>
                          </a:solidFill>
                          <a:effectLst/>
                          <a:latin typeface="Arial" panose="020B0604020202020204" pitchFamily="34" charset="0"/>
                          <a:cs typeface="Arial" panose="020B0604020202020204" pitchFamily="34" charset="0"/>
                        </a:rPr>
                        <a:t>Payment options:</a:t>
                      </a:r>
                    </a:p>
                    <a:p>
                      <a:pPr marL="0" marR="0" algn="just">
                        <a:lnSpc>
                          <a:spcPct val="150000"/>
                        </a:lnSpc>
                        <a:spcBef>
                          <a:spcPts val="0"/>
                        </a:spcBef>
                        <a:spcAft>
                          <a:spcPts val="0"/>
                        </a:spcAft>
                      </a:pPr>
                      <a:r>
                        <a:rPr lang="en-US" sz="800" b="0" dirty="0">
                          <a:solidFill>
                            <a:schemeClr val="tx1">
                              <a:lumMod val="95000"/>
                              <a:lumOff val="5000"/>
                            </a:schemeClr>
                          </a:solidFill>
                          <a:effectLst/>
                          <a:latin typeface="Arial" panose="020B0604020202020204" pitchFamily="34" charset="0"/>
                          <a:cs typeface="Arial" panose="020B0604020202020204" pitchFamily="34" charset="0"/>
                        </a:rPr>
                        <a:t>We accept only digital payments through mobile wallets and bank cards, but not cash. </a:t>
                      </a:r>
                      <a:endParaRPr lang="en-US" sz="800" b="0" dirty="0">
                        <a:solidFill>
                          <a:schemeClr val="tx1">
                            <a:lumMod val="95000"/>
                            <a:lumOff val="5000"/>
                          </a:schemeClr>
                        </a:solidFill>
                        <a:effectLst/>
                        <a:latin typeface="Arial" panose="020B0604020202020204" pitchFamily="34" charset="0"/>
                        <a:ea typeface="Calibri" panose="020F0502020204030204" pitchFamily="34" charset="0"/>
                        <a:cs typeface="Arial" panose="020B0604020202020204" pitchFamily="34" charset="0"/>
                      </a:endParaRPr>
                    </a:p>
                  </a:txBody>
                  <a:tcPr marL="62859" marR="62859" marT="0" marB="0">
                    <a:solidFill>
                      <a:schemeClr val="bg2">
                        <a:lumMod val="75000"/>
                      </a:schemeClr>
                    </a:solidFill>
                  </a:tcPr>
                </a:tc>
                <a:extLst>
                  <a:ext uri="{0D108BD9-81ED-4DB2-BD59-A6C34878D82A}">
                    <a16:rowId xmlns:a16="http://schemas.microsoft.com/office/drawing/2014/main" val="3003006244"/>
                  </a:ext>
                </a:extLst>
              </a:tr>
            </a:tbl>
          </a:graphicData>
        </a:graphic>
      </p:graphicFrame>
      <p:pic>
        <p:nvPicPr>
          <p:cNvPr id="10" name="Picture 9" descr="Food labelling requirements for declaration of Veg &amp;amp; Non-Veg"/>
          <p:cNvPicPr/>
          <p:nvPr/>
        </p:nvPicPr>
        <p:blipFill>
          <a:blip r:embed="rId2" cstate="print"/>
          <a:srcRect/>
          <a:stretch>
            <a:fillRect/>
          </a:stretch>
        </p:blipFill>
        <p:spPr bwMode="auto">
          <a:xfrm>
            <a:off x="4343400" y="951070"/>
            <a:ext cx="175895" cy="152400"/>
          </a:xfrm>
          <a:prstGeom prst="rect">
            <a:avLst/>
          </a:prstGeom>
          <a:noFill/>
        </p:spPr>
      </p:pic>
      <p:sp>
        <p:nvSpPr>
          <p:cNvPr id="8" name="TextBox 7"/>
          <p:cNvSpPr txBox="1"/>
          <p:nvPr/>
        </p:nvSpPr>
        <p:spPr>
          <a:xfrm>
            <a:off x="3390900" y="3170802"/>
            <a:ext cx="3076359" cy="2423740"/>
          </a:xfrm>
          <a:prstGeom prst="rect">
            <a:avLst/>
          </a:prstGeom>
          <a:ln w="38100">
            <a:solidFill>
              <a:schemeClr val="tx1">
                <a:lumMod val="95000"/>
                <a:lumOff val="5000"/>
              </a:schemeClr>
            </a:solidFill>
          </a:ln>
        </p:spPr>
        <p:style>
          <a:lnRef idx="1">
            <a:schemeClr val="accent5"/>
          </a:lnRef>
          <a:fillRef idx="2">
            <a:schemeClr val="accent5"/>
          </a:fillRef>
          <a:effectRef idx="1">
            <a:schemeClr val="accent5"/>
          </a:effectRef>
          <a:fontRef idx="minor">
            <a:schemeClr val="dk1"/>
          </a:fontRef>
        </p:style>
        <p:txBody>
          <a:bodyPr wrap="square" rtlCol="0">
            <a:spAutoFit/>
          </a:bodyPr>
          <a:lstStyle/>
          <a:p>
            <a:pPr>
              <a:lnSpc>
                <a:spcPct val="150000"/>
              </a:lnSpc>
            </a:pPr>
            <a:r>
              <a:rPr lang="en-GB" sz="1100" b="1" u="sng" dirty="0">
                <a:latin typeface="Arial" panose="020B0604020202020204" pitchFamily="34" charset="0"/>
                <a:cs typeface="Arial" panose="020B0604020202020204" pitchFamily="34" charset="0"/>
              </a:rPr>
              <a:t>Kid’s special </a:t>
            </a:r>
            <a:endParaRPr lang="en-US" sz="1100" u="sng" dirty="0">
              <a:latin typeface="Arial" panose="020B0604020202020204" pitchFamily="34" charset="0"/>
              <a:cs typeface="Arial" panose="020B0604020202020204" pitchFamily="34" charset="0"/>
            </a:endParaRPr>
          </a:p>
          <a:p>
            <a:r>
              <a:rPr lang="en-GB" sz="900" dirty="0">
                <a:latin typeface="Arial" panose="020B0604020202020204" pitchFamily="34" charset="0"/>
                <a:cs typeface="Arial" panose="020B0604020202020204" pitchFamily="34" charset="0"/>
              </a:rPr>
              <a:t>Rainbow fried rice with prawn and fried eggs with raspberry lemonade slushies                            £20.38</a:t>
            </a:r>
            <a:endParaRPr lang="en-US" sz="900" dirty="0">
              <a:latin typeface="Arial" panose="020B0604020202020204" pitchFamily="34" charset="0"/>
              <a:cs typeface="Arial" panose="020B0604020202020204" pitchFamily="34" charset="0"/>
            </a:endParaRPr>
          </a:p>
          <a:p>
            <a:r>
              <a:rPr lang="en-GB" sz="900" i="1" dirty="0">
                <a:latin typeface="Arial" panose="020B0604020202020204" pitchFamily="34" charset="0"/>
                <a:cs typeface="Arial" panose="020B0604020202020204" pitchFamily="34" charset="0"/>
              </a:rPr>
              <a:t>A delicious dish that brings the best of creativity skills using rice, eggs, and prawns; satisfy the cravings for something cool to drink while eating the hot dishes with this blend of joy prepared with the essence of lemonade and raspberries</a:t>
            </a:r>
          </a:p>
          <a:p>
            <a:endParaRPr lang="en-US" sz="900" dirty="0">
              <a:latin typeface="Arial" panose="020B0604020202020204" pitchFamily="34" charset="0"/>
              <a:cs typeface="Arial" panose="020B0604020202020204" pitchFamily="34" charset="0"/>
            </a:endParaRPr>
          </a:p>
          <a:p>
            <a:r>
              <a:rPr lang="en-GB" sz="900" dirty="0">
                <a:latin typeface="Arial" panose="020B0604020202020204" pitchFamily="34" charset="0"/>
                <a:cs typeface="Arial" panose="020B0604020202020204" pitchFamily="34" charset="0"/>
              </a:rPr>
              <a:t>Baked vegan korma with strawberry </a:t>
            </a:r>
          </a:p>
          <a:p>
            <a:r>
              <a:rPr lang="en-GB" sz="900" dirty="0">
                <a:latin typeface="Arial" panose="020B0604020202020204" pitchFamily="34" charset="0"/>
                <a:cs typeface="Arial" panose="020B0604020202020204" pitchFamily="34" charset="0"/>
              </a:rPr>
              <a:t>smoothie                                                           £20.55</a:t>
            </a:r>
            <a:endParaRPr lang="en-US" sz="900" dirty="0">
              <a:latin typeface="Arial" panose="020B0604020202020204" pitchFamily="34" charset="0"/>
              <a:cs typeface="Arial" panose="020B0604020202020204" pitchFamily="34" charset="0"/>
            </a:endParaRPr>
          </a:p>
          <a:p>
            <a:r>
              <a:rPr lang="en-GB" sz="900" i="1" dirty="0">
                <a:latin typeface="Arial" panose="020B0604020202020204" pitchFamily="34" charset="0"/>
                <a:cs typeface="Arial" panose="020B0604020202020204" pitchFamily="34" charset="0"/>
              </a:rPr>
              <a:t>An amazingly aromatic dish, prepared with different vegetables like French beans, onions, nuts, spices, tomatoes, peas, and potatoes; pair up this dish with the refreshing strawberry smoothie that also has the punch of orange and banana juice </a:t>
            </a:r>
            <a:endParaRPr lang="en-US" sz="900" dirty="0">
              <a:latin typeface="Arial" panose="020B0604020202020204" pitchFamily="34" charset="0"/>
              <a:cs typeface="Arial" panose="020B0604020202020204" pitchFamily="34" charset="0"/>
            </a:endParaRPr>
          </a:p>
        </p:txBody>
      </p:sp>
      <p:pic>
        <p:nvPicPr>
          <p:cNvPr id="11" name="Picture 10" descr="Vegetarian Symbol PNG and Vegetarian Symbol Transparent Clipart Free  Download. - CleanPNG / KissPNG"/>
          <p:cNvPicPr/>
          <p:nvPr/>
        </p:nvPicPr>
        <p:blipFill>
          <a:blip r:embed="rId3" cstate="print"/>
          <a:srcRect/>
          <a:stretch>
            <a:fillRect/>
          </a:stretch>
        </p:blipFill>
        <p:spPr bwMode="auto">
          <a:xfrm>
            <a:off x="5319131" y="4530085"/>
            <a:ext cx="152400" cy="152400"/>
          </a:xfrm>
          <a:prstGeom prst="rect">
            <a:avLst/>
          </a:prstGeom>
          <a:noFill/>
        </p:spPr>
      </p:pic>
      <p:pic>
        <p:nvPicPr>
          <p:cNvPr id="12" name="Picture 11" descr="Food labelling requirements for declaration of Veg &amp;amp; Non-Veg"/>
          <p:cNvPicPr/>
          <p:nvPr/>
        </p:nvPicPr>
        <p:blipFill>
          <a:blip r:embed="rId2" cstate="print"/>
          <a:srcRect/>
          <a:stretch>
            <a:fillRect/>
          </a:stretch>
        </p:blipFill>
        <p:spPr bwMode="auto">
          <a:xfrm>
            <a:off x="4946343" y="3526644"/>
            <a:ext cx="159057" cy="152400"/>
          </a:xfrm>
          <a:prstGeom prst="rect">
            <a:avLst/>
          </a:prstGeom>
          <a:noFill/>
        </p:spPr>
      </p:pic>
      <p:pic>
        <p:nvPicPr>
          <p:cNvPr id="14" name="Picture 13"/>
          <p:cNvPicPr>
            <a:picLocks noChangeAspect="1"/>
          </p:cNvPicPr>
          <p:nvPr/>
        </p:nvPicPr>
        <p:blipFill>
          <a:blip r:embed="rId4" cstate="print"/>
          <a:stretch>
            <a:fillRect/>
          </a:stretch>
        </p:blipFill>
        <p:spPr>
          <a:xfrm>
            <a:off x="2254424" y="4606285"/>
            <a:ext cx="1217573" cy="1101603"/>
          </a:xfrm>
          <a:prstGeom prst="rect">
            <a:avLst/>
          </a:prstGeom>
          <a:effectLst>
            <a:softEdge rad="317500"/>
          </a:effectLst>
        </p:spPr>
      </p:pic>
      <p:pic>
        <p:nvPicPr>
          <p:cNvPr id="3" name="Picture 2"/>
          <p:cNvPicPr>
            <a:picLocks noChangeAspect="1"/>
          </p:cNvPicPr>
          <p:nvPr/>
        </p:nvPicPr>
        <p:blipFill>
          <a:blip r:embed="rId5" cstate="print"/>
          <a:stretch>
            <a:fillRect/>
          </a:stretch>
        </p:blipFill>
        <p:spPr>
          <a:xfrm>
            <a:off x="5727085" y="6922217"/>
            <a:ext cx="292715" cy="251028"/>
          </a:xfrm>
          <a:prstGeom prst="rect">
            <a:avLst/>
          </a:prstGeom>
        </p:spPr>
      </p:pic>
      <p:sp>
        <p:nvSpPr>
          <p:cNvPr id="7" name="5-point Star 6">
            <a:extLst>
              <a:ext uri="{FF2B5EF4-FFF2-40B4-BE49-F238E27FC236}">
                <a16:creationId xmlns:a16="http://schemas.microsoft.com/office/drawing/2014/main" id="{54E0E7C3-01E7-07D4-9D51-404134C49C0D}"/>
              </a:ext>
            </a:extLst>
          </p:cNvPr>
          <p:cNvSpPr/>
          <p:nvPr/>
        </p:nvSpPr>
        <p:spPr>
          <a:xfrm>
            <a:off x="193213" y="4921275"/>
            <a:ext cx="428154" cy="396494"/>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5-point Star 12">
            <a:extLst>
              <a:ext uri="{FF2B5EF4-FFF2-40B4-BE49-F238E27FC236}">
                <a16:creationId xmlns:a16="http://schemas.microsoft.com/office/drawing/2014/main" id="{1C125433-D409-75AD-9079-A554D970EF5E}"/>
              </a:ext>
            </a:extLst>
          </p:cNvPr>
          <p:cNvSpPr/>
          <p:nvPr/>
        </p:nvSpPr>
        <p:spPr>
          <a:xfrm>
            <a:off x="762000" y="4923282"/>
            <a:ext cx="451307" cy="426212"/>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5-point Star 16">
            <a:extLst>
              <a:ext uri="{FF2B5EF4-FFF2-40B4-BE49-F238E27FC236}">
                <a16:creationId xmlns:a16="http://schemas.microsoft.com/office/drawing/2014/main" id="{1D3C398F-3CBB-2561-C98A-E48C9BDF42D4}"/>
              </a:ext>
            </a:extLst>
          </p:cNvPr>
          <p:cNvSpPr/>
          <p:nvPr/>
        </p:nvSpPr>
        <p:spPr>
          <a:xfrm>
            <a:off x="1335757" y="4889551"/>
            <a:ext cx="487149" cy="459943"/>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5-point Star 17">
            <a:extLst>
              <a:ext uri="{FF2B5EF4-FFF2-40B4-BE49-F238E27FC236}">
                <a16:creationId xmlns:a16="http://schemas.microsoft.com/office/drawing/2014/main" id="{530CB3EC-79E8-A3E9-9997-58694AC2F1A8}"/>
              </a:ext>
            </a:extLst>
          </p:cNvPr>
          <p:cNvSpPr/>
          <p:nvPr/>
        </p:nvSpPr>
        <p:spPr>
          <a:xfrm>
            <a:off x="1899523" y="4970520"/>
            <a:ext cx="487149" cy="378974"/>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47FB4F-212C-369F-737F-2B13DE889A62}"/>
              </a:ext>
            </a:extLst>
          </p:cNvPr>
          <p:cNvSpPr>
            <a:spLocks noGrp="1"/>
          </p:cNvSpPr>
          <p:nvPr>
            <p:ph type="title"/>
          </p:nvPr>
        </p:nvSpPr>
        <p:spPr>
          <a:xfrm>
            <a:off x="342900" y="396698"/>
            <a:ext cx="6172200" cy="7680501"/>
          </a:xfrm>
        </p:spPr>
        <p:txBody>
          <a:bodyPr>
            <a:normAutofit/>
          </a:bodyPr>
          <a:lstStyle/>
          <a:p>
            <a:pPr algn="l">
              <a:spcBef>
                <a:spcPts val="0"/>
              </a:spcBef>
              <a:defRPr/>
            </a:pPr>
            <a:r>
              <a:rPr lang="en-US" sz="1800" b="1" dirty="0">
                <a:latin typeface="Arial" panose="020B0604020202020204" pitchFamily="34" charset="0"/>
                <a:cs typeface="Arial" panose="020B0604020202020204" pitchFamily="34" charset="0"/>
              </a:rPr>
              <a:t>References List :</a:t>
            </a:r>
            <a:br>
              <a:rPr lang="en-US" sz="1800" b="1" dirty="0">
                <a:latin typeface="Arial" panose="020B0604020202020204" pitchFamily="34" charset="0"/>
                <a:cs typeface="Arial" panose="020B0604020202020204" pitchFamily="34" charset="0"/>
              </a:rPr>
            </a:br>
            <a:br>
              <a:rPr lang="en-US" sz="1800" b="1" dirty="0">
                <a:latin typeface="Arial" panose="020B0604020202020204" pitchFamily="34" charset="0"/>
                <a:cs typeface="Arial" panose="020B0604020202020204" pitchFamily="34" charset="0"/>
              </a:rPr>
            </a:br>
            <a:br>
              <a:rPr lang="en-US" sz="1800" b="1" dirty="0">
                <a:solidFill>
                  <a:schemeClr val="tx1">
                    <a:lumMod val="95000"/>
                    <a:lumOff val="5000"/>
                  </a:schemeClr>
                </a:solidFill>
                <a:latin typeface="Arial" panose="020B0604020202020204" pitchFamily="34" charset="0"/>
                <a:cs typeface="Arial" panose="020B0604020202020204" pitchFamily="34" charset="0"/>
              </a:rPr>
            </a:br>
            <a:r>
              <a:rPr lang="en-GB" sz="1800" dirty="0">
                <a:solidFill>
                  <a:schemeClr val="tx1">
                    <a:lumMod val="95000"/>
                    <a:lumOff val="5000"/>
                  </a:schemeClr>
                </a:solidFill>
                <a:latin typeface="Arial" panose="020B0604020202020204" pitchFamily="34" charset="0"/>
                <a:cs typeface="Arial" panose="020B0604020202020204" pitchFamily="34" charset="0"/>
              </a:rPr>
              <a:t>BBC Good Food (2022) </a:t>
            </a:r>
            <a:r>
              <a:rPr lang="en-GB" sz="1800" i="1" dirty="0">
                <a:solidFill>
                  <a:schemeClr val="tx1">
                    <a:lumMod val="95000"/>
                    <a:lumOff val="5000"/>
                  </a:schemeClr>
                </a:solidFill>
                <a:latin typeface="Arial" panose="020B0604020202020204" pitchFamily="34" charset="0"/>
                <a:cs typeface="Arial" panose="020B0604020202020204" pitchFamily="34" charset="0"/>
              </a:rPr>
              <a:t>Burrata bruschetta</a:t>
            </a:r>
            <a:r>
              <a:rPr lang="en-GB" sz="1800" dirty="0">
                <a:solidFill>
                  <a:schemeClr val="tx1">
                    <a:lumMod val="95000"/>
                    <a:lumOff val="5000"/>
                  </a:schemeClr>
                </a:solidFill>
                <a:latin typeface="Arial" panose="020B0604020202020204" pitchFamily="34" charset="0"/>
                <a:cs typeface="Arial" panose="020B0604020202020204" pitchFamily="34" charset="0"/>
              </a:rPr>
              <a:t>. Available at: https://</a:t>
            </a:r>
            <a:r>
              <a:rPr lang="en-GB" sz="1800" dirty="0" err="1">
                <a:solidFill>
                  <a:schemeClr val="tx1">
                    <a:lumMod val="95000"/>
                    <a:lumOff val="5000"/>
                  </a:schemeClr>
                </a:solidFill>
                <a:latin typeface="Arial" panose="020B0604020202020204" pitchFamily="34" charset="0"/>
                <a:cs typeface="Arial" panose="020B0604020202020204" pitchFamily="34" charset="0"/>
              </a:rPr>
              <a:t>www.bbcgoodfood.com</a:t>
            </a:r>
            <a:r>
              <a:rPr lang="en-GB" sz="1800" dirty="0">
                <a:solidFill>
                  <a:schemeClr val="tx1">
                    <a:lumMod val="95000"/>
                    <a:lumOff val="5000"/>
                  </a:schemeClr>
                </a:solidFill>
                <a:latin typeface="Arial" panose="020B0604020202020204" pitchFamily="34" charset="0"/>
                <a:cs typeface="Arial" panose="020B0604020202020204" pitchFamily="34" charset="0"/>
              </a:rPr>
              <a:t>/recipes/burrata-bruschetta-summer-beans (Accessed: 16 June 2022).</a:t>
            </a:r>
            <a:br>
              <a:rPr lang="en-GB" sz="1800" dirty="0">
                <a:solidFill>
                  <a:schemeClr val="tx1">
                    <a:lumMod val="95000"/>
                    <a:lumOff val="5000"/>
                  </a:schemeClr>
                </a:solidFill>
                <a:latin typeface="Arial" panose="020B0604020202020204" pitchFamily="34" charset="0"/>
                <a:cs typeface="Arial" panose="020B0604020202020204" pitchFamily="34" charset="0"/>
              </a:rPr>
            </a:br>
            <a:br>
              <a:rPr lang="en-US" sz="1800" dirty="0">
                <a:solidFill>
                  <a:schemeClr val="tx1">
                    <a:lumMod val="95000"/>
                    <a:lumOff val="5000"/>
                  </a:schemeClr>
                </a:solidFill>
                <a:latin typeface="Arial" panose="020B0604020202020204" pitchFamily="34" charset="0"/>
                <a:cs typeface="Arial" panose="020B0604020202020204" pitchFamily="34" charset="0"/>
              </a:rPr>
            </a:br>
            <a:r>
              <a:rPr lang="en-GB" sz="1800" dirty="0">
                <a:solidFill>
                  <a:schemeClr val="tx1">
                    <a:lumMod val="95000"/>
                    <a:lumOff val="5000"/>
                  </a:schemeClr>
                </a:solidFill>
                <a:latin typeface="Arial" panose="020B0604020202020204" pitchFamily="34" charset="0"/>
                <a:cs typeface="Arial" panose="020B0604020202020204" pitchFamily="34" charset="0"/>
              </a:rPr>
              <a:t>BBC Good Food (2022) </a:t>
            </a:r>
            <a:r>
              <a:rPr lang="en-GB" sz="1800" i="1" dirty="0">
                <a:solidFill>
                  <a:schemeClr val="tx1">
                    <a:lumMod val="95000"/>
                    <a:lumOff val="5000"/>
                  </a:schemeClr>
                </a:solidFill>
                <a:latin typeface="Arial" panose="020B0604020202020204" pitchFamily="34" charset="0"/>
                <a:cs typeface="Arial" panose="020B0604020202020204" pitchFamily="34" charset="0"/>
              </a:rPr>
              <a:t>Chicken Caesar Salad</a:t>
            </a:r>
            <a:r>
              <a:rPr lang="en-GB" sz="1800" dirty="0">
                <a:solidFill>
                  <a:schemeClr val="tx1">
                    <a:lumMod val="95000"/>
                    <a:lumOff val="5000"/>
                  </a:schemeClr>
                </a:solidFill>
                <a:latin typeface="Arial" panose="020B0604020202020204" pitchFamily="34" charset="0"/>
                <a:cs typeface="Arial" panose="020B0604020202020204" pitchFamily="34" charset="0"/>
              </a:rPr>
              <a:t>. Available at: https://</a:t>
            </a:r>
            <a:r>
              <a:rPr lang="en-GB" sz="1800" dirty="0" err="1">
                <a:solidFill>
                  <a:schemeClr val="tx1">
                    <a:lumMod val="95000"/>
                    <a:lumOff val="5000"/>
                  </a:schemeClr>
                </a:solidFill>
                <a:latin typeface="Arial" panose="020B0604020202020204" pitchFamily="34" charset="0"/>
                <a:cs typeface="Arial" panose="020B0604020202020204" pitchFamily="34" charset="0"/>
              </a:rPr>
              <a:t>www.bbcgoodfood.com</a:t>
            </a:r>
            <a:r>
              <a:rPr lang="en-GB" sz="1800" dirty="0">
                <a:solidFill>
                  <a:schemeClr val="tx1">
                    <a:lumMod val="95000"/>
                    <a:lumOff val="5000"/>
                  </a:schemeClr>
                </a:solidFill>
                <a:latin typeface="Arial" panose="020B0604020202020204" pitchFamily="34" charset="0"/>
                <a:cs typeface="Arial" panose="020B0604020202020204" pitchFamily="34" charset="0"/>
              </a:rPr>
              <a:t>/recipes/chicken-</a:t>
            </a:r>
            <a:r>
              <a:rPr lang="en-GB" sz="1800" dirty="0" err="1">
                <a:solidFill>
                  <a:schemeClr val="tx1">
                    <a:lumMod val="95000"/>
                    <a:lumOff val="5000"/>
                  </a:schemeClr>
                </a:solidFill>
                <a:latin typeface="Arial" panose="020B0604020202020204" pitchFamily="34" charset="0"/>
                <a:cs typeface="Arial" panose="020B0604020202020204" pitchFamily="34" charset="0"/>
              </a:rPr>
              <a:t>caesar</a:t>
            </a:r>
            <a:r>
              <a:rPr lang="en-GB" sz="1800" dirty="0">
                <a:solidFill>
                  <a:schemeClr val="tx1">
                    <a:lumMod val="95000"/>
                    <a:lumOff val="5000"/>
                  </a:schemeClr>
                </a:solidFill>
                <a:latin typeface="Arial" panose="020B0604020202020204" pitchFamily="34" charset="0"/>
                <a:cs typeface="Arial" panose="020B0604020202020204" pitchFamily="34" charset="0"/>
              </a:rPr>
              <a:t>-salad (Accessed: 16 June 2022).</a:t>
            </a:r>
            <a:br>
              <a:rPr lang="en-GB" sz="1800" dirty="0">
                <a:solidFill>
                  <a:schemeClr val="tx1">
                    <a:lumMod val="95000"/>
                    <a:lumOff val="5000"/>
                  </a:schemeClr>
                </a:solidFill>
                <a:latin typeface="Arial" panose="020B0604020202020204" pitchFamily="34" charset="0"/>
                <a:cs typeface="Arial" panose="020B0604020202020204" pitchFamily="34" charset="0"/>
              </a:rPr>
            </a:br>
            <a:br>
              <a:rPr lang="en-US" sz="1800" dirty="0">
                <a:solidFill>
                  <a:schemeClr val="tx1">
                    <a:lumMod val="95000"/>
                    <a:lumOff val="5000"/>
                  </a:schemeClr>
                </a:solidFill>
                <a:latin typeface="Arial" panose="020B0604020202020204" pitchFamily="34" charset="0"/>
                <a:cs typeface="Arial" panose="020B0604020202020204" pitchFamily="34" charset="0"/>
              </a:rPr>
            </a:br>
            <a:r>
              <a:rPr lang="en-GB" sz="1800" dirty="0">
                <a:solidFill>
                  <a:schemeClr val="tx1">
                    <a:lumMod val="95000"/>
                    <a:lumOff val="5000"/>
                  </a:schemeClr>
                </a:solidFill>
                <a:latin typeface="Arial" panose="020B0604020202020204" pitchFamily="34" charset="0"/>
                <a:cs typeface="Arial" panose="020B0604020202020204" pitchFamily="34" charset="0"/>
              </a:rPr>
              <a:t>Soon, J.M. (2019) ‘Food allergen knowledge, attitude and practices among UK consumers: A structural modelling approach’, </a:t>
            </a:r>
            <a:r>
              <a:rPr lang="en-GB" sz="1800" i="1" dirty="0">
                <a:solidFill>
                  <a:schemeClr val="tx1">
                    <a:lumMod val="95000"/>
                    <a:lumOff val="5000"/>
                  </a:schemeClr>
                </a:solidFill>
                <a:latin typeface="Arial" panose="020B0604020202020204" pitchFamily="34" charset="0"/>
                <a:cs typeface="Arial" panose="020B0604020202020204" pitchFamily="34" charset="0"/>
              </a:rPr>
              <a:t>Food Research International</a:t>
            </a:r>
            <a:r>
              <a:rPr lang="en-GB" sz="1800" dirty="0">
                <a:solidFill>
                  <a:schemeClr val="tx1">
                    <a:lumMod val="95000"/>
                    <a:lumOff val="5000"/>
                  </a:schemeClr>
                </a:solidFill>
                <a:latin typeface="Arial" panose="020B0604020202020204" pitchFamily="34" charset="0"/>
                <a:cs typeface="Arial" panose="020B0604020202020204" pitchFamily="34" charset="0"/>
              </a:rPr>
              <a:t>, 120, pp.375-381.</a:t>
            </a:r>
            <a:br>
              <a:rPr lang="en-GB" sz="1800" dirty="0">
                <a:solidFill>
                  <a:schemeClr val="tx1">
                    <a:lumMod val="95000"/>
                    <a:lumOff val="5000"/>
                  </a:schemeClr>
                </a:solidFill>
                <a:latin typeface="Arial" panose="020B0604020202020204" pitchFamily="34" charset="0"/>
                <a:cs typeface="Arial" panose="020B0604020202020204" pitchFamily="34" charset="0"/>
              </a:rPr>
            </a:br>
            <a:br>
              <a:rPr lang="en-US" sz="1800" dirty="0">
                <a:solidFill>
                  <a:schemeClr val="tx1">
                    <a:lumMod val="95000"/>
                    <a:lumOff val="5000"/>
                  </a:schemeClr>
                </a:solidFill>
                <a:latin typeface="Arial" panose="020B0604020202020204" pitchFamily="34" charset="0"/>
                <a:cs typeface="Arial" panose="020B0604020202020204" pitchFamily="34" charset="0"/>
              </a:rPr>
            </a:br>
            <a:r>
              <a:rPr lang="en-GB" sz="1800" dirty="0" err="1">
                <a:solidFill>
                  <a:schemeClr val="tx1">
                    <a:lumMod val="95000"/>
                    <a:lumOff val="5000"/>
                  </a:schemeClr>
                </a:solidFill>
                <a:latin typeface="Arial" panose="020B0604020202020204" pitchFamily="34" charset="0"/>
                <a:cs typeface="Arial" panose="020B0604020202020204" pitchFamily="34" charset="0"/>
              </a:rPr>
              <a:t>Zutshi</a:t>
            </a:r>
            <a:r>
              <a:rPr lang="en-GB" sz="1800" dirty="0">
                <a:solidFill>
                  <a:schemeClr val="tx1">
                    <a:lumMod val="95000"/>
                    <a:lumOff val="5000"/>
                  </a:schemeClr>
                </a:solidFill>
                <a:latin typeface="Arial" panose="020B0604020202020204" pitchFamily="34" charset="0"/>
                <a:cs typeface="Arial" panose="020B0604020202020204" pitchFamily="34" charset="0"/>
              </a:rPr>
              <a:t>, A. (2019) ‘How to develop well-informed and assured teams to embed food safety compliance in the UK catering and hospitality industry’, </a:t>
            </a:r>
            <a:r>
              <a:rPr lang="en-GB" sz="1800" i="1" dirty="0">
                <a:solidFill>
                  <a:schemeClr val="tx1">
                    <a:lumMod val="95000"/>
                    <a:lumOff val="5000"/>
                  </a:schemeClr>
                </a:solidFill>
                <a:latin typeface="Arial" panose="020B0604020202020204" pitchFamily="34" charset="0"/>
                <a:cs typeface="Arial" panose="020B0604020202020204" pitchFamily="34" charset="0"/>
              </a:rPr>
              <a:t>Perspectives in Public Health</a:t>
            </a:r>
            <a:r>
              <a:rPr lang="en-GB" sz="1800" dirty="0">
                <a:solidFill>
                  <a:schemeClr val="tx1">
                    <a:lumMod val="95000"/>
                    <a:lumOff val="5000"/>
                  </a:schemeClr>
                </a:solidFill>
                <a:latin typeface="Arial" panose="020B0604020202020204" pitchFamily="34" charset="0"/>
                <a:cs typeface="Arial" panose="020B0604020202020204" pitchFamily="34" charset="0"/>
              </a:rPr>
              <a:t>, 139(6), pp.294-295.</a:t>
            </a:r>
            <a:br>
              <a:rPr lang="en-US" sz="1800" dirty="0">
                <a:solidFill>
                  <a:schemeClr val="tx1">
                    <a:lumMod val="95000"/>
                    <a:lumOff val="5000"/>
                  </a:schemeClr>
                </a:solidFill>
                <a:latin typeface="Arial" panose="020B0604020202020204" pitchFamily="34" charset="0"/>
                <a:cs typeface="Arial" panose="020B0604020202020204" pitchFamily="34" charset="0"/>
              </a:rPr>
            </a:br>
            <a:br>
              <a:rPr lang="en-US" sz="1800" b="1" dirty="0">
                <a:latin typeface="Arial" panose="020B0604020202020204" pitchFamily="34" charset="0"/>
                <a:cs typeface="Arial" panose="020B0604020202020204" pitchFamily="34" charset="0"/>
              </a:rPr>
            </a:br>
            <a:br>
              <a:rPr lang="en-US" sz="1800" b="1" dirty="0">
                <a:latin typeface="Arial" panose="020B0604020202020204" pitchFamily="34" charset="0"/>
                <a:cs typeface="Arial" panose="020B0604020202020204" pitchFamily="34" charset="0"/>
              </a:rPr>
            </a:br>
            <a:endParaRPr lang="en-US" sz="1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40956131"/>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1F497D"/>
      </a:dk2>
      <a:lt2>
        <a:srgbClr val="EEECE1"/>
      </a:lt2>
      <a:accent1>
        <a:srgbClr val="4F81BD"/>
      </a:accent1>
      <a:accent2>
        <a:srgbClr val="D99694"/>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96</TotalTime>
  <Words>1198</Words>
  <Application>Microsoft Macintosh PowerPoint</Application>
  <PresentationFormat>A4 Paper (210x297 mm)</PresentationFormat>
  <Paragraphs>92</Paragraphs>
  <Slides>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4</vt:i4>
      </vt:variant>
    </vt:vector>
  </HeadingPairs>
  <TitlesOfParts>
    <vt:vector size="7" baseType="lpstr">
      <vt:lpstr>Arial</vt:lpstr>
      <vt:lpstr>Calibri</vt:lpstr>
      <vt:lpstr>Office Theme</vt:lpstr>
      <vt:lpstr>Student name : Frentusca Ana-Maria  Student number : 2120534  Module name : Food and Beverages Operations                           (BMIH4002)  Module tutor : Steve Jones</vt:lpstr>
      <vt:lpstr>PowerPoint Presentation</vt:lpstr>
      <vt:lpstr>PowerPoint Presentation</vt:lpstr>
      <vt:lpstr>References List :   BBC Good Food (2022) Burrata bruschetta. Available at: https://www.bbcgoodfood.com/recipes/burrata-bruschetta-summer-beans (Accessed: 16 June 2022).  BBC Good Food (2022) Chicken Caesar Salad. Available at: https://www.bbcgoodfood.com/recipes/chicken-caesar-salad (Accessed: 16 June 2022).  Soon, J.M. (2019) ‘Food allergen knowledge, attitude and practices among UK consumers: A structural modelling approach’, Food Research International, 120, pp.375-381.  Zutshi, A. (2019) ‘How to develop well-informed and assured teams to embed food safety compliance in the UK catering and hospitality industry’, Perspectives in Public Health, 139(6), pp.294-295.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Student name : Frentusca Ana-Maria  Student number : 2120534  Module name : Food and Beverages Operations                           (BMIH4002)  Module tutor : Steve Jones</dc:title>
  <cp:lastModifiedBy>Ana Maria Frentusca (2120534)</cp:lastModifiedBy>
  <cp:revision>2</cp:revision>
  <dcterms:created xsi:type="dcterms:W3CDTF">2006-08-16T00:00:00Z</dcterms:created>
  <dcterms:modified xsi:type="dcterms:W3CDTF">2022-06-16T09:59:18Z</dcterms:modified>
</cp:coreProperties>
</file>