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64"/>
  </p:notesMasterIdLst>
  <p:handoutMasterIdLst>
    <p:handoutMasterId r:id="rId65"/>
  </p:handoutMasterIdLst>
  <p:sldIdLst>
    <p:sldId id="256" r:id="rId2"/>
    <p:sldId id="264" r:id="rId3"/>
    <p:sldId id="257" r:id="rId4"/>
    <p:sldId id="317" r:id="rId5"/>
    <p:sldId id="258" r:id="rId6"/>
    <p:sldId id="259" r:id="rId7"/>
    <p:sldId id="265" r:id="rId8"/>
    <p:sldId id="293" r:id="rId9"/>
    <p:sldId id="260" r:id="rId10"/>
    <p:sldId id="266" r:id="rId11"/>
    <p:sldId id="294" r:id="rId12"/>
    <p:sldId id="261" r:id="rId13"/>
    <p:sldId id="295" r:id="rId14"/>
    <p:sldId id="267" r:id="rId15"/>
    <p:sldId id="262" r:id="rId16"/>
    <p:sldId id="296" r:id="rId17"/>
    <p:sldId id="263" r:id="rId18"/>
    <p:sldId id="297" r:id="rId19"/>
    <p:sldId id="268" r:id="rId20"/>
    <p:sldId id="269" r:id="rId21"/>
    <p:sldId id="298" r:id="rId22"/>
    <p:sldId id="270" r:id="rId23"/>
    <p:sldId id="299" r:id="rId24"/>
    <p:sldId id="271" r:id="rId25"/>
    <p:sldId id="300" r:id="rId26"/>
    <p:sldId id="272" r:id="rId27"/>
    <p:sldId id="301" r:id="rId28"/>
    <p:sldId id="273" r:id="rId29"/>
    <p:sldId id="302" r:id="rId30"/>
    <p:sldId id="274" r:id="rId31"/>
    <p:sldId id="275" r:id="rId32"/>
    <p:sldId id="303" r:id="rId33"/>
    <p:sldId id="276" r:id="rId34"/>
    <p:sldId id="304" r:id="rId35"/>
    <p:sldId id="277" r:id="rId36"/>
    <p:sldId id="315" r:id="rId37"/>
    <p:sldId id="278" r:id="rId38"/>
    <p:sldId id="305" r:id="rId39"/>
    <p:sldId id="316" r:id="rId40"/>
    <p:sldId id="279" r:id="rId41"/>
    <p:sldId id="280" r:id="rId42"/>
    <p:sldId id="306" r:id="rId43"/>
    <p:sldId id="281" r:id="rId44"/>
    <p:sldId id="282" r:id="rId45"/>
    <p:sldId id="307" r:id="rId46"/>
    <p:sldId id="283" r:id="rId47"/>
    <p:sldId id="308" r:id="rId48"/>
    <p:sldId id="284" r:id="rId49"/>
    <p:sldId id="285" r:id="rId50"/>
    <p:sldId id="309" r:id="rId51"/>
    <p:sldId id="286" r:id="rId52"/>
    <p:sldId id="312" r:id="rId53"/>
    <p:sldId id="287" r:id="rId54"/>
    <p:sldId id="313" r:id="rId55"/>
    <p:sldId id="288" r:id="rId56"/>
    <p:sldId id="310" r:id="rId57"/>
    <p:sldId id="289" r:id="rId58"/>
    <p:sldId id="290" r:id="rId59"/>
    <p:sldId id="311" r:id="rId60"/>
    <p:sldId id="291" r:id="rId61"/>
    <p:sldId id="314" r:id="rId62"/>
    <p:sldId id="292" r:id="rId6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930" y="45"/>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55" d="100"/>
          <a:sy n="55" d="100"/>
        </p:scale>
        <p:origin x="-1830" y="-10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2CABE42-D7BD-440B-9330-20F320545112}" type="datetimeFigureOut">
              <a:rPr lang="en-GB" smtClean="0"/>
              <a:pPr/>
              <a:t>06/05/2021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D1900116-F5A1-41E8-A4A3-C131FB693DD3}" type="slidenum">
              <a:rPr lang="en-GB" smtClean="0"/>
              <a:pPr/>
              <a:t>‹#›</a:t>
            </a:fld>
            <a:endParaRPr lang="en-GB"/>
          </a:p>
        </p:txBody>
      </p:sp>
    </p:spTree>
    <p:extLst>
      <p:ext uri="{BB962C8B-B14F-4D97-AF65-F5344CB8AC3E}">
        <p14:creationId xmlns:p14="http://schemas.microsoft.com/office/powerpoint/2010/main" val="134292232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DD3FB61-38D4-4475-BA38-664B2059CA30}" type="datetimeFigureOut">
              <a:rPr lang="en-GB" smtClean="0"/>
              <a:pPr/>
              <a:t>06/05/2021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C72CC7D-0652-494A-AD3B-C5980DA9F52A}" type="slidenum">
              <a:rPr lang="en-GB" smtClean="0"/>
              <a:pPr/>
              <a:t>‹#›</a:t>
            </a:fld>
            <a:endParaRPr lang="en-GB"/>
          </a:p>
        </p:txBody>
      </p:sp>
    </p:spTree>
    <p:extLst>
      <p:ext uri="{BB962C8B-B14F-4D97-AF65-F5344CB8AC3E}">
        <p14:creationId xmlns:p14="http://schemas.microsoft.com/office/powerpoint/2010/main" val="3187693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C72CC7D-0652-494A-AD3B-C5980DA9F52A}" type="slidenum">
              <a:rPr lang="en-GB" smtClean="0"/>
              <a:pPr/>
              <a:t>2</a:t>
            </a:fld>
            <a:endParaRPr lang="en-GB"/>
          </a:p>
        </p:txBody>
      </p:sp>
    </p:spTree>
    <p:extLst>
      <p:ext uri="{BB962C8B-B14F-4D97-AF65-F5344CB8AC3E}">
        <p14:creationId xmlns:p14="http://schemas.microsoft.com/office/powerpoint/2010/main" val="143222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C72CC7D-0652-494A-AD3B-C5980DA9F52A}" type="slidenum">
              <a:rPr lang="en-GB" smtClean="0"/>
              <a:pPr/>
              <a:t>3</a:t>
            </a:fld>
            <a:endParaRPr lang="en-GB"/>
          </a:p>
        </p:txBody>
      </p:sp>
    </p:spTree>
    <p:extLst>
      <p:ext uri="{BB962C8B-B14F-4D97-AF65-F5344CB8AC3E}">
        <p14:creationId xmlns:p14="http://schemas.microsoft.com/office/powerpoint/2010/main" val="26797383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F88D5B7B-99CB-4BA2-A293-5D0D3EAFDF14}" type="datetimeFigureOut">
              <a:rPr lang="en-GB" smtClean="0"/>
              <a:pPr/>
              <a:t>06/05/2021</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68B6C1F0-38FF-46FB-A166-21179FD3CCBA}" type="slidenum">
              <a:rPr lang="en-GB" smtClean="0"/>
              <a:pPr/>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transition spd="slow">
    <p:cut thruBlk="1"/>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F88D5B7B-99CB-4BA2-A293-5D0D3EAFDF14}" type="datetimeFigureOut">
              <a:rPr lang="en-GB" smtClean="0"/>
              <a:pPr/>
              <a:t>06/05/2021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68B6C1F0-38FF-46FB-A166-21179FD3CCBA}" type="slidenum">
              <a:rPr lang="en-GB" smtClean="0"/>
              <a:pPr/>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transition spd="slow">
    <p:cut thruBlk="1"/>
  </p:transition>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F88D5B7B-99CB-4BA2-A293-5D0D3EAFDF14}" type="datetimeFigureOut">
              <a:rPr lang="en-GB" smtClean="0"/>
              <a:pPr/>
              <a:t>06/05/2021</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68B6C1F0-38FF-46FB-A166-21179FD3CCBA}" type="slidenum">
              <a:rPr lang="en-GB" smtClean="0"/>
              <a:pPr/>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transition spd="slow">
    <p:cut thruBlk="1"/>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F88D5B7B-99CB-4BA2-A293-5D0D3EAFDF14}" type="datetimeFigureOut">
              <a:rPr lang="en-GB" smtClean="0"/>
              <a:pPr/>
              <a:t>06/05/2021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B6C1F0-38FF-46FB-A166-21179FD3CCBA}" type="slidenum">
              <a:rPr lang="en-GB" smtClean="0"/>
              <a:pPr/>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transition spd="slow">
    <p:cut thruBlk="1"/>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F88D5B7B-99CB-4BA2-A293-5D0D3EAFDF14}" type="datetimeFigureOut">
              <a:rPr lang="en-GB" smtClean="0"/>
              <a:pPr/>
              <a:t>06/05/2021</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68B6C1F0-38FF-46FB-A166-21179FD3CCBA}" type="slidenum">
              <a:rPr lang="en-GB" smtClean="0"/>
              <a:pPr/>
              <a:t>‹#›</a:t>
            </a:fld>
            <a:endParaRPr lang="en-GB"/>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transition spd="slow">
    <p:cut thruBlk="1"/>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F88D5B7B-99CB-4BA2-A293-5D0D3EAFDF14}" type="datetimeFigureOut">
              <a:rPr lang="en-GB" smtClean="0"/>
              <a:pPr/>
              <a:t>06/05/2021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68B6C1F0-38FF-46FB-A166-21179FD3CCBA}" type="slidenum">
              <a:rPr lang="en-GB" smtClean="0"/>
              <a:pPr/>
              <a:t>‹#›</a:t>
            </a:fld>
            <a:endParaRPr lang="en-GB"/>
          </a:p>
        </p:txBody>
      </p:sp>
    </p:spTree>
  </p:cSld>
  <p:clrMapOvr>
    <a:masterClrMapping/>
  </p:clrMapOvr>
  <p:transition spd="slow">
    <p:cut thruBlk="1"/>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F88D5B7B-99CB-4BA2-A293-5D0D3EAFDF14}" type="datetimeFigureOut">
              <a:rPr lang="en-GB" smtClean="0"/>
              <a:pPr/>
              <a:t>06/05/2021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68B6C1F0-38FF-46FB-A166-21179FD3CCBA}" type="slidenum">
              <a:rPr lang="en-GB" smtClean="0"/>
              <a:pPr/>
              <a:t>‹#›</a:t>
            </a:fld>
            <a:endParaRPr lang="en-GB"/>
          </a:p>
        </p:txBody>
      </p:sp>
    </p:spTree>
  </p:cSld>
  <p:clrMapOvr>
    <a:masterClrMapping/>
  </p:clrMapOvr>
  <p:transition spd="slow">
    <p:cut thruBlk="1"/>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68B6C1F0-38FF-46FB-A166-21179FD3CCBA}" type="slidenum">
              <a:rPr lang="en-GB" smtClean="0"/>
              <a:pPr/>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F88D5B7B-99CB-4BA2-A293-5D0D3EAFDF14}" type="datetimeFigureOut">
              <a:rPr lang="en-GB" smtClean="0"/>
              <a:pPr/>
              <a:t>06/05/2021</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cSld>
  <p:clrMapOvr>
    <a:overrideClrMapping bg1="lt1" tx1="dk1" bg2="lt2" tx2="dk2" accent1="accent1" accent2="accent2" accent3="accent3" accent4="accent4" accent5="accent5" accent6="accent6" hlink="hlink" folHlink="folHlink"/>
  </p:clrMapOvr>
  <p:transition spd="slow">
    <p:cut thruBlk="1"/>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68B6C1F0-38FF-46FB-A166-21179FD3CCBA}" type="slidenum">
              <a:rPr lang="en-GB" smtClean="0"/>
              <a:pPr/>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F88D5B7B-99CB-4BA2-A293-5D0D3EAFDF14}" type="datetimeFigureOut">
              <a:rPr lang="en-GB" smtClean="0"/>
              <a:pPr/>
              <a:t>06/05/2021</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cSld>
  <p:clrMapOvr>
    <a:masterClrMapping/>
  </p:clrMapOvr>
  <p:transition spd="slow">
    <p:cut thruBlk="1"/>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88D5B7B-99CB-4BA2-A293-5D0D3EAFDF14}" type="datetimeFigureOut">
              <a:rPr lang="en-GB" smtClean="0"/>
              <a:pPr/>
              <a:t>06/05/2021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B6C1F0-38FF-46FB-A166-21179FD3CCBA}"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transition spd="slow">
    <p:cut thruBlk="1"/>
  </p:transition>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68B6C1F0-38FF-46FB-A166-21179FD3CCBA}" type="slidenum">
              <a:rPr lang="en-GB" smtClean="0"/>
              <a:pPr/>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88D5B7B-99CB-4BA2-A293-5D0D3EAFDF14}" type="datetimeFigureOut">
              <a:rPr lang="en-GB" smtClean="0"/>
              <a:pPr/>
              <a:t>06/05/2021</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transition spd="slow">
    <p:cut thruBlk="1"/>
  </p:transition>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F88D5B7B-99CB-4BA2-A293-5D0D3EAFDF14}" type="datetimeFigureOut">
              <a:rPr lang="en-GB" smtClean="0"/>
              <a:pPr/>
              <a:t>06/05/2021</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68B6C1F0-38FF-46FB-A166-21179FD3CCBA}" type="slidenum">
              <a:rPr lang="en-GB" smtClean="0"/>
              <a:pPr/>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ransition spd="slow">
    <p:cut thruBlk="1"/>
  </p:transition>
  <p:timing>
    <p:tnLst>
      <p:par>
        <p:cTn id="1" dur="indefinite" restart="never" nodeType="tmRoot"/>
      </p:par>
    </p:tnLst>
  </p:timing>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smtClean="0"/>
              <a:t>Some Stories from our Families</a:t>
            </a:r>
          </a:p>
          <a:p>
            <a:endParaRPr lang="en-GB" dirty="0" smtClean="0"/>
          </a:p>
          <a:p>
            <a:r>
              <a:rPr lang="en-GB" smtClean="0"/>
              <a:t>Paul Darby.</a:t>
            </a:r>
            <a:endParaRPr lang="en-GB" dirty="0"/>
          </a:p>
        </p:txBody>
      </p:sp>
      <p:sp>
        <p:nvSpPr>
          <p:cNvPr id="2" name="Title 1"/>
          <p:cNvSpPr>
            <a:spLocks noGrp="1"/>
          </p:cNvSpPr>
          <p:nvPr>
            <p:ph type="ctrTitle"/>
          </p:nvPr>
        </p:nvSpPr>
        <p:spPr/>
        <p:txBody>
          <a:bodyPr/>
          <a:lstStyle/>
          <a:p>
            <a:r>
              <a:rPr lang="en-GB" dirty="0" smtClean="0"/>
              <a:t>IFST</a:t>
            </a:r>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are our Families</a:t>
            </a:r>
            <a:endParaRPr lang="en-GB" dirty="0"/>
          </a:p>
        </p:txBody>
      </p:sp>
      <p:sp>
        <p:nvSpPr>
          <p:cNvPr id="3" name="Content Placeholder 2"/>
          <p:cNvSpPr>
            <a:spLocks noGrp="1"/>
          </p:cNvSpPr>
          <p:nvPr>
            <p:ph sz="quarter" idx="1"/>
          </p:nvPr>
        </p:nvSpPr>
        <p:spPr/>
        <p:txBody>
          <a:bodyPr>
            <a:normAutofit/>
          </a:bodyPr>
          <a:lstStyle/>
          <a:p>
            <a:endParaRPr lang="en-GB" dirty="0" smtClean="0"/>
          </a:p>
          <a:p>
            <a:r>
              <a:rPr lang="en-GB" dirty="0" smtClean="0"/>
              <a:t>Current Drug users</a:t>
            </a:r>
          </a:p>
          <a:p>
            <a:r>
              <a:rPr lang="en-GB" dirty="0" smtClean="0"/>
              <a:t>Alcohol Dependent </a:t>
            </a:r>
          </a:p>
          <a:p>
            <a:r>
              <a:rPr lang="en-GB" dirty="0" smtClean="0"/>
              <a:t>Long term Social Service involvement</a:t>
            </a:r>
          </a:p>
          <a:p>
            <a:r>
              <a:rPr lang="en-GB" dirty="0" smtClean="0"/>
              <a:t>Children at Risk of or experiencing Significant Harm</a:t>
            </a:r>
          </a:p>
          <a:p>
            <a:r>
              <a:rPr lang="en-GB" dirty="0" smtClean="0"/>
              <a:t>Children who have been neglected</a:t>
            </a:r>
          </a:p>
          <a:p>
            <a:r>
              <a:rPr lang="en-GB" dirty="0" smtClean="0"/>
              <a:t>People with Chaotic Lifestyles</a:t>
            </a:r>
          </a:p>
          <a:p>
            <a:r>
              <a:rPr lang="en-GB" dirty="0" smtClean="0"/>
              <a:t>People who don’t engage with Services</a:t>
            </a:r>
            <a:endParaRPr lang="en-GB" dirty="0"/>
          </a:p>
        </p:txBody>
      </p:sp>
    </p:spTree>
  </p:cSld>
  <p:clrMapOvr>
    <a:masterClrMapping/>
  </p:clrMapOvr>
  <p:transition spd="slow"/>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Underpinning Model.</a:t>
            </a:r>
            <a:endParaRPr lang="en-GB" dirty="0"/>
          </a:p>
        </p:txBody>
      </p:sp>
      <p:sp>
        <p:nvSpPr>
          <p:cNvPr id="3" name="Content Placeholder 2"/>
          <p:cNvSpPr>
            <a:spLocks noGrp="1"/>
          </p:cNvSpPr>
          <p:nvPr>
            <p:ph sz="quarter" idx="1"/>
          </p:nvPr>
        </p:nvSpPr>
        <p:spPr/>
        <p:txBody>
          <a:bodyPr>
            <a:normAutofit/>
          </a:bodyPr>
          <a:lstStyle/>
          <a:p>
            <a:endParaRPr lang="en-GB" dirty="0" smtClean="0"/>
          </a:p>
          <a:p>
            <a:r>
              <a:rPr lang="en-GB" dirty="0" smtClean="0"/>
              <a:t>IFST members use a model which integrates, Safety Planning, Motivational interviewing, the </a:t>
            </a:r>
            <a:r>
              <a:rPr lang="en-GB" dirty="0" err="1" smtClean="0"/>
              <a:t>Transtheoretical</a:t>
            </a:r>
            <a:r>
              <a:rPr lang="en-GB" dirty="0" smtClean="0"/>
              <a:t> model of change and Goal Setting. </a:t>
            </a:r>
          </a:p>
          <a:p>
            <a:r>
              <a:rPr lang="en-GB" dirty="0" smtClean="0"/>
              <a:t>We work in a reflective multiagency environment.</a:t>
            </a:r>
          </a:p>
          <a:p>
            <a:r>
              <a:rPr lang="en-GB" dirty="0" smtClean="0"/>
              <a:t>We deliver the model to families in crisis, alcohol and substance misuse are prioritised.</a:t>
            </a:r>
          </a:p>
          <a:p>
            <a:r>
              <a:rPr lang="en-GB" dirty="0" smtClean="0"/>
              <a:t>IFST members develop relationships with the families in which they work.</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Transtheoretical</a:t>
            </a:r>
            <a:r>
              <a:rPr lang="en-GB" dirty="0" smtClean="0"/>
              <a:t> Model of Change</a:t>
            </a:r>
            <a:endParaRPr lang="en-GB" dirty="0"/>
          </a:p>
        </p:txBody>
      </p:sp>
      <p:pic>
        <p:nvPicPr>
          <p:cNvPr id="1029" name="Picture 5" descr="C:\Users\pdarby\Pictures\stages-change-e1373992809700.gif"/>
          <p:cNvPicPr>
            <a:picLocks noGrp="1" noChangeAspect="1" noChangeArrowheads="1"/>
          </p:cNvPicPr>
          <p:nvPr>
            <p:ph sz="quarter" idx="1"/>
          </p:nvPr>
        </p:nvPicPr>
        <p:blipFill>
          <a:blip r:embed="rId2" cstate="print"/>
          <a:srcRect/>
          <a:stretch>
            <a:fillRect/>
          </a:stretch>
        </p:blipFill>
        <p:spPr bwMode="auto">
          <a:xfrm>
            <a:off x="1259633" y="1844824"/>
            <a:ext cx="6624736" cy="4104456"/>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t>Transtheoretical</a:t>
            </a:r>
            <a:r>
              <a:rPr lang="en-GB" dirty="0" smtClean="0"/>
              <a:t> Model of Change</a:t>
            </a:r>
            <a:endParaRPr lang="en-GB" dirty="0"/>
          </a:p>
        </p:txBody>
      </p:sp>
      <p:sp>
        <p:nvSpPr>
          <p:cNvPr id="3" name="Content Placeholder 2"/>
          <p:cNvSpPr>
            <a:spLocks noGrp="1"/>
          </p:cNvSpPr>
          <p:nvPr>
            <p:ph sz="quarter" idx="1"/>
          </p:nvPr>
        </p:nvSpPr>
        <p:spPr/>
        <p:txBody>
          <a:bodyPr/>
          <a:lstStyle/>
          <a:p>
            <a:endParaRPr lang="en-GB" dirty="0" smtClean="0"/>
          </a:p>
          <a:p>
            <a:endParaRPr lang="en-GB" dirty="0" smtClean="0"/>
          </a:p>
          <a:p>
            <a:endParaRPr lang="en-GB" dirty="0" smtClean="0"/>
          </a:p>
          <a:p>
            <a:r>
              <a:rPr lang="en-GB" dirty="0" smtClean="0"/>
              <a:t>A Journey around the cycle from the perspective of Some of our clients.</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 contemplation</a:t>
            </a:r>
            <a:endParaRPr lang="en-GB" dirty="0"/>
          </a:p>
        </p:txBody>
      </p:sp>
      <p:sp>
        <p:nvSpPr>
          <p:cNvPr id="3" name="Content Placeholder 2"/>
          <p:cNvSpPr>
            <a:spLocks noGrp="1"/>
          </p:cNvSpPr>
          <p:nvPr>
            <p:ph sz="quarter" idx="1"/>
          </p:nvPr>
        </p:nvSpPr>
        <p:spPr/>
        <p:txBody>
          <a:bodyPr>
            <a:normAutofit/>
          </a:bodyPr>
          <a:lstStyle/>
          <a:p>
            <a:r>
              <a:rPr lang="en-GB" dirty="0" smtClean="0">
                <a:solidFill>
                  <a:srgbClr val="FF0000"/>
                </a:solidFill>
              </a:rPr>
              <a:t>At this stage there is little or no insight that the behaviour or lifestyle is harmful to themselves or their children.</a:t>
            </a:r>
          </a:p>
          <a:p>
            <a:endParaRPr lang="en-GB" dirty="0"/>
          </a:p>
          <a:p>
            <a:r>
              <a:rPr lang="en-GB" dirty="0" smtClean="0"/>
              <a:t>“I was using </a:t>
            </a:r>
            <a:r>
              <a:rPr lang="en-GB" dirty="0"/>
              <a:t>smack on a daily basis, used to do the same thing every day with </a:t>
            </a:r>
            <a:r>
              <a:rPr lang="en-GB" dirty="0" smtClean="0"/>
              <a:t>S.  </a:t>
            </a:r>
            <a:r>
              <a:rPr lang="en-GB" dirty="0"/>
              <a:t>Get up sit all day in his bedroom smoking, then go to </a:t>
            </a:r>
            <a:r>
              <a:rPr lang="en-GB" dirty="0" err="1"/>
              <a:t>Asda</a:t>
            </a:r>
            <a:r>
              <a:rPr lang="en-GB" dirty="0"/>
              <a:t> to get some PJ’s and food, then my script and home</a:t>
            </a:r>
            <a:r>
              <a:rPr lang="en-GB" dirty="0" smtClean="0"/>
              <a:t>.  I didn’t care about anyone else including my children”. </a:t>
            </a:r>
            <a:r>
              <a:rPr lang="en-GB" sz="1600" dirty="0" smtClean="0"/>
              <a:t>(K, 26, mother of 2, Heroin User, 1 child previously removed from her care, home now).</a:t>
            </a:r>
            <a:endParaRPr lang="en-GB" sz="1600" dirty="0"/>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down)">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 Contemplation</a:t>
            </a:r>
            <a:endParaRPr lang="en-GB" dirty="0"/>
          </a:p>
        </p:txBody>
      </p:sp>
      <p:sp>
        <p:nvSpPr>
          <p:cNvPr id="3" name="Content Placeholder 2"/>
          <p:cNvSpPr>
            <a:spLocks noGrp="1"/>
          </p:cNvSpPr>
          <p:nvPr>
            <p:ph sz="quarter" idx="1"/>
          </p:nvPr>
        </p:nvSpPr>
        <p:spPr/>
        <p:txBody>
          <a:bodyPr>
            <a:normAutofit/>
          </a:bodyPr>
          <a:lstStyle/>
          <a:p>
            <a:endParaRPr lang="en-GB" dirty="0" smtClean="0"/>
          </a:p>
          <a:p>
            <a:endParaRPr lang="en-GB" dirty="0" smtClean="0"/>
          </a:p>
          <a:p>
            <a:r>
              <a:rPr lang="en-GB" dirty="0" smtClean="0"/>
              <a:t>“Things were really bad, I didn’t have my children they were with their step Dad.  I’d come out of a really heavy drink problem there was no communication with my kids everything was all just up in the air”. </a:t>
            </a:r>
            <a:r>
              <a:rPr lang="en-GB" sz="1600" dirty="0" smtClean="0"/>
              <a:t>(N, 32, Mum of 4, Alcohol Dependant, 2 children previously removed from her care, home now).</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 Contemplation</a:t>
            </a:r>
            <a:endParaRPr lang="en-GB" dirty="0"/>
          </a:p>
        </p:txBody>
      </p:sp>
      <p:sp>
        <p:nvSpPr>
          <p:cNvPr id="3" name="Content Placeholder 2"/>
          <p:cNvSpPr>
            <a:spLocks noGrp="1"/>
          </p:cNvSpPr>
          <p:nvPr>
            <p:ph sz="quarter" idx="1"/>
          </p:nvPr>
        </p:nvSpPr>
        <p:spPr/>
        <p:txBody>
          <a:bodyPr/>
          <a:lstStyle/>
          <a:p>
            <a:endParaRPr lang="en-GB" dirty="0" smtClean="0"/>
          </a:p>
          <a:p>
            <a:endParaRPr lang="en-GB" dirty="0" smtClean="0"/>
          </a:p>
          <a:p>
            <a:endParaRPr lang="en-GB" dirty="0" smtClean="0"/>
          </a:p>
          <a:p>
            <a:r>
              <a:rPr lang="en-GB" dirty="0" smtClean="0"/>
              <a:t>“Really bad I’d just come off the valium, I was taking everything, I was pushing the limit.  I had no kids when I woke up and I had to be supervised with them”. </a:t>
            </a:r>
            <a:r>
              <a:rPr lang="en-GB" sz="1600" dirty="0" smtClean="0"/>
              <a:t>(R, 36, mum of 5, 3 youngest previously removed from her care, home now).</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Contemplation</a:t>
            </a:r>
            <a:endParaRPr lang="en-GB" dirty="0"/>
          </a:p>
        </p:txBody>
      </p:sp>
      <p:sp>
        <p:nvSpPr>
          <p:cNvPr id="3" name="Content Placeholder 2"/>
          <p:cNvSpPr>
            <a:spLocks noGrp="1"/>
          </p:cNvSpPr>
          <p:nvPr>
            <p:ph sz="quarter" idx="1"/>
          </p:nvPr>
        </p:nvSpPr>
        <p:spPr/>
        <p:txBody>
          <a:bodyPr/>
          <a:lstStyle/>
          <a:p>
            <a:endParaRPr lang="en-GB" dirty="0" smtClean="0"/>
          </a:p>
          <a:p>
            <a:r>
              <a:rPr lang="en-GB" dirty="0" smtClean="0">
                <a:solidFill>
                  <a:srgbClr val="FF0000"/>
                </a:solidFill>
              </a:rPr>
              <a:t>At this stage there may be a developing awareness that their behaviour or lifestyle is harmful.</a:t>
            </a:r>
          </a:p>
          <a:p>
            <a:endParaRPr lang="en-GB" dirty="0"/>
          </a:p>
          <a:p>
            <a:r>
              <a:rPr lang="en-GB" dirty="0" smtClean="0"/>
              <a:t>“S </a:t>
            </a:r>
            <a:r>
              <a:rPr lang="en-GB" dirty="0"/>
              <a:t>went to jail and I was four weeks pregnant.  So I went </a:t>
            </a:r>
            <a:r>
              <a:rPr lang="en-GB" dirty="0" smtClean="0"/>
              <a:t>to a </a:t>
            </a:r>
            <a:r>
              <a:rPr lang="en-GB" dirty="0"/>
              <a:t>drug service and got back on a script till I had </a:t>
            </a:r>
            <a:r>
              <a:rPr lang="en-GB" dirty="0" smtClean="0"/>
              <a:t>M, </a:t>
            </a:r>
            <a:r>
              <a:rPr lang="en-GB" dirty="0"/>
              <a:t>then went back using drugs now and </a:t>
            </a:r>
            <a:r>
              <a:rPr lang="en-GB" dirty="0" smtClean="0"/>
              <a:t>then”. (K).</a:t>
            </a:r>
            <a:endParaRPr lang="en-GB" dirty="0"/>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Contemplation</a:t>
            </a:r>
            <a:endParaRPr lang="en-GB" dirty="0"/>
          </a:p>
        </p:txBody>
      </p:sp>
      <p:sp>
        <p:nvSpPr>
          <p:cNvPr id="3" name="Content Placeholder 2"/>
          <p:cNvSpPr>
            <a:spLocks noGrp="1"/>
          </p:cNvSpPr>
          <p:nvPr>
            <p:ph sz="quarter" idx="1"/>
          </p:nvPr>
        </p:nvSpPr>
        <p:spPr/>
        <p:txBody>
          <a:bodyPr>
            <a:normAutofit/>
          </a:bodyPr>
          <a:lstStyle/>
          <a:p>
            <a:endParaRPr lang="en-GB" dirty="0" smtClean="0"/>
          </a:p>
          <a:p>
            <a:r>
              <a:rPr lang="en-GB" dirty="0" smtClean="0"/>
              <a:t>“When I had the baby, the way that I looked at things were totally different”. </a:t>
            </a:r>
            <a:r>
              <a:rPr lang="en-GB" sz="1600" dirty="0" smtClean="0"/>
              <a:t>(NT, 24, mum of 1, heroin user, child at risk of removal at birth, home now).</a:t>
            </a:r>
          </a:p>
          <a:p>
            <a:endParaRPr lang="en-GB" dirty="0" smtClean="0"/>
          </a:p>
          <a:p>
            <a:endParaRPr lang="en-GB" dirty="0" smtClean="0"/>
          </a:p>
          <a:p>
            <a:r>
              <a:rPr lang="en-GB" dirty="0" smtClean="0"/>
              <a:t>“It’s something I’d never thought of before, I’d never thought oh, what would happen if I got drunk and the kids were there and something happened”. (N).</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Contemplation</a:t>
            </a:r>
            <a:endParaRPr lang="en-GB" dirty="0"/>
          </a:p>
        </p:txBody>
      </p:sp>
      <p:sp>
        <p:nvSpPr>
          <p:cNvPr id="3" name="Content Placeholder 2"/>
          <p:cNvSpPr>
            <a:spLocks noGrp="1"/>
          </p:cNvSpPr>
          <p:nvPr>
            <p:ph sz="quarter" idx="1"/>
          </p:nvPr>
        </p:nvSpPr>
        <p:spPr/>
        <p:txBody>
          <a:bodyPr/>
          <a:lstStyle/>
          <a:p>
            <a:endParaRPr lang="en-GB" dirty="0" smtClean="0"/>
          </a:p>
          <a:p>
            <a:endParaRPr lang="en-GB" dirty="0" smtClean="0"/>
          </a:p>
          <a:p>
            <a:endParaRPr lang="en-GB" dirty="0" smtClean="0"/>
          </a:p>
          <a:p>
            <a:r>
              <a:rPr lang="en-GB" dirty="0" smtClean="0"/>
              <a:t>“Put it this way when I woke up I didn’t know where I was, how to be a parent, then I decided to fight for my children”. (R).</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Determination</a:t>
            </a:r>
            <a:endParaRPr lang="en-GB" dirty="0"/>
          </a:p>
        </p:txBody>
      </p:sp>
      <p:sp>
        <p:nvSpPr>
          <p:cNvPr id="3" name="Content Placeholder 2"/>
          <p:cNvSpPr>
            <a:spLocks noGrp="1"/>
          </p:cNvSpPr>
          <p:nvPr>
            <p:ph sz="quarter" idx="1"/>
          </p:nvPr>
        </p:nvSpPr>
        <p:spPr/>
        <p:txBody>
          <a:bodyPr/>
          <a:lstStyle/>
          <a:p>
            <a:endParaRPr lang="en-GB" dirty="0" smtClean="0">
              <a:solidFill>
                <a:srgbClr val="FF0000"/>
              </a:solidFill>
            </a:endParaRPr>
          </a:p>
          <a:p>
            <a:r>
              <a:rPr lang="en-GB" dirty="0" smtClean="0">
                <a:solidFill>
                  <a:srgbClr val="FF0000"/>
                </a:solidFill>
              </a:rPr>
              <a:t>At this stage there is a recognition for a need to change but practical skills, confidence and organisation is needed.</a:t>
            </a:r>
          </a:p>
          <a:p>
            <a:endParaRPr lang="en-GB" dirty="0" smtClean="0"/>
          </a:p>
          <a:p>
            <a:r>
              <a:rPr lang="en-GB" dirty="0" smtClean="0"/>
              <a:t>“When </a:t>
            </a:r>
            <a:r>
              <a:rPr lang="en-GB" dirty="0"/>
              <a:t>I </a:t>
            </a:r>
            <a:r>
              <a:rPr lang="en-GB" dirty="0" smtClean="0"/>
              <a:t>lost my child </a:t>
            </a:r>
            <a:r>
              <a:rPr lang="en-GB" dirty="0"/>
              <a:t>through my drug </a:t>
            </a:r>
            <a:r>
              <a:rPr lang="en-GB" dirty="0" smtClean="0"/>
              <a:t>use </a:t>
            </a:r>
            <a:r>
              <a:rPr lang="en-GB" dirty="0"/>
              <a:t>and the people I was bothering with I asked to be put in </a:t>
            </a:r>
            <a:r>
              <a:rPr lang="en-GB" dirty="0" smtClean="0"/>
              <a:t>rehab”. (K).</a:t>
            </a:r>
          </a:p>
          <a:p>
            <a:endParaRPr lang="en-GB" dirty="0"/>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Determination</a:t>
            </a:r>
            <a:endParaRPr lang="en-GB" dirty="0"/>
          </a:p>
        </p:txBody>
      </p:sp>
      <p:sp>
        <p:nvSpPr>
          <p:cNvPr id="3" name="Content Placeholder 2"/>
          <p:cNvSpPr>
            <a:spLocks noGrp="1"/>
          </p:cNvSpPr>
          <p:nvPr>
            <p:ph sz="quarter" idx="1"/>
          </p:nvPr>
        </p:nvSpPr>
        <p:spPr/>
        <p:txBody>
          <a:bodyPr/>
          <a:lstStyle/>
          <a:p>
            <a:endParaRPr lang="en-GB" dirty="0" smtClean="0"/>
          </a:p>
          <a:p>
            <a:endParaRPr lang="en-GB" dirty="0" smtClean="0"/>
          </a:p>
          <a:p>
            <a:r>
              <a:rPr lang="en-GB" dirty="0" smtClean="0"/>
              <a:t>“We set some goals and they got me back on track”. </a:t>
            </a:r>
            <a:r>
              <a:rPr lang="en-GB" sz="1600" dirty="0" smtClean="0"/>
              <a:t>(P, 28, mother of 2, heroin user).</a:t>
            </a:r>
          </a:p>
          <a:p>
            <a:endParaRPr lang="en-GB" dirty="0" smtClean="0"/>
          </a:p>
          <a:p>
            <a:r>
              <a:rPr lang="en-GB" dirty="0" smtClean="0"/>
              <a:t>“It was having the strength to do it, if you had asked me to tell you what my strengths were, I would have said I don’t have any”. (P).</a:t>
            </a:r>
          </a:p>
          <a:p>
            <a:endParaRPr lang="en-GB" dirty="0" smtClean="0"/>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Determination</a:t>
            </a:r>
            <a:endParaRPr lang="en-GB" dirty="0"/>
          </a:p>
        </p:txBody>
      </p:sp>
      <p:sp>
        <p:nvSpPr>
          <p:cNvPr id="3" name="Content Placeholder 2"/>
          <p:cNvSpPr>
            <a:spLocks noGrp="1"/>
          </p:cNvSpPr>
          <p:nvPr>
            <p:ph sz="quarter" idx="1"/>
          </p:nvPr>
        </p:nvSpPr>
        <p:spPr/>
        <p:txBody>
          <a:bodyPr/>
          <a:lstStyle/>
          <a:p>
            <a:endParaRPr lang="en-GB" dirty="0" smtClean="0"/>
          </a:p>
          <a:p>
            <a:r>
              <a:rPr lang="en-GB" dirty="0" smtClean="0"/>
              <a:t>“I’d stopped most of the drugs, it was just cannabis, but I did need help”. (NT).</a:t>
            </a:r>
          </a:p>
          <a:p>
            <a:endParaRPr lang="en-GB" dirty="0" smtClean="0"/>
          </a:p>
          <a:p>
            <a:endParaRPr lang="en-GB" dirty="0" smtClean="0"/>
          </a:p>
          <a:p>
            <a:r>
              <a:rPr lang="en-GB" dirty="0" smtClean="0"/>
              <a:t>“The goals helped because I could look back and see where I was and that I have actually moved on from there”. (P).</a:t>
            </a:r>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Action</a:t>
            </a:r>
            <a:endParaRPr lang="en-GB" dirty="0"/>
          </a:p>
        </p:txBody>
      </p:sp>
      <p:sp>
        <p:nvSpPr>
          <p:cNvPr id="3" name="Content Placeholder 2"/>
          <p:cNvSpPr>
            <a:spLocks noGrp="1"/>
          </p:cNvSpPr>
          <p:nvPr>
            <p:ph sz="quarter" idx="1"/>
          </p:nvPr>
        </p:nvSpPr>
        <p:spPr/>
        <p:txBody>
          <a:bodyPr>
            <a:normAutofit/>
          </a:bodyPr>
          <a:lstStyle/>
          <a:p>
            <a:endParaRPr lang="en-GB" dirty="0" smtClean="0">
              <a:solidFill>
                <a:srgbClr val="FF0000"/>
              </a:solidFill>
            </a:endParaRPr>
          </a:p>
          <a:p>
            <a:r>
              <a:rPr lang="en-GB" dirty="0" smtClean="0">
                <a:solidFill>
                  <a:srgbClr val="FF0000"/>
                </a:solidFill>
              </a:rPr>
              <a:t>At this stage plans for lifestyle change are being put into action.  </a:t>
            </a:r>
          </a:p>
          <a:p>
            <a:endParaRPr lang="en-GB" dirty="0" smtClean="0"/>
          </a:p>
          <a:p>
            <a:endParaRPr lang="en-GB" dirty="0" smtClean="0"/>
          </a:p>
          <a:p>
            <a:endParaRPr lang="en-GB" dirty="0" smtClean="0"/>
          </a:p>
          <a:p>
            <a:r>
              <a:rPr lang="en-GB" dirty="0" smtClean="0"/>
              <a:t>“I </a:t>
            </a:r>
            <a:r>
              <a:rPr lang="en-GB" dirty="0"/>
              <a:t>did a rapid </a:t>
            </a:r>
            <a:r>
              <a:rPr lang="en-GB" dirty="0" err="1"/>
              <a:t>detox</a:t>
            </a:r>
            <a:r>
              <a:rPr lang="en-GB" dirty="0"/>
              <a:t> and I went to rehab to do 5 months in Weston Super </a:t>
            </a:r>
            <a:r>
              <a:rPr lang="en-GB" dirty="0" smtClean="0"/>
              <a:t>mare”. (K)</a:t>
            </a:r>
          </a:p>
          <a:p>
            <a:endParaRPr lang="en-GB" dirty="0"/>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Action</a:t>
            </a:r>
            <a:endParaRPr lang="en-GB" dirty="0"/>
          </a:p>
        </p:txBody>
      </p:sp>
      <p:sp>
        <p:nvSpPr>
          <p:cNvPr id="3" name="Content Placeholder 2"/>
          <p:cNvSpPr>
            <a:spLocks noGrp="1"/>
          </p:cNvSpPr>
          <p:nvPr>
            <p:ph sz="quarter" idx="1"/>
          </p:nvPr>
        </p:nvSpPr>
        <p:spPr/>
        <p:txBody>
          <a:bodyPr/>
          <a:lstStyle/>
          <a:p>
            <a:endParaRPr lang="en-GB" dirty="0" smtClean="0"/>
          </a:p>
          <a:p>
            <a:endParaRPr lang="en-GB" dirty="0" smtClean="0"/>
          </a:p>
          <a:p>
            <a:r>
              <a:rPr lang="en-GB" dirty="0" smtClean="0"/>
              <a:t>“I was more confident, making the right decisions, I am getting out and about now and getting my own home”. (NT)</a:t>
            </a:r>
          </a:p>
          <a:p>
            <a:endParaRPr lang="en-GB" dirty="0" smtClean="0"/>
          </a:p>
          <a:p>
            <a:endParaRPr lang="en-GB" dirty="0" smtClean="0"/>
          </a:p>
          <a:p>
            <a:r>
              <a:rPr lang="en-GB" dirty="0" smtClean="0"/>
              <a:t>“I’m drug free now and I’m going to Narcotics Anonymous every week”. (K)</a:t>
            </a:r>
          </a:p>
          <a:p>
            <a:endParaRPr lang="en-GB" dirty="0"/>
          </a:p>
        </p:txBody>
      </p:sp>
    </p:spTree>
  </p:cSld>
  <p:clrMapOvr>
    <a:masterClrMapping/>
  </p:clrMapOvr>
  <p:transition spd="slow">
    <p:cut thruBlk="1"/>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Action</a:t>
            </a:r>
            <a:endParaRPr lang="en-GB" dirty="0"/>
          </a:p>
        </p:txBody>
      </p:sp>
      <p:sp>
        <p:nvSpPr>
          <p:cNvPr id="3" name="Content Placeholder 2"/>
          <p:cNvSpPr>
            <a:spLocks noGrp="1"/>
          </p:cNvSpPr>
          <p:nvPr>
            <p:ph sz="quarter" idx="1"/>
          </p:nvPr>
        </p:nvSpPr>
        <p:spPr/>
        <p:txBody>
          <a:bodyPr/>
          <a:lstStyle/>
          <a:p>
            <a:endParaRPr lang="en-GB" dirty="0" smtClean="0"/>
          </a:p>
          <a:p>
            <a:endParaRPr lang="en-GB" dirty="0" smtClean="0"/>
          </a:p>
          <a:p>
            <a:pPr>
              <a:buNone/>
            </a:pPr>
            <a:r>
              <a:rPr lang="en-GB" dirty="0" smtClean="0"/>
              <a:t>    “Definitely now alcohol is less of a problem, there are times when I think, God I could do with a drink now.  But then I think back about the work that I did with E and I calm down and get on with it”. (N).</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Action</a:t>
            </a:r>
            <a:endParaRPr lang="en-GB" dirty="0"/>
          </a:p>
        </p:txBody>
      </p:sp>
      <p:sp>
        <p:nvSpPr>
          <p:cNvPr id="3" name="Content Placeholder 2"/>
          <p:cNvSpPr>
            <a:spLocks noGrp="1"/>
          </p:cNvSpPr>
          <p:nvPr>
            <p:ph sz="quarter" idx="1"/>
          </p:nvPr>
        </p:nvSpPr>
        <p:spPr/>
        <p:txBody>
          <a:bodyPr/>
          <a:lstStyle/>
          <a:p>
            <a:endParaRPr lang="en-GB" dirty="0" smtClean="0"/>
          </a:p>
          <a:p>
            <a:endParaRPr lang="en-GB" dirty="0" smtClean="0"/>
          </a:p>
          <a:p>
            <a:endParaRPr lang="en-GB" dirty="0" smtClean="0"/>
          </a:p>
          <a:p>
            <a:r>
              <a:rPr lang="en-GB" dirty="0" smtClean="0"/>
              <a:t>“You recognise the negative thought processes and you recognise how you’re feeling and you deal with it”. (R).</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Maintenance</a:t>
            </a:r>
            <a:endParaRPr lang="en-GB" dirty="0"/>
          </a:p>
        </p:txBody>
      </p:sp>
      <p:sp>
        <p:nvSpPr>
          <p:cNvPr id="3" name="Content Placeholder 2"/>
          <p:cNvSpPr>
            <a:spLocks noGrp="1"/>
          </p:cNvSpPr>
          <p:nvPr>
            <p:ph sz="quarter" idx="1"/>
          </p:nvPr>
        </p:nvSpPr>
        <p:spPr/>
        <p:txBody>
          <a:bodyPr>
            <a:normAutofit/>
          </a:bodyPr>
          <a:lstStyle/>
          <a:p>
            <a:endParaRPr lang="en-GB" dirty="0" smtClean="0"/>
          </a:p>
          <a:p>
            <a:r>
              <a:rPr lang="en-GB" dirty="0" smtClean="0">
                <a:solidFill>
                  <a:srgbClr val="FF0000"/>
                </a:solidFill>
              </a:rPr>
              <a:t>At this stage thought and planning have become action and people are beginning to develop long term changes to their lifestyle and behaviours.</a:t>
            </a:r>
          </a:p>
          <a:p>
            <a:endParaRPr lang="en-GB" dirty="0" smtClean="0"/>
          </a:p>
          <a:p>
            <a:endParaRPr lang="en-GB" dirty="0" smtClean="0"/>
          </a:p>
          <a:p>
            <a:r>
              <a:rPr lang="en-GB" dirty="0" smtClean="0"/>
              <a:t>“I was in a much better place, and that improves your confidence, and I think yes I have got strengths and I can do this”. (P).</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Maintenance</a:t>
            </a:r>
            <a:endParaRPr lang="en-GB" dirty="0"/>
          </a:p>
        </p:txBody>
      </p:sp>
      <p:sp>
        <p:nvSpPr>
          <p:cNvPr id="3" name="Content Placeholder 2"/>
          <p:cNvSpPr>
            <a:spLocks noGrp="1"/>
          </p:cNvSpPr>
          <p:nvPr>
            <p:ph sz="quarter" idx="1"/>
          </p:nvPr>
        </p:nvSpPr>
        <p:spPr/>
        <p:txBody>
          <a:bodyPr>
            <a:normAutofit/>
          </a:bodyPr>
          <a:lstStyle/>
          <a:p>
            <a:endParaRPr lang="en-GB" dirty="0" smtClean="0"/>
          </a:p>
          <a:p>
            <a:r>
              <a:rPr lang="en-GB" dirty="0" smtClean="0"/>
              <a:t>“I’m much calmer, I’ve come a long way.  I try different things with the children, I've learnt from all of this to be better”. (R).</a:t>
            </a:r>
          </a:p>
          <a:p>
            <a:endParaRPr lang="en-GB" dirty="0" smtClean="0"/>
          </a:p>
          <a:p>
            <a:endParaRPr lang="en-GB" dirty="0" smtClean="0"/>
          </a:p>
          <a:p>
            <a:r>
              <a:rPr lang="en-GB" dirty="0" smtClean="0"/>
              <a:t>“I was off the drugs, everything was better”. </a:t>
            </a:r>
            <a:r>
              <a:rPr lang="en-GB" sz="1600" dirty="0" smtClean="0"/>
              <a:t>(CC, 20, mother of 1, Cannabis, Valium, Heroin User).</a:t>
            </a:r>
          </a:p>
          <a:p>
            <a:endParaRPr lang="en-GB" dirty="0" smtClean="0"/>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Maintenance</a:t>
            </a:r>
            <a:endParaRPr lang="en-GB" dirty="0"/>
          </a:p>
        </p:txBody>
      </p:sp>
      <p:sp>
        <p:nvSpPr>
          <p:cNvPr id="3" name="Content Placeholder 2"/>
          <p:cNvSpPr>
            <a:spLocks noGrp="1"/>
          </p:cNvSpPr>
          <p:nvPr>
            <p:ph sz="quarter" idx="1"/>
          </p:nvPr>
        </p:nvSpPr>
        <p:spPr/>
        <p:txBody>
          <a:bodyPr/>
          <a:lstStyle/>
          <a:p>
            <a:endParaRPr lang="en-GB" dirty="0" smtClean="0"/>
          </a:p>
          <a:p>
            <a:r>
              <a:rPr lang="en-GB" dirty="0" smtClean="0"/>
              <a:t>“I knew I could do it myself, I still use the goals to look back, I know I'm in a different place now”. (R).</a:t>
            </a:r>
          </a:p>
          <a:p>
            <a:endParaRPr lang="en-GB" dirty="0" smtClean="0"/>
          </a:p>
          <a:p>
            <a:endParaRPr lang="en-GB" dirty="0" smtClean="0"/>
          </a:p>
          <a:p>
            <a:r>
              <a:rPr lang="en-GB" dirty="0" smtClean="0"/>
              <a:t>“Things are really different now, I know if it wasn't for S (IFST Worker). I wouldn’t have the baby now”. (NT).</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Lapse</a:t>
            </a:r>
            <a:endParaRPr lang="en-GB" dirty="0"/>
          </a:p>
        </p:txBody>
      </p:sp>
      <p:sp>
        <p:nvSpPr>
          <p:cNvPr id="3" name="Content Placeholder 2"/>
          <p:cNvSpPr>
            <a:spLocks noGrp="1"/>
          </p:cNvSpPr>
          <p:nvPr>
            <p:ph sz="quarter" idx="1"/>
          </p:nvPr>
        </p:nvSpPr>
        <p:spPr/>
        <p:txBody>
          <a:bodyPr/>
          <a:lstStyle/>
          <a:p>
            <a:endParaRPr lang="en-GB" dirty="0" smtClean="0"/>
          </a:p>
          <a:p>
            <a:endParaRPr lang="en-GB" dirty="0" smtClean="0"/>
          </a:p>
          <a:p>
            <a:endParaRPr lang="en-GB" dirty="0" smtClean="0"/>
          </a:p>
          <a:p>
            <a:r>
              <a:rPr lang="en-GB" dirty="0" smtClean="0">
                <a:solidFill>
                  <a:srgbClr val="FF0000"/>
                </a:solidFill>
              </a:rPr>
              <a:t>Lapse is a normal event in the cycle of change, it is important that this is recognised and not treated as an absolute disaster.</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Lapse</a:t>
            </a:r>
            <a:endParaRPr lang="en-GB" dirty="0"/>
          </a:p>
        </p:txBody>
      </p:sp>
      <p:sp>
        <p:nvSpPr>
          <p:cNvPr id="3" name="Content Placeholder 2"/>
          <p:cNvSpPr>
            <a:spLocks noGrp="1"/>
          </p:cNvSpPr>
          <p:nvPr>
            <p:ph sz="quarter" idx="1"/>
          </p:nvPr>
        </p:nvSpPr>
        <p:spPr/>
        <p:txBody>
          <a:bodyPr/>
          <a:lstStyle/>
          <a:p>
            <a:endParaRPr lang="en-GB" dirty="0" smtClean="0"/>
          </a:p>
          <a:p>
            <a:endParaRPr lang="en-GB" dirty="0" smtClean="0"/>
          </a:p>
          <a:p>
            <a:r>
              <a:rPr lang="en-GB" dirty="0" smtClean="0"/>
              <a:t>“E (IFST Worker) did say that that if I had a setback it would not be the end of the world, she didn’t scare me into not doing it.  She was always straight down the line, I knew she would tell me if things started to go backwards”. (N).</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Lapse</a:t>
            </a:r>
            <a:endParaRPr lang="en-GB" dirty="0"/>
          </a:p>
        </p:txBody>
      </p:sp>
      <p:sp>
        <p:nvSpPr>
          <p:cNvPr id="3" name="Content Placeholder 2"/>
          <p:cNvSpPr>
            <a:spLocks noGrp="1"/>
          </p:cNvSpPr>
          <p:nvPr>
            <p:ph sz="quarter" idx="1"/>
          </p:nvPr>
        </p:nvSpPr>
        <p:spPr/>
        <p:txBody>
          <a:bodyPr>
            <a:normAutofit/>
          </a:bodyPr>
          <a:lstStyle/>
          <a:p>
            <a:endParaRPr lang="en-GB" dirty="0" smtClean="0"/>
          </a:p>
          <a:p>
            <a:r>
              <a:rPr lang="en-GB" dirty="0" smtClean="0"/>
              <a:t>“There was a lapse and I told R (IFST Worker).  I went to Catalyst and they sent me to DIP.  But I used the safety plan and goals and got back on track”. (CC)</a:t>
            </a:r>
          </a:p>
          <a:p>
            <a:endParaRPr lang="en-GB" dirty="0" smtClean="0"/>
          </a:p>
          <a:p>
            <a:endParaRPr lang="en-GB" dirty="0" smtClean="0"/>
          </a:p>
          <a:p>
            <a:r>
              <a:rPr lang="en-GB" dirty="0" smtClean="0"/>
              <a:t>“I remember I got angry one day, but getting angry doesn’t mean I’m going to harm my children, because the safety plan worked”. (R).</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Lapse</a:t>
            </a:r>
            <a:endParaRPr lang="en-GB" dirty="0"/>
          </a:p>
        </p:txBody>
      </p:sp>
      <p:sp>
        <p:nvSpPr>
          <p:cNvPr id="3" name="Content Placeholder 2"/>
          <p:cNvSpPr>
            <a:spLocks noGrp="1"/>
          </p:cNvSpPr>
          <p:nvPr>
            <p:ph sz="quarter" idx="1"/>
          </p:nvPr>
        </p:nvSpPr>
        <p:spPr/>
        <p:txBody>
          <a:bodyPr/>
          <a:lstStyle/>
          <a:p>
            <a:endParaRPr lang="en-GB" dirty="0" smtClean="0"/>
          </a:p>
          <a:p>
            <a:endParaRPr lang="en-GB" dirty="0" smtClean="0"/>
          </a:p>
          <a:p>
            <a:r>
              <a:rPr lang="en-GB" dirty="0" smtClean="0"/>
              <a:t>“I don’t want to go back to where I was, I don’t want to go back there”. (P).</a:t>
            </a:r>
          </a:p>
          <a:p>
            <a:endParaRPr lang="en-GB" dirty="0" smtClean="0"/>
          </a:p>
          <a:p>
            <a:endParaRPr lang="en-GB" dirty="0" smtClean="0"/>
          </a:p>
          <a:p>
            <a:r>
              <a:rPr lang="en-GB" dirty="0" smtClean="0"/>
              <a:t>“If I went back, I know pretty soon I’d be dead”. (K).</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Motivational Interviewing</a:t>
            </a:r>
            <a:endParaRPr lang="en-GB" dirty="0"/>
          </a:p>
        </p:txBody>
      </p:sp>
      <p:sp>
        <p:nvSpPr>
          <p:cNvPr id="3" name="Content Placeholder 2"/>
          <p:cNvSpPr>
            <a:spLocks noGrp="1"/>
          </p:cNvSpPr>
          <p:nvPr>
            <p:ph sz="quarter" idx="1"/>
          </p:nvPr>
        </p:nvSpPr>
        <p:spPr/>
        <p:txBody>
          <a:bodyPr>
            <a:normAutofit/>
          </a:bodyPr>
          <a:lstStyle/>
          <a:p>
            <a:endParaRPr lang="en-GB" dirty="0" smtClean="0"/>
          </a:p>
          <a:p>
            <a:r>
              <a:rPr lang="en-GB" dirty="0" smtClean="0"/>
              <a:t>Motivational Interviewing is an essential aspect of IFST practice.  </a:t>
            </a:r>
          </a:p>
          <a:p>
            <a:endParaRPr lang="en-GB" dirty="0" smtClean="0"/>
          </a:p>
          <a:p>
            <a:endParaRPr lang="en-GB" dirty="0" smtClean="0"/>
          </a:p>
          <a:p>
            <a:r>
              <a:rPr lang="en-GB" dirty="0" smtClean="0"/>
              <a:t>This intervention emphasises an empathetic approach, active listening, partnership and reflective, non judgemental interactions. </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Motivational Interviewing</a:t>
            </a:r>
            <a:endParaRPr lang="en-GB" dirty="0"/>
          </a:p>
        </p:txBody>
      </p:sp>
      <p:sp>
        <p:nvSpPr>
          <p:cNvPr id="3" name="Content Placeholder 2"/>
          <p:cNvSpPr>
            <a:spLocks noGrp="1"/>
          </p:cNvSpPr>
          <p:nvPr>
            <p:ph sz="quarter" idx="1"/>
          </p:nvPr>
        </p:nvSpPr>
        <p:spPr/>
        <p:txBody>
          <a:bodyPr/>
          <a:lstStyle/>
          <a:p>
            <a:endParaRPr lang="en-GB" dirty="0" smtClean="0"/>
          </a:p>
          <a:p>
            <a:endParaRPr lang="en-GB" dirty="0" smtClean="0"/>
          </a:p>
          <a:p>
            <a:r>
              <a:rPr lang="en-GB" dirty="0" smtClean="0"/>
              <a:t>This reduces resistance and increases internal motivation to change.  </a:t>
            </a:r>
          </a:p>
          <a:p>
            <a:endParaRPr lang="en-GB" dirty="0" smtClean="0"/>
          </a:p>
          <a:p>
            <a:r>
              <a:rPr lang="en-GB" dirty="0" smtClean="0"/>
              <a:t>By using this approach consistently, relationships develop very quickly with our families.</a:t>
            </a:r>
          </a:p>
          <a:p>
            <a:endParaRPr lang="en-GB" dirty="0"/>
          </a:p>
        </p:txBody>
      </p:sp>
    </p:spTree>
  </p:cSld>
  <p:clrMapOvr>
    <a:masterClrMapping/>
  </p:clrMapOvr>
  <p:transition spd="slow">
    <p:cut thruBlk="1"/>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Motivational Interviewing.</a:t>
            </a:r>
            <a:endParaRPr lang="en-GB" dirty="0"/>
          </a:p>
        </p:txBody>
      </p:sp>
      <p:sp>
        <p:nvSpPr>
          <p:cNvPr id="3" name="Content Placeholder 2"/>
          <p:cNvSpPr>
            <a:spLocks noGrp="1"/>
          </p:cNvSpPr>
          <p:nvPr>
            <p:ph sz="quarter" idx="1"/>
          </p:nvPr>
        </p:nvSpPr>
        <p:spPr/>
        <p:txBody>
          <a:bodyPr>
            <a:normAutofit/>
          </a:bodyPr>
          <a:lstStyle/>
          <a:p>
            <a:endParaRPr lang="en-GB" dirty="0" smtClean="0"/>
          </a:p>
          <a:p>
            <a:r>
              <a:rPr lang="en-GB" dirty="0" smtClean="0"/>
              <a:t>“I could talk to her, it’s just the way my mind was thinking.  S (IFST) listened to me, she helped me get my confidence back, now I can tell her anything”. (NT).</a:t>
            </a:r>
          </a:p>
          <a:p>
            <a:endParaRPr lang="en-GB" dirty="0" smtClean="0"/>
          </a:p>
          <a:p>
            <a:r>
              <a:rPr lang="en-GB" dirty="0" smtClean="0"/>
              <a:t>“I was like if she asked a question and stuff she said it in a way that I’d understand.   She knew where I was coming from, she just got me”. (CC).</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Motivational Interviewing.</a:t>
            </a:r>
            <a:endParaRPr lang="en-GB" dirty="0"/>
          </a:p>
        </p:txBody>
      </p:sp>
      <p:sp>
        <p:nvSpPr>
          <p:cNvPr id="3" name="Content Placeholder 2"/>
          <p:cNvSpPr>
            <a:spLocks noGrp="1"/>
          </p:cNvSpPr>
          <p:nvPr>
            <p:ph sz="quarter" idx="1"/>
          </p:nvPr>
        </p:nvSpPr>
        <p:spPr/>
        <p:txBody>
          <a:bodyPr/>
          <a:lstStyle/>
          <a:p>
            <a:endParaRPr lang="en-GB" dirty="0" smtClean="0"/>
          </a:p>
          <a:p>
            <a:endParaRPr lang="en-GB" dirty="0" smtClean="0"/>
          </a:p>
          <a:p>
            <a:r>
              <a:rPr lang="en-GB" dirty="0" smtClean="0"/>
              <a:t>“He understood me I found it hard to put into words but he read between the lines and just understood me.  I still don’t like authority but I like him”. (P).</a:t>
            </a:r>
          </a:p>
          <a:p>
            <a:endParaRPr lang="en-GB" dirty="0" smtClean="0"/>
          </a:p>
          <a:p>
            <a:r>
              <a:rPr lang="en-GB" dirty="0" smtClean="0"/>
              <a:t>“Right from the off I appreciated the fact that E (IFST) just sussed out the whole story”. (N).</a:t>
            </a:r>
          </a:p>
          <a:p>
            <a:endParaRPr lang="en-GB" dirty="0" smtClean="0"/>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Motivational Interviewing</a:t>
            </a:r>
            <a:endParaRPr lang="en-GB" dirty="0"/>
          </a:p>
        </p:txBody>
      </p:sp>
      <p:sp>
        <p:nvSpPr>
          <p:cNvPr id="3" name="Content Placeholder 2"/>
          <p:cNvSpPr>
            <a:spLocks noGrp="1"/>
          </p:cNvSpPr>
          <p:nvPr>
            <p:ph sz="quarter" idx="1"/>
          </p:nvPr>
        </p:nvSpPr>
        <p:spPr/>
        <p:txBody>
          <a:bodyPr/>
          <a:lstStyle/>
          <a:p>
            <a:endParaRPr lang="en-GB" dirty="0" smtClean="0"/>
          </a:p>
          <a:p>
            <a:endParaRPr lang="en-GB" dirty="0" smtClean="0"/>
          </a:p>
          <a:p>
            <a:r>
              <a:rPr lang="en-GB" dirty="0" smtClean="0"/>
              <a:t>“She didn’t tell  me what to do or boss me about or anything, it was all just listening and helping me to come to the conclusions.  I’d never really had anyone to do that, so I appreciated it and the trust was building up there”. (NT).</a:t>
            </a:r>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Motivational Interviewing</a:t>
            </a:r>
            <a:endParaRPr lang="en-GB" dirty="0"/>
          </a:p>
        </p:txBody>
      </p:sp>
      <p:sp>
        <p:nvSpPr>
          <p:cNvPr id="3" name="Content Placeholder 2"/>
          <p:cNvSpPr>
            <a:spLocks noGrp="1"/>
          </p:cNvSpPr>
          <p:nvPr>
            <p:ph sz="quarter" idx="1"/>
          </p:nvPr>
        </p:nvSpPr>
        <p:spPr/>
        <p:txBody>
          <a:bodyPr/>
          <a:lstStyle/>
          <a:p>
            <a:endParaRPr lang="en-GB" dirty="0" smtClean="0"/>
          </a:p>
          <a:p>
            <a:endParaRPr lang="en-GB" dirty="0" smtClean="0"/>
          </a:p>
          <a:p>
            <a:r>
              <a:rPr lang="en-GB" dirty="0" smtClean="0"/>
              <a:t>“I don’t know it was just like talking.  If its just talking it doesn’t sink in, but we did like diagrams and cards and stuff, and then I could see it.  It was in a way that I could understand”. (CC).</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Motivational Interviewing</a:t>
            </a:r>
            <a:endParaRPr lang="en-GB" dirty="0"/>
          </a:p>
        </p:txBody>
      </p:sp>
      <p:sp>
        <p:nvSpPr>
          <p:cNvPr id="3" name="Content Placeholder 2"/>
          <p:cNvSpPr>
            <a:spLocks noGrp="1"/>
          </p:cNvSpPr>
          <p:nvPr>
            <p:ph sz="quarter" idx="1"/>
          </p:nvPr>
        </p:nvSpPr>
        <p:spPr/>
        <p:txBody>
          <a:bodyPr/>
          <a:lstStyle/>
          <a:p>
            <a:endParaRPr lang="en-GB" dirty="0" smtClean="0"/>
          </a:p>
          <a:p>
            <a:endParaRPr lang="en-GB" dirty="0" smtClean="0"/>
          </a:p>
          <a:p>
            <a:endParaRPr lang="en-GB" dirty="0" smtClean="0"/>
          </a:p>
          <a:p>
            <a:r>
              <a:rPr lang="en-GB" dirty="0" smtClean="0"/>
              <a:t>“Well my head was up my arse like, I don’t know how else to put it.  I couldn’t deal with things, but R (IFST) helped me to”. (CC).</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Motivational Interviewing</a:t>
            </a:r>
            <a:endParaRPr lang="en-GB" dirty="0"/>
          </a:p>
        </p:txBody>
      </p:sp>
      <p:sp>
        <p:nvSpPr>
          <p:cNvPr id="3" name="Content Placeholder 2"/>
          <p:cNvSpPr>
            <a:spLocks noGrp="1"/>
          </p:cNvSpPr>
          <p:nvPr>
            <p:ph sz="quarter" idx="1"/>
          </p:nvPr>
        </p:nvSpPr>
        <p:spPr/>
        <p:txBody>
          <a:bodyPr>
            <a:normAutofit/>
          </a:bodyPr>
          <a:lstStyle/>
          <a:p>
            <a:endParaRPr lang="en-GB" dirty="0" smtClean="0"/>
          </a:p>
          <a:p>
            <a:endParaRPr lang="en-GB" dirty="0" smtClean="0"/>
          </a:p>
          <a:p>
            <a:endParaRPr lang="en-GB" dirty="0" smtClean="0"/>
          </a:p>
          <a:p>
            <a:r>
              <a:rPr lang="en-GB" dirty="0" smtClean="0"/>
              <a:t>“Most people just ask questions and go, but it’s kind of like real work, looking behind things not just answering a question, it makes you sit down and think about things”. (P).</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Motivational Interviewing</a:t>
            </a:r>
            <a:endParaRPr lang="en-GB" dirty="0"/>
          </a:p>
        </p:txBody>
      </p:sp>
      <p:sp>
        <p:nvSpPr>
          <p:cNvPr id="3" name="Content Placeholder 2"/>
          <p:cNvSpPr>
            <a:spLocks noGrp="1"/>
          </p:cNvSpPr>
          <p:nvPr>
            <p:ph sz="quarter" idx="1"/>
          </p:nvPr>
        </p:nvSpPr>
        <p:spPr/>
        <p:txBody>
          <a:bodyPr/>
          <a:lstStyle/>
          <a:p>
            <a:endParaRPr lang="en-GB" dirty="0" smtClean="0"/>
          </a:p>
          <a:p>
            <a:endParaRPr lang="en-GB" dirty="0" smtClean="0"/>
          </a:p>
          <a:p>
            <a:endParaRPr lang="en-GB" dirty="0" smtClean="0"/>
          </a:p>
          <a:p>
            <a:r>
              <a:rPr lang="en-GB" dirty="0" smtClean="0"/>
              <a:t>“The most important thing was my relationship with her, I could talk to her and she’d listen to me.  The work we did do and the way that we’d talk about things, I’d realise the way I used to think about things and the way I do now”. (N).</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Safety Planning</a:t>
            </a:r>
            <a:endParaRPr lang="en-GB" dirty="0"/>
          </a:p>
        </p:txBody>
      </p:sp>
      <p:sp>
        <p:nvSpPr>
          <p:cNvPr id="3" name="Content Placeholder 2"/>
          <p:cNvSpPr>
            <a:spLocks noGrp="1"/>
          </p:cNvSpPr>
          <p:nvPr>
            <p:ph sz="quarter" idx="1"/>
          </p:nvPr>
        </p:nvSpPr>
        <p:spPr/>
        <p:txBody>
          <a:bodyPr>
            <a:normAutofit/>
          </a:bodyPr>
          <a:lstStyle/>
          <a:p>
            <a:endParaRPr lang="en-GB" dirty="0" smtClean="0"/>
          </a:p>
          <a:p>
            <a:r>
              <a:rPr lang="en-GB" dirty="0" smtClean="0"/>
              <a:t>The development of a Safety Plan is the first step in the process. </a:t>
            </a:r>
          </a:p>
          <a:p>
            <a:pPr>
              <a:buNone/>
            </a:pPr>
            <a:endParaRPr lang="en-GB" dirty="0" smtClean="0"/>
          </a:p>
          <a:p>
            <a:endParaRPr lang="en-GB" dirty="0" smtClean="0"/>
          </a:p>
          <a:p>
            <a:r>
              <a:rPr lang="en-GB" dirty="0" smtClean="0"/>
              <a:t>It offers the opportunity to carry out a thorough assessment of risk and strengths. </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Safety Planning</a:t>
            </a:r>
            <a:endParaRPr lang="en-GB" dirty="0"/>
          </a:p>
        </p:txBody>
      </p:sp>
      <p:sp>
        <p:nvSpPr>
          <p:cNvPr id="3" name="Content Placeholder 2"/>
          <p:cNvSpPr>
            <a:spLocks noGrp="1"/>
          </p:cNvSpPr>
          <p:nvPr>
            <p:ph sz="quarter" idx="1"/>
          </p:nvPr>
        </p:nvSpPr>
        <p:spPr/>
        <p:txBody>
          <a:bodyPr/>
          <a:lstStyle/>
          <a:p>
            <a:pPr>
              <a:buNone/>
            </a:pPr>
            <a:r>
              <a:rPr lang="en-GB" dirty="0" smtClean="0"/>
              <a:t> </a:t>
            </a:r>
          </a:p>
          <a:p>
            <a:r>
              <a:rPr lang="en-GB" dirty="0" smtClean="0"/>
              <a:t>It ensures that all family members are going to be safe throughout the intervention. </a:t>
            </a:r>
          </a:p>
          <a:p>
            <a:pPr>
              <a:buNone/>
            </a:pPr>
            <a:endParaRPr lang="en-GB" dirty="0" smtClean="0"/>
          </a:p>
          <a:p>
            <a:endParaRPr lang="en-GB" dirty="0" smtClean="0"/>
          </a:p>
          <a:p>
            <a:r>
              <a:rPr lang="en-GB" dirty="0" smtClean="0"/>
              <a:t>It can also begin to highlight the areas that require attention and expedite the progress of the intervention.</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Safety Planning.</a:t>
            </a:r>
            <a:endParaRPr lang="en-GB" dirty="0"/>
          </a:p>
        </p:txBody>
      </p:sp>
      <p:sp>
        <p:nvSpPr>
          <p:cNvPr id="3" name="Content Placeholder 2"/>
          <p:cNvSpPr>
            <a:spLocks noGrp="1"/>
          </p:cNvSpPr>
          <p:nvPr>
            <p:ph sz="quarter" idx="1"/>
          </p:nvPr>
        </p:nvSpPr>
        <p:spPr/>
        <p:txBody>
          <a:bodyPr/>
          <a:lstStyle/>
          <a:p>
            <a:endParaRPr lang="en-GB" dirty="0" smtClean="0"/>
          </a:p>
          <a:p>
            <a:endParaRPr lang="en-GB" dirty="0" smtClean="0"/>
          </a:p>
          <a:p>
            <a:r>
              <a:rPr lang="en-GB" dirty="0" smtClean="0"/>
              <a:t>“In the event that I got drunk, there were a couple of people that I could call or go to, to have the children”. (N).</a:t>
            </a:r>
          </a:p>
          <a:p>
            <a:endParaRPr lang="en-GB" dirty="0" smtClean="0"/>
          </a:p>
          <a:p>
            <a:endParaRPr lang="en-GB" dirty="0" smtClean="0"/>
          </a:p>
          <a:p>
            <a:r>
              <a:rPr lang="en-GB" dirty="0" smtClean="0"/>
              <a:t>“I could always contact my worker and that was a nice back up kind of thing a safety net”. (NT).</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Safety Planning.</a:t>
            </a:r>
            <a:endParaRPr lang="en-GB" dirty="0"/>
          </a:p>
        </p:txBody>
      </p:sp>
      <p:sp>
        <p:nvSpPr>
          <p:cNvPr id="3" name="Content Placeholder 2"/>
          <p:cNvSpPr>
            <a:spLocks noGrp="1"/>
          </p:cNvSpPr>
          <p:nvPr>
            <p:ph sz="quarter" idx="1"/>
          </p:nvPr>
        </p:nvSpPr>
        <p:spPr/>
        <p:txBody>
          <a:bodyPr/>
          <a:lstStyle/>
          <a:p>
            <a:endParaRPr lang="en-GB" dirty="0" smtClean="0"/>
          </a:p>
          <a:p>
            <a:r>
              <a:rPr lang="en-GB" dirty="0" smtClean="0"/>
              <a:t>“We talked about my drugs, where I was living and my partner”. (CC).</a:t>
            </a:r>
          </a:p>
          <a:p>
            <a:endParaRPr lang="en-GB" dirty="0" smtClean="0"/>
          </a:p>
          <a:p>
            <a:endParaRPr lang="en-GB" dirty="0" smtClean="0"/>
          </a:p>
          <a:p>
            <a:endParaRPr lang="en-GB" dirty="0" smtClean="0"/>
          </a:p>
          <a:p>
            <a:r>
              <a:rPr lang="en-GB" dirty="0" smtClean="0"/>
              <a:t>“It was putting the baby’s needs first”. (NT).</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Safety Planning.</a:t>
            </a:r>
            <a:endParaRPr lang="en-GB" dirty="0"/>
          </a:p>
        </p:txBody>
      </p:sp>
      <p:sp>
        <p:nvSpPr>
          <p:cNvPr id="3" name="Content Placeholder 2"/>
          <p:cNvSpPr>
            <a:spLocks noGrp="1"/>
          </p:cNvSpPr>
          <p:nvPr>
            <p:ph sz="quarter" idx="1"/>
          </p:nvPr>
        </p:nvSpPr>
        <p:spPr/>
        <p:txBody>
          <a:bodyPr/>
          <a:lstStyle/>
          <a:p>
            <a:endParaRPr lang="en-GB" dirty="0" smtClean="0"/>
          </a:p>
          <a:p>
            <a:endParaRPr lang="en-GB" dirty="0" smtClean="0"/>
          </a:p>
          <a:p>
            <a:endParaRPr lang="en-GB" dirty="0" smtClean="0"/>
          </a:p>
          <a:p>
            <a:endParaRPr lang="en-GB" dirty="0" smtClean="0"/>
          </a:p>
          <a:p>
            <a:r>
              <a:rPr lang="en-GB" dirty="0" smtClean="0"/>
              <a:t>“I knew that I could ring her at any time and that she would be there”. (CC)</a:t>
            </a:r>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Goal Setting</a:t>
            </a:r>
            <a:endParaRPr lang="en-GB" dirty="0"/>
          </a:p>
        </p:txBody>
      </p:sp>
      <p:sp>
        <p:nvSpPr>
          <p:cNvPr id="3" name="Content Placeholder 2"/>
          <p:cNvSpPr>
            <a:spLocks noGrp="1"/>
          </p:cNvSpPr>
          <p:nvPr>
            <p:ph sz="quarter" idx="1"/>
          </p:nvPr>
        </p:nvSpPr>
        <p:spPr/>
        <p:txBody>
          <a:bodyPr>
            <a:normAutofit/>
          </a:bodyPr>
          <a:lstStyle/>
          <a:p>
            <a:r>
              <a:rPr lang="en-GB" dirty="0" smtClean="0"/>
              <a:t>The goals that are set are based upon the families desire to change specific aspects of their lifestyle.</a:t>
            </a:r>
          </a:p>
          <a:p>
            <a:endParaRPr lang="en-GB" dirty="0" smtClean="0"/>
          </a:p>
          <a:p>
            <a:r>
              <a:rPr lang="en-GB" dirty="0" smtClean="0"/>
              <a:t>They are in the families own words and evidence their journey from the worst of times to the best of times.</a:t>
            </a:r>
          </a:p>
          <a:p>
            <a:endParaRPr lang="en-GB" dirty="0" smtClean="0"/>
          </a:p>
          <a:p>
            <a:r>
              <a:rPr lang="en-GB" dirty="0" smtClean="0"/>
              <a:t>The scoring begins at -2 as bad as it can be to +2 a lifestyle that is positive, sustainable and providing an appropriate level of care for their children.</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Goals -2</a:t>
            </a:r>
            <a:endParaRPr lang="en-GB" dirty="0"/>
          </a:p>
        </p:txBody>
      </p:sp>
      <p:sp>
        <p:nvSpPr>
          <p:cNvPr id="3" name="Content Placeholder 2"/>
          <p:cNvSpPr>
            <a:spLocks noGrp="1"/>
          </p:cNvSpPr>
          <p:nvPr>
            <p:ph sz="quarter" idx="1"/>
          </p:nvPr>
        </p:nvSpPr>
        <p:spPr/>
        <p:txBody>
          <a:bodyPr/>
          <a:lstStyle/>
          <a:p>
            <a:endParaRPr lang="en-GB" dirty="0" smtClean="0"/>
          </a:p>
          <a:p>
            <a:endParaRPr lang="en-GB" dirty="0" smtClean="0"/>
          </a:p>
          <a:p>
            <a:r>
              <a:rPr lang="en-GB" dirty="0" smtClean="0"/>
              <a:t>“It was the lowest I've ever been I was struggling with everything, everything”. (P).</a:t>
            </a:r>
          </a:p>
          <a:p>
            <a:endParaRPr lang="en-GB" dirty="0" smtClean="0"/>
          </a:p>
          <a:p>
            <a:r>
              <a:rPr lang="en-GB" dirty="0" smtClean="0"/>
              <a:t>“Social Services were all over my back, they were worried that my baby wasn’t safe because of my partner”. (CC).</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Goals -2</a:t>
            </a:r>
            <a:endParaRPr lang="en-GB" dirty="0"/>
          </a:p>
        </p:txBody>
      </p:sp>
      <p:sp>
        <p:nvSpPr>
          <p:cNvPr id="3" name="Content Placeholder 2"/>
          <p:cNvSpPr>
            <a:spLocks noGrp="1"/>
          </p:cNvSpPr>
          <p:nvPr>
            <p:ph sz="quarter" idx="1"/>
          </p:nvPr>
        </p:nvSpPr>
        <p:spPr/>
        <p:txBody>
          <a:bodyPr>
            <a:normAutofit lnSpcReduction="10000"/>
          </a:bodyPr>
          <a:lstStyle/>
          <a:p>
            <a:endParaRPr lang="en-GB" dirty="0" smtClean="0"/>
          </a:p>
          <a:p>
            <a:endParaRPr lang="en-GB" dirty="0" smtClean="0"/>
          </a:p>
          <a:p>
            <a:r>
              <a:rPr lang="en-GB" dirty="0" smtClean="0"/>
              <a:t>“Things are chaos, we neglected our own needs and weren’t capable of, or safe to have our baby living with us”. </a:t>
            </a:r>
            <a:r>
              <a:rPr lang="en-GB" sz="1600" dirty="0" smtClean="0"/>
              <a:t>(KG, 25, Mother of 1, chaotic drug use, child previously removed, home now).</a:t>
            </a:r>
          </a:p>
          <a:p>
            <a:endParaRPr lang="en-GB" dirty="0" smtClean="0"/>
          </a:p>
          <a:p>
            <a:r>
              <a:rPr lang="en-GB" dirty="0" smtClean="0"/>
              <a:t>“I’m using cannabis at home and in front of my children, the children see the Police coming round because of the drugs”. </a:t>
            </a:r>
            <a:r>
              <a:rPr lang="en-GB" sz="1700" dirty="0" smtClean="0"/>
              <a:t>(C, 42, mum of 2, Cannabis and alcohol use, children previously removed, home now).</a:t>
            </a:r>
          </a:p>
          <a:p>
            <a:endParaRPr lang="en-GB" dirty="0" smtClean="0"/>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Goals -2</a:t>
            </a:r>
            <a:endParaRPr lang="en-GB" dirty="0"/>
          </a:p>
        </p:txBody>
      </p:sp>
      <p:sp>
        <p:nvSpPr>
          <p:cNvPr id="3" name="Content Placeholder 2"/>
          <p:cNvSpPr>
            <a:spLocks noGrp="1"/>
          </p:cNvSpPr>
          <p:nvPr>
            <p:ph sz="quarter" idx="1"/>
          </p:nvPr>
        </p:nvSpPr>
        <p:spPr/>
        <p:txBody>
          <a:bodyPr>
            <a:normAutofit/>
          </a:bodyPr>
          <a:lstStyle/>
          <a:p>
            <a:endParaRPr lang="en-GB" dirty="0" smtClean="0"/>
          </a:p>
          <a:p>
            <a:r>
              <a:rPr lang="en-GB" dirty="0" smtClean="0"/>
              <a:t>“I was really down, I couldn’t get motivated, I used amphetamine to try and get things done”. </a:t>
            </a:r>
            <a:r>
              <a:rPr lang="en-GB" sz="1600" dirty="0" smtClean="0"/>
              <a:t>(RR, 45, dad of 2, Amphetamine and synthetic cannabis use,)</a:t>
            </a:r>
          </a:p>
          <a:p>
            <a:endParaRPr lang="en-GB" dirty="0" smtClean="0"/>
          </a:p>
          <a:p>
            <a:r>
              <a:rPr lang="en-GB" dirty="0" smtClean="0"/>
              <a:t>“I am in a hole, there's nothing to get up for.  Taking drugs flat out so I don’t think of the baby”. (CC).</a:t>
            </a:r>
          </a:p>
          <a:p>
            <a:endParaRPr lang="en-GB" dirty="0" smtClean="0"/>
          </a:p>
          <a:p>
            <a:r>
              <a:rPr lang="en-GB" dirty="0" smtClean="0"/>
              <a:t>“I am on the drugs and back to my old self, I’ve lost my chance of being a Mother”. (K).</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Goals -1</a:t>
            </a:r>
            <a:endParaRPr lang="en-GB" dirty="0"/>
          </a:p>
        </p:txBody>
      </p:sp>
      <p:sp>
        <p:nvSpPr>
          <p:cNvPr id="3" name="Content Placeholder 2"/>
          <p:cNvSpPr>
            <a:spLocks noGrp="1"/>
          </p:cNvSpPr>
          <p:nvPr>
            <p:ph sz="quarter" idx="1"/>
          </p:nvPr>
        </p:nvSpPr>
        <p:spPr/>
        <p:txBody>
          <a:bodyPr>
            <a:normAutofit/>
          </a:bodyPr>
          <a:lstStyle/>
          <a:p>
            <a:endParaRPr lang="en-GB" dirty="0" smtClean="0"/>
          </a:p>
          <a:p>
            <a:endParaRPr lang="en-GB" dirty="0" smtClean="0"/>
          </a:p>
          <a:p>
            <a:r>
              <a:rPr lang="en-GB" dirty="0" smtClean="0"/>
              <a:t>“I have to make some changes to my life, its best for my children, I’ve made an appointment with PRISM”. </a:t>
            </a:r>
            <a:r>
              <a:rPr lang="en-GB" sz="1600" dirty="0" smtClean="0"/>
              <a:t>(B, 44, mum of 2, alcohol dependant, children previously removed from her care, home now).</a:t>
            </a:r>
          </a:p>
          <a:p>
            <a:endParaRPr lang="en-GB" dirty="0" smtClean="0"/>
          </a:p>
          <a:p>
            <a:endParaRPr lang="en-GB" dirty="0" smtClean="0"/>
          </a:p>
          <a:p>
            <a:r>
              <a:rPr lang="en-GB" dirty="0" smtClean="0"/>
              <a:t>“My child has lost a lot of School, I need to get organised so I can get back on track”. (C).</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Goals -1</a:t>
            </a:r>
            <a:endParaRPr lang="en-GB" dirty="0"/>
          </a:p>
        </p:txBody>
      </p:sp>
      <p:sp>
        <p:nvSpPr>
          <p:cNvPr id="3" name="Content Placeholder 2"/>
          <p:cNvSpPr>
            <a:spLocks noGrp="1"/>
          </p:cNvSpPr>
          <p:nvPr>
            <p:ph sz="quarter" idx="1"/>
          </p:nvPr>
        </p:nvSpPr>
        <p:spPr/>
        <p:txBody>
          <a:bodyPr/>
          <a:lstStyle/>
          <a:p>
            <a:endParaRPr lang="en-GB" dirty="0" smtClean="0"/>
          </a:p>
          <a:p>
            <a:endParaRPr lang="en-GB" dirty="0" smtClean="0"/>
          </a:p>
          <a:p>
            <a:endParaRPr lang="en-GB" dirty="0" smtClean="0"/>
          </a:p>
          <a:p>
            <a:r>
              <a:rPr lang="en-GB" dirty="0" smtClean="0"/>
              <a:t>“I made a decision and left horrible unsupportive people, the rest will get better step by step.  I made this decision because of my children”. (C).</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Goals 0</a:t>
            </a:r>
            <a:endParaRPr lang="en-GB" dirty="0"/>
          </a:p>
        </p:txBody>
      </p:sp>
      <p:sp>
        <p:nvSpPr>
          <p:cNvPr id="3" name="Content Placeholder 2"/>
          <p:cNvSpPr>
            <a:spLocks noGrp="1"/>
          </p:cNvSpPr>
          <p:nvPr>
            <p:ph sz="quarter" idx="1"/>
          </p:nvPr>
        </p:nvSpPr>
        <p:spPr/>
        <p:txBody>
          <a:bodyPr>
            <a:normAutofit/>
          </a:bodyPr>
          <a:lstStyle/>
          <a:p>
            <a:endParaRPr lang="en-GB" dirty="0" smtClean="0"/>
          </a:p>
          <a:p>
            <a:endParaRPr lang="en-GB" dirty="0" smtClean="0"/>
          </a:p>
          <a:p>
            <a:r>
              <a:rPr lang="en-GB" dirty="0" smtClean="0"/>
              <a:t>“I have controlled my drinking, I am excited to carry on, I want to be a good mother”. (N).</a:t>
            </a:r>
          </a:p>
          <a:p>
            <a:endParaRPr lang="en-GB" dirty="0" smtClean="0"/>
          </a:p>
          <a:p>
            <a:r>
              <a:rPr lang="en-GB" dirty="0" smtClean="0"/>
              <a:t>“The kids are getting to School on time, we’re getting routines and boundaries sorted”. (RR).</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Goals 0</a:t>
            </a:r>
            <a:endParaRPr lang="en-GB" dirty="0"/>
          </a:p>
        </p:txBody>
      </p:sp>
      <p:sp>
        <p:nvSpPr>
          <p:cNvPr id="3" name="Content Placeholder 2"/>
          <p:cNvSpPr>
            <a:spLocks noGrp="1"/>
          </p:cNvSpPr>
          <p:nvPr>
            <p:ph sz="quarter" idx="1"/>
          </p:nvPr>
        </p:nvSpPr>
        <p:spPr/>
        <p:txBody>
          <a:bodyPr/>
          <a:lstStyle/>
          <a:p>
            <a:endParaRPr lang="en-GB" dirty="0" smtClean="0"/>
          </a:p>
          <a:p>
            <a:endParaRPr lang="en-GB" dirty="0" smtClean="0"/>
          </a:p>
          <a:p>
            <a:r>
              <a:rPr lang="en-GB" dirty="0" smtClean="0"/>
              <a:t>“I haven’t been using drugs and I don’t want to. I’m starting to get control of it”. (P).</a:t>
            </a:r>
          </a:p>
          <a:p>
            <a:endParaRPr lang="en-GB" dirty="0" smtClean="0"/>
          </a:p>
          <a:p>
            <a:endParaRPr lang="en-GB" dirty="0" smtClean="0"/>
          </a:p>
          <a:p>
            <a:r>
              <a:rPr lang="en-GB" dirty="0" smtClean="0"/>
              <a:t>“We’ve started to recognise when we’re going to argue, K leaves the house then and I let him go till we calm down”. </a:t>
            </a:r>
            <a:r>
              <a:rPr lang="en-GB" sz="1600" dirty="0" smtClean="0"/>
              <a:t>(SP, 40, mum of 4 , Amphetamine use).</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Goals +1</a:t>
            </a:r>
            <a:endParaRPr lang="en-GB" dirty="0"/>
          </a:p>
        </p:txBody>
      </p:sp>
      <p:sp>
        <p:nvSpPr>
          <p:cNvPr id="3" name="Content Placeholder 2"/>
          <p:cNvSpPr>
            <a:spLocks noGrp="1"/>
          </p:cNvSpPr>
          <p:nvPr>
            <p:ph sz="quarter" idx="1"/>
          </p:nvPr>
        </p:nvSpPr>
        <p:spPr/>
        <p:txBody>
          <a:bodyPr>
            <a:normAutofit lnSpcReduction="10000"/>
          </a:bodyPr>
          <a:lstStyle/>
          <a:p>
            <a:endParaRPr lang="en-GB" dirty="0" smtClean="0"/>
          </a:p>
          <a:p>
            <a:r>
              <a:rPr lang="en-GB" dirty="0" smtClean="0"/>
              <a:t>“We’re arguing much less, getting on much better”. (SP). </a:t>
            </a:r>
          </a:p>
          <a:p>
            <a:endParaRPr lang="en-GB" dirty="0" smtClean="0"/>
          </a:p>
          <a:p>
            <a:r>
              <a:rPr lang="en-GB" dirty="0" smtClean="0"/>
              <a:t>“We’re going to a parenting group and using what we’ve learnt with the kids”. </a:t>
            </a:r>
            <a:r>
              <a:rPr lang="en-GB" sz="1600" dirty="0" smtClean="0"/>
              <a:t>(PP, 40, mum of 2, heroin use).</a:t>
            </a:r>
          </a:p>
          <a:p>
            <a:endParaRPr lang="en-GB" dirty="0" smtClean="0"/>
          </a:p>
          <a:p>
            <a:r>
              <a:rPr lang="en-GB" dirty="0" smtClean="0"/>
              <a:t>“My children are really proud of what I and they have achieved and we work together as a family”. (N).</a:t>
            </a:r>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Goals +2</a:t>
            </a:r>
            <a:endParaRPr lang="en-GB" dirty="0"/>
          </a:p>
        </p:txBody>
      </p:sp>
      <p:sp>
        <p:nvSpPr>
          <p:cNvPr id="3" name="Content Placeholder 2"/>
          <p:cNvSpPr>
            <a:spLocks noGrp="1"/>
          </p:cNvSpPr>
          <p:nvPr>
            <p:ph sz="quarter" idx="1"/>
          </p:nvPr>
        </p:nvSpPr>
        <p:spPr/>
        <p:txBody>
          <a:bodyPr>
            <a:normAutofit/>
          </a:bodyPr>
          <a:lstStyle/>
          <a:p>
            <a:endParaRPr lang="en-GB" dirty="0" smtClean="0"/>
          </a:p>
          <a:p>
            <a:r>
              <a:rPr lang="en-GB" dirty="0" smtClean="0"/>
              <a:t>“I feel really organised and even if something unexpected happens I feel able to cope”. (K).</a:t>
            </a:r>
          </a:p>
          <a:p>
            <a:endParaRPr lang="en-GB" dirty="0" smtClean="0"/>
          </a:p>
          <a:p>
            <a:endParaRPr lang="en-GB" dirty="0" smtClean="0"/>
          </a:p>
          <a:p>
            <a:r>
              <a:rPr lang="en-GB" dirty="0" smtClean="0"/>
              <a:t>“I have got a good relationship with the School Staff, and we communicate well about the Childrens progress”. (C).</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Goals +2</a:t>
            </a:r>
            <a:endParaRPr lang="en-GB" dirty="0"/>
          </a:p>
        </p:txBody>
      </p:sp>
      <p:sp>
        <p:nvSpPr>
          <p:cNvPr id="3" name="Content Placeholder 2"/>
          <p:cNvSpPr>
            <a:spLocks noGrp="1"/>
          </p:cNvSpPr>
          <p:nvPr>
            <p:ph sz="quarter" idx="1"/>
          </p:nvPr>
        </p:nvSpPr>
        <p:spPr/>
        <p:txBody>
          <a:bodyPr/>
          <a:lstStyle/>
          <a:p>
            <a:endParaRPr lang="en-GB" dirty="0" smtClean="0"/>
          </a:p>
          <a:p>
            <a:endParaRPr lang="en-GB" dirty="0" smtClean="0"/>
          </a:p>
          <a:p>
            <a:r>
              <a:rPr lang="en-GB" dirty="0" smtClean="0"/>
              <a:t>“I don’t feel the need to use drugs anymore”. (RR).</a:t>
            </a:r>
          </a:p>
          <a:p>
            <a:endParaRPr lang="en-GB" dirty="0" smtClean="0"/>
          </a:p>
          <a:p>
            <a:r>
              <a:rPr lang="en-GB" dirty="0" smtClean="0"/>
              <a:t>“I’m putting my baby’s needs above anything else”. (CC).</a:t>
            </a:r>
          </a:p>
          <a:p>
            <a:endParaRPr lang="en-GB" dirty="0" smtClean="0"/>
          </a:p>
          <a:p>
            <a:r>
              <a:rPr lang="en-GB" dirty="0" smtClean="0"/>
              <a:t>“Social Services are closing my case”. (KG).</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What worked well with IFST ?</a:t>
            </a:r>
            <a:endParaRPr lang="en-GB" dirty="0"/>
          </a:p>
        </p:txBody>
      </p:sp>
      <p:sp>
        <p:nvSpPr>
          <p:cNvPr id="3" name="Content Placeholder 2"/>
          <p:cNvSpPr>
            <a:spLocks noGrp="1"/>
          </p:cNvSpPr>
          <p:nvPr>
            <p:ph sz="quarter" idx="1"/>
          </p:nvPr>
        </p:nvSpPr>
        <p:spPr/>
        <p:txBody>
          <a:bodyPr/>
          <a:lstStyle/>
          <a:p>
            <a:endParaRPr lang="en-GB" dirty="0" smtClean="0"/>
          </a:p>
          <a:p>
            <a:endParaRPr lang="en-GB" dirty="0" smtClean="0"/>
          </a:p>
          <a:p>
            <a:r>
              <a:rPr lang="en-GB" dirty="0" smtClean="0"/>
              <a:t>Developing a trusting relationship.</a:t>
            </a:r>
          </a:p>
          <a:p>
            <a:endParaRPr lang="en-GB" dirty="0" smtClean="0"/>
          </a:p>
          <a:p>
            <a:r>
              <a:rPr lang="en-GB" dirty="0" smtClean="0"/>
              <a:t>Having a well developed safety plan.</a:t>
            </a:r>
          </a:p>
          <a:p>
            <a:endParaRPr lang="en-GB" dirty="0" smtClean="0"/>
          </a:p>
          <a:p>
            <a:r>
              <a:rPr lang="en-GB" dirty="0" smtClean="0"/>
              <a:t>Having a sense of self belief facilitated by reflective listening and the principles of MI.</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worked well with IFST ?</a:t>
            </a:r>
            <a:endParaRPr lang="en-GB" dirty="0"/>
          </a:p>
        </p:txBody>
      </p:sp>
      <p:sp>
        <p:nvSpPr>
          <p:cNvPr id="3" name="Content Placeholder 2"/>
          <p:cNvSpPr>
            <a:spLocks noGrp="1"/>
          </p:cNvSpPr>
          <p:nvPr>
            <p:ph sz="quarter" idx="1"/>
          </p:nvPr>
        </p:nvSpPr>
        <p:spPr/>
        <p:txBody>
          <a:bodyPr/>
          <a:lstStyle/>
          <a:p>
            <a:endParaRPr lang="en-GB" dirty="0" smtClean="0"/>
          </a:p>
          <a:p>
            <a:endParaRPr lang="en-GB" dirty="0" smtClean="0"/>
          </a:p>
          <a:p>
            <a:r>
              <a:rPr lang="en-GB" dirty="0" smtClean="0"/>
              <a:t>Consistent approach, the development of strengths.</a:t>
            </a:r>
          </a:p>
          <a:p>
            <a:endParaRPr lang="en-GB" dirty="0" smtClean="0"/>
          </a:p>
          <a:p>
            <a:r>
              <a:rPr lang="en-GB" dirty="0" smtClean="0"/>
              <a:t>Looking back and looking forward.</a:t>
            </a:r>
          </a:p>
          <a:p>
            <a:endParaRPr lang="en-GB" dirty="0" smtClean="0"/>
          </a:p>
          <a:p>
            <a:r>
              <a:rPr lang="en-GB" dirty="0" smtClean="0"/>
              <a:t>Feeling listened to.</a:t>
            </a:r>
          </a:p>
          <a:p>
            <a:endParaRPr lang="en-GB" dirty="0" smtClean="0"/>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What worked well with IFST?</a:t>
            </a:r>
            <a:endParaRPr lang="en-GB" dirty="0"/>
          </a:p>
        </p:txBody>
      </p:sp>
      <p:sp>
        <p:nvSpPr>
          <p:cNvPr id="3" name="Content Placeholder 2"/>
          <p:cNvSpPr>
            <a:spLocks noGrp="1"/>
          </p:cNvSpPr>
          <p:nvPr>
            <p:ph sz="quarter" idx="1"/>
          </p:nvPr>
        </p:nvSpPr>
        <p:spPr/>
        <p:txBody>
          <a:bodyPr/>
          <a:lstStyle/>
          <a:p>
            <a:endParaRPr lang="en-GB" dirty="0" smtClean="0"/>
          </a:p>
          <a:p>
            <a:endParaRPr lang="en-GB" dirty="0" smtClean="0"/>
          </a:p>
          <a:p>
            <a:r>
              <a:rPr lang="en-GB" dirty="0" smtClean="0"/>
              <a:t>Feeling comfortable to talk to the worker about sensitive subjects.</a:t>
            </a:r>
          </a:p>
          <a:p>
            <a:endParaRPr lang="en-GB" dirty="0" smtClean="0"/>
          </a:p>
          <a:p>
            <a:r>
              <a:rPr lang="en-GB" dirty="0" smtClean="0"/>
              <a:t>The facilitation of self belief and motivation.</a:t>
            </a:r>
          </a:p>
          <a:p>
            <a:endParaRPr lang="en-GB" dirty="0" smtClean="0"/>
          </a:p>
          <a:p>
            <a:r>
              <a:rPr lang="en-GB" dirty="0" smtClean="0"/>
              <a:t>IFST members are available 24 hours a day and at weekends, to fit in with the families needs.</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worked well with IFST?</a:t>
            </a:r>
            <a:endParaRPr lang="en-GB" dirty="0"/>
          </a:p>
        </p:txBody>
      </p:sp>
      <p:sp>
        <p:nvSpPr>
          <p:cNvPr id="3" name="Content Placeholder 2"/>
          <p:cNvSpPr>
            <a:spLocks noGrp="1"/>
          </p:cNvSpPr>
          <p:nvPr>
            <p:ph sz="quarter" idx="1"/>
          </p:nvPr>
        </p:nvSpPr>
        <p:spPr/>
        <p:txBody>
          <a:bodyPr/>
          <a:lstStyle/>
          <a:p>
            <a:endParaRPr lang="en-GB" dirty="0" smtClean="0"/>
          </a:p>
          <a:p>
            <a:endParaRPr lang="en-GB" dirty="0" smtClean="0"/>
          </a:p>
          <a:p>
            <a:r>
              <a:rPr lang="en-GB" dirty="0" smtClean="0"/>
              <a:t>Flexibility.</a:t>
            </a:r>
          </a:p>
          <a:p>
            <a:endParaRPr lang="en-GB" dirty="0" smtClean="0"/>
          </a:p>
          <a:p>
            <a:r>
              <a:rPr lang="en-GB" dirty="0" smtClean="0"/>
              <a:t>Involving the whole family.</a:t>
            </a:r>
          </a:p>
          <a:p>
            <a:endParaRPr lang="en-GB" dirty="0" smtClean="0"/>
          </a:p>
          <a:p>
            <a:r>
              <a:rPr lang="en-GB" dirty="0" smtClean="0"/>
              <a:t>Using language that is understandable and relevant.</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Outcomes</a:t>
            </a:r>
            <a:endParaRPr lang="en-GB" dirty="0"/>
          </a:p>
        </p:txBody>
      </p:sp>
      <p:sp>
        <p:nvSpPr>
          <p:cNvPr id="3" name="Content Placeholder 2"/>
          <p:cNvSpPr>
            <a:spLocks noGrp="1"/>
          </p:cNvSpPr>
          <p:nvPr>
            <p:ph sz="quarter" idx="1"/>
          </p:nvPr>
        </p:nvSpPr>
        <p:spPr/>
        <p:txBody>
          <a:bodyPr/>
          <a:lstStyle/>
          <a:p>
            <a:endParaRPr lang="en-GB" dirty="0" smtClean="0"/>
          </a:p>
          <a:p>
            <a:endParaRPr lang="en-GB" dirty="0" smtClean="0"/>
          </a:p>
          <a:p>
            <a:r>
              <a:rPr lang="en-GB" dirty="0" smtClean="0"/>
              <a:t>Families consistently evidence positive behaviour change quickly.</a:t>
            </a:r>
          </a:p>
          <a:p>
            <a:endParaRPr lang="en-GB" dirty="0" smtClean="0"/>
          </a:p>
          <a:p>
            <a:r>
              <a:rPr lang="en-GB" dirty="0" smtClean="0"/>
              <a:t>Families with long term professional involvement show significant improvement.</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Outcomes</a:t>
            </a:r>
            <a:endParaRPr lang="en-GB" dirty="0"/>
          </a:p>
        </p:txBody>
      </p:sp>
      <p:sp>
        <p:nvSpPr>
          <p:cNvPr id="3" name="Content Placeholder 2"/>
          <p:cNvSpPr>
            <a:spLocks noGrp="1"/>
          </p:cNvSpPr>
          <p:nvPr>
            <p:ph sz="quarter" idx="1"/>
          </p:nvPr>
        </p:nvSpPr>
        <p:spPr/>
        <p:txBody>
          <a:bodyPr/>
          <a:lstStyle/>
          <a:p>
            <a:endParaRPr lang="en-GB" dirty="0" smtClean="0"/>
          </a:p>
          <a:p>
            <a:endParaRPr lang="en-GB" dirty="0" smtClean="0"/>
          </a:p>
          <a:p>
            <a:r>
              <a:rPr lang="en-GB" dirty="0" smtClean="0"/>
              <a:t>The process is objective and safety of the children is prioritised, but families still feel able to let the workers know if they have slipped up.</a:t>
            </a:r>
          </a:p>
          <a:p>
            <a:endParaRPr lang="en-GB" dirty="0" smtClean="0"/>
          </a:p>
          <a:p>
            <a:r>
              <a:rPr lang="en-GB" dirty="0" smtClean="0"/>
              <a:t>The IFST process delivers a thorough and robust assessment of risk and strengths within families.</a:t>
            </a:r>
          </a:p>
          <a:p>
            <a:endParaRPr lang="en-GB" dirty="0" smtClean="0"/>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Outcomes</a:t>
            </a:r>
            <a:endParaRPr lang="en-GB" dirty="0"/>
          </a:p>
        </p:txBody>
      </p:sp>
      <p:sp>
        <p:nvSpPr>
          <p:cNvPr id="3" name="Content Placeholder 2"/>
          <p:cNvSpPr>
            <a:spLocks noGrp="1"/>
          </p:cNvSpPr>
          <p:nvPr>
            <p:ph sz="quarter" idx="1"/>
          </p:nvPr>
        </p:nvSpPr>
        <p:spPr/>
        <p:txBody>
          <a:bodyPr>
            <a:normAutofit/>
          </a:bodyPr>
          <a:lstStyle/>
          <a:p>
            <a:endParaRPr lang="en-GB" dirty="0" smtClean="0"/>
          </a:p>
          <a:p>
            <a:r>
              <a:rPr lang="en-GB" dirty="0" smtClean="0"/>
              <a:t>Families consistently report that the relationship with the worker is the major factor in helping them to move forward.</a:t>
            </a:r>
          </a:p>
          <a:p>
            <a:endParaRPr lang="en-GB" dirty="0" smtClean="0"/>
          </a:p>
          <a:p>
            <a:r>
              <a:rPr lang="en-GB" dirty="0" smtClean="0"/>
              <a:t>The knowledge and skills that IFST workers use are transferable, we deliver modular skills based training for Health, Social care and other supportive agencies.</a:t>
            </a:r>
          </a:p>
          <a:p>
            <a:pPr>
              <a:buNone/>
            </a:pPr>
            <a:endParaRPr lang="en-GB" dirty="0" smtClean="0"/>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Outcomes</a:t>
            </a:r>
            <a:endParaRPr lang="en-GB" dirty="0"/>
          </a:p>
        </p:txBody>
      </p:sp>
      <p:sp>
        <p:nvSpPr>
          <p:cNvPr id="3" name="Content Placeholder 2"/>
          <p:cNvSpPr>
            <a:spLocks noGrp="1"/>
          </p:cNvSpPr>
          <p:nvPr>
            <p:ph sz="quarter" idx="1"/>
          </p:nvPr>
        </p:nvSpPr>
        <p:spPr/>
        <p:txBody>
          <a:bodyPr>
            <a:normAutofit/>
          </a:bodyPr>
          <a:lstStyle/>
          <a:p>
            <a:endParaRPr lang="en-GB" dirty="0" smtClean="0"/>
          </a:p>
          <a:p>
            <a:endParaRPr lang="en-GB" dirty="0" smtClean="0"/>
          </a:p>
          <a:p>
            <a:r>
              <a:rPr lang="en-GB" dirty="0" smtClean="0"/>
              <a:t>Families feel heard and their confidence improves.</a:t>
            </a:r>
          </a:p>
          <a:p>
            <a:endParaRPr lang="en-GB" dirty="0" smtClean="0"/>
          </a:p>
          <a:p>
            <a:r>
              <a:rPr lang="en-GB" dirty="0" smtClean="0"/>
              <a:t>Families are not reluctant to contact their workers if there is a lapse or deterioration in their circumstances.</a:t>
            </a:r>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Outcomes</a:t>
            </a:r>
            <a:endParaRPr lang="en-GB" dirty="0"/>
          </a:p>
        </p:txBody>
      </p:sp>
      <p:sp>
        <p:nvSpPr>
          <p:cNvPr id="3" name="Content Placeholder 2"/>
          <p:cNvSpPr>
            <a:spLocks noGrp="1"/>
          </p:cNvSpPr>
          <p:nvPr>
            <p:ph sz="quarter" idx="1"/>
          </p:nvPr>
        </p:nvSpPr>
        <p:spPr/>
        <p:txBody>
          <a:bodyPr/>
          <a:lstStyle/>
          <a:p>
            <a:endParaRPr lang="en-GB" dirty="0" smtClean="0"/>
          </a:p>
          <a:p>
            <a:endParaRPr lang="en-GB" dirty="0" smtClean="0"/>
          </a:p>
          <a:p>
            <a:r>
              <a:rPr lang="en-GB" dirty="0" smtClean="0"/>
              <a:t>The goals are frequently referred to by families as a way to measure their progress and also to notice any deterioration.</a:t>
            </a:r>
          </a:p>
          <a:p>
            <a:endParaRPr lang="en-GB" dirty="0" smtClean="0"/>
          </a:p>
          <a:p>
            <a:r>
              <a:rPr lang="en-GB" dirty="0" smtClean="0"/>
              <a:t>Children notice the differences in their parents.</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Last Words.</a:t>
            </a:r>
            <a:endParaRPr lang="en-GB" dirty="0"/>
          </a:p>
        </p:txBody>
      </p:sp>
      <p:sp>
        <p:nvSpPr>
          <p:cNvPr id="3" name="Content Placeholder 2"/>
          <p:cNvSpPr>
            <a:spLocks noGrp="1"/>
          </p:cNvSpPr>
          <p:nvPr>
            <p:ph sz="quarter" idx="1"/>
          </p:nvPr>
        </p:nvSpPr>
        <p:spPr/>
        <p:txBody>
          <a:bodyPr/>
          <a:lstStyle/>
          <a:p>
            <a:endParaRPr lang="en-GB" dirty="0" smtClean="0"/>
          </a:p>
          <a:p>
            <a:r>
              <a:rPr lang="en-GB" dirty="0" smtClean="0"/>
              <a:t>“If S (IFST) hadn’t been there, things wouldn’t have changed and I wouldn’t have my baby”. (NT).</a:t>
            </a:r>
          </a:p>
          <a:p>
            <a:endParaRPr lang="en-GB" dirty="0" smtClean="0"/>
          </a:p>
          <a:p>
            <a:endParaRPr lang="en-GB" dirty="0" smtClean="0"/>
          </a:p>
          <a:p>
            <a:r>
              <a:rPr lang="en-GB" dirty="0" smtClean="0"/>
              <a:t>“She took the time to listen to me, it makes a hell of a difference”. (R)</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Last Words.</a:t>
            </a:r>
            <a:endParaRPr lang="en-GB" dirty="0"/>
          </a:p>
        </p:txBody>
      </p:sp>
      <p:sp>
        <p:nvSpPr>
          <p:cNvPr id="3" name="Content Placeholder 2"/>
          <p:cNvSpPr>
            <a:spLocks noGrp="1"/>
          </p:cNvSpPr>
          <p:nvPr>
            <p:ph sz="quarter" idx="1"/>
          </p:nvPr>
        </p:nvSpPr>
        <p:spPr/>
        <p:txBody>
          <a:bodyPr/>
          <a:lstStyle/>
          <a:p>
            <a:endParaRPr lang="en-GB" dirty="0" smtClean="0"/>
          </a:p>
          <a:p>
            <a:endParaRPr lang="en-GB" dirty="0" smtClean="0"/>
          </a:p>
          <a:p>
            <a:r>
              <a:rPr lang="en-GB" dirty="0" smtClean="0"/>
              <a:t>“She pushed me, supported me and calmed me down, understood where I was coming from and helped me to cope”. (P).</a:t>
            </a:r>
          </a:p>
          <a:p>
            <a:endParaRPr lang="en-GB" dirty="0" smtClean="0"/>
          </a:p>
          <a:p>
            <a:r>
              <a:rPr lang="en-GB" dirty="0" smtClean="0"/>
              <a:t>“She listened to me, helped me to get my confidence back”. (NT).</a:t>
            </a:r>
          </a:p>
          <a:p>
            <a:endParaRPr lang="en-GB" dirty="0" smtClean="0"/>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Last Words</a:t>
            </a:r>
            <a:endParaRPr lang="en-GB" dirty="0"/>
          </a:p>
        </p:txBody>
      </p:sp>
      <p:sp>
        <p:nvSpPr>
          <p:cNvPr id="3" name="Content Placeholder 2"/>
          <p:cNvSpPr>
            <a:spLocks noGrp="1"/>
          </p:cNvSpPr>
          <p:nvPr>
            <p:ph sz="quarter" idx="1"/>
          </p:nvPr>
        </p:nvSpPr>
        <p:spPr/>
        <p:txBody>
          <a:bodyPr/>
          <a:lstStyle/>
          <a:p>
            <a:endParaRPr lang="en-GB" dirty="0" smtClean="0"/>
          </a:p>
          <a:p>
            <a:endParaRPr lang="en-GB" dirty="0" smtClean="0"/>
          </a:p>
          <a:p>
            <a:endParaRPr lang="en-GB" dirty="0" smtClean="0"/>
          </a:p>
          <a:p>
            <a:r>
              <a:rPr lang="en-GB" dirty="0" smtClean="0"/>
              <a:t>“I thought she obviously knows what she's doing and I can trust her.  I valued what she was saying because she was really thinking and seeing the whole picture”. (N).</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732</TotalTime>
  <Words>2974</Words>
  <Application>Microsoft Office PowerPoint</Application>
  <PresentationFormat>On-screen Show (4:3)</PresentationFormat>
  <Paragraphs>363</Paragraphs>
  <Slides>62</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62</vt:i4>
      </vt:variant>
    </vt:vector>
  </HeadingPairs>
  <TitlesOfParts>
    <vt:vector size="67" baseType="lpstr">
      <vt:lpstr>Calibri</vt:lpstr>
      <vt:lpstr>Georgia</vt:lpstr>
      <vt:lpstr>Wingdings</vt:lpstr>
      <vt:lpstr>Wingdings 2</vt:lpstr>
      <vt:lpstr>Civic</vt:lpstr>
      <vt:lpstr>IFST</vt:lpstr>
      <vt:lpstr>Who are our Families</vt:lpstr>
      <vt:lpstr>The Underpinning Model.</vt:lpstr>
      <vt:lpstr>Transtheoretical Model of Change</vt:lpstr>
      <vt:lpstr>Transtheoretical Model of Change</vt:lpstr>
      <vt:lpstr>Pre contemplation</vt:lpstr>
      <vt:lpstr>Pre Contemplation</vt:lpstr>
      <vt:lpstr>Pre Contemplation</vt:lpstr>
      <vt:lpstr>Contemplation</vt:lpstr>
      <vt:lpstr>Contemplation</vt:lpstr>
      <vt:lpstr>Contemplation</vt:lpstr>
      <vt:lpstr>Determination</vt:lpstr>
      <vt:lpstr>Determination</vt:lpstr>
      <vt:lpstr>Determination</vt:lpstr>
      <vt:lpstr>Action</vt:lpstr>
      <vt:lpstr>Action</vt:lpstr>
      <vt:lpstr>Action</vt:lpstr>
      <vt:lpstr>Action</vt:lpstr>
      <vt:lpstr>Maintenance</vt:lpstr>
      <vt:lpstr>Maintenance</vt:lpstr>
      <vt:lpstr>Maintenance</vt:lpstr>
      <vt:lpstr>Lapse</vt:lpstr>
      <vt:lpstr>Lapse</vt:lpstr>
      <vt:lpstr>Lapse</vt:lpstr>
      <vt:lpstr>Lapse</vt:lpstr>
      <vt:lpstr>Motivational Interviewing</vt:lpstr>
      <vt:lpstr>Motivational Interviewing</vt:lpstr>
      <vt:lpstr>Motivational Interviewing.</vt:lpstr>
      <vt:lpstr>Motivational Interviewing.</vt:lpstr>
      <vt:lpstr>Motivational Interviewing</vt:lpstr>
      <vt:lpstr>Motivational Interviewing</vt:lpstr>
      <vt:lpstr>Motivational Interviewing</vt:lpstr>
      <vt:lpstr>Motivational Interviewing</vt:lpstr>
      <vt:lpstr>Motivational Interviewing</vt:lpstr>
      <vt:lpstr>Safety Planning</vt:lpstr>
      <vt:lpstr>Safety Planning</vt:lpstr>
      <vt:lpstr>Safety Planning.</vt:lpstr>
      <vt:lpstr>Safety Planning.</vt:lpstr>
      <vt:lpstr>Safety Planning.</vt:lpstr>
      <vt:lpstr>Goal Setting</vt:lpstr>
      <vt:lpstr>Goals -2</vt:lpstr>
      <vt:lpstr>Goals -2</vt:lpstr>
      <vt:lpstr>Goals -2</vt:lpstr>
      <vt:lpstr>Goals -1</vt:lpstr>
      <vt:lpstr>Goals -1</vt:lpstr>
      <vt:lpstr>Goals 0</vt:lpstr>
      <vt:lpstr>Goals 0</vt:lpstr>
      <vt:lpstr>Goals +1</vt:lpstr>
      <vt:lpstr>Goals +2</vt:lpstr>
      <vt:lpstr>Goals +2</vt:lpstr>
      <vt:lpstr>What worked well with IFST ?</vt:lpstr>
      <vt:lpstr>What worked well with IFST ?</vt:lpstr>
      <vt:lpstr>What worked well with IFST?</vt:lpstr>
      <vt:lpstr>What worked well with IFST?</vt:lpstr>
      <vt:lpstr>Outcomes</vt:lpstr>
      <vt:lpstr>Outcomes</vt:lpstr>
      <vt:lpstr>Outcomes</vt:lpstr>
      <vt:lpstr>Outcomes</vt:lpstr>
      <vt:lpstr>Outcomes</vt:lpstr>
      <vt:lpstr>Last Words.</vt:lpstr>
      <vt:lpstr>Last Words.</vt:lpstr>
      <vt:lpstr>Last Words</vt:lpstr>
    </vt:vector>
  </TitlesOfParts>
  <Company>Carmarthenshire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IFST</dc:title>
  <dc:creator>pdarby</dc:creator>
  <cp:lastModifiedBy>Paul Darby</cp:lastModifiedBy>
  <cp:revision>77</cp:revision>
  <dcterms:created xsi:type="dcterms:W3CDTF">2014-09-24T10:11:09Z</dcterms:created>
  <dcterms:modified xsi:type="dcterms:W3CDTF">2021-05-06T10:00:12Z</dcterms:modified>
</cp:coreProperties>
</file>