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3" r:id="rId3"/>
    <p:sldId id="267" r:id="rId4"/>
    <p:sldId id="284" r:id="rId5"/>
    <p:sldId id="285" r:id="rId6"/>
    <p:sldId id="288" r:id="rId7"/>
    <p:sldId id="289" r:id="rId8"/>
    <p:sldId id="276" r:id="rId9"/>
    <p:sldId id="291" r:id="rId10"/>
    <p:sldId id="292" r:id="rId11"/>
    <p:sldId id="293" r:id="rId12"/>
    <p:sldId id="294" r:id="rId13"/>
    <p:sldId id="270" r:id="rId14"/>
    <p:sldId id="279" r:id="rId15"/>
    <p:sldId id="265" r:id="rId16"/>
    <p:sldId id="266" r:id="rId17"/>
    <p:sldId id="277" r:id="rId18"/>
    <p:sldId id="269" r:id="rId19"/>
    <p:sldId id="275" r:id="rId20"/>
    <p:sldId id="282" r:id="rId21"/>
    <p:sldId id="273" r:id="rId22"/>
    <p:sldId id="295" r:id="rId23"/>
    <p:sldId id="287" r:id="rId24"/>
    <p:sldId id="296" r:id="rId25"/>
    <p:sldId id="281" r:id="rId26"/>
    <p:sldId id="286"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26/11/2020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26/11/2020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26/11/2020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26/11/2020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gov.wales/families-first" TargetMode="External"/><Relationship Id="rId2" Type="http://schemas.openxmlformats.org/officeDocument/2006/relationships/hyperlink" Target="https://gov.wales/get-help-flying-start"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fis.carmarthenshire.gov.wales/families-first/"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gov.wales/sites/default/files/publications/2019-07/flying-start-strategy-guidance-for-local-authorities.pdf" TargetMode="External"/><Relationship Id="rId1" Type="http://schemas.openxmlformats.org/officeDocument/2006/relationships/slideLayout" Target="../slideLayouts/slideLayout7.xml"/><Relationship Id="rId4" Type="http://schemas.openxmlformats.org/officeDocument/2006/relationships/hyperlink" Target="https://gov.wales/sites/default/files/publications/2019-07/families-first-guidance-for-local-authorities_0.pdf"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dera.ioe.ac.uk/7717/1/090415rightstoactionen.pdf" TargetMode="External"/><Relationship Id="rId1" Type="http://schemas.openxmlformats.org/officeDocument/2006/relationships/slideLayout" Target="../slideLayouts/slideLayout2.xml"/><Relationship Id="rId5" Type="http://schemas.openxmlformats.org/officeDocument/2006/relationships/hyperlink" Target="https://dera.ioe.ac.uk/" TargetMode="External"/><Relationship Id="rId4" Type="http://schemas.openxmlformats.org/officeDocument/2006/relationships/hyperlink" Target="https://gov.wales/sites/default/files/publications/2019-06/seven-core-aims-for-children-and-young-people.pdf"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gov.wales/parenting-give-it-time" TargetMode="Externa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gov.wales/sites/default/files/publications/2019-06/seven-core-aims-for-children-and-young-people.pdf" TargetMode="External"/><Relationship Id="rId7" Type="http://schemas.openxmlformats.org/officeDocument/2006/relationships/hyperlink" Target="https://gov.wales/parenting-give-it-time" TargetMode="External"/><Relationship Id="rId2" Type="http://schemas.openxmlformats.org/officeDocument/2006/relationships/hyperlink" Target="https://gov.wales/sites/default/files/publications/2019-07/flying-start-strategy-guidance-for-local-authorities.pdf" TargetMode="External"/><Relationship Id="rId1" Type="http://schemas.openxmlformats.org/officeDocument/2006/relationships/slideLayout" Target="../slideLayouts/slideLayout6.xml"/><Relationship Id="rId6" Type="http://schemas.openxmlformats.org/officeDocument/2006/relationships/hyperlink" Target="https://dera.ioe.ac.uk/7717/1/090415rightstoactionen.pdf" TargetMode="External"/><Relationship Id="rId5" Type="http://schemas.openxmlformats.org/officeDocument/2006/relationships/hyperlink" Target="https://gov.wales/sites/default/files/publications/2019-07/families-first-guidance-for-local-authorities_0.pdf" TargetMode="External"/><Relationship Id="rId4" Type="http://schemas.openxmlformats.org/officeDocument/2006/relationships/hyperlink" Target="https://www.wjec.co.uk/uploads/publications/1464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rmAutofit fontScale="90000"/>
          </a:bodyPr>
          <a:lstStyle/>
          <a:p>
            <a:pPr algn="l"/>
            <a:r>
              <a:rPr lang="en-US" sz="2700" b="1" dirty="0"/>
              <a:t>SJSI6022 Individuals and Families: Living in a Contemporary World              </a:t>
            </a:r>
            <a:r>
              <a:rPr lang="en-US" sz="3600" b="1" dirty="0"/>
              <a:t>Theme 5: Families: A Welsh Perspective</a:t>
            </a:r>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53226"/>
            <a:ext cx="5832648" cy="707886"/>
          </a:xfrm>
          <a:prstGeom prst="rect">
            <a:avLst/>
          </a:prstGeom>
          <a:noFill/>
        </p:spPr>
        <p:txBody>
          <a:bodyPr wrap="square" rtlCol="0">
            <a:spAutoFit/>
          </a:bodyPr>
          <a:lstStyle/>
          <a:p>
            <a:r>
              <a:rPr lang="en-GB" sz="2000" b="1" dirty="0"/>
              <a:t>Ken Dicks </a:t>
            </a:r>
          </a:p>
          <a:p>
            <a:r>
              <a:rPr lang="en-GB" sz="2000" b="1" dirty="0"/>
              <a:t>Joanne Davies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sp>
        <p:nvSpPr>
          <p:cNvPr id="5" name="TextBox 4"/>
          <p:cNvSpPr txBox="1"/>
          <p:nvPr/>
        </p:nvSpPr>
        <p:spPr>
          <a:xfrm>
            <a:off x="1079612" y="2721114"/>
            <a:ext cx="6984776" cy="707886"/>
          </a:xfrm>
          <a:prstGeom prst="rect">
            <a:avLst/>
          </a:prstGeom>
          <a:noFill/>
        </p:spPr>
        <p:txBody>
          <a:bodyPr wrap="square" rtlCol="0">
            <a:spAutoFit/>
          </a:bodyPr>
          <a:lstStyle/>
          <a:p>
            <a:pPr algn="ctr"/>
            <a:r>
              <a:rPr lang="en-GB" sz="4000" i="1" dirty="0"/>
              <a:t>What did we look at in Theme 4?</a:t>
            </a:r>
          </a:p>
        </p:txBody>
      </p:sp>
    </p:spTree>
    <p:extLst>
      <p:ext uri="{BB962C8B-B14F-4D97-AF65-F5344CB8AC3E}">
        <p14:creationId xmlns:p14="http://schemas.microsoft.com/office/powerpoint/2010/main" val="894933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72345B2D-1036-4060-B6EF-7409DC48C8D6}"/>
              </a:ext>
            </a:extLst>
          </p:cNvPr>
          <p:cNvSpPr>
            <a:spLocks noGrp="1" noChangeArrowheads="1"/>
          </p:cNvSpPr>
          <p:nvPr>
            <p:ph type="title"/>
          </p:nvPr>
        </p:nvSpPr>
        <p:spPr/>
        <p:txBody>
          <a:bodyPr>
            <a:normAutofit fontScale="90000"/>
          </a:bodyPr>
          <a:lstStyle/>
          <a:p>
            <a:pPr eaLnBrk="1" hangingPunct="1"/>
            <a:r>
              <a:rPr lang="en-GB" altLang="en-US" b="1" dirty="0"/>
              <a:t>Support for Families in Wales</a:t>
            </a:r>
            <a:br>
              <a:rPr lang="en-GB" altLang="en-US" b="1" dirty="0"/>
            </a:br>
            <a:r>
              <a:rPr lang="en-GB" altLang="en-US" b="1" dirty="0"/>
              <a:t>Group Activity</a:t>
            </a:r>
          </a:p>
        </p:txBody>
      </p:sp>
      <p:sp>
        <p:nvSpPr>
          <p:cNvPr id="5123" name="Content Placeholder 2">
            <a:extLst>
              <a:ext uri="{FF2B5EF4-FFF2-40B4-BE49-F238E27FC236}">
                <a16:creationId xmlns:a16="http://schemas.microsoft.com/office/drawing/2014/main" id="{F1A47A28-4C3F-4A1C-B859-A6BBB3096F19}"/>
              </a:ext>
            </a:extLst>
          </p:cNvPr>
          <p:cNvSpPr>
            <a:spLocks noGrp="1" noChangeArrowheads="1"/>
          </p:cNvSpPr>
          <p:nvPr>
            <p:ph idx="1"/>
          </p:nvPr>
        </p:nvSpPr>
        <p:spPr>
          <a:xfrm>
            <a:off x="914400" y="2368155"/>
            <a:ext cx="8229600" cy="2573013"/>
          </a:xfrm>
        </p:spPr>
        <p:txBody>
          <a:bodyPr>
            <a:normAutofit/>
          </a:bodyPr>
          <a:lstStyle/>
          <a:p>
            <a:pPr eaLnBrk="1" hangingPunct="1"/>
            <a:r>
              <a:rPr lang="en-GB" altLang="en-US" sz="2800" dirty="0"/>
              <a:t>What support is there available for families?</a:t>
            </a:r>
          </a:p>
          <a:p>
            <a:pPr eaLnBrk="1" hangingPunct="1"/>
            <a:r>
              <a:rPr lang="en-GB" altLang="en-US" sz="2800" dirty="0"/>
              <a:t>Any examples from practice?</a:t>
            </a:r>
          </a:p>
          <a:p>
            <a:pPr eaLnBrk="1" hangingPunct="1"/>
            <a:r>
              <a:rPr lang="en-GB" altLang="en-US" sz="2800" dirty="0"/>
              <a:t>Any policies or initiatives that could address any of the issues highlighted?</a:t>
            </a:r>
          </a:p>
          <a:p>
            <a:pPr eaLnBrk="1" hangingPunct="1"/>
            <a:r>
              <a:rPr lang="en-GB" altLang="en-US" sz="2800" dirty="0"/>
              <a:t>Government proposals?</a:t>
            </a:r>
          </a:p>
        </p:txBody>
      </p:sp>
      <p:sp>
        <p:nvSpPr>
          <p:cNvPr id="2" name="TextBox 1">
            <a:extLst>
              <a:ext uri="{FF2B5EF4-FFF2-40B4-BE49-F238E27FC236}">
                <a16:creationId xmlns:a16="http://schemas.microsoft.com/office/drawing/2014/main" id="{C58AAC7B-D348-453D-AF66-12EF0894CB8F}"/>
              </a:ext>
            </a:extLst>
          </p:cNvPr>
          <p:cNvSpPr txBox="1"/>
          <p:nvPr/>
        </p:nvSpPr>
        <p:spPr>
          <a:xfrm>
            <a:off x="179512" y="1638251"/>
            <a:ext cx="8050088" cy="523220"/>
          </a:xfrm>
          <a:prstGeom prst="rect">
            <a:avLst/>
          </a:prstGeom>
          <a:noFill/>
        </p:spPr>
        <p:txBody>
          <a:bodyPr wrap="square" rtlCol="0">
            <a:spAutoFit/>
          </a:bodyPr>
          <a:lstStyle/>
          <a:p>
            <a:r>
              <a:rPr lang="en-GB" sz="2800" b="1" i="1" dirty="0"/>
              <a:t>What do you already know? Discuss in small groups</a:t>
            </a:r>
          </a:p>
        </p:txBody>
      </p:sp>
      <p:sp>
        <p:nvSpPr>
          <p:cNvPr id="3" name="TextBox 2">
            <a:extLst>
              <a:ext uri="{FF2B5EF4-FFF2-40B4-BE49-F238E27FC236}">
                <a16:creationId xmlns:a16="http://schemas.microsoft.com/office/drawing/2014/main" id="{D7B7D88C-306E-403D-A1C6-0ED4B0AD6F0E}"/>
              </a:ext>
            </a:extLst>
          </p:cNvPr>
          <p:cNvSpPr txBox="1"/>
          <p:nvPr/>
        </p:nvSpPr>
        <p:spPr>
          <a:xfrm>
            <a:off x="2627784" y="5085184"/>
            <a:ext cx="5832648" cy="523220"/>
          </a:xfrm>
          <a:prstGeom prst="rect">
            <a:avLst/>
          </a:prstGeom>
          <a:noFill/>
        </p:spPr>
        <p:txBody>
          <a:bodyPr wrap="square" rtlCol="0">
            <a:spAutoFit/>
          </a:bodyPr>
          <a:lstStyle/>
          <a:p>
            <a:pPr algn="ctr"/>
            <a:r>
              <a:rPr lang="en-GB" sz="2800" i="1" dirty="0"/>
              <a:t>Feedback to your Tutor.</a:t>
            </a:r>
          </a:p>
        </p:txBody>
      </p:sp>
    </p:spTree>
    <p:extLst>
      <p:ext uri="{BB962C8B-B14F-4D97-AF65-F5344CB8AC3E}">
        <p14:creationId xmlns:p14="http://schemas.microsoft.com/office/powerpoint/2010/main" val="1043576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0A1E-89FC-4AE3-937F-52E518BED0F3}"/>
              </a:ext>
            </a:extLst>
          </p:cNvPr>
          <p:cNvSpPr txBox="1">
            <a:spLocks noChangeArrowheads="1"/>
          </p:cNvSpPr>
          <p:nvPr/>
        </p:nvSpPr>
        <p:spPr>
          <a:xfrm>
            <a:off x="457200" y="274638"/>
            <a:ext cx="8229600" cy="99412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b="1" dirty="0"/>
              <a:t>Support for Families in Wales</a:t>
            </a:r>
          </a:p>
        </p:txBody>
      </p:sp>
      <p:sp>
        <p:nvSpPr>
          <p:cNvPr id="3" name="TextBox 2">
            <a:extLst>
              <a:ext uri="{FF2B5EF4-FFF2-40B4-BE49-F238E27FC236}">
                <a16:creationId xmlns:a16="http://schemas.microsoft.com/office/drawing/2014/main" id="{4D1BC773-34CE-44BE-BC42-990C399C0EDD}"/>
              </a:ext>
            </a:extLst>
          </p:cNvPr>
          <p:cNvSpPr txBox="1"/>
          <p:nvPr/>
        </p:nvSpPr>
        <p:spPr>
          <a:xfrm>
            <a:off x="215516" y="1988840"/>
            <a:ext cx="8712968" cy="313932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Broadly speaking Welsh policy for supporting families can be seen as having two main foci</a:t>
            </a:r>
          </a:p>
          <a:p>
            <a:pPr marL="457200" indent="-457200">
              <a:spcBef>
                <a:spcPts val="600"/>
              </a:spcBef>
              <a:spcAft>
                <a:spcPts val="600"/>
              </a:spcAft>
              <a:buFont typeface="Arial" panose="020B0604020202020204" pitchFamily="34" charset="0"/>
              <a:buChar char="•"/>
            </a:pPr>
            <a:r>
              <a:rPr lang="en-GB" sz="2800" dirty="0"/>
              <a:t>Flying Start</a:t>
            </a:r>
          </a:p>
          <a:p>
            <a:pPr marL="457200" indent="-457200">
              <a:spcBef>
                <a:spcPts val="600"/>
              </a:spcBef>
              <a:spcAft>
                <a:spcPts val="600"/>
              </a:spcAft>
              <a:buFont typeface="Arial" panose="020B0604020202020204" pitchFamily="34" charset="0"/>
              <a:buChar char="•"/>
            </a:pPr>
            <a:r>
              <a:rPr lang="en-GB" sz="2800" dirty="0"/>
              <a:t>Families First</a:t>
            </a:r>
          </a:p>
          <a:p>
            <a:pPr marL="457200" indent="-457200">
              <a:spcBef>
                <a:spcPts val="600"/>
              </a:spcBef>
              <a:spcAft>
                <a:spcPts val="600"/>
              </a:spcAft>
              <a:buFont typeface="Arial" panose="020B0604020202020204" pitchFamily="34" charset="0"/>
              <a:buChar char="•"/>
            </a:pPr>
            <a:r>
              <a:rPr lang="en-GB" sz="2800" dirty="0"/>
              <a:t>In this Theme we will take a little time to look at these two areas of policy</a:t>
            </a:r>
          </a:p>
        </p:txBody>
      </p:sp>
    </p:spTree>
    <p:extLst>
      <p:ext uri="{BB962C8B-B14F-4D97-AF65-F5344CB8AC3E}">
        <p14:creationId xmlns:p14="http://schemas.microsoft.com/office/powerpoint/2010/main" val="1745794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0A1E-89FC-4AE3-937F-52E518BED0F3}"/>
              </a:ext>
            </a:extLst>
          </p:cNvPr>
          <p:cNvSpPr txBox="1">
            <a:spLocks noChangeArrowheads="1"/>
          </p:cNvSpPr>
          <p:nvPr/>
        </p:nvSpPr>
        <p:spPr>
          <a:xfrm>
            <a:off x="457200" y="274638"/>
            <a:ext cx="8229600" cy="99412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b="1" dirty="0"/>
              <a:t>Support for Families in Wales</a:t>
            </a:r>
          </a:p>
        </p:txBody>
      </p:sp>
      <p:sp>
        <p:nvSpPr>
          <p:cNvPr id="4" name="TextBox 3">
            <a:extLst>
              <a:ext uri="{FF2B5EF4-FFF2-40B4-BE49-F238E27FC236}">
                <a16:creationId xmlns:a16="http://schemas.microsoft.com/office/drawing/2014/main" id="{400C885D-40BA-49D5-9068-4AF4C2EB2334}"/>
              </a:ext>
            </a:extLst>
          </p:cNvPr>
          <p:cNvSpPr txBox="1"/>
          <p:nvPr/>
        </p:nvSpPr>
        <p:spPr>
          <a:xfrm>
            <a:off x="457200" y="1484784"/>
            <a:ext cx="7344816" cy="523220"/>
          </a:xfrm>
          <a:prstGeom prst="rect">
            <a:avLst/>
          </a:prstGeom>
          <a:noFill/>
        </p:spPr>
        <p:txBody>
          <a:bodyPr wrap="square" rtlCol="0">
            <a:spAutoFit/>
          </a:bodyPr>
          <a:lstStyle/>
          <a:p>
            <a:r>
              <a:rPr lang="en-GB" sz="2800" b="1" dirty="0"/>
              <a:t>Researching Welsh policy: A current Issue</a:t>
            </a:r>
          </a:p>
        </p:txBody>
      </p:sp>
      <p:sp>
        <p:nvSpPr>
          <p:cNvPr id="5" name="TextBox 4">
            <a:extLst>
              <a:ext uri="{FF2B5EF4-FFF2-40B4-BE49-F238E27FC236}">
                <a16:creationId xmlns:a16="http://schemas.microsoft.com/office/drawing/2014/main" id="{3AC90CEA-64DD-4F67-BC23-D0F92386AE43}"/>
              </a:ext>
            </a:extLst>
          </p:cNvPr>
          <p:cNvSpPr txBox="1"/>
          <p:nvPr/>
        </p:nvSpPr>
        <p:spPr>
          <a:xfrm>
            <a:off x="755576" y="2224028"/>
            <a:ext cx="8229600" cy="196977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We have already had cause to discuss this issues regarding finding resources on the Welsh Government website.</a:t>
            </a:r>
          </a:p>
          <a:p>
            <a:pPr marL="457200" indent="-457200">
              <a:spcBef>
                <a:spcPts val="600"/>
              </a:spcBef>
              <a:spcAft>
                <a:spcPts val="600"/>
              </a:spcAft>
              <a:buFont typeface="Arial" panose="020B0604020202020204" pitchFamily="34" charset="0"/>
              <a:buChar char="•"/>
            </a:pPr>
            <a:r>
              <a:rPr lang="en-GB" sz="2800" dirty="0"/>
              <a:t>This issue applies here……</a:t>
            </a:r>
          </a:p>
        </p:txBody>
      </p:sp>
      <p:sp>
        <p:nvSpPr>
          <p:cNvPr id="6" name="TextBox 5">
            <a:extLst>
              <a:ext uri="{FF2B5EF4-FFF2-40B4-BE49-F238E27FC236}">
                <a16:creationId xmlns:a16="http://schemas.microsoft.com/office/drawing/2014/main" id="{271EED23-0BA2-4319-ACB4-E39B0CF57322}"/>
              </a:ext>
            </a:extLst>
          </p:cNvPr>
          <p:cNvSpPr txBox="1"/>
          <p:nvPr/>
        </p:nvSpPr>
        <p:spPr>
          <a:xfrm>
            <a:off x="1187624" y="4363655"/>
            <a:ext cx="1944216" cy="523220"/>
          </a:xfrm>
          <a:prstGeom prst="rect">
            <a:avLst/>
          </a:prstGeom>
          <a:noFill/>
        </p:spPr>
        <p:txBody>
          <a:bodyPr wrap="square" rtlCol="0">
            <a:spAutoFit/>
          </a:bodyPr>
          <a:lstStyle/>
          <a:p>
            <a:r>
              <a:rPr lang="en-GB" sz="2800" dirty="0"/>
              <a:t>Flying Start</a:t>
            </a:r>
          </a:p>
        </p:txBody>
      </p:sp>
      <p:sp>
        <p:nvSpPr>
          <p:cNvPr id="7" name="TextBox 6">
            <a:extLst>
              <a:ext uri="{FF2B5EF4-FFF2-40B4-BE49-F238E27FC236}">
                <a16:creationId xmlns:a16="http://schemas.microsoft.com/office/drawing/2014/main" id="{64FB4BB2-CA98-4E70-BD17-99C1B610C054}"/>
              </a:ext>
            </a:extLst>
          </p:cNvPr>
          <p:cNvSpPr txBox="1"/>
          <p:nvPr/>
        </p:nvSpPr>
        <p:spPr>
          <a:xfrm>
            <a:off x="3429671" y="4409822"/>
            <a:ext cx="5266928" cy="461665"/>
          </a:xfrm>
          <a:prstGeom prst="rect">
            <a:avLst/>
          </a:prstGeom>
          <a:noFill/>
        </p:spPr>
        <p:txBody>
          <a:bodyPr wrap="square" rtlCol="0">
            <a:spAutoFit/>
          </a:bodyPr>
          <a:lstStyle/>
          <a:p>
            <a:r>
              <a:rPr lang="en-GB" sz="2400" dirty="0">
                <a:hlinkClick r:id="rId2"/>
              </a:rPr>
              <a:t>https://gov.wales/get-help-flying-start</a:t>
            </a:r>
            <a:r>
              <a:rPr lang="en-GB" sz="2400" dirty="0"/>
              <a:t> </a:t>
            </a:r>
          </a:p>
        </p:txBody>
      </p:sp>
      <p:sp>
        <p:nvSpPr>
          <p:cNvPr id="8" name="TextBox 7">
            <a:extLst>
              <a:ext uri="{FF2B5EF4-FFF2-40B4-BE49-F238E27FC236}">
                <a16:creationId xmlns:a16="http://schemas.microsoft.com/office/drawing/2014/main" id="{14B5A3B2-0698-4335-B26B-15CE2BC334D1}"/>
              </a:ext>
            </a:extLst>
          </p:cNvPr>
          <p:cNvSpPr txBox="1"/>
          <p:nvPr/>
        </p:nvSpPr>
        <p:spPr>
          <a:xfrm>
            <a:off x="1187624" y="5105366"/>
            <a:ext cx="2088232" cy="523220"/>
          </a:xfrm>
          <a:prstGeom prst="rect">
            <a:avLst/>
          </a:prstGeom>
          <a:noFill/>
        </p:spPr>
        <p:txBody>
          <a:bodyPr wrap="square" rtlCol="0">
            <a:spAutoFit/>
          </a:bodyPr>
          <a:lstStyle/>
          <a:p>
            <a:r>
              <a:rPr lang="en-GB" sz="2800" dirty="0"/>
              <a:t>Families First</a:t>
            </a:r>
          </a:p>
        </p:txBody>
      </p:sp>
      <p:sp>
        <p:nvSpPr>
          <p:cNvPr id="9" name="TextBox 8">
            <a:extLst>
              <a:ext uri="{FF2B5EF4-FFF2-40B4-BE49-F238E27FC236}">
                <a16:creationId xmlns:a16="http://schemas.microsoft.com/office/drawing/2014/main" id="{BDC56F15-76F5-4075-A5E5-33BD7BC1B7C6}"/>
              </a:ext>
            </a:extLst>
          </p:cNvPr>
          <p:cNvSpPr txBox="1"/>
          <p:nvPr/>
        </p:nvSpPr>
        <p:spPr>
          <a:xfrm>
            <a:off x="3429671" y="5151533"/>
            <a:ext cx="5266928" cy="461665"/>
          </a:xfrm>
          <a:prstGeom prst="rect">
            <a:avLst/>
          </a:prstGeom>
          <a:noFill/>
        </p:spPr>
        <p:txBody>
          <a:bodyPr wrap="square" rtlCol="0">
            <a:spAutoFit/>
          </a:bodyPr>
          <a:lstStyle/>
          <a:p>
            <a:r>
              <a:rPr lang="en-GB" sz="2400" dirty="0">
                <a:hlinkClick r:id="rId3"/>
              </a:rPr>
              <a:t>https://gov.wales/families-first</a:t>
            </a:r>
            <a:r>
              <a:rPr lang="en-GB" sz="2400" dirty="0"/>
              <a:t> </a:t>
            </a:r>
          </a:p>
        </p:txBody>
      </p:sp>
    </p:spTree>
    <p:extLst>
      <p:ext uri="{BB962C8B-B14F-4D97-AF65-F5344CB8AC3E}">
        <p14:creationId xmlns:p14="http://schemas.microsoft.com/office/powerpoint/2010/main" val="534364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P spid="7" grpId="0"/>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0A1E-89FC-4AE3-937F-52E518BED0F3}"/>
              </a:ext>
            </a:extLst>
          </p:cNvPr>
          <p:cNvSpPr txBox="1">
            <a:spLocks noChangeArrowheads="1"/>
          </p:cNvSpPr>
          <p:nvPr/>
        </p:nvSpPr>
        <p:spPr>
          <a:xfrm>
            <a:off x="457200" y="274638"/>
            <a:ext cx="8229600" cy="99412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b="1" dirty="0"/>
              <a:t>Support for Families in Wales</a:t>
            </a:r>
          </a:p>
        </p:txBody>
      </p:sp>
      <p:sp>
        <p:nvSpPr>
          <p:cNvPr id="4" name="TextBox 3">
            <a:extLst>
              <a:ext uri="{FF2B5EF4-FFF2-40B4-BE49-F238E27FC236}">
                <a16:creationId xmlns:a16="http://schemas.microsoft.com/office/drawing/2014/main" id="{400C885D-40BA-49D5-9068-4AF4C2EB2334}"/>
              </a:ext>
            </a:extLst>
          </p:cNvPr>
          <p:cNvSpPr txBox="1"/>
          <p:nvPr/>
        </p:nvSpPr>
        <p:spPr>
          <a:xfrm>
            <a:off x="457200" y="1484784"/>
            <a:ext cx="7344816" cy="523220"/>
          </a:xfrm>
          <a:prstGeom prst="rect">
            <a:avLst/>
          </a:prstGeom>
          <a:noFill/>
        </p:spPr>
        <p:txBody>
          <a:bodyPr wrap="square" rtlCol="0">
            <a:spAutoFit/>
          </a:bodyPr>
          <a:lstStyle/>
          <a:p>
            <a:r>
              <a:rPr lang="en-GB" sz="2800" b="1" dirty="0"/>
              <a:t>Researching Welsh policy: A current Issue</a:t>
            </a:r>
          </a:p>
        </p:txBody>
      </p:sp>
      <p:sp>
        <p:nvSpPr>
          <p:cNvPr id="5" name="TextBox 4">
            <a:extLst>
              <a:ext uri="{FF2B5EF4-FFF2-40B4-BE49-F238E27FC236}">
                <a16:creationId xmlns:a16="http://schemas.microsoft.com/office/drawing/2014/main" id="{3AC90CEA-64DD-4F67-BC23-D0F92386AE43}"/>
              </a:ext>
            </a:extLst>
          </p:cNvPr>
          <p:cNvSpPr txBox="1"/>
          <p:nvPr/>
        </p:nvSpPr>
        <p:spPr>
          <a:xfrm>
            <a:off x="755576" y="2224028"/>
            <a:ext cx="8229600" cy="9541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So, as directed we can go to the relevant section of a local authority website, e.g. </a:t>
            </a:r>
          </a:p>
        </p:txBody>
      </p:sp>
      <p:sp>
        <p:nvSpPr>
          <p:cNvPr id="8" name="TextBox 7">
            <a:extLst>
              <a:ext uri="{FF2B5EF4-FFF2-40B4-BE49-F238E27FC236}">
                <a16:creationId xmlns:a16="http://schemas.microsoft.com/office/drawing/2014/main" id="{14B5A3B2-0698-4335-B26B-15CE2BC334D1}"/>
              </a:ext>
            </a:extLst>
          </p:cNvPr>
          <p:cNvSpPr txBox="1"/>
          <p:nvPr/>
        </p:nvSpPr>
        <p:spPr>
          <a:xfrm>
            <a:off x="1187624" y="3380004"/>
            <a:ext cx="4896544" cy="523220"/>
          </a:xfrm>
          <a:prstGeom prst="rect">
            <a:avLst/>
          </a:prstGeom>
          <a:noFill/>
        </p:spPr>
        <p:txBody>
          <a:bodyPr wrap="square" rtlCol="0">
            <a:spAutoFit/>
          </a:bodyPr>
          <a:lstStyle/>
          <a:p>
            <a:r>
              <a:rPr lang="en-GB" sz="2800" dirty="0"/>
              <a:t>Carmarthenshire Families First</a:t>
            </a:r>
          </a:p>
        </p:txBody>
      </p:sp>
      <p:sp>
        <p:nvSpPr>
          <p:cNvPr id="9" name="TextBox 8">
            <a:extLst>
              <a:ext uri="{FF2B5EF4-FFF2-40B4-BE49-F238E27FC236}">
                <a16:creationId xmlns:a16="http://schemas.microsoft.com/office/drawing/2014/main" id="{BDC56F15-76F5-4075-A5E5-33BD7BC1B7C6}"/>
              </a:ext>
            </a:extLst>
          </p:cNvPr>
          <p:cNvSpPr txBox="1"/>
          <p:nvPr/>
        </p:nvSpPr>
        <p:spPr>
          <a:xfrm>
            <a:off x="1619672" y="4133403"/>
            <a:ext cx="7067128" cy="461665"/>
          </a:xfrm>
          <a:prstGeom prst="rect">
            <a:avLst/>
          </a:prstGeom>
          <a:noFill/>
        </p:spPr>
        <p:txBody>
          <a:bodyPr wrap="square" rtlCol="0">
            <a:spAutoFit/>
          </a:bodyPr>
          <a:lstStyle/>
          <a:p>
            <a:r>
              <a:rPr lang="en-GB" sz="2400" dirty="0">
                <a:hlinkClick r:id="rId2"/>
              </a:rPr>
              <a:t>https://fis.carmarthenshire.gov.wales/families-first/</a:t>
            </a:r>
            <a:r>
              <a:rPr lang="en-GB" sz="2400" dirty="0"/>
              <a:t> </a:t>
            </a:r>
          </a:p>
        </p:txBody>
      </p:sp>
      <p:sp>
        <p:nvSpPr>
          <p:cNvPr id="3" name="TextBox 2">
            <a:extLst>
              <a:ext uri="{FF2B5EF4-FFF2-40B4-BE49-F238E27FC236}">
                <a16:creationId xmlns:a16="http://schemas.microsoft.com/office/drawing/2014/main" id="{14662043-8D63-49C2-BC18-90A49374367B}"/>
              </a:ext>
            </a:extLst>
          </p:cNvPr>
          <p:cNvSpPr txBox="1"/>
          <p:nvPr/>
        </p:nvSpPr>
        <p:spPr>
          <a:xfrm>
            <a:off x="899592" y="4858492"/>
            <a:ext cx="756084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We will return to look at local authorities later in the Theme</a:t>
            </a:r>
          </a:p>
        </p:txBody>
      </p:sp>
    </p:spTree>
    <p:extLst>
      <p:ext uri="{BB962C8B-B14F-4D97-AF65-F5344CB8AC3E}">
        <p14:creationId xmlns:p14="http://schemas.microsoft.com/office/powerpoint/2010/main" val="2558058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8" grpId="0"/>
      <p:bldP spid="9"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0A1E-89FC-4AE3-937F-52E518BED0F3}"/>
              </a:ext>
            </a:extLst>
          </p:cNvPr>
          <p:cNvSpPr txBox="1">
            <a:spLocks noChangeArrowheads="1"/>
          </p:cNvSpPr>
          <p:nvPr/>
        </p:nvSpPr>
        <p:spPr>
          <a:xfrm>
            <a:off x="457200" y="274638"/>
            <a:ext cx="8229600" cy="99412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b="1" dirty="0"/>
              <a:t>Support for Families in Wales</a:t>
            </a:r>
          </a:p>
        </p:txBody>
      </p:sp>
      <p:sp>
        <p:nvSpPr>
          <p:cNvPr id="4" name="TextBox 3">
            <a:extLst>
              <a:ext uri="{FF2B5EF4-FFF2-40B4-BE49-F238E27FC236}">
                <a16:creationId xmlns:a16="http://schemas.microsoft.com/office/drawing/2014/main" id="{400C885D-40BA-49D5-9068-4AF4C2EB2334}"/>
              </a:ext>
            </a:extLst>
          </p:cNvPr>
          <p:cNvSpPr txBox="1"/>
          <p:nvPr/>
        </p:nvSpPr>
        <p:spPr>
          <a:xfrm>
            <a:off x="457200" y="1484784"/>
            <a:ext cx="7344816" cy="523220"/>
          </a:xfrm>
          <a:prstGeom prst="rect">
            <a:avLst/>
          </a:prstGeom>
          <a:noFill/>
        </p:spPr>
        <p:txBody>
          <a:bodyPr wrap="square" rtlCol="0">
            <a:spAutoFit/>
          </a:bodyPr>
          <a:lstStyle/>
          <a:p>
            <a:r>
              <a:rPr lang="en-GB" sz="2800" b="1" dirty="0"/>
              <a:t>Researching Welsh policy: A current Issue</a:t>
            </a:r>
          </a:p>
        </p:txBody>
      </p:sp>
      <p:sp>
        <p:nvSpPr>
          <p:cNvPr id="5" name="TextBox 4">
            <a:extLst>
              <a:ext uri="{FF2B5EF4-FFF2-40B4-BE49-F238E27FC236}">
                <a16:creationId xmlns:a16="http://schemas.microsoft.com/office/drawing/2014/main" id="{3AC90CEA-64DD-4F67-BC23-D0F92386AE43}"/>
              </a:ext>
            </a:extLst>
          </p:cNvPr>
          <p:cNvSpPr txBox="1"/>
          <p:nvPr/>
        </p:nvSpPr>
        <p:spPr>
          <a:xfrm>
            <a:off x="755576" y="2224028"/>
            <a:ext cx="8229600" cy="9541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However, the Guidance does exist on the Welsh Government website </a:t>
            </a:r>
          </a:p>
        </p:txBody>
      </p:sp>
      <p:sp>
        <p:nvSpPr>
          <p:cNvPr id="10" name="TextBox 9">
            <a:extLst>
              <a:ext uri="{FF2B5EF4-FFF2-40B4-BE49-F238E27FC236}">
                <a16:creationId xmlns:a16="http://schemas.microsoft.com/office/drawing/2014/main" id="{86D34A48-4313-4809-8C44-FBFB264A7FDA}"/>
              </a:ext>
            </a:extLst>
          </p:cNvPr>
          <p:cNvSpPr txBox="1"/>
          <p:nvPr/>
        </p:nvSpPr>
        <p:spPr>
          <a:xfrm>
            <a:off x="1259632" y="3679866"/>
            <a:ext cx="1944216" cy="523220"/>
          </a:xfrm>
          <a:prstGeom prst="rect">
            <a:avLst/>
          </a:prstGeom>
          <a:noFill/>
        </p:spPr>
        <p:txBody>
          <a:bodyPr wrap="square" rtlCol="0">
            <a:spAutoFit/>
          </a:bodyPr>
          <a:lstStyle/>
          <a:p>
            <a:r>
              <a:rPr lang="en-GB" sz="2800" dirty="0"/>
              <a:t>Flying Start</a:t>
            </a:r>
          </a:p>
        </p:txBody>
      </p:sp>
      <p:sp>
        <p:nvSpPr>
          <p:cNvPr id="12" name="TextBox 11">
            <a:extLst>
              <a:ext uri="{FF2B5EF4-FFF2-40B4-BE49-F238E27FC236}">
                <a16:creationId xmlns:a16="http://schemas.microsoft.com/office/drawing/2014/main" id="{A4269483-D06C-4625-AC20-C2E62BF9A02A}"/>
              </a:ext>
            </a:extLst>
          </p:cNvPr>
          <p:cNvSpPr txBox="1"/>
          <p:nvPr/>
        </p:nvSpPr>
        <p:spPr>
          <a:xfrm>
            <a:off x="1187624" y="5105366"/>
            <a:ext cx="2088232" cy="523220"/>
          </a:xfrm>
          <a:prstGeom prst="rect">
            <a:avLst/>
          </a:prstGeom>
          <a:noFill/>
        </p:spPr>
        <p:txBody>
          <a:bodyPr wrap="square" rtlCol="0">
            <a:spAutoFit/>
          </a:bodyPr>
          <a:lstStyle/>
          <a:p>
            <a:r>
              <a:rPr lang="en-GB" sz="2800" dirty="0"/>
              <a:t>Families First</a:t>
            </a:r>
          </a:p>
        </p:txBody>
      </p:sp>
      <p:pic>
        <p:nvPicPr>
          <p:cNvPr id="7" name="Picture 6" descr="A picture containing light&#10;&#10;Description automatically generated">
            <a:hlinkClick r:id="rId2"/>
            <a:extLst>
              <a:ext uri="{FF2B5EF4-FFF2-40B4-BE49-F238E27FC236}">
                <a16:creationId xmlns:a16="http://schemas.microsoft.com/office/drawing/2014/main" id="{3E99C194-BA10-4DED-928D-16B9D7CF79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1771" y="3429000"/>
            <a:ext cx="1142857" cy="1142857"/>
          </a:xfrm>
          <a:prstGeom prst="rect">
            <a:avLst/>
          </a:prstGeom>
        </p:spPr>
      </p:pic>
      <p:pic>
        <p:nvPicPr>
          <p:cNvPr id="14" name="Picture 13" descr="A picture containing light&#10;&#10;Description automatically generated">
            <a:hlinkClick r:id="rId4"/>
            <a:extLst>
              <a:ext uri="{FF2B5EF4-FFF2-40B4-BE49-F238E27FC236}">
                <a16:creationId xmlns:a16="http://schemas.microsoft.com/office/drawing/2014/main" id="{D604C15D-79CE-43CE-B44B-3B61E124C4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143" y="4822722"/>
            <a:ext cx="1142857" cy="1142857"/>
          </a:xfrm>
          <a:prstGeom prst="rect">
            <a:avLst/>
          </a:prstGeom>
        </p:spPr>
      </p:pic>
    </p:spTree>
    <p:extLst>
      <p:ext uri="{BB962C8B-B14F-4D97-AF65-F5344CB8AC3E}">
        <p14:creationId xmlns:p14="http://schemas.microsoft.com/office/powerpoint/2010/main" val="214952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10"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Flying Start programme</a:t>
            </a:r>
            <a:endParaRPr lang="en-GB" altLang="en-US" b="1" dirty="0"/>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469845" y="1844824"/>
            <a:ext cx="8229600" cy="604664"/>
          </a:xfrm>
        </p:spPr>
        <p:txBody>
          <a:bodyPr>
            <a:normAutofit/>
          </a:bodyPr>
          <a:lstStyle/>
          <a:p>
            <a:pPr eaLnBrk="1" hangingPunct="1">
              <a:buFont typeface="Wingdings" panose="05000000000000000000" pitchFamily="2" charset="2"/>
              <a:buNone/>
            </a:pPr>
            <a:r>
              <a:rPr lang="en-GB" altLang="en-US" sz="2800" b="1" dirty="0"/>
              <a:t>What is Flying Start?</a:t>
            </a:r>
          </a:p>
          <a:p>
            <a:pPr eaLnBrk="1" hangingPunct="1">
              <a:buFont typeface="Wingdings" panose="05000000000000000000" pitchFamily="2" charset="2"/>
              <a:buNone/>
            </a:pPr>
            <a:endParaRPr lang="en-GB" altLang="en-US" sz="2800" b="1" dirty="0"/>
          </a:p>
        </p:txBody>
      </p:sp>
      <p:sp>
        <p:nvSpPr>
          <p:cNvPr id="2" name="TextBox 1">
            <a:extLst>
              <a:ext uri="{FF2B5EF4-FFF2-40B4-BE49-F238E27FC236}">
                <a16:creationId xmlns:a16="http://schemas.microsoft.com/office/drawing/2014/main" id="{95253DC3-A43D-4898-B99F-AA6FB8023445}"/>
              </a:ext>
            </a:extLst>
          </p:cNvPr>
          <p:cNvSpPr txBox="1"/>
          <p:nvPr/>
        </p:nvSpPr>
        <p:spPr>
          <a:xfrm>
            <a:off x="971600" y="2708920"/>
            <a:ext cx="7056784" cy="2677656"/>
          </a:xfrm>
          <a:prstGeom prst="rect">
            <a:avLst/>
          </a:prstGeom>
          <a:noFill/>
        </p:spPr>
        <p:txBody>
          <a:bodyPr wrap="square" rtlCol="0">
            <a:spAutoFit/>
          </a:bodyPr>
          <a:lstStyle/>
          <a:p>
            <a:pPr algn="ctr"/>
            <a:r>
              <a:rPr lang="en-GB" sz="2800" dirty="0"/>
              <a:t>‘Flying Start is the Welsh Government’s flagship Early Years programme for families with children who are under 4 years of age and is targeted in some of our most deprived areas in Wales. It is a vital tool in delivering the 7 Core Aims for children and young people’. </a:t>
            </a:r>
          </a:p>
        </p:txBody>
      </p:sp>
      <p:sp>
        <p:nvSpPr>
          <p:cNvPr id="3" name="TextBox 2">
            <a:extLst>
              <a:ext uri="{FF2B5EF4-FFF2-40B4-BE49-F238E27FC236}">
                <a16:creationId xmlns:a16="http://schemas.microsoft.com/office/drawing/2014/main" id="{B1EEC393-D273-425A-BC00-C9B3864D1CF5}"/>
              </a:ext>
            </a:extLst>
          </p:cNvPr>
          <p:cNvSpPr txBox="1"/>
          <p:nvPr/>
        </p:nvSpPr>
        <p:spPr>
          <a:xfrm>
            <a:off x="4572000" y="5877272"/>
            <a:ext cx="4127445" cy="461665"/>
          </a:xfrm>
          <a:prstGeom prst="rect">
            <a:avLst/>
          </a:prstGeom>
          <a:noFill/>
        </p:spPr>
        <p:txBody>
          <a:bodyPr wrap="square" rtlCol="0">
            <a:spAutoFit/>
          </a:bodyPr>
          <a:lstStyle/>
          <a:p>
            <a:r>
              <a:rPr lang="en-GB" sz="2400" dirty="0"/>
              <a:t>(Welsh Government, 2012, p.3)</a:t>
            </a:r>
          </a:p>
        </p:txBody>
      </p:sp>
    </p:spTree>
    <p:extLst>
      <p:ext uri="{BB962C8B-B14F-4D97-AF65-F5344CB8AC3E}">
        <p14:creationId xmlns:p14="http://schemas.microsoft.com/office/powerpoint/2010/main" val="450797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p:txBody>
          <a:bodyPr>
            <a:normAutofit/>
          </a:bodyPr>
          <a:lstStyle/>
          <a:p>
            <a:pPr eaLnBrk="1" hangingPunct="1"/>
            <a:r>
              <a:rPr lang="en-GB" altLang="en-US" b="1" dirty="0">
                <a:solidFill>
                  <a:schemeClr val="tx1"/>
                </a:solidFill>
              </a:rPr>
              <a:t>Seven Core Aims</a:t>
            </a:r>
            <a:endParaRPr lang="en-GB" altLang="en-US" b="1" dirty="0"/>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469845" y="1672777"/>
            <a:ext cx="8229600" cy="604664"/>
          </a:xfrm>
        </p:spPr>
        <p:txBody>
          <a:bodyPr>
            <a:normAutofit/>
          </a:bodyPr>
          <a:lstStyle/>
          <a:p>
            <a:pPr eaLnBrk="1" hangingPunct="1">
              <a:buFont typeface="Wingdings" panose="05000000000000000000" pitchFamily="2" charset="2"/>
              <a:buNone/>
            </a:pPr>
            <a:r>
              <a:rPr lang="en-GB" altLang="en-US" sz="2800" b="1" dirty="0"/>
              <a:t>What are the 7 Core Aims?</a:t>
            </a:r>
          </a:p>
          <a:p>
            <a:pPr eaLnBrk="1" hangingPunct="1">
              <a:buFont typeface="Wingdings" panose="05000000000000000000" pitchFamily="2" charset="2"/>
              <a:buNone/>
            </a:pPr>
            <a:endParaRPr lang="en-GB" altLang="en-US" sz="2800" b="1" dirty="0"/>
          </a:p>
        </p:txBody>
      </p:sp>
      <p:sp>
        <p:nvSpPr>
          <p:cNvPr id="2" name="TextBox 1">
            <a:extLst>
              <a:ext uri="{FF2B5EF4-FFF2-40B4-BE49-F238E27FC236}">
                <a16:creationId xmlns:a16="http://schemas.microsoft.com/office/drawing/2014/main" id="{95253DC3-A43D-4898-B99F-AA6FB8023445}"/>
              </a:ext>
            </a:extLst>
          </p:cNvPr>
          <p:cNvSpPr txBox="1"/>
          <p:nvPr/>
        </p:nvSpPr>
        <p:spPr>
          <a:xfrm>
            <a:off x="469845" y="2391187"/>
            <a:ext cx="8674155" cy="34163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Welsh Assembly Governments seven core aims for children and young people summarise the UN Convention on the Rights of the Child (UNCRC)’.</a:t>
            </a:r>
          </a:p>
          <a:p>
            <a:pPr marL="457200" indent="-457200">
              <a:spcBef>
                <a:spcPts val="600"/>
              </a:spcBef>
              <a:spcAft>
                <a:spcPts val="600"/>
              </a:spcAft>
              <a:buFont typeface="Arial" panose="020B0604020202020204" pitchFamily="34" charset="0"/>
              <a:buChar char="•"/>
            </a:pPr>
            <a:r>
              <a:rPr lang="en-GB" sz="2800" dirty="0"/>
              <a:t>‘They form the basis for decisions on priorities and objectives nationally’. </a:t>
            </a:r>
          </a:p>
          <a:p>
            <a:pPr marL="457200" indent="-457200">
              <a:spcBef>
                <a:spcPts val="600"/>
              </a:spcBef>
              <a:spcAft>
                <a:spcPts val="600"/>
              </a:spcAft>
              <a:buFont typeface="Arial" panose="020B0604020202020204" pitchFamily="34" charset="0"/>
              <a:buChar char="•"/>
            </a:pPr>
            <a:r>
              <a:rPr lang="en-GB" sz="2800" dirty="0"/>
              <a:t>‘They should also form the basis for decisions on strategy and service provision locally’. </a:t>
            </a:r>
          </a:p>
        </p:txBody>
      </p:sp>
      <p:sp>
        <p:nvSpPr>
          <p:cNvPr id="3" name="TextBox 2">
            <a:extLst>
              <a:ext uri="{FF2B5EF4-FFF2-40B4-BE49-F238E27FC236}">
                <a16:creationId xmlns:a16="http://schemas.microsoft.com/office/drawing/2014/main" id="{B1EEC393-D273-425A-BC00-C9B3864D1CF5}"/>
              </a:ext>
            </a:extLst>
          </p:cNvPr>
          <p:cNvSpPr txBox="1"/>
          <p:nvPr/>
        </p:nvSpPr>
        <p:spPr>
          <a:xfrm>
            <a:off x="6516216" y="5921253"/>
            <a:ext cx="2376264" cy="461665"/>
          </a:xfrm>
          <a:prstGeom prst="rect">
            <a:avLst/>
          </a:prstGeom>
          <a:noFill/>
        </p:spPr>
        <p:txBody>
          <a:bodyPr wrap="square" rtlCol="0">
            <a:spAutoFit/>
          </a:bodyPr>
          <a:lstStyle/>
          <a:p>
            <a:r>
              <a:rPr lang="en-GB" sz="2400" dirty="0"/>
              <a:t>(</a:t>
            </a:r>
            <a:r>
              <a:rPr lang="en-GB" sz="2400" dirty="0" err="1"/>
              <a:t>WJEC</a:t>
            </a:r>
            <a:r>
              <a:rPr lang="en-GB" sz="2400" dirty="0"/>
              <a:t>, No Date)</a:t>
            </a:r>
          </a:p>
        </p:txBody>
      </p:sp>
      <p:pic>
        <p:nvPicPr>
          <p:cNvPr id="5" name="Picture 4" descr="A close up of a sign&#10;&#10;Description automatically generated">
            <a:extLst>
              <a:ext uri="{FF2B5EF4-FFF2-40B4-BE49-F238E27FC236}">
                <a16:creationId xmlns:a16="http://schemas.microsoft.com/office/drawing/2014/main" id="{B26C01D7-550D-4B52-B54D-22D001392F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9516" y="1556792"/>
            <a:ext cx="782817" cy="782817"/>
          </a:xfrm>
          <a:prstGeom prst="rect">
            <a:avLst/>
          </a:prstGeom>
        </p:spPr>
      </p:pic>
    </p:spTree>
    <p:extLst>
      <p:ext uri="{BB962C8B-B14F-4D97-AF65-F5344CB8AC3E}">
        <p14:creationId xmlns:p14="http://schemas.microsoft.com/office/powerpoint/2010/main" val="1295983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build="p"/>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p:txBody>
          <a:bodyPr>
            <a:normAutofit/>
          </a:bodyPr>
          <a:lstStyle/>
          <a:p>
            <a:pPr eaLnBrk="1" hangingPunct="1"/>
            <a:r>
              <a:rPr lang="en-GB" altLang="en-US" b="1" dirty="0">
                <a:solidFill>
                  <a:schemeClr val="tx1"/>
                </a:solidFill>
              </a:rPr>
              <a:t>Seven Core Aims</a:t>
            </a:r>
            <a:endParaRPr lang="en-GB" altLang="en-US" b="1" dirty="0"/>
          </a:p>
        </p:txBody>
      </p:sp>
      <p:sp>
        <p:nvSpPr>
          <p:cNvPr id="2" name="TextBox 1">
            <a:extLst>
              <a:ext uri="{FF2B5EF4-FFF2-40B4-BE49-F238E27FC236}">
                <a16:creationId xmlns:a16="http://schemas.microsoft.com/office/drawing/2014/main" id="{95253DC3-A43D-4898-B99F-AA6FB8023445}"/>
              </a:ext>
            </a:extLst>
          </p:cNvPr>
          <p:cNvSpPr txBox="1"/>
          <p:nvPr/>
        </p:nvSpPr>
        <p:spPr>
          <a:xfrm>
            <a:off x="234922" y="1447018"/>
            <a:ext cx="8674155" cy="138499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7 Core Aims have been part of Welsh Government policy since the publication of </a:t>
            </a:r>
            <a:r>
              <a:rPr lang="en-GB" sz="2800" i="1" dirty="0"/>
              <a:t>Children and Young People: Rights to Action</a:t>
            </a:r>
            <a:r>
              <a:rPr lang="en-GB" sz="2800" dirty="0"/>
              <a:t> in 2004</a:t>
            </a:r>
          </a:p>
        </p:txBody>
      </p:sp>
      <p:sp>
        <p:nvSpPr>
          <p:cNvPr id="3" name="TextBox 2">
            <a:extLst>
              <a:ext uri="{FF2B5EF4-FFF2-40B4-BE49-F238E27FC236}">
                <a16:creationId xmlns:a16="http://schemas.microsoft.com/office/drawing/2014/main" id="{B1EEC393-D273-425A-BC00-C9B3864D1CF5}"/>
              </a:ext>
            </a:extLst>
          </p:cNvPr>
          <p:cNvSpPr txBox="1"/>
          <p:nvPr/>
        </p:nvSpPr>
        <p:spPr>
          <a:xfrm>
            <a:off x="4860032" y="6063679"/>
            <a:ext cx="4608512" cy="461665"/>
          </a:xfrm>
          <a:prstGeom prst="rect">
            <a:avLst/>
          </a:prstGeom>
          <a:noFill/>
        </p:spPr>
        <p:txBody>
          <a:bodyPr wrap="square" rtlCol="0">
            <a:spAutoFit/>
          </a:bodyPr>
          <a:lstStyle/>
          <a:p>
            <a:r>
              <a:rPr lang="en-GB" sz="2400" dirty="0"/>
              <a:t>(Welsh Government, 2015)</a:t>
            </a:r>
          </a:p>
        </p:txBody>
      </p:sp>
      <p:pic>
        <p:nvPicPr>
          <p:cNvPr id="8" name="Picture 7" descr="A picture containing light&#10;&#10;Description automatically generated">
            <a:hlinkClick r:id="rId2"/>
            <a:extLst>
              <a:ext uri="{FF2B5EF4-FFF2-40B4-BE49-F238E27FC236}">
                <a16:creationId xmlns:a16="http://schemas.microsoft.com/office/drawing/2014/main" id="{3774F5DE-5AED-44EB-86E8-0097FD922A8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98268" y="2121204"/>
            <a:ext cx="710809" cy="710809"/>
          </a:xfrm>
          <a:prstGeom prst="rect">
            <a:avLst/>
          </a:prstGeom>
        </p:spPr>
      </p:pic>
      <p:sp>
        <p:nvSpPr>
          <p:cNvPr id="11" name="TextBox 10">
            <a:extLst>
              <a:ext uri="{FF2B5EF4-FFF2-40B4-BE49-F238E27FC236}">
                <a16:creationId xmlns:a16="http://schemas.microsoft.com/office/drawing/2014/main" id="{5E162B74-12DF-49CA-94D9-849EFEC57DA4}"/>
              </a:ext>
            </a:extLst>
          </p:cNvPr>
          <p:cNvSpPr txBox="1"/>
          <p:nvPr/>
        </p:nvSpPr>
        <p:spPr>
          <a:xfrm>
            <a:off x="234922" y="4021806"/>
            <a:ext cx="8674155" cy="181588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However, for a more recent and comprehensive guide to how the Welsh Government intends to meet the 7 Core Aims see </a:t>
            </a:r>
            <a:r>
              <a:rPr lang="en-GB" sz="2800" i="1" dirty="0"/>
              <a:t>Programme for Children and Young People</a:t>
            </a:r>
          </a:p>
        </p:txBody>
      </p:sp>
      <p:pic>
        <p:nvPicPr>
          <p:cNvPr id="12" name="Picture 11" descr="A picture containing light&#10;&#10;Description automatically generated">
            <a:hlinkClick r:id="rId4"/>
            <a:extLst>
              <a:ext uri="{FF2B5EF4-FFF2-40B4-BE49-F238E27FC236}">
                <a16:creationId xmlns:a16="http://schemas.microsoft.com/office/drawing/2014/main" id="{B52F8E37-B96A-427A-8031-A5837C058A0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98268" y="5126879"/>
            <a:ext cx="710809" cy="710809"/>
          </a:xfrm>
          <a:prstGeom prst="rect">
            <a:avLst/>
          </a:prstGeom>
        </p:spPr>
      </p:pic>
      <p:sp>
        <p:nvSpPr>
          <p:cNvPr id="9" name="TextBox 8">
            <a:extLst>
              <a:ext uri="{FF2B5EF4-FFF2-40B4-BE49-F238E27FC236}">
                <a16:creationId xmlns:a16="http://schemas.microsoft.com/office/drawing/2014/main" id="{F91F87BD-316B-43FD-AACB-ACA82AD52339}"/>
              </a:ext>
            </a:extLst>
          </p:cNvPr>
          <p:cNvSpPr txBox="1"/>
          <p:nvPr/>
        </p:nvSpPr>
        <p:spPr>
          <a:xfrm>
            <a:off x="755576" y="3213811"/>
            <a:ext cx="5400600" cy="523220"/>
          </a:xfrm>
          <a:prstGeom prst="rect">
            <a:avLst/>
          </a:prstGeom>
          <a:noFill/>
        </p:spPr>
        <p:txBody>
          <a:bodyPr wrap="square" rtlCol="0">
            <a:spAutoFit/>
          </a:bodyPr>
          <a:lstStyle/>
          <a:p>
            <a:r>
              <a:rPr lang="en-GB" sz="2800" b="1" i="1" dirty="0"/>
              <a:t>Study Skills Note: About </a:t>
            </a:r>
            <a:r>
              <a:rPr lang="en-GB" sz="2800" b="1" i="1" dirty="0" err="1"/>
              <a:t>DERA</a:t>
            </a:r>
            <a:endParaRPr lang="en-GB" sz="2800" b="1" i="1" dirty="0"/>
          </a:p>
        </p:txBody>
      </p:sp>
      <p:pic>
        <p:nvPicPr>
          <p:cNvPr id="13" name="Picture 12" descr="A picture containing light&#10;&#10;Description automatically generated">
            <a:hlinkClick r:id="rId5"/>
            <a:extLst>
              <a:ext uri="{FF2B5EF4-FFF2-40B4-BE49-F238E27FC236}">
                <a16:creationId xmlns:a16="http://schemas.microsoft.com/office/drawing/2014/main" id="{A5F31C5B-AFC1-4A26-A1D7-EC32D86228E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68696" y="3130257"/>
            <a:ext cx="692497" cy="692497"/>
          </a:xfrm>
          <a:prstGeom prst="rect">
            <a:avLst/>
          </a:prstGeom>
        </p:spPr>
      </p:pic>
    </p:spTree>
    <p:extLst>
      <p:ext uri="{BB962C8B-B14F-4D97-AF65-F5344CB8AC3E}">
        <p14:creationId xmlns:p14="http://schemas.microsoft.com/office/powerpoint/2010/main" val="3682438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11"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Flying Start programme</a:t>
            </a:r>
            <a:endParaRPr lang="en-GB" altLang="en-US" b="1" dirty="0"/>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2987824" y="1858908"/>
            <a:ext cx="3526091" cy="604664"/>
          </a:xfrm>
        </p:spPr>
        <p:txBody>
          <a:bodyPr>
            <a:normAutofit/>
          </a:bodyPr>
          <a:lstStyle/>
          <a:p>
            <a:pPr eaLnBrk="1" hangingPunct="1">
              <a:buFont typeface="Wingdings" panose="05000000000000000000" pitchFamily="2" charset="2"/>
              <a:buNone/>
            </a:pPr>
            <a:r>
              <a:rPr lang="en-GB" altLang="en-US" sz="2800" b="1" i="1" dirty="0"/>
              <a:t>Guided Study Activity</a:t>
            </a:r>
          </a:p>
          <a:p>
            <a:pPr eaLnBrk="1" hangingPunct="1">
              <a:buFont typeface="Wingdings" panose="05000000000000000000" pitchFamily="2" charset="2"/>
              <a:buNone/>
            </a:pPr>
            <a:endParaRPr lang="en-GB" altLang="en-US" sz="2800" b="1" i="1" dirty="0"/>
          </a:p>
        </p:txBody>
      </p:sp>
      <p:sp>
        <p:nvSpPr>
          <p:cNvPr id="2" name="TextBox 1">
            <a:extLst>
              <a:ext uri="{FF2B5EF4-FFF2-40B4-BE49-F238E27FC236}">
                <a16:creationId xmlns:a16="http://schemas.microsoft.com/office/drawing/2014/main" id="{95253DC3-A43D-4898-B99F-AA6FB8023445}"/>
              </a:ext>
            </a:extLst>
          </p:cNvPr>
          <p:cNvSpPr txBox="1"/>
          <p:nvPr/>
        </p:nvSpPr>
        <p:spPr>
          <a:xfrm>
            <a:off x="1043608" y="2748262"/>
            <a:ext cx="7056784" cy="523220"/>
          </a:xfrm>
          <a:prstGeom prst="rect">
            <a:avLst/>
          </a:prstGeom>
          <a:noFill/>
        </p:spPr>
        <p:txBody>
          <a:bodyPr wrap="square" rtlCol="0">
            <a:spAutoFit/>
          </a:bodyPr>
          <a:lstStyle/>
          <a:p>
            <a:pPr algn="ctr"/>
            <a:r>
              <a:rPr lang="en-GB" sz="2800" i="1" dirty="0"/>
              <a:t>Find the ‘Flying Start Strategic Guidance’ online</a:t>
            </a:r>
          </a:p>
        </p:txBody>
      </p:sp>
      <p:sp>
        <p:nvSpPr>
          <p:cNvPr id="6" name="TextBox 5">
            <a:extLst>
              <a:ext uri="{FF2B5EF4-FFF2-40B4-BE49-F238E27FC236}">
                <a16:creationId xmlns:a16="http://schemas.microsoft.com/office/drawing/2014/main" id="{B93ECC59-FA2B-4DD3-BCBF-1280827C541E}"/>
              </a:ext>
            </a:extLst>
          </p:cNvPr>
          <p:cNvSpPr txBox="1"/>
          <p:nvPr/>
        </p:nvSpPr>
        <p:spPr>
          <a:xfrm>
            <a:off x="1043608" y="3573016"/>
            <a:ext cx="7056784" cy="954107"/>
          </a:xfrm>
          <a:prstGeom prst="rect">
            <a:avLst/>
          </a:prstGeom>
          <a:noFill/>
        </p:spPr>
        <p:txBody>
          <a:bodyPr wrap="square" rtlCol="0">
            <a:spAutoFit/>
          </a:bodyPr>
          <a:lstStyle/>
          <a:p>
            <a:pPr algn="ctr"/>
            <a:r>
              <a:rPr lang="en-GB" sz="2800" i="1" dirty="0"/>
              <a:t>In small groups identify what you consider to be the key features of the Flying Start programme</a:t>
            </a:r>
          </a:p>
        </p:txBody>
      </p:sp>
      <p:pic>
        <p:nvPicPr>
          <p:cNvPr id="8" name="Picture 7" descr="A close up of a sign&#10;&#10;Description automatically generated">
            <a:extLst>
              <a:ext uri="{FF2B5EF4-FFF2-40B4-BE49-F238E27FC236}">
                <a16:creationId xmlns:a16="http://schemas.microsoft.com/office/drawing/2014/main" id="{405421E6-A1D5-4614-A727-4BEC98EBEF4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87824" y="5373216"/>
            <a:ext cx="655465" cy="655465"/>
          </a:xfrm>
          <a:prstGeom prst="rect">
            <a:avLst/>
          </a:prstGeom>
        </p:spPr>
      </p:pic>
      <p:sp>
        <p:nvSpPr>
          <p:cNvPr id="9" name="TextBox 8">
            <a:extLst>
              <a:ext uri="{FF2B5EF4-FFF2-40B4-BE49-F238E27FC236}">
                <a16:creationId xmlns:a16="http://schemas.microsoft.com/office/drawing/2014/main" id="{ED0BDB52-E104-4983-BD2C-1C174DC8BA40}"/>
              </a:ext>
            </a:extLst>
          </p:cNvPr>
          <p:cNvSpPr txBox="1"/>
          <p:nvPr/>
        </p:nvSpPr>
        <p:spPr>
          <a:xfrm>
            <a:off x="3851920" y="5470115"/>
            <a:ext cx="3744416" cy="461665"/>
          </a:xfrm>
          <a:prstGeom prst="rect">
            <a:avLst/>
          </a:prstGeom>
          <a:noFill/>
        </p:spPr>
        <p:txBody>
          <a:bodyPr wrap="square" rtlCol="0">
            <a:spAutoFit/>
          </a:bodyPr>
          <a:lstStyle/>
          <a:p>
            <a:r>
              <a:rPr lang="en-GB" sz="2400" dirty="0"/>
              <a:t>Guided Study: Flying Start</a:t>
            </a:r>
          </a:p>
        </p:txBody>
      </p:sp>
    </p:spTree>
    <p:extLst>
      <p:ext uri="{BB962C8B-B14F-4D97-AF65-F5344CB8AC3E}">
        <p14:creationId xmlns:p14="http://schemas.microsoft.com/office/powerpoint/2010/main" val="3647540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P spid="6" grpId="0"/>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a:t>
            </a:r>
            <a:r>
              <a:rPr lang="en-GB" altLang="en-US" b="1" dirty="0"/>
              <a:t>Families First</a:t>
            </a:r>
            <a:r>
              <a:rPr lang="en-GB" altLang="en-US" b="1" dirty="0">
                <a:solidFill>
                  <a:schemeClr val="tx1"/>
                </a:solidFill>
              </a:rPr>
              <a:t> programme</a:t>
            </a:r>
            <a:endParaRPr lang="en-GB" altLang="en-US" b="1" dirty="0"/>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251520" y="1575801"/>
            <a:ext cx="8229600" cy="604664"/>
          </a:xfrm>
        </p:spPr>
        <p:txBody>
          <a:bodyPr>
            <a:normAutofit/>
          </a:bodyPr>
          <a:lstStyle/>
          <a:p>
            <a:pPr eaLnBrk="1" hangingPunct="1">
              <a:buFont typeface="Wingdings" panose="05000000000000000000" pitchFamily="2" charset="2"/>
              <a:buNone/>
            </a:pPr>
            <a:r>
              <a:rPr lang="en-GB" altLang="en-US" sz="2800" b="1" dirty="0"/>
              <a:t>What is Families First?</a:t>
            </a:r>
          </a:p>
          <a:p>
            <a:pPr eaLnBrk="1" hangingPunct="1">
              <a:buFont typeface="Wingdings" panose="05000000000000000000" pitchFamily="2" charset="2"/>
              <a:buNone/>
            </a:pPr>
            <a:endParaRPr lang="en-GB" altLang="en-US" sz="2800" b="1" dirty="0"/>
          </a:p>
        </p:txBody>
      </p:sp>
      <p:sp>
        <p:nvSpPr>
          <p:cNvPr id="2" name="TextBox 1">
            <a:extLst>
              <a:ext uri="{FF2B5EF4-FFF2-40B4-BE49-F238E27FC236}">
                <a16:creationId xmlns:a16="http://schemas.microsoft.com/office/drawing/2014/main" id="{95253DC3-A43D-4898-B99F-AA6FB8023445}"/>
              </a:ext>
            </a:extLst>
          </p:cNvPr>
          <p:cNvSpPr txBox="1"/>
          <p:nvPr/>
        </p:nvSpPr>
        <p:spPr>
          <a:xfrm>
            <a:off x="662880" y="2139353"/>
            <a:ext cx="8435280" cy="350865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Families First is designed to improve outcomes for children, young people and families. </a:t>
            </a:r>
          </a:p>
          <a:p>
            <a:pPr marL="342900" indent="-342900">
              <a:spcBef>
                <a:spcPts val="600"/>
              </a:spcBef>
              <a:spcAft>
                <a:spcPts val="600"/>
              </a:spcAft>
              <a:buFont typeface="Arial" panose="020B0604020202020204" pitchFamily="34" charset="0"/>
              <a:buChar char="•"/>
            </a:pPr>
            <a:r>
              <a:rPr lang="en-GB" sz="2400" dirty="0"/>
              <a:t>It places an emphasis on early intervention, prevention, and providing support for whole families, rather than individuals. </a:t>
            </a:r>
          </a:p>
          <a:p>
            <a:pPr marL="342900" indent="-342900">
              <a:spcBef>
                <a:spcPts val="600"/>
              </a:spcBef>
              <a:spcAft>
                <a:spcPts val="600"/>
              </a:spcAft>
              <a:buFont typeface="Arial" panose="020B0604020202020204" pitchFamily="34" charset="0"/>
              <a:buChar char="•"/>
            </a:pPr>
            <a:r>
              <a:rPr lang="en-GB" sz="2400" dirty="0"/>
              <a:t>The programme promotes greater multi-agency working to ensure families receive joined-up support when they need it. </a:t>
            </a:r>
          </a:p>
          <a:p>
            <a:pPr marL="342900" indent="-342900">
              <a:spcBef>
                <a:spcPts val="600"/>
              </a:spcBef>
              <a:spcAft>
                <a:spcPts val="600"/>
              </a:spcAft>
              <a:buFont typeface="Arial" panose="020B0604020202020204" pitchFamily="34" charset="0"/>
              <a:buChar char="•"/>
            </a:pPr>
            <a:r>
              <a:rPr lang="en-GB" sz="2400" dirty="0"/>
              <a:t>The intention of the programme is to provide early support for families with the aim of preventing problems escalating. </a:t>
            </a:r>
          </a:p>
        </p:txBody>
      </p:sp>
      <p:sp>
        <p:nvSpPr>
          <p:cNvPr id="3" name="TextBox 2">
            <a:extLst>
              <a:ext uri="{FF2B5EF4-FFF2-40B4-BE49-F238E27FC236}">
                <a16:creationId xmlns:a16="http://schemas.microsoft.com/office/drawing/2014/main" id="{B1EEC393-D273-425A-BC00-C9B3864D1CF5}"/>
              </a:ext>
            </a:extLst>
          </p:cNvPr>
          <p:cNvSpPr txBox="1"/>
          <p:nvPr/>
        </p:nvSpPr>
        <p:spPr>
          <a:xfrm>
            <a:off x="4572000" y="5877272"/>
            <a:ext cx="4127445" cy="461665"/>
          </a:xfrm>
          <a:prstGeom prst="rect">
            <a:avLst/>
          </a:prstGeom>
          <a:noFill/>
        </p:spPr>
        <p:txBody>
          <a:bodyPr wrap="square" rtlCol="0">
            <a:spAutoFit/>
          </a:bodyPr>
          <a:lstStyle/>
          <a:p>
            <a:r>
              <a:rPr lang="en-GB" sz="2400" dirty="0"/>
              <a:t>(Welsh Government, 2017, p.3)</a:t>
            </a:r>
          </a:p>
        </p:txBody>
      </p:sp>
    </p:spTree>
    <p:extLst>
      <p:ext uri="{BB962C8B-B14F-4D97-AF65-F5344CB8AC3E}">
        <p14:creationId xmlns:p14="http://schemas.microsoft.com/office/powerpoint/2010/main" val="2074939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build="p"/>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Content Placeholder 2">
            <a:extLst>
              <a:ext uri="{FF2B5EF4-FFF2-40B4-BE49-F238E27FC236}">
                <a16:creationId xmlns:a16="http://schemas.microsoft.com/office/drawing/2014/main" id="{C92E596D-8391-49DA-93BB-01DAE2232BB1}"/>
              </a:ext>
            </a:extLst>
          </p:cNvPr>
          <p:cNvSpPr>
            <a:spLocks noGrp="1" noChangeArrowheads="1"/>
          </p:cNvSpPr>
          <p:nvPr>
            <p:ph idx="1"/>
          </p:nvPr>
        </p:nvSpPr>
        <p:spPr>
          <a:xfrm>
            <a:off x="801687" y="2276872"/>
            <a:ext cx="7540625" cy="2938065"/>
          </a:xfrm>
        </p:spPr>
        <p:txBody>
          <a:bodyPr/>
          <a:lstStyle/>
          <a:p>
            <a:pPr eaLnBrk="1" hangingPunct="1"/>
            <a:r>
              <a:rPr lang="en-GB" altLang="en-US" sz="2800" dirty="0"/>
              <a:t>Families First is a key response to the Welsh Government’s Child Poverty Strategy.</a:t>
            </a:r>
          </a:p>
          <a:p>
            <a:pPr eaLnBrk="1" hangingPunct="1"/>
            <a:r>
              <a:rPr lang="en-GB" altLang="en-US" sz="2800" dirty="0"/>
              <a:t>The strategy has three strategic objectives, and Families First is an important driver to achieving these objectives:</a:t>
            </a:r>
          </a:p>
          <a:p>
            <a:pPr eaLnBrk="1" hangingPunct="1"/>
            <a:r>
              <a:rPr lang="en-GB" altLang="en-US" sz="2800" dirty="0"/>
              <a:t>The three objectives are..</a:t>
            </a:r>
          </a:p>
        </p:txBody>
      </p:sp>
      <p:sp>
        <p:nvSpPr>
          <p:cNvPr id="7171" name="Title 6">
            <a:extLst>
              <a:ext uri="{FF2B5EF4-FFF2-40B4-BE49-F238E27FC236}">
                <a16:creationId xmlns:a16="http://schemas.microsoft.com/office/drawing/2014/main" id="{45446648-43F2-45E0-8555-97DA251F9F58}"/>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Families First programme</a:t>
            </a:r>
            <a:endParaRPr lang="en-GB" altLang="en-US" b="1" dirty="0"/>
          </a:p>
        </p:txBody>
      </p:sp>
    </p:spTree>
    <p:extLst>
      <p:ext uri="{BB962C8B-B14F-4D97-AF65-F5344CB8AC3E}">
        <p14:creationId xmlns:p14="http://schemas.microsoft.com/office/powerpoint/2010/main" val="261323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902D8CC-95FC-4B47-AD5B-AB4AD7F98D11}"/>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Child Poverty Strategy</a:t>
            </a:r>
            <a:endParaRPr lang="en-GB" altLang="en-US" b="1" dirty="0"/>
          </a:p>
        </p:txBody>
      </p:sp>
      <p:sp>
        <p:nvSpPr>
          <p:cNvPr id="8195" name="Content Placeholder 2">
            <a:extLst>
              <a:ext uri="{FF2B5EF4-FFF2-40B4-BE49-F238E27FC236}">
                <a16:creationId xmlns:a16="http://schemas.microsoft.com/office/drawing/2014/main" id="{8C1623BC-0CFC-466C-8EA8-28437A7D38CF}"/>
              </a:ext>
            </a:extLst>
          </p:cNvPr>
          <p:cNvSpPr>
            <a:spLocks noGrp="1" noChangeArrowheads="1"/>
          </p:cNvSpPr>
          <p:nvPr>
            <p:ph idx="1"/>
          </p:nvPr>
        </p:nvSpPr>
        <p:spPr>
          <a:xfrm>
            <a:off x="457200" y="1988840"/>
            <a:ext cx="8229600" cy="3701008"/>
          </a:xfrm>
        </p:spPr>
        <p:txBody>
          <a:bodyPr>
            <a:normAutofit/>
          </a:bodyPr>
          <a:lstStyle/>
          <a:p>
            <a:pPr marL="457200" indent="-457200" eaLnBrk="1" hangingPunct="1">
              <a:buFont typeface="+mj-lt"/>
              <a:buAutoNum type="arabicPeriod"/>
            </a:pPr>
            <a:r>
              <a:rPr lang="en-GB" altLang="en-US" sz="2400" dirty="0"/>
              <a:t>reducing the numbers of families living in workless households;</a:t>
            </a:r>
          </a:p>
          <a:p>
            <a:pPr marL="457200" indent="-457200" eaLnBrk="1" hangingPunct="1">
              <a:buFont typeface="+mj-lt"/>
              <a:buAutoNum type="arabicPeriod"/>
            </a:pPr>
            <a:r>
              <a:rPr lang="en-GB" altLang="en-US" sz="2400" dirty="0"/>
              <a:t>improving the skills of parents/carers and young people living in low income households, so they can secure well-paid employment; and</a:t>
            </a:r>
          </a:p>
          <a:p>
            <a:pPr marL="457200" indent="-457200" eaLnBrk="1" hangingPunct="1">
              <a:buFont typeface="+mj-lt"/>
              <a:buAutoNum type="arabicPeriod"/>
            </a:pPr>
            <a:r>
              <a:rPr lang="en-GB" altLang="en-US" sz="2400" dirty="0"/>
              <a:t>reducing inequalities that exist in health, education and economic outcomes for children and families by improving the outcomes of the poorest – with a focus on supporting families to achieve better outcomes for children.</a:t>
            </a:r>
          </a:p>
          <a:p>
            <a:pPr eaLnBrk="1" hangingPunct="1"/>
            <a:endParaRPr lang="en-GB" altLang="en-US" dirty="0"/>
          </a:p>
        </p:txBody>
      </p:sp>
    </p:spTree>
    <p:extLst>
      <p:ext uri="{BB962C8B-B14F-4D97-AF65-F5344CB8AC3E}">
        <p14:creationId xmlns:p14="http://schemas.microsoft.com/office/powerpoint/2010/main" val="1320204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B9ADAD15-673B-47F0-B3D6-368B974A62F4}"/>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Families First programme</a:t>
            </a:r>
            <a:endParaRPr lang="en-US" altLang="en-US" b="1" dirty="0"/>
          </a:p>
        </p:txBody>
      </p:sp>
      <p:sp>
        <p:nvSpPr>
          <p:cNvPr id="9219" name="Rectangle 3">
            <a:extLst>
              <a:ext uri="{FF2B5EF4-FFF2-40B4-BE49-F238E27FC236}">
                <a16:creationId xmlns:a16="http://schemas.microsoft.com/office/drawing/2014/main" id="{65F66BDA-02E0-42AB-9EC2-6A40DA979D3A}"/>
              </a:ext>
            </a:extLst>
          </p:cNvPr>
          <p:cNvSpPr>
            <a:spLocks noGrp="1" noChangeArrowheads="1"/>
          </p:cNvSpPr>
          <p:nvPr>
            <p:ph type="body" idx="1"/>
          </p:nvPr>
        </p:nvSpPr>
        <p:spPr>
          <a:xfrm>
            <a:off x="457200" y="2420888"/>
            <a:ext cx="8229600" cy="2548880"/>
          </a:xfrm>
        </p:spPr>
        <p:txBody>
          <a:bodyPr/>
          <a:lstStyle/>
          <a:p>
            <a:pPr eaLnBrk="1" hangingPunct="1"/>
            <a:r>
              <a:rPr lang="en-GB" altLang="en-US" dirty="0"/>
              <a:t>Families First must demonstrate that it can improve population outcomes in relation to tackling child poverty; as a result five national programme population outcomes have been identified:</a:t>
            </a:r>
            <a:endParaRPr lang="en-US" altLang="en-US" dirty="0"/>
          </a:p>
        </p:txBody>
      </p:sp>
    </p:spTree>
    <p:extLst>
      <p:ext uri="{BB962C8B-B14F-4D97-AF65-F5344CB8AC3E}">
        <p14:creationId xmlns:p14="http://schemas.microsoft.com/office/powerpoint/2010/main" val="153782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796CA06C-9585-4690-87D5-D94A9AD53DD4}"/>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Families First programme</a:t>
            </a:r>
            <a:endParaRPr lang="en-US" altLang="en-US" b="1" dirty="0"/>
          </a:p>
        </p:txBody>
      </p:sp>
      <p:sp>
        <p:nvSpPr>
          <p:cNvPr id="10243" name="Rectangle 3">
            <a:extLst>
              <a:ext uri="{FF2B5EF4-FFF2-40B4-BE49-F238E27FC236}">
                <a16:creationId xmlns:a16="http://schemas.microsoft.com/office/drawing/2014/main" id="{86BF9262-1106-45C8-88AD-7D2EA35232C1}"/>
              </a:ext>
            </a:extLst>
          </p:cNvPr>
          <p:cNvSpPr>
            <a:spLocks noGrp="1" noChangeArrowheads="1"/>
          </p:cNvSpPr>
          <p:nvPr>
            <p:ph type="body" idx="1"/>
          </p:nvPr>
        </p:nvSpPr>
        <p:spPr>
          <a:xfrm>
            <a:off x="342901" y="1714500"/>
            <a:ext cx="8229600" cy="4227513"/>
          </a:xfrm>
        </p:spPr>
        <p:txBody>
          <a:bodyPr/>
          <a:lstStyle/>
          <a:p>
            <a:pPr eaLnBrk="1" hangingPunct="1"/>
            <a:r>
              <a:rPr lang="en-GB" altLang="en-US" sz="2400" dirty="0"/>
              <a:t>1. low income and disadvantaged families have the support they need to progress towards, and to secure, employment and progression within employment;</a:t>
            </a:r>
          </a:p>
          <a:p>
            <a:pPr eaLnBrk="1" hangingPunct="1"/>
            <a:endParaRPr lang="en-GB" altLang="en-US" sz="2400" dirty="0"/>
          </a:p>
          <a:p>
            <a:pPr eaLnBrk="1" hangingPunct="1"/>
            <a:r>
              <a:rPr lang="en-GB" altLang="en-US" sz="2400" dirty="0"/>
              <a:t>2. children from low income/workless households reach health, social and cognitive development milestones;</a:t>
            </a:r>
          </a:p>
          <a:p>
            <a:pPr eaLnBrk="1" hangingPunct="1"/>
            <a:endParaRPr lang="en-GB" altLang="en-US" sz="2400" dirty="0"/>
          </a:p>
          <a:p>
            <a:pPr eaLnBrk="1" hangingPunct="1"/>
            <a:r>
              <a:rPr lang="en-GB" altLang="en-US" sz="2400" dirty="0"/>
              <a:t>3. children, young people and families are healthy and have good levels of well-being;</a:t>
            </a:r>
          </a:p>
        </p:txBody>
      </p:sp>
    </p:spTree>
    <p:extLst>
      <p:ext uri="{BB962C8B-B14F-4D97-AF65-F5344CB8AC3E}">
        <p14:creationId xmlns:p14="http://schemas.microsoft.com/office/powerpoint/2010/main" val="960064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86AE92A-3D5C-46DD-8F70-4A82DBEEF715}"/>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Families First programme</a:t>
            </a:r>
            <a:endParaRPr lang="en-GB" altLang="en-US" b="1" dirty="0"/>
          </a:p>
        </p:txBody>
      </p:sp>
      <p:sp>
        <p:nvSpPr>
          <p:cNvPr id="11267" name="Content Placeholder 2">
            <a:extLst>
              <a:ext uri="{FF2B5EF4-FFF2-40B4-BE49-F238E27FC236}">
                <a16:creationId xmlns:a16="http://schemas.microsoft.com/office/drawing/2014/main" id="{5FF80D00-7456-4FAC-8455-4E94FF99A3AD}"/>
              </a:ext>
            </a:extLst>
          </p:cNvPr>
          <p:cNvSpPr>
            <a:spLocks noGrp="1" noChangeArrowheads="1"/>
          </p:cNvSpPr>
          <p:nvPr>
            <p:ph idx="1"/>
          </p:nvPr>
        </p:nvSpPr>
        <p:spPr>
          <a:xfrm>
            <a:off x="456489" y="2276872"/>
            <a:ext cx="8229600" cy="3052936"/>
          </a:xfrm>
        </p:spPr>
        <p:txBody>
          <a:bodyPr/>
          <a:lstStyle/>
          <a:p>
            <a:pPr eaLnBrk="1" hangingPunct="1"/>
            <a:r>
              <a:rPr lang="en-GB" altLang="en-US" sz="2400" dirty="0"/>
              <a:t>4. the impact of poverty on aspiration and educational attainment is reduced and children from low income/workless households reach their full potential; and</a:t>
            </a:r>
          </a:p>
          <a:p>
            <a:pPr eaLnBrk="1" hangingPunct="1"/>
            <a:endParaRPr lang="en-GB" altLang="en-US" sz="2400" dirty="0"/>
          </a:p>
          <a:p>
            <a:pPr eaLnBrk="1" hangingPunct="1"/>
            <a:r>
              <a:rPr lang="en-GB" altLang="en-US" sz="2400" dirty="0"/>
              <a:t>5. disadvantaged young people from low income households have the support they need to stay on in education or training or to secure employment.</a:t>
            </a:r>
            <a:endParaRPr lang="en-US" altLang="en-US" sz="2400" dirty="0"/>
          </a:p>
          <a:p>
            <a:pPr eaLnBrk="1" hangingPunct="1"/>
            <a:endParaRPr lang="en-GB" altLang="en-US" dirty="0"/>
          </a:p>
        </p:txBody>
      </p:sp>
    </p:spTree>
    <p:extLst>
      <p:ext uri="{BB962C8B-B14F-4D97-AF65-F5344CB8AC3E}">
        <p14:creationId xmlns:p14="http://schemas.microsoft.com/office/powerpoint/2010/main" val="3844819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082FCCD-E96F-4482-8C7E-08D503721036}"/>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Families First programme</a:t>
            </a:r>
            <a:endParaRPr lang="en-GB" altLang="en-US" b="1" dirty="0"/>
          </a:p>
        </p:txBody>
      </p:sp>
      <p:sp>
        <p:nvSpPr>
          <p:cNvPr id="12291" name="Content Placeholder 2">
            <a:extLst>
              <a:ext uri="{FF2B5EF4-FFF2-40B4-BE49-F238E27FC236}">
                <a16:creationId xmlns:a16="http://schemas.microsoft.com/office/drawing/2014/main" id="{55CD7B37-DB3E-49C9-A71A-C3F6215B8485}"/>
              </a:ext>
            </a:extLst>
          </p:cNvPr>
          <p:cNvSpPr>
            <a:spLocks noGrp="1" noChangeArrowheads="1"/>
          </p:cNvSpPr>
          <p:nvPr>
            <p:ph idx="1"/>
          </p:nvPr>
        </p:nvSpPr>
        <p:spPr>
          <a:xfrm>
            <a:off x="434538" y="2370584"/>
            <a:ext cx="8529950" cy="2116832"/>
          </a:xfrm>
        </p:spPr>
        <p:txBody>
          <a:bodyPr>
            <a:noAutofit/>
          </a:bodyPr>
          <a:lstStyle/>
          <a:p>
            <a:pPr eaLnBrk="1" hangingPunct="1">
              <a:spcBef>
                <a:spcPts val="600"/>
              </a:spcBef>
              <a:spcAft>
                <a:spcPts val="600"/>
              </a:spcAft>
            </a:pPr>
            <a:r>
              <a:rPr lang="en-GB" altLang="en-US" sz="2800" dirty="0"/>
              <a:t>Welsh Government’s Families First programme outlines clear systems for multi-agency support, </a:t>
            </a:r>
          </a:p>
          <a:p>
            <a:pPr eaLnBrk="1" hangingPunct="1">
              <a:spcBef>
                <a:spcPts val="600"/>
              </a:spcBef>
              <a:spcAft>
                <a:spcPts val="600"/>
              </a:spcAft>
            </a:pPr>
            <a:r>
              <a:rPr lang="en-GB" altLang="en-US" sz="2800" dirty="0"/>
              <a:t>with an emphasis on prevention and early intervention are put in place.</a:t>
            </a:r>
          </a:p>
          <a:p>
            <a:pPr eaLnBrk="1" hangingPunct="1">
              <a:spcBef>
                <a:spcPts val="600"/>
              </a:spcBef>
              <a:spcAft>
                <a:spcPts val="600"/>
              </a:spcAft>
            </a:pPr>
            <a:r>
              <a:rPr lang="en-GB" altLang="en-US" sz="2800" dirty="0"/>
              <a:t>This includes the concept of the Team Around the Family (TAF)</a:t>
            </a:r>
          </a:p>
          <a:p>
            <a:pPr eaLnBrk="1" hangingPunct="1">
              <a:spcBef>
                <a:spcPts val="600"/>
              </a:spcBef>
              <a:spcAft>
                <a:spcPts val="600"/>
              </a:spcAft>
            </a:pPr>
            <a:endParaRPr lang="en-GB" altLang="en-US" sz="2800" dirty="0"/>
          </a:p>
        </p:txBody>
      </p:sp>
    </p:spTree>
    <p:extLst>
      <p:ext uri="{BB962C8B-B14F-4D97-AF65-F5344CB8AC3E}">
        <p14:creationId xmlns:p14="http://schemas.microsoft.com/office/powerpoint/2010/main" val="3005635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873BD9B5-B3E6-48F2-99BC-1D052122C90D}"/>
              </a:ext>
            </a:extLst>
          </p:cNvPr>
          <p:cNvSpPr>
            <a:spLocks noGrp="1" noChangeArrowheads="1"/>
          </p:cNvSpPr>
          <p:nvPr>
            <p:ph type="title"/>
          </p:nvPr>
        </p:nvSpPr>
        <p:spPr/>
        <p:txBody>
          <a:bodyPr>
            <a:normAutofit fontScale="90000"/>
          </a:bodyPr>
          <a:lstStyle/>
          <a:p>
            <a:pPr eaLnBrk="1" hangingPunct="1"/>
            <a:r>
              <a:rPr lang="en-GB" altLang="en-US" sz="4000" b="1" dirty="0">
                <a:solidFill>
                  <a:schemeClr val="tx1"/>
                </a:solidFill>
              </a:rPr>
              <a:t>Welsh Government’s Families First programme</a:t>
            </a:r>
            <a:endParaRPr lang="en-GB" altLang="en-US" b="1" dirty="0"/>
          </a:p>
        </p:txBody>
      </p:sp>
      <p:sp>
        <p:nvSpPr>
          <p:cNvPr id="13315" name="Content Placeholder 2">
            <a:extLst>
              <a:ext uri="{FF2B5EF4-FFF2-40B4-BE49-F238E27FC236}">
                <a16:creationId xmlns:a16="http://schemas.microsoft.com/office/drawing/2014/main" id="{5A87C4C2-1C4F-43EE-94C0-E5B75E807567}"/>
              </a:ext>
            </a:extLst>
          </p:cNvPr>
          <p:cNvSpPr>
            <a:spLocks noGrp="1" noChangeArrowheads="1"/>
          </p:cNvSpPr>
          <p:nvPr>
            <p:ph idx="1"/>
          </p:nvPr>
        </p:nvSpPr>
        <p:spPr>
          <a:xfrm>
            <a:off x="107504" y="1600201"/>
            <a:ext cx="8856984" cy="2980928"/>
          </a:xfrm>
        </p:spPr>
        <p:txBody>
          <a:bodyPr>
            <a:noAutofit/>
          </a:bodyPr>
          <a:lstStyle/>
          <a:p>
            <a:pPr eaLnBrk="1" hangingPunct="1">
              <a:spcBef>
                <a:spcPts val="600"/>
              </a:spcBef>
              <a:spcAft>
                <a:spcPts val="600"/>
              </a:spcAft>
            </a:pPr>
            <a:r>
              <a:rPr lang="en-GB" altLang="en-US" sz="2400" dirty="0"/>
              <a:t>The ‘Team Around the Family’ (TAF) is a process for delivering integrated services for children, young people and their families.</a:t>
            </a:r>
          </a:p>
          <a:p>
            <a:pPr eaLnBrk="1" hangingPunct="1">
              <a:spcBef>
                <a:spcPts val="600"/>
              </a:spcBef>
              <a:spcAft>
                <a:spcPts val="600"/>
              </a:spcAft>
            </a:pPr>
            <a:r>
              <a:rPr lang="en-GB" altLang="en-US" sz="2400" dirty="0"/>
              <a:t>The best way of supporting children, particularly those living in poverty, is by working with the whole family. </a:t>
            </a:r>
          </a:p>
          <a:p>
            <a:pPr eaLnBrk="1" hangingPunct="1">
              <a:spcBef>
                <a:spcPts val="600"/>
              </a:spcBef>
              <a:spcAft>
                <a:spcPts val="600"/>
              </a:spcAft>
            </a:pPr>
            <a:r>
              <a:rPr lang="en-GB" altLang="en-US" sz="2400" dirty="0"/>
              <a:t>Families need different levels of support depending on their circumstances. </a:t>
            </a:r>
          </a:p>
          <a:p>
            <a:pPr eaLnBrk="1" hangingPunct="1">
              <a:spcBef>
                <a:spcPts val="600"/>
              </a:spcBef>
              <a:spcAft>
                <a:spcPts val="600"/>
              </a:spcAft>
            </a:pPr>
            <a:r>
              <a:rPr lang="en-GB" altLang="en-US" sz="2400" dirty="0"/>
              <a:t>Complicated problems will need more intensive support. However, some families may need help to overcome smaller problems to avoid them becoming complicated</a:t>
            </a:r>
          </a:p>
        </p:txBody>
      </p:sp>
    </p:spTree>
    <p:extLst>
      <p:ext uri="{BB962C8B-B14F-4D97-AF65-F5344CB8AC3E}">
        <p14:creationId xmlns:p14="http://schemas.microsoft.com/office/powerpoint/2010/main" val="134141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0E39838-790E-48B5-BC73-3854F2F7F06C}"/>
              </a:ext>
            </a:extLst>
          </p:cNvPr>
          <p:cNvSpPr>
            <a:spLocks noGrp="1" noChangeArrowheads="1"/>
          </p:cNvSpPr>
          <p:nvPr>
            <p:ph type="title"/>
          </p:nvPr>
        </p:nvSpPr>
        <p:spPr/>
        <p:txBody>
          <a:bodyPr>
            <a:normAutofit fontScale="90000"/>
          </a:bodyPr>
          <a:lstStyle/>
          <a:p>
            <a:pPr eaLnBrk="1" hangingPunct="1"/>
            <a:r>
              <a:rPr lang="en-GB" altLang="en-US" b="1" dirty="0"/>
              <a:t>Policy Direction and links to other Modules</a:t>
            </a:r>
          </a:p>
        </p:txBody>
      </p:sp>
      <p:sp>
        <p:nvSpPr>
          <p:cNvPr id="14339" name="Content Placeholder 2">
            <a:extLst>
              <a:ext uri="{FF2B5EF4-FFF2-40B4-BE49-F238E27FC236}">
                <a16:creationId xmlns:a16="http://schemas.microsoft.com/office/drawing/2014/main" id="{91137753-7484-4F72-9C01-422BDBC104A5}"/>
              </a:ext>
            </a:extLst>
          </p:cNvPr>
          <p:cNvSpPr>
            <a:spLocks noGrp="1" noChangeArrowheads="1"/>
          </p:cNvSpPr>
          <p:nvPr>
            <p:ph idx="1"/>
          </p:nvPr>
        </p:nvSpPr>
        <p:spPr>
          <a:xfrm>
            <a:off x="457200" y="2332037"/>
            <a:ext cx="8229600" cy="2465115"/>
          </a:xfrm>
        </p:spPr>
        <p:txBody>
          <a:bodyPr>
            <a:normAutofit fontScale="92500" lnSpcReduction="20000"/>
          </a:bodyPr>
          <a:lstStyle/>
          <a:p>
            <a:pPr algn="ctr" eaLnBrk="1" hangingPunct="1"/>
            <a:r>
              <a:rPr lang="en-GB" altLang="en-US" i="1" dirty="0"/>
              <a:t>Why is there an emphasis on joined-up working?</a:t>
            </a:r>
          </a:p>
          <a:p>
            <a:pPr algn="ctr" eaLnBrk="1" hangingPunct="1"/>
            <a:endParaRPr lang="en-GB" altLang="en-US" i="1" dirty="0"/>
          </a:p>
          <a:p>
            <a:pPr algn="ctr" eaLnBrk="1" hangingPunct="1"/>
            <a:r>
              <a:rPr lang="en-GB" altLang="en-US" i="1" dirty="0"/>
              <a:t>Any ideas?</a:t>
            </a:r>
          </a:p>
          <a:p>
            <a:pPr algn="ctr" eaLnBrk="1" hangingPunct="1"/>
            <a:endParaRPr lang="en-GB" altLang="en-US" i="1" dirty="0"/>
          </a:p>
          <a:p>
            <a:pPr algn="ctr" eaLnBrk="1" hangingPunct="1"/>
            <a:r>
              <a:rPr lang="en-GB" altLang="en-US" i="1" dirty="0"/>
              <a:t>Which other Modules have we discussed this in?</a:t>
            </a:r>
          </a:p>
        </p:txBody>
      </p:sp>
      <p:pic>
        <p:nvPicPr>
          <p:cNvPr id="3" name="Picture 2" descr="A close up of a sign&#10;&#10;Description automatically generated">
            <a:extLst>
              <a:ext uri="{FF2B5EF4-FFF2-40B4-BE49-F238E27FC236}">
                <a16:creationId xmlns:a16="http://schemas.microsoft.com/office/drawing/2014/main" id="{F43A8A4B-E3FE-44B5-AA8F-236057DC61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68" y="5284139"/>
            <a:ext cx="854824" cy="854824"/>
          </a:xfrm>
          <a:prstGeom prst="rect">
            <a:avLst/>
          </a:prstGeom>
        </p:spPr>
      </p:pic>
    </p:spTree>
    <p:extLst>
      <p:ext uri="{BB962C8B-B14F-4D97-AF65-F5344CB8AC3E}">
        <p14:creationId xmlns:p14="http://schemas.microsoft.com/office/powerpoint/2010/main" val="3080997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19AE2F7-F899-4D30-8CC7-BB46C5F72A4B}"/>
              </a:ext>
            </a:extLst>
          </p:cNvPr>
          <p:cNvSpPr>
            <a:spLocks noGrp="1" noChangeArrowheads="1"/>
          </p:cNvSpPr>
          <p:nvPr>
            <p:ph type="title"/>
          </p:nvPr>
        </p:nvSpPr>
        <p:spPr/>
        <p:txBody>
          <a:bodyPr/>
          <a:lstStyle/>
          <a:p>
            <a:pPr eaLnBrk="1" hangingPunct="1"/>
            <a:r>
              <a:rPr lang="en-GB" altLang="en-US" b="1" dirty="0"/>
              <a:t>Families First</a:t>
            </a:r>
          </a:p>
        </p:txBody>
      </p:sp>
      <p:sp>
        <p:nvSpPr>
          <p:cNvPr id="18435" name="Content Placeholder 2">
            <a:extLst>
              <a:ext uri="{FF2B5EF4-FFF2-40B4-BE49-F238E27FC236}">
                <a16:creationId xmlns:a16="http://schemas.microsoft.com/office/drawing/2014/main" id="{569012FD-4F29-4E28-BF3F-27EBBCD9CAC3}"/>
              </a:ext>
            </a:extLst>
          </p:cNvPr>
          <p:cNvSpPr>
            <a:spLocks noGrp="1" noChangeArrowheads="1"/>
          </p:cNvSpPr>
          <p:nvPr>
            <p:ph idx="1"/>
          </p:nvPr>
        </p:nvSpPr>
        <p:spPr>
          <a:xfrm>
            <a:off x="457200" y="1600201"/>
            <a:ext cx="8229600" cy="3701008"/>
          </a:xfrm>
        </p:spPr>
        <p:txBody>
          <a:bodyPr>
            <a:noAutofit/>
          </a:bodyPr>
          <a:lstStyle/>
          <a:p>
            <a:pPr eaLnBrk="1" hangingPunct="1">
              <a:spcBef>
                <a:spcPts val="600"/>
              </a:spcBef>
              <a:spcAft>
                <a:spcPts val="600"/>
              </a:spcAft>
            </a:pPr>
            <a:r>
              <a:rPr lang="en-GB" altLang="en-US" sz="2800" dirty="0"/>
              <a:t>Each local authority has to consider the ways in which they can deliver Families First and provide evidence of a contribution to achieving the five national programme outcomes. </a:t>
            </a:r>
          </a:p>
          <a:p>
            <a:pPr eaLnBrk="1" hangingPunct="1">
              <a:spcBef>
                <a:spcPts val="600"/>
              </a:spcBef>
              <a:spcAft>
                <a:spcPts val="600"/>
              </a:spcAft>
            </a:pPr>
            <a:r>
              <a:rPr lang="en-GB" altLang="en-US" sz="2800" dirty="0"/>
              <a:t>At the delivery level providers will need to establish a process for identifying the ways in which local programme outcomes contribute to the national programme outcomes.</a:t>
            </a:r>
          </a:p>
          <a:p>
            <a:pPr eaLnBrk="1" hangingPunct="1">
              <a:spcBef>
                <a:spcPts val="600"/>
              </a:spcBef>
              <a:spcAft>
                <a:spcPts val="600"/>
              </a:spcAft>
            </a:pPr>
            <a:endParaRPr lang="en-GB" altLang="en-US" sz="2800" dirty="0"/>
          </a:p>
        </p:txBody>
      </p:sp>
    </p:spTree>
    <p:extLst>
      <p:ext uri="{BB962C8B-B14F-4D97-AF65-F5344CB8AC3E}">
        <p14:creationId xmlns:p14="http://schemas.microsoft.com/office/powerpoint/2010/main" val="3183187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Families First programme</a:t>
            </a:r>
            <a:endParaRPr lang="en-GB" altLang="en-US" b="1" dirty="0"/>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2987824" y="1858908"/>
            <a:ext cx="3526091" cy="604664"/>
          </a:xfrm>
        </p:spPr>
        <p:txBody>
          <a:bodyPr>
            <a:normAutofit/>
          </a:bodyPr>
          <a:lstStyle/>
          <a:p>
            <a:pPr eaLnBrk="1" hangingPunct="1">
              <a:buFont typeface="Wingdings" panose="05000000000000000000" pitchFamily="2" charset="2"/>
              <a:buNone/>
            </a:pPr>
            <a:r>
              <a:rPr lang="en-GB" altLang="en-US" sz="2800" b="1" i="1" dirty="0"/>
              <a:t>Guided Study Activity</a:t>
            </a:r>
          </a:p>
          <a:p>
            <a:pPr eaLnBrk="1" hangingPunct="1">
              <a:buFont typeface="Wingdings" panose="05000000000000000000" pitchFamily="2" charset="2"/>
              <a:buNone/>
            </a:pPr>
            <a:endParaRPr lang="en-GB" altLang="en-US" sz="2800" b="1" i="1" dirty="0"/>
          </a:p>
        </p:txBody>
      </p:sp>
      <p:sp>
        <p:nvSpPr>
          <p:cNvPr id="2" name="TextBox 1">
            <a:extLst>
              <a:ext uri="{FF2B5EF4-FFF2-40B4-BE49-F238E27FC236}">
                <a16:creationId xmlns:a16="http://schemas.microsoft.com/office/drawing/2014/main" id="{95253DC3-A43D-4898-B99F-AA6FB8023445}"/>
              </a:ext>
            </a:extLst>
          </p:cNvPr>
          <p:cNvSpPr txBox="1"/>
          <p:nvPr/>
        </p:nvSpPr>
        <p:spPr>
          <a:xfrm>
            <a:off x="457200" y="2748262"/>
            <a:ext cx="8229600" cy="523220"/>
          </a:xfrm>
          <a:prstGeom prst="rect">
            <a:avLst/>
          </a:prstGeom>
          <a:noFill/>
        </p:spPr>
        <p:txBody>
          <a:bodyPr wrap="square" rtlCol="0">
            <a:spAutoFit/>
          </a:bodyPr>
          <a:lstStyle/>
          <a:p>
            <a:pPr algn="ctr"/>
            <a:r>
              <a:rPr lang="en-GB" sz="2800" i="1" dirty="0"/>
              <a:t>Find the ‘Families First Programme Guidance’ online</a:t>
            </a:r>
          </a:p>
        </p:txBody>
      </p:sp>
      <p:sp>
        <p:nvSpPr>
          <p:cNvPr id="6" name="TextBox 5">
            <a:extLst>
              <a:ext uri="{FF2B5EF4-FFF2-40B4-BE49-F238E27FC236}">
                <a16:creationId xmlns:a16="http://schemas.microsoft.com/office/drawing/2014/main" id="{B93ECC59-FA2B-4DD3-BCBF-1280827C541E}"/>
              </a:ext>
            </a:extLst>
          </p:cNvPr>
          <p:cNvSpPr txBox="1"/>
          <p:nvPr/>
        </p:nvSpPr>
        <p:spPr>
          <a:xfrm>
            <a:off x="1043608" y="3573016"/>
            <a:ext cx="7056784" cy="954107"/>
          </a:xfrm>
          <a:prstGeom prst="rect">
            <a:avLst/>
          </a:prstGeom>
          <a:noFill/>
        </p:spPr>
        <p:txBody>
          <a:bodyPr wrap="square" rtlCol="0">
            <a:spAutoFit/>
          </a:bodyPr>
          <a:lstStyle/>
          <a:p>
            <a:pPr algn="ctr"/>
            <a:r>
              <a:rPr lang="en-GB" sz="2800" i="1" dirty="0"/>
              <a:t>In small groups identify what you consider to be the key features of the Flying Start programme</a:t>
            </a:r>
          </a:p>
        </p:txBody>
      </p:sp>
      <p:pic>
        <p:nvPicPr>
          <p:cNvPr id="7" name="Picture 6" descr="A close up of a sign&#10;&#10;Description automatically generated">
            <a:extLst>
              <a:ext uri="{FF2B5EF4-FFF2-40B4-BE49-F238E27FC236}">
                <a16:creationId xmlns:a16="http://schemas.microsoft.com/office/drawing/2014/main" id="{043E9000-9E6E-4AA7-A060-0E6964000B7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87824" y="5373216"/>
            <a:ext cx="655465" cy="655465"/>
          </a:xfrm>
          <a:prstGeom prst="rect">
            <a:avLst/>
          </a:prstGeom>
        </p:spPr>
      </p:pic>
      <p:sp>
        <p:nvSpPr>
          <p:cNvPr id="8" name="TextBox 7">
            <a:extLst>
              <a:ext uri="{FF2B5EF4-FFF2-40B4-BE49-F238E27FC236}">
                <a16:creationId xmlns:a16="http://schemas.microsoft.com/office/drawing/2014/main" id="{3FAB79CD-31E7-450F-A693-1BD15A2ED269}"/>
              </a:ext>
            </a:extLst>
          </p:cNvPr>
          <p:cNvSpPr txBox="1"/>
          <p:nvPr/>
        </p:nvSpPr>
        <p:spPr>
          <a:xfrm>
            <a:off x="3851920" y="5470115"/>
            <a:ext cx="3744416" cy="461665"/>
          </a:xfrm>
          <a:prstGeom prst="rect">
            <a:avLst/>
          </a:prstGeom>
          <a:noFill/>
        </p:spPr>
        <p:txBody>
          <a:bodyPr wrap="square" rtlCol="0">
            <a:spAutoFit/>
          </a:bodyPr>
          <a:lstStyle/>
          <a:p>
            <a:r>
              <a:rPr lang="en-GB" sz="2400" dirty="0"/>
              <a:t>Guided Study: Families First</a:t>
            </a:r>
          </a:p>
        </p:txBody>
      </p:sp>
    </p:spTree>
    <p:extLst>
      <p:ext uri="{BB962C8B-B14F-4D97-AF65-F5344CB8AC3E}">
        <p14:creationId xmlns:p14="http://schemas.microsoft.com/office/powerpoint/2010/main" val="124950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P spid="6" grpId="0"/>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25C88-76C0-4A11-9089-394FF4DEE8B5}"/>
              </a:ext>
            </a:extLst>
          </p:cNvPr>
          <p:cNvSpPr>
            <a:spLocks noGrp="1"/>
          </p:cNvSpPr>
          <p:nvPr>
            <p:ph type="title"/>
          </p:nvPr>
        </p:nvSpPr>
        <p:spPr>
          <a:xfrm>
            <a:off x="447894" y="107504"/>
            <a:ext cx="8229600" cy="1143000"/>
          </a:xfrm>
        </p:spPr>
        <p:txBody>
          <a:bodyPr/>
          <a:lstStyle/>
          <a:p>
            <a:r>
              <a:rPr lang="en-GB" b="1" dirty="0"/>
              <a:t>Parenting: Give It Time</a:t>
            </a:r>
          </a:p>
        </p:txBody>
      </p:sp>
      <p:sp>
        <p:nvSpPr>
          <p:cNvPr id="3" name="TextBox 2">
            <a:extLst>
              <a:ext uri="{FF2B5EF4-FFF2-40B4-BE49-F238E27FC236}">
                <a16:creationId xmlns:a16="http://schemas.microsoft.com/office/drawing/2014/main" id="{FCB55B08-4098-487B-8362-CBA5A71E1FF7}"/>
              </a:ext>
            </a:extLst>
          </p:cNvPr>
          <p:cNvSpPr txBox="1"/>
          <p:nvPr/>
        </p:nvSpPr>
        <p:spPr>
          <a:xfrm>
            <a:off x="245760" y="1556792"/>
            <a:ext cx="86524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One other aspect of Welsh Government policy on Families is the Parenting: Give It Time programme</a:t>
            </a:r>
          </a:p>
        </p:txBody>
      </p:sp>
      <p:sp>
        <p:nvSpPr>
          <p:cNvPr id="4" name="TextBox 3">
            <a:extLst>
              <a:ext uri="{FF2B5EF4-FFF2-40B4-BE49-F238E27FC236}">
                <a16:creationId xmlns:a16="http://schemas.microsoft.com/office/drawing/2014/main" id="{CB07E7D7-581D-44D3-9650-14ACF1918E52}"/>
              </a:ext>
            </a:extLst>
          </p:cNvPr>
          <p:cNvSpPr txBox="1"/>
          <p:nvPr/>
        </p:nvSpPr>
        <p:spPr>
          <a:xfrm>
            <a:off x="1259632" y="2780928"/>
            <a:ext cx="6480720" cy="954107"/>
          </a:xfrm>
          <a:prstGeom prst="rect">
            <a:avLst/>
          </a:prstGeom>
          <a:noFill/>
        </p:spPr>
        <p:txBody>
          <a:bodyPr wrap="square" rtlCol="0">
            <a:spAutoFit/>
          </a:bodyPr>
          <a:lstStyle/>
          <a:p>
            <a:pPr algn="ctr"/>
            <a:r>
              <a:rPr lang="en-GB" sz="2800" i="1" dirty="0"/>
              <a:t>Discussion Point: Are you aware of this programme?</a:t>
            </a:r>
          </a:p>
        </p:txBody>
      </p:sp>
      <p:sp>
        <p:nvSpPr>
          <p:cNvPr id="5" name="TextBox 4">
            <a:extLst>
              <a:ext uri="{FF2B5EF4-FFF2-40B4-BE49-F238E27FC236}">
                <a16:creationId xmlns:a16="http://schemas.microsoft.com/office/drawing/2014/main" id="{EDB522EF-3D05-41CE-BBD9-EA96535C858E}"/>
              </a:ext>
            </a:extLst>
          </p:cNvPr>
          <p:cNvSpPr txBox="1"/>
          <p:nvPr/>
        </p:nvSpPr>
        <p:spPr>
          <a:xfrm>
            <a:off x="246471" y="4221088"/>
            <a:ext cx="86524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Let’s take a look at the website</a:t>
            </a:r>
          </a:p>
        </p:txBody>
      </p:sp>
      <p:pic>
        <p:nvPicPr>
          <p:cNvPr id="7" name="Picture 6" descr="A picture containing light&#10;&#10;Description automatically generated">
            <a:hlinkClick r:id="rId2"/>
            <a:extLst>
              <a:ext uri="{FF2B5EF4-FFF2-40B4-BE49-F238E27FC236}">
                <a16:creationId xmlns:a16="http://schemas.microsoft.com/office/drawing/2014/main" id="{A16700BE-BA57-4993-BFCF-47545B82A0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0152" y="3983277"/>
            <a:ext cx="998841" cy="998841"/>
          </a:xfrm>
          <a:prstGeom prst="rect">
            <a:avLst/>
          </a:prstGeom>
        </p:spPr>
      </p:pic>
      <p:pic>
        <p:nvPicPr>
          <p:cNvPr id="9" name="Picture 8" descr="A picture containing ball&#10;&#10;Description automatically generated">
            <a:extLst>
              <a:ext uri="{FF2B5EF4-FFF2-40B4-BE49-F238E27FC236}">
                <a16:creationId xmlns:a16="http://schemas.microsoft.com/office/drawing/2014/main" id="{BB311D5E-BE45-4979-B130-1DB2AEEAD58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28963" y="2888306"/>
            <a:ext cx="710809" cy="710809"/>
          </a:xfrm>
          <a:prstGeom prst="rect">
            <a:avLst/>
          </a:prstGeom>
        </p:spPr>
      </p:pic>
    </p:spTree>
    <p:extLst>
      <p:ext uri="{BB962C8B-B14F-4D97-AF65-F5344CB8AC3E}">
        <p14:creationId xmlns:p14="http://schemas.microsoft.com/office/powerpoint/2010/main" val="2708201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a:t>
            </a:r>
            <a:r>
              <a:rPr lang="en-GB" altLang="en-US" b="1" dirty="0"/>
              <a:t>Parenting</a:t>
            </a:r>
            <a:r>
              <a:rPr lang="en-GB" altLang="en-US" b="1" dirty="0">
                <a:solidFill>
                  <a:schemeClr val="tx1"/>
                </a:solidFill>
              </a:rPr>
              <a:t> programme</a:t>
            </a:r>
            <a:endParaRPr lang="en-GB" altLang="en-US" b="1" dirty="0"/>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2987824" y="1858908"/>
            <a:ext cx="3526091" cy="604664"/>
          </a:xfrm>
        </p:spPr>
        <p:txBody>
          <a:bodyPr>
            <a:normAutofit/>
          </a:bodyPr>
          <a:lstStyle/>
          <a:p>
            <a:pPr eaLnBrk="1" hangingPunct="1">
              <a:buFont typeface="Wingdings" panose="05000000000000000000" pitchFamily="2" charset="2"/>
              <a:buNone/>
            </a:pPr>
            <a:r>
              <a:rPr lang="en-GB" altLang="en-US" sz="2800" b="1" i="1" dirty="0"/>
              <a:t>Guided Study Activity</a:t>
            </a:r>
          </a:p>
          <a:p>
            <a:pPr eaLnBrk="1" hangingPunct="1">
              <a:buFont typeface="Wingdings" panose="05000000000000000000" pitchFamily="2" charset="2"/>
              <a:buNone/>
            </a:pPr>
            <a:endParaRPr lang="en-GB" altLang="en-US" sz="2800" b="1" i="1" dirty="0"/>
          </a:p>
        </p:txBody>
      </p:sp>
      <p:sp>
        <p:nvSpPr>
          <p:cNvPr id="2" name="TextBox 1">
            <a:extLst>
              <a:ext uri="{FF2B5EF4-FFF2-40B4-BE49-F238E27FC236}">
                <a16:creationId xmlns:a16="http://schemas.microsoft.com/office/drawing/2014/main" id="{95253DC3-A43D-4898-B99F-AA6FB8023445}"/>
              </a:ext>
            </a:extLst>
          </p:cNvPr>
          <p:cNvSpPr txBox="1"/>
          <p:nvPr/>
        </p:nvSpPr>
        <p:spPr>
          <a:xfrm>
            <a:off x="457200" y="2748262"/>
            <a:ext cx="8229600" cy="954107"/>
          </a:xfrm>
          <a:prstGeom prst="rect">
            <a:avLst/>
          </a:prstGeom>
          <a:noFill/>
        </p:spPr>
        <p:txBody>
          <a:bodyPr wrap="square" rtlCol="0">
            <a:spAutoFit/>
          </a:bodyPr>
          <a:lstStyle/>
          <a:p>
            <a:pPr algn="ctr"/>
            <a:r>
              <a:rPr lang="en-GB" sz="2800" i="1" dirty="0"/>
              <a:t>Look at the four families in the ‘Our Faces of Parenting’ section of the website. </a:t>
            </a:r>
          </a:p>
        </p:txBody>
      </p:sp>
      <p:sp>
        <p:nvSpPr>
          <p:cNvPr id="6" name="TextBox 5">
            <a:extLst>
              <a:ext uri="{FF2B5EF4-FFF2-40B4-BE49-F238E27FC236}">
                <a16:creationId xmlns:a16="http://schemas.microsoft.com/office/drawing/2014/main" id="{B93ECC59-FA2B-4DD3-BCBF-1280827C541E}"/>
              </a:ext>
            </a:extLst>
          </p:cNvPr>
          <p:cNvSpPr txBox="1"/>
          <p:nvPr/>
        </p:nvSpPr>
        <p:spPr>
          <a:xfrm>
            <a:off x="1043608" y="3987061"/>
            <a:ext cx="7056784" cy="1384995"/>
          </a:xfrm>
          <a:prstGeom prst="rect">
            <a:avLst/>
          </a:prstGeom>
          <a:noFill/>
        </p:spPr>
        <p:txBody>
          <a:bodyPr wrap="square" rtlCol="0">
            <a:spAutoFit/>
          </a:bodyPr>
          <a:lstStyle/>
          <a:p>
            <a:pPr algn="ctr"/>
            <a:r>
              <a:rPr lang="en-GB" sz="2800" i="1" dirty="0"/>
              <a:t>In small groups identify what you consider to be the key themes of family life in 21</a:t>
            </a:r>
            <a:r>
              <a:rPr lang="en-GB" sz="2800" i="1" baseline="30000" dirty="0"/>
              <a:t>st</a:t>
            </a:r>
            <a:r>
              <a:rPr lang="en-GB" sz="2800" i="1" dirty="0"/>
              <a:t> Century Wales.</a:t>
            </a:r>
          </a:p>
        </p:txBody>
      </p:sp>
      <p:pic>
        <p:nvPicPr>
          <p:cNvPr id="7" name="Picture 6" descr="A close up of a sign&#10;&#10;Description automatically generated">
            <a:extLst>
              <a:ext uri="{FF2B5EF4-FFF2-40B4-BE49-F238E27FC236}">
                <a16:creationId xmlns:a16="http://schemas.microsoft.com/office/drawing/2014/main" id="{043E9000-9E6E-4AA7-A060-0E6964000B7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87824" y="5373216"/>
            <a:ext cx="655465" cy="655465"/>
          </a:xfrm>
          <a:prstGeom prst="rect">
            <a:avLst/>
          </a:prstGeom>
        </p:spPr>
      </p:pic>
      <p:sp>
        <p:nvSpPr>
          <p:cNvPr id="8" name="TextBox 7">
            <a:extLst>
              <a:ext uri="{FF2B5EF4-FFF2-40B4-BE49-F238E27FC236}">
                <a16:creationId xmlns:a16="http://schemas.microsoft.com/office/drawing/2014/main" id="{3FAB79CD-31E7-450F-A693-1BD15A2ED269}"/>
              </a:ext>
            </a:extLst>
          </p:cNvPr>
          <p:cNvSpPr txBox="1"/>
          <p:nvPr/>
        </p:nvSpPr>
        <p:spPr>
          <a:xfrm>
            <a:off x="3851920" y="5470115"/>
            <a:ext cx="5184576" cy="461665"/>
          </a:xfrm>
          <a:prstGeom prst="rect">
            <a:avLst/>
          </a:prstGeom>
          <a:noFill/>
        </p:spPr>
        <p:txBody>
          <a:bodyPr wrap="square" rtlCol="0">
            <a:spAutoFit/>
          </a:bodyPr>
          <a:lstStyle/>
          <a:p>
            <a:r>
              <a:rPr lang="en-GB" sz="2400" dirty="0"/>
              <a:t>Guided Study: Our Faces of Parenting</a:t>
            </a:r>
          </a:p>
        </p:txBody>
      </p:sp>
    </p:spTree>
    <p:extLst>
      <p:ext uri="{BB962C8B-B14F-4D97-AF65-F5344CB8AC3E}">
        <p14:creationId xmlns:p14="http://schemas.microsoft.com/office/powerpoint/2010/main" val="466332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P spid="6"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A60F146-547A-4381-8074-098F471C9307}"/>
              </a:ext>
            </a:extLst>
          </p:cNvPr>
          <p:cNvSpPr>
            <a:spLocks noGrp="1" noChangeArrowheads="1"/>
          </p:cNvSpPr>
          <p:nvPr>
            <p:ph type="title"/>
          </p:nvPr>
        </p:nvSpPr>
        <p:spPr/>
        <p:txBody>
          <a:bodyPr>
            <a:normAutofit fontScale="90000"/>
          </a:bodyPr>
          <a:lstStyle/>
          <a:p>
            <a:pPr eaLnBrk="1" hangingPunct="1"/>
            <a:r>
              <a:rPr lang="en-GB" altLang="en-US" b="1" dirty="0"/>
              <a:t>Guided Study</a:t>
            </a:r>
            <a:br>
              <a:rPr lang="en-GB" altLang="en-US" b="1" dirty="0"/>
            </a:br>
            <a:r>
              <a:rPr lang="en-GB" altLang="en-US" sz="2800" b="1" dirty="0"/>
              <a:t>Individual Task</a:t>
            </a:r>
          </a:p>
        </p:txBody>
      </p:sp>
      <p:sp>
        <p:nvSpPr>
          <p:cNvPr id="20483" name="Content Placeholder 2">
            <a:extLst>
              <a:ext uri="{FF2B5EF4-FFF2-40B4-BE49-F238E27FC236}">
                <a16:creationId xmlns:a16="http://schemas.microsoft.com/office/drawing/2014/main" id="{6DBCFAB9-B601-4C33-AEE5-27B899A9637F}"/>
              </a:ext>
            </a:extLst>
          </p:cNvPr>
          <p:cNvSpPr>
            <a:spLocks noGrp="1" noChangeArrowheads="1"/>
          </p:cNvSpPr>
          <p:nvPr>
            <p:ph idx="1"/>
          </p:nvPr>
        </p:nvSpPr>
        <p:spPr>
          <a:xfrm>
            <a:off x="179512" y="1600200"/>
            <a:ext cx="8784976" cy="4525963"/>
          </a:xfrm>
        </p:spPr>
        <p:txBody>
          <a:bodyPr>
            <a:noAutofit/>
          </a:bodyPr>
          <a:lstStyle/>
          <a:p>
            <a:pPr eaLnBrk="1" hangingPunct="1"/>
            <a:r>
              <a:rPr lang="en-GB" altLang="en-US" sz="2800" dirty="0"/>
              <a:t>Undertake some small scale desk top research into your local area or an area of interest to you to find out what initiatives and work is happening under the Flying Start, Families First or Parenting: Give It Time programmes.</a:t>
            </a:r>
          </a:p>
          <a:p>
            <a:pPr eaLnBrk="1" hangingPunct="1"/>
            <a:r>
              <a:rPr lang="en-GB" altLang="en-US" sz="2800" dirty="0"/>
              <a:t>Share your findings/examples of good practice next week.</a:t>
            </a:r>
          </a:p>
          <a:p>
            <a:pPr eaLnBrk="1" hangingPunct="1"/>
            <a:r>
              <a:rPr lang="en-GB" altLang="en-US" sz="2800" dirty="0"/>
              <a:t>Bullet points will be sufficient.</a:t>
            </a:r>
          </a:p>
          <a:p>
            <a:pPr eaLnBrk="1" hangingPunct="1"/>
            <a:r>
              <a:rPr lang="en-GB" altLang="en-US" sz="2800" dirty="0"/>
              <a:t>This is good preparation for you to consider what practitioners do in response to these issues. </a:t>
            </a:r>
          </a:p>
        </p:txBody>
      </p:sp>
      <p:pic>
        <p:nvPicPr>
          <p:cNvPr id="4" name="Picture 3" descr="A close up of a sign&#10;&#10;Description automatically generated">
            <a:extLst>
              <a:ext uri="{FF2B5EF4-FFF2-40B4-BE49-F238E27FC236}">
                <a16:creationId xmlns:a16="http://schemas.microsoft.com/office/drawing/2014/main" id="{08EFDBC2-879C-494F-8D94-AEFB5B66863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71800" y="5798431"/>
            <a:ext cx="655465" cy="655465"/>
          </a:xfrm>
          <a:prstGeom prst="rect">
            <a:avLst/>
          </a:prstGeom>
        </p:spPr>
      </p:pic>
      <p:sp>
        <p:nvSpPr>
          <p:cNvPr id="5" name="TextBox 4">
            <a:extLst>
              <a:ext uri="{FF2B5EF4-FFF2-40B4-BE49-F238E27FC236}">
                <a16:creationId xmlns:a16="http://schemas.microsoft.com/office/drawing/2014/main" id="{C583DDD4-021A-4C4A-8B1A-03ED761A9DDA}"/>
              </a:ext>
            </a:extLst>
          </p:cNvPr>
          <p:cNvSpPr txBox="1"/>
          <p:nvPr/>
        </p:nvSpPr>
        <p:spPr>
          <a:xfrm>
            <a:off x="3635896" y="5895330"/>
            <a:ext cx="5184576" cy="461665"/>
          </a:xfrm>
          <a:prstGeom prst="rect">
            <a:avLst/>
          </a:prstGeom>
          <a:noFill/>
        </p:spPr>
        <p:txBody>
          <a:bodyPr wrap="square" rtlCol="0">
            <a:spAutoFit/>
          </a:bodyPr>
          <a:lstStyle/>
          <a:p>
            <a:r>
              <a:rPr lang="en-GB" sz="2400" dirty="0"/>
              <a:t>Guided Study: Local Initiatives</a:t>
            </a:r>
          </a:p>
        </p:txBody>
      </p:sp>
    </p:spTree>
    <p:extLst>
      <p:ext uri="{BB962C8B-B14F-4D97-AF65-F5344CB8AC3E}">
        <p14:creationId xmlns:p14="http://schemas.microsoft.com/office/powerpoint/2010/main" val="1346640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6CDFF-6B80-49A4-97F2-2DA05B6447D2}"/>
              </a:ext>
            </a:extLst>
          </p:cNvPr>
          <p:cNvSpPr>
            <a:spLocks noGrp="1"/>
          </p:cNvSpPr>
          <p:nvPr>
            <p:ph type="title"/>
          </p:nvPr>
        </p:nvSpPr>
        <p:spPr>
          <a:xfrm>
            <a:off x="457200" y="188640"/>
            <a:ext cx="8229600" cy="706090"/>
          </a:xfrm>
        </p:spPr>
        <p:txBody>
          <a:bodyPr>
            <a:normAutofit fontScale="90000"/>
          </a:bodyPr>
          <a:lstStyle/>
          <a:p>
            <a:r>
              <a:rPr lang="en-GB" b="1" dirty="0"/>
              <a:t>References</a:t>
            </a:r>
          </a:p>
        </p:txBody>
      </p:sp>
      <p:sp>
        <p:nvSpPr>
          <p:cNvPr id="3" name="TextBox 2">
            <a:extLst>
              <a:ext uri="{FF2B5EF4-FFF2-40B4-BE49-F238E27FC236}">
                <a16:creationId xmlns:a16="http://schemas.microsoft.com/office/drawing/2014/main" id="{FA120575-CE1B-4774-A35E-4D1919403029}"/>
              </a:ext>
            </a:extLst>
          </p:cNvPr>
          <p:cNvSpPr txBox="1"/>
          <p:nvPr/>
        </p:nvSpPr>
        <p:spPr>
          <a:xfrm>
            <a:off x="457200" y="2381979"/>
            <a:ext cx="8579296" cy="830997"/>
          </a:xfrm>
          <a:prstGeom prst="rect">
            <a:avLst/>
          </a:prstGeom>
          <a:noFill/>
        </p:spPr>
        <p:txBody>
          <a:bodyPr wrap="square" rtlCol="0">
            <a:spAutoFit/>
          </a:bodyPr>
          <a:lstStyle/>
          <a:p>
            <a:r>
              <a:rPr lang="en-GB" sz="1600" dirty="0"/>
              <a:t>Welsh Government (2012) </a:t>
            </a:r>
            <a:r>
              <a:rPr lang="en-GB" sz="1600" i="1" dirty="0"/>
              <a:t>Flying Start: Strategic Guidance</a:t>
            </a:r>
            <a:r>
              <a:rPr lang="en-GB" sz="1600" dirty="0"/>
              <a:t> Cardiff: Welsh Government Available at: </a:t>
            </a:r>
            <a:r>
              <a:rPr lang="en-GB" sz="1600" dirty="0">
                <a:hlinkClick r:id="rId2"/>
              </a:rPr>
              <a:t>https://gov.wales/sites/default/files/publications/2019-07/flying-start-strategy-guidance-for-local-authorities.pdf</a:t>
            </a:r>
            <a:r>
              <a:rPr lang="en-GB" sz="1600" dirty="0"/>
              <a:t> [Accessed 09/02/2020]</a:t>
            </a:r>
          </a:p>
        </p:txBody>
      </p:sp>
      <p:sp>
        <p:nvSpPr>
          <p:cNvPr id="4" name="TextBox 3">
            <a:extLst>
              <a:ext uri="{FF2B5EF4-FFF2-40B4-BE49-F238E27FC236}">
                <a16:creationId xmlns:a16="http://schemas.microsoft.com/office/drawing/2014/main" id="{7D12C8B3-FDE9-48B5-9F13-93155F168BE3}"/>
              </a:ext>
            </a:extLst>
          </p:cNvPr>
          <p:cNvSpPr txBox="1"/>
          <p:nvPr/>
        </p:nvSpPr>
        <p:spPr>
          <a:xfrm>
            <a:off x="457200" y="3318083"/>
            <a:ext cx="8579296" cy="830997"/>
          </a:xfrm>
          <a:prstGeom prst="rect">
            <a:avLst/>
          </a:prstGeom>
          <a:noFill/>
        </p:spPr>
        <p:txBody>
          <a:bodyPr wrap="square" rtlCol="0">
            <a:spAutoFit/>
          </a:bodyPr>
          <a:lstStyle/>
          <a:p>
            <a:r>
              <a:rPr lang="en-GB" sz="1600" dirty="0"/>
              <a:t>Welsh Government (2015) </a:t>
            </a:r>
            <a:r>
              <a:rPr lang="en-GB" sz="1600" i="1" dirty="0"/>
              <a:t>Programme for Children and Young People</a:t>
            </a:r>
            <a:r>
              <a:rPr lang="en-GB" sz="1600" dirty="0"/>
              <a:t> Cardiff: Welsh Government Available at: </a:t>
            </a:r>
            <a:r>
              <a:rPr lang="en-GB" sz="1600" dirty="0">
                <a:hlinkClick r:id="rId3"/>
              </a:rPr>
              <a:t>https://gov.wales/sites/default/files/publications/2019-06/seven-core-aims-for-children-and-young-people.pdf</a:t>
            </a:r>
            <a:r>
              <a:rPr lang="en-GB" sz="1600" dirty="0"/>
              <a:t> [Accessed 09/02/2020]</a:t>
            </a:r>
          </a:p>
        </p:txBody>
      </p:sp>
      <p:sp>
        <p:nvSpPr>
          <p:cNvPr id="5" name="TextBox 4">
            <a:extLst>
              <a:ext uri="{FF2B5EF4-FFF2-40B4-BE49-F238E27FC236}">
                <a16:creationId xmlns:a16="http://schemas.microsoft.com/office/drawing/2014/main" id="{A78DFA74-A3C8-458F-924A-D4A6EDC02356}"/>
              </a:ext>
            </a:extLst>
          </p:cNvPr>
          <p:cNvSpPr txBox="1"/>
          <p:nvPr/>
        </p:nvSpPr>
        <p:spPr>
          <a:xfrm>
            <a:off x="475318" y="5097958"/>
            <a:ext cx="8345154" cy="830997"/>
          </a:xfrm>
          <a:prstGeom prst="rect">
            <a:avLst/>
          </a:prstGeom>
          <a:noFill/>
        </p:spPr>
        <p:txBody>
          <a:bodyPr wrap="square" rtlCol="0">
            <a:spAutoFit/>
          </a:bodyPr>
          <a:lstStyle/>
          <a:p>
            <a:r>
              <a:rPr lang="en-GB" sz="1600" dirty="0" err="1"/>
              <a:t>WJEC</a:t>
            </a:r>
            <a:r>
              <a:rPr lang="en-GB" sz="1600" dirty="0"/>
              <a:t> (No Date) </a:t>
            </a:r>
            <a:r>
              <a:rPr lang="en-GB" sz="1600" i="1" dirty="0"/>
              <a:t>Welsh Assembly Government Seven core aims for children and young people </a:t>
            </a:r>
            <a:r>
              <a:rPr lang="en-GB" sz="1600" dirty="0"/>
              <a:t> Cardiff: </a:t>
            </a:r>
            <a:r>
              <a:rPr lang="en-GB" sz="1600" dirty="0" err="1"/>
              <a:t>WJEC</a:t>
            </a:r>
            <a:r>
              <a:rPr lang="en-GB" sz="1600" dirty="0"/>
              <a:t> Available at: </a:t>
            </a:r>
            <a:r>
              <a:rPr lang="en-GB" sz="1600" dirty="0">
                <a:hlinkClick r:id="rId4"/>
              </a:rPr>
              <a:t>https://www.wjec.co.uk/uploads/publications/14641.pdf</a:t>
            </a:r>
            <a:r>
              <a:rPr lang="en-GB" sz="1600" dirty="0"/>
              <a:t> [Accessed 09/02/2020]</a:t>
            </a:r>
          </a:p>
        </p:txBody>
      </p:sp>
      <p:sp>
        <p:nvSpPr>
          <p:cNvPr id="6" name="TextBox 5">
            <a:extLst>
              <a:ext uri="{FF2B5EF4-FFF2-40B4-BE49-F238E27FC236}">
                <a16:creationId xmlns:a16="http://schemas.microsoft.com/office/drawing/2014/main" id="{A549ECD3-D8D7-40C3-8D91-A95FA7DD7F9A}"/>
              </a:ext>
            </a:extLst>
          </p:cNvPr>
          <p:cNvSpPr txBox="1"/>
          <p:nvPr/>
        </p:nvSpPr>
        <p:spPr>
          <a:xfrm>
            <a:off x="475318" y="4182179"/>
            <a:ext cx="8489170" cy="830997"/>
          </a:xfrm>
          <a:prstGeom prst="rect">
            <a:avLst/>
          </a:prstGeom>
          <a:noFill/>
        </p:spPr>
        <p:txBody>
          <a:bodyPr wrap="square" rtlCol="0">
            <a:spAutoFit/>
          </a:bodyPr>
          <a:lstStyle/>
          <a:p>
            <a:r>
              <a:rPr lang="en-GB" sz="1600" dirty="0"/>
              <a:t>Welsh Government (2017) </a:t>
            </a:r>
            <a:r>
              <a:rPr lang="en-GB" sz="1600" i="1" dirty="0"/>
              <a:t>Families First: Programme Guidance</a:t>
            </a:r>
            <a:r>
              <a:rPr lang="en-GB" sz="1600" dirty="0"/>
              <a:t> Cardiff: Welsh Government Available at: </a:t>
            </a:r>
            <a:r>
              <a:rPr lang="en-GB" sz="1600" dirty="0">
                <a:hlinkClick r:id="rId5"/>
              </a:rPr>
              <a:t>https://gov.wales/sites/default/files/publications/2019-07/families-first-guidance-for-local-authorities_0.pdf</a:t>
            </a:r>
            <a:r>
              <a:rPr lang="en-GB" sz="1600" dirty="0"/>
              <a:t> [Accessed 09/02/2020]</a:t>
            </a:r>
          </a:p>
        </p:txBody>
      </p:sp>
      <p:sp>
        <p:nvSpPr>
          <p:cNvPr id="7" name="TextBox 6">
            <a:extLst>
              <a:ext uri="{FF2B5EF4-FFF2-40B4-BE49-F238E27FC236}">
                <a16:creationId xmlns:a16="http://schemas.microsoft.com/office/drawing/2014/main" id="{A4107C40-7012-4662-87C0-C914A6680902}"/>
              </a:ext>
            </a:extLst>
          </p:cNvPr>
          <p:cNvSpPr txBox="1"/>
          <p:nvPr/>
        </p:nvSpPr>
        <p:spPr>
          <a:xfrm>
            <a:off x="457200" y="1692097"/>
            <a:ext cx="8579296" cy="584775"/>
          </a:xfrm>
          <a:prstGeom prst="rect">
            <a:avLst/>
          </a:prstGeom>
          <a:noFill/>
        </p:spPr>
        <p:txBody>
          <a:bodyPr wrap="square" rtlCol="0">
            <a:spAutoFit/>
          </a:bodyPr>
          <a:lstStyle/>
          <a:p>
            <a:r>
              <a:rPr lang="en-GB" sz="1600" dirty="0"/>
              <a:t>Welsh Government (2004) </a:t>
            </a:r>
            <a:r>
              <a:rPr lang="en-GB" sz="1600" i="1" dirty="0"/>
              <a:t>Children and Young People: Rights to Action </a:t>
            </a:r>
            <a:r>
              <a:rPr lang="en-GB" sz="1600" dirty="0"/>
              <a:t>Cardiff: Welsh Government Available at: </a:t>
            </a:r>
            <a:r>
              <a:rPr lang="en-GB" sz="1600" dirty="0">
                <a:hlinkClick r:id="rId6"/>
              </a:rPr>
              <a:t>https://dera.ioe.ac.uk/7717/1/090415rightstoactionen.pdf</a:t>
            </a:r>
            <a:r>
              <a:rPr lang="en-GB" sz="1600" dirty="0"/>
              <a:t> [Accessed 09/02/2020]</a:t>
            </a:r>
          </a:p>
        </p:txBody>
      </p:sp>
      <p:sp>
        <p:nvSpPr>
          <p:cNvPr id="8" name="TextBox 7">
            <a:extLst>
              <a:ext uri="{FF2B5EF4-FFF2-40B4-BE49-F238E27FC236}">
                <a16:creationId xmlns:a16="http://schemas.microsoft.com/office/drawing/2014/main" id="{839C83C7-54ED-4D0F-BBEE-30DD3F4763F9}"/>
              </a:ext>
            </a:extLst>
          </p:cNvPr>
          <p:cNvSpPr txBox="1"/>
          <p:nvPr/>
        </p:nvSpPr>
        <p:spPr>
          <a:xfrm>
            <a:off x="475318" y="999837"/>
            <a:ext cx="8579296" cy="584775"/>
          </a:xfrm>
          <a:prstGeom prst="rect">
            <a:avLst/>
          </a:prstGeom>
          <a:noFill/>
        </p:spPr>
        <p:txBody>
          <a:bodyPr wrap="square" rtlCol="0">
            <a:spAutoFit/>
          </a:bodyPr>
          <a:lstStyle/>
          <a:p>
            <a:r>
              <a:rPr lang="en-GB" sz="1600" dirty="0"/>
              <a:t>Welsh Government (No Date) </a:t>
            </a:r>
            <a:r>
              <a:rPr lang="en-GB" sz="1600" i="1" dirty="0"/>
              <a:t>Parenting: Give it Time </a:t>
            </a:r>
            <a:r>
              <a:rPr lang="en-GB" sz="1600" dirty="0"/>
              <a:t>Cardiff: Welsh Government Available at: </a:t>
            </a:r>
            <a:r>
              <a:rPr lang="en-GB" sz="1600" dirty="0">
                <a:hlinkClick r:id="rId7"/>
              </a:rPr>
              <a:t>https://gov.wales/parenting-give-it-time</a:t>
            </a:r>
            <a:r>
              <a:rPr lang="en-GB" sz="1600" dirty="0"/>
              <a:t> [Accessed 09/02/2020]</a:t>
            </a:r>
          </a:p>
        </p:txBody>
      </p:sp>
    </p:spTree>
    <p:extLst>
      <p:ext uri="{BB962C8B-B14F-4D97-AF65-F5344CB8AC3E}">
        <p14:creationId xmlns:p14="http://schemas.microsoft.com/office/powerpoint/2010/main" val="679160171"/>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360</TotalTime>
  <Words>1550</Words>
  <Application>Microsoft Office PowerPoint</Application>
  <PresentationFormat>On-screen Show (4:3)</PresentationFormat>
  <Paragraphs>128</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Wingdings</vt:lpstr>
      <vt:lpstr>UWTSD PPT Template</vt:lpstr>
      <vt:lpstr>SJSI6022 Individuals and Families: Living in a Contemporary World              Theme 5: Families: A Welsh Perspective</vt:lpstr>
      <vt:lpstr>Learning Review</vt:lpstr>
      <vt:lpstr>Support for Families in Wales Group Activity</vt:lpstr>
      <vt:lpstr>PowerPoint Presentation</vt:lpstr>
      <vt:lpstr>PowerPoint Presentation</vt:lpstr>
      <vt:lpstr>PowerPoint Presentation</vt:lpstr>
      <vt:lpstr>PowerPoint Presentation</vt:lpstr>
      <vt:lpstr>Welsh Government’s Flying Start programme</vt:lpstr>
      <vt:lpstr>Seven Core Aims</vt:lpstr>
      <vt:lpstr>Seven Core Aims</vt:lpstr>
      <vt:lpstr>Welsh Government’s Flying Start programme</vt:lpstr>
      <vt:lpstr>Welsh Government’s Families First programme</vt:lpstr>
      <vt:lpstr>Welsh Government’s Families First programme</vt:lpstr>
      <vt:lpstr>Welsh Government’s Child Poverty Strategy</vt:lpstr>
      <vt:lpstr>Welsh Government’s Families First programme</vt:lpstr>
      <vt:lpstr>Welsh Government’s Families First programme</vt:lpstr>
      <vt:lpstr>Welsh Government’s Families First programme</vt:lpstr>
      <vt:lpstr>Welsh Government’s Families First programme</vt:lpstr>
      <vt:lpstr>Welsh Government’s Families First programme</vt:lpstr>
      <vt:lpstr>Policy Direction and links to other Modules</vt:lpstr>
      <vt:lpstr>Families First</vt:lpstr>
      <vt:lpstr>Welsh Government’s Families First programme</vt:lpstr>
      <vt:lpstr>Parenting: Give It Time</vt:lpstr>
      <vt:lpstr>Welsh Government’s Parenting programme</vt:lpstr>
      <vt:lpstr>Guided Study Individual Task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Joanne Davies (Yr Athrofa)</cp:lastModifiedBy>
  <cp:revision>50</cp:revision>
  <dcterms:created xsi:type="dcterms:W3CDTF">2016-09-29T11:33:04Z</dcterms:created>
  <dcterms:modified xsi:type="dcterms:W3CDTF">2020-11-26T13:54:04Z</dcterms:modified>
</cp:coreProperties>
</file>