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51"/>
    <p:restoredTop sz="94645"/>
  </p:normalViewPr>
  <p:slideViewPr>
    <p:cSldViewPr snapToGrid="0">
      <p:cViewPr varScale="1">
        <p:scale>
          <a:sx n="167" d="100"/>
          <a:sy n="167" d="100"/>
        </p:scale>
        <p:origin x="176"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46CC3D-2315-0648-ABBE-3DDCB077D7D2}" type="datetimeFigureOut">
              <a:rPr lang="en-US" smtClean="0"/>
              <a:t>12/17/25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7396B0-B4D1-1748-A477-1E5707D3FB6C}" type="slidenum">
              <a:rPr lang="en-US" smtClean="0"/>
              <a:t>‹#›</a:t>
            </a:fld>
            <a:endParaRPr lang="en-US"/>
          </a:p>
        </p:txBody>
      </p:sp>
    </p:spTree>
    <p:extLst>
      <p:ext uri="{BB962C8B-B14F-4D97-AF65-F5344CB8AC3E}">
        <p14:creationId xmlns:p14="http://schemas.microsoft.com/office/powerpoint/2010/main" val="472420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7396B0-B4D1-1748-A477-1E5707D3FB6C}" type="slidenum">
              <a:rPr lang="en-US" smtClean="0"/>
              <a:t>1</a:t>
            </a:fld>
            <a:endParaRPr lang="en-US"/>
          </a:p>
        </p:txBody>
      </p:sp>
    </p:spTree>
    <p:extLst>
      <p:ext uri="{BB962C8B-B14F-4D97-AF65-F5344CB8AC3E}">
        <p14:creationId xmlns:p14="http://schemas.microsoft.com/office/powerpoint/2010/main" val="2531346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7396B0-B4D1-1748-A477-1E5707D3FB6C}" type="slidenum">
              <a:rPr lang="en-US" smtClean="0"/>
              <a:t>2</a:t>
            </a:fld>
            <a:endParaRPr lang="en-US"/>
          </a:p>
        </p:txBody>
      </p:sp>
    </p:spTree>
    <p:extLst>
      <p:ext uri="{BB962C8B-B14F-4D97-AF65-F5344CB8AC3E}">
        <p14:creationId xmlns:p14="http://schemas.microsoft.com/office/powerpoint/2010/main" val="593404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D7396B0-B4D1-1748-A477-1E5707D3FB6C}" type="slidenum">
              <a:rPr lang="en-US" smtClean="0"/>
              <a:t>5</a:t>
            </a:fld>
            <a:endParaRPr lang="en-US"/>
          </a:p>
        </p:txBody>
      </p:sp>
    </p:spTree>
    <p:extLst>
      <p:ext uri="{BB962C8B-B14F-4D97-AF65-F5344CB8AC3E}">
        <p14:creationId xmlns:p14="http://schemas.microsoft.com/office/powerpoint/2010/main" val="4265156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B0A41-80B0-DF5E-9FAB-A3378B8087A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05061D7-C454-23F0-AC7E-0EB749AAEF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C9864E-1269-C1FB-3253-F886A93FC3B1}"/>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5" name="Footer Placeholder 4">
            <a:extLst>
              <a:ext uri="{FF2B5EF4-FFF2-40B4-BE49-F238E27FC236}">
                <a16:creationId xmlns:a16="http://schemas.microsoft.com/office/drawing/2014/main" id="{5BDBBF3A-E8AD-DF22-8E20-3F6C021AE9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AE961C-519C-ABDD-4AF3-BDE901E698EF}"/>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947486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6BF29-8714-4CFD-6BD0-E53E8C797F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180125-1B07-D2C0-69A1-16CDDC0EA2D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10C6EC-F2C8-F6AB-C2EE-50DF6F9C0D70}"/>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5" name="Footer Placeholder 4">
            <a:extLst>
              <a:ext uri="{FF2B5EF4-FFF2-40B4-BE49-F238E27FC236}">
                <a16:creationId xmlns:a16="http://schemas.microsoft.com/office/drawing/2014/main" id="{FBA296CD-42DE-3DE7-222F-20416C1547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4E8B7B-DFAE-3E7D-6A1B-BF94DD7998DF}"/>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3888779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D06DF-AA4F-5148-DB8E-C5E6026E7B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15027F6-8AD4-5667-E85C-03C478D5B4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664329D-FBD2-8288-E9AA-29BE7B82FA22}"/>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5" name="Footer Placeholder 4">
            <a:extLst>
              <a:ext uri="{FF2B5EF4-FFF2-40B4-BE49-F238E27FC236}">
                <a16:creationId xmlns:a16="http://schemas.microsoft.com/office/drawing/2014/main" id="{F80CFB59-2084-6D29-BBFE-FE5F072520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F0D1B2-EC05-DEE8-4C3B-C503E00056C1}"/>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338738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4E22B-4B85-0B7B-E3A6-4DA18E9FEF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941C206-FFCB-F047-E2EF-25974DDF92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66E6723-EFD4-E65F-60F1-06012C52C8C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F0ABDAD-5CFE-75D2-865C-55DA6FC0B2C1}"/>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6" name="Footer Placeholder 5">
            <a:extLst>
              <a:ext uri="{FF2B5EF4-FFF2-40B4-BE49-F238E27FC236}">
                <a16:creationId xmlns:a16="http://schemas.microsoft.com/office/drawing/2014/main" id="{4496F8BC-C455-A36C-DE51-7DD22F6762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AA3709-1349-6BE5-CD8E-FF6534153E56}"/>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1595477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23E17-7FB4-17B1-1826-E68E202AC42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4EFB5E-0460-4860-0D76-97D79801D8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E0DCB1-51E1-667F-952D-3CA53E84810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B2ECF09-FC05-E390-5CE0-0B82422C5C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760F65-0122-E038-2910-C3BFDF1D576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BC905A-9AB3-C5A6-21F9-A91835702939}"/>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8" name="Footer Placeholder 7">
            <a:extLst>
              <a:ext uri="{FF2B5EF4-FFF2-40B4-BE49-F238E27FC236}">
                <a16:creationId xmlns:a16="http://schemas.microsoft.com/office/drawing/2014/main" id="{E79F7EA9-4C14-539A-24B1-65B683E909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4565BF-8C3F-2647-CBA0-BABBF548A116}"/>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1234081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082E-4B85-C81B-D786-62A2B296503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7A9E1B3-17B6-A67F-FCD6-B3114DCA5D75}"/>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4" name="Footer Placeholder 3">
            <a:extLst>
              <a:ext uri="{FF2B5EF4-FFF2-40B4-BE49-F238E27FC236}">
                <a16:creationId xmlns:a16="http://schemas.microsoft.com/office/drawing/2014/main" id="{2BB751ED-CDF3-5522-EB01-4479DAA386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71A193D-6DF7-70A9-876D-E41BB3024038}"/>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3337346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577F21-3B8A-AC07-FDF3-00FAF85DDAC2}"/>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3" name="Footer Placeholder 2">
            <a:extLst>
              <a:ext uri="{FF2B5EF4-FFF2-40B4-BE49-F238E27FC236}">
                <a16:creationId xmlns:a16="http://schemas.microsoft.com/office/drawing/2014/main" id="{2E758DAD-FA97-041B-F7DE-8A4C696C251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B168AF-CDC8-A7B8-A1F1-C8F032C531EC}"/>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1098609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C1541-2FC1-EC8C-4AC7-FF344F9F9E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76C46D8-7BA2-3A16-D414-DD3A422289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0D1D7B2-CE05-54C8-FD2C-06F318E0D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9D91C8-CBA4-AF8B-F763-E2262157C3F7}"/>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6" name="Footer Placeholder 5">
            <a:extLst>
              <a:ext uri="{FF2B5EF4-FFF2-40B4-BE49-F238E27FC236}">
                <a16:creationId xmlns:a16="http://schemas.microsoft.com/office/drawing/2014/main" id="{C85A2952-F03A-81EC-8652-567C29D858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AD46F6-ABDA-3561-2AE4-B0121E0298E4}"/>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4086281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CB11A-14EC-9A9B-CBB8-566580C7377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538710F-1C96-8131-F330-79833C33B5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1702F8-4C20-8BD7-1608-75C66FC666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1B0FA4-694F-1CE6-88F5-915451EEEC09}"/>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6" name="Footer Placeholder 5">
            <a:extLst>
              <a:ext uri="{FF2B5EF4-FFF2-40B4-BE49-F238E27FC236}">
                <a16:creationId xmlns:a16="http://schemas.microsoft.com/office/drawing/2014/main" id="{5C93C4A5-4FF5-3564-493C-930A38A98F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089482-A943-FB2F-051E-AFABE9B0EFE0}"/>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1794567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9FBF2-2484-7F9D-D260-7DAFAB723E1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91486A-CF40-2553-9415-9B149DB5A0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E34C84-B03D-98B0-0970-A7BFF8D2F13F}"/>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5" name="Footer Placeholder 4">
            <a:extLst>
              <a:ext uri="{FF2B5EF4-FFF2-40B4-BE49-F238E27FC236}">
                <a16:creationId xmlns:a16="http://schemas.microsoft.com/office/drawing/2014/main" id="{B502631C-02E2-89A5-4B26-469ED3F091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B9A816-7B55-6B0E-DF7C-7B0E925F70D5}"/>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1522539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5D6286-B222-669B-8324-B432807A914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EB692F-5261-4A73-88B0-D9F677CA498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AFCC25-7C6D-23F4-F4D4-99E20E5A9E88}"/>
              </a:ext>
            </a:extLst>
          </p:cNvPr>
          <p:cNvSpPr>
            <a:spLocks noGrp="1"/>
          </p:cNvSpPr>
          <p:nvPr>
            <p:ph type="dt" sz="half" idx="10"/>
          </p:nvPr>
        </p:nvSpPr>
        <p:spPr/>
        <p:txBody>
          <a:bodyPr/>
          <a:lstStyle/>
          <a:p>
            <a:fld id="{3EE12A1F-5404-8A4F-A81C-1B8666504873}" type="datetimeFigureOut">
              <a:rPr lang="en-US" smtClean="0"/>
              <a:t>12/17/25</a:t>
            </a:fld>
            <a:endParaRPr lang="en-US"/>
          </a:p>
        </p:txBody>
      </p:sp>
      <p:sp>
        <p:nvSpPr>
          <p:cNvPr id="5" name="Footer Placeholder 4">
            <a:extLst>
              <a:ext uri="{FF2B5EF4-FFF2-40B4-BE49-F238E27FC236}">
                <a16:creationId xmlns:a16="http://schemas.microsoft.com/office/drawing/2014/main" id="{A7F8033E-BAE9-60EE-8981-8EB461C7A7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277807-EA93-BA9F-1722-8C56082D80DE}"/>
              </a:ext>
            </a:extLst>
          </p:cNvPr>
          <p:cNvSpPr>
            <a:spLocks noGrp="1"/>
          </p:cNvSpPr>
          <p:nvPr>
            <p:ph type="sldNum" sz="quarter" idx="12"/>
          </p:nvPr>
        </p:nvSpPr>
        <p:spPr/>
        <p:txBody>
          <a:bodyPr/>
          <a:lstStyle/>
          <a:p>
            <a:fld id="{596D5CC4-C7D9-7B4E-841E-E352344847F5}" type="slidenum">
              <a:rPr lang="en-US" smtClean="0"/>
              <a:t>‹#›</a:t>
            </a:fld>
            <a:endParaRPr lang="en-US"/>
          </a:p>
        </p:txBody>
      </p:sp>
    </p:spTree>
    <p:extLst>
      <p:ext uri="{BB962C8B-B14F-4D97-AF65-F5344CB8AC3E}">
        <p14:creationId xmlns:p14="http://schemas.microsoft.com/office/powerpoint/2010/main" val="137311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5B8212-93EE-7485-0D99-2707D6F25E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C8F6942-5B77-6F92-3951-797D877EFC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F8ED2A-AABD-C7C4-0D78-3D000B88AB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E12A1F-5404-8A4F-A81C-1B8666504873}" type="datetimeFigureOut">
              <a:rPr lang="en-US" smtClean="0"/>
              <a:t>12/17/25</a:t>
            </a:fld>
            <a:endParaRPr lang="en-US"/>
          </a:p>
        </p:txBody>
      </p:sp>
      <p:sp>
        <p:nvSpPr>
          <p:cNvPr id="5" name="Footer Placeholder 4">
            <a:extLst>
              <a:ext uri="{FF2B5EF4-FFF2-40B4-BE49-F238E27FC236}">
                <a16:creationId xmlns:a16="http://schemas.microsoft.com/office/drawing/2014/main" id="{4E7E671B-6F8D-034F-59E5-CD8A0ACD43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C0E4F62-7CC1-567E-30BA-ABE1148627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96D5CC4-C7D9-7B4E-841E-E352344847F5}" type="slidenum">
              <a:rPr lang="en-US" smtClean="0"/>
              <a:t>‹#›</a:t>
            </a:fld>
            <a:endParaRPr lang="en-US"/>
          </a:p>
        </p:txBody>
      </p:sp>
    </p:spTree>
    <p:extLst>
      <p:ext uri="{BB962C8B-B14F-4D97-AF65-F5344CB8AC3E}">
        <p14:creationId xmlns:p14="http://schemas.microsoft.com/office/powerpoint/2010/main" val="27191156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7.sv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F78D1-F63D-0CD9-1451-C0A3AD2833FB}"/>
              </a:ext>
            </a:extLst>
          </p:cNvPr>
          <p:cNvSpPr>
            <a:spLocks noGrp="1"/>
          </p:cNvSpPr>
          <p:nvPr>
            <p:ph type="ctrTitle"/>
          </p:nvPr>
        </p:nvSpPr>
        <p:spPr>
          <a:xfrm>
            <a:off x="322729" y="907209"/>
            <a:ext cx="9144000" cy="5735637"/>
          </a:xfrm>
        </p:spPr>
        <p:txBody>
          <a:bodyPr>
            <a:normAutofit/>
          </a:bodyPr>
          <a:lstStyle/>
          <a:p>
            <a:r>
              <a:rPr lang="en-GB" sz="3600" dirty="0">
                <a:solidFill>
                  <a:srgbClr val="0E2841"/>
                </a:solidFill>
                <a:latin typeface="Arial" panose="020B0604020202020204" pitchFamily="34" charset="0"/>
                <a:cs typeface="Arial" panose="020B0604020202020204" pitchFamily="34" charset="0"/>
              </a:rPr>
              <a:t>Module name:</a:t>
            </a:r>
            <a:r>
              <a:rPr lang="en-US" sz="3600" dirty="0">
                <a:latin typeface="Arial" panose="020B0604020202020204" pitchFamily="34" charset="0"/>
                <a:cs typeface="Arial" panose="020B0604020202020204" pitchFamily="34" charset="0"/>
              </a:rPr>
              <a:t>Introduction to Physiology</a:t>
            </a:r>
            <a:br>
              <a:rPr lang="en-US" sz="3600" dirty="0">
                <a:latin typeface="Arial" panose="020B0604020202020204" pitchFamily="34" charset="0"/>
                <a:cs typeface="Arial" panose="020B0604020202020204" pitchFamily="34" charset="0"/>
              </a:rPr>
            </a:br>
            <a:br>
              <a:rPr lang="en-GB" sz="3600" dirty="0">
                <a:solidFill>
                  <a:srgbClr val="0E2841"/>
                </a:solidFill>
                <a:latin typeface="Arial" panose="020B0604020202020204" pitchFamily="34" charset="0"/>
                <a:cs typeface="Arial" panose="020B0604020202020204" pitchFamily="34" charset="0"/>
              </a:rPr>
            </a:br>
            <a:r>
              <a:rPr lang="en-GB" sz="3600" dirty="0">
                <a:solidFill>
                  <a:srgbClr val="0E2841"/>
                </a:solidFill>
                <a:latin typeface="Arial" panose="020B0604020202020204" pitchFamily="34" charset="0"/>
                <a:cs typeface="Arial" panose="020B0604020202020204" pitchFamily="34" charset="0"/>
              </a:rPr>
              <a:t>Module Code:</a:t>
            </a:r>
            <a:r>
              <a:rPr lang="en-US" sz="3600" dirty="0">
                <a:latin typeface="Arial" panose="020B0604020202020204" pitchFamily="34" charset="0"/>
                <a:cs typeface="Arial" panose="020B0604020202020204" pitchFamily="34" charset="0"/>
              </a:rPr>
              <a:t>BMHP5023 </a:t>
            </a:r>
            <a:br>
              <a:rPr lang="en-GB" sz="3600" dirty="0">
                <a:solidFill>
                  <a:srgbClr val="0E2841"/>
                </a:solidFill>
                <a:latin typeface="Arial" panose="020B0604020202020204" pitchFamily="34" charset="0"/>
                <a:cs typeface="Arial" panose="020B0604020202020204" pitchFamily="34" charset="0"/>
              </a:rPr>
            </a:br>
            <a:br>
              <a:rPr lang="en-GB" sz="3600" dirty="0">
                <a:solidFill>
                  <a:srgbClr val="0E2841"/>
                </a:solidFill>
                <a:latin typeface="Arial" panose="020B0604020202020204" pitchFamily="34" charset="0"/>
                <a:cs typeface="Arial" panose="020B0604020202020204" pitchFamily="34" charset="0"/>
              </a:rPr>
            </a:br>
            <a:r>
              <a:rPr lang="en-GB" sz="3600" dirty="0">
                <a:solidFill>
                  <a:srgbClr val="0E2841"/>
                </a:solidFill>
                <a:latin typeface="Arial" panose="020B0604020202020204" pitchFamily="34" charset="0"/>
                <a:cs typeface="Arial" panose="020B0604020202020204" pitchFamily="34" charset="0"/>
              </a:rPr>
              <a:t>Gabriela Arapu </a:t>
            </a:r>
            <a:br>
              <a:rPr lang="en-GB" sz="3600" dirty="0">
                <a:solidFill>
                  <a:srgbClr val="0E2841"/>
                </a:solidFill>
                <a:latin typeface="Arial" panose="020B0604020202020204" pitchFamily="34" charset="0"/>
                <a:cs typeface="Arial" panose="020B0604020202020204" pitchFamily="34" charset="0"/>
              </a:rPr>
            </a:br>
            <a:br>
              <a:rPr lang="en-GB" sz="3600" dirty="0">
                <a:solidFill>
                  <a:srgbClr val="0E2841"/>
                </a:solidFill>
                <a:latin typeface="Arial" panose="020B0604020202020204" pitchFamily="34" charset="0"/>
                <a:cs typeface="Arial" panose="020B0604020202020204" pitchFamily="34" charset="0"/>
              </a:rPr>
            </a:br>
            <a:r>
              <a:rPr lang="en-GB" sz="3600" dirty="0">
                <a:solidFill>
                  <a:srgbClr val="0E2841"/>
                </a:solidFill>
                <a:latin typeface="Arial" panose="020B0604020202020204" pitchFamily="34" charset="0"/>
                <a:cs typeface="Arial" panose="020B0604020202020204" pitchFamily="34" charset="0"/>
              </a:rPr>
              <a:t>ID: 2311889</a:t>
            </a:r>
            <a:br>
              <a:rPr lang="en-GB" sz="3600" dirty="0">
                <a:solidFill>
                  <a:srgbClr val="0E2841"/>
                </a:solidFill>
                <a:latin typeface="Arial" panose="020B0604020202020204" pitchFamily="34" charset="0"/>
                <a:cs typeface="Arial" panose="020B0604020202020204" pitchFamily="34" charset="0"/>
              </a:rPr>
            </a:br>
            <a:br>
              <a:rPr lang="en-GB" sz="3600" dirty="0">
                <a:solidFill>
                  <a:srgbClr val="0E2841"/>
                </a:solidFill>
                <a:latin typeface="Arial" panose="020B0604020202020204" pitchFamily="34" charset="0"/>
                <a:cs typeface="Arial" panose="020B0604020202020204" pitchFamily="34" charset="0"/>
              </a:rPr>
            </a:br>
            <a:r>
              <a:rPr lang="en-GB" sz="3600" dirty="0">
                <a:solidFill>
                  <a:srgbClr val="0E2841"/>
                </a:solidFill>
                <a:latin typeface="Arial" panose="020B0604020202020204" pitchFamily="34" charset="0"/>
                <a:cs typeface="Arial" panose="020B0604020202020204" pitchFamily="34" charset="0"/>
              </a:rPr>
              <a:t>Lecturer:</a:t>
            </a:r>
            <a:r>
              <a:rPr lang="en-US" sz="3600" dirty="0">
                <a:latin typeface="Arial" panose="020B0604020202020204" pitchFamily="34" charset="0"/>
                <a:cs typeface="Arial" panose="020B0604020202020204" pitchFamily="34" charset="0"/>
              </a:rPr>
              <a:t>Shaila Hussain</a:t>
            </a: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7C1AA55-7F99-7047-31F0-A7155A50EA23}"/>
              </a:ext>
            </a:extLst>
          </p:cNvPr>
          <p:cNvPicPr>
            <a:picLocks noChangeAspect="1"/>
          </p:cNvPicPr>
          <p:nvPr/>
        </p:nvPicPr>
        <p:blipFill>
          <a:blip r:embed="rId5"/>
          <a:stretch>
            <a:fillRect/>
          </a:stretch>
        </p:blipFill>
        <p:spPr>
          <a:xfrm>
            <a:off x="8705627" y="-5980"/>
            <a:ext cx="3364004" cy="1496982"/>
          </a:xfrm>
          <a:prstGeom prst="rect">
            <a:avLst/>
          </a:prstGeom>
          <a:noFill/>
          <a:ln cap="flat">
            <a:noFill/>
          </a:ln>
        </p:spPr>
      </p:pic>
      <p:pic>
        <p:nvPicPr>
          <p:cNvPr id="30" name="Audio 29">
            <a:extLst>
              <a:ext uri="{FF2B5EF4-FFF2-40B4-BE49-F238E27FC236}">
                <a16:creationId xmlns:a16="http://schemas.microsoft.com/office/drawing/2014/main" id="{1A8466AD-D009-A5D6-9436-B28FD47896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87962199"/>
      </p:ext>
    </p:extLst>
  </p:cSld>
  <p:clrMapOvr>
    <a:masterClrMapping/>
  </p:clrMapOvr>
  <mc:AlternateContent xmlns:mc="http://schemas.openxmlformats.org/markup-compatibility/2006">
    <mc:Choice xmlns:p14="http://schemas.microsoft.com/office/powerpoint/2010/main" Requires="p14">
      <p:transition spd="slow" p14:dur="2000" advTm="14524"/>
    </mc:Choice>
    <mc:Fallback>
      <p:transition spd="slow" advTm="14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C710-94F7-DE5B-C028-CB5B41CEC458}"/>
              </a:ext>
            </a:extLst>
          </p:cNvPr>
          <p:cNvSpPr>
            <a:spLocks noGrp="1"/>
          </p:cNvSpPr>
          <p:nvPr>
            <p:ph type="title"/>
          </p:nvPr>
        </p:nvSpPr>
        <p:spPr>
          <a:xfrm>
            <a:off x="876694" y="972929"/>
            <a:ext cx="4500850" cy="1616203"/>
          </a:xfrm>
        </p:spPr>
        <p:txBody>
          <a:bodyPr anchor="t">
            <a:normAutofit/>
          </a:bodyPr>
          <a:lstStyle/>
          <a:p>
            <a:r>
              <a:rPr lang="en-GB" sz="3200"/>
              <a:t>Overview </a:t>
            </a:r>
            <a:endParaRPr lang="en-US" sz="3200"/>
          </a:p>
        </p:txBody>
      </p:sp>
      <p:pic>
        <p:nvPicPr>
          <p:cNvPr id="13" name="Graphic 12" descr="Health">
            <a:extLst>
              <a:ext uri="{FF2B5EF4-FFF2-40B4-BE49-F238E27FC236}">
                <a16:creationId xmlns:a16="http://schemas.microsoft.com/office/drawing/2014/main" id="{40ADBDF3-9E33-16A1-33C8-1E8CA16669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8200" y="2808514"/>
            <a:ext cx="3172793" cy="3172793"/>
          </a:xfrm>
          <a:prstGeom prst="rect">
            <a:avLst/>
          </a:prstGeom>
        </p:spPr>
      </p:pic>
      <p:sp>
        <p:nvSpPr>
          <p:cNvPr id="3" name="Content Placeholder 2">
            <a:extLst>
              <a:ext uri="{FF2B5EF4-FFF2-40B4-BE49-F238E27FC236}">
                <a16:creationId xmlns:a16="http://schemas.microsoft.com/office/drawing/2014/main" id="{E7AAEEF8-FE3C-710F-2B4D-35DB2CDB75AD}"/>
              </a:ext>
            </a:extLst>
          </p:cNvPr>
          <p:cNvSpPr>
            <a:spLocks noGrp="1"/>
          </p:cNvSpPr>
          <p:nvPr>
            <p:ph idx="1"/>
          </p:nvPr>
        </p:nvSpPr>
        <p:spPr>
          <a:xfrm>
            <a:off x="6096000" y="978195"/>
            <a:ext cx="5257799" cy="5003113"/>
          </a:xfrm>
        </p:spPr>
        <p:txBody>
          <a:bodyPr anchor="t">
            <a:normAutofit/>
          </a:bodyPr>
          <a:lstStyle/>
          <a:p>
            <a:pPr lvl="0"/>
            <a:r>
              <a:rPr lang="en-US" sz="1700" b="1">
                <a:latin typeface="Arial" pitchFamily="34"/>
                <a:cs typeface="Arial" pitchFamily="34"/>
              </a:rPr>
              <a:t>Introduction and Purpose</a:t>
            </a:r>
          </a:p>
          <a:p>
            <a:pPr lvl="0"/>
            <a:r>
              <a:rPr lang="en-US" sz="1700" b="1">
                <a:latin typeface="Arial" pitchFamily="34"/>
                <a:cs typeface="Arial" pitchFamily="34"/>
              </a:rPr>
              <a:t>Patient Profile</a:t>
            </a:r>
          </a:p>
          <a:p>
            <a:pPr lvl="0"/>
            <a:r>
              <a:rPr lang="en-US" sz="1700" b="1">
                <a:latin typeface="Arial" pitchFamily="34"/>
                <a:cs typeface="Arial" pitchFamily="34"/>
              </a:rPr>
              <a:t>Anatomy of the Respiratory System</a:t>
            </a:r>
          </a:p>
          <a:p>
            <a:pPr lvl="0"/>
            <a:r>
              <a:rPr lang="en-US" sz="1700" b="1">
                <a:latin typeface="Arial" pitchFamily="34"/>
                <a:cs typeface="Arial" pitchFamily="34"/>
              </a:rPr>
              <a:t>What Happens to the Body in Lung Cancer?</a:t>
            </a:r>
          </a:p>
          <a:p>
            <a:pPr lvl="0"/>
            <a:r>
              <a:rPr lang="en-US" sz="1700" b="1">
                <a:latin typeface="Arial" pitchFamily="34"/>
                <a:cs typeface="Arial" pitchFamily="34"/>
              </a:rPr>
              <a:t> How NSCLC Affects Respiratory Function</a:t>
            </a:r>
          </a:p>
          <a:p>
            <a:pPr lvl="0"/>
            <a:r>
              <a:rPr lang="en-US" sz="1700" b="1">
                <a:latin typeface="Arial" pitchFamily="34"/>
                <a:cs typeface="Arial" pitchFamily="34"/>
              </a:rPr>
              <a:t> Routine Data Used in Lung Cancer Care</a:t>
            </a:r>
          </a:p>
          <a:p>
            <a:pPr lvl="0"/>
            <a:r>
              <a:rPr lang="en-US" sz="1700" b="1">
                <a:latin typeface="Arial" pitchFamily="34"/>
                <a:cs typeface="Arial" pitchFamily="34"/>
              </a:rPr>
              <a:t>Care Plan: Immediate Needs and Risk Factors</a:t>
            </a:r>
          </a:p>
          <a:p>
            <a:pPr lvl="0"/>
            <a:r>
              <a:rPr lang="en-US" sz="1700" b="1">
                <a:latin typeface="Arial" pitchFamily="34"/>
                <a:cs typeface="Arial" pitchFamily="34"/>
              </a:rPr>
              <a:t>Treatment Options Following NHS &amp; NICE Guidance</a:t>
            </a:r>
          </a:p>
          <a:p>
            <a:pPr lvl="0"/>
            <a:r>
              <a:rPr lang="en-US" sz="1700" b="1">
                <a:latin typeface="Arial" pitchFamily="34"/>
                <a:cs typeface="Arial" pitchFamily="34"/>
              </a:rPr>
              <a:t>Monitoring and Ongoing Data Collection</a:t>
            </a:r>
          </a:p>
          <a:p>
            <a:pPr lvl="0"/>
            <a:r>
              <a:rPr lang="en-US" sz="1700" b="1">
                <a:latin typeface="Arial" pitchFamily="34"/>
                <a:cs typeface="Arial" pitchFamily="34"/>
              </a:rPr>
              <a:t>Communication and Ethical Considerations</a:t>
            </a:r>
          </a:p>
          <a:p>
            <a:pPr lvl="0"/>
            <a:r>
              <a:rPr lang="en-US" sz="1700" b="1">
                <a:latin typeface="Arial" pitchFamily="34"/>
                <a:cs typeface="Arial" pitchFamily="34"/>
              </a:rPr>
              <a:t>Holistic and Supportive Care</a:t>
            </a:r>
            <a:endParaRPr lang="en-GB" sz="1700" b="1">
              <a:latin typeface="Arial" pitchFamily="34"/>
              <a:cs typeface="Arial" pitchFamily="34"/>
            </a:endParaRPr>
          </a:p>
          <a:p>
            <a:pPr lvl="0"/>
            <a:r>
              <a:rPr lang="en-GB" sz="1700" b="1">
                <a:latin typeface="Arial" pitchFamily="34"/>
                <a:cs typeface="Arial" pitchFamily="34"/>
              </a:rPr>
              <a:t>Conclusion </a:t>
            </a:r>
          </a:p>
          <a:p>
            <a:pPr lvl="0"/>
            <a:r>
              <a:rPr lang="en-GB" sz="1700" b="1">
                <a:latin typeface="Arial" pitchFamily="34"/>
                <a:cs typeface="Arial" pitchFamily="34"/>
              </a:rPr>
              <a:t>References </a:t>
            </a:r>
          </a:p>
          <a:p>
            <a:endParaRPr lang="en-US" sz="1700"/>
          </a:p>
        </p:txBody>
      </p:sp>
      <p:grpSp>
        <p:nvGrpSpPr>
          <p:cNvPr id="14" name="Group 13">
            <a:extLst>
              <a:ext uri="{FF2B5EF4-FFF2-40B4-BE49-F238E27FC236}">
                <a16:creationId xmlns:a16="http://schemas.microsoft.com/office/drawing/2014/main" id="{9AF08BBE-71A7-AEFC-F970-93C6BF79B3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31C42412-D66A-A89A-CBAD-067355BA7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F63095-BD54-33B2-6873-1DC4DF820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 name="Group 13">
            <a:extLst>
              <a:ext uri="{FF2B5EF4-FFF2-40B4-BE49-F238E27FC236}">
                <a16:creationId xmlns:a16="http://schemas.microsoft.com/office/drawing/2014/main" id="{873C41B0-C1FE-B15E-84E6-77807E8A94B1}"/>
              </a:ext>
            </a:extLst>
          </p:cNvPr>
          <p:cNvGrpSpPr/>
          <p:nvPr/>
        </p:nvGrpSpPr>
        <p:grpSpPr>
          <a:xfrm>
            <a:off x="524352" y="0"/>
            <a:ext cx="5928176" cy="6737718"/>
            <a:chOff x="2642" y="481257"/>
            <a:chExt cx="5928603" cy="6805001"/>
          </a:xfrm>
        </p:grpSpPr>
        <p:sp>
          <p:nvSpPr>
            <p:cNvPr id="5" name="Freeform: Shape 14">
              <a:extLst>
                <a:ext uri="{FF2B5EF4-FFF2-40B4-BE49-F238E27FC236}">
                  <a16:creationId xmlns:a16="http://schemas.microsoft.com/office/drawing/2014/main" id="{1679ED26-380D-7B53-10AE-0BFE49765EF2}"/>
                </a:ext>
                <a:ext uri="{C183D7F6-B498-43B3-948B-1728B52AA6E4}">
                  <adec:decorative xmlns:adec="http://schemas.microsoft.com/office/drawing/2017/decorative" val="1"/>
                </a:ext>
              </a:extLst>
            </p:cNvPr>
            <p:cNvSpPr/>
            <p:nvPr/>
          </p:nvSpPr>
          <p:spPr>
            <a:xfrm flipH="1">
              <a:off x="2642" y="481257"/>
              <a:ext cx="5928603" cy="6805001"/>
            </a:xfrm>
            <a:custGeom>
              <a:avLst/>
              <a:gdLst>
                <a:gd name="f0" fmla="val 10800000"/>
                <a:gd name="f1" fmla="val 5400000"/>
                <a:gd name="f2" fmla="val 180"/>
                <a:gd name="f3" fmla="val w"/>
                <a:gd name="f4" fmla="val h"/>
                <a:gd name="f5" fmla="val 0"/>
                <a:gd name="f6" fmla="val 5890489"/>
                <a:gd name="f7" fmla="val 6578438"/>
                <a:gd name="f8" fmla="val 3391253"/>
                <a:gd name="f9" fmla="val 3434974"/>
                <a:gd name="f10" fmla="val 646"/>
                <a:gd name="f11" fmla="val 3522419"/>
                <a:gd name="f12" fmla="val 2712"/>
                <a:gd name="f13" fmla="val 3551567"/>
                <a:gd name="f14" fmla="val 3488"/>
                <a:gd name="f15" fmla="val 3580451"/>
                <a:gd name="f16" fmla="val 3746"/>
                <a:gd name="f17" fmla="val 3610261"/>
                <a:gd name="f18" fmla="val 6458"/>
                <a:gd name="f19" fmla="val 3669353"/>
                <a:gd name="f20" fmla="val 10850"/>
                <a:gd name="f21" fmla="val 3728179"/>
                <a:gd name="f22" fmla="val 14337"/>
                <a:gd name="f23" fmla="val 3786872"/>
                <a:gd name="f24" fmla="val 20667"/>
                <a:gd name="f25" fmla="val 3962291"/>
                <a:gd name="f26" fmla="val 43530"/>
                <a:gd name="f27" fmla="val 4135855"/>
                <a:gd name="f28" fmla="val 75176"/>
                <a:gd name="f29" fmla="val 4193224"/>
                <a:gd name="f30" fmla="val 87836"/>
                <a:gd name="f31" fmla="val 4250328"/>
                <a:gd name="f32" fmla="val 101398"/>
                <a:gd name="f33" fmla="val 4307299"/>
                <a:gd name="f34" fmla="val 114315"/>
                <a:gd name="f35" fmla="val 4364139"/>
                <a:gd name="f36" fmla="val 128394"/>
                <a:gd name="f37" fmla="val 4420050"/>
                <a:gd name="f38" fmla="val 145575"/>
                <a:gd name="f39" fmla="val 4476358"/>
                <a:gd name="f40" fmla="val 160816"/>
                <a:gd name="f41" fmla="val 4504580"/>
                <a:gd name="f42" fmla="val 167921"/>
                <a:gd name="f43" fmla="val 4532138"/>
                <a:gd name="f44" fmla="val 177995"/>
                <a:gd name="f45" fmla="val 4559829"/>
                <a:gd name="f46" fmla="val 186779"/>
                <a:gd name="f47" fmla="val 4642901"/>
                <a:gd name="f48" fmla="val 213648"/>
                <a:gd name="f49" fmla="val 4863234"/>
                <a:gd name="f50" fmla="val 288307"/>
                <a:gd name="f51" fmla="val 5076414"/>
                <a:gd name="f52" fmla="val 379371"/>
                <a:gd name="f53" fmla="val 5280847"/>
                <a:gd name="f54" fmla="val 485936"/>
                <a:gd name="f55" fmla="val 5485018"/>
                <a:gd name="f56" fmla="val 592631"/>
                <a:gd name="f57" fmla="val 5681768"/>
                <a:gd name="f58" fmla="val 713145"/>
                <a:gd name="f59" fmla="val 5865400"/>
                <a:gd name="f60" fmla="val 851099"/>
                <a:gd name="f61" fmla="val 870950"/>
                <a:gd name="f62" fmla="val 1321814"/>
                <a:gd name="f63" fmla="val 5887395"/>
                <a:gd name="f64" fmla="val 1318952"/>
                <a:gd name="f65" fmla="val 5830291"/>
                <a:gd name="f66" fmla="val 1265992"/>
                <a:gd name="f67" fmla="val 5815981"/>
                <a:gd name="f68" fmla="val 1252687"/>
                <a:gd name="f69" fmla="val 5801142"/>
                <a:gd name="f70" fmla="val 1240158"/>
                <a:gd name="f71" fmla="val 5771464"/>
                <a:gd name="f72" fmla="val 1214969"/>
                <a:gd name="f73" fmla="val 5731849"/>
                <a:gd name="f74" fmla="val 1181385"/>
                <a:gd name="f75" fmla="val 5692897"/>
                <a:gd name="f76" fmla="val 1146896"/>
                <a:gd name="f77" fmla="val 5651030"/>
                <a:gd name="f78" fmla="val 1115767"/>
                <a:gd name="f79" fmla="val 5487534"/>
                <a:gd name="f80" fmla="val 986985"/>
                <a:gd name="f81" fmla="val 5311321"/>
                <a:gd name="f82" fmla="val 872542"/>
                <a:gd name="f83" fmla="val 5123183"/>
                <a:gd name="f84" fmla="val 780443"/>
                <a:gd name="f85" fmla="val 4935309"/>
                <a:gd name="f86" fmla="val 688087"/>
                <a:gd name="f87" fmla="val 4737102"/>
                <a:gd name="f88" fmla="val 616398"/>
                <a:gd name="f89" fmla="val 4533860"/>
                <a:gd name="f90" fmla="val 567701"/>
                <a:gd name="f91" fmla="val 4457281"/>
                <a:gd name="f92" fmla="val 550780"/>
                <a:gd name="f93" fmla="val 4431709"/>
                <a:gd name="f94" fmla="val 545484"/>
                <a:gd name="f95" fmla="val 4406536"/>
                <a:gd name="f96" fmla="val 538896"/>
                <a:gd name="f97" fmla="val 4380568"/>
                <a:gd name="f98" fmla="val 535279"/>
                <a:gd name="f99" fmla="val 4303325"/>
                <a:gd name="f100" fmla="val 522879"/>
                <a:gd name="f101" fmla="val 4264769"/>
                <a:gd name="f102" fmla="val 516679"/>
                <a:gd name="f103" fmla="val 4251918"/>
                <a:gd name="f104" fmla="val 514612"/>
                <a:gd name="f105" fmla="val 4239067"/>
                <a:gd name="f106" fmla="val 512415"/>
                <a:gd name="f107" fmla="val 4226082"/>
                <a:gd name="f108" fmla="val 511253"/>
                <a:gd name="f109" fmla="val 4174145"/>
                <a:gd name="f110" fmla="val 505829"/>
                <a:gd name="f111" fmla="val 4122606"/>
                <a:gd name="f112" fmla="val 499498"/>
                <a:gd name="f113" fmla="val 4070934"/>
                <a:gd name="f114" fmla="val 494848"/>
                <a:gd name="f115" fmla="val 3915521"/>
                <a:gd name="f116" fmla="val 486065"/>
                <a:gd name="f117" fmla="val 3760241"/>
                <a:gd name="f118" fmla="val 484257"/>
                <a:gd name="f119" fmla="val 3734405"/>
                <a:gd name="f120" fmla="val 483869"/>
                <a:gd name="f121" fmla="val 3708571"/>
                <a:gd name="f122" fmla="val 3682734"/>
                <a:gd name="f123" fmla="val 486581"/>
                <a:gd name="f124" fmla="val 3605491"/>
                <a:gd name="f125" fmla="val 488907"/>
                <a:gd name="f126" fmla="val 3579921"/>
                <a:gd name="f127" fmla="val 489165"/>
                <a:gd name="f128" fmla="val 3553555"/>
                <a:gd name="f129" fmla="val 491490"/>
                <a:gd name="f130" fmla="val 3527454"/>
                <a:gd name="f131" fmla="val 493169"/>
                <a:gd name="f132" fmla="val 3449151"/>
                <a:gd name="f133" fmla="val 498336"/>
                <a:gd name="f134" fmla="val 3410067"/>
                <a:gd name="f135" fmla="val 500532"/>
                <a:gd name="f136" fmla="val 3371246"/>
                <a:gd name="f137" fmla="val 504279"/>
                <a:gd name="f138" fmla="val 3345410"/>
                <a:gd name="f139" fmla="val 506862"/>
                <a:gd name="f140" fmla="val 3319575"/>
                <a:gd name="f141" fmla="val 509315"/>
                <a:gd name="f142" fmla="val 3293739"/>
                <a:gd name="f143" fmla="val 511512"/>
                <a:gd name="f144" fmla="val 3087450"/>
                <a:gd name="f145" fmla="val 531662"/>
                <a:gd name="f146" fmla="val 2885531"/>
                <a:gd name="f147" fmla="val 563180"/>
                <a:gd name="f148" fmla="val 2689445"/>
                <a:gd name="f149" fmla="val 610198"/>
                <a:gd name="f150" fmla="val 2493357"/>
                <a:gd name="f151" fmla="val 657344"/>
                <a:gd name="f152" fmla="val 2302303"/>
                <a:gd name="f153" fmla="val 719088"/>
                <a:gd name="f154" fmla="val 2117875"/>
                <a:gd name="f155" fmla="val 800335"/>
                <a:gd name="f156" fmla="val 2072298"/>
                <a:gd name="f157" fmla="val 821648"/>
                <a:gd name="f158" fmla="val 2026854"/>
                <a:gd name="f159" fmla="val 843606"/>
                <a:gd name="f160" fmla="val 1981276"/>
                <a:gd name="f161" fmla="val 865566"/>
                <a:gd name="f162" fmla="val 1937025"/>
                <a:gd name="f163" fmla="val 889978"/>
                <a:gd name="f164" fmla="val 1891978"/>
                <a:gd name="f165" fmla="val 913229"/>
                <a:gd name="f166" fmla="val 1847991"/>
                <a:gd name="f167" fmla="val 938676"/>
                <a:gd name="f168" fmla="val 1783069"/>
                <a:gd name="f169" fmla="val 978718"/>
                <a:gd name="f170" fmla="val 1750609"/>
                <a:gd name="f171" fmla="val 998869"/>
                <a:gd name="f172" fmla="val 1734312"/>
                <a:gd name="f173" fmla="val 1008945"/>
                <a:gd name="f174" fmla="val 1718547"/>
                <a:gd name="f175" fmla="val 1019924"/>
                <a:gd name="f176" fmla="val 1655481"/>
                <a:gd name="f177" fmla="val 1063582"/>
                <a:gd name="f178" fmla="val 1634414"/>
                <a:gd name="f179" fmla="val 1078178"/>
                <a:gd name="f180" fmla="val 1612950"/>
                <a:gd name="f181" fmla="val 1092259"/>
                <a:gd name="f182" fmla="val 1593077"/>
                <a:gd name="f183" fmla="val 1108664"/>
                <a:gd name="f184" fmla="val 1532263"/>
                <a:gd name="f185" fmla="val 1156197"/>
                <a:gd name="f186" fmla="val 1511992"/>
                <a:gd name="f187" fmla="val 1172085"/>
                <a:gd name="f188" fmla="val 1491587"/>
                <a:gd name="f189" fmla="val 1187844"/>
                <a:gd name="f190" fmla="val 1472509"/>
                <a:gd name="f191" fmla="val 1205152"/>
                <a:gd name="f192" fmla="val 1414212"/>
                <a:gd name="f193" fmla="val 1256175"/>
                <a:gd name="f194" fmla="val 1395001"/>
                <a:gd name="f195" fmla="val 1273354"/>
                <a:gd name="f196" fmla="val 1375127"/>
                <a:gd name="f197" fmla="val 1290147"/>
                <a:gd name="f198" fmla="val 1357242"/>
                <a:gd name="f199" fmla="val 1308359"/>
                <a:gd name="f200" fmla="val 1283178"/>
                <a:gd name="f201" fmla="val 1379532"/>
                <a:gd name="f202" fmla="val 1212163"/>
                <a:gd name="f203" fmla="val 1452513"/>
                <a:gd name="f204" fmla="val 1153072"/>
                <a:gd name="f205" fmla="val 1529498"/>
                <a:gd name="f206" fmla="val 1090933"/>
                <a:gd name="f207" fmla="val 1605578"/>
                <a:gd name="f208" fmla="val 1043501"/>
                <a:gd name="f209" fmla="val 1685794"/>
                <a:gd name="f210" fmla="val 1002694"/>
                <a:gd name="f211" fmla="val 1770658"/>
                <a:gd name="f212" fmla="val 974076"/>
                <a:gd name="f213" fmla="val 1835371"/>
                <a:gd name="f214" fmla="val 949564"/>
                <a:gd name="f215" fmla="val 1903573"/>
                <a:gd name="f216" fmla="val 940820"/>
                <a:gd name="f217" fmla="val 1925661"/>
                <a:gd name="f218" fmla="val 934593"/>
                <a:gd name="f219" fmla="val 1950719"/>
                <a:gd name="f220" fmla="val 927173"/>
                <a:gd name="f221" fmla="val 1974229"/>
                <a:gd name="f222" fmla="val 920019"/>
                <a:gd name="f223" fmla="val 1998254"/>
                <a:gd name="f224" fmla="val 912468"/>
                <a:gd name="f225" fmla="val 2021504"/>
                <a:gd name="f226" fmla="val 906107"/>
                <a:gd name="f227" fmla="val 2046952"/>
                <a:gd name="f228" fmla="val 853906"/>
                <a:gd name="f229" fmla="val 2245614"/>
                <a:gd name="f230" fmla="val 809918"/>
                <a:gd name="f231" fmla="val 2463136"/>
                <a:gd name="f232" fmla="val 751092"/>
                <a:gd name="f233" fmla="val 2676266"/>
                <a:gd name="f234" fmla="val 693458"/>
                <a:gd name="f235" fmla="val 2889912"/>
                <a:gd name="f236" fmla="val 624166"/>
                <a:gd name="f237" fmla="val 3100976"/>
                <a:gd name="f238" fmla="val 547189"/>
                <a:gd name="f239" fmla="val 3308422"/>
                <a:gd name="f240" fmla="val 479617"/>
                <a:gd name="f241" fmla="val 3487580"/>
                <a:gd name="f242" fmla="val 444109"/>
                <a:gd name="f243" fmla="val 3675523"/>
                <a:gd name="f244" fmla="val 441195"/>
                <a:gd name="f245" fmla="val 3866306"/>
                <a:gd name="f246" fmla="val 438014"/>
                <a:gd name="f247" fmla="val 4057089"/>
                <a:gd name="f248" fmla="val 469282"/>
                <a:gd name="f249" fmla="val 4250456"/>
                <a:gd name="f250" fmla="val 527182"/>
                <a:gd name="f251" fmla="val 4439174"/>
                <a:gd name="f252" fmla="val 584815"/>
                <a:gd name="f253" fmla="val 4628278"/>
                <a:gd name="f254" fmla="val 671067"/>
                <a:gd name="f255" fmla="val 4811828"/>
                <a:gd name="f256" fmla="val 775073"/>
                <a:gd name="f257" fmla="val 4987240"/>
                <a:gd name="f258" fmla="val 827009"/>
                <a:gd name="f259" fmla="val 5075075"/>
                <a:gd name="f260" fmla="val 884246"/>
                <a:gd name="f261" fmla="val 5160327"/>
                <a:gd name="f262" fmla="val 943206"/>
                <a:gd name="f263" fmla="val 5244933"/>
                <a:gd name="f264" fmla="val 1002296"/>
                <a:gd name="f265" fmla="val 5329411"/>
                <a:gd name="f266" fmla="val 1064964"/>
                <a:gd name="f267" fmla="val 5412337"/>
                <a:gd name="f268" fmla="val 1133728"/>
                <a:gd name="f269" fmla="val 5490356"/>
                <a:gd name="f270" fmla="val 1203949"/>
                <a:gd name="f271" fmla="val 5567728"/>
                <a:gd name="f272" fmla="val 1279337"/>
                <a:gd name="f273" fmla="val 5642259"/>
                <a:gd name="f274" fmla="val 1359626"/>
                <a:gd name="f275" fmla="val 5709815"/>
                <a:gd name="f276" fmla="val 1398711"/>
                <a:gd name="f277" fmla="val 5744949"/>
                <a:gd name="f278" fmla="val 1439916"/>
                <a:gd name="f279" fmla="val 5777241"/>
                <a:gd name="f280" fmla="val 1481254"/>
                <a:gd name="f281" fmla="val 5809146"/>
                <a:gd name="f282" fmla="val 1501922"/>
                <a:gd name="f283" fmla="val 5825163"/>
                <a:gd name="f284" fmla="val 1522325"/>
                <a:gd name="f285" fmla="val 5841309"/>
                <a:gd name="f286" fmla="val 1543260"/>
                <a:gd name="f287" fmla="val 5856940"/>
                <a:gd name="f288" fmla="val 1564591"/>
                <a:gd name="f289" fmla="val 5871923"/>
                <a:gd name="f290" fmla="val 1585921"/>
                <a:gd name="f291" fmla="val 5886777"/>
                <a:gd name="f292" fmla="val 1607518"/>
                <a:gd name="f293" fmla="val 5901374"/>
                <a:gd name="f294" fmla="val 1778565"/>
                <a:gd name="f295" fmla="val 6019693"/>
                <a:gd name="f296" fmla="val 1961271"/>
                <a:gd name="f297" fmla="val 6115924"/>
                <a:gd name="f298" fmla="val 2145566"/>
                <a:gd name="f299" fmla="val 6193814"/>
                <a:gd name="f300" fmla="val 2214991"/>
                <a:gd name="f301" fmla="val 6221844"/>
                <a:gd name="f302" fmla="val 2249307"/>
                <a:gd name="f303" fmla="val 6236182"/>
                <a:gd name="f304" fmla="val 2260702"/>
                <a:gd name="f305" fmla="val 6241089"/>
                <a:gd name="f306" fmla="val 2272625"/>
                <a:gd name="f307" fmla="val 6244577"/>
                <a:gd name="f308" fmla="val 2284285"/>
                <a:gd name="f309" fmla="val 6248711"/>
                <a:gd name="f310" fmla="val 2354241"/>
                <a:gd name="f311" fmla="val 6273124"/>
                <a:gd name="f312" fmla="val 2360070"/>
                <a:gd name="f313" fmla="val 6275190"/>
                <a:gd name="f314" fmla="val 2365899"/>
                <a:gd name="f315" fmla="val 6277128"/>
                <a:gd name="f316" fmla="val 2371597"/>
                <a:gd name="f317" fmla="val 6279324"/>
                <a:gd name="f318" fmla="val 2377161"/>
                <a:gd name="f319" fmla="val 6281778"/>
                <a:gd name="f320" fmla="val 2382329"/>
                <a:gd name="f321" fmla="val 6285007"/>
                <a:gd name="f322" fmla="val 2387894"/>
                <a:gd name="f323" fmla="val 6287719"/>
                <a:gd name="f324" fmla="val 2398757"/>
                <a:gd name="f325" fmla="val 6293274"/>
                <a:gd name="f326" fmla="val 2410153"/>
                <a:gd name="f327" fmla="val 6297666"/>
                <a:gd name="f328" fmla="val 2421414"/>
                <a:gd name="f329" fmla="val 6302186"/>
                <a:gd name="f330" fmla="val 2489117"/>
                <a:gd name="f331" fmla="val 6329441"/>
                <a:gd name="f332" fmla="val 2522902"/>
                <a:gd name="f333" fmla="val 6343134"/>
                <a:gd name="f334" fmla="val 2534165"/>
                <a:gd name="f335" fmla="val 6347654"/>
                <a:gd name="f336" fmla="val 2545294"/>
                <a:gd name="f337" fmla="val 6352563"/>
                <a:gd name="f338" fmla="val 2556953"/>
                <a:gd name="f339" fmla="val 6356051"/>
                <a:gd name="f340" fmla="val 2695009"/>
                <a:gd name="f341" fmla="val 6401905"/>
                <a:gd name="f342" fmla="val 2880895"/>
                <a:gd name="f343" fmla="val 6457190"/>
                <a:gd name="f344" fmla="val 3073141"/>
                <a:gd name="f345" fmla="val 6489095"/>
                <a:gd name="f346" fmla="val 3268035"/>
                <a:gd name="f347" fmla="val 6501238"/>
                <a:gd name="f348" fmla="val 3292413"/>
                <a:gd name="f349" fmla="val 6502659"/>
                <a:gd name="f350" fmla="val 3316527"/>
                <a:gd name="f351" fmla="val 6505629"/>
                <a:gd name="f352" fmla="val 3341038"/>
                <a:gd name="f353" fmla="val 6506145"/>
                <a:gd name="f354" fmla="val 3414703"/>
                <a:gd name="f355" fmla="val 6507050"/>
                <a:gd name="f356" fmla="val 3488237"/>
                <a:gd name="f357" fmla="val 6508212"/>
                <a:gd name="f358" fmla="val 3500690"/>
                <a:gd name="f359" fmla="val 6508729"/>
                <a:gd name="f360" fmla="val 3512483"/>
                <a:gd name="f361" fmla="val 6508471"/>
                <a:gd name="f362" fmla="val 3524142"/>
                <a:gd name="f363" fmla="val 6507955"/>
                <a:gd name="f364" fmla="val 3559252"/>
                <a:gd name="f365" fmla="val 6506921"/>
                <a:gd name="f366" fmla="val 3582835"/>
                <a:gd name="f367" fmla="val 6506792"/>
                <a:gd name="f368" fmla="val 3605889"/>
                <a:gd name="f369" fmla="val 6504467"/>
                <a:gd name="f370" fmla="val 3629207"/>
                <a:gd name="f371" fmla="val 6503045"/>
                <a:gd name="f372" fmla="val 3652526"/>
                <a:gd name="f373" fmla="val 6502012"/>
                <a:gd name="f374" fmla="val 3675579"/>
                <a:gd name="f375" fmla="val 6499171"/>
                <a:gd name="f376" fmla="val 3698633"/>
                <a:gd name="f377" fmla="val 6496845"/>
                <a:gd name="f378" fmla="val 3710160"/>
                <a:gd name="f379" fmla="val 6495683"/>
                <a:gd name="f380" fmla="val 3721819"/>
                <a:gd name="f381" fmla="val 6494907"/>
                <a:gd name="f382" fmla="val 3733213"/>
                <a:gd name="f383" fmla="val 6493357"/>
                <a:gd name="f384" fmla="val 3767529"/>
                <a:gd name="f385" fmla="val 6488707"/>
                <a:gd name="f386" fmla="val 3801845"/>
                <a:gd name="f387" fmla="val 6484057"/>
                <a:gd name="f388" fmla="val 3835895"/>
                <a:gd name="f389" fmla="val 6478116"/>
                <a:gd name="f390" fmla="val 4017673"/>
                <a:gd name="f391" fmla="val 6446727"/>
                <a:gd name="f392" fmla="val 4194152"/>
                <a:gd name="f393" fmla="val 6390281"/>
                <a:gd name="f394" fmla="val 4364801"/>
                <a:gd name="f395" fmla="val 6308517"/>
                <a:gd name="f396" fmla="val 4535583"/>
                <a:gd name="f397" fmla="val 6227139"/>
                <a:gd name="f398" fmla="val 4700138"/>
                <a:gd name="f399" fmla="val 6120962"/>
                <a:gd name="f400" fmla="val 4861379"/>
                <a:gd name="f401" fmla="val 6000576"/>
                <a:gd name="f402" fmla="val 5022621"/>
                <a:gd name="f403" fmla="val 5879931"/>
                <a:gd name="f404" fmla="val 5180684"/>
                <a:gd name="f405" fmla="val 5745337"/>
                <a:gd name="f406" fmla="val 5341263"/>
                <a:gd name="f407" fmla="val 5605834"/>
                <a:gd name="f408" fmla="val 5587301"/>
                <a:gd name="f409" fmla="val 5390379"/>
                <a:gd name="f410" fmla="val 5674216"/>
                <a:gd name="f411" fmla="val 5315718"/>
                <a:gd name="f412" fmla="val 5761527"/>
                <a:gd name="f413" fmla="val 5244416"/>
                <a:gd name="f414" fmla="val 5849105"/>
                <a:gd name="f415" fmla="val 5176344"/>
                <a:gd name="f416" fmla="val 5145260"/>
                <a:gd name="f417" fmla="val 5995323"/>
                <a:gd name="f418" fmla="val 5811477"/>
                <a:gd name="f419" fmla="val 6077819"/>
                <a:gd name="f420" fmla="val 5654739"/>
                <a:gd name="f421" fmla="val 6238377"/>
                <a:gd name="f422" fmla="val 5487138"/>
                <a:gd name="f423" fmla="val 6396093"/>
                <a:gd name="f424" fmla="val 5301384"/>
                <a:gd name="f425" fmla="val 6542958"/>
                <a:gd name="f426" fmla="val 5252008"/>
                <a:gd name="f427" fmla="val 1653730"/>
                <a:gd name="f428" fmla="val 1549768"/>
                <a:gd name="f429" fmla="val 6488821"/>
                <a:gd name="f430" fmla="val 1461976"/>
                <a:gd name="f431" fmla="val 6409495"/>
                <a:gd name="f432" fmla="val 1378573"/>
                <a:gd name="f433" fmla="val 6327182"/>
                <a:gd name="f434" fmla="val 1298282"/>
                <a:gd name="f435" fmla="val 6243932"/>
                <a:gd name="f436" fmla="val 1278277"/>
                <a:gd name="f437" fmla="val 6223006"/>
                <a:gd name="f438" fmla="val 1258138"/>
                <a:gd name="f439" fmla="val 6202210"/>
                <a:gd name="f440" fmla="val 1237999"/>
                <a:gd name="f441" fmla="val 6181671"/>
                <a:gd name="f442" fmla="val 1179967"/>
                <a:gd name="f443" fmla="val 6117862"/>
                <a:gd name="f444" fmla="val 1121936"/>
                <a:gd name="f445" fmla="val 6054569"/>
                <a:gd name="f446" fmla="val 1102328"/>
                <a:gd name="f447" fmla="val 6033644"/>
                <a:gd name="f448" fmla="val 1084573"/>
                <a:gd name="f449" fmla="val 6011427"/>
                <a:gd name="f450" fmla="val 1065628"/>
                <a:gd name="f451" fmla="val 5990243"/>
                <a:gd name="f452" fmla="val 1028662"/>
                <a:gd name="f453" fmla="val 5947099"/>
                <a:gd name="f454" fmla="val 990239"/>
                <a:gd name="f455" fmla="val 5904991"/>
                <a:gd name="f456" fmla="val 954335"/>
                <a:gd name="f457" fmla="val 5861460"/>
                <a:gd name="f458" fmla="val 936050"/>
                <a:gd name="f459" fmla="val 5840018"/>
                <a:gd name="f460" fmla="val 917634"/>
                <a:gd name="f461" fmla="val 5818446"/>
                <a:gd name="f462" fmla="val 898953"/>
                <a:gd name="f463" fmla="val 5797393"/>
                <a:gd name="f464" fmla="val 880404"/>
                <a:gd name="f465" fmla="val 5776208"/>
                <a:gd name="f466" fmla="val 861325"/>
                <a:gd name="f467" fmla="val 5755412"/>
                <a:gd name="f468" fmla="val 842908"/>
                <a:gd name="f469" fmla="val 5733582"/>
                <a:gd name="f470" fmla="val 767919"/>
                <a:gd name="f471" fmla="val 5647942"/>
                <a:gd name="f472" fmla="val 693061"/>
                <a:gd name="f473" fmla="val 5561786"/>
                <a:gd name="f474" fmla="val 622442"/>
                <a:gd name="f475" fmla="val 5471884"/>
                <a:gd name="f476" fmla="val 551559"/>
                <a:gd name="f477" fmla="val 5382112"/>
                <a:gd name="f478" fmla="val 486639"/>
                <a:gd name="f479" fmla="val 5287430"/>
                <a:gd name="f480" fmla="val 425559"/>
                <a:gd name="f481" fmla="val 5190036"/>
                <a:gd name="f482" fmla="val 303668"/>
                <a:gd name="f483" fmla="val 4994990"/>
                <a:gd name="f484" fmla="val 200193"/>
                <a:gd name="f485" fmla="val 4786123"/>
                <a:gd name="f486" fmla="val 123877"/>
                <a:gd name="f487" fmla="val 4564210"/>
                <a:gd name="f488" fmla="val 47694"/>
                <a:gd name="f489" fmla="val 4342555"/>
                <a:gd name="f490" fmla="val 2249"/>
                <a:gd name="f491" fmla="val 4106045"/>
                <a:gd name="f492" fmla="val 130"/>
                <a:gd name="f493" fmla="val 3865530"/>
                <a:gd name="f494" fmla="+- 0 0 1328"/>
                <a:gd name="f495" fmla="val 3745403"/>
                <a:gd name="f496" fmla="val 9537"/>
                <a:gd name="f497" fmla="val 3624629"/>
                <a:gd name="f498" fmla="val 30602"/>
                <a:gd name="f499" fmla="val 3505793"/>
                <a:gd name="f500" fmla="val 51802"/>
                <a:gd name="f501" fmla="val 3386828"/>
                <a:gd name="f502" fmla="val 84659"/>
                <a:gd name="f503" fmla="val 3270059"/>
                <a:gd name="f504" fmla="val 126924"/>
                <a:gd name="f505" fmla="val 3157164"/>
                <a:gd name="f506" fmla="val 200457"/>
                <a:gd name="f507" fmla="val 2959276"/>
                <a:gd name="f508" fmla="val 271737"/>
                <a:gd name="f509" fmla="val 2761388"/>
                <a:gd name="f510" fmla="val 334803"/>
                <a:gd name="f511" fmla="val 2560530"/>
                <a:gd name="f512" fmla="val 381176"/>
                <a:gd name="f513" fmla="val 2409144"/>
                <a:gd name="f514" fmla="val 425825"/>
                <a:gd name="f515" fmla="val 2255819"/>
                <a:gd name="f516" fmla="val 470210"/>
                <a:gd name="f517" fmla="val 2099523"/>
                <a:gd name="f518" fmla="val 492998"/>
                <a:gd name="f519" fmla="val 2020213"/>
                <a:gd name="f520" fmla="val 517509"/>
                <a:gd name="f521" fmla="val 1939224"/>
                <a:gd name="f522" fmla="val 525061"/>
                <a:gd name="f523" fmla="val 1912485"/>
                <a:gd name="f524" fmla="val 534866"/>
                <a:gd name="f525" fmla="val 1884586"/>
                <a:gd name="f526" fmla="val 544007"/>
                <a:gd name="f527" fmla="val 1857201"/>
                <a:gd name="f528" fmla="val 553680"/>
                <a:gd name="f529" fmla="val 1829559"/>
                <a:gd name="f530" fmla="val 561496"/>
                <a:gd name="f531" fmla="val 1802304"/>
                <a:gd name="f532" fmla="val 573288"/>
                <a:gd name="f533" fmla="val 1774274"/>
                <a:gd name="f534" fmla="val 606146"/>
                <a:gd name="f535" fmla="val 1690832"/>
                <a:gd name="f536" fmla="val 618467"/>
                <a:gd name="f537" fmla="val 1663060"/>
                <a:gd name="f538" fmla="val 631716"/>
                <a:gd name="f539" fmla="val 1635417"/>
                <a:gd name="f540" fmla="val 644569"/>
                <a:gd name="f541" fmla="val 1607775"/>
                <a:gd name="f542" fmla="val 698625"/>
                <a:gd name="f543" fmla="val 1498368"/>
                <a:gd name="f544" fmla="val 763413"/>
                <a:gd name="f545" fmla="val 1391287"/>
                <a:gd name="f546" fmla="val 837874"/>
                <a:gd name="f547" fmla="val 1297638"/>
                <a:gd name="f548" fmla="val 910348"/>
                <a:gd name="f549" fmla="val 1201278"/>
                <a:gd name="f550" fmla="val 990107"/>
                <a:gd name="f551" fmla="val 1115897"/>
                <a:gd name="f552" fmla="val 1069602"/>
                <a:gd name="f553" fmla="val 1032194"/>
                <a:gd name="f554" fmla="val 1089079"/>
                <a:gd name="f555" fmla="val 1010624"/>
                <a:gd name="f556" fmla="val 1110012"/>
                <a:gd name="f557" fmla="val 990990"/>
                <a:gd name="f558" fmla="val 1130548"/>
                <a:gd name="f559" fmla="val 970839"/>
                <a:gd name="f560" fmla="val 1192024"/>
                <a:gd name="f561" fmla="val 910129"/>
                <a:gd name="f562" fmla="val 1212031"/>
                <a:gd name="f563" fmla="val 889462"/>
                <a:gd name="f564" fmla="val 1234024"/>
                <a:gd name="f565" fmla="val 870475"/>
                <a:gd name="f566" fmla="val 1255356"/>
                <a:gd name="f567" fmla="val 850841"/>
                <a:gd name="f568" fmla="val 1319614"/>
                <a:gd name="f569" fmla="val 792068"/>
                <a:gd name="f570" fmla="val 1340680"/>
                <a:gd name="f571" fmla="val 772176"/>
                <a:gd name="f572" fmla="val 1363469"/>
                <a:gd name="f573" fmla="val 753834"/>
                <a:gd name="f574" fmla="val 1385728"/>
                <a:gd name="f575" fmla="val 734975"/>
                <a:gd name="f576" fmla="val 1452768"/>
                <a:gd name="f577" fmla="val 678528"/>
                <a:gd name="f578" fmla="val 1469594"/>
                <a:gd name="f579" fmla="val 664449"/>
                <a:gd name="f580" fmla="val 1487083"/>
                <a:gd name="f581" fmla="val 651015"/>
                <a:gd name="f582" fmla="val 1522193"/>
                <a:gd name="f583" fmla="val 624277"/>
                <a:gd name="f584" fmla="val 1592415"/>
                <a:gd name="f585" fmla="val 570671"/>
                <a:gd name="f586" fmla="val 1640110"/>
                <a:gd name="f587" fmla="val 535925"/>
                <a:gd name="f588" fmla="val 1689531"/>
                <a:gd name="f589" fmla="val 503245"/>
                <a:gd name="f590" fmla="val 1738287"/>
                <a:gd name="f591" fmla="val 469402"/>
                <a:gd name="f592" fmla="val 1788634"/>
                <a:gd name="f593" fmla="val 438015"/>
                <a:gd name="f594" fmla="val 1839643"/>
                <a:gd name="f595" fmla="val 407013"/>
                <a:gd name="f596" fmla="val 1890918"/>
                <a:gd name="f597" fmla="val 376530"/>
                <a:gd name="f598" fmla="val 2098400"/>
                <a:gd name="f599" fmla="val 258209"/>
                <a:gd name="f600" fmla="val 2323503"/>
                <a:gd name="f601" fmla="val 166241"/>
                <a:gd name="f602" fmla="val 2555363"/>
                <a:gd name="f603" fmla="val 105274"/>
                <a:gd name="f604" fmla="val 2787223"/>
                <a:gd name="f605" fmla="val 44047"/>
                <a:gd name="f606" fmla="val 3024516"/>
                <a:gd name="f607" fmla="val 12013"/>
                <a:gd name="f608" fmla="val 3259291"/>
                <a:gd name="f609" fmla="val 3229"/>
                <a:gd name="f610" fmla="val 3347265"/>
                <a:gd name="f611" fmla="val 903"/>
                <a:gd name="f612" fmla="+- 0 0 -90"/>
                <a:gd name="f613" fmla="*/ f3 1 5890489"/>
                <a:gd name="f614" fmla="*/ f4 1 6578438"/>
                <a:gd name="f615" fmla="+- f7 0 f5"/>
                <a:gd name="f616" fmla="+- f6 0 f5"/>
                <a:gd name="f617" fmla="*/ f612 f0 1"/>
                <a:gd name="f618" fmla="*/ f616 1 5890489"/>
                <a:gd name="f619" fmla="*/ f615 1 6578438"/>
                <a:gd name="f620" fmla="*/ 3391253 f616 1"/>
                <a:gd name="f621" fmla="*/ 0 f615 1"/>
                <a:gd name="f622" fmla="*/ 3434974 f616 1"/>
                <a:gd name="f623" fmla="*/ 646 f615 1"/>
                <a:gd name="f624" fmla="*/ 3522419 f616 1"/>
                <a:gd name="f625" fmla="*/ 2712 f615 1"/>
                <a:gd name="f626" fmla="*/ 3610261 f616 1"/>
                <a:gd name="f627" fmla="*/ 6458 f615 1"/>
                <a:gd name="f628" fmla="*/ 3786872 f616 1"/>
                <a:gd name="f629" fmla="*/ 20667 f615 1"/>
                <a:gd name="f630" fmla="*/ 3962291 f616 1"/>
                <a:gd name="f631" fmla="*/ 43530 f615 1"/>
                <a:gd name="f632" fmla="*/ 4135855 f616 1"/>
                <a:gd name="f633" fmla="*/ 75176 f615 1"/>
                <a:gd name="f634" fmla="*/ 4307299 f616 1"/>
                <a:gd name="f635" fmla="*/ 114315 f615 1"/>
                <a:gd name="f636" fmla="*/ 4476358 f616 1"/>
                <a:gd name="f637" fmla="*/ 160816 f615 1"/>
                <a:gd name="f638" fmla="*/ 4559829 f616 1"/>
                <a:gd name="f639" fmla="*/ 186779 f615 1"/>
                <a:gd name="f640" fmla="*/ 4642901 f616 1"/>
                <a:gd name="f641" fmla="*/ 213648 f615 1"/>
                <a:gd name="f642" fmla="*/ 5280847 f616 1"/>
                <a:gd name="f643" fmla="*/ 485936 f615 1"/>
                <a:gd name="f644" fmla="*/ 5865400 f616 1"/>
                <a:gd name="f645" fmla="*/ 851099 f615 1"/>
                <a:gd name="f646" fmla="*/ 5890489 f616 1"/>
                <a:gd name="f647" fmla="*/ 870950 f615 1"/>
                <a:gd name="f648" fmla="*/ 1321814 f615 1"/>
                <a:gd name="f649" fmla="*/ 5887395 f616 1"/>
                <a:gd name="f650" fmla="*/ 1318952 f615 1"/>
                <a:gd name="f651" fmla="*/ 5830291 f616 1"/>
                <a:gd name="f652" fmla="*/ 1265992 f615 1"/>
                <a:gd name="f653" fmla="*/ 5815981 f616 1"/>
                <a:gd name="f654" fmla="*/ 1252687 f615 1"/>
                <a:gd name="f655" fmla="*/ 5801142 f616 1"/>
                <a:gd name="f656" fmla="*/ 1240158 f615 1"/>
                <a:gd name="f657" fmla="*/ 5771464 f616 1"/>
                <a:gd name="f658" fmla="*/ 1214969 f615 1"/>
                <a:gd name="f659" fmla="*/ 5651030 f616 1"/>
                <a:gd name="f660" fmla="*/ 1115767 f615 1"/>
                <a:gd name="f661" fmla="*/ 5123183 f616 1"/>
                <a:gd name="f662" fmla="*/ 780443 f615 1"/>
                <a:gd name="f663" fmla="*/ 4533860 f616 1"/>
                <a:gd name="f664" fmla="*/ 567701 f615 1"/>
                <a:gd name="f665" fmla="*/ 4457281 f616 1"/>
                <a:gd name="f666" fmla="*/ 550780 f615 1"/>
                <a:gd name="f667" fmla="*/ 4380568 f616 1"/>
                <a:gd name="f668" fmla="*/ 535279 f615 1"/>
                <a:gd name="f669" fmla="*/ 4303325 f616 1"/>
                <a:gd name="f670" fmla="*/ 522879 f615 1"/>
                <a:gd name="f671" fmla="*/ 4264769 f616 1"/>
                <a:gd name="f672" fmla="*/ 516679 f615 1"/>
                <a:gd name="f673" fmla="*/ 4226082 f616 1"/>
                <a:gd name="f674" fmla="*/ 511253 f615 1"/>
                <a:gd name="f675" fmla="*/ 4070934 f616 1"/>
                <a:gd name="f676" fmla="*/ 494848 f615 1"/>
                <a:gd name="f677" fmla="*/ 3915521 f616 1"/>
                <a:gd name="f678" fmla="*/ 486065 f615 1"/>
                <a:gd name="f679" fmla="*/ 3760241 f616 1"/>
                <a:gd name="f680" fmla="*/ 484257 f615 1"/>
                <a:gd name="f681" fmla="*/ 3682734 f616 1"/>
                <a:gd name="f682" fmla="*/ 486581 f615 1"/>
                <a:gd name="f683" fmla="*/ 3605491 f616 1"/>
                <a:gd name="f684" fmla="*/ 488907 f615 1"/>
                <a:gd name="f685" fmla="*/ 3527454 f616 1"/>
                <a:gd name="f686" fmla="*/ 493169 f615 1"/>
                <a:gd name="f687" fmla="*/ 3449151 f616 1"/>
                <a:gd name="f688" fmla="*/ 498336 f615 1"/>
                <a:gd name="f689" fmla="*/ 3410067 f616 1"/>
                <a:gd name="f690" fmla="*/ 500532 f615 1"/>
                <a:gd name="f691" fmla="*/ 3371246 f616 1"/>
                <a:gd name="f692" fmla="*/ 504279 f615 1"/>
                <a:gd name="f693" fmla="*/ 3293739 f616 1"/>
                <a:gd name="f694" fmla="*/ 511512 f615 1"/>
                <a:gd name="f695" fmla="*/ 2689445 f616 1"/>
                <a:gd name="f696" fmla="*/ 610198 f615 1"/>
                <a:gd name="f697" fmla="*/ 2117875 f616 1"/>
                <a:gd name="f698" fmla="*/ 800335 f615 1"/>
                <a:gd name="f699" fmla="*/ 1981276 f616 1"/>
                <a:gd name="f700" fmla="*/ 865566 f615 1"/>
                <a:gd name="f701" fmla="*/ 1847991 f616 1"/>
                <a:gd name="f702" fmla="*/ 938676 f615 1"/>
                <a:gd name="f703" fmla="*/ 1783069 f616 1"/>
                <a:gd name="f704" fmla="*/ 978718 f615 1"/>
                <a:gd name="f705" fmla="*/ 1750609 f616 1"/>
                <a:gd name="f706" fmla="*/ 998869 f615 1"/>
                <a:gd name="f707" fmla="*/ 1734312 f616 1"/>
                <a:gd name="f708" fmla="*/ 1008945 f615 1"/>
                <a:gd name="f709" fmla="*/ 1718547 f616 1"/>
                <a:gd name="f710" fmla="*/ 1019924 f615 1"/>
                <a:gd name="f711" fmla="*/ 1655481 f616 1"/>
                <a:gd name="f712" fmla="*/ 1063582 f615 1"/>
                <a:gd name="f713" fmla="*/ 1593077 f616 1"/>
                <a:gd name="f714" fmla="*/ 1108664 f615 1"/>
                <a:gd name="f715" fmla="*/ 1532263 f616 1"/>
                <a:gd name="f716" fmla="*/ 1156197 f615 1"/>
                <a:gd name="f717" fmla="*/ 1472509 f616 1"/>
                <a:gd name="f718" fmla="*/ 1205152 f615 1"/>
                <a:gd name="f719" fmla="*/ 1414212 f616 1"/>
                <a:gd name="f720" fmla="*/ 1256175 f615 1"/>
                <a:gd name="f721" fmla="*/ 1357242 f616 1"/>
                <a:gd name="f722" fmla="*/ 1308359 f615 1"/>
                <a:gd name="f723" fmla="*/ 1153072 f616 1"/>
                <a:gd name="f724" fmla="*/ 1529498 f615 1"/>
                <a:gd name="f725" fmla="*/ 1002694 f616 1"/>
                <a:gd name="f726" fmla="*/ 1770658 f615 1"/>
                <a:gd name="f727" fmla="*/ 974076 f616 1"/>
                <a:gd name="f728" fmla="*/ 1835371 f615 1"/>
                <a:gd name="f729" fmla="*/ 949564 f616 1"/>
                <a:gd name="f730" fmla="*/ 1903573 f615 1"/>
                <a:gd name="f731" fmla="*/ 927173 f616 1"/>
                <a:gd name="f732" fmla="*/ 1974229 f615 1"/>
                <a:gd name="f733" fmla="*/ 906107 f616 1"/>
                <a:gd name="f734" fmla="*/ 2046952 f615 1"/>
                <a:gd name="f735" fmla="*/ 751092 f616 1"/>
                <a:gd name="f736" fmla="*/ 2676266 f615 1"/>
                <a:gd name="f737" fmla="*/ 547189 f616 1"/>
                <a:gd name="f738" fmla="*/ 3308422 f615 1"/>
                <a:gd name="f739" fmla="*/ 441195 f616 1"/>
                <a:gd name="f740" fmla="*/ 3866306 f615 1"/>
                <a:gd name="f741" fmla="*/ 527182 f616 1"/>
                <a:gd name="f742" fmla="*/ 4439174 f615 1"/>
                <a:gd name="f743" fmla="*/ 775073 f616 1"/>
                <a:gd name="f744" fmla="*/ 4987240 f615 1"/>
                <a:gd name="f745" fmla="*/ 943206 f616 1"/>
                <a:gd name="f746" fmla="*/ 5244933 f615 1"/>
                <a:gd name="f747" fmla="*/ 1133728 f616 1"/>
                <a:gd name="f748" fmla="*/ 5490356 f615 1"/>
                <a:gd name="f749" fmla="*/ 1359626 f616 1"/>
                <a:gd name="f750" fmla="*/ 5709815 f615 1"/>
                <a:gd name="f751" fmla="*/ 1481254 f616 1"/>
                <a:gd name="f752" fmla="*/ 5809146 f615 1"/>
                <a:gd name="f753" fmla="*/ 1543260 f616 1"/>
                <a:gd name="f754" fmla="*/ 5856940 f615 1"/>
                <a:gd name="f755" fmla="*/ 1607518 f616 1"/>
                <a:gd name="f756" fmla="*/ 5901374 f615 1"/>
                <a:gd name="f757" fmla="*/ 2145566 f616 1"/>
                <a:gd name="f758" fmla="*/ 6193814 f615 1"/>
                <a:gd name="f759" fmla="*/ 2214991 f616 1"/>
                <a:gd name="f760" fmla="*/ 6221844 f615 1"/>
                <a:gd name="f761" fmla="*/ 2249307 f616 1"/>
                <a:gd name="f762" fmla="*/ 6236182 f615 1"/>
                <a:gd name="f763" fmla="*/ 2284285 f616 1"/>
                <a:gd name="f764" fmla="*/ 6248711 f615 1"/>
                <a:gd name="f765" fmla="*/ 2354241 f616 1"/>
                <a:gd name="f766" fmla="*/ 6273124 f615 1"/>
                <a:gd name="f767" fmla="*/ 2371597 f616 1"/>
                <a:gd name="f768" fmla="*/ 6279324 f615 1"/>
                <a:gd name="f769" fmla="*/ 2387894 f616 1"/>
                <a:gd name="f770" fmla="*/ 6287719 f615 1"/>
                <a:gd name="f771" fmla="*/ 2421414 f616 1"/>
                <a:gd name="f772" fmla="*/ 6302186 f615 1"/>
                <a:gd name="f773" fmla="*/ 2489117 f616 1"/>
                <a:gd name="f774" fmla="*/ 6329441 f615 1"/>
                <a:gd name="f775" fmla="*/ 2522902 f616 1"/>
                <a:gd name="f776" fmla="*/ 6343134 f615 1"/>
                <a:gd name="f777" fmla="*/ 2556953 f616 1"/>
                <a:gd name="f778" fmla="*/ 6356051 f615 1"/>
                <a:gd name="f779" fmla="*/ 2695009 f616 1"/>
                <a:gd name="f780" fmla="*/ 6401905 f615 1"/>
                <a:gd name="f781" fmla="*/ 3268035 f616 1"/>
                <a:gd name="f782" fmla="*/ 6501238 f615 1"/>
                <a:gd name="f783" fmla="*/ 3341038 f616 1"/>
                <a:gd name="f784" fmla="*/ 6506145 f615 1"/>
                <a:gd name="f785" fmla="*/ 3414703 f616 1"/>
                <a:gd name="f786" fmla="*/ 6507050 f615 1"/>
                <a:gd name="f787" fmla="*/ 3488237 f616 1"/>
                <a:gd name="f788" fmla="*/ 6508212 f615 1"/>
                <a:gd name="f789" fmla="*/ 3524142 f616 1"/>
                <a:gd name="f790" fmla="*/ 6507955 f615 1"/>
                <a:gd name="f791" fmla="*/ 3559252 f616 1"/>
                <a:gd name="f792" fmla="*/ 6506921 f615 1"/>
                <a:gd name="f793" fmla="*/ 3629207 f616 1"/>
                <a:gd name="f794" fmla="*/ 6503045 f615 1"/>
                <a:gd name="f795" fmla="*/ 3698633 f616 1"/>
                <a:gd name="f796" fmla="*/ 6496845 f615 1"/>
                <a:gd name="f797" fmla="*/ 3733213 f616 1"/>
                <a:gd name="f798" fmla="*/ 6493357 f615 1"/>
                <a:gd name="f799" fmla="*/ 3767529 f616 1"/>
                <a:gd name="f800" fmla="*/ 6488707 f615 1"/>
                <a:gd name="f801" fmla="*/ 3801845 f616 1"/>
                <a:gd name="f802" fmla="*/ 6484057 f615 1"/>
                <a:gd name="f803" fmla="*/ 3835895 f616 1"/>
                <a:gd name="f804" fmla="*/ 6478116 f615 1"/>
                <a:gd name="f805" fmla="*/ 4364801 f616 1"/>
                <a:gd name="f806" fmla="*/ 6308517 f615 1"/>
                <a:gd name="f807" fmla="*/ 4861379 f616 1"/>
                <a:gd name="f808" fmla="*/ 6000576 f615 1"/>
                <a:gd name="f809" fmla="*/ 5341263 f616 1"/>
                <a:gd name="f810" fmla="*/ 5605834 f615 1"/>
                <a:gd name="f811" fmla="*/ 5587301 f616 1"/>
                <a:gd name="f812" fmla="*/ 5390379 f615 1"/>
                <a:gd name="f813" fmla="*/ 5849105 f616 1"/>
                <a:gd name="f814" fmla="*/ 5176344 f615 1"/>
                <a:gd name="f815" fmla="*/ 5145260 f615 1"/>
                <a:gd name="f816" fmla="*/ 5995323 f615 1"/>
                <a:gd name="f817" fmla="*/ 5811477 f616 1"/>
                <a:gd name="f818" fmla="*/ 6077819 f615 1"/>
                <a:gd name="f819" fmla="*/ 5301384 f616 1"/>
                <a:gd name="f820" fmla="*/ 6542958 f615 1"/>
                <a:gd name="f821" fmla="*/ 5252008 f616 1"/>
                <a:gd name="f822" fmla="*/ 6578438 f615 1"/>
                <a:gd name="f823" fmla="*/ 1653730 f616 1"/>
                <a:gd name="f824" fmla="*/ 1549768 f616 1"/>
                <a:gd name="f825" fmla="*/ 6488821 f615 1"/>
                <a:gd name="f826" fmla="*/ 1298282 f616 1"/>
                <a:gd name="f827" fmla="*/ 6243932 f615 1"/>
                <a:gd name="f828" fmla="*/ 1237999 f616 1"/>
                <a:gd name="f829" fmla="*/ 6181671 f615 1"/>
                <a:gd name="f830" fmla="*/ 1179967 f616 1"/>
                <a:gd name="f831" fmla="*/ 6117862 f615 1"/>
                <a:gd name="f832" fmla="*/ 1121936 f616 1"/>
                <a:gd name="f833" fmla="*/ 6054569 f615 1"/>
                <a:gd name="f834" fmla="*/ 1065628 f616 1"/>
                <a:gd name="f835" fmla="*/ 5990243 f615 1"/>
                <a:gd name="f836" fmla="*/ 954335 f616 1"/>
                <a:gd name="f837" fmla="*/ 5861460 f615 1"/>
                <a:gd name="f838" fmla="*/ 898953 f616 1"/>
                <a:gd name="f839" fmla="*/ 5797393 f615 1"/>
                <a:gd name="f840" fmla="*/ 842908 f616 1"/>
                <a:gd name="f841" fmla="*/ 5733582 f615 1"/>
                <a:gd name="f842" fmla="*/ 622442 f616 1"/>
                <a:gd name="f843" fmla="*/ 5471884 f615 1"/>
                <a:gd name="f844" fmla="*/ 425559 f616 1"/>
                <a:gd name="f845" fmla="*/ 5190036 f615 1"/>
                <a:gd name="f846" fmla="*/ 123877 f616 1"/>
                <a:gd name="f847" fmla="*/ 4564210 f615 1"/>
                <a:gd name="f848" fmla="*/ 130 f616 1"/>
                <a:gd name="f849" fmla="*/ 3865530 f615 1"/>
                <a:gd name="f850" fmla="*/ 30602 f616 1"/>
                <a:gd name="f851" fmla="*/ 3505793 f615 1"/>
                <a:gd name="f852" fmla="*/ 126924 f616 1"/>
                <a:gd name="f853" fmla="*/ 3157164 f615 1"/>
                <a:gd name="f854" fmla="*/ 334803 f616 1"/>
                <a:gd name="f855" fmla="*/ 2560530 f615 1"/>
                <a:gd name="f856" fmla="*/ 381176 f616 1"/>
                <a:gd name="f857" fmla="*/ 2409144 f615 1"/>
                <a:gd name="f858" fmla="*/ 425825 f616 1"/>
                <a:gd name="f859" fmla="*/ 2255819 f615 1"/>
                <a:gd name="f860" fmla="*/ 470210 f616 1"/>
                <a:gd name="f861" fmla="*/ 2099523 f615 1"/>
                <a:gd name="f862" fmla="*/ 492998 f616 1"/>
                <a:gd name="f863" fmla="*/ 2020213 f615 1"/>
                <a:gd name="f864" fmla="*/ 517509 f616 1"/>
                <a:gd name="f865" fmla="*/ 1939224 f615 1"/>
                <a:gd name="f866" fmla="*/ 544007 f616 1"/>
                <a:gd name="f867" fmla="*/ 1857201 f615 1"/>
                <a:gd name="f868" fmla="*/ 573288 f616 1"/>
                <a:gd name="f869" fmla="*/ 1774274 f615 1"/>
                <a:gd name="f870" fmla="*/ 606146 f616 1"/>
                <a:gd name="f871" fmla="*/ 1690832 f615 1"/>
                <a:gd name="f872" fmla="*/ 644569 f616 1"/>
                <a:gd name="f873" fmla="*/ 1607775 f615 1"/>
                <a:gd name="f874" fmla="*/ 837874 f616 1"/>
                <a:gd name="f875" fmla="*/ 1297638 f615 1"/>
                <a:gd name="f876" fmla="*/ 1069602 f616 1"/>
                <a:gd name="f877" fmla="*/ 1032194 f615 1"/>
                <a:gd name="f878" fmla="*/ 1130548 f616 1"/>
                <a:gd name="f879" fmla="*/ 970839 f615 1"/>
                <a:gd name="f880" fmla="*/ 1192024 f616 1"/>
                <a:gd name="f881" fmla="*/ 910129 f615 1"/>
                <a:gd name="f882" fmla="*/ 1255356 f616 1"/>
                <a:gd name="f883" fmla="*/ 850841 f615 1"/>
                <a:gd name="f884" fmla="*/ 1319614 f616 1"/>
                <a:gd name="f885" fmla="*/ 792068 f615 1"/>
                <a:gd name="f886" fmla="*/ 1385728 f616 1"/>
                <a:gd name="f887" fmla="*/ 734975 f615 1"/>
                <a:gd name="f888" fmla="*/ 1452768 f616 1"/>
                <a:gd name="f889" fmla="*/ 678528 f615 1"/>
                <a:gd name="f890" fmla="*/ 1469594 f616 1"/>
                <a:gd name="f891" fmla="*/ 664449 f615 1"/>
                <a:gd name="f892" fmla="*/ 1487083 f616 1"/>
                <a:gd name="f893" fmla="*/ 651015 f615 1"/>
                <a:gd name="f894" fmla="*/ 1522193 f616 1"/>
                <a:gd name="f895" fmla="*/ 624277 f615 1"/>
                <a:gd name="f896" fmla="*/ 1592415 f616 1"/>
                <a:gd name="f897" fmla="*/ 570671 f615 1"/>
                <a:gd name="f898" fmla="*/ 1738287 f616 1"/>
                <a:gd name="f899" fmla="*/ 469402 f615 1"/>
                <a:gd name="f900" fmla="*/ 1890918 f616 1"/>
                <a:gd name="f901" fmla="*/ 376530 f615 1"/>
                <a:gd name="f902" fmla="*/ 2555363 f616 1"/>
                <a:gd name="f903" fmla="*/ 105274 f615 1"/>
                <a:gd name="f904" fmla="*/ 3259291 f616 1"/>
                <a:gd name="f905" fmla="*/ 3229 f615 1"/>
                <a:gd name="f906" fmla="*/ 3347265 f616 1"/>
                <a:gd name="f907" fmla="*/ 903 f615 1"/>
                <a:gd name="f908" fmla="*/ f617 1 f2"/>
                <a:gd name="f909" fmla="*/ f620 1 5890489"/>
                <a:gd name="f910" fmla="*/ f621 1 6578438"/>
                <a:gd name="f911" fmla="*/ f622 1 5890489"/>
                <a:gd name="f912" fmla="*/ f623 1 6578438"/>
                <a:gd name="f913" fmla="*/ f624 1 5890489"/>
                <a:gd name="f914" fmla="*/ f625 1 6578438"/>
                <a:gd name="f915" fmla="*/ f626 1 5890489"/>
                <a:gd name="f916" fmla="*/ f627 1 6578438"/>
                <a:gd name="f917" fmla="*/ f628 1 5890489"/>
                <a:gd name="f918" fmla="*/ f629 1 6578438"/>
                <a:gd name="f919" fmla="*/ f630 1 5890489"/>
                <a:gd name="f920" fmla="*/ f631 1 6578438"/>
                <a:gd name="f921" fmla="*/ f632 1 5890489"/>
                <a:gd name="f922" fmla="*/ f633 1 6578438"/>
                <a:gd name="f923" fmla="*/ f634 1 5890489"/>
                <a:gd name="f924" fmla="*/ f635 1 6578438"/>
                <a:gd name="f925" fmla="*/ f636 1 5890489"/>
                <a:gd name="f926" fmla="*/ f637 1 6578438"/>
                <a:gd name="f927" fmla="*/ f638 1 5890489"/>
                <a:gd name="f928" fmla="*/ f639 1 6578438"/>
                <a:gd name="f929" fmla="*/ f640 1 5890489"/>
                <a:gd name="f930" fmla="*/ f641 1 6578438"/>
                <a:gd name="f931" fmla="*/ f642 1 5890489"/>
                <a:gd name="f932" fmla="*/ f643 1 6578438"/>
                <a:gd name="f933" fmla="*/ f644 1 5890489"/>
                <a:gd name="f934" fmla="*/ f645 1 6578438"/>
                <a:gd name="f935" fmla="*/ f646 1 5890489"/>
                <a:gd name="f936" fmla="*/ f647 1 6578438"/>
                <a:gd name="f937" fmla="*/ f648 1 6578438"/>
                <a:gd name="f938" fmla="*/ f649 1 5890489"/>
                <a:gd name="f939" fmla="*/ f650 1 6578438"/>
                <a:gd name="f940" fmla="*/ f651 1 5890489"/>
                <a:gd name="f941" fmla="*/ f652 1 6578438"/>
                <a:gd name="f942" fmla="*/ f653 1 5890489"/>
                <a:gd name="f943" fmla="*/ f654 1 6578438"/>
                <a:gd name="f944" fmla="*/ f655 1 5890489"/>
                <a:gd name="f945" fmla="*/ f656 1 6578438"/>
                <a:gd name="f946" fmla="*/ f657 1 5890489"/>
                <a:gd name="f947" fmla="*/ f658 1 6578438"/>
                <a:gd name="f948" fmla="*/ f659 1 5890489"/>
                <a:gd name="f949" fmla="*/ f660 1 6578438"/>
                <a:gd name="f950" fmla="*/ f661 1 5890489"/>
                <a:gd name="f951" fmla="*/ f662 1 6578438"/>
                <a:gd name="f952" fmla="*/ f663 1 5890489"/>
                <a:gd name="f953" fmla="*/ f664 1 6578438"/>
                <a:gd name="f954" fmla="*/ f665 1 5890489"/>
                <a:gd name="f955" fmla="*/ f666 1 6578438"/>
                <a:gd name="f956" fmla="*/ f667 1 5890489"/>
                <a:gd name="f957" fmla="*/ f668 1 6578438"/>
                <a:gd name="f958" fmla="*/ f669 1 5890489"/>
                <a:gd name="f959" fmla="*/ f670 1 6578438"/>
                <a:gd name="f960" fmla="*/ f671 1 5890489"/>
                <a:gd name="f961" fmla="*/ f672 1 6578438"/>
                <a:gd name="f962" fmla="*/ f673 1 5890489"/>
                <a:gd name="f963" fmla="*/ f674 1 6578438"/>
                <a:gd name="f964" fmla="*/ f675 1 5890489"/>
                <a:gd name="f965" fmla="*/ f676 1 6578438"/>
                <a:gd name="f966" fmla="*/ f677 1 5890489"/>
                <a:gd name="f967" fmla="*/ f678 1 6578438"/>
                <a:gd name="f968" fmla="*/ f679 1 5890489"/>
                <a:gd name="f969" fmla="*/ f680 1 6578438"/>
                <a:gd name="f970" fmla="*/ f681 1 5890489"/>
                <a:gd name="f971" fmla="*/ f682 1 6578438"/>
                <a:gd name="f972" fmla="*/ f683 1 5890489"/>
                <a:gd name="f973" fmla="*/ f684 1 6578438"/>
                <a:gd name="f974" fmla="*/ f685 1 5890489"/>
                <a:gd name="f975" fmla="*/ f686 1 6578438"/>
                <a:gd name="f976" fmla="*/ f687 1 5890489"/>
                <a:gd name="f977" fmla="*/ f688 1 6578438"/>
                <a:gd name="f978" fmla="*/ f689 1 5890489"/>
                <a:gd name="f979" fmla="*/ f690 1 6578438"/>
                <a:gd name="f980" fmla="*/ f691 1 5890489"/>
                <a:gd name="f981" fmla="*/ f692 1 6578438"/>
                <a:gd name="f982" fmla="*/ f693 1 5890489"/>
                <a:gd name="f983" fmla="*/ f694 1 6578438"/>
                <a:gd name="f984" fmla="*/ f695 1 5890489"/>
                <a:gd name="f985" fmla="*/ f696 1 6578438"/>
                <a:gd name="f986" fmla="*/ f697 1 5890489"/>
                <a:gd name="f987" fmla="*/ f698 1 6578438"/>
                <a:gd name="f988" fmla="*/ f699 1 5890489"/>
                <a:gd name="f989" fmla="*/ f700 1 6578438"/>
                <a:gd name="f990" fmla="*/ f701 1 5890489"/>
                <a:gd name="f991" fmla="*/ f702 1 6578438"/>
                <a:gd name="f992" fmla="*/ f703 1 5890489"/>
                <a:gd name="f993" fmla="*/ f704 1 6578438"/>
                <a:gd name="f994" fmla="*/ f705 1 5890489"/>
                <a:gd name="f995" fmla="*/ f706 1 6578438"/>
                <a:gd name="f996" fmla="*/ f707 1 5890489"/>
                <a:gd name="f997" fmla="*/ f708 1 6578438"/>
                <a:gd name="f998" fmla="*/ f709 1 5890489"/>
                <a:gd name="f999" fmla="*/ f710 1 6578438"/>
                <a:gd name="f1000" fmla="*/ f711 1 5890489"/>
                <a:gd name="f1001" fmla="*/ f712 1 6578438"/>
                <a:gd name="f1002" fmla="*/ f713 1 5890489"/>
                <a:gd name="f1003" fmla="*/ f714 1 6578438"/>
                <a:gd name="f1004" fmla="*/ f715 1 5890489"/>
                <a:gd name="f1005" fmla="*/ f716 1 6578438"/>
                <a:gd name="f1006" fmla="*/ f717 1 5890489"/>
                <a:gd name="f1007" fmla="*/ f718 1 6578438"/>
                <a:gd name="f1008" fmla="*/ f719 1 5890489"/>
                <a:gd name="f1009" fmla="*/ f720 1 6578438"/>
                <a:gd name="f1010" fmla="*/ f721 1 5890489"/>
                <a:gd name="f1011" fmla="*/ f722 1 6578438"/>
                <a:gd name="f1012" fmla="*/ f723 1 5890489"/>
                <a:gd name="f1013" fmla="*/ f724 1 6578438"/>
                <a:gd name="f1014" fmla="*/ f725 1 5890489"/>
                <a:gd name="f1015" fmla="*/ f726 1 6578438"/>
                <a:gd name="f1016" fmla="*/ f727 1 5890489"/>
                <a:gd name="f1017" fmla="*/ f728 1 6578438"/>
                <a:gd name="f1018" fmla="*/ f729 1 5890489"/>
                <a:gd name="f1019" fmla="*/ f730 1 6578438"/>
                <a:gd name="f1020" fmla="*/ f731 1 5890489"/>
                <a:gd name="f1021" fmla="*/ f732 1 6578438"/>
                <a:gd name="f1022" fmla="*/ f733 1 5890489"/>
                <a:gd name="f1023" fmla="*/ f734 1 6578438"/>
                <a:gd name="f1024" fmla="*/ f735 1 5890489"/>
                <a:gd name="f1025" fmla="*/ f736 1 6578438"/>
                <a:gd name="f1026" fmla="*/ f737 1 5890489"/>
                <a:gd name="f1027" fmla="*/ f738 1 6578438"/>
                <a:gd name="f1028" fmla="*/ f739 1 5890489"/>
                <a:gd name="f1029" fmla="*/ f740 1 6578438"/>
                <a:gd name="f1030" fmla="*/ f741 1 5890489"/>
                <a:gd name="f1031" fmla="*/ f742 1 6578438"/>
                <a:gd name="f1032" fmla="*/ f743 1 5890489"/>
                <a:gd name="f1033" fmla="*/ f744 1 6578438"/>
                <a:gd name="f1034" fmla="*/ f745 1 5890489"/>
                <a:gd name="f1035" fmla="*/ f746 1 6578438"/>
                <a:gd name="f1036" fmla="*/ f747 1 5890489"/>
                <a:gd name="f1037" fmla="*/ f748 1 6578438"/>
                <a:gd name="f1038" fmla="*/ f749 1 5890489"/>
                <a:gd name="f1039" fmla="*/ f750 1 6578438"/>
                <a:gd name="f1040" fmla="*/ f751 1 5890489"/>
                <a:gd name="f1041" fmla="*/ f752 1 6578438"/>
                <a:gd name="f1042" fmla="*/ f753 1 5890489"/>
                <a:gd name="f1043" fmla="*/ f754 1 6578438"/>
                <a:gd name="f1044" fmla="*/ f755 1 5890489"/>
                <a:gd name="f1045" fmla="*/ f756 1 6578438"/>
                <a:gd name="f1046" fmla="*/ f757 1 5890489"/>
                <a:gd name="f1047" fmla="*/ f758 1 6578438"/>
                <a:gd name="f1048" fmla="*/ f759 1 5890489"/>
                <a:gd name="f1049" fmla="*/ f760 1 6578438"/>
                <a:gd name="f1050" fmla="*/ f761 1 5890489"/>
                <a:gd name="f1051" fmla="*/ f762 1 6578438"/>
                <a:gd name="f1052" fmla="*/ f763 1 5890489"/>
                <a:gd name="f1053" fmla="*/ f764 1 6578438"/>
                <a:gd name="f1054" fmla="*/ f765 1 5890489"/>
                <a:gd name="f1055" fmla="*/ f766 1 6578438"/>
                <a:gd name="f1056" fmla="*/ f767 1 5890489"/>
                <a:gd name="f1057" fmla="*/ f768 1 6578438"/>
                <a:gd name="f1058" fmla="*/ f769 1 5890489"/>
                <a:gd name="f1059" fmla="*/ f770 1 6578438"/>
                <a:gd name="f1060" fmla="*/ f771 1 5890489"/>
                <a:gd name="f1061" fmla="*/ f772 1 6578438"/>
                <a:gd name="f1062" fmla="*/ f773 1 5890489"/>
                <a:gd name="f1063" fmla="*/ f774 1 6578438"/>
                <a:gd name="f1064" fmla="*/ f775 1 5890489"/>
                <a:gd name="f1065" fmla="*/ f776 1 6578438"/>
                <a:gd name="f1066" fmla="*/ f777 1 5890489"/>
                <a:gd name="f1067" fmla="*/ f778 1 6578438"/>
                <a:gd name="f1068" fmla="*/ f779 1 5890489"/>
                <a:gd name="f1069" fmla="*/ f780 1 6578438"/>
                <a:gd name="f1070" fmla="*/ f781 1 5890489"/>
                <a:gd name="f1071" fmla="*/ f782 1 6578438"/>
                <a:gd name="f1072" fmla="*/ f783 1 5890489"/>
                <a:gd name="f1073" fmla="*/ f784 1 6578438"/>
                <a:gd name="f1074" fmla="*/ f785 1 5890489"/>
                <a:gd name="f1075" fmla="*/ f786 1 6578438"/>
                <a:gd name="f1076" fmla="*/ f787 1 5890489"/>
                <a:gd name="f1077" fmla="*/ f788 1 6578438"/>
                <a:gd name="f1078" fmla="*/ f789 1 5890489"/>
                <a:gd name="f1079" fmla="*/ f790 1 6578438"/>
                <a:gd name="f1080" fmla="*/ f791 1 5890489"/>
                <a:gd name="f1081" fmla="*/ f792 1 6578438"/>
                <a:gd name="f1082" fmla="*/ f793 1 5890489"/>
                <a:gd name="f1083" fmla="*/ f794 1 6578438"/>
                <a:gd name="f1084" fmla="*/ f795 1 5890489"/>
                <a:gd name="f1085" fmla="*/ f796 1 6578438"/>
                <a:gd name="f1086" fmla="*/ f797 1 5890489"/>
                <a:gd name="f1087" fmla="*/ f798 1 6578438"/>
                <a:gd name="f1088" fmla="*/ f799 1 5890489"/>
                <a:gd name="f1089" fmla="*/ f800 1 6578438"/>
                <a:gd name="f1090" fmla="*/ f801 1 5890489"/>
                <a:gd name="f1091" fmla="*/ f802 1 6578438"/>
                <a:gd name="f1092" fmla="*/ f803 1 5890489"/>
                <a:gd name="f1093" fmla="*/ f804 1 6578438"/>
                <a:gd name="f1094" fmla="*/ f805 1 5890489"/>
                <a:gd name="f1095" fmla="*/ f806 1 6578438"/>
                <a:gd name="f1096" fmla="*/ f807 1 5890489"/>
                <a:gd name="f1097" fmla="*/ f808 1 6578438"/>
                <a:gd name="f1098" fmla="*/ f809 1 5890489"/>
                <a:gd name="f1099" fmla="*/ f810 1 6578438"/>
                <a:gd name="f1100" fmla="*/ f811 1 5890489"/>
                <a:gd name="f1101" fmla="*/ f812 1 6578438"/>
                <a:gd name="f1102" fmla="*/ f813 1 5890489"/>
                <a:gd name="f1103" fmla="*/ f814 1 6578438"/>
                <a:gd name="f1104" fmla="*/ f815 1 6578438"/>
                <a:gd name="f1105" fmla="*/ f816 1 6578438"/>
                <a:gd name="f1106" fmla="*/ f817 1 5890489"/>
                <a:gd name="f1107" fmla="*/ f818 1 6578438"/>
                <a:gd name="f1108" fmla="*/ f819 1 5890489"/>
                <a:gd name="f1109" fmla="*/ f820 1 6578438"/>
                <a:gd name="f1110" fmla="*/ f821 1 5890489"/>
                <a:gd name="f1111" fmla="*/ f822 1 6578438"/>
                <a:gd name="f1112" fmla="*/ f823 1 5890489"/>
                <a:gd name="f1113" fmla="*/ f824 1 5890489"/>
                <a:gd name="f1114" fmla="*/ f825 1 6578438"/>
                <a:gd name="f1115" fmla="*/ f826 1 5890489"/>
                <a:gd name="f1116" fmla="*/ f827 1 6578438"/>
                <a:gd name="f1117" fmla="*/ f828 1 5890489"/>
                <a:gd name="f1118" fmla="*/ f829 1 6578438"/>
                <a:gd name="f1119" fmla="*/ f830 1 5890489"/>
                <a:gd name="f1120" fmla="*/ f831 1 6578438"/>
                <a:gd name="f1121" fmla="*/ f832 1 5890489"/>
                <a:gd name="f1122" fmla="*/ f833 1 6578438"/>
                <a:gd name="f1123" fmla="*/ f834 1 5890489"/>
                <a:gd name="f1124" fmla="*/ f835 1 6578438"/>
                <a:gd name="f1125" fmla="*/ f836 1 5890489"/>
                <a:gd name="f1126" fmla="*/ f837 1 6578438"/>
                <a:gd name="f1127" fmla="*/ f838 1 5890489"/>
                <a:gd name="f1128" fmla="*/ f839 1 6578438"/>
                <a:gd name="f1129" fmla="*/ f840 1 5890489"/>
                <a:gd name="f1130" fmla="*/ f841 1 6578438"/>
                <a:gd name="f1131" fmla="*/ f842 1 5890489"/>
                <a:gd name="f1132" fmla="*/ f843 1 6578438"/>
                <a:gd name="f1133" fmla="*/ f844 1 5890489"/>
                <a:gd name="f1134" fmla="*/ f845 1 6578438"/>
                <a:gd name="f1135" fmla="*/ f846 1 5890489"/>
                <a:gd name="f1136" fmla="*/ f847 1 6578438"/>
                <a:gd name="f1137" fmla="*/ f848 1 5890489"/>
                <a:gd name="f1138" fmla="*/ f849 1 6578438"/>
                <a:gd name="f1139" fmla="*/ f850 1 5890489"/>
                <a:gd name="f1140" fmla="*/ f851 1 6578438"/>
                <a:gd name="f1141" fmla="*/ f852 1 5890489"/>
                <a:gd name="f1142" fmla="*/ f853 1 6578438"/>
                <a:gd name="f1143" fmla="*/ f854 1 5890489"/>
                <a:gd name="f1144" fmla="*/ f855 1 6578438"/>
                <a:gd name="f1145" fmla="*/ f856 1 5890489"/>
                <a:gd name="f1146" fmla="*/ f857 1 6578438"/>
                <a:gd name="f1147" fmla="*/ f858 1 5890489"/>
                <a:gd name="f1148" fmla="*/ f859 1 6578438"/>
                <a:gd name="f1149" fmla="*/ f860 1 5890489"/>
                <a:gd name="f1150" fmla="*/ f861 1 6578438"/>
                <a:gd name="f1151" fmla="*/ f862 1 5890489"/>
                <a:gd name="f1152" fmla="*/ f863 1 6578438"/>
                <a:gd name="f1153" fmla="*/ f864 1 5890489"/>
                <a:gd name="f1154" fmla="*/ f865 1 6578438"/>
                <a:gd name="f1155" fmla="*/ f866 1 5890489"/>
                <a:gd name="f1156" fmla="*/ f867 1 6578438"/>
                <a:gd name="f1157" fmla="*/ f868 1 5890489"/>
                <a:gd name="f1158" fmla="*/ f869 1 6578438"/>
                <a:gd name="f1159" fmla="*/ f870 1 5890489"/>
                <a:gd name="f1160" fmla="*/ f871 1 6578438"/>
                <a:gd name="f1161" fmla="*/ f872 1 5890489"/>
                <a:gd name="f1162" fmla="*/ f873 1 6578438"/>
                <a:gd name="f1163" fmla="*/ f874 1 5890489"/>
                <a:gd name="f1164" fmla="*/ f875 1 6578438"/>
                <a:gd name="f1165" fmla="*/ f876 1 5890489"/>
                <a:gd name="f1166" fmla="*/ f877 1 6578438"/>
                <a:gd name="f1167" fmla="*/ f878 1 5890489"/>
                <a:gd name="f1168" fmla="*/ f879 1 6578438"/>
                <a:gd name="f1169" fmla="*/ f880 1 5890489"/>
                <a:gd name="f1170" fmla="*/ f881 1 6578438"/>
                <a:gd name="f1171" fmla="*/ f882 1 5890489"/>
                <a:gd name="f1172" fmla="*/ f883 1 6578438"/>
                <a:gd name="f1173" fmla="*/ f884 1 5890489"/>
                <a:gd name="f1174" fmla="*/ f885 1 6578438"/>
                <a:gd name="f1175" fmla="*/ f886 1 5890489"/>
                <a:gd name="f1176" fmla="*/ f887 1 6578438"/>
                <a:gd name="f1177" fmla="*/ f888 1 5890489"/>
                <a:gd name="f1178" fmla="*/ f889 1 6578438"/>
                <a:gd name="f1179" fmla="*/ f890 1 5890489"/>
                <a:gd name="f1180" fmla="*/ f891 1 6578438"/>
                <a:gd name="f1181" fmla="*/ f892 1 5890489"/>
                <a:gd name="f1182" fmla="*/ f893 1 6578438"/>
                <a:gd name="f1183" fmla="*/ f894 1 5890489"/>
                <a:gd name="f1184" fmla="*/ f895 1 6578438"/>
                <a:gd name="f1185" fmla="*/ f896 1 5890489"/>
                <a:gd name="f1186" fmla="*/ f897 1 6578438"/>
                <a:gd name="f1187" fmla="*/ f898 1 5890489"/>
                <a:gd name="f1188" fmla="*/ f899 1 6578438"/>
                <a:gd name="f1189" fmla="*/ f900 1 5890489"/>
                <a:gd name="f1190" fmla="*/ f901 1 6578438"/>
                <a:gd name="f1191" fmla="*/ f902 1 5890489"/>
                <a:gd name="f1192" fmla="*/ f903 1 6578438"/>
                <a:gd name="f1193" fmla="*/ f904 1 5890489"/>
                <a:gd name="f1194" fmla="*/ f905 1 6578438"/>
                <a:gd name="f1195" fmla="*/ f906 1 5890489"/>
                <a:gd name="f1196" fmla="*/ f907 1 6578438"/>
                <a:gd name="f1197" fmla="*/ f5 1 f618"/>
                <a:gd name="f1198" fmla="*/ f6 1 f618"/>
                <a:gd name="f1199" fmla="*/ f5 1 f619"/>
                <a:gd name="f1200" fmla="*/ f7 1 f619"/>
                <a:gd name="f1201" fmla="+- f908 0 f1"/>
                <a:gd name="f1202" fmla="*/ f909 1 f618"/>
                <a:gd name="f1203" fmla="*/ f910 1 f619"/>
                <a:gd name="f1204" fmla="*/ f911 1 f618"/>
                <a:gd name="f1205" fmla="*/ f912 1 f619"/>
                <a:gd name="f1206" fmla="*/ f913 1 f618"/>
                <a:gd name="f1207" fmla="*/ f914 1 f619"/>
                <a:gd name="f1208" fmla="*/ f915 1 f618"/>
                <a:gd name="f1209" fmla="*/ f916 1 f619"/>
                <a:gd name="f1210" fmla="*/ f917 1 f618"/>
                <a:gd name="f1211" fmla="*/ f918 1 f619"/>
                <a:gd name="f1212" fmla="*/ f919 1 f618"/>
                <a:gd name="f1213" fmla="*/ f920 1 f619"/>
                <a:gd name="f1214" fmla="*/ f921 1 f618"/>
                <a:gd name="f1215" fmla="*/ f922 1 f619"/>
                <a:gd name="f1216" fmla="*/ f923 1 f618"/>
                <a:gd name="f1217" fmla="*/ f924 1 f619"/>
                <a:gd name="f1218" fmla="*/ f925 1 f618"/>
                <a:gd name="f1219" fmla="*/ f926 1 f619"/>
                <a:gd name="f1220" fmla="*/ f927 1 f618"/>
                <a:gd name="f1221" fmla="*/ f928 1 f619"/>
                <a:gd name="f1222" fmla="*/ f929 1 f618"/>
                <a:gd name="f1223" fmla="*/ f930 1 f619"/>
                <a:gd name="f1224" fmla="*/ f931 1 f618"/>
                <a:gd name="f1225" fmla="*/ f932 1 f619"/>
                <a:gd name="f1226" fmla="*/ f933 1 f618"/>
                <a:gd name="f1227" fmla="*/ f934 1 f619"/>
                <a:gd name="f1228" fmla="*/ f935 1 f618"/>
                <a:gd name="f1229" fmla="*/ f936 1 f619"/>
                <a:gd name="f1230" fmla="*/ f937 1 f619"/>
                <a:gd name="f1231" fmla="*/ f938 1 f618"/>
                <a:gd name="f1232" fmla="*/ f939 1 f619"/>
                <a:gd name="f1233" fmla="*/ f940 1 f618"/>
                <a:gd name="f1234" fmla="*/ f941 1 f619"/>
                <a:gd name="f1235" fmla="*/ f942 1 f618"/>
                <a:gd name="f1236" fmla="*/ f943 1 f619"/>
                <a:gd name="f1237" fmla="*/ f944 1 f618"/>
                <a:gd name="f1238" fmla="*/ f945 1 f619"/>
                <a:gd name="f1239" fmla="*/ f946 1 f618"/>
                <a:gd name="f1240" fmla="*/ f947 1 f619"/>
                <a:gd name="f1241" fmla="*/ f948 1 f618"/>
                <a:gd name="f1242" fmla="*/ f949 1 f619"/>
                <a:gd name="f1243" fmla="*/ f950 1 f618"/>
                <a:gd name="f1244" fmla="*/ f951 1 f619"/>
                <a:gd name="f1245" fmla="*/ f952 1 f618"/>
                <a:gd name="f1246" fmla="*/ f953 1 f619"/>
                <a:gd name="f1247" fmla="*/ f954 1 f618"/>
                <a:gd name="f1248" fmla="*/ f955 1 f619"/>
                <a:gd name="f1249" fmla="*/ f956 1 f618"/>
                <a:gd name="f1250" fmla="*/ f957 1 f619"/>
                <a:gd name="f1251" fmla="*/ f958 1 f618"/>
                <a:gd name="f1252" fmla="*/ f959 1 f619"/>
                <a:gd name="f1253" fmla="*/ f960 1 f618"/>
                <a:gd name="f1254" fmla="*/ f961 1 f619"/>
                <a:gd name="f1255" fmla="*/ f962 1 f618"/>
                <a:gd name="f1256" fmla="*/ f963 1 f619"/>
                <a:gd name="f1257" fmla="*/ f964 1 f618"/>
                <a:gd name="f1258" fmla="*/ f965 1 f619"/>
                <a:gd name="f1259" fmla="*/ f966 1 f618"/>
                <a:gd name="f1260" fmla="*/ f967 1 f619"/>
                <a:gd name="f1261" fmla="*/ f968 1 f618"/>
                <a:gd name="f1262" fmla="*/ f969 1 f619"/>
                <a:gd name="f1263" fmla="*/ f970 1 f618"/>
                <a:gd name="f1264" fmla="*/ f971 1 f619"/>
                <a:gd name="f1265" fmla="*/ f972 1 f618"/>
                <a:gd name="f1266" fmla="*/ f973 1 f619"/>
                <a:gd name="f1267" fmla="*/ f974 1 f618"/>
                <a:gd name="f1268" fmla="*/ f975 1 f619"/>
                <a:gd name="f1269" fmla="*/ f976 1 f618"/>
                <a:gd name="f1270" fmla="*/ f977 1 f619"/>
                <a:gd name="f1271" fmla="*/ f978 1 f618"/>
                <a:gd name="f1272" fmla="*/ f979 1 f619"/>
                <a:gd name="f1273" fmla="*/ f980 1 f618"/>
                <a:gd name="f1274" fmla="*/ f981 1 f619"/>
                <a:gd name="f1275" fmla="*/ f982 1 f618"/>
                <a:gd name="f1276" fmla="*/ f983 1 f619"/>
                <a:gd name="f1277" fmla="*/ f984 1 f618"/>
                <a:gd name="f1278" fmla="*/ f985 1 f619"/>
                <a:gd name="f1279" fmla="*/ f986 1 f618"/>
                <a:gd name="f1280" fmla="*/ f987 1 f619"/>
                <a:gd name="f1281" fmla="*/ f988 1 f618"/>
                <a:gd name="f1282" fmla="*/ f989 1 f619"/>
                <a:gd name="f1283" fmla="*/ f990 1 f618"/>
                <a:gd name="f1284" fmla="*/ f991 1 f619"/>
                <a:gd name="f1285" fmla="*/ f992 1 f618"/>
                <a:gd name="f1286" fmla="*/ f993 1 f619"/>
                <a:gd name="f1287" fmla="*/ f994 1 f618"/>
                <a:gd name="f1288" fmla="*/ f995 1 f619"/>
                <a:gd name="f1289" fmla="*/ f996 1 f618"/>
                <a:gd name="f1290" fmla="*/ f997 1 f619"/>
                <a:gd name="f1291" fmla="*/ f998 1 f618"/>
                <a:gd name="f1292" fmla="*/ f999 1 f619"/>
                <a:gd name="f1293" fmla="*/ f1000 1 f618"/>
                <a:gd name="f1294" fmla="*/ f1001 1 f619"/>
                <a:gd name="f1295" fmla="*/ f1002 1 f618"/>
                <a:gd name="f1296" fmla="*/ f1003 1 f619"/>
                <a:gd name="f1297" fmla="*/ f1004 1 f618"/>
                <a:gd name="f1298" fmla="*/ f1005 1 f619"/>
                <a:gd name="f1299" fmla="*/ f1006 1 f618"/>
                <a:gd name="f1300" fmla="*/ f1007 1 f619"/>
                <a:gd name="f1301" fmla="*/ f1008 1 f618"/>
                <a:gd name="f1302" fmla="*/ f1009 1 f619"/>
                <a:gd name="f1303" fmla="*/ f1010 1 f618"/>
                <a:gd name="f1304" fmla="*/ f1011 1 f619"/>
                <a:gd name="f1305" fmla="*/ f1012 1 f618"/>
                <a:gd name="f1306" fmla="*/ f1013 1 f619"/>
                <a:gd name="f1307" fmla="*/ f1014 1 f618"/>
                <a:gd name="f1308" fmla="*/ f1015 1 f619"/>
                <a:gd name="f1309" fmla="*/ f1016 1 f618"/>
                <a:gd name="f1310" fmla="*/ f1017 1 f619"/>
                <a:gd name="f1311" fmla="*/ f1018 1 f618"/>
                <a:gd name="f1312" fmla="*/ f1019 1 f619"/>
                <a:gd name="f1313" fmla="*/ f1020 1 f618"/>
                <a:gd name="f1314" fmla="*/ f1021 1 f619"/>
                <a:gd name="f1315" fmla="*/ f1022 1 f618"/>
                <a:gd name="f1316" fmla="*/ f1023 1 f619"/>
                <a:gd name="f1317" fmla="*/ f1024 1 f618"/>
                <a:gd name="f1318" fmla="*/ f1025 1 f619"/>
                <a:gd name="f1319" fmla="*/ f1026 1 f618"/>
                <a:gd name="f1320" fmla="*/ f1027 1 f619"/>
                <a:gd name="f1321" fmla="*/ f1028 1 f618"/>
                <a:gd name="f1322" fmla="*/ f1029 1 f619"/>
                <a:gd name="f1323" fmla="*/ f1030 1 f618"/>
                <a:gd name="f1324" fmla="*/ f1031 1 f619"/>
                <a:gd name="f1325" fmla="*/ f1032 1 f618"/>
                <a:gd name="f1326" fmla="*/ f1033 1 f619"/>
                <a:gd name="f1327" fmla="*/ f1034 1 f618"/>
                <a:gd name="f1328" fmla="*/ f1035 1 f619"/>
                <a:gd name="f1329" fmla="*/ f1036 1 f618"/>
                <a:gd name="f1330" fmla="*/ f1037 1 f619"/>
                <a:gd name="f1331" fmla="*/ f1038 1 f618"/>
                <a:gd name="f1332" fmla="*/ f1039 1 f619"/>
                <a:gd name="f1333" fmla="*/ f1040 1 f618"/>
                <a:gd name="f1334" fmla="*/ f1041 1 f619"/>
                <a:gd name="f1335" fmla="*/ f1042 1 f618"/>
                <a:gd name="f1336" fmla="*/ f1043 1 f619"/>
                <a:gd name="f1337" fmla="*/ f1044 1 f618"/>
                <a:gd name="f1338" fmla="*/ f1045 1 f619"/>
                <a:gd name="f1339" fmla="*/ f1046 1 f618"/>
                <a:gd name="f1340" fmla="*/ f1047 1 f619"/>
                <a:gd name="f1341" fmla="*/ f1048 1 f618"/>
                <a:gd name="f1342" fmla="*/ f1049 1 f619"/>
                <a:gd name="f1343" fmla="*/ f1050 1 f618"/>
                <a:gd name="f1344" fmla="*/ f1051 1 f619"/>
                <a:gd name="f1345" fmla="*/ f1052 1 f618"/>
                <a:gd name="f1346" fmla="*/ f1053 1 f619"/>
                <a:gd name="f1347" fmla="*/ f1054 1 f618"/>
                <a:gd name="f1348" fmla="*/ f1055 1 f619"/>
                <a:gd name="f1349" fmla="*/ f1056 1 f618"/>
                <a:gd name="f1350" fmla="*/ f1057 1 f619"/>
                <a:gd name="f1351" fmla="*/ f1058 1 f618"/>
                <a:gd name="f1352" fmla="*/ f1059 1 f619"/>
                <a:gd name="f1353" fmla="*/ f1060 1 f618"/>
                <a:gd name="f1354" fmla="*/ f1061 1 f619"/>
                <a:gd name="f1355" fmla="*/ f1062 1 f618"/>
                <a:gd name="f1356" fmla="*/ f1063 1 f619"/>
                <a:gd name="f1357" fmla="*/ f1064 1 f618"/>
                <a:gd name="f1358" fmla="*/ f1065 1 f619"/>
                <a:gd name="f1359" fmla="*/ f1066 1 f618"/>
                <a:gd name="f1360" fmla="*/ f1067 1 f619"/>
                <a:gd name="f1361" fmla="*/ f1068 1 f618"/>
                <a:gd name="f1362" fmla="*/ f1069 1 f619"/>
                <a:gd name="f1363" fmla="*/ f1070 1 f618"/>
                <a:gd name="f1364" fmla="*/ f1071 1 f619"/>
                <a:gd name="f1365" fmla="*/ f1072 1 f618"/>
                <a:gd name="f1366" fmla="*/ f1073 1 f619"/>
                <a:gd name="f1367" fmla="*/ f1074 1 f618"/>
                <a:gd name="f1368" fmla="*/ f1075 1 f619"/>
                <a:gd name="f1369" fmla="*/ f1076 1 f618"/>
                <a:gd name="f1370" fmla="*/ f1077 1 f619"/>
                <a:gd name="f1371" fmla="*/ f1078 1 f618"/>
                <a:gd name="f1372" fmla="*/ f1079 1 f619"/>
                <a:gd name="f1373" fmla="*/ f1080 1 f618"/>
                <a:gd name="f1374" fmla="*/ f1081 1 f619"/>
                <a:gd name="f1375" fmla="*/ f1082 1 f618"/>
                <a:gd name="f1376" fmla="*/ f1083 1 f619"/>
                <a:gd name="f1377" fmla="*/ f1084 1 f618"/>
                <a:gd name="f1378" fmla="*/ f1085 1 f619"/>
                <a:gd name="f1379" fmla="*/ f1086 1 f618"/>
                <a:gd name="f1380" fmla="*/ f1087 1 f619"/>
                <a:gd name="f1381" fmla="*/ f1088 1 f618"/>
                <a:gd name="f1382" fmla="*/ f1089 1 f619"/>
                <a:gd name="f1383" fmla="*/ f1090 1 f618"/>
                <a:gd name="f1384" fmla="*/ f1091 1 f619"/>
                <a:gd name="f1385" fmla="*/ f1092 1 f618"/>
                <a:gd name="f1386" fmla="*/ f1093 1 f619"/>
                <a:gd name="f1387" fmla="*/ f1094 1 f618"/>
                <a:gd name="f1388" fmla="*/ f1095 1 f619"/>
                <a:gd name="f1389" fmla="*/ f1096 1 f618"/>
                <a:gd name="f1390" fmla="*/ f1097 1 f619"/>
                <a:gd name="f1391" fmla="*/ f1098 1 f618"/>
                <a:gd name="f1392" fmla="*/ f1099 1 f619"/>
                <a:gd name="f1393" fmla="*/ f1100 1 f618"/>
                <a:gd name="f1394" fmla="*/ f1101 1 f619"/>
                <a:gd name="f1395" fmla="*/ f1102 1 f618"/>
                <a:gd name="f1396" fmla="*/ f1103 1 f619"/>
                <a:gd name="f1397" fmla="*/ f1104 1 f619"/>
                <a:gd name="f1398" fmla="*/ f1105 1 f619"/>
                <a:gd name="f1399" fmla="*/ f1106 1 f618"/>
                <a:gd name="f1400" fmla="*/ f1107 1 f619"/>
                <a:gd name="f1401" fmla="*/ f1108 1 f618"/>
                <a:gd name="f1402" fmla="*/ f1109 1 f619"/>
                <a:gd name="f1403" fmla="*/ f1110 1 f618"/>
                <a:gd name="f1404" fmla="*/ f1111 1 f619"/>
                <a:gd name="f1405" fmla="*/ f1112 1 f618"/>
                <a:gd name="f1406" fmla="*/ f1113 1 f618"/>
                <a:gd name="f1407" fmla="*/ f1114 1 f619"/>
                <a:gd name="f1408" fmla="*/ f1115 1 f618"/>
                <a:gd name="f1409" fmla="*/ f1116 1 f619"/>
                <a:gd name="f1410" fmla="*/ f1117 1 f618"/>
                <a:gd name="f1411" fmla="*/ f1118 1 f619"/>
                <a:gd name="f1412" fmla="*/ f1119 1 f618"/>
                <a:gd name="f1413" fmla="*/ f1120 1 f619"/>
                <a:gd name="f1414" fmla="*/ f1121 1 f618"/>
                <a:gd name="f1415" fmla="*/ f1122 1 f619"/>
                <a:gd name="f1416" fmla="*/ f1123 1 f618"/>
                <a:gd name="f1417" fmla="*/ f1124 1 f619"/>
                <a:gd name="f1418" fmla="*/ f1125 1 f618"/>
                <a:gd name="f1419" fmla="*/ f1126 1 f619"/>
                <a:gd name="f1420" fmla="*/ f1127 1 f618"/>
                <a:gd name="f1421" fmla="*/ f1128 1 f619"/>
                <a:gd name="f1422" fmla="*/ f1129 1 f618"/>
                <a:gd name="f1423" fmla="*/ f1130 1 f619"/>
                <a:gd name="f1424" fmla="*/ f1131 1 f618"/>
                <a:gd name="f1425" fmla="*/ f1132 1 f619"/>
                <a:gd name="f1426" fmla="*/ f1133 1 f618"/>
                <a:gd name="f1427" fmla="*/ f1134 1 f619"/>
                <a:gd name="f1428" fmla="*/ f1135 1 f618"/>
                <a:gd name="f1429" fmla="*/ f1136 1 f619"/>
                <a:gd name="f1430" fmla="*/ f1137 1 f618"/>
                <a:gd name="f1431" fmla="*/ f1138 1 f619"/>
                <a:gd name="f1432" fmla="*/ f1139 1 f618"/>
                <a:gd name="f1433" fmla="*/ f1140 1 f619"/>
                <a:gd name="f1434" fmla="*/ f1141 1 f618"/>
                <a:gd name="f1435" fmla="*/ f1142 1 f619"/>
                <a:gd name="f1436" fmla="*/ f1143 1 f618"/>
                <a:gd name="f1437" fmla="*/ f1144 1 f619"/>
                <a:gd name="f1438" fmla="*/ f1145 1 f618"/>
                <a:gd name="f1439" fmla="*/ f1146 1 f619"/>
                <a:gd name="f1440" fmla="*/ f1147 1 f618"/>
                <a:gd name="f1441" fmla="*/ f1148 1 f619"/>
                <a:gd name="f1442" fmla="*/ f1149 1 f618"/>
                <a:gd name="f1443" fmla="*/ f1150 1 f619"/>
                <a:gd name="f1444" fmla="*/ f1151 1 f618"/>
                <a:gd name="f1445" fmla="*/ f1152 1 f619"/>
                <a:gd name="f1446" fmla="*/ f1153 1 f618"/>
                <a:gd name="f1447" fmla="*/ f1154 1 f619"/>
                <a:gd name="f1448" fmla="*/ f1155 1 f618"/>
                <a:gd name="f1449" fmla="*/ f1156 1 f619"/>
                <a:gd name="f1450" fmla="*/ f1157 1 f618"/>
                <a:gd name="f1451" fmla="*/ f1158 1 f619"/>
                <a:gd name="f1452" fmla="*/ f1159 1 f618"/>
                <a:gd name="f1453" fmla="*/ f1160 1 f619"/>
                <a:gd name="f1454" fmla="*/ f1161 1 f618"/>
                <a:gd name="f1455" fmla="*/ f1162 1 f619"/>
                <a:gd name="f1456" fmla="*/ f1163 1 f618"/>
                <a:gd name="f1457" fmla="*/ f1164 1 f619"/>
                <a:gd name="f1458" fmla="*/ f1165 1 f618"/>
                <a:gd name="f1459" fmla="*/ f1166 1 f619"/>
                <a:gd name="f1460" fmla="*/ f1167 1 f618"/>
                <a:gd name="f1461" fmla="*/ f1168 1 f619"/>
                <a:gd name="f1462" fmla="*/ f1169 1 f618"/>
                <a:gd name="f1463" fmla="*/ f1170 1 f619"/>
                <a:gd name="f1464" fmla="*/ f1171 1 f618"/>
                <a:gd name="f1465" fmla="*/ f1172 1 f619"/>
                <a:gd name="f1466" fmla="*/ f1173 1 f618"/>
                <a:gd name="f1467" fmla="*/ f1174 1 f619"/>
                <a:gd name="f1468" fmla="*/ f1175 1 f618"/>
                <a:gd name="f1469" fmla="*/ f1176 1 f619"/>
                <a:gd name="f1470" fmla="*/ f1177 1 f618"/>
                <a:gd name="f1471" fmla="*/ f1178 1 f619"/>
                <a:gd name="f1472" fmla="*/ f1179 1 f618"/>
                <a:gd name="f1473" fmla="*/ f1180 1 f619"/>
                <a:gd name="f1474" fmla="*/ f1181 1 f618"/>
                <a:gd name="f1475" fmla="*/ f1182 1 f619"/>
                <a:gd name="f1476" fmla="*/ f1183 1 f618"/>
                <a:gd name="f1477" fmla="*/ f1184 1 f619"/>
                <a:gd name="f1478" fmla="*/ f1185 1 f618"/>
                <a:gd name="f1479" fmla="*/ f1186 1 f619"/>
                <a:gd name="f1480" fmla="*/ f1187 1 f618"/>
                <a:gd name="f1481" fmla="*/ f1188 1 f619"/>
                <a:gd name="f1482" fmla="*/ f1189 1 f618"/>
                <a:gd name="f1483" fmla="*/ f1190 1 f619"/>
                <a:gd name="f1484" fmla="*/ f1191 1 f618"/>
                <a:gd name="f1485" fmla="*/ f1192 1 f619"/>
                <a:gd name="f1486" fmla="*/ f1193 1 f618"/>
                <a:gd name="f1487" fmla="*/ f1194 1 f619"/>
                <a:gd name="f1488" fmla="*/ f1195 1 f618"/>
                <a:gd name="f1489" fmla="*/ f1196 1 f619"/>
                <a:gd name="f1490" fmla="*/ f1197 f613 1"/>
                <a:gd name="f1491" fmla="*/ f1198 f613 1"/>
                <a:gd name="f1492" fmla="*/ f1200 f614 1"/>
                <a:gd name="f1493" fmla="*/ f1199 f614 1"/>
                <a:gd name="f1494" fmla="*/ f1202 f613 1"/>
                <a:gd name="f1495" fmla="*/ f1203 f614 1"/>
                <a:gd name="f1496" fmla="*/ f1204 f613 1"/>
                <a:gd name="f1497" fmla="*/ f1205 f614 1"/>
                <a:gd name="f1498" fmla="*/ f1206 f613 1"/>
                <a:gd name="f1499" fmla="*/ f1207 f614 1"/>
                <a:gd name="f1500" fmla="*/ f1208 f613 1"/>
                <a:gd name="f1501" fmla="*/ f1209 f614 1"/>
                <a:gd name="f1502" fmla="*/ f1210 f613 1"/>
                <a:gd name="f1503" fmla="*/ f1211 f614 1"/>
                <a:gd name="f1504" fmla="*/ f1212 f613 1"/>
                <a:gd name="f1505" fmla="*/ f1213 f614 1"/>
                <a:gd name="f1506" fmla="*/ f1214 f613 1"/>
                <a:gd name="f1507" fmla="*/ f1215 f614 1"/>
                <a:gd name="f1508" fmla="*/ f1216 f613 1"/>
                <a:gd name="f1509" fmla="*/ f1217 f614 1"/>
                <a:gd name="f1510" fmla="*/ f1218 f613 1"/>
                <a:gd name="f1511" fmla="*/ f1219 f614 1"/>
                <a:gd name="f1512" fmla="*/ f1220 f613 1"/>
                <a:gd name="f1513" fmla="*/ f1221 f614 1"/>
                <a:gd name="f1514" fmla="*/ f1222 f613 1"/>
                <a:gd name="f1515" fmla="*/ f1223 f614 1"/>
                <a:gd name="f1516" fmla="*/ f1224 f613 1"/>
                <a:gd name="f1517" fmla="*/ f1225 f614 1"/>
                <a:gd name="f1518" fmla="*/ f1226 f613 1"/>
                <a:gd name="f1519" fmla="*/ f1227 f614 1"/>
                <a:gd name="f1520" fmla="*/ f1228 f613 1"/>
                <a:gd name="f1521" fmla="*/ f1229 f614 1"/>
                <a:gd name="f1522" fmla="*/ f1230 f614 1"/>
                <a:gd name="f1523" fmla="*/ f1231 f613 1"/>
                <a:gd name="f1524" fmla="*/ f1232 f614 1"/>
                <a:gd name="f1525" fmla="*/ f1233 f613 1"/>
                <a:gd name="f1526" fmla="*/ f1234 f614 1"/>
                <a:gd name="f1527" fmla="*/ f1235 f613 1"/>
                <a:gd name="f1528" fmla="*/ f1236 f614 1"/>
                <a:gd name="f1529" fmla="*/ f1237 f613 1"/>
                <a:gd name="f1530" fmla="*/ f1238 f614 1"/>
                <a:gd name="f1531" fmla="*/ f1239 f613 1"/>
                <a:gd name="f1532" fmla="*/ f1240 f614 1"/>
                <a:gd name="f1533" fmla="*/ f1241 f613 1"/>
                <a:gd name="f1534" fmla="*/ f1242 f614 1"/>
                <a:gd name="f1535" fmla="*/ f1243 f613 1"/>
                <a:gd name="f1536" fmla="*/ f1244 f614 1"/>
                <a:gd name="f1537" fmla="*/ f1245 f613 1"/>
                <a:gd name="f1538" fmla="*/ f1246 f614 1"/>
                <a:gd name="f1539" fmla="*/ f1247 f613 1"/>
                <a:gd name="f1540" fmla="*/ f1248 f614 1"/>
                <a:gd name="f1541" fmla="*/ f1249 f613 1"/>
                <a:gd name="f1542" fmla="*/ f1250 f614 1"/>
                <a:gd name="f1543" fmla="*/ f1251 f613 1"/>
                <a:gd name="f1544" fmla="*/ f1252 f614 1"/>
                <a:gd name="f1545" fmla="*/ f1253 f613 1"/>
                <a:gd name="f1546" fmla="*/ f1254 f614 1"/>
                <a:gd name="f1547" fmla="*/ f1255 f613 1"/>
                <a:gd name="f1548" fmla="*/ f1256 f614 1"/>
                <a:gd name="f1549" fmla="*/ f1257 f613 1"/>
                <a:gd name="f1550" fmla="*/ f1258 f614 1"/>
                <a:gd name="f1551" fmla="*/ f1259 f613 1"/>
                <a:gd name="f1552" fmla="*/ f1260 f614 1"/>
                <a:gd name="f1553" fmla="*/ f1261 f613 1"/>
                <a:gd name="f1554" fmla="*/ f1262 f614 1"/>
                <a:gd name="f1555" fmla="*/ f1263 f613 1"/>
                <a:gd name="f1556" fmla="*/ f1264 f614 1"/>
                <a:gd name="f1557" fmla="*/ f1265 f613 1"/>
                <a:gd name="f1558" fmla="*/ f1266 f614 1"/>
                <a:gd name="f1559" fmla="*/ f1267 f613 1"/>
                <a:gd name="f1560" fmla="*/ f1268 f614 1"/>
                <a:gd name="f1561" fmla="*/ f1269 f613 1"/>
                <a:gd name="f1562" fmla="*/ f1270 f614 1"/>
                <a:gd name="f1563" fmla="*/ f1271 f613 1"/>
                <a:gd name="f1564" fmla="*/ f1272 f614 1"/>
                <a:gd name="f1565" fmla="*/ f1273 f613 1"/>
                <a:gd name="f1566" fmla="*/ f1274 f614 1"/>
                <a:gd name="f1567" fmla="*/ f1275 f613 1"/>
                <a:gd name="f1568" fmla="*/ f1276 f614 1"/>
                <a:gd name="f1569" fmla="*/ f1277 f613 1"/>
                <a:gd name="f1570" fmla="*/ f1278 f614 1"/>
                <a:gd name="f1571" fmla="*/ f1279 f613 1"/>
                <a:gd name="f1572" fmla="*/ f1280 f614 1"/>
                <a:gd name="f1573" fmla="*/ f1281 f613 1"/>
                <a:gd name="f1574" fmla="*/ f1282 f614 1"/>
                <a:gd name="f1575" fmla="*/ f1283 f613 1"/>
                <a:gd name="f1576" fmla="*/ f1284 f614 1"/>
                <a:gd name="f1577" fmla="*/ f1285 f613 1"/>
                <a:gd name="f1578" fmla="*/ f1286 f614 1"/>
                <a:gd name="f1579" fmla="*/ f1287 f613 1"/>
                <a:gd name="f1580" fmla="*/ f1288 f614 1"/>
                <a:gd name="f1581" fmla="*/ f1289 f613 1"/>
                <a:gd name="f1582" fmla="*/ f1290 f614 1"/>
                <a:gd name="f1583" fmla="*/ f1291 f613 1"/>
                <a:gd name="f1584" fmla="*/ f1292 f614 1"/>
                <a:gd name="f1585" fmla="*/ f1293 f613 1"/>
                <a:gd name="f1586" fmla="*/ f1294 f614 1"/>
                <a:gd name="f1587" fmla="*/ f1295 f613 1"/>
                <a:gd name="f1588" fmla="*/ f1296 f614 1"/>
                <a:gd name="f1589" fmla="*/ f1297 f613 1"/>
                <a:gd name="f1590" fmla="*/ f1298 f614 1"/>
                <a:gd name="f1591" fmla="*/ f1299 f613 1"/>
                <a:gd name="f1592" fmla="*/ f1300 f614 1"/>
                <a:gd name="f1593" fmla="*/ f1301 f613 1"/>
                <a:gd name="f1594" fmla="*/ f1302 f614 1"/>
                <a:gd name="f1595" fmla="*/ f1303 f613 1"/>
                <a:gd name="f1596" fmla="*/ f1304 f614 1"/>
                <a:gd name="f1597" fmla="*/ f1305 f613 1"/>
                <a:gd name="f1598" fmla="*/ f1306 f614 1"/>
                <a:gd name="f1599" fmla="*/ f1307 f613 1"/>
                <a:gd name="f1600" fmla="*/ f1308 f614 1"/>
                <a:gd name="f1601" fmla="*/ f1309 f613 1"/>
                <a:gd name="f1602" fmla="*/ f1310 f614 1"/>
                <a:gd name="f1603" fmla="*/ f1311 f613 1"/>
                <a:gd name="f1604" fmla="*/ f1312 f614 1"/>
                <a:gd name="f1605" fmla="*/ f1313 f613 1"/>
                <a:gd name="f1606" fmla="*/ f1314 f614 1"/>
                <a:gd name="f1607" fmla="*/ f1315 f613 1"/>
                <a:gd name="f1608" fmla="*/ f1316 f614 1"/>
                <a:gd name="f1609" fmla="*/ f1317 f613 1"/>
                <a:gd name="f1610" fmla="*/ f1318 f614 1"/>
                <a:gd name="f1611" fmla="*/ f1319 f613 1"/>
                <a:gd name="f1612" fmla="*/ f1320 f614 1"/>
                <a:gd name="f1613" fmla="*/ f1321 f613 1"/>
                <a:gd name="f1614" fmla="*/ f1322 f614 1"/>
                <a:gd name="f1615" fmla="*/ f1323 f613 1"/>
                <a:gd name="f1616" fmla="*/ f1324 f614 1"/>
                <a:gd name="f1617" fmla="*/ f1325 f613 1"/>
                <a:gd name="f1618" fmla="*/ f1326 f614 1"/>
                <a:gd name="f1619" fmla="*/ f1327 f613 1"/>
                <a:gd name="f1620" fmla="*/ f1328 f614 1"/>
                <a:gd name="f1621" fmla="*/ f1329 f613 1"/>
                <a:gd name="f1622" fmla="*/ f1330 f614 1"/>
                <a:gd name="f1623" fmla="*/ f1331 f613 1"/>
                <a:gd name="f1624" fmla="*/ f1332 f614 1"/>
                <a:gd name="f1625" fmla="*/ f1333 f613 1"/>
                <a:gd name="f1626" fmla="*/ f1334 f614 1"/>
                <a:gd name="f1627" fmla="*/ f1335 f613 1"/>
                <a:gd name="f1628" fmla="*/ f1336 f614 1"/>
                <a:gd name="f1629" fmla="*/ f1337 f613 1"/>
                <a:gd name="f1630" fmla="*/ f1338 f614 1"/>
                <a:gd name="f1631" fmla="*/ f1339 f613 1"/>
                <a:gd name="f1632" fmla="*/ f1340 f614 1"/>
                <a:gd name="f1633" fmla="*/ f1341 f613 1"/>
                <a:gd name="f1634" fmla="*/ f1342 f614 1"/>
                <a:gd name="f1635" fmla="*/ f1343 f613 1"/>
                <a:gd name="f1636" fmla="*/ f1344 f614 1"/>
                <a:gd name="f1637" fmla="*/ f1345 f613 1"/>
                <a:gd name="f1638" fmla="*/ f1346 f614 1"/>
                <a:gd name="f1639" fmla="*/ f1347 f613 1"/>
                <a:gd name="f1640" fmla="*/ f1348 f614 1"/>
                <a:gd name="f1641" fmla="*/ f1349 f613 1"/>
                <a:gd name="f1642" fmla="*/ f1350 f614 1"/>
                <a:gd name="f1643" fmla="*/ f1351 f613 1"/>
                <a:gd name="f1644" fmla="*/ f1352 f614 1"/>
                <a:gd name="f1645" fmla="*/ f1353 f613 1"/>
                <a:gd name="f1646" fmla="*/ f1354 f614 1"/>
                <a:gd name="f1647" fmla="*/ f1355 f613 1"/>
                <a:gd name="f1648" fmla="*/ f1356 f614 1"/>
                <a:gd name="f1649" fmla="*/ f1357 f613 1"/>
                <a:gd name="f1650" fmla="*/ f1358 f614 1"/>
                <a:gd name="f1651" fmla="*/ f1359 f613 1"/>
                <a:gd name="f1652" fmla="*/ f1360 f614 1"/>
                <a:gd name="f1653" fmla="*/ f1361 f613 1"/>
                <a:gd name="f1654" fmla="*/ f1362 f614 1"/>
                <a:gd name="f1655" fmla="*/ f1363 f613 1"/>
                <a:gd name="f1656" fmla="*/ f1364 f614 1"/>
                <a:gd name="f1657" fmla="*/ f1365 f613 1"/>
                <a:gd name="f1658" fmla="*/ f1366 f614 1"/>
                <a:gd name="f1659" fmla="*/ f1367 f613 1"/>
                <a:gd name="f1660" fmla="*/ f1368 f614 1"/>
                <a:gd name="f1661" fmla="*/ f1369 f613 1"/>
                <a:gd name="f1662" fmla="*/ f1370 f614 1"/>
                <a:gd name="f1663" fmla="*/ f1371 f613 1"/>
                <a:gd name="f1664" fmla="*/ f1372 f614 1"/>
                <a:gd name="f1665" fmla="*/ f1373 f613 1"/>
                <a:gd name="f1666" fmla="*/ f1374 f614 1"/>
                <a:gd name="f1667" fmla="*/ f1375 f613 1"/>
                <a:gd name="f1668" fmla="*/ f1376 f614 1"/>
                <a:gd name="f1669" fmla="*/ f1377 f613 1"/>
                <a:gd name="f1670" fmla="*/ f1378 f614 1"/>
                <a:gd name="f1671" fmla="*/ f1379 f613 1"/>
                <a:gd name="f1672" fmla="*/ f1380 f614 1"/>
                <a:gd name="f1673" fmla="*/ f1381 f613 1"/>
                <a:gd name="f1674" fmla="*/ f1382 f614 1"/>
                <a:gd name="f1675" fmla="*/ f1383 f613 1"/>
                <a:gd name="f1676" fmla="*/ f1384 f614 1"/>
                <a:gd name="f1677" fmla="*/ f1385 f613 1"/>
                <a:gd name="f1678" fmla="*/ f1386 f614 1"/>
                <a:gd name="f1679" fmla="*/ f1387 f613 1"/>
                <a:gd name="f1680" fmla="*/ f1388 f614 1"/>
                <a:gd name="f1681" fmla="*/ f1389 f613 1"/>
                <a:gd name="f1682" fmla="*/ f1390 f614 1"/>
                <a:gd name="f1683" fmla="*/ f1391 f613 1"/>
                <a:gd name="f1684" fmla="*/ f1392 f614 1"/>
                <a:gd name="f1685" fmla="*/ f1393 f613 1"/>
                <a:gd name="f1686" fmla="*/ f1394 f614 1"/>
                <a:gd name="f1687" fmla="*/ f1395 f613 1"/>
                <a:gd name="f1688" fmla="*/ f1396 f614 1"/>
                <a:gd name="f1689" fmla="*/ f1397 f614 1"/>
                <a:gd name="f1690" fmla="*/ f1398 f614 1"/>
                <a:gd name="f1691" fmla="*/ f1399 f613 1"/>
                <a:gd name="f1692" fmla="*/ f1400 f614 1"/>
                <a:gd name="f1693" fmla="*/ f1401 f613 1"/>
                <a:gd name="f1694" fmla="*/ f1402 f614 1"/>
                <a:gd name="f1695" fmla="*/ f1403 f613 1"/>
                <a:gd name="f1696" fmla="*/ f1404 f614 1"/>
                <a:gd name="f1697" fmla="*/ f1405 f613 1"/>
                <a:gd name="f1698" fmla="*/ f1406 f613 1"/>
                <a:gd name="f1699" fmla="*/ f1407 f614 1"/>
                <a:gd name="f1700" fmla="*/ f1408 f613 1"/>
                <a:gd name="f1701" fmla="*/ f1409 f614 1"/>
                <a:gd name="f1702" fmla="*/ f1410 f613 1"/>
                <a:gd name="f1703" fmla="*/ f1411 f614 1"/>
                <a:gd name="f1704" fmla="*/ f1412 f613 1"/>
                <a:gd name="f1705" fmla="*/ f1413 f614 1"/>
                <a:gd name="f1706" fmla="*/ f1414 f613 1"/>
                <a:gd name="f1707" fmla="*/ f1415 f614 1"/>
                <a:gd name="f1708" fmla="*/ f1416 f613 1"/>
                <a:gd name="f1709" fmla="*/ f1417 f614 1"/>
                <a:gd name="f1710" fmla="*/ f1418 f613 1"/>
                <a:gd name="f1711" fmla="*/ f1419 f614 1"/>
                <a:gd name="f1712" fmla="*/ f1420 f613 1"/>
                <a:gd name="f1713" fmla="*/ f1421 f614 1"/>
                <a:gd name="f1714" fmla="*/ f1422 f613 1"/>
                <a:gd name="f1715" fmla="*/ f1423 f614 1"/>
                <a:gd name="f1716" fmla="*/ f1424 f613 1"/>
                <a:gd name="f1717" fmla="*/ f1425 f614 1"/>
                <a:gd name="f1718" fmla="*/ f1426 f613 1"/>
                <a:gd name="f1719" fmla="*/ f1427 f614 1"/>
                <a:gd name="f1720" fmla="*/ f1428 f613 1"/>
                <a:gd name="f1721" fmla="*/ f1429 f614 1"/>
                <a:gd name="f1722" fmla="*/ f1430 f613 1"/>
                <a:gd name="f1723" fmla="*/ f1431 f614 1"/>
                <a:gd name="f1724" fmla="*/ f1432 f613 1"/>
                <a:gd name="f1725" fmla="*/ f1433 f614 1"/>
                <a:gd name="f1726" fmla="*/ f1434 f613 1"/>
                <a:gd name="f1727" fmla="*/ f1435 f614 1"/>
                <a:gd name="f1728" fmla="*/ f1436 f613 1"/>
                <a:gd name="f1729" fmla="*/ f1437 f614 1"/>
                <a:gd name="f1730" fmla="*/ f1438 f613 1"/>
                <a:gd name="f1731" fmla="*/ f1439 f614 1"/>
                <a:gd name="f1732" fmla="*/ f1440 f613 1"/>
                <a:gd name="f1733" fmla="*/ f1441 f614 1"/>
                <a:gd name="f1734" fmla="*/ f1442 f613 1"/>
                <a:gd name="f1735" fmla="*/ f1443 f614 1"/>
                <a:gd name="f1736" fmla="*/ f1444 f613 1"/>
                <a:gd name="f1737" fmla="*/ f1445 f614 1"/>
                <a:gd name="f1738" fmla="*/ f1446 f613 1"/>
                <a:gd name="f1739" fmla="*/ f1447 f614 1"/>
                <a:gd name="f1740" fmla="*/ f1448 f613 1"/>
                <a:gd name="f1741" fmla="*/ f1449 f614 1"/>
                <a:gd name="f1742" fmla="*/ f1450 f613 1"/>
                <a:gd name="f1743" fmla="*/ f1451 f614 1"/>
                <a:gd name="f1744" fmla="*/ f1452 f613 1"/>
                <a:gd name="f1745" fmla="*/ f1453 f614 1"/>
                <a:gd name="f1746" fmla="*/ f1454 f613 1"/>
                <a:gd name="f1747" fmla="*/ f1455 f614 1"/>
                <a:gd name="f1748" fmla="*/ f1456 f613 1"/>
                <a:gd name="f1749" fmla="*/ f1457 f614 1"/>
                <a:gd name="f1750" fmla="*/ f1458 f613 1"/>
                <a:gd name="f1751" fmla="*/ f1459 f614 1"/>
                <a:gd name="f1752" fmla="*/ f1460 f613 1"/>
                <a:gd name="f1753" fmla="*/ f1461 f614 1"/>
                <a:gd name="f1754" fmla="*/ f1462 f613 1"/>
                <a:gd name="f1755" fmla="*/ f1463 f614 1"/>
                <a:gd name="f1756" fmla="*/ f1464 f613 1"/>
                <a:gd name="f1757" fmla="*/ f1465 f614 1"/>
                <a:gd name="f1758" fmla="*/ f1466 f613 1"/>
                <a:gd name="f1759" fmla="*/ f1467 f614 1"/>
                <a:gd name="f1760" fmla="*/ f1468 f613 1"/>
                <a:gd name="f1761" fmla="*/ f1469 f614 1"/>
                <a:gd name="f1762" fmla="*/ f1470 f613 1"/>
                <a:gd name="f1763" fmla="*/ f1471 f614 1"/>
                <a:gd name="f1764" fmla="*/ f1472 f613 1"/>
                <a:gd name="f1765" fmla="*/ f1473 f614 1"/>
                <a:gd name="f1766" fmla="*/ f1474 f613 1"/>
                <a:gd name="f1767" fmla="*/ f1475 f614 1"/>
                <a:gd name="f1768" fmla="*/ f1476 f613 1"/>
                <a:gd name="f1769" fmla="*/ f1477 f614 1"/>
                <a:gd name="f1770" fmla="*/ f1478 f613 1"/>
                <a:gd name="f1771" fmla="*/ f1479 f614 1"/>
                <a:gd name="f1772" fmla="*/ f1480 f613 1"/>
                <a:gd name="f1773" fmla="*/ f1481 f614 1"/>
                <a:gd name="f1774" fmla="*/ f1482 f613 1"/>
                <a:gd name="f1775" fmla="*/ f1483 f614 1"/>
                <a:gd name="f1776" fmla="*/ f1484 f613 1"/>
                <a:gd name="f1777" fmla="*/ f1485 f614 1"/>
                <a:gd name="f1778" fmla="*/ f1486 f613 1"/>
                <a:gd name="f1779" fmla="*/ f1487 f614 1"/>
                <a:gd name="f1780" fmla="*/ f1488 f613 1"/>
                <a:gd name="f1781" fmla="*/ f1489 f614 1"/>
              </a:gdLst>
              <a:ahLst/>
              <a:cxnLst>
                <a:cxn ang="3cd4">
                  <a:pos x="hc" y="t"/>
                </a:cxn>
                <a:cxn ang="0">
                  <a:pos x="r" y="vc"/>
                </a:cxn>
                <a:cxn ang="cd4">
                  <a:pos x="hc" y="b"/>
                </a:cxn>
                <a:cxn ang="cd2">
                  <a:pos x="l" y="vc"/>
                </a:cxn>
                <a:cxn ang="f1201">
                  <a:pos x="f1494" y="f1495"/>
                </a:cxn>
                <a:cxn ang="f1201">
                  <a:pos x="f1496" y="f1497"/>
                </a:cxn>
                <a:cxn ang="f1201">
                  <a:pos x="f1498" y="f1499"/>
                </a:cxn>
                <a:cxn ang="f1201">
                  <a:pos x="f1500" y="f1501"/>
                </a:cxn>
                <a:cxn ang="f1201">
                  <a:pos x="f1502" y="f1503"/>
                </a:cxn>
                <a:cxn ang="f1201">
                  <a:pos x="f1504" y="f1505"/>
                </a:cxn>
                <a:cxn ang="f1201">
                  <a:pos x="f1506" y="f1507"/>
                </a:cxn>
                <a:cxn ang="f1201">
                  <a:pos x="f1508" y="f1509"/>
                </a:cxn>
                <a:cxn ang="f1201">
                  <a:pos x="f1510" y="f1511"/>
                </a:cxn>
                <a:cxn ang="f1201">
                  <a:pos x="f1512" y="f1513"/>
                </a:cxn>
                <a:cxn ang="f1201">
                  <a:pos x="f1514" y="f1515"/>
                </a:cxn>
                <a:cxn ang="f1201">
                  <a:pos x="f1516" y="f1517"/>
                </a:cxn>
                <a:cxn ang="f1201">
                  <a:pos x="f1518" y="f1519"/>
                </a:cxn>
                <a:cxn ang="f1201">
                  <a:pos x="f1520" y="f1521"/>
                </a:cxn>
                <a:cxn ang="f1201">
                  <a:pos x="f1520" y="f1522"/>
                </a:cxn>
                <a:cxn ang="f1201">
                  <a:pos x="f1523" y="f1524"/>
                </a:cxn>
                <a:cxn ang="f1201">
                  <a:pos x="f1525" y="f1526"/>
                </a:cxn>
                <a:cxn ang="f1201">
                  <a:pos x="f1527" y="f1528"/>
                </a:cxn>
                <a:cxn ang="f1201">
                  <a:pos x="f1529" y="f1530"/>
                </a:cxn>
                <a:cxn ang="f1201">
                  <a:pos x="f1531" y="f1532"/>
                </a:cxn>
                <a:cxn ang="f1201">
                  <a:pos x="f1533" y="f1534"/>
                </a:cxn>
                <a:cxn ang="f1201">
                  <a:pos x="f1535" y="f1536"/>
                </a:cxn>
                <a:cxn ang="f1201">
                  <a:pos x="f1537" y="f1538"/>
                </a:cxn>
                <a:cxn ang="f1201">
                  <a:pos x="f1539" y="f1540"/>
                </a:cxn>
                <a:cxn ang="f1201">
                  <a:pos x="f1541" y="f1542"/>
                </a:cxn>
                <a:cxn ang="f1201">
                  <a:pos x="f1543" y="f1544"/>
                </a:cxn>
                <a:cxn ang="f1201">
                  <a:pos x="f1545" y="f1546"/>
                </a:cxn>
                <a:cxn ang="f1201">
                  <a:pos x="f1547" y="f1548"/>
                </a:cxn>
                <a:cxn ang="f1201">
                  <a:pos x="f1549" y="f1550"/>
                </a:cxn>
                <a:cxn ang="f1201">
                  <a:pos x="f1551" y="f1552"/>
                </a:cxn>
                <a:cxn ang="f1201">
                  <a:pos x="f1553" y="f1554"/>
                </a:cxn>
                <a:cxn ang="f1201">
                  <a:pos x="f1555" y="f1556"/>
                </a:cxn>
                <a:cxn ang="f1201">
                  <a:pos x="f1557" y="f1558"/>
                </a:cxn>
                <a:cxn ang="f1201">
                  <a:pos x="f1559" y="f1560"/>
                </a:cxn>
                <a:cxn ang="f1201">
                  <a:pos x="f1561" y="f1562"/>
                </a:cxn>
                <a:cxn ang="f1201">
                  <a:pos x="f1563" y="f1564"/>
                </a:cxn>
                <a:cxn ang="f1201">
                  <a:pos x="f1565" y="f1566"/>
                </a:cxn>
                <a:cxn ang="f1201">
                  <a:pos x="f1567" y="f1568"/>
                </a:cxn>
                <a:cxn ang="f1201">
                  <a:pos x="f1569" y="f1570"/>
                </a:cxn>
                <a:cxn ang="f1201">
                  <a:pos x="f1571" y="f1572"/>
                </a:cxn>
                <a:cxn ang="f1201">
                  <a:pos x="f1573" y="f1574"/>
                </a:cxn>
                <a:cxn ang="f1201">
                  <a:pos x="f1575" y="f1576"/>
                </a:cxn>
                <a:cxn ang="f1201">
                  <a:pos x="f1577" y="f1578"/>
                </a:cxn>
                <a:cxn ang="f1201">
                  <a:pos x="f1579" y="f1580"/>
                </a:cxn>
                <a:cxn ang="f1201">
                  <a:pos x="f1581" y="f1582"/>
                </a:cxn>
                <a:cxn ang="f1201">
                  <a:pos x="f1583" y="f1584"/>
                </a:cxn>
                <a:cxn ang="f1201">
                  <a:pos x="f1585" y="f1586"/>
                </a:cxn>
                <a:cxn ang="f1201">
                  <a:pos x="f1587" y="f1588"/>
                </a:cxn>
                <a:cxn ang="f1201">
                  <a:pos x="f1589" y="f1590"/>
                </a:cxn>
                <a:cxn ang="f1201">
                  <a:pos x="f1591" y="f1592"/>
                </a:cxn>
                <a:cxn ang="f1201">
                  <a:pos x="f1593" y="f1594"/>
                </a:cxn>
                <a:cxn ang="f1201">
                  <a:pos x="f1595" y="f1596"/>
                </a:cxn>
                <a:cxn ang="f1201">
                  <a:pos x="f1597" y="f1598"/>
                </a:cxn>
                <a:cxn ang="f1201">
                  <a:pos x="f1599" y="f1600"/>
                </a:cxn>
                <a:cxn ang="f1201">
                  <a:pos x="f1601" y="f1602"/>
                </a:cxn>
                <a:cxn ang="f1201">
                  <a:pos x="f1603" y="f1604"/>
                </a:cxn>
                <a:cxn ang="f1201">
                  <a:pos x="f1605" y="f1606"/>
                </a:cxn>
                <a:cxn ang="f1201">
                  <a:pos x="f1607" y="f1608"/>
                </a:cxn>
                <a:cxn ang="f1201">
                  <a:pos x="f1609" y="f1610"/>
                </a:cxn>
                <a:cxn ang="f1201">
                  <a:pos x="f1611" y="f1612"/>
                </a:cxn>
                <a:cxn ang="f1201">
                  <a:pos x="f1613" y="f1614"/>
                </a:cxn>
                <a:cxn ang="f1201">
                  <a:pos x="f1615" y="f1616"/>
                </a:cxn>
                <a:cxn ang="f1201">
                  <a:pos x="f1617" y="f1618"/>
                </a:cxn>
                <a:cxn ang="f1201">
                  <a:pos x="f1619" y="f1620"/>
                </a:cxn>
                <a:cxn ang="f1201">
                  <a:pos x="f1621" y="f1622"/>
                </a:cxn>
                <a:cxn ang="f1201">
                  <a:pos x="f1623" y="f1624"/>
                </a:cxn>
                <a:cxn ang="f1201">
                  <a:pos x="f1625" y="f1626"/>
                </a:cxn>
                <a:cxn ang="f1201">
                  <a:pos x="f1627" y="f1628"/>
                </a:cxn>
                <a:cxn ang="f1201">
                  <a:pos x="f1629" y="f1630"/>
                </a:cxn>
                <a:cxn ang="f1201">
                  <a:pos x="f1631" y="f1632"/>
                </a:cxn>
                <a:cxn ang="f1201">
                  <a:pos x="f1633" y="f1634"/>
                </a:cxn>
                <a:cxn ang="f1201">
                  <a:pos x="f1635" y="f1636"/>
                </a:cxn>
                <a:cxn ang="f1201">
                  <a:pos x="f1637" y="f1638"/>
                </a:cxn>
                <a:cxn ang="f1201">
                  <a:pos x="f1639" y="f1640"/>
                </a:cxn>
                <a:cxn ang="f1201">
                  <a:pos x="f1641" y="f1642"/>
                </a:cxn>
                <a:cxn ang="f1201">
                  <a:pos x="f1643" y="f1644"/>
                </a:cxn>
                <a:cxn ang="f1201">
                  <a:pos x="f1645" y="f1646"/>
                </a:cxn>
                <a:cxn ang="f1201">
                  <a:pos x="f1647" y="f1648"/>
                </a:cxn>
                <a:cxn ang="f1201">
                  <a:pos x="f1649" y="f1650"/>
                </a:cxn>
                <a:cxn ang="f1201">
                  <a:pos x="f1651" y="f1652"/>
                </a:cxn>
                <a:cxn ang="f1201">
                  <a:pos x="f1653" y="f1654"/>
                </a:cxn>
                <a:cxn ang="f1201">
                  <a:pos x="f1655" y="f1656"/>
                </a:cxn>
                <a:cxn ang="f1201">
                  <a:pos x="f1657" y="f1658"/>
                </a:cxn>
                <a:cxn ang="f1201">
                  <a:pos x="f1659" y="f1660"/>
                </a:cxn>
                <a:cxn ang="f1201">
                  <a:pos x="f1661" y="f1662"/>
                </a:cxn>
                <a:cxn ang="f1201">
                  <a:pos x="f1663" y="f1664"/>
                </a:cxn>
                <a:cxn ang="f1201">
                  <a:pos x="f1665" y="f1666"/>
                </a:cxn>
                <a:cxn ang="f1201">
                  <a:pos x="f1667" y="f1668"/>
                </a:cxn>
                <a:cxn ang="f1201">
                  <a:pos x="f1669" y="f1670"/>
                </a:cxn>
                <a:cxn ang="f1201">
                  <a:pos x="f1671" y="f1672"/>
                </a:cxn>
                <a:cxn ang="f1201">
                  <a:pos x="f1673" y="f1674"/>
                </a:cxn>
                <a:cxn ang="f1201">
                  <a:pos x="f1675" y="f1676"/>
                </a:cxn>
                <a:cxn ang="f1201">
                  <a:pos x="f1677" y="f1678"/>
                </a:cxn>
                <a:cxn ang="f1201">
                  <a:pos x="f1679" y="f1680"/>
                </a:cxn>
                <a:cxn ang="f1201">
                  <a:pos x="f1681" y="f1682"/>
                </a:cxn>
                <a:cxn ang="f1201">
                  <a:pos x="f1683" y="f1684"/>
                </a:cxn>
                <a:cxn ang="f1201">
                  <a:pos x="f1685" y="f1686"/>
                </a:cxn>
                <a:cxn ang="f1201">
                  <a:pos x="f1687" y="f1688"/>
                </a:cxn>
                <a:cxn ang="f1201">
                  <a:pos x="f1520" y="f1689"/>
                </a:cxn>
                <a:cxn ang="f1201">
                  <a:pos x="f1520" y="f1690"/>
                </a:cxn>
                <a:cxn ang="f1201">
                  <a:pos x="f1691" y="f1692"/>
                </a:cxn>
                <a:cxn ang="f1201">
                  <a:pos x="f1693" y="f1694"/>
                </a:cxn>
                <a:cxn ang="f1201">
                  <a:pos x="f1695" y="f1696"/>
                </a:cxn>
                <a:cxn ang="f1201">
                  <a:pos x="f1697" y="f1696"/>
                </a:cxn>
                <a:cxn ang="f1201">
                  <a:pos x="f1698" y="f1699"/>
                </a:cxn>
                <a:cxn ang="f1201">
                  <a:pos x="f1700" y="f1701"/>
                </a:cxn>
                <a:cxn ang="f1201">
                  <a:pos x="f1702" y="f1703"/>
                </a:cxn>
                <a:cxn ang="f1201">
                  <a:pos x="f1704" y="f1705"/>
                </a:cxn>
                <a:cxn ang="f1201">
                  <a:pos x="f1706" y="f1707"/>
                </a:cxn>
                <a:cxn ang="f1201">
                  <a:pos x="f1708" y="f1709"/>
                </a:cxn>
                <a:cxn ang="f1201">
                  <a:pos x="f1710" y="f1711"/>
                </a:cxn>
                <a:cxn ang="f1201">
                  <a:pos x="f1712" y="f1713"/>
                </a:cxn>
                <a:cxn ang="f1201">
                  <a:pos x="f1714" y="f1715"/>
                </a:cxn>
                <a:cxn ang="f1201">
                  <a:pos x="f1716" y="f1717"/>
                </a:cxn>
                <a:cxn ang="f1201">
                  <a:pos x="f1718" y="f1719"/>
                </a:cxn>
                <a:cxn ang="f1201">
                  <a:pos x="f1720" y="f1721"/>
                </a:cxn>
                <a:cxn ang="f1201">
                  <a:pos x="f1722" y="f1723"/>
                </a:cxn>
                <a:cxn ang="f1201">
                  <a:pos x="f1724" y="f1725"/>
                </a:cxn>
                <a:cxn ang="f1201">
                  <a:pos x="f1726" y="f1727"/>
                </a:cxn>
                <a:cxn ang="f1201">
                  <a:pos x="f1728" y="f1729"/>
                </a:cxn>
                <a:cxn ang="f1201">
                  <a:pos x="f1730" y="f1731"/>
                </a:cxn>
                <a:cxn ang="f1201">
                  <a:pos x="f1732" y="f1733"/>
                </a:cxn>
                <a:cxn ang="f1201">
                  <a:pos x="f1734" y="f1735"/>
                </a:cxn>
                <a:cxn ang="f1201">
                  <a:pos x="f1736" y="f1737"/>
                </a:cxn>
                <a:cxn ang="f1201">
                  <a:pos x="f1738" y="f1739"/>
                </a:cxn>
                <a:cxn ang="f1201">
                  <a:pos x="f1740" y="f1741"/>
                </a:cxn>
                <a:cxn ang="f1201">
                  <a:pos x="f1742" y="f1743"/>
                </a:cxn>
                <a:cxn ang="f1201">
                  <a:pos x="f1744" y="f1745"/>
                </a:cxn>
                <a:cxn ang="f1201">
                  <a:pos x="f1746" y="f1747"/>
                </a:cxn>
                <a:cxn ang="f1201">
                  <a:pos x="f1748" y="f1749"/>
                </a:cxn>
                <a:cxn ang="f1201">
                  <a:pos x="f1750" y="f1751"/>
                </a:cxn>
                <a:cxn ang="f1201">
                  <a:pos x="f1752" y="f1753"/>
                </a:cxn>
                <a:cxn ang="f1201">
                  <a:pos x="f1754" y="f1755"/>
                </a:cxn>
                <a:cxn ang="f1201">
                  <a:pos x="f1756" y="f1757"/>
                </a:cxn>
                <a:cxn ang="f1201">
                  <a:pos x="f1758" y="f1759"/>
                </a:cxn>
                <a:cxn ang="f1201">
                  <a:pos x="f1760" y="f1761"/>
                </a:cxn>
                <a:cxn ang="f1201">
                  <a:pos x="f1762" y="f1763"/>
                </a:cxn>
                <a:cxn ang="f1201">
                  <a:pos x="f1764" y="f1765"/>
                </a:cxn>
                <a:cxn ang="f1201">
                  <a:pos x="f1766" y="f1767"/>
                </a:cxn>
                <a:cxn ang="f1201">
                  <a:pos x="f1768" y="f1769"/>
                </a:cxn>
                <a:cxn ang="f1201">
                  <a:pos x="f1770" y="f1771"/>
                </a:cxn>
                <a:cxn ang="f1201">
                  <a:pos x="f1772" y="f1773"/>
                </a:cxn>
                <a:cxn ang="f1201">
                  <a:pos x="f1774" y="f1775"/>
                </a:cxn>
                <a:cxn ang="f1201">
                  <a:pos x="f1776" y="f1777"/>
                </a:cxn>
                <a:cxn ang="f1201">
                  <a:pos x="f1778" y="f1779"/>
                </a:cxn>
                <a:cxn ang="f1201">
                  <a:pos x="f1780" y="f1781"/>
                </a:cxn>
              </a:cxnLst>
              <a:rect l="f1490" t="f1493" r="f1491" b="f1492"/>
              <a:pathLst>
                <a:path w="5890489" h="6578438">
                  <a:moveTo>
                    <a:pt x="f8" y="f5"/>
                  </a:moveTo>
                  <a:lnTo>
                    <a:pt x="f9" y="f10"/>
                  </a:lnTo>
                  <a:lnTo>
                    <a:pt x="f11" y="f12"/>
                  </a:lnTo>
                  <a:cubicBezTo>
                    <a:pt x="f13" y="f14"/>
                    <a:pt x="f15" y="f16"/>
                    <a:pt x="f17" y="f18"/>
                  </a:cubicBezTo>
                  <a:cubicBezTo>
                    <a:pt x="f19" y="f20"/>
                    <a:pt x="f21" y="f22"/>
                    <a:pt x="f23" y="f24"/>
                  </a:cubicBezTo>
                  <a:lnTo>
                    <a:pt x="f25" y="f26"/>
                  </a:lnTo>
                  <a:lnTo>
                    <a:pt x="f27" y="f28"/>
                  </a:lnTo>
                  <a:cubicBezTo>
                    <a:pt x="f29" y="f30"/>
                    <a:pt x="f31" y="f32"/>
                    <a:pt x="f33" y="f34"/>
                  </a:cubicBezTo>
                  <a:cubicBezTo>
                    <a:pt x="f35" y="f36"/>
                    <a:pt x="f37" y="f38"/>
                    <a:pt x="f39" y="f40"/>
                  </a:cubicBezTo>
                  <a:cubicBezTo>
                    <a:pt x="f41" y="f42"/>
                    <a:pt x="f43" y="f44"/>
                    <a:pt x="f45" y="f46"/>
                  </a:cubicBezTo>
                  <a:lnTo>
                    <a:pt x="f47" y="f48"/>
                  </a:lnTo>
                  <a:cubicBezTo>
                    <a:pt x="f49" y="f50"/>
                    <a:pt x="f51" y="f52"/>
                    <a:pt x="f53" y="f54"/>
                  </a:cubicBezTo>
                  <a:cubicBezTo>
                    <a:pt x="f55" y="f56"/>
                    <a:pt x="f57" y="f58"/>
                    <a:pt x="f59" y="f60"/>
                  </a:cubicBezTo>
                  <a:lnTo>
                    <a:pt x="f6" y="f61"/>
                  </a:lnTo>
                  <a:lnTo>
                    <a:pt x="f6" y="f62"/>
                  </a:lnTo>
                  <a:lnTo>
                    <a:pt x="f63" y="f64"/>
                  </a:lnTo>
                  <a:lnTo>
                    <a:pt x="f65" y="f66"/>
                  </a:lnTo>
                  <a:lnTo>
                    <a:pt x="f67" y="f68"/>
                  </a:lnTo>
                  <a:lnTo>
                    <a:pt x="f69" y="f70"/>
                  </a:lnTo>
                  <a:lnTo>
                    <a:pt x="f71" y="f72"/>
                  </a:lnTo>
                  <a:cubicBezTo>
                    <a:pt x="f73" y="f74"/>
                    <a:pt x="f75" y="f76"/>
                    <a:pt x="f77" y="f78"/>
                  </a:cubicBezTo>
                  <a:cubicBezTo>
                    <a:pt x="f79" y="f80"/>
                    <a:pt x="f81" y="f82"/>
                    <a:pt x="f83" y="f84"/>
                  </a:cubicBezTo>
                  <a:cubicBezTo>
                    <a:pt x="f85" y="f86"/>
                    <a:pt x="f87" y="f88"/>
                    <a:pt x="f89" y="f90"/>
                  </a:cubicBezTo>
                  <a:lnTo>
                    <a:pt x="f91" y="f92"/>
                  </a:lnTo>
                  <a:cubicBezTo>
                    <a:pt x="f93" y="f94"/>
                    <a:pt x="f95" y="f96"/>
                    <a:pt x="f97" y="f98"/>
                  </a:cubicBezTo>
                  <a:lnTo>
                    <a:pt x="f99" y="f100"/>
                  </a:lnTo>
                  <a:lnTo>
                    <a:pt x="f101" y="f102"/>
                  </a:lnTo>
                  <a:cubicBezTo>
                    <a:pt x="f103" y="f104"/>
                    <a:pt x="f105" y="f106"/>
                    <a:pt x="f107" y="f108"/>
                  </a:cubicBezTo>
                  <a:cubicBezTo>
                    <a:pt x="f109" y="f110"/>
                    <a:pt x="f111" y="f112"/>
                    <a:pt x="f113" y="f114"/>
                  </a:cubicBezTo>
                  <a:lnTo>
                    <a:pt x="f115" y="f116"/>
                  </a:lnTo>
                  <a:lnTo>
                    <a:pt x="f117" y="f118"/>
                  </a:lnTo>
                  <a:cubicBezTo>
                    <a:pt x="f119" y="f120"/>
                    <a:pt x="f121" y="f54"/>
                    <a:pt x="f122" y="f123"/>
                  </a:cubicBezTo>
                  <a:lnTo>
                    <a:pt x="f124" y="f125"/>
                  </a:lnTo>
                  <a:cubicBezTo>
                    <a:pt x="f126" y="f127"/>
                    <a:pt x="f128" y="f129"/>
                    <a:pt x="f130" y="f131"/>
                  </a:cubicBezTo>
                  <a:lnTo>
                    <a:pt x="f132" y="f133"/>
                  </a:lnTo>
                  <a:lnTo>
                    <a:pt x="f134" y="f135"/>
                  </a:lnTo>
                  <a:lnTo>
                    <a:pt x="f136" y="f137"/>
                  </a:ln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lnTo>
                    <a:pt x="f168" y="f169"/>
                  </a:lnTo>
                  <a:lnTo>
                    <a:pt x="f170" y="f171"/>
                  </a:lnTo>
                  <a:lnTo>
                    <a:pt x="f172" y="f173"/>
                  </a:lnTo>
                  <a:lnTo>
                    <a:pt x="f174" y="f175"/>
                  </a:lnTo>
                  <a:lnTo>
                    <a:pt x="f176" y="f177"/>
                  </a:lnTo>
                  <a:cubicBezTo>
                    <a:pt x="f178" y="f179"/>
                    <a:pt x="f180" y="f181"/>
                    <a:pt x="f182" y="f183"/>
                  </a:cubicBezTo>
                  <a:lnTo>
                    <a:pt x="f184" y="f185"/>
                  </a:lnTo>
                  <a:cubicBezTo>
                    <a:pt x="f186" y="f187"/>
                    <a:pt x="f188" y="f189"/>
                    <a:pt x="f190" y="f191"/>
                  </a:cubicBezTo>
                  <a:lnTo>
                    <a:pt x="f192" y="f193"/>
                  </a:lnTo>
                  <a:cubicBezTo>
                    <a:pt x="f194" y="f195"/>
                    <a:pt x="f196" y="f197"/>
                    <a:pt x="f198" y="f199"/>
                  </a:cubicBezTo>
                  <a:cubicBezTo>
                    <a:pt x="f200" y="f201"/>
                    <a:pt x="f202" y="f203"/>
                    <a:pt x="f204" y="f205"/>
                  </a:cubicBezTo>
                  <a:cubicBezTo>
                    <a:pt x="f206" y="f207"/>
                    <a:pt x="f208" y="f209"/>
                    <a:pt x="f210" y="f211"/>
                  </a:cubicBezTo>
                  <a:lnTo>
                    <a:pt x="f212" y="f213"/>
                  </a:lnTo>
                  <a:lnTo>
                    <a:pt x="f214" y="f215"/>
                  </a:ln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ubicBezTo>
                    <a:pt x="f264" y="f265"/>
                    <a:pt x="f266" y="f267"/>
                    <a:pt x="f268" y="f269"/>
                  </a:cubicBezTo>
                  <a:cubicBezTo>
                    <a:pt x="f270" y="f271"/>
                    <a:pt x="f272" y="f273"/>
                    <a:pt x="f274" y="f275"/>
                  </a:cubicBezTo>
                  <a:cubicBezTo>
                    <a:pt x="f276" y="f277"/>
                    <a:pt x="f278" y="f279"/>
                    <a:pt x="f280" y="f281"/>
                  </a:cubicBezTo>
                  <a:cubicBezTo>
                    <a:pt x="f282" y="f283"/>
                    <a:pt x="f284" y="f285"/>
                    <a:pt x="f286" y="f287"/>
                  </a:cubicBezTo>
                  <a:cubicBezTo>
                    <a:pt x="f288" y="f289"/>
                    <a:pt x="f290" y="f291"/>
                    <a:pt x="f292" y="f293"/>
                  </a:cubicBezTo>
                  <a:cubicBezTo>
                    <a:pt x="f294" y="f295"/>
                    <a:pt x="f296" y="f297"/>
                    <a:pt x="f298" y="f299"/>
                  </a:cubicBezTo>
                  <a:lnTo>
                    <a:pt x="f300" y="f301"/>
                  </a:lnTo>
                  <a:lnTo>
                    <a:pt x="f302" y="f303"/>
                  </a:lnTo>
                  <a:cubicBezTo>
                    <a:pt x="f304" y="f305"/>
                    <a:pt x="f306" y="f307"/>
                    <a:pt x="f308" y="f309"/>
                  </a:cubicBezTo>
                  <a:lnTo>
                    <a:pt x="f310" y="f311"/>
                  </a:lnTo>
                  <a:cubicBezTo>
                    <a:pt x="f312" y="f313"/>
                    <a:pt x="f314" y="f315"/>
                    <a:pt x="f316" y="f317"/>
                  </a:cubicBezTo>
                  <a:cubicBezTo>
                    <a:pt x="f318" y="f319"/>
                    <a:pt x="f320" y="f321"/>
                    <a:pt x="f322" y="f323"/>
                  </a:cubicBezTo>
                  <a:cubicBezTo>
                    <a:pt x="f324" y="f325"/>
                    <a:pt x="f326" y="f327"/>
                    <a:pt x="f328" y="f329"/>
                  </a:cubicBezTo>
                  <a:lnTo>
                    <a:pt x="f330" y="f331"/>
                  </a:lnTo>
                  <a:lnTo>
                    <a:pt x="f332" y="f333"/>
                  </a:lnTo>
                  <a:cubicBezTo>
                    <a:pt x="f334" y="f335"/>
                    <a:pt x="f336" y="f337"/>
                    <a:pt x="f338" y="f339"/>
                  </a:cubicBezTo>
                  <a:lnTo>
                    <a:pt x="f340" y="f341"/>
                  </a:lnTo>
                  <a:cubicBezTo>
                    <a:pt x="f342" y="f343"/>
                    <a:pt x="f344" y="f345"/>
                    <a:pt x="f346" y="f347"/>
                  </a:cubicBezTo>
                  <a:cubicBezTo>
                    <a:pt x="f348" y="f349"/>
                    <a:pt x="f350" y="f351"/>
                    <a:pt x="f352" y="f353"/>
                  </a:cubicBezTo>
                  <a:lnTo>
                    <a:pt x="f354" y="f355"/>
                  </a:lnTo>
                  <a:lnTo>
                    <a:pt x="f356" y="f357"/>
                  </a:lnTo>
                  <a:cubicBezTo>
                    <a:pt x="f358" y="f359"/>
                    <a:pt x="f360" y="f361"/>
                    <a:pt x="f362" y="f363"/>
                  </a:cubicBezTo>
                  <a:lnTo>
                    <a:pt x="f364" y="f365"/>
                  </a:lnTo>
                  <a:cubicBezTo>
                    <a:pt x="f366" y="f367"/>
                    <a:pt x="f368" y="f369"/>
                    <a:pt x="f370" y="f371"/>
                  </a:cubicBezTo>
                  <a:cubicBezTo>
                    <a:pt x="f372" y="f373"/>
                    <a:pt x="f374" y="f375"/>
                    <a:pt x="f376" y="f377"/>
                  </a:cubicBezTo>
                  <a:cubicBezTo>
                    <a:pt x="f378" y="f379"/>
                    <a:pt x="f380" y="f381"/>
                    <a:pt x="f382" y="f383"/>
                  </a:cubicBezTo>
                  <a:lnTo>
                    <a:pt x="f384" y="f385"/>
                  </a:lnTo>
                  <a:lnTo>
                    <a:pt x="f386" y="f387"/>
                  </a:lnTo>
                  <a:lnTo>
                    <a:pt x="f388" y="f389"/>
                  </a:lnTo>
                  <a:cubicBezTo>
                    <a:pt x="f390" y="f391"/>
                    <a:pt x="f392" y="f393"/>
                    <a:pt x="f394" y="f395"/>
                  </a:cubicBezTo>
                  <a:cubicBezTo>
                    <a:pt x="f396" y="f397"/>
                    <a:pt x="f398" y="f399"/>
                    <a:pt x="f400" y="f401"/>
                  </a:cubicBezTo>
                  <a:cubicBezTo>
                    <a:pt x="f402" y="f403"/>
                    <a:pt x="f404" y="f405"/>
                    <a:pt x="f406" y="f407"/>
                  </a:cubicBezTo>
                  <a:lnTo>
                    <a:pt x="f408" y="f409"/>
                  </a:lnTo>
                  <a:cubicBezTo>
                    <a:pt x="f410" y="f411"/>
                    <a:pt x="f412" y="f413"/>
                    <a:pt x="f414" y="f415"/>
                  </a:cubicBezTo>
                  <a:lnTo>
                    <a:pt x="f6" y="f416"/>
                  </a:lnTo>
                  <a:lnTo>
                    <a:pt x="f6" y="f417"/>
                  </a:lnTo>
                  <a:lnTo>
                    <a:pt x="f418" y="f419"/>
                  </a:lnTo>
                  <a:cubicBezTo>
                    <a:pt x="f420" y="f421"/>
                    <a:pt x="f422" y="f423"/>
                    <a:pt x="f424" y="f425"/>
                  </a:cubicBezTo>
                  <a:lnTo>
                    <a:pt x="f426" y="f7"/>
                  </a:lnTo>
                  <a:lnTo>
                    <a:pt x="f427" y="f7"/>
                  </a:lnTo>
                  <a:lnTo>
                    <a:pt x="f428" y="f429"/>
                  </a:lnTo>
                  <a:cubicBezTo>
                    <a:pt x="f430" y="f431"/>
                    <a:pt x="f432" y="f433"/>
                    <a:pt x="f434" y="f435"/>
                  </a:cubicBezTo>
                  <a:cubicBezTo>
                    <a:pt x="f436" y="f437"/>
                    <a:pt x="f438" y="f439"/>
                    <a:pt x="f440" y="f441"/>
                  </a:cubicBezTo>
                  <a:lnTo>
                    <a:pt x="f442" y="f443"/>
                  </a:lnTo>
                  <a:lnTo>
                    <a:pt x="f444" y="f445"/>
                  </a:ln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cubicBezTo>
                    <a:pt x="f500" y="f501"/>
                    <a:pt x="f502" y="f503"/>
                    <a:pt x="f504" y="f505"/>
                  </a:cubicBezTo>
                  <a:cubicBezTo>
                    <a:pt x="f506" y="f507"/>
                    <a:pt x="f508" y="f509"/>
                    <a:pt x="f510" y="f511"/>
                  </a:cubicBezTo>
                  <a:lnTo>
                    <a:pt x="f512" y="f513"/>
                  </a:lnTo>
                  <a:lnTo>
                    <a:pt x="f514" y="f515"/>
                  </a:lnTo>
                  <a:lnTo>
                    <a:pt x="f516" y="f517"/>
                  </a:lnTo>
                  <a:lnTo>
                    <a:pt x="f518" y="f519"/>
                  </a:lnTo>
                  <a:lnTo>
                    <a:pt x="f520" y="f521"/>
                  </a:lnTo>
                  <a:cubicBezTo>
                    <a:pt x="f522" y="f523"/>
                    <a:pt x="f524" y="f525"/>
                    <a:pt x="f526" y="f527"/>
                  </a:cubicBezTo>
                  <a:cubicBezTo>
                    <a:pt x="f528" y="f529"/>
                    <a:pt x="f530" y="f531"/>
                    <a:pt x="f532" y="f533"/>
                  </a:cubicBez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lnTo>
                    <a:pt x="f560" y="f561"/>
                  </a:lnTo>
                  <a:cubicBezTo>
                    <a:pt x="f562" y="f563"/>
                    <a:pt x="f564" y="f565"/>
                    <a:pt x="f566" y="f567"/>
                  </a:cubicBezTo>
                  <a:lnTo>
                    <a:pt x="f568" y="f569"/>
                  </a:lnTo>
                  <a:cubicBezTo>
                    <a:pt x="f570" y="f571"/>
                    <a:pt x="f572" y="f573"/>
                    <a:pt x="f574" y="f575"/>
                  </a:cubicBezTo>
                  <a:lnTo>
                    <a:pt x="f576" y="f577"/>
                  </a:lnTo>
                  <a:lnTo>
                    <a:pt x="f578" y="f579"/>
                  </a:lnTo>
                  <a:lnTo>
                    <a:pt x="f580" y="f581"/>
                  </a:lnTo>
                  <a:lnTo>
                    <a:pt x="f582" y="f583"/>
                  </a:lnTo>
                  <a:lnTo>
                    <a:pt x="f584" y="f585"/>
                  </a:lnTo>
                  <a:cubicBezTo>
                    <a:pt x="f586" y="f587"/>
                    <a:pt x="f588" y="f589"/>
                    <a:pt x="f590" y="f591"/>
                  </a:cubicBezTo>
                  <a:cubicBezTo>
                    <a:pt x="f592" y="f593"/>
                    <a:pt x="f594" y="f595"/>
                    <a:pt x="f596" y="f597"/>
                  </a:cubicBezTo>
                  <a:cubicBezTo>
                    <a:pt x="f598" y="f599"/>
                    <a:pt x="f600" y="f601"/>
                    <a:pt x="f602" y="f603"/>
                  </a:cubicBezTo>
                  <a:cubicBezTo>
                    <a:pt x="f604" y="f605"/>
                    <a:pt x="f606" y="f607"/>
                    <a:pt x="f608" y="f609"/>
                  </a:cubicBezTo>
                  <a:lnTo>
                    <a:pt x="f610" y="f611"/>
                  </a:ln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Freeform: Shape 15">
              <a:extLst>
                <a:ext uri="{FF2B5EF4-FFF2-40B4-BE49-F238E27FC236}">
                  <a16:creationId xmlns:a16="http://schemas.microsoft.com/office/drawing/2014/main" id="{912A3320-B98F-08D9-36BF-8B9F23302455}"/>
                </a:ext>
                <a:ext uri="{C183D7F6-B498-43B3-948B-1728B52AA6E4}">
                  <adec:decorative xmlns:adec="http://schemas.microsoft.com/office/drawing/2017/decorative" val="1"/>
                </a:ext>
              </a:extLst>
            </p:cNvPr>
            <p:cNvSpPr/>
            <p:nvPr/>
          </p:nvSpPr>
          <p:spPr>
            <a:xfrm flipH="1">
              <a:off x="2642" y="481257"/>
              <a:ext cx="5928603" cy="6805001"/>
            </a:xfrm>
            <a:custGeom>
              <a:avLst/>
              <a:gdLst>
                <a:gd name="f0" fmla="val 10800000"/>
                <a:gd name="f1" fmla="val 5400000"/>
                <a:gd name="f2" fmla="val 180"/>
                <a:gd name="f3" fmla="val w"/>
                <a:gd name="f4" fmla="val h"/>
                <a:gd name="f5" fmla="val 0"/>
                <a:gd name="f6" fmla="val 5890491"/>
                <a:gd name="f7" fmla="val 6578439"/>
                <a:gd name="f8" fmla="val 3517682"/>
                <a:gd name="f9" fmla="val 4402017"/>
                <a:gd name="f10" fmla="val 5213742"/>
                <a:gd name="f11" fmla="val 315483"/>
                <a:gd name="f12" fmla="val 5849513"/>
                <a:gd name="f13" fmla="val 841730"/>
                <a:gd name="f14" fmla="val 879061"/>
                <a:gd name="f15" fmla="val 2034114"/>
                <a:gd name="f16" fmla="val 5757065"/>
                <a:gd name="f17" fmla="val 1854938"/>
                <a:gd name="f18" fmla="val 5696443"/>
                <a:gd name="f19" fmla="val 1781264"/>
                <a:gd name="f20" fmla="val 5632076"/>
                <a:gd name="f21" fmla="val 1710299"/>
                <a:gd name="f22" fmla="val 5564060"/>
                <a:gd name="f23" fmla="val 1642182"/>
                <a:gd name="f24" fmla="val 5015393"/>
                <a:gd name="f25" fmla="val 1092636"/>
                <a:gd name="f26" fmla="val 4288592"/>
                <a:gd name="f27" fmla="val 790012"/>
                <a:gd name="f28" fmla="val 3517551"/>
                <a:gd name="f29" fmla="val 2701750"/>
                <a:gd name="f30" fmla="val 2131676"/>
                <a:gd name="f31" fmla="val 1015335"/>
                <a:gd name="f32" fmla="val 1611552"/>
                <a:gd name="f33" fmla="val 1543282"/>
                <a:gd name="f34" fmla="val 1435754"/>
                <a:gd name="f35" fmla="val 1721722"/>
                <a:gd name="f36" fmla="val 1375945"/>
                <a:gd name="f37" fmla="val 1822729"/>
                <a:gd name="f38" fmla="val 1340656"/>
                <a:gd name="f39" fmla="val 1897925"/>
                <a:gd name="f40" fmla="val 1289148"/>
                <a:gd name="f41" fmla="val 2007623"/>
                <a:gd name="f42" fmla="val 1252432"/>
                <a:gd name="f43" fmla="val 2155907"/>
                <a:gd name="f44" fmla="val 1201705"/>
                <a:gd name="f45" fmla="val 2361213"/>
                <a:gd name="f46" fmla="val 1133721"/>
                <a:gd name="f47" fmla="val 2635919"/>
                <a:gd name="f48" fmla="val 1040568"/>
                <a:gd name="f49" fmla="val 3012290"/>
                <a:gd name="f50" fmla="val 852705"/>
                <a:gd name="f51" fmla="val 3529176"/>
                <a:gd name="f52" fmla="val 749952"/>
                <a:gd name="f53" fmla="val 3811784"/>
                <a:gd name="f54" fmla="val 753584"/>
                <a:gd name="f55" fmla="val 4108747"/>
                <a:gd name="f56" fmla="val 863863"/>
                <a:gd name="f57" fmla="val 4437051"/>
                <a:gd name="f58" fmla="val 964800"/>
                <a:gd name="f59" fmla="val 4737438"/>
                <a:gd name="f60" fmla="val 1154869"/>
                <a:gd name="f61" fmla="val 5055603"/>
                <a:gd name="f62" fmla="val 1413569"/>
                <a:gd name="f63" fmla="val 5357174"/>
                <a:gd name="f64" fmla="val 1718326"/>
                <a:gd name="f65" fmla="val 5712343"/>
                <a:gd name="f66" fmla="val 2021008"/>
                <a:gd name="f67" fmla="val 5969404"/>
                <a:gd name="f68" fmla="val 2339129"/>
                <a:gd name="f69" fmla="val 6143367"/>
                <a:gd name="f70" fmla="val 2679565"/>
                <a:gd name="f71" fmla="val 6329577"/>
                <a:gd name="f72" fmla="val 3039591"/>
                <a:gd name="f73" fmla="val 6420049"/>
                <a:gd name="f74" fmla="val 3439449"/>
                <a:gd name="f75" fmla="val 4142246"/>
                <a:gd name="f76" fmla="val 4633828"/>
                <a:gd name="f77" fmla="val 5976251"/>
                <a:gd name="f78" fmla="val 5251388"/>
                <a:gd name="f79" fmla="val 5349009"/>
                <a:gd name="f80" fmla="val 5389949"/>
                <a:gd name="f81" fmla="val 5208364"/>
                <a:gd name="f82" fmla="val 5526047"/>
                <a:gd name="f83" fmla="val 5081677"/>
                <a:gd name="f84" fmla="val 5657731"/>
                <a:gd name="f85" fmla="val 4959205"/>
                <a:gd name="f86" fmla="val 5719520"/>
                <a:gd name="f87" fmla="val 4901722"/>
                <a:gd name="f88" fmla="val 5779200"/>
                <a:gd name="f89" fmla="val 4846206"/>
                <a:gd name="f90" fmla="val 5836127"/>
                <a:gd name="f91" fmla="val 4792052"/>
                <a:gd name="f92" fmla="val 4738662"/>
                <a:gd name="f93" fmla="val 5821964"/>
                <a:gd name="f94" fmla="val 5802001"/>
                <a:gd name="f95" fmla="val 5907904"/>
                <a:gd name="f96" fmla="val 5634962"/>
                <a:gd name="f97" fmla="val 6077456"/>
                <a:gd name="f98" fmla="val 5467509"/>
                <a:gd name="f99" fmla="val 6243625"/>
                <a:gd name="f100" fmla="val 5294358"/>
                <a:gd name="f101" fmla="val 6397505"/>
                <a:gd name="f102" fmla="val 5077178"/>
                <a:gd name="f103" fmla="val 1567290"/>
                <a:gd name="f104" fmla="val 1508588"/>
                <a:gd name="f105" fmla="val 6535186"/>
                <a:gd name="f106" fmla="val 1263991"/>
                <a:gd name="f107" fmla="val 6345442"/>
                <a:gd name="f108" fmla="val 1038054"/>
                <a:gd name="f109" fmla="val 6122666"/>
                <a:gd name="f110" fmla="val 826498"/>
                <a:gd name="f111" fmla="val 5876034"/>
                <a:gd name="f112" fmla="val 261613"/>
                <a:gd name="f113" fmla="val 5217713"/>
                <a:gd name="f114" fmla="+- 0 0 239182"/>
                <a:gd name="f115" fmla="val 4250314"/>
                <a:gd name="f116" fmla="val 122403"/>
                <a:gd name="f117" fmla="val 3255655"/>
                <a:gd name="f118" fmla="val 607497"/>
                <a:gd name="f119" fmla="val 1921629"/>
                <a:gd name="f120" fmla="val 393040"/>
                <a:gd name="f121" fmla="val 1662857"/>
                <a:gd name="f122" fmla="val 1061197"/>
                <a:gd name="f123" fmla="val 984650"/>
                <a:gd name="f124" fmla="val 1729484"/>
                <a:gd name="f125" fmla="val 306444"/>
                <a:gd name="f126" fmla="val 2498060"/>
                <a:gd name="f127" fmla="+- 0 0 -90"/>
                <a:gd name="f128" fmla="*/ f3 1 5890491"/>
                <a:gd name="f129" fmla="*/ f4 1 6578439"/>
                <a:gd name="f130" fmla="+- f7 0 f5"/>
                <a:gd name="f131" fmla="+- f6 0 f5"/>
                <a:gd name="f132" fmla="*/ f127 f0 1"/>
                <a:gd name="f133" fmla="*/ f131 1 5890491"/>
                <a:gd name="f134" fmla="*/ f130 1 6578439"/>
                <a:gd name="f135" fmla="*/ 3517682 f131 1"/>
                <a:gd name="f136" fmla="*/ 0 f130 1"/>
                <a:gd name="f137" fmla="*/ 5849513 f131 1"/>
                <a:gd name="f138" fmla="*/ 841730 f130 1"/>
                <a:gd name="f139" fmla="*/ 5890491 f131 1"/>
                <a:gd name="f140" fmla="*/ 879061 f130 1"/>
                <a:gd name="f141" fmla="*/ 2034114 f130 1"/>
                <a:gd name="f142" fmla="*/ 5757065 f131 1"/>
                <a:gd name="f143" fmla="*/ 1854938 f130 1"/>
                <a:gd name="f144" fmla="*/ 5564060 f131 1"/>
                <a:gd name="f145" fmla="*/ 1642182 f130 1"/>
                <a:gd name="f146" fmla="*/ 3517551 f131 1"/>
                <a:gd name="f147" fmla="*/ 790012 f130 1"/>
                <a:gd name="f148" fmla="*/ 1611552 f131 1"/>
                <a:gd name="f149" fmla="*/ 1543282 f130 1"/>
                <a:gd name="f150" fmla="*/ 1340656 f131 1"/>
                <a:gd name="f151" fmla="*/ 1897925 f130 1"/>
                <a:gd name="f152" fmla="*/ 1201705 f131 1"/>
                <a:gd name="f153" fmla="*/ 2361213 f130 1"/>
                <a:gd name="f154" fmla="*/ 852705 f131 1"/>
                <a:gd name="f155" fmla="*/ 3529176 f130 1"/>
                <a:gd name="f156" fmla="*/ 863863 f131 1"/>
                <a:gd name="f157" fmla="*/ 4437051 f130 1"/>
                <a:gd name="f158" fmla="*/ 1413569 f131 1"/>
                <a:gd name="f159" fmla="*/ 5357174 f130 1"/>
                <a:gd name="f160" fmla="*/ 2339129 f131 1"/>
                <a:gd name="f161" fmla="*/ 6143367 f130 1"/>
                <a:gd name="f162" fmla="*/ 3439449 f131 1"/>
                <a:gd name="f163" fmla="*/ 6420049 f130 1"/>
                <a:gd name="f164" fmla="*/ 5251388 f131 1"/>
                <a:gd name="f165" fmla="*/ 5349009 f130 1"/>
                <a:gd name="f166" fmla="*/ 5657731 f131 1"/>
                <a:gd name="f167" fmla="*/ 4959205 f130 1"/>
                <a:gd name="f168" fmla="*/ 5836127 f131 1"/>
                <a:gd name="f169" fmla="*/ 4792052 f130 1"/>
                <a:gd name="f170" fmla="*/ 4738662 f130 1"/>
                <a:gd name="f171" fmla="*/ 5821964 f130 1"/>
                <a:gd name="f172" fmla="*/ 5802001 f131 1"/>
                <a:gd name="f173" fmla="*/ 5907904 f130 1"/>
                <a:gd name="f174" fmla="*/ 5294358 f131 1"/>
                <a:gd name="f175" fmla="*/ 6397505 f130 1"/>
                <a:gd name="f176" fmla="*/ 5077178 f131 1"/>
                <a:gd name="f177" fmla="*/ 6578439 f130 1"/>
                <a:gd name="f178" fmla="*/ 1567290 f131 1"/>
                <a:gd name="f179" fmla="*/ 1508588 f131 1"/>
                <a:gd name="f180" fmla="*/ 6535186 f130 1"/>
                <a:gd name="f181" fmla="*/ 826498 f131 1"/>
                <a:gd name="f182" fmla="*/ 5876034 f130 1"/>
                <a:gd name="f183" fmla="*/ 122403 f131 1"/>
                <a:gd name="f184" fmla="*/ 3255655 f130 1"/>
                <a:gd name="f185" fmla="*/ 1061197 f131 1"/>
                <a:gd name="f186" fmla="*/ 984650 f130 1"/>
                <a:gd name="f187" fmla="*/ f132 1 f2"/>
                <a:gd name="f188" fmla="*/ f135 1 5890491"/>
                <a:gd name="f189" fmla="*/ f136 1 6578439"/>
                <a:gd name="f190" fmla="*/ f137 1 5890491"/>
                <a:gd name="f191" fmla="*/ f138 1 6578439"/>
                <a:gd name="f192" fmla="*/ f139 1 5890491"/>
                <a:gd name="f193" fmla="*/ f140 1 6578439"/>
                <a:gd name="f194" fmla="*/ f141 1 6578439"/>
                <a:gd name="f195" fmla="*/ f142 1 5890491"/>
                <a:gd name="f196" fmla="*/ f143 1 6578439"/>
                <a:gd name="f197" fmla="*/ f144 1 5890491"/>
                <a:gd name="f198" fmla="*/ f145 1 6578439"/>
                <a:gd name="f199" fmla="*/ f146 1 5890491"/>
                <a:gd name="f200" fmla="*/ f147 1 6578439"/>
                <a:gd name="f201" fmla="*/ f148 1 5890491"/>
                <a:gd name="f202" fmla="*/ f149 1 6578439"/>
                <a:gd name="f203" fmla="*/ f150 1 5890491"/>
                <a:gd name="f204" fmla="*/ f151 1 6578439"/>
                <a:gd name="f205" fmla="*/ f152 1 5890491"/>
                <a:gd name="f206" fmla="*/ f153 1 6578439"/>
                <a:gd name="f207" fmla="*/ f154 1 5890491"/>
                <a:gd name="f208" fmla="*/ f155 1 6578439"/>
                <a:gd name="f209" fmla="*/ f156 1 5890491"/>
                <a:gd name="f210" fmla="*/ f157 1 6578439"/>
                <a:gd name="f211" fmla="*/ f158 1 5890491"/>
                <a:gd name="f212" fmla="*/ f159 1 6578439"/>
                <a:gd name="f213" fmla="*/ f160 1 5890491"/>
                <a:gd name="f214" fmla="*/ f161 1 6578439"/>
                <a:gd name="f215" fmla="*/ f162 1 5890491"/>
                <a:gd name="f216" fmla="*/ f163 1 6578439"/>
                <a:gd name="f217" fmla="*/ f164 1 5890491"/>
                <a:gd name="f218" fmla="*/ f165 1 6578439"/>
                <a:gd name="f219" fmla="*/ f166 1 5890491"/>
                <a:gd name="f220" fmla="*/ f167 1 6578439"/>
                <a:gd name="f221" fmla="*/ f168 1 5890491"/>
                <a:gd name="f222" fmla="*/ f169 1 6578439"/>
                <a:gd name="f223" fmla="*/ f170 1 6578439"/>
                <a:gd name="f224" fmla="*/ f171 1 6578439"/>
                <a:gd name="f225" fmla="*/ f172 1 5890491"/>
                <a:gd name="f226" fmla="*/ f173 1 6578439"/>
                <a:gd name="f227" fmla="*/ f174 1 5890491"/>
                <a:gd name="f228" fmla="*/ f175 1 6578439"/>
                <a:gd name="f229" fmla="*/ f176 1 5890491"/>
                <a:gd name="f230" fmla="*/ f177 1 6578439"/>
                <a:gd name="f231" fmla="*/ f178 1 5890491"/>
                <a:gd name="f232" fmla="*/ f179 1 5890491"/>
                <a:gd name="f233" fmla="*/ f180 1 6578439"/>
                <a:gd name="f234" fmla="*/ f181 1 5890491"/>
                <a:gd name="f235" fmla="*/ f182 1 6578439"/>
                <a:gd name="f236" fmla="*/ f183 1 5890491"/>
                <a:gd name="f237" fmla="*/ f184 1 6578439"/>
                <a:gd name="f238" fmla="*/ f185 1 5890491"/>
                <a:gd name="f239" fmla="*/ f186 1 6578439"/>
                <a:gd name="f240" fmla="*/ f5 1 f133"/>
                <a:gd name="f241" fmla="*/ f6 1 f133"/>
                <a:gd name="f242" fmla="*/ f5 1 f134"/>
                <a:gd name="f243" fmla="*/ f7 1 f134"/>
                <a:gd name="f244" fmla="+- f187 0 f1"/>
                <a:gd name="f245" fmla="*/ f188 1 f133"/>
                <a:gd name="f246" fmla="*/ f189 1 f134"/>
                <a:gd name="f247" fmla="*/ f190 1 f133"/>
                <a:gd name="f248" fmla="*/ f191 1 f134"/>
                <a:gd name="f249" fmla="*/ f192 1 f133"/>
                <a:gd name="f250" fmla="*/ f193 1 f134"/>
                <a:gd name="f251" fmla="*/ f194 1 f134"/>
                <a:gd name="f252" fmla="*/ f195 1 f133"/>
                <a:gd name="f253" fmla="*/ f196 1 f134"/>
                <a:gd name="f254" fmla="*/ f197 1 f133"/>
                <a:gd name="f255" fmla="*/ f198 1 f134"/>
                <a:gd name="f256" fmla="*/ f199 1 f133"/>
                <a:gd name="f257" fmla="*/ f200 1 f134"/>
                <a:gd name="f258" fmla="*/ f201 1 f133"/>
                <a:gd name="f259" fmla="*/ f202 1 f134"/>
                <a:gd name="f260" fmla="*/ f203 1 f133"/>
                <a:gd name="f261" fmla="*/ f204 1 f134"/>
                <a:gd name="f262" fmla="*/ f205 1 f133"/>
                <a:gd name="f263" fmla="*/ f206 1 f134"/>
                <a:gd name="f264" fmla="*/ f207 1 f133"/>
                <a:gd name="f265" fmla="*/ f208 1 f134"/>
                <a:gd name="f266" fmla="*/ f209 1 f133"/>
                <a:gd name="f267" fmla="*/ f210 1 f134"/>
                <a:gd name="f268" fmla="*/ f211 1 f133"/>
                <a:gd name="f269" fmla="*/ f212 1 f134"/>
                <a:gd name="f270" fmla="*/ f213 1 f133"/>
                <a:gd name="f271" fmla="*/ f214 1 f134"/>
                <a:gd name="f272" fmla="*/ f215 1 f133"/>
                <a:gd name="f273" fmla="*/ f216 1 f134"/>
                <a:gd name="f274" fmla="*/ f217 1 f133"/>
                <a:gd name="f275" fmla="*/ f218 1 f134"/>
                <a:gd name="f276" fmla="*/ f219 1 f133"/>
                <a:gd name="f277" fmla="*/ f220 1 f134"/>
                <a:gd name="f278" fmla="*/ f221 1 f133"/>
                <a:gd name="f279" fmla="*/ f222 1 f134"/>
                <a:gd name="f280" fmla="*/ f223 1 f134"/>
                <a:gd name="f281" fmla="*/ f224 1 f134"/>
                <a:gd name="f282" fmla="*/ f225 1 f133"/>
                <a:gd name="f283" fmla="*/ f226 1 f134"/>
                <a:gd name="f284" fmla="*/ f227 1 f133"/>
                <a:gd name="f285" fmla="*/ f228 1 f134"/>
                <a:gd name="f286" fmla="*/ f229 1 f133"/>
                <a:gd name="f287" fmla="*/ f230 1 f134"/>
                <a:gd name="f288" fmla="*/ f231 1 f133"/>
                <a:gd name="f289" fmla="*/ f232 1 f133"/>
                <a:gd name="f290" fmla="*/ f233 1 f134"/>
                <a:gd name="f291" fmla="*/ f234 1 f133"/>
                <a:gd name="f292" fmla="*/ f235 1 f134"/>
                <a:gd name="f293" fmla="*/ f236 1 f133"/>
                <a:gd name="f294" fmla="*/ f237 1 f134"/>
                <a:gd name="f295" fmla="*/ f238 1 f133"/>
                <a:gd name="f296" fmla="*/ f239 1 f134"/>
                <a:gd name="f297" fmla="*/ f240 f128 1"/>
                <a:gd name="f298" fmla="*/ f241 f128 1"/>
                <a:gd name="f299" fmla="*/ f243 f129 1"/>
                <a:gd name="f300" fmla="*/ f242 f129 1"/>
                <a:gd name="f301" fmla="*/ f245 f128 1"/>
                <a:gd name="f302" fmla="*/ f246 f129 1"/>
                <a:gd name="f303" fmla="*/ f247 f128 1"/>
                <a:gd name="f304" fmla="*/ f248 f129 1"/>
                <a:gd name="f305" fmla="*/ f249 f128 1"/>
                <a:gd name="f306" fmla="*/ f250 f129 1"/>
                <a:gd name="f307" fmla="*/ f251 f129 1"/>
                <a:gd name="f308" fmla="*/ f252 f128 1"/>
                <a:gd name="f309" fmla="*/ f253 f129 1"/>
                <a:gd name="f310" fmla="*/ f254 f128 1"/>
                <a:gd name="f311" fmla="*/ f255 f129 1"/>
                <a:gd name="f312" fmla="*/ f256 f128 1"/>
                <a:gd name="f313" fmla="*/ f257 f129 1"/>
                <a:gd name="f314" fmla="*/ f258 f128 1"/>
                <a:gd name="f315" fmla="*/ f259 f129 1"/>
                <a:gd name="f316" fmla="*/ f260 f128 1"/>
                <a:gd name="f317" fmla="*/ f261 f129 1"/>
                <a:gd name="f318" fmla="*/ f262 f128 1"/>
                <a:gd name="f319" fmla="*/ f263 f129 1"/>
                <a:gd name="f320" fmla="*/ f264 f128 1"/>
                <a:gd name="f321" fmla="*/ f265 f129 1"/>
                <a:gd name="f322" fmla="*/ f266 f128 1"/>
                <a:gd name="f323" fmla="*/ f267 f129 1"/>
                <a:gd name="f324" fmla="*/ f268 f128 1"/>
                <a:gd name="f325" fmla="*/ f269 f129 1"/>
                <a:gd name="f326" fmla="*/ f270 f128 1"/>
                <a:gd name="f327" fmla="*/ f271 f129 1"/>
                <a:gd name="f328" fmla="*/ f272 f128 1"/>
                <a:gd name="f329" fmla="*/ f273 f129 1"/>
                <a:gd name="f330" fmla="*/ f274 f128 1"/>
                <a:gd name="f331" fmla="*/ f275 f129 1"/>
                <a:gd name="f332" fmla="*/ f276 f128 1"/>
                <a:gd name="f333" fmla="*/ f277 f129 1"/>
                <a:gd name="f334" fmla="*/ f278 f128 1"/>
                <a:gd name="f335" fmla="*/ f279 f129 1"/>
                <a:gd name="f336" fmla="*/ f280 f129 1"/>
                <a:gd name="f337" fmla="*/ f281 f129 1"/>
                <a:gd name="f338" fmla="*/ f282 f128 1"/>
                <a:gd name="f339" fmla="*/ f283 f129 1"/>
                <a:gd name="f340" fmla="*/ f284 f128 1"/>
                <a:gd name="f341" fmla="*/ f285 f129 1"/>
                <a:gd name="f342" fmla="*/ f286 f128 1"/>
                <a:gd name="f343" fmla="*/ f287 f129 1"/>
                <a:gd name="f344" fmla="*/ f288 f128 1"/>
                <a:gd name="f345" fmla="*/ f289 f128 1"/>
                <a:gd name="f346" fmla="*/ f290 f129 1"/>
                <a:gd name="f347" fmla="*/ f291 f128 1"/>
                <a:gd name="f348" fmla="*/ f292 f129 1"/>
                <a:gd name="f349" fmla="*/ f293 f128 1"/>
                <a:gd name="f350" fmla="*/ f294 f129 1"/>
                <a:gd name="f351" fmla="*/ f295 f128 1"/>
                <a:gd name="f352" fmla="*/ f296 f129 1"/>
              </a:gdLst>
              <a:ahLst/>
              <a:cxnLst>
                <a:cxn ang="3cd4">
                  <a:pos x="hc" y="t"/>
                </a:cxn>
                <a:cxn ang="0">
                  <a:pos x="r" y="vc"/>
                </a:cxn>
                <a:cxn ang="cd4">
                  <a:pos x="hc" y="b"/>
                </a:cxn>
                <a:cxn ang="cd2">
                  <a:pos x="l" y="vc"/>
                </a:cxn>
                <a:cxn ang="f244">
                  <a:pos x="f301" y="f302"/>
                </a:cxn>
                <a:cxn ang="f244">
                  <a:pos x="f303" y="f304"/>
                </a:cxn>
                <a:cxn ang="f244">
                  <a:pos x="f305" y="f306"/>
                </a:cxn>
                <a:cxn ang="f244">
                  <a:pos x="f305" y="f307"/>
                </a:cxn>
                <a:cxn ang="f244">
                  <a:pos x="f308" y="f309"/>
                </a:cxn>
                <a:cxn ang="f244">
                  <a:pos x="f310" y="f311"/>
                </a:cxn>
                <a:cxn ang="f244">
                  <a:pos x="f312" y="f313"/>
                </a:cxn>
                <a:cxn ang="f244">
                  <a:pos x="f314" y="f315"/>
                </a:cxn>
                <a:cxn ang="f244">
                  <a:pos x="f316" y="f317"/>
                </a:cxn>
                <a:cxn ang="f244">
                  <a:pos x="f318" y="f319"/>
                </a:cxn>
                <a:cxn ang="f244">
                  <a:pos x="f320" y="f321"/>
                </a:cxn>
                <a:cxn ang="f244">
                  <a:pos x="f322" y="f323"/>
                </a:cxn>
                <a:cxn ang="f244">
                  <a:pos x="f324" y="f325"/>
                </a:cxn>
                <a:cxn ang="f244">
                  <a:pos x="f326" y="f327"/>
                </a:cxn>
                <a:cxn ang="f244">
                  <a:pos x="f328" y="f329"/>
                </a:cxn>
                <a:cxn ang="f244">
                  <a:pos x="f330" y="f331"/>
                </a:cxn>
                <a:cxn ang="f244">
                  <a:pos x="f332" y="f333"/>
                </a:cxn>
                <a:cxn ang="f244">
                  <a:pos x="f334" y="f335"/>
                </a:cxn>
                <a:cxn ang="f244">
                  <a:pos x="f305" y="f336"/>
                </a:cxn>
                <a:cxn ang="f244">
                  <a:pos x="f305" y="f337"/>
                </a:cxn>
                <a:cxn ang="f244">
                  <a:pos x="f338" y="f339"/>
                </a:cxn>
                <a:cxn ang="f244">
                  <a:pos x="f340" y="f341"/>
                </a:cxn>
                <a:cxn ang="f244">
                  <a:pos x="f342" y="f343"/>
                </a:cxn>
                <a:cxn ang="f244">
                  <a:pos x="f344" y="f343"/>
                </a:cxn>
                <a:cxn ang="f244">
                  <a:pos x="f345" y="f346"/>
                </a:cxn>
                <a:cxn ang="f244">
                  <a:pos x="f347" y="f348"/>
                </a:cxn>
                <a:cxn ang="f244">
                  <a:pos x="f349" y="f350"/>
                </a:cxn>
                <a:cxn ang="f244">
                  <a:pos x="f351" y="f352"/>
                </a:cxn>
                <a:cxn ang="f244">
                  <a:pos x="f301" y="f302"/>
                </a:cxn>
              </a:cxnLst>
              <a:rect l="f297" t="f300" r="f298" b="f299"/>
              <a:pathLst>
                <a:path w="5890491" h="657843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3"/>
                  </a:cubicBezTo>
                  <a:cubicBezTo>
                    <a:pt x="f75" y="f73"/>
                    <a:pt x="f76" y="f77"/>
                    <a:pt x="f78" y="f79"/>
                  </a:cubicBezTo>
                  <a:cubicBezTo>
                    <a:pt x="f80" y="f81"/>
                    <a:pt x="f82" y="f83"/>
                    <a:pt x="f84" y="f85"/>
                  </a:cubicBezTo>
                  <a:cubicBezTo>
                    <a:pt x="f86" y="f87"/>
                    <a:pt x="f88" y="f89"/>
                    <a:pt x="f90" y="f91"/>
                  </a:cubicBezTo>
                  <a:lnTo>
                    <a:pt x="f6" y="f92"/>
                  </a:lnTo>
                  <a:lnTo>
                    <a:pt x="f6" y="f93"/>
                  </a:lnTo>
                  <a:lnTo>
                    <a:pt x="f94" y="f95"/>
                  </a:lnTo>
                  <a:cubicBezTo>
                    <a:pt x="f96" y="f97"/>
                    <a:pt x="f98" y="f99"/>
                    <a:pt x="f100" y="f101"/>
                  </a:cubicBezTo>
                  <a:lnTo>
                    <a:pt x="f102" y="f7"/>
                  </a:lnTo>
                  <a:lnTo>
                    <a:pt x="f103" y="f7"/>
                  </a:lnTo>
                  <a:lnTo>
                    <a:pt x="f104" y="f105"/>
                  </a:lnTo>
                  <a:cubicBezTo>
                    <a:pt x="f106" y="f107"/>
                    <a:pt x="f108" y="f109"/>
                    <a:pt x="f110" y="f111"/>
                  </a:cubicBezTo>
                  <a:cubicBezTo>
                    <a:pt x="f112" y="f113"/>
                    <a:pt x="f114" y="f115"/>
                    <a:pt x="f116" y="f117"/>
                  </a:cubicBezTo>
                  <a:cubicBezTo>
                    <a:pt x="f118" y="f119"/>
                    <a:pt x="f120" y="f121"/>
                    <a:pt x="f122" y="f123"/>
                  </a:cubicBezTo>
                  <a:cubicBezTo>
                    <a:pt x="f124" y="f125"/>
                    <a:pt x="f126" y="f5"/>
                    <a:pt x="f8" y="f5"/>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FFFFFF"/>
                </a:solidFill>
                <a:uFillTx/>
                <a:latin typeface="Aptos"/>
              </a:endParaRPr>
            </a:p>
          </p:txBody>
        </p:sp>
        <p:sp>
          <p:nvSpPr>
            <p:cNvPr id="8" name="Freeform: Shape 16">
              <a:extLst>
                <a:ext uri="{FF2B5EF4-FFF2-40B4-BE49-F238E27FC236}">
                  <a16:creationId xmlns:a16="http://schemas.microsoft.com/office/drawing/2014/main" id="{8490B9C4-DAE1-95B4-E3AA-79ABC2EBED1B}"/>
                </a:ext>
                <a:ext uri="{C183D7F6-B498-43B3-948B-1728B52AA6E4}">
                  <adec:decorative xmlns:adec="http://schemas.microsoft.com/office/drawing/2017/decorative" val="1"/>
                </a:ext>
              </a:extLst>
            </p:cNvPr>
            <p:cNvSpPr/>
            <p:nvPr/>
          </p:nvSpPr>
          <p:spPr>
            <a:xfrm flipH="1">
              <a:off x="2642" y="481257"/>
              <a:ext cx="5928603" cy="6805001"/>
            </a:xfrm>
            <a:custGeom>
              <a:avLst/>
              <a:gdLst>
                <a:gd name="f0" fmla="val 10800000"/>
                <a:gd name="f1" fmla="val 5400000"/>
                <a:gd name="f2" fmla="val 180"/>
                <a:gd name="f3" fmla="val w"/>
                <a:gd name="f4" fmla="val h"/>
                <a:gd name="f5" fmla="val 0"/>
                <a:gd name="f6" fmla="val 5890490"/>
                <a:gd name="f7" fmla="val 6578439"/>
                <a:gd name="f8" fmla="val 5389037"/>
                <a:gd name="f9" fmla="val 5855587"/>
                <a:gd name="f10" fmla="val 5784593"/>
                <a:gd name="f11" fmla="val 5962054"/>
                <a:gd name="f12" fmla="val 5744454"/>
                <a:gd name="f13" fmla="val 6002308"/>
                <a:gd name="f14" fmla="val 5704062"/>
                <a:gd name="f15" fmla="val 6042436"/>
                <a:gd name="f16" fmla="val 5663414"/>
                <a:gd name="f17" fmla="val 6082564"/>
                <a:gd name="f18" fmla="val 5500314"/>
                <a:gd name="f19" fmla="val 6242577"/>
                <a:gd name="f20" fmla="val 5330970"/>
                <a:gd name="f21" fmla="val 6400714"/>
                <a:gd name="f22" fmla="val 5147099"/>
                <a:gd name="f23" fmla="val 6547726"/>
                <a:gd name="f24" fmla="val 5105015"/>
                <a:gd name="f25" fmla="val 4385601"/>
                <a:gd name="f26" fmla="val 4507252"/>
                <a:gd name="f27" fmla="val 6515968"/>
                <a:gd name="f28" fmla="val 4645901"/>
                <a:gd name="f29" fmla="val 6439679"/>
                <a:gd name="f30" fmla="val 4779837"/>
                <a:gd name="f31" fmla="val 6350961"/>
                <a:gd name="f32" fmla="val 4909330"/>
                <a:gd name="f33" fmla="val 6253453"/>
                <a:gd name="f34" fmla="val 5082369"/>
                <a:gd name="f35" fmla="val 6123567"/>
                <a:gd name="f36" fmla="val 5248145"/>
                <a:gd name="f37" fmla="val 5979180"/>
                <a:gd name="f38" fmla="val 5411374"/>
                <a:gd name="f39" fmla="val 5828544"/>
                <a:gd name="f40" fmla="val 5452149"/>
                <a:gd name="f41" fmla="val 5790791"/>
                <a:gd name="f42" fmla="val 5492924"/>
                <a:gd name="f43" fmla="val 5752788"/>
                <a:gd name="f44" fmla="val 5533570"/>
                <a:gd name="f45" fmla="val 5714534"/>
                <a:gd name="f46" fmla="val 5657425"/>
                <a:gd name="f47" fmla="val 5597650"/>
                <a:gd name="f48" fmla="val 3336813"/>
                <a:gd name="f49" fmla="val 499"/>
                <a:gd name="f50" fmla="val 3395682"/>
                <a:gd name="f51" fmla="+- 0 0 392"/>
                <a:gd name="f52" fmla="val 3454550"/>
                <a:gd name="f53" fmla="+- 0 0 48"/>
                <a:gd name="f54" fmla="val 3513674"/>
                <a:gd name="f55" fmla="val 1202"/>
                <a:gd name="f56" fmla="val 3602743"/>
                <a:gd name="f57" fmla="val 4827"/>
                <a:gd name="f58" fmla="val 3647213"/>
                <a:gd name="f59" fmla="val 6703"/>
                <a:gd name="f60" fmla="val 3661994"/>
                <a:gd name="f61" fmla="val 7327"/>
                <a:gd name="f62" fmla="val 3676903"/>
                <a:gd name="f63" fmla="val 7703"/>
                <a:gd name="f64" fmla="val 3691684"/>
                <a:gd name="f65" fmla="val 9453"/>
                <a:gd name="f66" fmla="val 3868927"/>
                <a:gd name="f67" fmla="val 27080"/>
                <a:gd name="f68" fmla="val 4340645"/>
                <a:gd name="f69" fmla="val 85584"/>
                <a:gd name="f70" fmla="val 4795160"/>
                <a:gd name="f71" fmla="val 243221"/>
                <a:gd name="f72" fmla="val 5200872"/>
                <a:gd name="f73" fmla="val 472240"/>
                <a:gd name="f74" fmla="val 5403855"/>
                <a:gd name="f75" fmla="val 587124"/>
                <a:gd name="f76" fmla="val 5594988"/>
                <a:gd name="f77" fmla="val 719447"/>
                <a:gd name="f78" fmla="val 5772711"/>
                <a:gd name="f79" fmla="val 866334"/>
                <a:gd name="f80" fmla="val 972426"/>
                <a:gd name="f81" fmla="val 1158576"/>
                <a:gd name="f82" fmla="val 5676045"/>
                <a:gd name="f83" fmla="val 986969"/>
                <a:gd name="f84" fmla="val 5496587"/>
                <a:gd name="f85" fmla="val 857740"/>
                <a:gd name="f86" fmla="val 5304275"/>
                <a:gd name="f87" fmla="val 746699"/>
                <a:gd name="f88" fmla="val 5103776"/>
                <a:gd name="f89" fmla="val 655879"/>
                <a:gd name="f90" fmla="val 4903214"/>
                <a:gd name="f91" fmla="val 564747"/>
                <a:gd name="f92" fmla="val 4695006"/>
                <a:gd name="f93" fmla="val 492492"/>
                <a:gd name="f94" fmla="val 4482465"/>
                <a:gd name="f95" fmla="val 440363"/>
                <a:gd name="f96" fmla="val 4402444"/>
                <a:gd name="f97" fmla="val 422111"/>
                <a:gd name="f98" fmla="val 4375813"/>
                <a:gd name="f99" fmla="val 416111"/>
                <a:gd name="f100" fmla="val 4349436"/>
                <a:gd name="f101" fmla="val 408859"/>
                <a:gd name="f102" fmla="val 4322423"/>
                <a:gd name="f103" fmla="val 404610"/>
                <a:gd name="f104" fmla="val 4241892"/>
                <a:gd name="f105" fmla="val 389858"/>
                <a:gd name="f106" fmla="val 4201627"/>
                <a:gd name="f107" fmla="val 382483"/>
                <a:gd name="f108" fmla="val 4188248"/>
                <a:gd name="f109" fmla="val 379983"/>
                <a:gd name="f110" fmla="val 4174869"/>
                <a:gd name="f111" fmla="val 377483"/>
                <a:gd name="f112" fmla="val 4161234"/>
                <a:gd name="f113" fmla="val 375857"/>
                <a:gd name="f114" fmla="val 4107208"/>
                <a:gd name="f115" fmla="val 368482"/>
                <a:gd name="f116" fmla="val 4053308"/>
                <a:gd name="f117" fmla="val 360482"/>
                <a:gd name="f118" fmla="val 3999280"/>
                <a:gd name="f119" fmla="val 353606"/>
                <a:gd name="f120" fmla="val 3944999"/>
                <a:gd name="f121" fmla="val 348855"/>
                <a:gd name="f122" fmla="val 3890844"/>
                <a:gd name="f123" fmla="val 343854"/>
                <a:gd name="f124" fmla="val 3836817"/>
                <a:gd name="f125" fmla="val 338480"/>
                <a:gd name="f126" fmla="val 3673972"/>
                <a:gd name="f127" fmla="val 330604"/>
                <a:gd name="f128" fmla="val 3619690"/>
                <a:gd name="f129" fmla="val 329104"/>
                <a:gd name="f130" fmla="val 3565281"/>
                <a:gd name="f131" fmla="val 329604"/>
                <a:gd name="f132" fmla="val 3511126"/>
                <a:gd name="f133" fmla="val 328978"/>
                <a:gd name="f134" fmla="val 3402054"/>
                <a:gd name="f135" fmla="val 330728"/>
                <a:gd name="f136" fmla="val 3291706"/>
                <a:gd name="f137" fmla="val 334604"/>
                <a:gd name="f138" fmla="val 3183142"/>
                <a:gd name="f139" fmla="val 342854"/>
                <a:gd name="f140" fmla="val 2965505"/>
                <a:gd name="f141" fmla="val 358855"/>
                <a:gd name="f142" fmla="val 2750670"/>
                <a:gd name="f143" fmla="val 389733"/>
                <a:gd name="f144" fmla="val 2541444"/>
                <a:gd name="f145" fmla="val 439988"/>
                <a:gd name="f146" fmla="val 2332216"/>
                <a:gd name="f147" fmla="val 490117"/>
                <a:gd name="f148" fmla="val 2128850"/>
                <a:gd name="f149" fmla="val 559997"/>
                <a:gd name="f150" fmla="val 1933895"/>
                <a:gd name="f151" fmla="val 650505"/>
                <a:gd name="f152" fmla="val 1738939"/>
                <a:gd name="f153" fmla="val 741261"/>
                <a:gd name="f154" fmla="val 1553540"/>
                <a:gd name="f155" fmla="val 854146"/>
                <a:gd name="f156" fmla="val 1378079"/>
                <a:gd name="f157" fmla="val 983905"/>
                <a:gd name="f158" fmla="val 1312967"/>
                <a:gd name="f159" fmla="val 1033660"/>
                <a:gd name="f160" fmla="val 1291178"/>
                <a:gd name="f161" fmla="val 1050286"/>
                <a:gd name="f162" fmla="val 1269006"/>
                <a:gd name="f163" fmla="val 1066412"/>
                <a:gd name="f164" fmla="val 1248364"/>
                <a:gd name="f165" fmla="val 1084413"/>
                <a:gd name="f166" fmla="val 1185163"/>
                <a:gd name="f167" fmla="val 1137168"/>
                <a:gd name="f168" fmla="val 1164138"/>
                <a:gd name="f169" fmla="val 1154794"/>
                <a:gd name="f170" fmla="val 1142603"/>
                <a:gd name="f171" fmla="val 1172046"/>
                <a:gd name="f172" fmla="val 1122852"/>
                <a:gd name="f173" fmla="val 1190922"/>
                <a:gd name="f174" fmla="val 1041557"/>
                <a:gd name="f175" fmla="val 1264303"/>
                <a:gd name="f176" fmla="val 961663"/>
                <a:gd name="f177" fmla="val 1339309"/>
                <a:gd name="f178" fmla="val 892092"/>
                <a:gd name="f179" fmla="val 1421440"/>
                <a:gd name="f180" fmla="val 819589"/>
                <a:gd name="f181" fmla="val 1501822"/>
                <a:gd name="f182" fmla="val 759827"/>
                <a:gd name="f183" fmla="val 1590329"/>
                <a:gd name="f184" fmla="val 707202"/>
                <a:gd name="f185" fmla="val 1684212"/>
                <a:gd name="f186" fmla="val 694715"/>
                <a:gd name="f187" fmla="val 1708089"/>
                <a:gd name="f188" fmla="val 682227"/>
                <a:gd name="f189" fmla="val 1731841"/>
                <a:gd name="f190" fmla="val 670121"/>
                <a:gd name="f191" fmla="val 1756093"/>
                <a:gd name="f192" fmla="val 637630"/>
                <a:gd name="f193" fmla="val 1830724"/>
                <a:gd name="f194" fmla="val 626161"/>
                <a:gd name="f195" fmla="val 1855350"/>
                <a:gd name="f196" fmla="val 617624"/>
                <a:gd name="f197" fmla="val 1881603"/>
                <a:gd name="f198" fmla="val 607685"/>
                <a:gd name="f199" fmla="val 1907105"/>
                <a:gd name="f200" fmla="val 598128"/>
                <a:gd name="f201" fmla="val 1932857"/>
                <a:gd name="f202" fmla="val 588317"/>
                <a:gd name="f203" fmla="val 1958483"/>
                <a:gd name="f204" fmla="val 580034"/>
                <a:gd name="f205" fmla="val 1984986"/>
                <a:gd name="f206" fmla="val 544611"/>
                <a:gd name="f207" fmla="val 2089620"/>
                <a:gd name="f208" fmla="val 513393"/>
                <a:gd name="f209" fmla="val 2197128"/>
                <a:gd name="f210" fmla="val 481919"/>
                <a:gd name="f211" fmla="val 2304386"/>
                <a:gd name="f212" fmla="val 433881"/>
                <a:gd name="f213" fmla="val 2465399"/>
                <a:gd name="f214" fmla="val 384442"/>
                <a:gd name="f215" fmla="val 2626163"/>
                <a:gd name="f216" fmla="val 317672"/>
                <a:gd name="f217" fmla="val 2839680"/>
                <a:gd name="f218" fmla="val 243129"/>
                <a:gd name="f219" fmla="val 3050946"/>
                <a:gd name="f220" fmla="val 166039"/>
                <a:gd name="f221" fmla="val 3261338"/>
                <a:gd name="f222" fmla="val 88822"/>
                <a:gd name="f223" fmla="val 3468979"/>
                <a:gd name="f224" fmla="val 50850"/>
                <a:gd name="f225" fmla="val 3690248"/>
                <a:gd name="f226" fmla="val 56202"/>
                <a:gd name="f227" fmla="val 3910265"/>
                <a:gd name="f228" fmla="val 58495"/>
                <a:gd name="f229" fmla="val 4020274"/>
                <a:gd name="f230" fmla="val 71493"/>
                <a:gd name="f231" fmla="val 4129783"/>
                <a:gd name="f232" fmla="val 93664"/>
                <a:gd name="f233" fmla="val 4237292"/>
                <a:gd name="f234" fmla="val 99143"/>
                <a:gd name="f235" fmla="val 4264168"/>
                <a:gd name="f236" fmla="val 104623"/>
                <a:gd name="f237" fmla="val 4291045"/>
                <a:gd name="f238" fmla="val 111758"/>
                <a:gd name="f239" fmla="val 4317548"/>
                <a:gd name="f240" fmla="val 118384"/>
                <a:gd name="f241" fmla="val 4344176"/>
                <a:gd name="f242" fmla="val 124627"/>
                <a:gd name="f243" fmla="val 4370802"/>
                <a:gd name="f244" fmla="val 133038"/>
                <a:gd name="f245" fmla="val 4397054"/>
                <a:gd name="f246" fmla="val 140810"/>
                <a:gd name="f247" fmla="val 4423307"/>
                <a:gd name="f248" fmla="val 148456"/>
                <a:gd name="f249" fmla="val 4449683"/>
                <a:gd name="f250" fmla="val 157757"/>
                <a:gd name="f251" fmla="val 4475560"/>
                <a:gd name="f252" fmla="val 166549"/>
                <a:gd name="f253" fmla="val 4501562"/>
                <a:gd name="f254" fmla="val 175087"/>
                <a:gd name="f255" fmla="val 4527564"/>
                <a:gd name="f256" fmla="val 185153"/>
                <a:gd name="f257" fmla="val 4553066"/>
                <a:gd name="f258" fmla="val 262371"/>
                <a:gd name="f259" fmla="val 4758458"/>
                <a:gd name="f260" fmla="val 368895"/>
                <a:gd name="f261" fmla="val 4951974"/>
                <a:gd name="f262" fmla="val 493642"/>
                <a:gd name="f263" fmla="val 5132239"/>
                <a:gd name="f264" fmla="val 618389"/>
                <a:gd name="f265" fmla="val 5312627"/>
                <a:gd name="f266" fmla="val 760846"/>
                <a:gd name="f267" fmla="val 5480391"/>
                <a:gd name="f268" fmla="val 914391"/>
                <a:gd name="f269" fmla="val 5636528"/>
                <a:gd name="f270" fmla="val 1069081"/>
                <a:gd name="f271" fmla="val 5793166"/>
                <a:gd name="f272" fmla="val 1231544"/>
                <a:gd name="f273" fmla="val 5941677"/>
                <a:gd name="f274" fmla="val 1402034"/>
                <a:gd name="f275" fmla="val 6076188"/>
                <a:gd name="f276" fmla="val 1487535"/>
                <a:gd name="f277" fmla="val 6143320"/>
                <a:gd name="f278" fmla="val 1574565"/>
                <a:gd name="f279" fmla="val 6207574"/>
                <a:gd name="f280" fmla="val 1664397"/>
                <a:gd name="f281" fmla="val 6267079"/>
                <a:gd name="f282" fmla="val 1753592"/>
                <a:gd name="f283" fmla="val 6327459"/>
                <a:gd name="f284" fmla="val 1845336"/>
                <a:gd name="f285" fmla="val 6383088"/>
                <a:gd name="f286" fmla="val 1938992"/>
                <a:gd name="f287" fmla="val 6434343"/>
                <a:gd name="f288" fmla="val 2032647"/>
                <a:gd name="f289" fmla="val 6485659"/>
                <a:gd name="f290" fmla="val 2128309"/>
                <a:gd name="f291" fmla="val 6532600"/>
                <a:gd name="f292" fmla="val 2225931"/>
                <a:gd name="f293" fmla="val 6574322"/>
                <a:gd name="f294" fmla="val 2236328"/>
                <a:gd name="f295" fmla="val 1504665"/>
                <a:gd name="f296" fmla="val 1456827"/>
                <a:gd name="f297" fmla="val 6543476"/>
                <a:gd name="f298" fmla="val 1363554"/>
                <a:gd name="f299" fmla="val 6470595"/>
                <a:gd name="f300" fmla="val 1273848"/>
                <a:gd name="f301" fmla="val 6394340"/>
                <a:gd name="f302" fmla="val 1188475"/>
                <a:gd name="f303" fmla="val 6314083"/>
                <a:gd name="f304" fmla="val 1017856"/>
                <a:gd name="f305" fmla="val 6153445"/>
                <a:gd name="f306" fmla="val 863803"/>
                <a:gd name="f307" fmla="val 5979931"/>
                <a:gd name="f308" fmla="val 721728"/>
                <a:gd name="f309" fmla="val 5798666"/>
                <a:gd name="f310" fmla="val 579397"/>
                <a:gd name="f311" fmla="val 5616027"/>
                <a:gd name="f312" fmla="val 452103"/>
                <a:gd name="f313" fmla="val 5422511"/>
                <a:gd name="f314" fmla="val 344175"/>
                <a:gd name="f315" fmla="val 5219495"/>
                <a:gd name="f316" fmla="val 236505"/>
                <a:gd name="f317" fmla="val 5016354"/>
                <a:gd name="f318" fmla="val 147946"/>
                <a:gd name="f319" fmla="val 4803586"/>
                <a:gd name="f320" fmla="val 87293"/>
                <a:gd name="f321" fmla="val 4583569"/>
                <a:gd name="f322" fmla="val 79138"/>
                <a:gd name="f323" fmla="val 4556193"/>
                <a:gd name="f324" fmla="val 72639"/>
                <a:gd name="f325" fmla="val 4528440"/>
                <a:gd name="f326" fmla="val 65886"/>
                <a:gd name="f327" fmla="val 4500813"/>
                <a:gd name="f328" fmla="val 58751"/>
                <a:gd name="f329" fmla="val 4473311"/>
                <a:gd name="f330" fmla="val 53144"/>
                <a:gd name="f331" fmla="val 4445308"/>
                <a:gd name="f332" fmla="val 47409"/>
                <a:gd name="f333" fmla="val 4417431"/>
                <a:gd name="f334" fmla="val 44733"/>
                <a:gd name="f335" fmla="val 4403430"/>
                <a:gd name="f336" fmla="val 41294"/>
                <a:gd name="f337" fmla="val 4389679"/>
                <a:gd name="f338" fmla="val 39000"/>
                <a:gd name="f339" fmla="val 4375677"/>
                <a:gd name="f340" fmla="val 31610"/>
                <a:gd name="f341" fmla="val 4333674"/>
                <a:gd name="f342" fmla="val 26258"/>
                <a:gd name="f343" fmla="val 4305797"/>
                <a:gd name="f344" fmla="val 22563"/>
                <a:gd name="f345" fmla="val 4277544"/>
                <a:gd name="f346" fmla="val 18868"/>
                <a:gd name="f347" fmla="val 4249417"/>
                <a:gd name="f348" fmla="val 4214"/>
                <a:gd name="f349" fmla="val 4136784"/>
                <a:gd name="f350" fmla="+- 0 0 2158"/>
                <a:gd name="f351" fmla="val 4023275"/>
                <a:gd name="f352" fmla="val 646"/>
                <a:gd name="f353" fmla="val 5997"/>
                <a:gd name="f354" fmla="val 3683872"/>
                <a:gd name="f355" fmla="val 50596"/>
                <a:gd name="f356" fmla="val 3459605"/>
                <a:gd name="f357" fmla="val 130234"/>
                <a:gd name="f358" fmla="val 3248337"/>
                <a:gd name="f359" fmla="val 207961"/>
                <a:gd name="f360" fmla="val 3039196"/>
                <a:gd name="f361" fmla="val 278044"/>
                <a:gd name="f362" fmla="val 2827179"/>
                <a:gd name="f363" fmla="val 335383"/>
                <a:gd name="f364" fmla="val 2611911"/>
                <a:gd name="f365" fmla="val 393743"/>
                <a:gd name="f366" fmla="val 2396644"/>
                <a:gd name="f367" fmla="val 435792"/>
                <a:gd name="f368" fmla="val 2178627"/>
                <a:gd name="f369" fmla="val 487272"/>
                <a:gd name="f370" fmla="val 1958609"/>
                <a:gd name="f371" fmla="val 493259"/>
                <a:gd name="f372" fmla="val 1931107"/>
                <a:gd name="f373" fmla="val 501287"/>
                <a:gd name="f374" fmla="val 1903730"/>
                <a:gd name="f375" fmla="val 508550"/>
                <a:gd name="f376" fmla="val 1876227"/>
                <a:gd name="f377" fmla="val 516195"/>
                <a:gd name="f378" fmla="val 1848725"/>
                <a:gd name="f379" fmla="val 522312"/>
                <a:gd name="f380" fmla="val 1820972"/>
                <a:gd name="f381" fmla="val 531742"/>
                <a:gd name="f382" fmla="val 1793721"/>
                <a:gd name="f383" fmla="val 558245"/>
                <a:gd name="f384" fmla="val 1711465"/>
                <a:gd name="f385" fmla="val 568439"/>
                <a:gd name="f386" fmla="val 1684337"/>
                <a:gd name="f387" fmla="val 579652"/>
                <a:gd name="f388" fmla="val 1657459"/>
                <a:gd name="f389" fmla="val 590100"/>
                <a:gd name="f390" fmla="val 1630332"/>
                <a:gd name="f391" fmla="val 635080"/>
                <a:gd name="f392" fmla="val 1523075"/>
                <a:gd name="f393" fmla="val 690637"/>
                <a:gd name="f394" fmla="val 1417566"/>
                <a:gd name="f395" fmla="val 758680"/>
                <a:gd name="f396" fmla="val 1322433"/>
                <a:gd name="f397" fmla="val 824430"/>
                <a:gd name="f398" fmla="val 1225051"/>
                <a:gd name="f399" fmla="val 899610"/>
                <a:gd name="f400" fmla="val 1136168"/>
                <a:gd name="f401" fmla="val 976317"/>
                <a:gd name="f402" fmla="val 1049286"/>
                <a:gd name="f403" fmla="val 995049"/>
                <a:gd name="f404" fmla="val 1027035"/>
                <a:gd name="f405" fmla="val 1015436"/>
                <a:gd name="f406" fmla="val 1006533"/>
                <a:gd name="f407" fmla="val 1035314"/>
                <a:gd name="f408" fmla="val 985406"/>
                <a:gd name="f409" fmla="val 1095329"/>
                <a:gd name="f410" fmla="val 922526"/>
                <a:gd name="f411" fmla="val 1114953"/>
                <a:gd name="f412" fmla="val 901149"/>
                <a:gd name="f413" fmla="val 1136359"/>
                <a:gd name="f414" fmla="val 881397"/>
                <a:gd name="f415" fmla="val 1157384"/>
                <a:gd name="f416" fmla="val 861271"/>
                <a:gd name="f417" fmla="val 1220841"/>
                <a:gd name="f418" fmla="val 801017"/>
                <a:gd name="f419" fmla="val 1241610"/>
                <a:gd name="f420" fmla="val 780514"/>
                <a:gd name="f421" fmla="val 1264418"/>
                <a:gd name="f422" fmla="val 762014"/>
                <a:gd name="f423" fmla="val 1286462"/>
                <a:gd name="f424" fmla="val 742886"/>
                <a:gd name="f425" fmla="val 1353233"/>
                <a:gd name="f426" fmla="val 685632"/>
                <a:gd name="f427" fmla="val 1369924"/>
                <a:gd name="f428" fmla="val 671256"/>
                <a:gd name="f429" fmla="val 1375658"/>
                <a:gd name="f430" fmla="val 666631"/>
                <a:gd name="f431" fmla="val 1381520"/>
                <a:gd name="f432" fmla="val 662255"/>
                <a:gd name="f433" fmla="val 1387380"/>
                <a:gd name="f434" fmla="val 657755"/>
                <a:gd name="f435" fmla="val 1422422"/>
                <a:gd name="f436" fmla="val 630877"/>
                <a:gd name="f437" fmla="val 1492759"/>
                <a:gd name="f438" fmla="val 577248"/>
                <a:gd name="f439" fmla="val 1504355"/>
                <a:gd name="f440" fmla="val 567997"/>
                <a:gd name="f441" fmla="val 1516714"/>
                <a:gd name="f442" fmla="val 1528820"/>
                <a:gd name="f443" fmla="val 551496"/>
                <a:gd name="f444" fmla="val 1565390"/>
                <a:gd name="f445" fmla="val 526370"/>
                <a:gd name="f446" fmla="val 1639040"/>
                <a:gd name="f447" fmla="val 476490"/>
                <a:gd name="f448" fmla="val 1689754"/>
                <a:gd name="f449" fmla="val 445613"/>
                <a:gd name="f450" fmla="val 1740723"/>
                <a:gd name="f451" fmla="val 414986"/>
                <a:gd name="f452" fmla="val 1792075"/>
                <a:gd name="f453" fmla="val 384859"/>
                <a:gd name="f454" fmla="val 2000282"/>
                <a:gd name="f455" fmla="val 268724"/>
                <a:gd name="f456" fmla="val 2224927"/>
                <a:gd name="f457" fmla="val 179467"/>
                <a:gd name="f458" fmla="val 2455943"/>
                <a:gd name="f459" fmla="val 117836"/>
                <a:gd name="f460" fmla="val 2687088"/>
                <a:gd name="f461" fmla="val 55957"/>
                <a:gd name="f462" fmla="val 2923964"/>
                <a:gd name="f463" fmla="val 21204"/>
                <a:gd name="f464" fmla="val 3159952"/>
                <a:gd name="f465" fmla="val 7203"/>
                <a:gd name="f466" fmla="val 3219076"/>
                <a:gd name="f467" fmla="val 3515"/>
                <a:gd name="f468" fmla="val 3277945"/>
                <a:gd name="f469" fmla="val 1389"/>
                <a:gd name="f470" fmla="+- 0 0 -90"/>
                <a:gd name="f471" fmla="*/ f3 1 5890490"/>
                <a:gd name="f472" fmla="*/ f4 1 6578439"/>
                <a:gd name="f473" fmla="+- f7 0 f5"/>
                <a:gd name="f474" fmla="+- f6 0 f5"/>
                <a:gd name="f475" fmla="*/ f470 f0 1"/>
                <a:gd name="f476" fmla="*/ f474 1 5890490"/>
                <a:gd name="f477" fmla="*/ f473 1 6578439"/>
                <a:gd name="f478" fmla="*/ 5890490 f474 1"/>
                <a:gd name="f479" fmla="*/ 5389037 f473 1"/>
                <a:gd name="f480" fmla="*/ 5855587 f473 1"/>
                <a:gd name="f481" fmla="*/ 5784593 f474 1"/>
                <a:gd name="f482" fmla="*/ 5962054 f473 1"/>
                <a:gd name="f483" fmla="*/ 5663414 f474 1"/>
                <a:gd name="f484" fmla="*/ 6082564 f473 1"/>
                <a:gd name="f485" fmla="*/ 5147099 f474 1"/>
                <a:gd name="f486" fmla="*/ 6547726 f473 1"/>
                <a:gd name="f487" fmla="*/ 5105015 f474 1"/>
                <a:gd name="f488" fmla="*/ 6578439 f473 1"/>
                <a:gd name="f489" fmla="*/ 4385601 f474 1"/>
                <a:gd name="f490" fmla="*/ 4507252 f474 1"/>
                <a:gd name="f491" fmla="*/ 6515968 f473 1"/>
                <a:gd name="f492" fmla="*/ 4909330 f474 1"/>
                <a:gd name="f493" fmla="*/ 6253453 f473 1"/>
                <a:gd name="f494" fmla="*/ 5411374 f474 1"/>
                <a:gd name="f495" fmla="*/ 5828544 f473 1"/>
                <a:gd name="f496" fmla="*/ 5533570 f474 1"/>
                <a:gd name="f497" fmla="*/ 5714534 f473 1"/>
                <a:gd name="f498" fmla="*/ 5657425 f474 1"/>
                <a:gd name="f499" fmla="*/ 5597650 f473 1"/>
                <a:gd name="f500" fmla="*/ 3336813 f474 1"/>
                <a:gd name="f501" fmla="*/ 499 f473 1"/>
                <a:gd name="f502" fmla="*/ 3513674 f474 1"/>
                <a:gd name="f503" fmla="*/ 1202 f473 1"/>
                <a:gd name="f504" fmla="*/ 3602743 f474 1"/>
                <a:gd name="f505" fmla="*/ 4827 f473 1"/>
                <a:gd name="f506" fmla="*/ 3647213 f474 1"/>
                <a:gd name="f507" fmla="*/ 6703 f473 1"/>
                <a:gd name="f508" fmla="*/ 3691684 f474 1"/>
                <a:gd name="f509" fmla="*/ 9453 f473 1"/>
                <a:gd name="f510" fmla="*/ 3868927 f474 1"/>
                <a:gd name="f511" fmla="*/ 27080 f473 1"/>
                <a:gd name="f512" fmla="*/ 5200872 f474 1"/>
                <a:gd name="f513" fmla="*/ 472240 f473 1"/>
                <a:gd name="f514" fmla="*/ 5772711 f474 1"/>
                <a:gd name="f515" fmla="*/ 866334 f473 1"/>
                <a:gd name="f516" fmla="*/ 972426 f473 1"/>
                <a:gd name="f517" fmla="*/ 1158576 f473 1"/>
                <a:gd name="f518" fmla="*/ 5676045 f474 1"/>
                <a:gd name="f519" fmla="*/ 986969 f473 1"/>
                <a:gd name="f520" fmla="*/ 5103776 f474 1"/>
                <a:gd name="f521" fmla="*/ 655879 f473 1"/>
                <a:gd name="f522" fmla="*/ 4482465 f474 1"/>
                <a:gd name="f523" fmla="*/ 440363 f473 1"/>
                <a:gd name="f524" fmla="*/ 4402444 f474 1"/>
                <a:gd name="f525" fmla="*/ 422111 f473 1"/>
                <a:gd name="f526" fmla="*/ 4322423 f474 1"/>
                <a:gd name="f527" fmla="*/ 404610 f473 1"/>
                <a:gd name="f528" fmla="*/ 4241892 f474 1"/>
                <a:gd name="f529" fmla="*/ 389858 f473 1"/>
                <a:gd name="f530" fmla="*/ 4201627 f474 1"/>
                <a:gd name="f531" fmla="*/ 382483 f473 1"/>
                <a:gd name="f532" fmla="*/ 4161234 f474 1"/>
                <a:gd name="f533" fmla="*/ 375857 f473 1"/>
                <a:gd name="f534" fmla="*/ 3999280 f474 1"/>
                <a:gd name="f535" fmla="*/ 353606 f473 1"/>
                <a:gd name="f536" fmla="*/ 3836817 f474 1"/>
                <a:gd name="f537" fmla="*/ 338480 f473 1"/>
                <a:gd name="f538" fmla="*/ 3673972 f474 1"/>
                <a:gd name="f539" fmla="*/ 330604 f473 1"/>
                <a:gd name="f540" fmla="*/ 3511126 f474 1"/>
                <a:gd name="f541" fmla="*/ 328978 f473 1"/>
                <a:gd name="f542" fmla="*/ 3183142 f474 1"/>
                <a:gd name="f543" fmla="*/ 342854 f473 1"/>
                <a:gd name="f544" fmla="*/ 2541444 f474 1"/>
                <a:gd name="f545" fmla="*/ 439988 f473 1"/>
                <a:gd name="f546" fmla="*/ 1933895 f474 1"/>
                <a:gd name="f547" fmla="*/ 650505 f473 1"/>
                <a:gd name="f548" fmla="*/ 1378079 f474 1"/>
                <a:gd name="f549" fmla="*/ 983905 f473 1"/>
                <a:gd name="f550" fmla="*/ 1312967 f474 1"/>
                <a:gd name="f551" fmla="*/ 1033660 f473 1"/>
                <a:gd name="f552" fmla="*/ 1248364 f474 1"/>
                <a:gd name="f553" fmla="*/ 1084413 f473 1"/>
                <a:gd name="f554" fmla="*/ 1185163 f474 1"/>
                <a:gd name="f555" fmla="*/ 1137168 f473 1"/>
                <a:gd name="f556" fmla="*/ 1122852 f474 1"/>
                <a:gd name="f557" fmla="*/ 1190922 f473 1"/>
                <a:gd name="f558" fmla="*/ 892092 f474 1"/>
                <a:gd name="f559" fmla="*/ 1421440 f473 1"/>
                <a:gd name="f560" fmla="*/ 707202 f474 1"/>
                <a:gd name="f561" fmla="*/ 1684212 f473 1"/>
                <a:gd name="f562" fmla="*/ 670121 f474 1"/>
                <a:gd name="f563" fmla="*/ 1756093 f473 1"/>
                <a:gd name="f564" fmla="*/ 637630 f474 1"/>
                <a:gd name="f565" fmla="*/ 1830724 f473 1"/>
                <a:gd name="f566" fmla="*/ 607685 f474 1"/>
                <a:gd name="f567" fmla="*/ 1907105 f473 1"/>
                <a:gd name="f568" fmla="*/ 580034 f474 1"/>
                <a:gd name="f569" fmla="*/ 1984986 f473 1"/>
                <a:gd name="f570" fmla="*/ 481919 f474 1"/>
                <a:gd name="f571" fmla="*/ 2304386 f473 1"/>
                <a:gd name="f572" fmla="*/ 433881 f474 1"/>
                <a:gd name="f573" fmla="*/ 2465399 f473 1"/>
                <a:gd name="f574" fmla="*/ 384442 f474 1"/>
                <a:gd name="f575" fmla="*/ 2626163 f473 1"/>
                <a:gd name="f576" fmla="*/ 166039 f474 1"/>
                <a:gd name="f577" fmla="*/ 3261338 f473 1"/>
                <a:gd name="f578" fmla="*/ 56202 f474 1"/>
                <a:gd name="f579" fmla="*/ 3910265 f473 1"/>
                <a:gd name="f580" fmla="*/ 93664 f474 1"/>
                <a:gd name="f581" fmla="*/ 4237292 f473 1"/>
                <a:gd name="f582" fmla="*/ 111758 f474 1"/>
                <a:gd name="f583" fmla="*/ 4317548 f473 1"/>
                <a:gd name="f584" fmla="*/ 133038 f474 1"/>
                <a:gd name="f585" fmla="*/ 4397054 f473 1"/>
                <a:gd name="f586" fmla="*/ 157757 f474 1"/>
                <a:gd name="f587" fmla="*/ 4475560 f473 1"/>
                <a:gd name="f588" fmla="*/ 185153 f474 1"/>
                <a:gd name="f589" fmla="*/ 4553066 f473 1"/>
                <a:gd name="f590" fmla="*/ 493642 f474 1"/>
                <a:gd name="f591" fmla="*/ 5132239 f473 1"/>
                <a:gd name="f592" fmla="*/ 914391 f474 1"/>
                <a:gd name="f593" fmla="*/ 5636528 f473 1"/>
                <a:gd name="f594" fmla="*/ 1402034 f474 1"/>
                <a:gd name="f595" fmla="*/ 6076188 f473 1"/>
                <a:gd name="f596" fmla="*/ 1664397 f474 1"/>
                <a:gd name="f597" fmla="*/ 6267079 f473 1"/>
                <a:gd name="f598" fmla="*/ 1938992 f474 1"/>
                <a:gd name="f599" fmla="*/ 6434343 f473 1"/>
                <a:gd name="f600" fmla="*/ 2225931 f474 1"/>
                <a:gd name="f601" fmla="*/ 6574322 f473 1"/>
                <a:gd name="f602" fmla="*/ 2236328 f474 1"/>
                <a:gd name="f603" fmla="*/ 1504665 f474 1"/>
                <a:gd name="f604" fmla="*/ 1456827 f474 1"/>
                <a:gd name="f605" fmla="*/ 6543476 f473 1"/>
                <a:gd name="f606" fmla="*/ 1188475 f474 1"/>
                <a:gd name="f607" fmla="*/ 6314083 f473 1"/>
                <a:gd name="f608" fmla="*/ 721728 f474 1"/>
                <a:gd name="f609" fmla="*/ 5798666 f473 1"/>
                <a:gd name="f610" fmla="*/ 344175 f474 1"/>
                <a:gd name="f611" fmla="*/ 5219495 f473 1"/>
                <a:gd name="f612" fmla="*/ 87293 f474 1"/>
                <a:gd name="f613" fmla="*/ 4583569 f473 1"/>
                <a:gd name="f614" fmla="*/ 65886 f474 1"/>
                <a:gd name="f615" fmla="*/ 4500813 f473 1"/>
                <a:gd name="f616" fmla="*/ 47409 f474 1"/>
                <a:gd name="f617" fmla="*/ 4417431 f473 1"/>
                <a:gd name="f618" fmla="*/ 39000 f474 1"/>
                <a:gd name="f619" fmla="*/ 4375677 f473 1"/>
                <a:gd name="f620" fmla="*/ 31610 f474 1"/>
                <a:gd name="f621" fmla="*/ 4333674 f473 1"/>
                <a:gd name="f622" fmla="*/ 18868 f474 1"/>
                <a:gd name="f623" fmla="*/ 4249417 f473 1"/>
                <a:gd name="f624" fmla="*/ 646 f474 1"/>
                <a:gd name="f625" fmla="*/ 130234 f474 1"/>
                <a:gd name="f626" fmla="*/ 3248337 f473 1"/>
                <a:gd name="f627" fmla="*/ 335383 f474 1"/>
                <a:gd name="f628" fmla="*/ 2611911 f473 1"/>
                <a:gd name="f629" fmla="*/ 487272 f474 1"/>
                <a:gd name="f630" fmla="*/ 1958609 f473 1"/>
                <a:gd name="f631" fmla="*/ 508550 f474 1"/>
                <a:gd name="f632" fmla="*/ 1876227 f473 1"/>
                <a:gd name="f633" fmla="*/ 531742 f474 1"/>
                <a:gd name="f634" fmla="*/ 1793721 f473 1"/>
                <a:gd name="f635" fmla="*/ 558245 f474 1"/>
                <a:gd name="f636" fmla="*/ 1711465 f473 1"/>
                <a:gd name="f637" fmla="*/ 590100 f474 1"/>
                <a:gd name="f638" fmla="*/ 1630332 f473 1"/>
                <a:gd name="f639" fmla="*/ 758680 f474 1"/>
                <a:gd name="f640" fmla="*/ 1322433 f473 1"/>
                <a:gd name="f641" fmla="*/ 976317 f474 1"/>
                <a:gd name="f642" fmla="*/ 1049286 f473 1"/>
                <a:gd name="f643" fmla="*/ 1035314 f474 1"/>
                <a:gd name="f644" fmla="*/ 985406 f473 1"/>
                <a:gd name="f645" fmla="*/ 1095329 f474 1"/>
                <a:gd name="f646" fmla="*/ 922526 f473 1"/>
                <a:gd name="f647" fmla="*/ 1157384 f474 1"/>
                <a:gd name="f648" fmla="*/ 861271 f473 1"/>
                <a:gd name="f649" fmla="*/ 1220841 f474 1"/>
                <a:gd name="f650" fmla="*/ 801017 f473 1"/>
                <a:gd name="f651" fmla="*/ 1286462 f474 1"/>
                <a:gd name="f652" fmla="*/ 742886 f473 1"/>
                <a:gd name="f653" fmla="*/ 1353233 f474 1"/>
                <a:gd name="f654" fmla="*/ 685632 f473 1"/>
                <a:gd name="f655" fmla="*/ 1369924 f474 1"/>
                <a:gd name="f656" fmla="*/ 671256 f473 1"/>
                <a:gd name="f657" fmla="*/ 1387380 f474 1"/>
                <a:gd name="f658" fmla="*/ 657755 f473 1"/>
                <a:gd name="f659" fmla="*/ 1422422 f474 1"/>
                <a:gd name="f660" fmla="*/ 630877 f473 1"/>
                <a:gd name="f661" fmla="*/ 1492759 f474 1"/>
                <a:gd name="f662" fmla="*/ 577248 f473 1"/>
                <a:gd name="f663" fmla="*/ 1528820 f474 1"/>
                <a:gd name="f664" fmla="*/ 551496 f473 1"/>
                <a:gd name="f665" fmla="*/ 1565390 f474 1"/>
                <a:gd name="f666" fmla="*/ 526370 f473 1"/>
                <a:gd name="f667" fmla="*/ 1639040 f474 1"/>
                <a:gd name="f668" fmla="*/ 476490 f473 1"/>
                <a:gd name="f669" fmla="*/ 1792075 f474 1"/>
                <a:gd name="f670" fmla="*/ 384859 f473 1"/>
                <a:gd name="f671" fmla="*/ 2455943 f474 1"/>
                <a:gd name="f672" fmla="*/ 117836 f473 1"/>
                <a:gd name="f673" fmla="*/ 3159952 f474 1"/>
                <a:gd name="f674" fmla="*/ 7203 f473 1"/>
                <a:gd name="f675" fmla="*/ f475 1 f2"/>
                <a:gd name="f676" fmla="*/ f478 1 5890490"/>
                <a:gd name="f677" fmla="*/ f479 1 6578439"/>
                <a:gd name="f678" fmla="*/ f480 1 6578439"/>
                <a:gd name="f679" fmla="*/ f481 1 5890490"/>
                <a:gd name="f680" fmla="*/ f482 1 6578439"/>
                <a:gd name="f681" fmla="*/ f483 1 5890490"/>
                <a:gd name="f682" fmla="*/ f484 1 6578439"/>
                <a:gd name="f683" fmla="*/ f485 1 5890490"/>
                <a:gd name="f684" fmla="*/ f486 1 6578439"/>
                <a:gd name="f685" fmla="*/ f487 1 5890490"/>
                <a:gd name="f686" fmla="*/ f488 1 6578439"/>
                <a:gd name="f687" fmla="*/ f489 1 5890490"/>
                <a:gd name="f688" fmla="*/ f490 1 5890490"/>
                <a:gd name="f689" fmla="*/ f491 1 6578439"/>
                <a:gd name="f690" fmla="*/ f492 1 5890490"/>
                <a:gd name="f691" fmla="*/ f493 1 6578439"/>
                <a:gd name="f692" fmla="*/ f494 1 5890490"/>
                <a:gd name="f693" fmla="*/ f495 1 6578439"/>
                <a:gd name="f694" fmla="*/ f496 1 5890490"/>
                <a:gd name="f695" fmla="*/ f497 1 6578439"/>
                <a:gd name="f696" fmla="*/ f498 1 5890490"/>
                <a:gd name="f697" fmla="*/ f499 1 6578439"/>
                <a:gd name="f698" fmla="*/ f500 1 5890490"/>
                <a:gd name="f699" fmla="*/ f501 1 6578439"/>
                <a:gd name="f700" fmla="*/ f502 1 5890490"/>
                <a:gd name="f701" fmla="*/ f503 1 6578439"/>
                <a:gd name="f702" fmla="*/ f504 1 5890490"/>
                <a:gd name="f703" fmla="*/ f505 1 6578439"/>
                <a:gd name="f704" fmla="*/ f506 1 5890490"/>
                <a:gd name="f705" fmla="*/ f507 1 6578439"/>
                <a:gd name="f706" fmla="*/ f508 1 5890490"/>
                <a:gd name="f707" fmla="*/ f509 1 6578439"/>
                <a:gd name="f708" fmla="*/ f510 1 5890490"/>
                <a:gd name="f709" fmla="*/ f511 1 6578439"/>
                <a:gd name="f710" fmla="*/ f512 1 5890490"/>
                <a:gd name="f711" fmla="*/ f513 1 6578439"/>
                <a:gd name="f712" fmla="*/ f514 1 5890490"/>
                <a:gd name="f713" fmla="*/ f515 1 6578439"/>
                <a:gd name="f714" fmla="*/ f516 1 6578439"/>
                <a:gd name="f715" fmla="*/ f517 1 6578439"/>
                <a:gd name="f716" fmla="*/ f518 1 5890490"/>
                <a:gd name="f717" fmla="*/ f519 1 6578439"/>
                <a:gd name="f718" fmla="*/ f520 1 5890490"/>
                <a:gd name="f719" fmla="*/ f521 1 6578439"/>
                <a:gd name="f720" fmla="*/ f522 1 5890490"/>
                <a:gd name="f721" fmla="*/ f523 1 6578439"/>
                <a:gd name="f722" fmla="*/ f524 1 5890490"/>
                <a:gd name="f723" fmla="*/ f525 1 6578439"/>
                <a:gd name="f724" fmla="*/ f526 1 5890490"/>
                <a:gd name="f725" fmla="*/ f527 1 6578439"/>
                <a:gd name="f726" fmla="*/ f528 1 5890490"/>
                <a:gd name="f727" fmla="*/ f529 1 6578439"/>
                <a:gd name="f728" fmla="*/ f530 1 5890490"/>
                <a:gd name="f729" fmla="*/ f531 1 6578439"/>
                <a:gd name="f730" fmla="*/ f532 1 5890490"/>
                <a:gd name="f731" fmla="*/ f533 1 6578439"/>
                <a:gd name="f732" fmla="*/ f534 1 5890490"/>
                <a:gd name="f733" fmla="*/ f535 1 6578439"/>
                <a:gd name="f734" fmla="*/ f536 1 5890490"/>
                <a:gd name="f735" fmla="*/ f537 1 6578439"/>
                <a:gd name="f736" fmla="*/ f538 1 5890490"/>
                <a:gd name="f737" fmla="*/ f539 1 6578439"/>
                <a:gd name="f738" fmla="*/ f540 1 5890490"/>
                <a:gd name="f739" fmla="*/ f541 1 6578439"/>
                <a:gd name="f740" fmla="*/ f542 1 5890490"/>
                <a:gd name="f741" fmla="*/ f543 1 6578439"/>
                <a:gd name="f742" fmla="*/ f544 1 5890490"/>
                <a:gd name="f743" fmla="*/ f545 1 6578439"/>
                <a:gd name="f744" fmla="*/ f546 1 5890490"/>
                <a:gd name="f745" fmla="*/ f547 1 6578439"/>
                <a:gd name="f746" fmla="*/ f548 1 5890490"/>
                <a:gd name="f747" fmla="*/ f549 1 6578439"/>
                <a:gd name="f748" fmla="*/ f550 1 5890490"/>
                <a:gd name="f749" fmla="*/ f551 1 6578439"/>
                <a:gd name="f750" fmla="*/ f552 1 5890490"/>
                <a:gd name="f751" fmla="*/ f553 1 6578439"/>
                <a:gd name="f752" fmla="*/ f554 1 5890490"/>
                <a:gd name="f753" fmla="*/ f555 1 6578439"/>
                <a:gd name="f754" fmla="*/ f556 1 5890490"/>
                <a:gd name="f755" fmla="*/ f557 1 6578439"/>
                <a:gd name="f756" fmla="*/ f558 1 5890490"/>
                <a:gd name="f757" fmla="*/ f559 1 6578439"/>
                <a:gd name="f758" fmla="*/ f560 1 5890490"/>
                <a:gd name="f759" fmla="*/ f561 1 6578439"/>
                <a:gd name="f760" fmla="*/ f562 1 5890490"/>
                <a:gd name="f761" fmla="*/ f563 1 6578439"/>
                <a:gd name="f762" fmla="*/ f564 1 5890490"/>
                <a:gd name="f763" fmla="*/ f565 1 6578439"/>
                <a:gd name="f764" fmla="*/ f566 1 5890490"/>
                <a:gd name="f765" fmla="*/ f567 1 6578439"/>
                <a:gd name="f766" fmla="*/ f568 1 5890490"/>
                <a:gd name="f767" fmla="*/ f569 1 6578439"/>
                <a:gd name="f768" fmla="*/ f570 1 5890490"/>
                <a:gd name="f769" fmla="*/ f571 1 6578439"/>
                <a:gd name="f770" fmla="*/ f572 1 5890490"/>
                <a:gd name="f771" fmla="*/ f573 1 6578439"/>
                <a:gd name="f772" fmla="*/ f574 1 5890490"/>
                <a:gd name="f773" fmla="*/ f575 1 6578439"/>
                <a:gd name="f774" fmla="*/ f576 1 5890490"/>
                <a:gd name="f775" fmla="*/ f577 1 6578439"/>
                <a:gd name="f776" fmla="*/ f578 1 5890490"/>
                <a:gd name="f777" fmla="*/ f579 1 6578439"/>
                <a:gd name="f778" fmla="*/ f580 1 5890490"/>
                <a:gd name="f779" fmla="*/ f581 1 6578439"/>
                <a:gd name="f780" fmla="*/ f582 1 5890490"/>
                <a:gd name="f781" fmla="*/ f583 1 6578439"/>
                <a:gd name="f782" fmla="*/ f584 1 5890490"/>
                <a:gd name="f783" fmla="*/ f585 1 6578439"/>
                <a:gd name="f784" fmla="*/ f586 1 5890490"/>
                <a:gd name="f785" fmla="*/ f587 1 6578439"/>
                <a:gd name="f786" fmla="*/ f588 1 5890490"/>
                <a:gd name="f787" fmla="*/ f589 1 6578439"/>
                <a:gd name="f788" fmla="*/ f590 1 5890490"/>
                <a:gd name="f789" fmla="*/ f591 1 6578439"/>
                <a:gd name="f790" fmla="*/ f592 1 5890490"/>
                <a:gd name="f791" fmla="*/ f593 1 6578439"/>
                <a:gd name="f792" fmla="*/ f594 1 5890490"/>
                <a:gd name="f793" fmla="*/ f595 1 6578439"/>
                <a:gd name="f794" fmla="*/ f596 1 5890490"/>
                <a:gd name="f795" fmla="*/ f597 1 6578439"/>
                <a:gd name="f796" fmla="*/ f598 1 5890490"/>
                <a:gd name="f797" fmla="*/ f599 1 6578439"/>
                <a:gd name="f798" fmla="*/ f600 1 5890490"/>
                <a:gd name="f799" fmla="*/ f601 1 6578439"/>
                <a:gd name="f800" fmla="*/ f602 1 5890490"/>
                <a:gd name="f801" fmla="*/ f603 1 5890490"/>
                <a:gd name="f802" fmla="*/ f604 1 5890490"/>
                <a:gd name="f803" fmla="*/ f605 1 6578439"/>
                <a:gd name="f804" fmla="*/ f606 1 5890490"/>
                <a:gd name="f805" fmla="*/ f607 1 6578439"/>
                <a:gd name="f806" fmla="*/ f608 1 5890490"/>
                <a:gd name="f807" fmla="*/ f609 1 6578439"/>
                <a:gd name="f808" fmla="*/ f610 1 5890490"/>
                <a:gd name="f809" fmla="*/ f611 1 6578439"/>
                <a:gd name="f810" fmla="*/ f612 1 5890490"/>
                <a:gd name="f811" fmla="*/ f613 1 6578439"/>
                <a:gd name="f812" fmla="*/ f614 1 5890490"/>
                <a:gd name="f813" fmla="*/ f615 1 6578439"/>
                <a:gd name="f814" fmla="*/ f616 1 5890490"/>
                <a:gd name="f815" fmla="*/ f617 1 6578439"/>
                <a:gd name="f816" fmla="*/ f618 1 5890490"/>
                <a:gd name="f817" fmla="*/ f619 1 6578439"/>
                <a:gd name="f818" fmla="*/ f620 1 5890490"/>
                <a:gd name="f819" fmla="*/ f621 1 6578439"/>
                <a:gd name="f820" fmla="*/ f622 1 5890490"/>
                <a:gd name="f821" fmla="*/ f623 1 6578439"/>
                <a:gd name="f822" fmla="*/ f624 1 5890490"/>
                <a:gd name="f823" fmla="*/ f625 1 5890490"/>
                <a:gd name="f824" fmla="*/ f626 1 6578439"/>
                <a:gd name="f825" fmla="*/ f627 1 5890490"/>
                <a:gd name="f826" fmla="*/ f628 1 6578439"/>
                <a:gd name="f827" fmla="*/ f629 1 5890490"/>
                <a:gd name="f828" fmla="*/ f630 1 6578439"/>
                <a:gd name="f829" fmla="*/ f631 1 5890490"/>
                <a:gd name="f830" fmla="*/ f632 1 6578439"/>
                <a:gd name="f831" fmla="*/ f633 1 5890490"/>
                <a:gd name="f832" fmla="*/ f634 1 6578439"/>
                <a:gd name="f833" fmla="*/ f635 1 5890490"/>
                <a:gd name="f834" fmla="*/ f636 1 6578439"/>
                <a:gd name="f835" fmla="*/ f637 1 5890490"/>
                <a:gd name="f836" fmla="*/ f638 1 6578439"/>
                <a:gd name="f837" fmla="*/ f639 1 5890490"/>
                <a:gd name="f838" fmla="*/ f640 1 6578439"/>
                <a:gd name="f839" fmla="*/ f641 1 5890490"/>
                <a:gd name="f840" fmla="*/ f642 1 6578439"/>
                <a:gd name="f841" fmla="*/ f643 1 5890490"/>
                <a:gd name="f842" fmla="*/ f644 1 6578439"/>
                <a:gd name="f843" fmla="*/ f645 1 5890490"/>
                <a:gd name="f844" fmla="*/ f646 1 6578439"/>
                <a:gd name="f845" fmla="*/ f647 1 5890490"/>
                <a:gd name="f846" fmla="*/ f648 1 6578439"/>
                <a:gd name="f847" fmla="*/ f649 1 5890490"/>
                <a:gd name="f848" fmla="*/ f650 1 6578439"/>
                <a:gd name="f849" fmla="*/ f651 1 5890490"/>
                <a:gd name="f850" fmla="*/ f652 1 6578439"/>
                <a:gd name="f851" fmla="*/ f653 1 5890490"/>
                <a:gd name="f852" fmla="*/ f654 1 6578439"/>
                <a:gd name="f853" fmla="*/ f655 1 5890490"/>
                <a:gd name="f854" fmla="*/ f656 1 6578439"/>
                <a:gd name="f855" fmla="*/ f657 1 5890490"/>
                <a:gd name="f856" fmla="*/ f658 1 6578439"/>
                <a:gd name="f857" fmla="*/ f659 1 5890490"/>
                <a:gd name="f858" fmla="*/ f660 1 6578439"/>
                <a:gd name="f859" fmla="*/ f661 1 5890490"/>
                <a:gd name="f860" fmla="*/ f662 1 6578439"/>
                <a:gd name="f861" fmla="*/ f663 1 5890490"/>
                <a:gd name="f862" fmla="*/ f664 1 6578439"/>
                <a:gd name="f863" fmla="*/ f665 1 5890490"/>
                <a:gd name="f864" fmla="*/ f666 1 6578439"/>
                <a:gd name="f865" fmla="*/ f667 1 5890490"/>
                <a:gd name="f866" fmla="*/ f668 1 6578439"/>
                <a:gd name="f867" fmla="*/ f669 1 5890490"/>
                <a:gd name="f868" fmla="*/ f670 1 6578439"/>
                <a:gd name="f869" fmla="*/ f671 1 5890490"/>
                <a:gd name="f870" fmla="*/ f672 1 6578439"/>
                <a:gd name="f871" fmla="*/ f673 1 5890490"/>
                <a:gd name="f872" fmla="*/ f674 1 6578439"/>
                <a:gd name="f873" fmla="*/ f5 1 f476"/>
                <a:gd name="f874" fmla="*/ f6 1 f476"/>
                <a:gd name="f875" fmla="*/ f5 1 f477"/>
                <a:gd name="f876" fmla="*/ f7 1 f477"/>
                <a:gd name="f877" fmla="+- f675 0 f1"/>
                <a:gd name="f878" fmla="*/ f676 1 f476"/>
                <a:gd name="f879" fmla="*/ f677 1 f477"/>
                <a:gd name="f880" fmla="*/ f678 1 f477"/>
                <a:gd name="f881" fmla="*/ f679 1 f476"/>
                <a:gd name="f882" fmla="*/ f680 1 f477"/>
                <a:gd name="f883" fmla="*/ f681 1 f476"/>
                <a:gd name="f884" fmla="*/ f682 1 f477"/>
                <a:gd name="f885" fmla="*/ f683 1 f476"/>
                <a:gd name="f886" fmla="*/ f684 1 f477"/>
                <a:gd name="f887" fmla="*/ f685 1 f476"/>
                <a:gd name="f888" fmla="*/ f686 1 f477"/>
                <a:gd name="f889" fmla="*/ f687 1 f476"/>
                <a:gd name="f890" fmla="*/ f688 1 f476"/>
                <a:gd name="f891" fmla="*/ f689 1 f477"/>
                <a:gd name="f892" fmla="*/ f690 1 f476"/>
                <a:gd name="f893" fmla="*/ f691 1 f477"/>
                <a:gd name="f894" fmla="*/ f692 1 f476"/>
                <a:gd name="f895" fmla="*/ f693 1 f477"/>
                <a:gd name="f896" fmla="*/ f694 1 f476"/>
                <a:gd name="f897" fmla="*/ f695 1 f477"/>
                <a:gd name="f898" fmla="*/ f696 1 f476"/>
                <a:gd name="f899" fmla="*/ f697 1 f477"/>
                <a:gd name="f900" fmla="*/ f698 1 f476"/>
                <a:gd name="f901" fmla="*/ f699 1 f477"/>
                <a:gd name="f902" fmla="*/ f700 1 f476"/>
                <a:gd name="f903" fmla="*/ f701 1 f477"/>
                <a:gd name="f904" fmla="*/ f702 1 f476"/>
                <a:gd name="f905" fmla="*/ f703 1 f477"/>
                <a:gd name="f906" fmla="*/ f704 1 f476"/>
                <a:gd name="f907" fmla="*/ f705 1 f477"/>
                <a:gd name="f908" fmla="*/ f706 1 f476"/>
                <a:gd name="f909" fmla="*/ f707 1 f477"/>
                <a:gd name="f910" fmla="*/ f708 1 f476"/>
                <a:gd name="f911" fmla="*/ f709 1 f477"/>
                <a:gd name="f912" fmla="*/ f710 1 f476"/>
                <a:gd name="f913" fmla="*/ f711 1 f477"/>
                <a:gd name="f914" fmla="*/ f712 1 f476"/>
                <a:gd name="f915" fmla="*/ f713 1 f477"/>
                <a:gd name="f916" fmla="*/ f714 1 f477"/>
                <a:gd name="f917" fmla="*/ f715 1 f477"/>
                <a:gd name="f918" fmla="*/ f716 1 f476"/>
                <a:gd name="f919" fmla="*/ f717 1 f477"/>
                <a:gd name="f920" fmla="*/ f718 1 f476"/>
                <a:gd name="f921" fmla="*/ f719 1 f477"/>
                <a:gd name="f922" fmla="*/ f720 1 f476"/>
                <a:gd name="f923" fmla="*/ f721 1 f477"/>
                <a:gd name="f924" fmla="*/ f722 1 f476"/>
                <a:gd name="f925" fmla="*/ f723 1 f477"/>
                <a:gd name="f926" fmla="*/ f724 1 f476"/>
                <a:gd name="f927" fmla="*/ f725 1 f477"/>
                <a:gd name="f928" fmla="*/ f726 1 f476"/>
                <a:gd name="f929" fmla="*/ f727 1 f477"/>
                <a:gd name="f930" fmla="*/ f728 1 f476"/>
                <a:gd name="f931" fmla="*/ f729 1 f477"/>
                <a:gd name="f932" fmla="*/ f730 1 f476"/>
                <a:gd name="f933" fmla="*/ f731 1 f477"/>
                <a:gd name="f934" fmla="*/ f732 1 f476"/>
                <a:gd name="f935" fmla="*/ f733 1 f477"/>
                <a:gd name="f936" fmla="*/ f734 1 f476"/>
                <a:gd name="f937" fmla="*/ f735 1 f477"/>
                <a:gd name="f938" fmla="*/ f736 1 f476"/>
                <a:gd name="f939" fmla="*/ f737 1 f477"/>
                <a:gd name="f940" fmla="*/ f738 1 f476"/>
                <a:gd name="f941" fmla="*/ f739 1 f477"/>
                <a:gd name="f942" fmla="*/ f740 1 f476"/>
                <a:gd name="f943" fmla="*/ f741 1 f477"/>
                <a:gd name="f944" fmla="*/ f742 1 f476"/>
                <a:gd name="f945" fmla="*/ f743 1 f477"/>
                <a:gd name="f946" fmla="*/ f744 1 f476"/>
                <a:gd name="f947" fmla="*/ f745 1 f477"/>
                <a:gd name="f948" fmla="*/ f746 1 f476"/>
                <a:gd name="f949" fmla="*/ f747 1 f477"/>
                <a:gd name="f950" fmla="*/ f748 1 f476"/>
                <a:gd name="f951" fmla="*/ f749 1 f477"/>
                <a:gd name="f952" fmla="*/ f750 1 f476"/>
                <a:gd name="f953" fmla="*/ f751 1 f477"/>
                <a:gd name="f954" fmla="*/ f752 1 f476"/>
                <a:gd name="f955" fmla="*/ f753 1 f477"/>
                <a:gd name="f956" fmla="*/ f754 1 f476"/>
                <a:gd name="f957" fmla="*/ f755 1 f477"/>
                <a:gd name="f958" fmla="*/ f756 1 f476"/>
                <a:gd name="f959" fmla="*/ f757 1 f477"/>
                <a:gd name="f960" fmla="*/ f758 1 f476"/>
                <a:gd name="f961" fmla="*/ f759 1 f477"/>
                <a:gd name="f962" fmla="*/ f760 1 f476"/>
                <a:gd name="f963" fmla="*/ f761 1 f477"/>
                <a:gd name="f964" fmla="*/ f762 1 f476"/>
                <a:gd name="f965" fmla="*/ f763 1 f477"/>
                <a:gd name="f966" fmla="*/ f764 1 f476"/>
                <a:gd name="f967" fmla="*/ f765 1 f477"/>
                <a:gd name="f968" fmla="*/ f766 1 f476"/>
                <a:gd name="f969" fmla="*/ f767 1 f477"/>
                <a:gd name="f970" fmla="*/ f768 1 f476"/>
                <a:gd name="f971" fmla="*/ f769 1 f477"/>
                <a:gd name="f972" fmla="*/ f770 1 f476"/>
                <a:gd name="f973" fmla="*/ f771 1 f477"/>
                <a:gd name="f974" fmla="*/ f772 1 f476"/>
                <a:gd name="f975" fmla="*/ f773 1 f477"/>
                <a:gd name="f976" fmla="*/ f774 1 f476"/>
                <a:gd name="f977" fmla="*/ f775 1 f477"/>
                <a:gd name="f978" fmla="*/ f776 1 f476"/>
                <a:gd name="f979" fmla="*/ f777 1 f477"/>
                <a:gd name="f980" fmla="*/ f778 1 f476"/>
                <a:gd name="f981" fmla="*/ f779 1 f477"/>
                <a:gd name="f982" fmla="*/ f780 1 f476"/>
                <a:gd name="f983" fmla="*/ f781 1 f477"/>
                <a:gd name="f984" fmla="*/ f782 1 f476"/>
                <a:gd name="f985" fmla="*/ f783 1 f477"/>
                <a:gd name="f986" fmla="*/ f784 1 f476"/>
                <a:gd name="f987" fmla="*/ f785 1 f477"/>
                <a:gd name="f988" fmla="*/ f786 1 f476"/>
                <a:gd name="f989" fmla="*/ f787 1 f477"/>
                <a:gd name="f990" fmla="*/ f788 1 f476"/>
                <a:gd name="f991" fmla="*/ f789 1 f477"/>
                <a:gd name="f992" fmla="*/ f790 1 f476"/>
                <a:gd name="f993" fmla="*/ f791 1 f477"/>
                <a:gd name="f994" fmla="*/ f792 1 f476"/>
                <a:gd name="f995" fmla="*/ f793 1 f477"/>
                <a:gd name="f996" fmla="*/ f794 1 f476"/>
                <a:gd name="f997" fmla="*/ f795 1 f477"/>
                <a:gd name="f998" fmla="*/ f796 1 f476"/>
                <a:gd name="f999" fmla="*/ f797 1 f477"/>
                <a:gd name="f1000" fmla="*/ f798 1 f476"/>
                <a:gd name="f1001" fmla="*/ f799 1 f477"/>
                <a:gd name="f1002" fmla="*/ f800 1 f476"/>
                <a:gd name="f1003" fmla="*/ f801 1 f476"/>
                <a:gd name="f1004" fmla="*/ f802 1 f476"/>
                <a:gd name="f1005" fmla="*/ f803 1 f477"/>
                <a:gd name="f1006" fmla="*/ f804 1 f476"/>
                <a:gd name="f1007" fmla="*/ f805 1 f477"/>
                <a:gd name="f1008" fmla="*/ f806 1 f476"/>
                <a:gd name="f1009" fmla="*/ f807 1 f477"/>
                <a:gd name="f1010" fmla="*/ f808 1 f476"/>
                <a:gd name="f1011" fmla="*/ f809 1 f477"/>
                <a:gd name="f1012" fmla="*/ f810 1 f476"/>
                <a:gd name="f1013" fmla="*/ f811 1 f477"/>
                <a:gd name="f1014" fmla="*/ f812 1 f476"/>
                <a:gd name="f1015" fmla="*/ f813 1 f477"/>
                <a:gd name="f1016" fmla="*/ f814 1 f476"/>
                <a:gd name="f1017" fmla="*/ f815 1 f477"/>
                <a:gd name="f1018" fmla="*/ f816 1 f476"/>
                <a:gd name="f1019" fmla="*/ f817 1 f477"/>
                <a:gd name="f1020" fmla="*/ f818 1 f476"/>
                <a:gd name="f1021" fmla="*/ f819 1 f477"/>
                <a:gd name="f1022" fmla="*/ f820 1 f476"/>
                <a:gd name="f1023" fmla="*/ f821 1 f477"/>
                <a:gd name="f1024" fmla="*/ f822 1 f476"/>
                <a:gd name="f1025" fmla="*/ f823 1 f476"/>
                <a:gd name="f1026" fmla="*/ f824 1 f477"/>
                <a:gd name="f1027" fmla="*/ f825 1 f476"/>
                <a:gd name="f1028" fmla="*/ f826 1 f477"/>
                <a:gd name="f1029" fmla="*/ f827 1 f476"/>
                <a:gd name="f1030" fmla="*/ f828 1 f477"/>
                <a:gd name="f1031" fmla="*/ f829 1 f476"/>
                <a:gd name="f1032" fmla="*/ f830 1 f477"/>
                <a:gd name="f1033" fmla="*/ f831 1 f476"/>
                <a:gd name="f1034" fmla="*/ f832 1 f477"/>
                <a:gd name="f1035" fmla="*/ f833 1 f476"/>
                <a:gd name="f1036" fmla="*/ f834 1 f477"/>
                <a:gd name="f1037" fmla="*/ f835 1 f476"/>
                <a:gd name="f1038" fmla="*/ f836 1 f477"/>
                <a:gd name="f1039" fmla="*/ f837 1 f476"/>
                <a:gd name="f1040" fmla="*/ f838 1 f477"/>
                <a:gd name="f1041" fmla="*/ f839 1 f476"/>
                <a:gd name="f1042" fmla="*/ f840 1 f477"/>
                <a:gd name="f1043" fmla="*/ f841 1 f476"/>
                <a:gd name="f1044" fmla="*/ f842 1 f477"/>
                <a:gd name="f1045" fmla="*/ f843 1 f476"/>
                <a:gd name="f1046" fmla="*/ f844 1 f477"/>
                <a:gd name="f1047" fmla="*/ f845 1 f476"/>
                <a:gd name="f1048" fmla="*/ f846 1 f477"/>
                <a:gd name="f1049" fmla="*/ f847 1 f476"/>
                <a:gd name="f1050" fmla="*/ f848 1 f477"/>
                <a:gd name="f1051" fmla="*/ f849 1 f476"/>
                <a:gd name="f1052" fmla="*/ f850 1 f477"/>
                <a:gd name="f1053" fmla="*/ f851 1 f476"/>
                <a:gd name="f1054" fmla="*/ f852 1 f477"/>
                <a:gd name="f1055" fmla="*/ f853 1 f476"/>
                <a:gd name="f1056" fmla="*/ f854 1 f477"/>
                <a:gd name="f1057" fmla="*/ f855 1 f476"/>
                <a:gd name="f1058" fmla="*/ f856 1 f477"/>
                <a:gd name="f1059" fmla="*/ f857 1 f476"/>
                <a:gd name="f1060" fmla="*/ f858 1 f477"/>
                <a:gd name="f1061" fmla="*/ f859 1 f476"/>
                <a:gd name="f1062" fmla="*/ f860 1 f477"/>
                <a:gd name="f1063" fmla="*/ f861 1 f476"/>
                <a:gd name="f1064" fmla="*/ f862 1 f477"/>
                <a:gd name="f1065" fmla="*/ f863 1 f476"/>
                <a:gd name="f1066" fmla="*/ f864 1 f477"/>
                <a:gd name="f1067" fmla="*/ f865 1 f476"/>
                <a:gd name="f1068" fmla="*/ f866 1 f477"/>
                <a:gd name="f1069" fmla="*/ f867 1 f476"/>
                <a:gd name="f1070" fmla="*/ f868 1 f477"/>
                <a:gd name="f1071" fmla="*/ f869 1 f476"/>
                <a:gd name="f1072" fmla="*/ f870 1 f477"/>
                <a:gd name="f1073" fmla="*/ f871 1 f476"/>
                <a:gd name="f1074" fmla="*/ f872 1 f477"/>
                <a:gd name="f1075" fmla="*/ f873 f471 1"/>
                <a:gd name="f1076" fmla="*/ f874 f471 1"/>
                <a:gd name="f1077" fmla="*/ f876 f472 1"/>
                <a:gd name="f1078" fmla="*/ f875 f472 1"/>
                <a:gd name="f1079" fmla="*/ f878 f471 1"/>
                <a:gd name="f1080" fmla="*/ f879 f472 1"/>
                <a:gd name="f1081" fmla="*/ f880 f472 1"/>
                <a:gd name="f1082" fmla="*/ f881 f471 1"/>
                <a:gd name="f1083" fmla="*/ f882 f472 1"/>
                <a:gd name="f1084" fmla="*/ f883 f471 1"/>
                <a:gd name="f1085" fmla="*/ f884 f472 1"/>
                <a:gd name="f1086" fmla="*/ f885 f471 1"/>
                <a:gd name="f1087" fmla="*/ f886 f472 1"/>
                <a:gd name="f1088" fmla="*/ f887 f471 1"/>
                <a:gd name="f1089" fmla="*/ f888 f472 1"/>
                <a:gd name="f1090" fmla="*/ f889 f471 1"/>
                <a:gd name="f1091" fmla="*/ f890 f471 1"/>
                <a:gd name="f1092" fmla="*/ f891 f472 1"/>
                <a:gd name="f1093" fmla="*/ f892 f471 1"/>
                <a:gd name="f1094" fmla="*/ f893 f472 1"/>
                <a:gd name="f1095" fmla="*/ f894 f471 1"/>
                <a:gd name="f1096" fmla="*/ f895 f472 1"/>
                <a:gd name="f1097" fmla="*/ f896 f471 1"/>
                <a:gd name="f1098" fmla="*/ f897 f472 1"/>
                <a:gd name="f1099" fmla="*/ f898 f471 1"/>
                <a:gd name="f1100" fmla="*/ f899 f472 1"/>
                <a:gd name="f1101" fmla="*/ f900 f471 1"/>
                <a:gd name="f1102" fmla="*/ f901 f472 1"/>
                <a:gd name="f1103" fmla="*/ f902 f471 1"/>
                <a:gd name="f1104" fmla="*/ f903 f472 1"/>
                <a:gd name="f1105" fmla="*/ f904 f471 1"/>
                <a:gd name="f1106" fmla="*/ f905 f472 1"/>
                <a:gd name="f1107" fmla="*/ f906 f471 1"/>
                <a:gd name="f1108" fmla="*/ f907 f472 1"/>
                <a:gd name="f1109" fmla="*/ f908 f471 1"/>
                <a:gd name="f1110" fmla="*/ f909 f472 1"/>
                <a:gd name="f1111" fmla="*/ f910 f471 1"/>
                <a:gd name="f1112" fmla="*/ f911 f472 1"/>
                <a:gd name="f1113" fmla="*/ f912 f471 1"/>
                <a:gd name="f1114" fmla="*/ f913 f472 1"/>
                <a:gd name="f1115" fmla="*/ f914 f471 1"/>
                <a:gd name="f1116" fmla="*/ f915 f472 1"/>
                <a:gd name="f1117" fmla="*/ f916 f472 1"/>
                <a:gd name="f1118" fmla="*/ f917 f472 1"/>
                <a:gd name="f1119" fmla="*/ f918 f471 1"/>
                <a:gd name="f1120" fmla="*/ f919 f472 1"/>
                <a:gd name="f1121" fmla="*/ f920 f471 1"/>
                <a:gd name="f1122" fmla="*/ f921 f472 1"/>
                <a:gd name="f1123" fmla="*/ f922 f471 1"/>
                <a:gd name="f1124" fmla="*/ f923 f472 1"/>
                <a:gd name="f1125" fmla="*/ f924 f471 1"/>
                <a:gd name="f1126" fmla="*/ f925 f472 1"/>
                <a:gd name="f1127" fmla="*/ f926 f471 1"/>
                <a:gd name="f1128" fmla="*/ f927 f472 1"/>
                <a:gd name="f1129" fmla="*/ f928 f471 1"/>
                <a:gd name="f1130" fmla="*/ f929 f472 1"/>
                <a:gd name="f1131" fmla="*/ f930 f471 1"/>
                <a:gd name="f1132" fmla="*/ f931 f472 1"/>
                <a:gd name="f1133" fmla="*/ f932 f471 1"/>
                <a:gd name="f1134" fmla="*/ f933 f472 1"/>
                <a:gd name="f1135" fmla="*/ f934 f471 1"/>
                <a:gd name="f1136" fmla="*/ f935 f472 1"/>
                <a:gd name="f1137" fmla="*/ f936 f471 1"/>
                <a:gd name="f1138" fmla="*/ f937 f472 1"/>
                <a:gd name="f1139" fmla="*/ f938 f471 1"/>
                <a:gd name="f1140" fmla="*/ f939 f472 1"/>
                <a:gd name="f1141" fmla="*/ f940 f471 1"/>
                <a:gd name="f1142" fmla="*/ f941 f472 1"/>
                <a:gd name="f1143" fmla="*/ f942 f471 1"/>
                <a:gd name="f1144" fmla="*/ f943 f472 1"/>
                <a:gd name="f1145" fmla="*/ f944 f471 1"/>
                <a:gd name="f1146" fmla="*/ f945 f472 1"/>
                <a:gd name="f1147" fmla="*/ f946 f471 1"/>
                <a:gd name="f1148" fmla="*/ f947 f472 1"/>
                <a:gd name="f1149" fmla="*/ f948 f471 1"/>
                <a:gd name="f1150" fmla="*/ f949 f472 1"/>
                <a:gd name="f1151" fmla="*/ f950 f471 1"/>
                <a:gd name="f1152" fmla="*/ f951 f472 1"/>
                <a:gd name="f1153" fmla="*/ f952 f471 1"/>
                <a:gd name="f1154" fmla="*/ f953 f472 1"/>
                <a:gd name="f1155" fmla="*/ f954 f471 1"/>
                <a:gd name="f1156" fmla="*/ f955 f472 1"/>
                <a:gd name="f1157" fmla="*/ f956 f471 1"/>
                <a:gd name="f1158" fmla="*/ f957 f472 1"/>
                <a:gd name="f1159" fmla="*/ f958 f471 1"/>
                <a:gd name="f1160" fmla="*/ f959 f472 1"/>
                <a:gd name="f1161" fmla="*/ f960 f471 1"/>
                <a:gd name="f1162" fmla="*/ f961 f472 1"/>
                <a:gd name="f1163" fmla="*/ f962 f471 1"/>
                <a:gd name="f1164" fmla="*/ f963 f472 1"/>
                <a:gd name="f1165" fmla="*/ f964 f471 1"/>
                <a:gd name="f1166" fmla="*/ f965 f472 1"/>
                <a:gd name="f1167" fmla="*/ f966 f471 1"/>
                <a:gd name="f1168" fmla="*/ f967 f472 1"/>
                <a:gd name="f1169" fmla="*/ f968 f471 1"/>
                <a:gd name="f1170" fmla="*/ f969 f472 1"/>
                <a:gd name="f1171" fmla="*/ f970 f471 1"/>
                <a:gd name="f1172" fmla="*/ f971 f472 1"/>
                <a:gd name="f1173" fmla="*/ f972 f471 1"/>
                <a:gd name="f1174" fmla="*/ f973 f472 1"/>
                <a:gd name="f1175" fmla="*/ f974 f471 1"/>
                <a:gd name="f1176" fmla="*/ f975 f472 1"/>
                <a:gd name="f1177" fmla="*/ f976 f471 1"/>
                <a:gd name="f1178" fmla="*/ f977 f472 1"/>
                <a:gd name="f1179" fmla="*/ f978 f471 1"/>
                <a:gd name="f1180" fmla="*/ f979 f472 1"/>
                <a:gd name="f1181" fmla="*/ f980 f471 1"/>
                <a:gd name="f1182" fmla="*/ f981 f472 1"/>
                <a:gd name="f1183" fmla="*/ f982 f471 1"/>
                <a:gd name="f1184" fmla="*/ f983 f472 1"/>
                <a:gd name="f1185" fmla="*/ f984 f471 1"/>
                <a:gd name="f1186" fmla="*/ f985 f472 1"/>
                <a:gd name="f1187" fmla="*/ f986 f471 1"/>
                <a:gd name="f1188" fmla="*/ f987 f472 1"/>
                <a:gd name="f1189" fmla="*/ f988 f471 1"/>
                <a:gd name="f1190" fmla="*/ f989 f472 1"/>
                <a:gd name="f1191" fmla="*/ f990 f471 1"/>
                <a:gd name="f1192" fmla="*/ f991 f472 1"/>
                <a:gd name="f1193" fmla="*/ f992 f471 1"/>
                <a:gd name="f1194" fmla="*/ f993 f472 1"/>
                <a:gd name="f1195" fmla="*/ f994 f471 1"/>
                <a:gd name="f1196" fmla="*/ f995 f472 1"/>
                <a:gd name="f1197" fmla="*/ f996 f471 1"/>
                <a:gd name="f1198" fmla="*/ f997 f472 1"/>
                <a:gd name="f1199" fmla="*/ f998 f471 1"/>
                <a:gd name="f1200" fmla="*/ f999 f472 1"/>
                <a:gd name="f1201" fmla="*/ f1000 f471 1"/>
                <a:gd name="f1202" fmla="*/ f1001 f472 1"/>
                <a:gd name="f1203" fmla="*/ f1002 f471 1"/>
                <a:gd name="f1204" fmla="*/ f1003 f471 1"/>
                <a:gd name="f1205" fmla="*/ f1004 f471 1"/>
                <a:gd name="f1206" fmla="*/ f1005 f472 1"/>
                <a:gd name="f1207" fmla="*/ f1006 f471 1"/>
                <a:gd name="f1208" fmla="*/ f1007 f472 1"/>
                <a:gd name="f1209" fmla="*/ f1008 f471 1"/>
                <a:gd name="f1210" fmla="*/ f1009 f472 1"/>
                <a:gd name="f1211" fmla="*/ f1010 f471 1"/>
                <a:gd name="f1212" fmla="*/ f1011 f472 1"/>
                <a:gd name="f1213" fmla="*/ f1012 f471 1"/>
                <a:gd name="f1214" fmla="*/ f1013 f472 1"/>
                <a:gd name="f1215" fmla="*/ f1014 f471 1"/>
                <a:gd name="f1216" fmla="*/ f1015 f472 1"/>
                <a:gd name="f1217" fmla="*/ f1016 f471 1"/>
                <a:gd name="f1218" fmla="*/ f1017 f472 1"/>
                <a:gd name="f1219" fmla="*/ f1018 f471 1"/>
                <a:gd name="f1220" fmla="*/ f1019 f472 1"/>
                <a:gd name="f1221" fmla="*/ f1020 f471 1"/>
                <a:gd name="f1222" fmla="*/ f1021 f472 1"/>
                <a:gd name="f1223" fmla="*/ f1022 f471 1"/>
                <a:gd name="f1224" fmla="*/ f1023 f472 1"/>
                <a:gd name="f1225" fmla="*/ f1024 f471 1"/>
                <a:gd name="f1226" fmla="*/ f1025 f471 1"/>
                <a:gd name="f1227" fmla="*/ f1026 f472 1"/>
                <a:gd name="f1228" fmla="*/ f1027 f471 1"/>
                <a:gd name="f1229" fmla="*/ f1028 f472 1"/>
                <a:gd name="f1230" fmla="*/ f1029 f471 1"/>
                <a:gd name="f1231" fmla="*/ f1030 f472 1"/>
                <a:gd name="f1232" fmla="*/ f1031 f471 1"/>
                <a:gd name="f1233" fmla="*/ f1032 f472 1"/>
                <a:gd name="f1234" fmla="*/ f1033 f471 1"/>
                <a:gd name="f1235" fmla="*/ f1034 f472 1"/>
                <a:gd name="f1236" fmla="*/ f1035 f471 1"/>
                <a:gd name="f1237" fmla="*/ f1036 f472 1"/>
                <a:gd name="f1238" fmla="*/ f1037 f471 1"/>
                <a:gd name="f1239" fmla="*/ f1038 f472 1"/>
                <a:gd name="f1240" fmla="*/ f1039 f471 1"/>
                <a:gd name="f1241" fmla="*/ f1040 f472 1"/>
                <a:gd name="f1242" fmla="*/ f1041 f471 1"/>
                <a:gd name="f1243" fmla="*/ f1042 f472 1"/>
                <a:gd name="f1244" fmla="*/ f1043 f471 1"/>
                <a:gd name="f1245" fmla="*/ f1044 f472 1"/>
                <a:gd name="f1246" fmla="*/ f1045 f471 1"/>
                <a:gd name="f1247" fmla="*/ f1046 f472 1"/>
                <a:gd name="f1248" fmla="*/ f1047 f471 1"/>
                <a:gd name="f1249" fmla="*/ f1048 f472 1"/>
                <a:gd name="f1250" fmla="*/ f1049 f471 1"/>
                <a:gd name="f1251" fmla="*/ f1050 f472 1"/>
                <a:gd name="f1252" fmla="*/ f1051 f471 1"/>
                <a:gd name="f1253" fmla="*/ f1052 f472 1"/>
                <a:gd name="f1254" fmla="*/ f1053 f471 1"/>
                <a:gd name="f1255" fmla="*/ f1054 f472 1"/>
                <a:gd name="f1256" fmla="*/ f1055 f471 1"/>
                <a:gd name="f1257" fmla="*/ f1056 f472 1"/>
                <a:gd name="f1258" fmla="*/ f1057 f471 1"/>
                <a:gd name="f1259" fmla="*/ f1058 f472 1"/>
                <a:gd name="f1260" fmla="*/ f1059 f471 1"/>
                <a:gd name="f1261" fmla="*/ f1060 f472 1"/>
                <a:gd name="f1262" fmla="*/ f1061 f471 1"/>
                <a:gd name="f1263" fmla="*/ f1062 f472 1"/>
                <a:gd name="f1264" fmla="*/ f1063 f471 1"/>
                <a:gd name="f1265" fmla="*/ f1064 f472 1"/>
                <a:gd name="f1266" fmla="*/ f1065 f471 1"/>
                <a:gd name="f1267" fmla="*/ f1066 f472 1"/>
                <a:gd name="f1268" fmla="*/ f1067 f471 1"/>
                <a:gd name="f1269" fmla="*/ f1068 f472 1"/>
                <a:gd name="f1270" fmla="*/ f1069 f471 1"/>
                <a:gd name="f1271" fmla="*/ f1070 f472 1"/>
                <a:gd name="f1272" fmla="*/ f1071 f471 1"/>
                <a:gd name="f1273" fmla="*/ f1072 f472 1"/>
                <a:gd name="f1274" fmla="*/ f1073 f471 1"/>
                <a:gd name="f1275" fmla="*/ f1074 f472 1"/>
              </a:gdLst>
              <a:ahLst/>
              <a:cxnLst>
                <a:cxn ang="3cd4">
                  <a:pos x="hc" y="t"/>
                </a:cxn>
                <a:cxn ang="0">
                  <a:pos x="r" y="vc"/>
                </a:cxn>
                <a:cxn ang="cd4">
                  <a:pos x="hc" y="b"/>
                </a:cxn>
                <a:cxn ang="cd2">
                  <a:pos x="l" y="vc"/>
                </a:cxn>
                <a:cxn ang="f877">
                  <a:pos x="f1079" y="f1080"/>
                </a:cxn>
                <a:cxn ang="f877">
                  <a:pos x="f1079" y="f1081"/>
                </a:cxn>
                <a:cxn ang="f877">
                  <a:pos x="f1082" y="f1083"/>
                </a:cxn>
                <a:cxn ang="f877">
                  <a:pos x="f1084" y="f1085"/>
                </a:cxn>
                <a:cxn ang="f877">
                  <a:pos x="f1086" y="f1087"/>
                </a:cxn>
                <a:cxn ang="f877">
                  <a:pos x="f1088" y="f1089"/>
                </a:cxn>
                <a:cxn ang="f877">
                  <a:pos x="f1090" y="f1089"/>
                </a:cxn>
                <a:cxn ang="f877">
                  <a:pos x="f1091" y="f1092"/>
                </a:cxn>
                <a:cxn ang="f877">
                  <a:pos x="f1093" y="f1094"/>
                </a:cxn>
                <a:cxn ang="f877">
                  <a:pos x="f1095" y="f1096"/>
                </a:cxn>
                <a:cxn ang="f877">
                  <a:pos x="f1097" y="f1098"/>
                </a:cxn>
                <a:cxn ang="f877">
                  <a:pos x="f1099" y="f1100"/>
                </a:cxn>
                <a:cxn ang="f877">
                  <a:pos x="f1101" y="f1102"/>
                </a:cxn>
                <a:cxn ang="f877">
                  <a:pos x="f1103" y="f1104"/>
                </a:cxn>
                <a:cxn ang="f877">
                  <a:pos x="f1105" y="f1106"/>
                </a:cxn>
                <a:cxn ang="f877">
                  <a:pos x="f1107" y="f1108"/>
                </a:cxn>
                <a:cxn ang="f877">
                  <a:pos x="f1109" y="f1110"/>
                </a:cxn>
                <a:cxn ang="f877">
                  <a:pos x="f1111" y="f1112"/>
                </a:cxn>
                <a:cxn ang="f877">
                  <a:pos x="f1113" y="f1114"/>
                </a:cxn>
                <a:cxn ang="f877">
                  <a:pos x="f1115" y="f1116"/>
                </a:cxn>
                <a:cxn ang="f877">
                  <a:pos x="f1079" y="f1117"/>
                </a:cxn>
                <a:cxn ang="f877">
                  <a:pos x="f1079" y="f1118"/>
                </a:cxn>
                <a:cxn ang="f877">
                  <a:pos x="f1119" y="f1120"/>
                </a:cxn>
                <a:cxn ang="f877">
                  <a:pos x="f1121" y="f1122"/>
                </a:cxn>
                <a:cxn ang="f877">
                  <a:pos x="f1123" y="f1124"/>
                </a:cxn>
                <a:cxn ang="f877">
                  <a:pos x="f1125" y="f1126"/>
                </a:cxn>
                <a:cxn ang="f877">
                  <a:pos x="f1127" y="f1128"/>
                </a:cxn>
                <a:cxn ang="f877">
                  <a:pos x="f1129" y="f1130"/>
                </a:cxn>
                <a:cxn ang="f877">
                  <a:pos x="f1131" y="f1132"/>
                </a:cxn>
                <a:cxn ang="f877">
                  <a:pos x="f1133" y="f1134"/>
                </a:cxn>
                <a:cxn ang="f877">
                  <a:pos x="f1135" y="f1136"/>
                </a:cxn>
                <a:cxn ang="f877">
                  <a:pos x="f1137" y="f1138"/>
                </a:cxn>
                <a:cxn ang="f877">
                  <a:pos x="f1139" y="f1140"/>
                </a:cxn>
                <a:cxn ang="f877">
                  <a:pos x="f1141" y="f1142"/>
                </a:cxn>
                <a:cxn ang="f877">
                  <a:pos x="f1143" y="f1144"/>
                </a:cxn>
                <a:cxn ang="f877">
                  <a:pos x="f1145" y="f1146"/>
                </a:cxn>
                <a:cxn ang="f877">
                  <a:pos x="f1147" y="f1148"/>
                </a:cxn>
                <a:cxn ang="f877">
                  <a:pos x="f1149" y="f1150"/>
                </a:cxn>
                <a:cxn ang="f877">
                  <a:pos x="f1151" y="f1152"/>
                </a:cxn>
                <a:cxn ang="f877">
                  <a:pos x="f1153" y="f1154"/>
                </a:cxn>
                <a:cxn ang="f877">
                  <a:pos x="f1155" y="f1156"/>
                </a:cxn>
                <a:cxn ang="f877">
                  <a:pos x="f1157" y="f1158"/>
                </a:cxn>
                <a:cxn ang="f877">
                  <a:pos x="f1159" y="f1160"/>
                </a:cxn>
                <a:cxn ang="f877">
                  <a:pos x="f1161" y="f1162"/>
                </a:cxn>
                <a:cxn ang="f877">
                  <a:pos x="f1163" y="f1164"/>
                </a:cxn>
                <a:cxn ang="f877">
                  <a:pos x="f1165" y="f1166"/>
                </a:cxn>
                <a:cxn ang="f877">
                  <a:pos x="f1167" y="f1168"/>
                </a:cxn>
                <a:cxn ang="f877">
                  <a:pos x="f1169" y="f1170"/>
                </a:cxn>
                <a:cxn ang="f877">
                  <a:pos x="f1171" y="f1172"/>
                </a:cxn>
                <a:cxn ang="f877">
                  <a:pos x="f1173" y="f1174"/>
                </a:cxn>
                <a:cxn ang="f877">
                  <a:pos x="f1175" y="f1176"/>
                </a:cxn>
                <a:cxn ang="f877">
                  <a:pos x="f1177" y="f1178"/>
                </a:cxn>
                <a:cxn ang="f877">
                  <a:pos x="f1179" y="f1180"/>
                </a:cxn>
                <a:cxn ang="f877">
                  <a:pos x="f1181" y="f1182"/>
                </a:cxn>
                <a:cxn ang="f877">
                  <a:pos x="f1183" y="f1184"/>
                </a:cxn>
                <a:cxn ang="f877">
                  <a:pos x="f1185" y="f1186"/>
                </a:cxn>
                <a:cxn ang="f877">
                  <a:pos x="f1187" y="f1188"/>
                </a:cxn>
                <a:cxn ang="f877">
                  <a:pos x="f1189" y="f1190"/>
                </a:cxn>
                <a:cxn ang="f877">
                  <a:pos x="f1191" y="f1192"/>
                </a:cxn>
                <a:cxn ang="f877">
                  <a:pos x="f1193" y="f1194"/>
                </a:cxn>
                <a:cxn ang="f877">
                  <a:pos x="f1195" y="f1196"/>
                </a:cxn>
                <a:cxn ang="f877">
                  <a:pos x="f1197" y="f1198"/>
                </a:cxn>
                <a:cxn ang="f877">
                  <a:pos x="f1199" y="f1200"/>
                </a:cxn>
                <a:cxn ang="f877">
                  <a:pos x="f1201" y="f1202"/>
                </a:cxn>
                <a:cxn ang="f877">
                  <a:pos x="f1203" y="f1089"/>
                </a:cxn>
                <a:cxn ang="f877">
                  <a:pos x="f1204" y="f1089"/>
                </a:cxn>
                <a:cxn ang="f877">
                  <a:pos x="f1205" y="f1206"/>
                </a:cxn>
                <a:cxn ang="f877">
                  <a:pos x="f1207" y="f1208"/>
                </a:cxn>
                <a:cxn ang="f877">
                  <a:pos x="f1209" y="f1210"/>
                </a:cxn>
                <a:cxn ang="f877">
                  <a:pos x="f1211" y="f1212"/>
                </a:cxn>
                <a:cxn ang="f877">
                  <a:pos x="f1213" y="f1214"/>
                </a:cxn>
                <a:cxn ang="f877">
                  <a:pos x="f1215" y="f1216"/>
                </a:cxn>
                <a:cxn ang="f877">
                  <a:pos x="f1217" y="f1218"/>
                </a:cxn>
                <a:cxn ang="f877">
                  <a:pos x="f1219" y="f1220"/>
                </a:cxn>
                <a:cxn ang="f877">
                  <a:pos x="f1221" y="f1222"/>
                </a:cxn>
                <a:cxn ang="f877">
                  <a:pos x="f1223" y="f1224"/>
                </a:cxn>
                <a:cxn ang="f877">
                  <a:pos x="f1225" y="f1180"/>
                </a:cxn>
                <a:cxn ang="f877">
                  <a:pos x="f1226" y="f1227"/>
                </a:cxn>
                <a:cxn ang="f877">
                  <a:pos x="f1228" y="f1229"/>
                </a:cxn>
                <a:cxn ang="f877">
                  <a:pos x="f1230" y="f1231"/>
                </a:cxn>
                <a:cxn ang="f877">
                  <a:pos x="f1232" y="f1233"/>
                </a:cxn>
                <a:cxn ang="f877">
                  <a:pos x="f1234" y="f1235"/>
                </a:cxn>
                <a:cxn ang="f877">
                  <a:pos x="f1236" y="f1237"/>
                </a:cxn>
                <a:cxn ang="f877">
                  <a:pos x="f1238" y="f1239"/>
                </a:cxn>
                <a:cxn ang="f877">
                  <a:pos x="f1240" y="f1241"/>
                </a:cxn>
                <a:cxn ang="f877">
                  <a:pos x="f1242" y="f1243"/>
                </a:cxn>
                <a:cxn ang="f877">
                  <a:pos x="f1244" y="f1245"/>
                </a:cxn>
                <a:cxn ang="f877">
                  <a:pos x="f1246" y="f1247"/>
                </a:cxn>
                <a:cxn ang="f877">
                  <a:pos x="f1248" y="f1249"/>
                </a:cxn>
                <a:cxn ang="f877">
                  <a:pos x="f1250" y="f1251"/>
                </a:cxn>
                <a:cxn ang="f877">
                  <a:pos x="f1252" y="f1253"/>
                </a:cxn>
                <a:cxn ang="f877">
                  <a:pos x="f1254" y="f1255"/>
                </a:cxn>
                <a:cxn ang="f877">
                  <a:pos x="f1256" y="f1257"/>
                </a:cxn>
                <a:cxn ang="f877">
                  <a:pos x="f1258" y="f1259"/>
                </a:cxn>
                <a:cxn ang="f877">
                  <a:pos x="f1260" y="f1261"/>
                </a:cxn>
                <a:cxn ang="f877">
                  <a:pos x="f1262" y="f1263"/>
                </a:cxn>
                <a:cxn ang="f877">
                  <a:pos x="f1264" y="f1265"/>
                </a:cxn>
                <a:cxn ang="f877">
                  <a:pos x="f1266" y="f1267"/>
                </a:cxn>
                <a:cxn ang="f877">
                  <a:pos x="f1268" y="f1269"/>
                </a:cxn>
                <a:cxn ang="f877">
                  <a:pos x="f1270" y="f1271"/>
                </a:cxn>
                <a:cxn ang="f877">
                  <a:pos x="f1272" y="f1273"/>
                </a:cxn>
                <a:cxn ang="f877">
                  <a:pos x="f1274" y="f1275"/>
                </a:cxn>
                <a:cxn ang="f877">
                  <a:pos x="f1101" y="f1102"/>
                </a:cxn>
              </a:cxnLst>
              <a:rect l="f1075" t="f1078" r="f1076" b="f1077"/>
              <a:pathLst>
                <a:path w="5890490" h="6578439">
                  <a:moveTo>
                    <a:pt x="f6" y="f8"/>
                  </a:moveTo>
                  <a:lnTo>
                    <a:pt x="f6" y="f9"/>
                  </a:lnTo>
                  <a:lnTo>
                    <a:pt x="f10" y="f11"/>
                  </a:lnTo>
                  <a:cubicBezTo>
                    <a:pt x="f12" y="f13"/>
                    <a:pt x="f14" y="f15"/>
                    <a:pt x="f16" y="f17"/>
                  </a:cubicBezTo>
                  <a:cubicBezTo>
                    <a:pt x="f18" y="f19"/>
                    <a:pt x="f20" y="f21"/>
                    <a:pt x="f22" y="f23"/>
                  </a:cubicBezTo>
                  <a:lnTo>
                    <a:pt x="f24" y="f7"/>
                  </a:lnTo>
                  <a:lnTo>
                    <a:pt x="f25" y="f7"/>
                  </a:lnTo>
                  <a:lnTo>
                    <a:pt x="f26" y="f27"/>
                  </a:lnTo>
                  <a:cubicBezTo>
                    <a:pt x="f28" y="f29"/>
                    <a:pt x="f30" y="f31"/>
                    <a:pt x="f32" y="f33"/>
                  </a:cubicBezTo>
                  <a:cubicBezTo>
                    <a:pt x="f34" y="f35"/>
                    <a:pt x="f36" y="f37"/>
                    <a:pt x="f38" y="f39"/>
                  </a:cubicBezTo>
                  <a:cubicBezTo>
                    <a:pt x="f40" y="f41"/>
                    <a:pt x="f42" y="f43"/>
                    <a:pt x="f44" y="f45"/>
                  </a:cubicBezTo>
                  <a:lnTo>
                    <a:pt x="f46" y="f47"/>
                  </a:lnTo>
                  <a:close/>
                  <a:moveTo>
                    <a:pt x="f48" y="f49"/>
                  </a:moveTo>
                  <a:cubicBezTo>
                    <a:pt x="f50" y="f51"/>
                    <a:pt x="f52" y="f53"/>
                    <a:pt x="f54" y="f55"/>
                  </a:cubicBezTo>
                  <a:lnTo>
                    <a:pt x="f56" y="f57"/>
                  </a:lnTo>
                  <a:lnTo>
                    <a:pt x="f58" y="f59"/>
                  </a:lnTo>
                  <a:cubicBezTo>
                    <a:pt x="f60" y="f61"/>
                    <a:pt x="f62" y="f63"/>
                    <a:pt x="f64" y="f65"/>
                  </a:cubicBezTo>
                  <a:lnTo>
                    <a:pt x="f66" y="f67"/>
                  </a:lnTo>
                  <a:cubicBezTo>
                    <a:pt x="f68" y="f69"/>
                    <a:pt x="f70" y="f71"/>
                    <a:pt x="f72" y="f73"/>
                  </a:cubicBezTo>
                  <a:cubicBezTo>
                    <a:pt x="f74" y="f75"/>
                    <a:pt x="f76" y="f77"/>
                    <a:pt x="f78" y="f79"/>
                  </a:cubicBezTo>
                  <a:lnTo>
                    <a:pt x="f6" y="f80"/>
                  </a:lnTo>
                  <a:lnTo>
                    <a:pt x="f6" y="f81"/>
                  </a:lnTo>
                  <a:lnTo>
                    <a:pt x="f82" y="f83"/>
                  </a:lnTo>
                  <a:cubicBezTo>
                    <a:pt x="f84" y="f85"/>
                    <a:pt x="f86" y="f87"/>
                    <a:pt x="f88" y="f89"/>
                  </a:cubicBezTo>
                  <a:cubicBezTo>
                    <a:pt x="f90" y="f91"/>
                    <a:pt x="f92" y="f93"/>
                    <a:pt x="f94" y="f95"/>
                  </a:cubicBezTo>
                  <a:lnTo>
                    <a:pt x="f96" y="f97"/>
                  </a:lnTo>
                  <a:cubicBezTo>
                    <a:pt x="f98" y="f99"/>
                    <a:pt x="f100" y="f101"/>
                    <a:pt x="f102" y="f103"/>
                  </a:cubicBezTo>
                  <a:lnTo>
                    <a:pt x="f104" y="f105"/>
                  </a:lnTo>
                  <a:lnTo>
                    <a:pt x="f106" y="f107"/>
                  </a:lnTo>
                  <a:cubicBezTo>
                    <a:pt x="f108" y="f109"/>
                    <a:pt x="f110" y="f111"/>
                    <a:pt x="f112" y="f113"/>
                  </a:cubicBezTo>
                  <a:cubicBezTo>
                    <a:pt x="f114" y="f115"/>
                    <a:pt x="f116" y="f117"/>
                    <a:pt x="f118" y="f119"/>
                  </a:cubicBezTo>
                  <a:cubicBezTo>
                    <a:pt x="f120" y="f121"/>
                    <a:pt x="f122" y="f123"/>
                    <a:pt x="f124" y="f125"/>
                  </a:cubicBezTo>
                  <a:lnTo>
                    <a:pt x="f126" y="f127"/>
                  </a:ln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lnTo>
                    <a:pt x="f158" y="f159"/>
                  </a:lnTo>
                  <a:cubicBezTo>
                    <a:pt x="f160" y="f161"/>
                    <a:pt x="f162" y="f163"/>
                    <a:pt x="f164" y="f165"/>
                  </a:cubicBezTo>
                  <a:lnTo>
                    <a:pt x="f166" y="f167"/>
                  </a:ln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lnTo>
                    <a:pt x="f192" y="f193"/>
                  </a:lnTo>
                  <a:cubicBezTo>
                    <a:pt x="f194" y="f195"/>
                    <a:pt x="f196" y="f197"/>
                    <a:pt x="f198" y="f199"/>
                  </a:cubicBezTo>
                  <a:cubicBezTo>
                    <a:pt x="f200" y="f201"/>
                    <a:pt x="f202" y="f203"/>
                    <a:pt x="f204" y="f205"/>
                  </a:cubicBezTo>
                  <a:cubicBezTo>
                    <a:pt x="f206" y="f207"/>
                    <a:pt x="f208" y="f209"/>
                    <a:pt x="f210" y="f211"/>
                  </a:cubicBezTo>
                  <a:lnTo>
                    <a:pt x="f212" y="f213"/>
                  </a:lnTo>
                  <a:lnTo>
                    <a:pt x="f214" y="f215"/>
                  </a:ln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ubicBezTo>
                    <a:pt x="f264" y="f265"/>
                    <a:pt x="f266" y="f267"/>
                    <a:pt x="f268" y="f269"/>
                  </a:cubicBezTo>
                  <a:cubicBezTo>
                    <a:pt x="f270" y="f271"/>
                    <a:pt x="f272" y="f273"/>
                    <a:pt x="f274" y="f275"/>
                  </a:cubicBezTo>
                  <a:cubicBezTo>
                    <a:pt x="f276" y="f277"/>
                    <a:pt x="f278" y="f279"/>
                    <a:pt x="f280" y="f281"/>
                  </a:cubicBezTo>
                  <a:cubicBezTo>
                    <a:pt x="f282" y="f283"/>
                    <a:pt x="f284" y="f285"/>
                    <a:pt x="f286" y="f287"/>
                  </a:cubicBezTo>
                  <a:cubicBezTo>
                    <a:pt x="f288" y="f289"/>
                    <a:pt x="f290" y="f291"/>
                    <a:pt x="f292" y="f293"/>
                  </a:cubicBezTo>
                  <a:lnTo>
                    <a:pt x="f294" y="f7"/>
                  </a:lnTo>
                  <a:lnTo>
                    <a:pt x="f295" y="f7"/>
                  </a:lnTo>
                  <a:lnTo>
                    <a:pt x="f296" y="f297"/>
                  </a:lnTo>
                  <a:cubicBezTo>
                    <a:pt x="f298" y="f299"/>
                    <a:pt x="f300" y="f301"/>
                    <a:pt x="f302" y="f303"/>
                  </a:cubicBezTo>
                  <a:cubicBezTo>
                    <a:pt x="f304" y="f305"/>
                    <a:pt x="f306" y="f307"/>
                    <a:pt x="f308" y="f309"/>
                  </a:cubicBezTo>
                  <a:cubicBezTo>
                    <a:pt x="f310" y="f311"/>
                    <a:pt x="f312" y="f313"/>
                    <a:pt x="f314" y="f315"/>
                  </a:cubicBez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lnTo>
                    <a:pt x="f340" y="f341"/>
                  </a:lnTo>
                  <a:cubicBezTo>
                    <a:pt x="f342" y="f343"/>
                    <a:pt x="f344" y="f345"/>
                    <a:pt x="f346" y="f347"/>
                  </a:cubicBezTo>
                  <a:cubicBezTo>
                    <a:pt x="f348" y="f349"/>
                    <a:pt x="f350" y="f351"/>
                    <a:pt x="f352" y="f227"/>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lnTo>
                    <a:pt x="f383" y="f384"/>
                  </a:ln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lnTo>
                    <a:pt x="f409" y="f410"/>
                  </a:lnTo>
                  <a:cubicBezTo>
                    <a:pt x="f411" y="f412"/>
                    <a:pt x="f413" y="f414"/>
                    <a:pt x="f415" y="f416"/>
                  </a:cubicBezTo>
                  <a:lnTo>
                    <a:pt x="f417" y="f418"/>
                  </a:lnTo>
                  <a:cubicBezTo>
                    <a:pt x="f419" y="f420"/>
                    <a:pt x="f421" y="f422"/>
                    <a:pt x="f423" y="f424"/>
                  </a:cubicBezTo>
                  <a:lnTo>
                    <a:pt x="f425" y="f426"/>
                  </a:lnTo>
                  <a:lnTo>
                    <a:pt x="f427" y="f428"/>
                  </a:lnTo>
                  <a:cubicBezTo>
                    <a:pt x="f429" y="f430"/>
                    <a:pt x="f431" y="f432"/>
                    <a:pt x="f433" y="f434"/>
                  </a:cubicBezTo>
                  <a:lnTo>
                    <a:pt x="f435" y="f436"/>
                  </a:lnTo>
                  <a:lnTo>
                    <a:pt x="f437" y="f438"/>
                  </a:lnTo>
                  <a:cubicBezTo>
                    <a:pt x="f439" y="f440"/>
                    <a:pt x="f441" y="f149"/>
                    <a:pt x="f442" y="f443"/>
                  </a:cubicBezTo>
                  <a:lnTo>
                    <a:pt x="f444" y="f445"/>
                  </a:lnTo>
                  <a:lnTo>
                    <a:pt x="f446" y="f447"/>
                  </a:lnTo>
                  <a:cubicBezTo>
                    <a:pt x="f448" y="f449"/>
                    <a:pt x="f450" y="f451"/>
                    <a:pt x="f452" y="f453"/>
                  </a:cubicBezTo>
                  <a:cubicBezTo>
                    <a:pt x="f454" y="f455"/>
                    <a:pt x="f456" y="f457"/>
                    <a:pt x="f458" y="f459"/>
                  </a:cubicBezTo>
                  <a:cubicBezTo>
                    <a:pt x="f460" y="f461"/>
                    <a:pt x="f462" y="f463"/>
                    <a:pt x="f464" y="f465"/>
                  </a:cubicBezTo>
                  <a:cubicBezTo>
                    <a:pt x="f466" y="f467"/>
                    <a:pt x="f468" y="f469"/>
                    <a:pt x="f48" y="f49"/>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pic>
        <p:nvPicPr>
          <p:cNvPr id="28" name="Audio 27">
            <a:extLst>
              <a:ext uri="{FF2B5EF4-FFF2-40B4-BE49-F238E27FC236}">
                <a16:creationId xmlns:a16="http://schemas.microsoft.com/office/drawing/2014/main" id="{8888A55D-C29E-3F35-2FC5-E655B75F242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46591589"/>
      </p:ext>
    </p:extLst>
  </p:cSld>
  <p:clrMapOvr>
    <a:masterClrMapping/>
  </p:clrMapOvr>
  <mc:AlternateContent xmlns:mc="http://schemas.openxmlformats.org/markup-compatibility/2006">
    <mc:Choice xmlns:p14="http://schemas.microsoft.com/office/powerpoint/2010/main" Requires="p14">
      <p:transition spd="slow" p14:dur="2000" advTm="36733"/>
    </mc:Choice>
    <mc:Fallback>
      <p:transition spd="slow" advTm="36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1140F-C405-01FB-E452-09E772CFF6C9}"/>
              </a:ext>
            </a:extLst>
          </p:cNvPr>
          <p:cNvSpPr>
            <a:spLocks noGrp="1"/>
          </p:cNvSpPr>
          <p:nvPr>
            <p:ph type="title"/>
          </p:nvPr>
        </p:nvSpPr>
        <p:spPr>
          <a:xfrm>
            <a:off x="1089212" y="350556"/>
            <a:ext cx="10515600" cy="1325563"/>
          </a:xfrm>
        </p:spPr>
        <p:txBody>
          <a:bodyPr/>
          <a:lstStyle/>
          <a:p>
            <a:r>
              <a:rPr lang="en-US" b="1" kern="0" dirty="0">
                <a:solidFill>
                  <a:srgbClr val="000000"/>
                </a:solidFill>
                <a:latin typeface="Aptos"/>
              </a:rPr>
              <a:t>Introduction and Purpose</a:t>
            </a:r>
            <a:br>
              <a:rPr lang="en-US" b="1" kern="0" dirty="0">
                <a:solidFill>
                  <a:srgbClr val="000000"/>
                </a:solidFill>
                <a:latin typeface="Aptos"/>
              </a:rPr>
            </a:br>
            <a:endParaRPr lang="en-US" dirty="0"/>
          </a:p>
        </p:txBody>
      </p:sp>
      <p:sp>
        <p:nvSpPr>
          <p:cNvPr id="3" name="Content Placeholder 2">
            <a:extLst>
              <a:ext uri="{FF2B5EF4-FFF2-40B4-BE49-F238E27FC236}">
                <a16:creationId xmlns:a16="http://schemas.microsoft.com/office/drawing/2014/main" id="{72480E8A-11A1-C1DB-4BCF-68C7AF48BBB7}"/>
              </a:ext>
            </a:extLst>
          </p:cNvPr>
          <p:cNvSpPr>
            <a:spLocks noGrp="1"/>
          </p:cNvSpPr>
          <p:nvPr>
            <p:ph idx="1"/>
          </p:nvPr>
        </p:nvSpPr>
        <p:spPr>
          <a:xfrm>
            <a:off x="152400" y="1405662"/>
            <a:ext cx="7315200" cy="4635034"/>
          </a:xfrm>
        </p:spPr>
        <p:txBody>
          <a:bodyPr>
            <a:normAutofit fontScale="55000" lnSpcReduction="20000"/>
          </a:bodyPr>
          <a:lstStyle/>
          <a:p>
            <a:pPr marL="0" indent="0">
              <a:lnSpc>
                <a:spcPct val="170000"/>
              </a:lnSpc>
              <a:buNone/>
            </a:pPr>
            <a:r>
              <a:rPr lang="en-US" dirty="0">
                <a:latin typeface="Arial" panose="020B0604020202020204" pitchFamily="34" charset="0"/>
                <a:cs typeface="Arial" panose="020B0604020202020204" pitchFamily="34" charset="0"/>
              </a:rPr>
              <a:t>This presentation outlines an evidence-based Care Plan for Alex Taylor, a fictional patient diagnosed with Non-Small Cell Lung Cancer (NSCLC), the most common type of lung cancer in the UK. Due in large part to delayed detection, lung cancer is still the third most frequent cancer and the primary cause of cancer-related fatalities.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Due in large part to delayed detection, lung cancer is still the third most frequent cancer and the primary cause of cancer-related fatalities (</a:t>
            </a:r>
            <a:r>
              <a:rPr lang="en-US" dirty="0" err="1">
                <a:latin typeface="Arial" panose="020B0604020202020204" pitchFamily="34" charset="0"/>
                <a:cs typeface="Arial" panose="020B0604020202020204" pitchFamily="34" charset="0"/>
              </a:rPr>
              <a:t>Cancerresearchuk.org</a:t>
            </a:r>
            <a:r>
              <a:rPr lang="en-US" dirty="0">
                <a:latin typeface="Arial" panose="020B0604020202020204" pitchFamily="34" charset="0"/>
                <a:cs typeface="Arial" panose="020B0604020202020204" pitchFamily="34" charset="0"/>
              </a:rPr>
              <a:t>, 2025). This Care Plan aims to demonstrate knowledge of the architecture and physiology of the respiratory system, evaluate the impact of non-small cell lung cancer (NSCLC) on normal functioning, and explain how routine health and social care data are used to support care planning and monitoring. The plan ensures safe, moral, and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by adhering to NHS and NICE guidelines.</a:t>
            </a:r>
          </a:p>
        </p:txBody>
      </p:sp>
      <p:sp>
        <p:nvSpPr>
          <p:cNvPr id="4" name="TextBox 3">
            <a:extLst>
              <a:ext uri="{FF2B5EF4-FFF2-40B4-BE49-F238E27FC236}">
                <a16:creationId xmlns:a16="http://schemas.microsoft.com/office/drawing/2014/main" id="{3FA9F63A-4E3D-83CB-A51B-1B0B96866681}"/>
              </a:ext>
            </a:extLst>
          </p:cNvPr>
          <p:cNvSpPr txBox="1"/>
          <p:nvPr/>
        </p:nvSpPr>
        <p:spPr>
          <a:xfrm>
            <a:off x="9663952" y="5609020"/>
            <a:ext cx="2689412" cy="646331"/>
          </a:xfrm>
          <a:prstGeom prst="rect">
            <a:avLst/>
          </a:prstGeom>
          <a:noFill/>
        </p:spPr>
        <p:txBody>
          <a:bodyPr wrap="square" rtlCol="0">
            <a:spAutoFit/>
          </a:bodyPr>
          <a:lstStyle/>
          <a:p>
            <a:r>
              <a:rPr lang="en-US" kern="0" dirty="0">
                <a:solidFill>
                  <a:srgbClr val="000000"/>
                </a:solidFill>
              </a:rPr>
              <a:t>(Parkway Cancer, 2020)</a:t>
            </a:r>
            <a:endParaRPr lang="en-GB" dirty="0">
              <a:solidFill>
                <a:srgbClr val="000000"/>
              </a:solidFill>
            </a:endParaRPr>
          </a:p>
          <a:p>
            <a:endParaRPr lang="en-US" dirty="0"/>
          </a:p>
        </p:txBody>
      </p:sp>
      <p:pic>
        <p:nvPicPr>
          <p:cNvPr id="5" name="Picture 10" descr="A close-up of a human lungs&#10;&#10;AI-generated content may be incorrect.">
            <a:extLst>
              <a:ext uri="{FF2B5EF4-FFF2-40B4-BE49-F238E27FC236}">
                <a16:creationId xmlns:a16="http://schemas.microsoft.com/office/drawing/2014/main" id="{25F9D208-0CEC-B5DD-74A4-4BD14574A5AA}"/>
              </a:ext>
            </a:extLst>
          </p:cNvPr>
          <p:cNvPicPr>
            <a:picLocks noChangeAspect="1"/>
          </p:cNvPicPr>
          <p:nvPr/>
        </p:nvPicPr>
        <p:blipFill>
          <a:blip r:embed="rId4"/>
          <a:srcRect l="3970" t="3566" r="1631" b="4272"/>
          <a:stretch>
            <a:fillRect/>
          </a:stretch>
        </p:blipFill>
        <p:spPr>
          <a:xfrm>
            <a:off x="7530352" y="1165412"/>
            <a:ext cx="4661647" cy="4387807"/>
          </a:xfrm>
          <a:prstGeom prst="rect">
            <a:avLst/>
          </a:prstGeom>
          <a:ln>
            <a:noFill/>
          </a:ln>
          <a:effectLst>
            <a:softEdge rad="112500"/>
          </a:effectLst>
        </p:spPr>
      </p:pic>
      <p:pic>
        <p:nvPicPr>
          <p:cNvPr id="50" name="Audio 49">
            <a:extLst>
              <a:ext uri="{FF2B5EF4-FFF2-40B4-BE49-F238E27FC236}">
                <a16:creationId xmlns:a16="http://schemas.microsoft.com/office/drawing/2014/main" id="{820F4F45-404C-15DE-88FB-409B58CA88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77202538"/>
      </p:ext>
    </p:extLst>
  </p:cSld>
  <p:clrMapOvr>
    <a:masterClrMapping/>
  </p:clrMapOvr>
  <mc:AlternateContent xmlns:mc="http://schemas.openxmlformats.org/markup-compatibility/2006">
    <mc:Choice xmlns:p14="http://schemas.microsoft.com/office/powerpoint/2010/main" Requires="p14">
      <p:transition spd="slow" p14:dur="2000" advTm="52337"/>
    </mc:Choice>
    <mc:Fallback>
      <p:transition spd="slow" advTm="52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BA07C-7699-7D7E-9283-4A9CB51D4A0F}"/>
              </a:ext>
            </a:extLst>
          </p:cNvPr>
          <p:cNvSpPr>
            <a:spLocks noGrp="1"/>
          </p:cNvSpPr>
          <p:nvPr>
            <p:ph type="title"/>
          </p:nvPr>
        </p:nvSpPr>
        <p:spPr>
          <a:xfrm>
            <a:off x="838200" y="198804"/>
            <a:ext cx="10515600" cy="765040"/>
          </a:xfrm>
        </p:spPr>
        <p:txBody>
          <a:bodyPr>
            <a:normAutofit fontScale="90000"/>
          </a:bodyPr>
          <a:lstStyle/>
          <a:p>
            <a:pPr algn="ctr"/>
            <a:r>
              <a:rPr lang="en-US" b="1" dirty="0"/>
              <a:t>Patient Profile</a:t>
            </a:r>
            <a:br>
              <a:rPr lang="en-US" b="1" dirty="0"/>
            </a:br>
            <a:endParaRPr lang="en-US" dirty="0"/>
          </a:p>
        </p:txBody>
      </p:sp>
      <p:sp>
        <p:nvSpPr>
          <p:cNvPr id="3" name="Content Placeholder 2">
            <a:extLst>
              <a:ext uri="{FF2B5EF4-FFF2-40B4-BE49-F238E27FC236}">
                <a16:creationId xmlns:a16="http://schemas.microsoft.com/office/drawing/2014/main" id="{131432D4-CF60-CC96-2D3D-BD4668303BBB}"/>
              </a:ext>
            </a:extLst>
          </p:cNvPr>
          <p:cNvSpPr>
            <a:spLocks noGrp="1"/>
          </p:cNvSpPr>
          <p:nvPr>
            <p:ph idx="1"/>
          </p:nvPr>
        </p:nvSpPr>
        <p:spPr>
          <a:xfrm>
            <a:off x="104104" y="1130165"/>
            <a:ext cx="7442916" cy="5489575"/>
          </a:xfrm>
        </p:spPr>
        <p:txBody>
          <a:bodyPr>
            <a:normAutofit fontScale="70000" lnSpcReduction="20000"/>
          </a:bodyPr>
          <a:lstStyle/>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Alex Taylor's name</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61 years old</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Male </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White British ethnicity</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Work: Administrator in an office</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Living circumstances: Lives alone with little assistance from family</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Medical history: 40 years of smoking, hypertension, and mild COPD</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Lifestyle factors include a sedentary lifestyle, high levels of stress, little exercise, and moderate alcohol consumption.</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Symptoms include a chronic cough, </a:t>
            </a:r>
            <a:r>
              <a:rPr lang="en-US" sz="1800" kern="0" dirty="0" err="1">
                <a:solidFill>
                  <a:srgbClr val="000000"/>
                </a:solidFill>
                <a:latin typeface="Arial" panose="020B0604020202020204" pitchFamily="34" charset="0"/>
                <a:cs typeface="Arial" panose="020B0604020202020204" pitchFamily="34" charset="0"/>
              </a:rPr>
              <a:t>dyspnoea</a:t>
            </a:r>
            <a:r>
              <a:rPr lang="en-US" sz="1800" kern="0" dirty="0">
                <a:solidFill>
                  <a:srgbClr val="000000"/>
                </a:solidFill>
                <a:latin typeface="Arial" panose="020B0604020202020204" pitchFamily="34" charset="0"/>
                <a:cs typeface="Arial" panose="020B0604020202020204" pitchFamily="34" charset="0"/>
              </a:rPr>
              <a:t> during physical activity, inadvertent weight loss, exhaustion, and sporadic chest pain.</a:t>
            </a:r>
          </a:p>
          <a:p>
            <a:pPr marL="342900" lvl="0" indent="-342900" defTabSz="502920">
              <a:lnSpc>
                <a:spcPct val="150000"/>
              </a:lnSpc>
              <a:spcBef>
                <a:spcPts val="0"/>
              </a:spcBef>
              <a:spcAft>
                <a:spcPts val="600"/>
              </a:spcAft>
              <a:buSzPct val="100000"/>
              <a:buFont typeface="Arial" pitchFamily="34"/>
              <a:buChar char="•"/>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Diagnosis: A right upper-lobe mass was found on CT. Stage II NSCLC was confirmed by biopsy.  </a:t>
            </a:r>
          </a:p>
          <a:p>
            <a:pPr marL="0" lvl="0" indent="0" defTabSz="502920">
              <a:lnSpc>
                <a:spcPct val="150000"/>
              </a:lnSpc>
              <a:spcBef>
                <a:spcPts val="0"/>
              </a:spcBef>
              <a:spcAft>
                <a:spcPts val="600"/>
              </a:spcAft>
              <a:buNone/>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One of the most prevalent and dangerous forms of cancer is lung cancer. In the UK, the illness affects more than 43,000 people annually.</a:t>
            </a:r>
          </a:p>
          <a:p>
            <a:pPr marL="0" lvl="0" indent="0" defTabSz="502920">
              <a:lnSpc>
                <a:spcPct val="150000"/>
              </a:lnSpc>
              <a:spcBef>
                <a:spcPts val="0"/>
              </a:spcBef>
              <a:spcAft>
                <a:spcPts val="600"/>
              </a:spcAft>
              <a:buNone/>
              <a:defRPr sz="1000" b="0" i="0" u="none" strike="noStrike" kern="0" cap="none" spc="0" baseline="0">
                <a:solidFill>
                  <a:srgbClr val="000000"/>
                </a:solidFill>
                <a:uFillTx/>
              </a:defRPr>
            </a:pPr>
            <a:r>
              <a:rPr lang="en-US" sz="1800" kern="0" dirty="0">
                <a:solidFill>
                  <a:srgbClr val="000000"/>
                </a:solidFill>
                <a:latin typeface="Arial" panose="020B0604020202020204" pitchFamily="34" charset="0"/>
                <a:cs typeface="Arial" panose="020B0604020202020204" pitchFamily="34" charset="0"/>
              </a:rPr>
              <a:t>According to NHS guidelines, the main risk factors for lung cancer are smoking, being over 60, and having lung diseases (NHS website, 2017).                                     </a:t>
            </a:r>
            <a:endParaRPr lang="en-US" sz="1800" dirty="0">
              <a:solidFill>
                <a:srgbClr val="000000"/>
              </a:solidFill>
              <a:latin typeface="Arial" panose="020B0604020202020204" pitchFamily="34" charset="0"/>
              <a:cs typeface="Arial" panose="020B0604020202020204" pitchFamily="34" charset="0"/>
            </a:endParaRPr>
          </a:p>
          <a:p>
            <a:endParaRPr lang="en-US" dirty="0"/>
          </a:p>
        </p:txBody>
      </p:sp>
      <p:sp>
        <p:nvSpPr>
          <p:cNvPr id="4" name="TextBox 3">
            <a:extLst>
              <a:ext uri="{FF2B5EF4-FFF2-40B4-BE49-F238E27FC236}">
                <a16:creationId xmlns:a16="http://schemas.microsoft.com/office/drawing/2014/main" id="{9AFCAD9C-2977-93FD-A6EA-1370B902F8DF}"/>
              </a:ext>
            </a:extLst>
          </p:cNvPr>
          <p:cNvSpPr txBox="1"/>
          <p:nvPr/>
        </p:nvSpPr>
        <p:spPr>
          <a:xfrm>
            <a:off x="10844011" y="5973409"/>
            <a:ext cx="1815921" cy="646331"/>
          </a:xfrm>
          <a:prstGeom prst="rect">
            <a:avLst/>
          </a:prstGeom>
          <a:noFill/>
        </p:spPr>
        <p:txBody>
          <a:bodyPr wrap="square" rtlCol="0">
            <a:spAutoFit/>
          </a:bodyPr>
          <a:lstStyle/>
          <a:p>
            <a:r>
              <a:rPr lang="en-US" dirty="0">
                <a:solidFill>
                  <a:srgbClr val="000000"/>
                </a:solidFill>
              </a:rPr>
              <a:t>(May, 2022)</a:t>
            </a:r>
          </a:p>
          <a:p>
            <a:endParaRPr lang="en-US" dirty="0"/>
          </a:p>
        </p:txBody>
      </p:sp>
      <p:pic>
        <p:nvPicPr>
          <p:cNvPr id="5" name="Picture 17" descr="A doctor examining a patient&#10;&#10;AI-generated content may be incorrect.">
            <a:extLst>
              <a:ext uri="{FF2B5EF4-FFF2-40B4-BE49-F238E27FC236}">
                <a16:creationId xmlns:a16="http://schemas.microsoft.com/office/drawing/2014/main" id="{8C8550F8-6C6B-A547-7526-365A0316F1EE}"/>
              </a:ext>
            </a:extLst>
          </p:cNvPr>
          <p:cNvPicPr>
            <a:picLocks noChangeAspect="1"/>
          </p:cNvPicPr>
          <p:nvPr/>
        </p:nvPicPr>
        <p:blipFill>
          <a:blip r:embed="rId4"/>
          <a:srcRect l="3480" t="4161" r="7689" b="3162"/>
          <a:stretch>
            <a:fillRect/>
          </a:stretch>
        </p:blipFill>
        <p:spPr>
          <a:xfrm>
            <a:off x="7549831" y="854612"/>
            <a:ext cx="4538065" cy="5148776"/>
          </a:xfrm>
          <a:prstGeom prst="rect">
            <a:avLst/>
          </a:prstGeom>
          <a:ln>
            <a:noFill/>
          </a:ln>
          <a:effectLst>
            <a:softEdge rad="112500"/>
          </a:effectLst>
        </p:spPr>
      </p:pic>
      <p:pic>
        <p:nvPicPr>
          <p:cNvPr id="28" name="Audio 27">
            <a:extLst>
              <a:ext uri="{FF2B5EF4-FFF2-40B4-BE49-F238E27FC236}">
                <a16:creationId xmlns:a16="http://schemas.microsoft.com/office/drawing/2014/main" id="{EEBFABC8-71E5-599D-4A45-5A0512DF7E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11586806"/>
      </p:ext>
    </p:extLst>
  </p:cSld>
  <p:clrMapOvr>
    <a:masterClrMapping/>
  </p:clrMapOvr>
  <mc:AlternateContent xmlns:mc="http://schemas.openxmlformats.org/markup-compatibility/2006">
    <mc:Choice xmlns:p14="http://schemas.microsoft.com/office/powerpoint/2010/main" Requires="p14">
      <p:transition spd="slow" p14:dur="2000" advTm="54822"/>
    </mc:Choice>
    <mc:Fallback>
      <p:transition spd="slow" advTm="54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662BFF-611B-7860-7D62-D90523A08C14}"/>
              </a:ext>
            </a:extLst>
          </p:cNvPr>
          <p:cNvSpPr>
            <a:spLocks noGrp="1"/>
          </p:cNvSpPr>
          <p:nvPr>
            <p:ph type="title"/>
          </p:nvPr>
        </p:nvSpPr>
        <p:spPr>
          <a:xfrm>
            <a:off x="6090574" y="-1"/>
            <a:ext cx="6097895" cy="1454051"/>
          </a:xfrm>
        </p:spPr>
        <p:txBody>
          <a:bodyPr>
            <a:normAutofit/>
          </a:bodyPr>
          <a:lstStyle/>
          <a:p>
            <a:r>
              <a:rPr lang="en-US" sz="2800" b="1" dirty="0">
                <a:solidFill>
                  <a:schemeClr val="tx2"/>
                </a:solidFill>
              </a:rPr>
              <a:t> Anatomy of the Respiratory System</a:t>
            </a:r>
            <a:br>
              <a:rPr lang="en-US" sz="2800" b="1" dirty="0">
                <a:solidFill>
                  <a:schemeClr val="tx2"/>
                </a:solidFill>
              </a:rPr>
            </a:br>
            <a:endParaRPr lang="en-US" sz="2800" dirty="0">
              <a:solidFill>
                <a:schemeClr val="tx2"/>
              </a:solidFill>
            </a:endParaRPr>
          </a:p>
        </p:txBody>
      </p:sp>
      <p:sp>
        <p:nvSpPr>
          <p:cNvPr id="3" name="Content Placeholder 2">
            <a:extLst>
              <a:ext uri="{FF2B5EF4-FFF2-40B4-BE49-F238E27FC236}">
                <a16:creationId xmlns:a16="http://schemas.microsoft.com/office/drawing/2014/main" id="{8B255464-5AD4-F48D-7A95-969F4F16FD0E}"/>
              </a:ext>
            </a:extLst>
          </p:cNvPr>
          <p:cNvSpPr>
            <a:spLocks noGrp="1"/>
          </p:cNvSpPr>
          <p:nvPr>
            <p:ph idx="1"/>
          </p:nvPr>
        </p:nvSpPr>
        <p:spPr>
          <a:xfrm>
            <a:off x="6090574" y="957069"/>
            <a:ext cx="5928606" cy="5495245"/>
          </a:xfrm>
        </p:spPr>
        <p:txBody>
          <a:bodyPr anchor="ctr">
            <a:noAutofit/>
          </a:bodyPr>
          <a:lstStyle/>
          <a:p>
            <a:pPr marL="0" lvl="0" indent="0">
              <a:lnSpc>
                <a:spcPct val="150000"/>
              </a:lnSpc>
              <a:spcBef>
                <a:spcPts val="0"/>
              </a:spcBef>
              <a:buNone/>
              <a:defRPr sz="1800" b="0" i="0" u="none" strike="noStrike" kern="0" cap="none" spc="0" baseline="0">
                <a:solidFill>
                  <a:srgbClr val="000000"/>
                </a:solidFill>
                <a:uFillTx/>
              </a:defRPr>
            </a:pPr>
            <a:r>
              <a:rPr lang="en-US" sz="1200" kern="0" dirty="0">
                <a:solidFill>
                  <a:schemeClr val="tx2"/>
                </a:solidFill>
                <a:latin typeface="Arial" panose="020B0604020202020204" pitchFamily="34" charset="0"/>
                <a:cs typeface="Arial" panose="020B0604020202020204" pitchFamily="34" charset="0"/>
              </a:rPr>
              <a:t>The nasal cavity, throat, larynx, trachea, bronchi, bronchioles, and alveoli make up the respiratory system. The trachea, which splits into bronchi and bronchioles that terminate in millions of alveoli, receives air from the upper airways. These alveoli offer a substantial surface area for gas exchange, allowing carbon dioxide to be expelled and oxygen to diffuse into the bloodstream.</a:t>
            </a:r>
          </a:p>
          <a:p>
            <a:pPr marL="0" lvl="0" indent="0">
              <a:lnSpc>
                <a:spcPct val="150000"/>
              </a:lnSpc>
              <a:spcBef>
                <a:spcPts val="0"/>
              </a:spcBef>
              <a:buNone/>
              <a:defRPr sz="1800" b="0" i="0" u="none" strike="noStrike" kern="0" cap="none" spc="0" baseline="0">
                <a:solidFill>
                  <a:srgbClr val="000000"/>
                </a:solidFill>
                <a:uFillTx/>
              </a:defRPr>
            </a:pPr>
            <a:endParaRPr lang="en-US" sz="1200" kern="0" dirty="0">
              <a:solidFill>
                <a:schemeClr val="tx2"/>
              </a:solidFill>
              <a:latin typeface="Arial" panose="020B0604020202020204" pitchFamily="34" charset="0"/>
              <a:cs typeface="Arial" panose="020B0604020202020204" pitchFamily="34" charset="0"/>
            </a:endParaRPr>
          </a:p>
          <a:p>
            <a:pPr marL="0" lvl="0" indent="0">
              <a:lnSpc>
                <a:spcPct val="150000"/>
              </a:lnSpc>
              <a:spcBef>
                <a:spcPts val="0"/>
              </a:spcBef>
              <a:buNone/>
              <a:defRPr sz="1800" b="0" i="0" u="none" strike="noStrike" kern="0" cap="none" spc="0" baseline="0">
                <a:solidFill>
                  <a:srgbClr val="000000"/>
                </a:solidFill>
                <a:uFillTx/>
              </a:defRPr>
            </a:pPr>
            <a:r>
              <a:rPr lang="en-US" sz="1200" kern="0" dirty="0">
                <a:solidFill>
                  <a:schemeClr val="tx2"/>
                </a:solidFill>
                <a:latin typeface="Arial" panose="020B0604020202020204" pitchFamily="34" charset="0"/>
                <a:cs typeface="Arial" panose="020B0604020202020204" pitchFamily="34" charset="0"/>
              </a:rPr>
              <a:t> The diaphragm and intercostal muscles, which enable breathing and exhalation, support the lungs, which are contained within the thoracic cavity and shielded by the pleura. Clear airways, elastic lung tissue, and healthy alveoli are essential for a healthy respiratory system(Lung anatomy Breathing 2025). </a:t>
            </a:r>
            <a:endParaRPr lang="en-GB" sz="1200" dirty="0">
              <a:solidFill>
                <a:schemeClr val="tx2"/>
              </a:solidFill>
              <a:latin typeface="Arial" panose="020B0604020202020204" pitchFamily="34" charset="0"/>
              <a:cs typeface="Arial" panose="020B0604020202020204" pitchFamily="34" charset="0"/>
            </a:endParaRPr>
          </a:p>
          <a:p>
            <a:pPr marL="0" indent="0">
              <a:lnSpc>
                <a:spcPct val="150000"/>
              </a:lnSpc>
              <a:buNone/>
            </a:pPr>
            <a:r>
              <a:rPr lang="en-US" sz="1200" dirty="0">
                <a:solidFill>
                  <a:schemeClr val="tx2"/>
                </a:solidFill>
                <a:latin typeface="Arial" panose="020B0604020202020204" pitchFamily="34" charset="0"/>
                <a:cs typeface="Arial" panose="020B0604020202020204" pitchFamily="34" charset="0"/>
              </a:rPr>
              <a:t>The respiratory system, in addition to its structural elements, is responsible for maintaining the delivery of oxygen and the removal of carbon dioxide, both of which are necessary for cellular respiration and energy production. Gases can diffuse quickly in accordance with concentration gradients because the alveoli are encircled by capillaries and have a thin epithelial membrane. Alveolar surfactant maintains lung compliance by preventing collapse during exhale. Airway patency, lung tissue's elastic recoil, and the diaphragm's and intercostal muscles' </a:t>
            </a:r>
            <a:r>
              <a:rPr lang="en-US" sz="1200" dirty="0" err="1">
                <a:solidFill>
                  <a:schemeClr val="tx2"/>
                </a:solidFill>
                <a:latin typeface="Arial" panose="020B0604020202020204" pitchFamily="34" charset="0"/>
                <a:cs typeface="Arial" panose="020B0604020202020204" pitchFamily="34" charset="0"/>
              </a:rPr>
              <a:t>synchronised</a:t>
            </a:r>
            <a:r>
              <a:rPr lang="en-US" sz="1200" dirty="0">
                <a:solidFill>
                  <a:schemeClr val="tx2"/>
                </a:solidFill>
                <a:latin typeface="Arial" panose="020B0604020202020204" pitchFamily="34" charset="0"/>
                <a:cs typeface="Arial" panose="020B0604020202020204" pitchFamily="34" charset="0"/>
              </a:rPr>
              <a:t> motion are all necessary for effective ventilation. Particularly during intense exercise, any interference with these processes might greatly lower oxygen intake and increase respiratory effort.</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24" descr="A diagram of the internal organs of the human body&#10;&#10;AI-generated content may be incorrect.">
            <a:extLst>
              <a:ext uri="{FF2B5EF4-FFF2-40B4-BE49-F238E27FC236}">
                <a16:creationId xmlns:a16="http://schemas.microsoft.com/office/drawing/2014/main" id="{18E1BBDB-4267-9E3C-F356-E4D83E621393}"/>
              </a:ext>
            </a:extLst>
          </p:cNvPr>
          <p:cNvPicPr>
            <a:picLocks noChangeAspect="1"/>
          </p:cNvPicPr>
          <p:nvPr/>
        </p:nvPicPr>
        <p:blipFill>
          <a:blip r:embed="rId5"/>
          <a:srcRect l="8419" t="-752" r="14123"/>
          <a:stretch>
            <a:fillRect/>
          </a:stretch>
        </p:blipFill>
        <p:spPr>
          <a:xfrm>
            <a:off x="141307" y="1544587"/>
            <a:ext cx="4353117" cy="3821819"/>
          </a:xfrm>
          <a:prstGeom prst="rect">
            <a:avLst/>
          </a:prstGeom>
          <a:ln>
            <a:noFill/>
          </a:ln>
          <a:effectLst>
            <a:softEdge rad="112500"/>
          </a:effectLst>
        </p:spPr>
      </p:pic>
      <p:sp>
        <p:nvSpPr>
          <p:cNvPr id="5" name="TextBox 4">
            <a:extLst>
              <a:ext uri="{FF2B5EF4-FFF2-40B4-BE49-F238E27FC236}">
                <a16:creationId xmlns:a16="http://schemas.microsoft.com/office/drawing/2014/main" id="{A7E0E1EA-2497-4569-6142-2C78B7DF979C}"/>
              </a:ext>
            </a:extLst>
          </p:cNvPr>
          <p:cNvSpPr txBox="1"/>
          <p:nvPr/>
        </p:nvSpPr>
        <p:spPr>
          <a:xfrm>
            <a:off x="2317865" y="5362322"/>
            <a:ext cx="3942895" cy="538609"/>
          </a:xfrm>
          <a:prstGeom prst="rect">
            <a:avLst/>
          </a:prstGeom>
          <a:noFill/>
        </p:spPr>
        <p:txBody>
          <a:bodyPr wrap="square" rtlCol="0">
            <a:spAutoFit/>
          </a:bodyPr>
          <a:lstStyle/>
          <a:p>
            <a:r>
              <a:rPr lang="en-US" sz="1100" dirty="0">
                <a:solidFill>
                  <a:srgbClr val="000000"/>
                </a:solidFill>
                <a:latin typeface="Arial" pitchFamily="34"/>
                <a:cs typeface="Arial" pitchFamily="34"/>
              </a:rPr>
              <a:t>(Lung anatomy Breathing 2025).</a:t>
            </a:r>
            <a:endParaRPr lang="en-US" sz="1100" dirty="0">
              <a:solidFill>
                <a:srgbClr val="000000"/>
              </a:solidFill>
            </a:endParaRPr>
          </a:p>
          <a:p>
            <a:endParaRPr lang="en-US" dirty="0"/>
          </a:p>
        </p:txBody>
      </p:sp>
      <p:pic>
        <p:nvPicPr>
          <p:cNvPr id="49" name="Audio 48">
            <a:extLst>
              <a:ext uri="{FF2B5EF4-FFF2-40B4-BE49-F238E27FC236}">
                <a16:creationId xmlns:a16="http://schemas.microsoft.com/office/drawing/2014/main" id="{6C1A7FD3-F7B2-183D-D072-59A68E48CB4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91681591"/>
      </p:ext>
    </p:extLst>
  </p:cSld>
  <p:clrMapOvr>
    <a:masterClrMapping/>
  </p:clrMapOvr>
  <mc:AlternateContent xmlns:mc="http://schemas.openxmlformats.org/markup-compatibility/2006">
    <mc:Choice xmlns:p14="http://schemas.microsoft.com/office/powerpoint/2010/main" Requires="p14">
      <p:transition spd="slow" p14:dur="2000" advTm="62659"/>
    </mc:Choice>
    <mc:Fallback>
      <p:transition spd="slow" advTm="62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9780-CED4-0B7C-3BFE-EA2B7A1FEE48}"/>
              </a:ext>
            </a:extLst>
          </p:cNvPr>
          <p:cNvSpPr>
            <a:spLocks noGrp="1"/>
          </p:cNvSpPr>
          <p:nvPr>
            <p:ph type="title"/>
          </p:nvPr>
        </p:nvSpPr>
        <p:spPr>
          <a:xfrm>
            <a:off x="1469265" y="347719"/>
            <a:ext cx="10515600" cy="613669"/>
          </a:xfrm>
        </p:spPr>
        <p:txBody>
          <a:bodyPr>
            <a:normAutofit fontScale="90000"/>
          </a:bodyPr>
          <a:lstStyle/>
          <a:p>
            <a:r>
              <a:rPr lang="en-US" b="1" dirty="0"/>
              <a:t>What Happens to the Body in Lung Cancer?</a:t>
            </a:r>
            <a:br>
              <a:rPr lang="en-US" b="1" dirty="0"/>
            </a:br>
            <a:endParaRPr lang="en-US" dirty="0"/>
          </a:p>
        </p:txBody>
      </p:sp>
      <p:sp>
        <p:nvSpPr>
          <p:cNvPr id="3" name="Content Placeholder 2">
            <a:extLst>
              <a:ext uri="{FF2B5EF4-FFF2-40B4-BE49-F238E27FC236}">
                <a16:creationId xmlns:a16="http://schemas.microsoft.com/office/drawing/2014/main" id="{3EA46A0D-0A59-B689-3D31-6F369AF8D31F}"/>
              </a:ext>
            </a:extLst>
          </p:cNvPr>
          <p:cNvSpPr>
            <a:spLocks noGrp="1"/>
          </p:cNvSpPr>
          <p:nvPr>
            <p:ph idx="1"/>
          </p:nvPr>
        </p:nvSpPr>
        <p:spPr>
          <a:xfrm>
            <a:off x="90153" y="1081825"/>
            <a:ext cx="7379594" cy="5095138"/>
          </a:xfrm>
        </p:spPr>
        <p:txBody>
          <a:bodyPr>
            <a:normAutofit fontScale="70000" lnSpcReduction="20000"/>
          </a:bodyPr>
          <a:lstStyle/>
          <a:p>
            <a:pPr marL="0" lvl="0" indent="0">
              <a:lnSpc>
                <a:spcPct val="150000"/>
              </a:lnSpc>
              <a:buNone/>
            </a:pPr>
            <a:r>
              <a:rPr lang="en-GB" dirty="0">
                <a:latin typeface="Arial" pitchFamily="34"/>
                <a:cs typeface="Arial" pitchFamily="34"/>
              </a:rPr>
              <a:t>Lung tissue's natural structure and function are disturbed by NSCLC. Epithelial cells lining the bronchi and alveoli are the source of the malignancy, which eventually develops into tumours that compress surrounding tissues and clog airways.</a:t>
            </a:r>
          </a:p>
          <a:p>
            <a:pPr marL="0" lvl="0" indent="0">
              <a:lnSpc>
                <a:spcPct val="150000"/>
              </a:lnSpc>
              <a:buNone/>
            </a:pPr>
            <a:r>
              <a:rPr lang="en-GB" dirty="0">
                <a:latin typeface="Arial" pitchFamily="34"/>
                <a:cs typeface="Arial" pitchFamily="34"/>
              </a:rPr>
              <a:t> As a result, oxygenation, gas exchange, and ventilation are all compromised. Inflammation and mucus production are also increased by tumour growth, which exacerbates dyspnoea and chronic coughing. Cancer may metastasise to distant organs or spread to lymph nodes as it progresses. Changes in metabolism and the body's inflammatory reaction to cancer cells cause fatigue and weight loss </a:t>
            </a:r>
            <a:r>
              <a:rPr lang="en-US" dirty="0">
                <a:latin typeface="Arial" pitchFamily="34"/>
                <a:cs typeface="Arial" pitchFamily="34"/>
              </a:rPr>
              <a:t>(</a:t>
            </a:r>
            <a:r>
              <a:rPr lang="en-US" dirty="0" err="1">
                <a:latin typeface="Arial" pitchFamily="34"/>
                <a:cs typeface="Arial" pitchFamily="34"/>
              </a:rPr>
              <a:t>Cancerresearchuk.org</a:t>
            </a:r>
            <a:r>
              <a:rPr lang="en-US" dirty="0">
                <a:latin typeface="Arial" pitchFamily="34"/>
                <a:cs typeface="Arial" pitchFamily="34"/>
              </a:rPr>
              <a:t>, 2025).</a:t>
            </a:r>
            <a:endParaRPr lang="en-GB" dirty="0">
              <a:latin typeface="Arial" pitchFamily="34"/>
              <a:cs typeface="Arial" pitchFamily="34"/>
            </a:endParaRPr>
          </a:p>
          <a:p>
            <a:endParaRPr lang="en-US" dirty="0"/>
          </a:p>
        </p:txBody>
      </p:sp>
      <p:sp>
        <p:nvSpPr>
          <p:cNvPr id="4" name="TextBox 3">
            <a:extLst>
              <a:ext uri="{FF2B5EF4-FFF2-40B4-BE49-F238E27FC236}">
                <a16:creationId xmlns:a16="http://schemas.microsoft.com/office/drawing/2014/main" id="{B866F696-4F31-E61D-B0E1-FCCA2CF40AD8}"/>
              </a:ext>
            </a:extLst>
          </p:cNvPr>
          <p:cNvSpPr txBox="1"/>
          <p:nvPr/>
        </p:nvSpPr>
        <p:spPr>
          <a:xfrm>
            <a:off x="7123767" y="4915192"/>
            <a:ext cx="5250287" cy="1015663"/>
          </a:xfrm>
          <a:prstGeom prst="rect">
            <a:avLst/>
          </a:prstGeom>
          <a:noFill/>
        </p:spPr>
        <p:txBody>
          <a:bodyPr wrap="square" rtlCol="0">
            <a:spAutoFit/>
          </a:bodyPr>
          <a:lstStyle/>
          <a:p>
            <a:pPr algn="ctr"/>
            <a:r>
              <a:rPr lang="en-US" sz="1400" dirty="0">
                <a:solidFill>
                  <a:srgbClr val="000000"/>
                </a:solidFill>
              </a:rPr>
              <a:t>One of the more fatal types of cancer brought on by prolonged exposure to dangerous substances is lung cancer. (Thoracic, 2025)</a:t>
            </a:r>
          </a:p>
          <a:p>
            <a:endParaRPr lang="en-US" dirty="0"/>
          </a:p>
        </p:txBody>
      </p:sp>
      <p:pic>
        <p:nvPicPr>
          <p:cNvPr id="5" name="Picture 8" descr="A x-ray of a person's body&#10;&#10;AI-generated content may be incorrect.">
            <a:extLst>
              <a:ext uri="{FF2B5EF4-FFF2-40B4-BE49-F238E27FC236}">
                <a16:creationId xmlns:a16="http://schemas.microsoft.com/office/drawing/2014/main" id="{A3FDAF7A-D028-6AED-EADC-A8423DF4E50E}"/>
              </a:ext>
            </a:extLst>
          </p:cNvPr>
          <p:cNvPicPr>
            <a:picLocks noChangeAspect="1"/>
          </p:cNvPicPr>
          <p:nvPr/>
        </p:nvPicPr>
        <p:blipFill>
          <a:blip r:embed="rId4"/>
          <a:srcRect l="4158" t="5195" r="10105"/>
          <a:stretch>
            <a:fillRect/>
          </a:stretch>
        </p:blipFill>
        <p:spPr>
          <a:xfrm>
            <a:off x="7652823" y="1483742"/>
            <a:ext cx="4192176" cy="3431450"/>
          </a:xfrm>
          <a:prstGeom prst="rect">
            <a:avLst/>
          </a:prstGeom>
          <a:ln>
            <a:noFill/>
          </a:ln>
          <a:effectLst>
            <a:softEdge rad="112500"/>
          </a:effectLst>
        </p:spPr>
      </p:pic>
      <p:pic>
        <p:nvPicPr>
          <p:cNvPr id="24" name="Audio 23">
            <a:extLst>
              <a:ext uri="{FF2B5EF4-FFF2-40B4-BE49-F238E27FC236}">
                <a16:creationId xmlns:a16="http://schemas.microsoft.com/office/drawing/2014/main" id="{C824B107-A8ED-356C-229B-8655EEF0CC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70879095"/>
      </p:ext>
    </p:extLst>
  </p:cSld>
  <p:clrMapOvr>
    <a:masterClrMapping/>
  </p:clrMapOvr>
  <mc:AlternateContent xmlns:mc="http://schemas.openxmlformats.org/markup-compatibility/2006">
    <mc:Choice xmlns:p14="http://schemas.microsoft.com/office/powerpoint/2010/main" Requires="p14">
      <p:transition spd="slow" p14:dur="2000" advTm="45522"/>
    </mc:Choice>
    <mc:Fallback>
      <p:transition spd="slow" advTm="45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007D7-4752-F010-E2E0-5549A7B77FBC}"/>
              </a:ext>
            </a:extLst>
          </p:cNvPr>
          <p:cNvSpPr>
            <a:spLocks noGrp="1"/>
          </p:cNvSpPr>
          <p:nvPr>
            <p:ph type="title"/>
          </p:nvPr>
        </p:nvSpPr>
        <p:spPr>
          <a:xfrm>
            <a:off x="838200" y="365126"/>
            <a:ext cx="10515600" cy="446244"/>
          </a:xfrm>
        </p:spPr>
        <p:txBody>
          <a:bodyPr>
            <a:normAutofit fontScale="90000"/>
          </a:bodyPr>
          <a:lstStyle/>
          <a:p>
            <a:r>
              <a:rPr lang="en-US" b="1" dirty="0"/>
              <a:t> How NSCLC Affects Respiratory Function</a:t>
            </a:r>
            <a:br>
              <a:rPr lang="en-US" b="1" dirty="0"/>
            </a:br>
            <a:endParaRPr lang="en-US" dirty="0"/>
          </a:p>
        </p:txBody>
      </p:sp>
      <p:sp>
        <p:nvSpPr>
          <p:cNvPr id="3" name="Content Placeholder 2">
            <a:extLst>
              <a:ext uri="{FF2B5EF4-FFF2-40B4-BE49-F238E27FC236}">
                <a16:creationId xmlns:a16="http://schemas.microsoft.com/office/drawing/2014/main" id="{82AADEE5-7955-C281-6734-AD385B88D79F}"/>
              </a:ext>
            </a:extLst>
          </p:cNvPr>
          <p:cNvSpPr>
            <a:spLocks noGrp="1"/>
          </p:cNvSpPr>
          <p:nvPr>
            <p:ph idx="1"/>
          </p:nvPr>
        </p:nvSpPr>
        <p:spPr>
          <a:xfrm>
            <a:off x="120576" y="898811"/>
            <a:ext cx="6730985" cy="5800590"/>
          </a:xfrm>
        </p:spPr>
        <p:txBody>
          <a:bodyPr>
            <a:normAutofit fontScale="55000" lnSpcReduction="20000"/>
          </a:bodyPr>
          <a:lstStyle/>
          <a:p>
            <a:pPr lvl="0">
              <a:lnSpc>
                <a:spcPct val="150000"/>
              </a:lnSpc>
            </a:pPr>
            <a:r>
              <a:rPr lang="en-US" dirty="0"/>
              <a:t>By obstructing or constricting the airways, Non-Small Cell Lung Cancer (NSCLC) impairs lung function by making it more difficult for air to enter and exit the lungs. Lung tissue can be compressed by </a:t>
            </a:r>
            <a:r>
              <a:rPr lang="en-US" dirty="0" err="1"/>
              <a:t>tumours</a:t>
            </a:r>
            <a:r>
              <a:rPr lang="en-US" dirty="0"/>
              <a:t>, which limits lung expansion and decreases lung capacity. </a:t>
            </a:r>
          </a:p>
          <a:p>
            <a:pPr lvl="0">
              <a:lnSpc>
                <a:spcPct val="150000"/>
              </a:lnSpc>
            </a:pPr>
            <a:r>
              <a:rPr lang="en-US" dirty="0"/>
              <a:t>NSCLC reduces the surface area accessible for gas exchange by harming normal alveoli. Breathlessness, exhaustion, and low oxygen levels result from less oxygen reaching the bloodstream. These issues worsen in those who already have compromised lungs due to diseases like COPD(Cancer Research UK, 2019).</a:t>
            </a:r>
          </a:p>
          <a:p>
            <a:pPr lvl="0">
              <a:lnSpc>
                <a:spcPct val="150000"/>
              </a:lnSpc>
            </a:pPr>
            <a:r>
              <a:rPr lang="en-US" dirty="0"/>
              <a:t>Additionally, </a:t>
            </a:r>
            <a:r>
              <a:rPr lang="en-US" dirty="0" err="1"/>
              <a:t>tumour</a:t>
            </a:r>
            <a:r>
              <a:rPr lang="en-US" dirty="0"/>
              <a:t> growth modifies the usual ventilation-perfusion balance in the lungs as NSCLC advances. Tumor-obstructed areas may still receive blood flow but have inadequate ventilation, which leads to hypoxia. The cardiovascular system is further taxed by this imbalance as it tries to make up for the decreased oxygen delivery. Chronic hypoxia can eventually lead to secondary problems such pulmonary hypertension, decreased exercise tolerance, and exhaustion. These consequences are exacerbated in patients like Alex, who already has COPD, resulting in diminished functional independence and more severe </a:t>
            </a:r>
            <a:r>
              <a:rPr lang="en-US" dirty="0" err="1"/>
              <a:t>dyspnoea</a:t>
            </a:r>
            <a:r>
              <a:rPr lang="en-US" dirty="0"/>
              <a:t>.</a:t>
            </a:r>
          </a:p>
          <a:p>
            <a:endParaRPr lang="en-US" dirty="0"/>
          </a:p>
        </p:txBody>
      </p:sp>
      <p:sp>
        <p:nvSpPr>
          <p:cNvPr id="4" name="TextBox 3">
            <a:extLst>
              <a:ext uri="{FF2B5EF4-FFF2-40B4-BE49-F238E27FC236}">
                <a16:creationId xmlns:a16="http://schemas.microsoft.com/office/drawing/2014/main" id="{7E0E8EDD-7E51-AB36-08AC-8E78825869FF}"/>
              </a:ext>
            </a:extLst>
          </p:cNvPr>
          <p:cNvSpPr txBox="1"/>
          <p:nvPr/>
        </p:nvSpPr>
        <p:spPr>
          <a:xfrm>
            <a:off x="8306873" y="6053070"/>
            <a:ext cx="2459865" cy="646331"/>
          </a:xfrm>
          <a:prstGeom prst="rect">
            <a:avLst/>
          </a:prstGeom>
          <a:noFill/>
        </p:spPr>
        <p:txBody>
          <a:bodyPr wrap="square" rtlCol="0">
            <a:spAutoFit/>
          </a:bodyPr>
          <a:lstStyle/>
          <a:p>
            <a:r>
              <a:rPr lang="en-US" dirty="0">
                <a:solidFill>
                  <a:srgbClr val="000000"/>
                </a:solidFill>
              </a:rPr>
              <a:t>(</a:t>
            </a:r>
            <a:r>
              <a:rPr lang="en-US" dirty="0" err="1">
                <a:solidFill>
                  <a:srgbClr val="000000"/>
                </a:solidFill>
              </a:rPr>
              <a:t>Facebook.com</a:t>
            </a:r>
            <a:r>
              <a:rPr lang="en-US" dirty="0">
                <a:solidFill>
                  <a:srgbClr val="000000"/>
                </a:solidFill>
              </a:rPr>
              <a:t>, 2022)</a:t>
            </a:r>
          </a:p>
          <a:p>
            <a:endParaRPr lang="en-US" dirty="0"/>
          </a:p>
        </p:txBody>
      </p:sp>
      <p:pic>
        <p:nvPicPr>
          <p:cNvPr id="5" name="Picture 4" descr="A diagram of lung cancer&#10;&#10;AI-generated content may be incorrect.">
            <a:extLst>
              <a:ext uri="{FF2B5EF4-FFF2-40B4-BE49-F238E27FC236}">
                <a16:creationId xmlns:a16="http://schemas.microsoft.com/office/drawing/2014/main" id="{560E6195-F144-0364-9D22-08D75F1EB049}"/>
              </a:ext>
            </a:extLst>
          </p:cNvPr>
          <p:cNvPicPr>
            <a:picLocks noChangeAspect="1"/>
          </p:cNvPicPr>
          <p:nvPr/>
        </p:nvPicPr>
        <p:blipFill>
          <a:blip r:embed="rId4"/>
          <a:stretch>
            <a:fillRect/>
          </a:stretch>
        </p:blipFill>
        <p:spPr>
          <a:xfrm>
            <a:off x="7151696" y="1253331"/>
            <a:ext cx="4919728" cy="4714353"/>
          </a:xfrm>
          <a:prstGeom prst="rect">
            <a:avLst/>
          </a:prstGeom>
          <a:ln>
            <a:noFill/>
          </a:ln>
          <a:effectLst>
            <a:softEdge rad="112500"/>
          </a:effectLst>
        </p:spPr>
      </p:pic>
      <p:pic>
        <p:nvPicPr>
          <p:cNvPr id="8" name="Audio 7">
            <a:extLst>
              <a:ext uri="{FF2B5EF4-FFF2-40B4-BE49-F238E27FC236}">
                <a16:creationId xmlns:a16="http://schemas.microsoft.com/office/drawing/2014/main" id="{6A0A2422-31F8-6197-303F-0B69B95C68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1452957"/>
      </p:ext>
    </p:extLst>
  </p:cSld>
  <p:clrMapOvr>
    <a:masterClrMapping/>
  </p:clrMapOvr>
  <mc:AlternateContent xmlns:mc="http://schemas.openxmlformats.org/markup-compatibility/2006">
    <mc:Choice xmlns:p14="http://schemas.microsoft.com/office/powerpoint/2010/main" Requires="p14">
      <p:transition spd="slow" p14:dur="2000" advTm="51954"/>
    </mc:Choice>
    <mc:Fallback>
      <p:transition spd="slow" advTm="51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12C32-1842-1090-E266-EF48442D963A}"/>
              </a:ext>
            </a:extLst>
          </p:cNvPr>
          <p:cNvSpPr>
            <a:spLocks noGrp="1"/>
          </p:cNvSpPr>
          <p:nvPr>
            <p:ph type="title"/>
          </p:nvPr>
        </p:nvSpPr>
        <p:spPr>
          <a:xfrm>
            <a:off x="838200" y="365125"/>
            <a:ext cx="10515600" cy="407607"/>
          </a:xfrm>
        </p:spPr>
        <p:txBody>
          <a:bodyPr>
            <a:normAutofit fontScale="90000"/>
          </a:bodyPr>
          <a:lstStyle/>
          <a:p>
            <a:r>
              <a:rPr lang="en-US" b="1" dirty="0"/>
              <a:t> Routine Data Used in Lung Cancer Care</a:t>
            </a:r>
            <a:br>
              <a:rPr lang="en-US" b="1" dirty="0"/>
            </a:br>
            <a:endParaRPr lang="en-US" dirty="0"/>
          </a:p>
        </p:txBody>
      </p:sp>
      <p:sp>
        <p:nvSpPr>
          <p:cNvPr id="3" name="Content Placeholder 2">
            <a:extLst>
              <a:ext uri="{FF2B5EF4-FFF2-40B4-BE49-F238E27FC236}">
                <a16:creationId xmlns:a16="http://schemas.microsoft.com/office/drawing/2014/main" id="{0B03F9A2-B0FF-5B4E-EA7D-7530AC6A1856}"/>
              </a:ext>
            </a:extLst>
          </p:cNvPr>
          <p:cNvSpPr>
            <a:spLocks noGrp="1"/>
          </p:cNvSpPr>
          <p:nvPr>
            <p:ph idx="1"/>
          </p:nvPr>
        </p:nvSpPr>
        <p:spPr>
          <a:xfrm>
            <a:off x="155619" y="772732"/>
            <a:ext cx="6129271" cy="6289072"/>
          </a:xfrm>
        </p:spPr>
        <p:txBody>
          <a:bodyPr>
            <a:normAutofit fontScale="40000" lnSpcReduction="20000"/>
          </a:bodyPr>
          <a:lstStyle/>
          <a:p>
            <a:pPr lvl="0">
              <a:lnSpc>
                <a:spcPct val="170000"/>
              </a:lnSpc>
            </a:pPr>
            <a:r>
              <a:rPr lang="en-US" sz="2900" dirty="0">
                <a:latin typeface="Arial" panose="020B0604020202020204" pitchFamily="34" charset="0"/>
                <a:cs typeface="Arial" panose="020B0604020202020204" pitchFamily="34" charset="0"/>
              </a:rPr>
              <a:t>Lung cancer diagnosis, disease staging, and therapy response monitoring all depend on routine clinical data. Spirometry and other lung function tests are used to gauge lung capacity and airflow restriction. Low oxygen levels and poor gas exchange are detected using oxygen saturation (SpO₂). </a:t>
            </a:r>
          </a:p>
          <a:p>
            <a:pPr lvl="0">
              <a:lnSpc>
                <a:spcPct val="170000"/>
              </a:lnSpc>
            </a:pPr>
            <a:r>
              <a:rPr lang="en-US" sz="2900" dirty="0">
                <a:latin typeface="Arial" panose="020B0604020202020204" pitchFamily="34" charset="0"/>
                <a:cs typeface="Arial" panose="020B0604020202020204" pitchFamily="34" charset="0"/>
              </a:rPr>
              <a:t>Starting treatment, blood tests check for </a:t>
            </a:r>
            <a:r>
              <a:rPr lang="en-US" sz="2900" dirty="0" err="1">
                <a:latin typeface="Arial" panose="020B0604020202020204" pitchFamily="34" charset="0"/>
                <a:cs typeface="Arial" panose="020B0604020202020204" pitchFamily="34" charset="0"/>
              </a:rPr>
              <a:t>anaemia</a:t>
            </a:r>
            <a:r>
              <a:rPr lang="en-US" sz="2900" dirty="0">
                <a:latin typeface="Arial" panose="020B0604020202020204" pitchFamily="34" charset="0"/>
                <a:cs typeface="Arial" panose="020B0604020202020204" pitchFamily="34" charset="0"/>
              </a:rPr>
              <a:t>, infection, and general organ function. Imaging studies are used to identify the cancer, estimate its size, and assess whether it has spread. These procedures include chest X-rays, CT scans, PET scans, and MRIs. To evaluate everyday functioning and treatment tolerance, clinicians often document performance status scores. A thorough lifestyle evaluation and smoking history give crucial </a:t>
            </a:r>
            <a:r>
              <a:rPr lang="en-US" sz="2900" dirty="0" err="1">
                <a:latin typeface="Arial" panose="020B0604020202020204" pitchFamily="34" charset="0"/>
                <a:cs typeface="Arial" panose="020B0604020202020204" pitchFamily="34" charset="0"/>
              </a:rPr>
              <a:t>behavioural</a:t>
            </a:r>
            <a:r>
              <a:rPr lang="en-US" sz="2900" dirty="0">
                <a:latin typeface="Arial" panose="020B0604020202020204" pitchFamily="34" charset="0"/>
                <a:cs typeface="Arial" panose="020B0604020202020204" pitchFamily="34" charset="0"/>
              </a:rPr>
              <a:t> risk data that helps with </a:t>
            </a:r>
            <a:r>
              <a:rPr lang="en-US" sz="2900" dirty="0" err="1">
                <a:latin typeface="Arial" panose="020B0604020202020204" pitchFamily="34" charset="0"/>
                <a:cs typeface="Arial" panose="020B0604020202020204" pitchFamily="34" charset="0"/>
              </a:rPr>
              <a:t>individualised</a:t>
            </a:r>
            <a:r>
              <a:rPr lang="en-US" sz="2900" dirty="0">
                <a:latin typeface="Arial" panose="020B0604020202020204" pitchFamily="34" charset="0"/>
                <a:cs typeface="Arial" panose="020B0604020202020204" pitchFamily="34" charset="0"/>
              </a:rPr>
              <a:t> care planning (NHS, 2022)</a:t>
            </a:r>
          </a:p>
          <a:p>
            <a:pPr>
              <a:lnSpc>
                <a:spcPct val="170000"/>
              </a:lnSpc>
            </a:pPr>
            <a:r>
              <a:rPr lang="en-US" sz="2900" dirty="0">
                <a:latin typeface="Arial" panose="020B0604020202020204" pitchFamily="34" charset="0"/>
                <a:cs typeface="Arial" panose="020B0604020202020204" pitchFamily="34" charset="0"/>
              </a:rPr>
              <a:t>Throughout the cancer route, routine data gathering also aids in risk assessment and treatment selection. Clinicians can evaluate a patient's tolerance for severe therapies like chemotherapy or surgery by using performance status assessments like the ECOG scale. Pre-operative risk assessment and post-treatment rehabilitation plans are guided by spirometry data and smoking history. Ongoing symptom documentation makes it possible to identify treatment-related issues or disease development early on, enabling prompt action and enhanced patient safety.</a:t>
            </a:r>
          </a:p>
          <a:p>
            <a:endParaRPr lang="en-US" dirty="0"/>
          </a:p>
        </p:txBody>
      </p:sp>
      <p:sp>
        <p:nvSpPr>
          <p:cNvPr id="4" name="TextBox 3">
            <a:extLst>
              <a:ext uri="{FF2B5EF4-FFF2-40B4-BE49-F238E27FC236}">
                <a16:creationId xmlns:a16="http://schemas.microsoft.com/office/drawing/2014/main" id="{099F2A3C-CCAE-6099-E22E-AF01926E5BF1}"/>
              </a:ext>
            </a:extLst>
          </p:cNvPr>
          <p:cNvSpPr txBox="1"/>
          <p:nvPr/>
        </p:nvSpPr>
        <p:spPr>
          <a:xfrm>
            <a:off x="9247031" y="5293645"/>
            <a:ext cx="3554569" cy="615553"/>
          </a:xfrm>
          <a:prstGeom prst="rect">
            <a:avLst/>
          </a:prstGeom>
          <a:noFill/>
        </p:spPr>
        <p:txBody>
          <a:bodyPr wrap="square" rtlCol="0">
            <a:spAutoFit/>
          </a:bodyPr>
          <a:lstStyle/>
          <a:p>
            <a:r>
              <a:rPr lang="en-US" sz="1600" dirty="0">
                <a:solidFill>
                  <a:srgbClr val="000000"/>
                </a:solidFill>
              </a:rPr>
              <a:t> (</a:t>
            </a:r>
            <a:r>
              <a:rPr lang="en-US" sz="1600" dirty="0" err="1">
                <a:solidFill>
                  <a:srgbClr val="000000"/>
                </a:solidFill>
              </a:rPr>
              <a:t>Blog.virginiacancer.com</a:t>
            </a:r>
            <a:r>
              <a:rPr lang="en-US" sz="1600" dirty="0">
                <a:solidFill>
                  <a:srgbClr val="000000"/>
                </a:solidFill>
              </a:rPr>
              <a:t>, 2025)</a:t>
            </a:r>
          </a:p>
          <a:p>
            <a:endParaRPr lang="en-US" dirty="0"/>
          </a:p>
        </p:txBody>
      </p:sp>
      <p:pic>
        <p:nvPicPr>
          <p:cNvPr id="5" name="Picture 4" descr="A group of people looking at a magnifying glass&#10;&#10;AI-generated content may be incorrect.">
            <a:extLst>
              <a:ext uri="{FF2B5EF4-FFF2-40B4-BE49-F238E27FC236}">
                <a16:creationId xmlns:a16="http://schemas.microsoft.com/office/drawing/2014/main" id="{60D372C7-1BCC-3C6F-92ED-0BE1BF2C3093}"/>
              </a:ext>
            </a:extLst>
          </p:cNvPr>
          <p:cNvPicPr>
            <a:picLocks noChangeAspect="1"/>
          </p:cNvPicPr>
          <p:nvPr/>
        </p:nvPicPr>
        <p:blipFill>
          <a:blip r:embed="rId4"/>
          <a:srcRect l="4114" t="6235" r="5790" b="5723"/>
          <a:stretch>
            <a:fillRect/>
          </a:stretch>
        </p:blipFill>
        <p:spPr>
          <a:xfrm>
            <a:off x="6741043" y="2122177"/>
            <a:ext cx="5450957" cy="3171468"/>
          </a:xfrm>
          <a:prstGeom prst="rect">
            <a:avLst/>
          </a:prstGeom>
          <a:ln>
            <a:noFill/>
          </a:ln>
          <a:effectLst>
            <a:softEdge rad="112500"/>
          </a:effectLst>
        </p:spPr>
      </p:pic>
      <p:pic>
        <p:nvPicPr>
          <p:cNvPr id="26" name="Audio 25">
            <a:extLst>
              <a:ext uri="{FF2B5EF4-FFF2-40B4-BE49-F238E27FC236}">
                <a16:creationId xmlns:a16="http://schemas.microsoft.com/office/drawing/2014/main" id="{E3D66A9D-3240-A30F-2314-96124FC58A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69018817"/>
      </p:ext>
    </p:extLst>
  </p:cSld>
  <p:clrMapOvr>
    <a:masterClrMapping/>
  </p:clrMapOvr>
  <mc:AlternateContent xmlns:mc="http://schemas.openxmlformats.org/markup-compatibility/2006">
    <mc:Choice xmlns:p14="http://schemas.microsoft.com/office/powerpoint/2010/main" Requires="p14">
      <p:transition spd="slow" p14:dur="2000" advTm="53452"/>
    </mc:Choice>
    <mc:Fallback>
      <p:transition spd="slow" advTm="53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8AA67-1638-0E3A-1488-154B1D28F68C}"/>
              </a:ext>
            </a:extLst>
          </p:cNvPr>
          <p:cNvSpPr>
            <a:spLocks noGrp="1"/>
          </p:cNvSpPr>
          <p:nvPr>
            <p:ph type="title"/>
          </p:nvPr>
        </p:nvSpPr>
        <p:spPr>
          <a:xfrm>
            <a:off x="838200" y="365126"/>
            <a:ext cx="10515600" cy="562154"/>
          </a:xfrm>
        </p:spPr>
        <p:txBody>
          <a:bodyPr>
            <a:normAutofit fontScale="90000"/>
          </a:bodyPr>
          <a:lstStyle/>
          <a:p>
            <a:r>
              <a:rPr lang="en-US" b="1" dirty="0"/>
              <a:t>Care Plan: Immediate Needs and Risk Factors</a:t>
            </a:r>
            <a:br>
              <a:rPr lang="en-US" b="1" dirty="0"/>
            </a:br>
            <a:endParaRPr lang="en-US" dirty="0"/>
          </a:p>
        </p:txBody>
      </p:sp>
      <p:sp>
        <p:nvSpPr>
          <p:cNvPr id="3" name="Content Placeholder 2">
            <a:extLst>
              <a:ext uri="{FF2B5EF4-FFF2-40B4-BE49-F238E27FC236}">
                <a16:creationId xmlns:a16="http://schemas.microsoft.com/office/drawing/2014/main" id="{43C25231-B781-5791-F206-CCBDB40760EB}"/>
              </a:ext>
            </a:extLst>
          </p:cNvPr>
          <p:cNvSpPr>
            <a:spLocks noGrp="1"/>
          </p:cNvSpPr>
          <p:nvPr>
            <p:ph idx="1"/>
          </p:nvPr>
        </p:nvSpPr>
        <p:spPr>
          <a:xfrm>
            <a:off x="104104" y="743800"/>
            <a:ext cx="7184802" cy="5978972"/>
          </a:xfrm>
        </p:spPr>
        <p:txBody>
          <a:bodyPr>
            <a:normAutofit fontScale="70000" lnSpcReduction="20000"/>
          </a:bodyPr>
          <a:lstStyle/>
          <a:p>
            <a:pPr lvl="0">
              <a:lnSpc>
                <a:spcPct val="150000"/>
              </a:lnSpc>
            </a:pPr>
            <a:r>
              <a:rPr lang="en-US" dirty="0">
                <a:latin typeface="Arial" panose="020B0604020202020204" pitchFamily="34" charset="0"/>
                <a:cs typeface="Arial" panose="020B0604020202020204" pitchFamily="34" charset="0"/>
              </a:rPr>
              <a:t>Long-term smoking, COPD, hypertension, sedentary lifestyle, and age (60+) are Alex's primary risk factors.</a:t>
            </a:r>
          </a:p>
          <a:p>
            <a:pPr lvl="0">
              <a:lnSpc>
                <a:spcPct val="150000"/>
              </a:lnSpc>
            </a:pPr>
            <a:endParaRPr lang="en-US" dirty="0">
              <a:latin typeface="Arial" panose="020B0604020202020204" pitchFamily="34" charset="0"/>
              <a:cs typeface="Arial" panose="020B0604020202020204" pitchFamily="34" charset="0"/>
            </a:endParaRPr>
          </a:p>
          <a:p>
            <a:pPr marL="0" lvl="0" indent="0">
              <a:lnSpc>
                <a:spcPct val="150000"/>
              </a:lnSpc>
              <a:buNone/>
            </a:pPr>
            <a:r>
              <a:rPr lang="en-US" dirty="0">
                <a:latin typeface="Arial" panose="020B0604020202020204" pitchFamily="34" charset="0"/>
                <a:cs typeface="Arial" panose="020B0604020202020204" pitchFamily="34" charset="0"/>
              </a:rPr>
              <a:t>The following are urgent needs:</a:t>
            </a:r>
          </a:p>
          <a:p>
            <a:pPr lvl="0">
              <a:lnSpc>
                <a:spcPct val="150000"/>
              </a:lnSpc>
            </a:pPr>
            <a:r>
              <a:rPr lang="en-US" dirty="0">
                <a:latin typeface="Arial" panose="020B0604020202020204" pitchFamily="34" charset="0"/>
                <a:cs typeface="Arial" panose="020B0604020202020204" pitchFamily="34" charset="0"/>
              </a:rPr>
              <a:t>Symptom alleviation (fatigue, cough, and </a:t>
            </a:r>
            <a:r>
              <a:rPr lang="en-US" dirty="0" err="1">
                <a:latin typeface="Arial" panose="020B0604020202020204" pitchFamily="34" charset="0"/>
                <a:cs typeface="Arial" panose="020B0604020202020204" pitchFamily="34" charset="0"/>
              </a:rPr>
              <a:t>dyspnoea</a:t>
            </a:r>
            <a:r>
              <a:rPr lang="en-US" dirty="0">
                <a:latin typeface="Arial" panose="020B0604020202020204" pitchFamily="34" charset="0"/>
                <a:cs typeface="Arial" panose="020B0604020202020204" pitchFamily="34" charset="0"/>
              </a:rPr>
              <a:t>);</a:t>
            </a:r>
          </a:p>
          <a:p>
            <a:pPr lvl="0">
              <a:lnSpc>
                <a:spcPct val="150000"/>
              </a:lnSpc>
            </a:pPr>
            <a:r>
              <a:rPr lang="en-US" dirty="0">
                <a:latin typeface="Arial" panose="020B0604020202020204" pitchFamily="34" charset="0"/>
                <a:cs typeface="Arial" panose="020B0604020202020204" pitchFamily="34" charset="0"/>
              </a:rPr>
              <a:t>Support for quitting smoking; </a:t>
            </a:r>
          </a:p>
          <a:p>
            <a:pPr lvl="0">
              <a:lnSpc>
                <a:spcPct val="150000"/>
              </a:lnSpc>
            </a:pPr>
            <a:r>
              <a:rPr lang="en-US" dirty="0">
                <a:latin typeface="Arial" panose="020B0604020202020204" pitchFamily="34" charset="0"/>
                <a:cs typeface="Arial" panose="020B0604020202020204" pitchFamily="34" charset="0"/>
              </a:rPr>
              <a:t>Emotional and psychological support; </a:t>
            </a:r>
          </a:p>
          <a:p>
            <a:pPr lvl="0">
              <a:lnSpc>
                <a:spcPct val="150000"/>
              </a:lnSpc>
            </a:pPr>
            <a:r>
              <a:rPr lang="en-US" dirty="0">
                <a:latin typeface="Arial" panose="020B0604020202020204" pitchFamily="34" charset="0"/>
                <a:cs typeface="Arial" panose="020B0604020202020204" pitchFamily="34" charset="0"/>
              </a:rPr>
              <a:t>Nutritional evaluation because of weight loss;</a:t>
            </a:r>
          </a:p>
          <a:p>
            <a:pPr lvl="0">
              <a:lnSpc>
                <a:spcPct val="150000"/>
              </a:lnSpc>
            </a:pPr>
            <a:r>
              <a:rPr lang="en-US" dirty="0">
                <a:latin typeface="Arial" panose="020B0604020202020204" pitchFamily="34" charset="0"/>
                <a:cs typeface="Arial" panose="020B0604020202020204" pitchFamily="34" charset="0"/>
              </a:rPr>
              <a:t> Clear explanation of diagnosis and available treatments.</a:t>
            </a:r>
          </a:p>
          <a:p>
            <a:pPr marL="0" lvl="0" indent="0">
              <a:lnSpc>
                <a:spcPct val="150000"/>
              </a:lnSpc>
              <a:buNone/>
            </a:pPr>
            <a:r>
              <a:rPr lang="en-US" dirty="0">
                <a:latin typeface="Arial" panose="020B0604020202020204" pitchFamily="34" charset="0"/>
                <a:cs typeface="Arial" panose="020B0604020202020204" pitchFamily="34" charset="0"/>
              </a:rPr>
              <a:t>To greatly increase stop rates, NHS Smoking Cessation Services suggests combining pharmaceutical and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strategies(</a:t>
            </a:r>
            <a:r>
              <a:rPr lang="en-US" dirty="0" err="1">
                <a:latin typeface="Arial" panose="020B0604020202020204" pitchFamily="34" charset="0"/>
                <a:cs typeface="Arial" panose="020B0604020202020204" pitchFamily="34" charset="0"/>
              </a:rPr>
              <a:t>nhswebsite</a:t>
            </a:r>
            <a:r>
              <a:rPr lang="en-US" dirty="0">
                <a:latin typeface="Arial" panose="020B0604020202020204" pitchFamily="34" charset="0"/>
                <a:cs typeface="Arial" panose="020B0604020202020204" pitchFamily="34" charset="0"/>
              </a:rPr>
              <a:t>, 2024)</a:t>
            </a:r>
          </a:p>
          <a:p>
            <a:endParaRPr lang="en-US" dirty="0"/>
          </a:p>
        </p:txBody>
      </p:sp>
      <p:sp>
        <p:nvSpPr>
          <p:cNvPr id="4" name="TextBox 3">
            <a:extLst>
              <a:ext uri="{FF2B5EF4-FFF2-40B4-BE49-F238E27FC236}">
                <a16:creationId xmlns:a16="http://schemas.microsoft.com/office/drawing/2014/main" id="{280F8E9A-707C-5663-BA60-34C32B61C0BB}"/>
              </a:ext>
            </a:extLst>
          </p:cNvPr>
          <p:cNvSpPr txBox="1"/>
          <p:nvPr/>
        </p:nvSpPr>
        <p:spPr>
          <a:xfrm>
            <a:off x="9491730" y="5388725"/>
            <a:ext cx="2943896" cy="646331"/>
          </a:xfrm>
          <a:prstGeom prst="rect">
            <a:avLst/>
          </a:prstGeom>
          <a:noFill/>
        </p:spPr>
        <p:txBody>
          <a:bodyPr wrap="square" rtlCol="0">
            <a:spAutoFit/>
          </a:bodyPr>
          <a:lstStyle/>
          <a:p>
            <a:r>
              <a:rPr lang="en-US" dirty="0">
                <a:solidFill>
                  <a:srgbClr val="000000"/>
                </a:solidFill>
              </a:rPr>
              <a:t>(</a:t>
            </a:r>
            <a:r>
              <a:rPr lang="en-US" dirty="0" err="1">
                <a:solidFill>
                  <a:srgbClr val="000000"/>
                </a:solidFill>
              </a:rPr>
              <a:t>Hellolincoln.co.uk</a:t>
            </a:r>
            <a:r>
              <a:rPr lang="en-US" dirty="0">
                <a:solidFill>
                  <a:srgbClr val="000000"/>
                </a:solidFill>
              </a:rPr>
              <a:t>, 2024)</a:t>
            </a:r>
          </a:p>
          <a:p>
            <a:endParaRPr lang="en-US" dirty="0"/>
          </a:p>
        </p:txBody>
      </p:sp>
      <p:pic>
        <p:nvPicPr>
          <p:cNvPr id="5" name="Picture 4" descr="A person with a head scarf on&#10;&#10;AI-generated content may be incorrect.">
            <a:extLst>
              <a:ext uri="{FF2B5EF4-FFF2-40B4-BE49-F238E27FC236}">
                <a16:creationId xmlns:a16="http://schemas.microsoft.com/office/drawing/2014/main" id="{09F8B4C2-3305-ABEB-466D-7F4BD25C9151}"/>
              </a:ext>
            </a:extLst>
          </p:cNvPr>
          <p:cNvPicPr>
            <a:picLocks noChangeAspect="1"/>
          </p:cNvPicPr>
          <p:nvPr/>
        </p:nvPicPr>
        <p:blipFill>
          <a:blip r:embed="rId4"/>
          <a:srcRect l="4132" t="3988" r="6378" b="4250"/>
          <a:stretch>
            <a:fillRect/>
          </a:stretch>
        </p:blipFill>
        <p:spPr>
          <a:xfrm>
            <a:off x="7288906" y="1305954"/>
            <a:ext cx="4798990" cy="4041388"/>
          </a:xfrm>
          <a:prstGeom prst="rect">
            <a:avLst/>
          </a:prstGeom>
          <a:ln>
            <a:noFill/>
          </a:ln>
          <a:effectLst>
            <a:softEdge rad="112500"/>
          </a:effectLst>
        </p:spPr>
      </p:pic>
      <p:pic>
        <p:nvPicPr>
          <p:cNvPr id="31" name="Audio 30">
            <a:extLst>
              <a:ext uri="{FF2B5EF4-FFF2-40B4-BE49-F238E27FC236}">
                <a16:creationId xmlns:a16="http://schemas.microsoft.com/office/drawing/2014/main" id="{5F45F400-8508-0333-FF3D-EF0766D9AD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31479887"/>
      </p:ext>
    </p:extLst>
  </p:cSld>
  <p:clrMapOvr>
    <a:masterClrMapping/>
  </p:clrMapOvr>
  <mc:AlternateContent xmlns:mc="http://schemas.openxmlformats.org/markup-compatibility/2006">
    <mc:Choice xmlns:p14="http://schemas.microsoft.com/office/powerpoint/2010/main" Requires="p14">
      <p:transition spd="slow" p14:dur="2000" advTm="46312"/>
    </mc:Choice>
    <mc:Fallback>
      <p:transition spd="slow" advTm="46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34291-8F87-8B27-E3BE-5E02B17816DC}"/>
              </a:ext>
            </a:extLst>
          </p:cNvPr>
          <p:cNvSpPr>
            <a:spLocks noGrp="1"/>
          </p:cNvSpPr>
          <p:nvPr>
            <p:ph type="title"/>
          </p:nvPr>
        </p:nvSpPr>
        <p:spPr>
          <a:xfrm>
            <a:off x="128789" y="365125"/>
            <a:ext cx="11951593" cy="1325563"/>
          </a:xfrm>
        </p:spPr>
        <p:txBody>
          <a:bodyPr>
            <a:normAutofit fontScale="90000"/>
          </a:bodyPr>
          <a:lstStyle/>
          <a:p>
            <a:r>
              <a:rPr lang="en-US" b="1" dirty="0"/>
              <a:t>Treatment Options Following NHS &amp; NICE Guidance</a:t>
            </a:r>
            <a:br>
              <a:rPr lang="en-US" b="1" dirty="0"/>
            </a:br>
            <a:endParaRPr lang="en-US" dirty="0"/>
          </a:p>
        </p:txBody>
      </p:sp>
      <p:sp>
        <p:nvSpPr>
          <p:cNvPr id="3" name="Content Placeholder 2">
            <a:extLst>
              <a:ext uri="{FF2B5EF4-FFF2-40B4-BE49-F238E27FC236}">
                <a16:creationId xmlns:a16="http://schemas.microsoft.com/office/drawing/2014/main" id="{4F2EDEC3-BD54-7DDC-732E-5F21402DB18B}"/>
              </a:ext>
            </a:extLst>
          </p:cNvPr>
          <p:cNvSpPr>
            <a:spLocks noGrp="1"/>
          </p:cNvSpPr>
          <p:nvPr>
            <p:ph idx="1"/>
          </p:nvPr>
        </p:nvSpPr>
        <p:spPr>
          <a:xfrm>
            <a:off x="128789" y="1235599"/>
            <a:ext cx="7172459" cy="5461415"/>
          </a:xfrm>
        </p:spPr>
        <p:txBody>
          <a:bodyPr>
            <a:normAutofit fontScale="62500" lnSpcReduction="20000"/>
          </a:bodyPr>
          <a:lstStyle/>
          <a:p>
            <a:pPr lvl="0">
              <a:lnSpc>
                <a:spcPct val="140000"/>
              </a:lnSpc>
            </a:pPr>
            <a:r>
              <a:rPr lang="en-US" dirty="0">
                <a:latin typeface="Arial" pitchFamily="34"/>
                <a:cs typeface="Arial" pitchFamily="34"/>
              </a:rPr>
              <a:t>The NHS and NICE recommend the following for Stage II NSCLC: </a:t>
            </a:r>
          </a:p>
          <a:p>
            <a:pPr lvl="0">
              <a:lnSpc>
                <a:spcPct val="140000"/>
              </a:lnSpc>
            </a:pPr>
            <a:r>
              <a:rPr lang="en-US" dirty="0">
                <a:latin typeface="Arial" pitchFamily="34"/>
                <a:cs typeface="Arial" pitchFamily="34"/>
              </a:rPr>
              <a:t>Surgery (lobectomy) where possible to remove </a:t>
            </a:r>
            <a:r>
              <a:rPr lang="en-US" dirty="0" err="1">
                <a:latin typeface="Arial" pitchFamily="34"/>
                <a:cs typeface="Arial" pitchFamily="34"/>
              </a:rPr>
              <a:t>tumour</a:t>
            </a:r>
            <a:r>
              <a:rPr lang="en-US" dirty="0">
                <a:latin typeface="Arial" pitchFamily="34"/>
                <a:cs typeface="Arial" pitchFamily="34"/>
              </a:rPr>
              <a:t> tissue</a:t>
            </a:r>
          </a:p>
          <a:p>
            <a:pPr lvl="0">
              <a:lnSpc>
                <a:spcPct val="140000"/>
              </a:lnSpc>
            </a:pPr>
            <a:r>
              <a:rPr lang="en-US" dirty="0">
                <a:latin typeface="Arial" pitchFamily="34"/>
                <a:cs typeface="Arial" pitchFamily="34"/>
              </a:rPr>
              <a:t>Adjuvant chemotherapy to lower the risk of recurrence</a:t>
            </a:r>
          </a:p>
          <a:p>
            <a:pPr lvl="0">
              <a:lnSpc>
                <a:spcPct val="140000"/>
              </a:lnSpc>
            </a:pPr>
            <a:r>
              <a:rPr lang="en-US" dirty="0">
                <a:latin typeface="Arial" pitchFamily="34"/>
                <a:cs typeface="Arial" pitchFamily="34"/>
              </a:rPr>
              <a:t>Radiation when surgery is not appropriate</a:t>
            </a:r>
          </a:p>
          <a:p>
            <a:pPr lvl="0">
              <a:lnSpc>
                <a:spcPct val="140000"/>
              </a:lnSpc>
            </a:pPr>
            <a:r>
              <a:rPr lang="en-US" dirty="0">
                <a:latin typeface="Arial" pitchFamily="34"/>
                <a:cs typeface="Arial" pitchFamily="34"/>
              </a:rPr>
              <a:t> Targeted medicines for malignancies with mutations</a:t>
            </a:r>
          </a:p>
          <a:p>
            <a:pPr lvl="0">
              <a:lnSpc>
                <a:spcPct val="140000"/>
              </a:lnSpc>
            </a:pPr>
            <a:r>
              <a:rPr lang="en-US" dirty="0">
                <a:latin typeface="Arial" pitchFamily="34"/>
                <a:cs typeface="Arial" pitchFamily="34"/>
              </a:rPr>
              <a:t> Immunotherapy for specific </a:t>
            </a:r>
            <a:r>
              <a:rPr lang="en-US" dirty="0" err="1">
                <a:latin typeface="Arial" pitchFamily="34"/>
                <a:cs typeface="Arial" pitchFamily="34"/>
              </a:rPr>
              <a:t>tumour</a:t>
            </a:r>
            <a:r>
              <a:rPr lang="en-US" dirty="0">
                <a:latin typeface="Arial" pitchFamily="34"/>
                <a:cs typeface="Arial" pitchFamily="34"/>
              </a:rPr>
              <a:t> profiles.</a:t>
            </a:r>
          </a:p>
          <a:p>
            <a:pPr lvl="0">
              <a:lnSpc>
                <a:spcPct val="140000"/>
              </a:lnSpc>
            </a:pPr>
            <a:r>
              <a:rPr lang="en-US" dirty="0">
                <a:latin typeface="Arial" pitchFamily="34"/>
                <a:cs typeface="Arial" pitchFamily="34"/>
              </a:rPr>
              <a:t>Lung function, performance score, and comorbidities all influence the choice of treatment. Comprehensive lung function testing is necessary prior to surgery since Alex has COPD. To guarantee that treatments are in line with patient preferences and values, NICE </a:t>
            </a:r>
            <a:r>
              <a:rPr lang="en-US" dirty="0" err="1">
                <a:latin typeface="Arial" pitchFamily="34"/>
                <a:cs typeface="Arial" pitchFamily="34"/>
              </a:rPr>
              <a:t>emphasises</a:t>
            </a:r>
            <a:r>
              <a:rPr lang="en-US" dirty="0">
                <a:latin typeface="Arial" pitchFamily="34"/>
                <a:cs typeface="Arial" pitchFamily="34"/>
              </a:rPr>
              <a:t> the significance of shared decision-making </a:t>
            </a:r>
            <a:r>
              <a:rPr lang="en-US" dirty="0"/>
              <a:t>(NHS , 2022).</a:t>
            </a:r>
            <a:endParaRPr lang="en-US" dirty="0">
              <a:latin typeface="Arial" pitchFamily="34"/>
              <a:cs typeface="Arial" pitchFamily="34"/>
            </a:endParaRPr>
          </a:p>
          <a:p>
            <a:endParaRPr lang="en-US" dirty="0"/>
          </a:p>
        </p:txBody>
      </p:sp>
      <p:sp>
        <p:nvSpPr>
          <p:cNvPr id="4" name="TextBox 3">
            <a:extLst>
              <a:ext uri="{FF2B5EF4-FFF2-40B4-BE49-F238E27FC236}">
                <a16:creationId xmlns:a16="http://schemas.microsoft.com/office/drawing/2014/main" id="{53B6BF0D-02E5-5B8F-95C9-7959B4304D9E}"/>
              </a:ext>
            </a:extLst>
          </p:cNvPr>
          <p:cNvSpPr txBox="1"/>
          <p:nvPr/>
        </p:nvSpPr>
        <p:spPr>
          <a:xfrm>
            <a:off x="9298546" y="5962918"/>
            <a:ext cx="2893454" cy="646331"/>
          </a:xfrm>
          <a:prstGeom prst="rect">
            <a:avLst/>
          </a:prstGeom>
          <a:noFill/>
        </p:spPr>
        <p:txBody>
          <a:bodyPr wrap="square" rtlCol="0">
            <a:spAutoFit/>
          </a:bodyPr>
          <a:lstStyle/>
          <a:p>
            <a:r>
              <a:rPr lang="en-US" dirty="0">
                <a:solidFill>
                  <a:srgbClr val="000000"/>
                </a:solidFill>
              </a:rPr>
              <a:t>(Lung Cancer Center, 2025)</a:t>
            </a:r>
          </a:p>
          <a:p>
            <a:endParaRPr lang="en-US" dirty="0"/>
          </a:p>
        </p:txBody>
      </p:sp>
      <p:pic>
        <p:nvPicPr>
          <p:cNvPr id="5" name="Picture 4" descr="A diagram of different types of lung cancer treatment&#10;&#10;AI-generated content may be incorrect.">
            <a:extLst>
              <a:ext uri="{FF2B5EF4-FFF2-40B4-BE49-F238E27FC236}">
                <a16:creationId xmlns:a16="http://schemas.microsoft.com/office/drawing/2014/main" id="{5C225106-F2BC-5CEA-2077-C909F3E57CA0}"/>
              </a:ext>
            </a:extLst>
          </p:cNvPr>
          <p:cNvPicPr>
            <a:picLocks noChangeAspect="1"/>
          </p:cNvPicPr>
          <p:nvPr/>
        </p:nvPicPr>
        <p:blipFill>
          <a:blip r:embed="rId4"/>
          <a:srcRect l="3735" t="4440" r="3339" b="6762"/>
          <a:stretch>
            <a:fillRect/>
          </a:stretch>
        </p:blipFill>
        <p:spPr>
          <a:xfrm>
            <a:off x="7466231" y="1690688"/>
            <a:ext cx="4652371" cy="3727048"/>
          </a:xfrm>
          <a:prstGeom prst="rect">
            <a:avLst/>
          </a:prstGeom>
          <a:ln>
            <a:noFill/>
          </a:ln>
          <a:effectLst>
            <a:softEdge rad="112500"/>
          </a:effectLst>
        </p:spPr>
      </p:pic>
      <p:pic>
        <p:nvPicPr>
          <p:cNvPr id="17" name="Audio 16">
            <a:extLst>
              <a:ext uri="{FF2B5EF4-FFF2-40B4-BE49-F238E27FC236}">
                <a16:creationId xmlns:a16="http://schemas.microsoft.com/office/drawing/2014/main" id="{032D88C5-F968-9077-4B72-F8FE1F11D4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28232034"/>
      </p:ext>
    </p:extLst>
  </p:cSld>
  <p:clrMapOvr>
    <a:masterClrMapping/>
  </p:clrMapOvr>
  <mc:AlternateContent xmlns:mc="http://schemas.openxmlformats.org/markup-compatibility/2006">
    <mc:Choice xmlns:p14="http://schemas.microsoft.com/office/powerpoint/2010/main" Requires="p14">
      <p:transition spd="slow" p14:dur="2000" advTm="52279"/>
    </mc:Choice>
    <mc:Fallback>
      <p:transition spd="slow" advTm="52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C6CC6-D472-B757-1488-02794D0AC720}"/>
              </a:ext>
            </a:extLst>
          </p:cNvPr>
          <p:cNvSpPr>
            <a:spLocks noGrp="1"/>
          </p:cNvSpPr>
          <p:nvPr>
            <p:ph type="title"/>
          </p:nvPr>
        </p:nvSpPr>
        <p:spPr>
          <a:xfrm>
            <a:off x="1224566" y="0"/>
            <a:ext cx="10515600" cy="1325563"/>
          </a:xfrm>
        </p:spPr>
        <p:txBody>
          <a:bodyPr/>
          <a:lstStyle/>
          <a:p>
            <a:r>
              <a:rPr lang="en-US" b="1" dirty="0"/>
              <a:t>Monitoring and Ongoing Data Collection</a:t>
            </a:r>
            <a:br>
              <a:rPr lang="en-US" b="1" dirty="0"/>
            </a:br>
            <a:endParaRPr lang="en-US" dirty="0"/>
          </a:p>
        </p:txBody>
      </p:sp>
      <p:sp>
        <p:nvSpPr>
          <p:cNvPr id="3" name="Content Placeholder 2">
            <a:extLst>
              <a:ext uri="{FF2B5EF4-FFF2-40B4-BE49-F238E27FC236}">
                <a16:creationId xmlns:a16="http://schemas.microsoft.com/office/drawing/2014/main" id="{92DE6131-865F-471E-FE12-CD3CC06CA0DE}"/>
              </a:ext>
            </a:extLst>
          </p:cNvPr>
          <p:cNvSpPr>
            <a:spLocks noGrp="1"/>
          </p:cNvSpPr>
          <p:nvPr>
            <p:ph idx="1"/>
          </p:nvPr>
        </p:nvSpPr>
        <p:spPr>
          <a:xfrm>
            <a:off x="0" y="1027906"/>
            <a:ext cx="7339885" cy="5669108"/>
          </a:xfrm>
        </p:spPr>
        <p:txBody>
          <a:bodyPr>
            <a:normAutofit fontScale="62500" lnSpcReduction="20000"/>
          </a:bodyPr>
          <a:lstStyle/>
          <a:p>
            <a:pPr lvl="0">
              <a:lnSpc>
                <a:spcPct val="160000"/>
              </a:lnSpc>
            </a:pPr>
            <a:r>
              <a:rPr lang="en-US" dirty="0">
                <a:latin typeface="Arial" panose="020B0604020202020204" pitchFamily="34" charset="0"/>
                <a:cs typeface="Arial" panose="020B0604020202020204" pitchFamily="34" charset="0"/>
              </a:rPr>
              <a:t>To evaluate how lung cancer reacts to treatment and to detect any new signs early, ongoing monitoring is crucial. During routine follow-up visits, patients' breathing, exhaustion, pain, and general well-being are assessed by physicians. At certain intervals, CT scans are performed to determine if the </a:t>
            </a:r>
            <a:r>
              <a:rPr lang="en-US" dirty="0" err="1">
                <a:latin typeface="Arial" panose="020B0604020202020204" pitchFamily="34" charset="0"/>
                <a:cs typeface="Arial" panose="020B0604020202020204" pitchFamily="34" charset="0"/>
              </a:rPr>
              <a:t>tumour</a:t>
            </a:r>
            <a:r>
              <a:rPr lang="en-US" dirty="0">
                <a:latin typeface="Arial" panose="020B0604020202020204" pitchFamily="34" charset="0"/>
                <a:cs typeface="Arial" panose="020B0604020202020204" pitchFamily="34" charset="0"/>
              </a:rPr>
              <a:t> has grown, decreased, or stayed constant. </a:t>
            </a:r>
          </a:p>
          <a:p>
            <a:pPr lvl="0">
              <a:lnSpc>
                <a:spcPct val="160000"/>
              </a:lnSpc>
            </a:pPr>
            <a:r>
              <a:rPr lang="en-US" dirty="0">
                <a:latin typeface="Arial" panose="020B0604020202020204" pitchFamily="34" charset="0"/>
                <a:cs typeface="Arial" panose="020B0604020202020204" pitchFamily="34" charset="0"/>
              </a:rPr>
              <a:t>Blood tests are used to track organ function and identify adverse reactions to chemotherapy and other therapies. In addition, medical personnel monitor oxygen levels, evaluate post-operative recovery, look for recurrence indicators, and offer ongoing assistance with symptom management. These regular evaluations aid in ensuring that the patient's evolving needs are promptly and securely accommodated in the treatment plan (</a:t>
            </a:r>
            <a:r>
              <a:rPr lang="en-US" dirty="0" err="1">
                <a:latin typeface="Arial" panose="020B0604020202020204" pitchFamily="34" charset="0"/>
                <a:cs typeface="Arial" panose="020B0604020202020204" pitchFamily="34" charset="0"/>
              </a:rPr>
              <a:t>Cancerresearchuk.org</a:t>
            </a:r>
            <a:r>
              <a:rPr lang="en-US" dirty="0">
                <a:latin typeface="Arial" panose="020B0604020202020204" pitchFamily="34" charset="0"/>
                <a:cs typeface="Arial" panose="020B0604020202020204" pitchFamily="34" charset="0"/>
              </a:rPr>
              <a:t>, 2024).</a:t>
            </a:r>
          </a:p>
          <a:p>
            <a:endParaRPr lang="en-US" dirty="0"/>
          </a:p>
        </p:txBody>
      </p:sp>
      <p:sp>
        <p:nvSpPr>
          <p:cNvPr id="4" name="TextBox 3">
            <a:extLst>
              <a:ext uri="{FF2B5EF4-FFF2-40B4-BE49-F238E27FC236}">
                <a16:creationId xmlns:a16="http://schemas.microsoft.com/office/drawing/2014/main" id="{3B9DFDB0-3C66-DEBB-5468-C7C8781D083C}"/>
              </a:ext>
            </a:extLst>
          </p:cNvPr>
          <p:cNvSpPr txBox="1"/>
          <p:nvPr/>
        </p:nvSpPr>
        <p:spPr>
          <a:xfrm>
            <a:off x="9272789" y="5872766"/>
            <a:ext cx="2919211" cy="646331"/>
          </a:xfrm>
          <a:prstGeom prst="rect">
            <a:avLst/>
          </a:prstGeom>
          <a:noFill/>
        </p:spPr>
        <p:txBody>
          <a:bodyPr wrap="square" rtlCol="0">
            <a:spAutoFit/>
          </a:bodyPr>
          <a:lstStyle/>
          <a:p>
            <a:r>
              <a:rPr lang="en-US" dirty="0">
                <a:solidFill>
                  <a:srgbClr val="000000"/>
                </a:solidFill>
              </a:rPr>
              <a:t>(</a:t>
            </a:r>
            <a:r>
              <a:rPr lang="en-US" dirty="0" err="1">
                <a:solidFill>
                  <a:srgbClr val="000000"/>
                </a:solidFill>
              </a:rPr>
              <a:t>Healthywomen.org</a:t>
            </a:r>
            <a:r>
              <a:rPr lang="en-US" dirty="0">
                <a:solidFill>
                  <a:srgbClr val="000000"/>
                </a:solidFill>
              </a:rPr>
              <a:t>. 2025)</a:t>
            </a:r>
          </a:p>
          <a:p>
            <a:endParaRPr lang="en-US" dirty="0"/>
          </a:p>
        </p:txBody>
      </p:sp>
      <p:pic>
        <p:nvPicPr>
          <p:cNvPr id="5" name="Picture 4" descr="A collage of medical images&#10;&#10;AI-generated content may be incorrect.">
            <a:extLst>
              <a:ext uri="{FF2B5EF4-FFF2-40B4-BE49-F238E27FC236}">
                <a16:creationId xmlns:a16="http://schemas.microsoft.com/office/drawing/2014/main" id="{0FAA39C4-9AFA-804B-26D7-F2C1D13C8280}"/>
              </a:ext>
            </a:extLst>
          </p:cNvPr>
          <p:cNvPicPr>
            <a:picLocks noChangeAspect="1"/>
          </p:cNvPicPr>
          <p:nvPr/>
        </p:nvPicPr>
        <p:blipFill>
          <a:blip r:embed="rId4"/>
          <a:srcRect l="3633" t="4302" r="8950" b="3382"/>
          <a:stretch>
            <a:fillRect/>
          </a:stretch>
        </p:blipFill>
        <p:spPr>
          <a:xfrm>
            <a:off x="7443988" y="1137211"/>
            <a:ext cx="4662163" cy="4583576"/>
          </a:xfrm>
          <a:prstGeom prst="rect">
            <a:avLst/>
          </a:prstGeom>
          <a:ln>
            <a:noFill/>
          </a:ln>
          <a:effectLst>
            <a:softEdge rad="112500"/>
          </a:effectLst>
        </p:spPr>
      </p:pic>
      <p:pic>
        <p:nvPicPr>
          <p:cNvPr id="15" name="Audio 14">
            <a:extLst>
              <a:ext uri="{FF2B5EF4-FFF2-40B4-BE49-F238E27FC236}">
                <a16:creationId xmlns:a16="http://schemas.microsoft.com/office/drawing/2014/main" id="{D6647209-C768-CA13-5995-64EF1EFBA9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85288924"/>
      </p:ext>
    </p:extLst>
  </p:cSld>
  <p:clrMapOvr>
    <a:masterClrMapping/>
  </p:clrMapOvr>
  <mc:AlternateContent xmlns:mc="http://schemas.openxmlformats.org/markup-compatibility/2006">
    <mc:Choice xmlns:p14="http://schemas.microsoft.com/office/powerpoint/2010/main" Requires="p14">
      <p:transition spd="slow" p14:dur="2000" advTm="45232"/>
    </mc:Choice>
    <mc:Fallback>
      <p:transition spd="slow" advTm="45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75B1D-B1AC-CBE6-B709-1CF1A5D71864}"/>
              </a:ext>
            </a:extLst>
          </p:cNvPr>
          <p:cNvSpPr>
            <a:spLocks noGrp="1"/>
          </p:cNvSpPr>
          <p:nvPr>
            <p:ph type="title"/>
          </p:nvPr>
        </p:nvSpPr>
        <p:spPr>
          <a:xfrm>
            <a:off x="838200" y="365126"/>
            <a:ext cx="10515600" cy="510638"/>
          </a:xfrm>
        </p:spPr>
        <p:txBody>
          <a:bodyPr>
            <a:normAutofit fontScale="90000"/>
          </a:bodyPr>
          <a:lstStyle/>
          <a:p>
            <a:r>
              <a:rPr lang="en-US" b="1" dirty="0"/>
              <a:t>Communication and Ethical Considerations</a:t>
            </a:r>
            <a:br>
              <a:rPr lang="en-US" b="1" dirty="0"/>
            </a:br>
            <a:endParaRPr lang="en-US" dirty="0"/>
          </a:p>
        </p:txBody>
      </p:sp>
      <p:sp>
        <p:nvSpPr>
          <p:cNvPr id="3" name="Content Placeholder 2">
            <a:extLst>
              <a:ext uri="{FF2B5EF4-FFF2-40B4-BE49-F238E27FC236}">
                <a16:creationId xmlns:a16="http://schemas.microsoft.com/office/drawing/2014/main" id="{5140D6FE-A9B8-0582-9A03-79E70272DE8D}"/>
              </a:ext>
            </a:extLst>
          </p:cNvPr>
          <p:cNvSpPr>
            <a:spLocks noGrp="1"/>
          </p:cNvSpPr>
          <p:nvPr>
            <p:ph idx="1"/>
          </p:nvPr>
        </p:nvSpPr>
        <p:spPr>
          <a:xfrm>
            <a:off x="91225" y="875764"/>
            <a:ext cx="6889124" cy="6102327"/>
          </a:xfrm>
        </p:spPr>
        <p:txBody>
          <a:bodyPr>
            <a:normAutofit fontScale="40000" lnSpcReduction="20000"/>
          </a:bodyPr>
          <a:lstStyle/>
          <a:p>
            <a:pPr lvl="0">
              <a:lnSpc>
                <a:spcPct val="170000"/>
              </a:lnSpc>
            </a:pPr>
            <a:r>
              <a:rPr lang="en-US" dirty="0">
                <a:latin typeface="Arial" panose="020B0604020202020204" pitchFamily="34" charset="0"/>
                <a:cs typeface="Arial" panose="020B0604020202020204" pitchFamily="34" charset="0"/>
              </a:rPr>
              <a:t>Patients with lung cancer frequently to make tough decisions regarding their course of treatment and prognosis, effective communication is essential to providing ethical care. NICE advises medical professionals to assess the patient's level of comprehension and use straightforward language when explaining the diagnosis and available treatments. Patients should be given time to ask questions, have private conversations when necessary, and receive written material to aid in decision-making from healthcare providers. </a:t>
            </a:r>
          </a:p>
          <a:p>
            <a:pPr lvl="0">
              <a:lnSpc>
                <a:spcPct val="170000"/>
              </a:lnSpc>
            </a:pPr>
            <a:r>
              <a:rPr lang="en-US" dirty="0">
                <a:latin typeface="Arial" panose="020B0604020202020204" pitchFamily="34" charset="0"/>
                <a:cs typeface="Arial" panose="020B0604020202020204" pitchFamily="34" charset="0"/>
              </a:rPr>
              <a:t>Respecting autonomy, obtaining informed permission, and encouraging shared decision-making that involves family members or caretakers if the patient requests it are all components of ethical practice. Additionally, NICE recommends that all patients with lung cancer have access to a clinical nurse specialist who can assist with care coordination, communication, and emotional support. These methods make it possible for patients to feel valued, informed, and involved in the decisions they make about their care ‌(</a:t>
            </a:r>
            <a:r>
              <a:rPr lang="en-US" dirty="0" err="1">
                <a:latin typeface="Arial" panose="020B0604020202020204" pitchFamily="34" charset="0"/>
                <a:cs typeface="Arial" panose="020B0604020202020204" pitchFamily="34" charset="0"/>
              </a:rPr>
              <a:t>Nice.org.uk</a:t>
            </a:r>
            <a:r>
              <a:rPr lang="en-US" dirty="0">
                <a:latin typeface="Arial" panose="020B0604020202020204" pitchFamily="34" charset="0"/>
                <a:cs typeface="Arial" panose="020B0604020202020204" pitchFamily="34" charset="0"/>
              </a:rPr>
              <a:t>. 2019)</a:t>
            </a:r>
          </a:p>
          <a:p>
            <a:pPr>
              <a:lnSpc>
                <a:spcPct val="170000"/>
              </a:lnSpc>
            </a:pPr>
            <a:r>
              <a:rPr lang="en-US" dirty="0">
                <a:latin typeface="Arial" panose="020B0604020202020204" pitchFamily="34" charset="0"/>
                <a:cs typeface="Arial" panose="020B0604020202020204" pitchFamily="34" charset="0"/>
              </a:rPr>
              <a:t>Addressing the stigma attached to smoking-related illness is another aspect of ethical care in the treatment of lung cancer. To provide compassionate and respectful care, healthcare workers must refrain from passing judgement. Access to information and care must be equitable, especially for elderly people and single people like Alex. At every level of care, confidentiality must be upheld, and information should only be disclosed to family members or caretakers with the patient's permission. These moral precepts encourage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decision-making and foster trust.</a:t>
            </a:r>
          </a:p>
          <a:p>
            <a:pPr lvl="0">
              <a:lnSpc>
                <a:spcPct val="70000"/>
              </a:lnSpc>
            </a:pPr>
            <a:endParaRPr lang="en-US" dirty="0"/>
          </a:p>
        </p:txBody>
      </p:sp>
      <p:pic>
        <p:nvPicPr>
          <p:cNvPr id="4" name="Picture 9" descr="A screenshot of a cell phone&#10;&#10;AI-generated content may be incorrect.">
            <a:extLst>
              <a:ext uri="{FF2B5EF4-FFF2-40B4-BE49-F238E27FC236}">
                <a16:creationId xmlns:a16="http://schemas.microsoft.com/office/drawing/2014/main" id="{4F0CFFCB-AFE2-A785-7512-079A82668211}"/>
              </a:ext>
            </a:extLst>
          </p:cNvPr>
          <p:cNvPicPr>
            <a:picLocks noChangeAspect="1"/>
          </p:cNvPicPr>
          <p:nvPr/>
        </p:nvPicPr>
        <p:blipFill>
          <a:blip r:embed="rId4"/>
          <a:srcRect l="3289" t="1674" r="5260" b="1674"/>
          <a:stretch>
            <a:fillRect/>
          </a:stretch>
        </p:blipFill>
        <p:spPr>
          <a:xfrm>
            <a:off x="7340958" y="772731"/>
            <a:ext cx="4554708" cy="5100035"/>
          </a:xfrm>
          <a:prstGeom prst="rect">
            <a:avLst/>
          </a:prstGeom>
          <a:ln>
            <a:noFill/>
          </a:ln>
          <a:effectLst>
            <a:softEdge rad="112500"/>
          </a:effectLst>
        </p:spPr>
      </p:pic>
      <p:sp>
        <p:nvSpPr>
          <p:cNvPr id="5" name="TextBox 4">
            <a:extLst>
              <a:ext uri="{FF2B5EF4-FFF2-40B4-BE49-F238E27FC236}">
                <a16:creationId xmlns:a16="http://schemas.microsoft.com/office/drawing/2014/main" id="{82CB633A-0824-E5CE-5DE8-78412F089073}"/>
              </a:ext>
            </a:extLst>
          </p:cNvPr>
          <p:cNvSpPr txBox="1"/>
          <p:nvPr/>
        </p:nvSpPr>
        <p:spPr>
          <a:xfrm>
            <a:off x="9401577" y="6085269"/>
            <a:ext cx="2790424" cy="646331"/>
          </a:xfrm>
          <a:prstGeom prst="rect">
            <a:avLst/>
          </a:prstGeom>
          <a:noFill/>
        </p:spPr>
        <p:txBody>
          <a:bodyPr wrap="square" rtlCol="0">
            <a:spAutoFit/>
          </a:bodyPr>
          <a:lstStyle/>
          <a:p>
            <a:r>
              <a:rPr lang="en-US" dirty="0">
                <a:solidFill>
                  <a:srgbClr val="000000"/>
                </a:solidFill>
              </a:rPr>
              <a:t>(</a:t>
            </a:r>
            <a:r>
              <a:rPr lang="en-US" dirty="0" err="1">
                <a:solidFill>
                  <a:srgbClr val="000000"/>
                </a:solidFill>
              </a:rPr>
              <a:t>Healthywomen.org</a:t>
            </a:r>
            <a:r>
              <a:rPr lang="en-US" dirty="0">
                <a:solidFill>
                  <a:srgbClr val="000000"/>
                </a:solidFill>
              </a:rPr>
              <a:t>. 2025)</a:t>
            </a:r>
          </a:p>
          <a:p>
            <a:endParaRPr lang="en-US" dirty="0"/>
          </a:p>
        </p:txBody>
      </p:sp>
      <p:pic>
        <p:nvPicPr>
          <p:cNvPr id="22" name="Audio 21">
            <a:extLst>
              <a:ext uri="{FF2B5EF4-FFF2-40B4-BE49-F238E27FC236}">
                <a16:creationId xmlns:a16="http://schemas.microsoft.com/office/drawing/2014/main" id="{425960FF-18FE-3BA8-E131-A17E99B228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08675462"/>
      </p:ext>
    </p:extLst>
  </p:cSld>
  <p:clrMapOvr>
    <a:masterClrMapping/>
  </p:clrMapOvr>
  <mc:AlternateContent xmlns:mc="http://schemas.openxmlformats.org/markup-compatibility/2006">
    <mc:Choice xmlns:p14="http://schemas.microsoft.com/office/powerpoint/2010/main" Requires="p14">
      <p:transition spd="slow" p14:dur="2000" advTm="178201"/>
    </mc:Choice>
    <mc:Fallback>
      <p:transition spd="slow" advTm="178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26791-235C-8628-A40C-E6F59325EE75}"/>
              </a:ext>
            </a:extLst>
          </p:cNvPr>
          <p:cNvSpPr>
            <a:spLocks noGrp="1"/>
          </p:cNvSpPr>
          <p:nvPr>
            <p:ph type="title"/>
          </p:nvPr>
        </p:nvSpPr>
        <p:spPr>
          <a:xfrm>
            <a:off x="1095778" y="377668"/>
            <a:ext cx="10515600" cy="484881"/>
          </a:xfrm>
        </p:spPr>
        <p:txBody>
          <a:bodyPr>
            <a:normAutofit fontScale="90000"/>
          </a:bodyPr>
          <a:lstStyle/>
          <a:p>
            <a:pPr algn="ctr"/>
            <a:r>
              <a:rPr lang="en-US" b="1" dirty="0"/>
              <a:t>Holistic and Supportive Care</a:t>
            </a:r>
            <a:br>
              <a:rPr lang="en-US" b="1" dirty="0"/>
            </a:br>
            <a:endParaRPr lang="en-US" dirty="0"/>
          </a:p>
        </p:txBody>
      </p:sp>
      <p:sp>
        <p:nvSpPr>
          <p:cNvPr id="3" name="Content Placeholder 2">
            <a:extLst>
              <a:ext uri="{FF2B5EF4-FFF2-40B4-BE49-F238E27FC236}">
                <a16:creationId xmlns:a16="http://schemas.microsoft.com/office/drawing/2014/main" id="{1AF79F92-7AF8-F60F-E5D7-C82959DA0643}"/>
              </a:ext>
            </a:extLst>
          </p:cNvPr>
          <p:cNvSpPr>
            <a:spLocks noGrp="1"/>
          </p:cNvSpPr>
          <p:nvPr>
            <p:ph idx="1"/>
          </p:nvPr>
        </p:nvSpPr>
        <p:spPr>
          <a:xfrm>
            <a:off x="142739" y="620109"/>
            <a:ext cx="6902005" cy="5999632"/>
          </a:xfrm>
        </p:spPr>
        <p:txBody>
          <a:bodyPr>
            <a:noAutofit/>
          </a:bodyPr>
          <a:lstStyle/>
          <a:p>
            <a:pPr marL="0" lvl="0" indent="0">
              <a:lnSpc>
                <a:spcPct val="150000"/>
              </a:lnSpc>
              <a:buNone/>
            </a:pPr>
            <a:r>
              <a:rPr lang="en-US" sz="1100" dirty="0">
                <a:latin typeface="Arial" panose="020B0604020202020204" pitchFamily="34" charset="0"/>
                <a:cs typeface="Arial" panose="020B0604020202020204" pitchFamily="34" charset="0"/>
              </a:rPr>
              <a:t>Supportive care is equally vital to a patient with lung cancer as medical treatment. This include social support, emotional and psychological assistance, pain and symptom treatment, and care planning if necessary. In supportive treatment, symptoms such as </a:t>
            </a:r>
            <a:r>
              <a:rPr lang="en-US" sz="1100" dirty="0" err="1">
                <a:latin typeface="Arial" panose="020B0604020202020204" pitchFamily="34" charset="0"/>
                <a:cs typeface="Arial" panose="020B0604020202020204" pitchFamily="34" charset="0"/>
              </a:rPr>
              <a:t>dyspnoea</a:t>
            </a:r>
            <a:r>
              <a:rPr lang="en-US" sz="1100" dirty="0">
                <a:latin typeface="Arial" panose="020B0604020202020204" pitchFamily="34" charset="0"/>
                <a:cs typeface="Arial" panose="020B0604020202020204" pitchFamily="34" charset="0"/>
              </a:rPr>
              <a:t>, discomfort, coughing, and exhaustion may be managed with medicine, oxygen therapy, physical therapy, or respiratory support.</a:t>
            </a:r>
          </a:p>
          <a:p>
            <a:pPr marL="0" lvl="0" indent="0">
              <a:lnSpc>
                <a:spcPct val="150000"/>
              </a:lnSpc>
              <a:buNone/>
            </a:pPr>
            <a:r>
              <a:rPr lang="en-US" sz="1100" dirty="0">
                <a:latin typeface="Arial" panose="020B0604020202020204" pitchFamily="34" charset="0"/>
                <a:cs typeface="Arial" panose="020B0604020202020204" pitchFamily="34" charset="0"/>
              </a:rPr>
              <a:t>• Palliative and supportive care, which is continuous assistance to enhance quality of life, lessen pain, and assist in managing chronic symptoms rather than necessary end-of-life care.</a:t>
            </a:r>
          </a:p>
          <a:p>
            <a:pPr marL="0" lvl="0" indent="0">
              <a:lnSpc>
                <a:spcPct val="150000"/>
              </a:lnSpc>
              <a:buNone/>
            </a:pPr>
            <a:r>
              <a:rPr lang="en-US" sz="1100" dirty="0">
                <a:latin typeface="Arial" panose="020B0604020202020204" pitchFamily="34" charset="0"/>
                <a:cs typeface="Arial" panose="020B0604020202020204" pitchFamily="34" charset="0"/>
              </a:rPr>
              <a:t>• Emotional and psychological support, such as counselling, support groups, or expert nursing assistance, can help patients and their families deal with the diagnosis, treatment, and uncertainty.</a:t>
            </a:r>
          </a:p>
          <a:p>
            <a:pPr lvl="0">
              <a:lnSpc>
                <a:spcPct val="150000"/>
              </a:lnSpc>
            </a:pPr>
            <a:r>
              <a:rPr lang="en-US" sz="1100" dirty="0">
                <a:latin typeface="Arial" panose="020B0604020202020204" pitchFamily="34" charset="0"/>
                <a:cs typeface="Arial" panose="020B0604020202020204" pitchFamily="34" charset="0"/>
              </a:rPr>
              <a:t>Help with transportation to appointments, social services, housing or financial guidance, and assistance for family members or carers are examples of social and practical support.</a:t>
            </a:r>
          </a:p>
          <a:p>
            <a:pPr lvl="0">
              <a:lnSpc>
                <a:spcPct val="150000"/>
              </a:lnSpc>
            </a:pPr>
            <a:r>
              <a:rPr lang="en-US" sz="1100" dirty="0">
                <a:latin typeface="Arial" panose="020B0604020202020204" pitchFamily="34" charset="0"/>
                <a:cs typeface="Arial" panose="020B0604020202020204" pitchFamily="34" charset="0"/>
              </a:rPr>
              <a:t>• A comprehensive, patient-centered plan that includes access to non-medical support services, flexible care based on stage and wellbeing, and frequent reviews of needs.</a:t>
            </a:r>
          </a:p>
          <a:p>
            <a:pPr marL="0" lvl="0" indent="0">
              <a:lnSpc>
                <a:spcPct val="150000"/>
              </a:lnSpc>
              <a:buNone/>
            </a:pPr>
            <a:r>
              <a:rPr lang="en-US" sz="1100" dirty="0">
                <a:latin typeface="Arial" panose="020B0604020202020204" pitchFamily="34" charset="0"/>
                <a:cs typeface="Arial" panose="020B0604020202020204" pitchFamily="34" charset="0"/>
              </a:rPr>
              <a:t>To maintain the patient's wellbeing and dignity throughout their journey, supportive care should start early and run concurrently with active therapy or follow-up  (NHS website, 2017)</a:t>
            </a:r>
          </a:p>
          <a:p>
            <a:pPr marL="0" indent="0">
              <a:lnSpc>
                <a:spcPct val="150000"/>
              </a:lnSpc>
              <a:buNone/>
            </a:pPr>
            <a:r>
              <a:rPr lang="en-US" sz="1100" dirty="0">
                <a:latin typeface="Arial" panose="020B0604020202020204" pitchFamily="34" charset="0"/>
                <a:cs typeface="Arial" panose="020B0604020202020204" pitchFamily="34" charset="0"/>
              </a:rPr>
              <a:t>Physical stamina, respiratory efficiency, and general quality of life can all be enhanced by rehabilitation therapies, including pulmonary rehabilitation. Maintaining strength and preventing muscular atrophy after treatment requires nutritional supplementation. Using community support services to address social isolation can lessen anxiety and enhance mental health. Holistic care acknowledges that effective cancer management necessitates integrated physical, psychological, and social therapies in addition to medical treatment.</a:t>
            </a:r>
          </a:p>
          <a:p>
            <a:pPr marL="0" lvl="0" indent="0">
              <a:lnSpc>
                <a:spcPct val="170000"/>
              </a:lnSpc>
              <a:buNone/>
            </a:pPr>
            <a:endParaRPr lang="en-US" sz="1200" dirty="0">
              <a:latin typeface="Arial" panose="020B0604020202020204" pitchFamily="34" charset="0"/>
              <a:cs typeface="Arial" panose="020B0604020202020204" pitchFamily="34" charset="0"/>
            </a:endParaRPr>
          </a:p>
          <a:p>
            <a:pPr marL="0" lvl="0" indent="0">
              <a:lnSpc>
                <a:spcPct val="170000"/>
              </a:lnSpc>
              <a:buNone/>
            </a:pPr>
            <a:endParaRPr lang="en-US" sz="1200" dirty="0">
              <a:latin typeface="Arial" panose="020B0604020202020204" pitchFamily="34" charset="0"/>
              <a:cs typeface="Arial" panose="020B0604020202020204" pitchFamily="34" charset="0"/>
            </a:endParaRPr>
          </a:p>
          <a:p>
            <a:endParaRPr lang="en-US" sz="1200" dirty="0"/>
          </a:p>
        </p:txBody>
      </p:sp>
      <p:sp>
        <p:nvSpPr>
          <p:cNvPr id="4" name="TextBox 3">
            <a:extLst>
              <a:ext uri="{FF2B5EF4-FFF2-40B4-BE49-F238E27FC236}">
                <a16:creationId xmlns:a16="http://schemas.microsoft.com/office/drawing/2014/main" id="{87392145-6460-FCC0-6C56-0C66B043D791}"/>
              </a:ext>
            </a:extLst>
          </p:cNvPr>
          <p:cNvSpPr txBox="1"/>
          <p:nvPr/>
        </p:nvSpPr>
        <p:spPr>
          <a:xfrm>
            <a:off x="10065539" y="5234170"/>
            <a:ext cx="2550017" cy="646331"/>
          </a:xfrm>
          <a:prstGeom prst="rect">
            <a:avLst/>
          </a:prstGeom>
          <a:noFill/>
        </p:spPr>
        <p:txBody>
          <a:bodyPr wrap="square" rtlCol="0">
            <a:spAutoFit/>
          </a:bodyPr>
          <a:lstStyle/>
          <a:p>
            <a:r>
              <a:rPr lang="en-US" dirty="0">
                <a:solidFill>
                  <a:srgbClr val="000000"/>
                </a:solidFill>
              </a:rPr>
              <a:t>(</a:t>
            </a:r>
            <a:r>
              <a:rPr lang="en-US" dirty="0" err="1">
                <a:solidFill>
                  <a:srgbClr val="000000"/>
                </a:solidFill>
              </a:rPr>
              <a:t>Easyweek.io</a:t>
            </a:r>
            <a:r>
              <a:rPr lang="en-US" dirty="0">
                <a:solidFill>
                  <a:srgbClr val="000000"/>
                </a:solidFill>
              </a:rPr>
              <a:t>, 2022)</a:t>
            </a:r>
          </a:p>
          <a:p>
            <a:endParaRPr lang="en-US" dirty="0"/>
          </a:p>
        </p:txBody>
      </p:sp>
      <p:pic>
        <p:nvPicPr>
          <p:cNvPr id="5" name="Picture 4" descr="A doctor holding a person's hand&#10;&#10;AI-generated content may be incorrect.">
            <a:extLst>
              <a:ext uri="{FF2B5EF4-FFF2-40B4-BE49-F238E27FC236}">
                <a16:creationId xmlns:a16="http://schemas.microsoft.com/office/drawing/2014/main" id="{4C36EAAE-207E-463C-ABEC-EDEE447C1307}"/>
              </a:ext>
            </a:extLst>
          </p:cNvPr>
          <p:cNvPicPr>
            <a:picLocks noChangeAspect="1"/>
          </p:cNvPicPr>
          <p:nvPr/>
        </p:nvPicPr>
        <p:blipFill>
          <a:blip r:embed="rId4"/>
          <a:srcRect l="2759" t="2396" r="2105" b="5890"/>
          <a:stretch>
            <a:fillRect/>
          </a:stretch>
        </p:blipFill>
        <p:spPr>
          <a:xfrm>
            <a:off x="7199290" y="1766885"/>
            <a:ext cx="4992706" cy="3467285"/>
          </a:xfrm>
          <a:prstGeom prst="rect">
            <a:avLst/>
          </a:prstGeom>
          <a:ln>
            <a:noFill/>
          </a:ln>
          <a:effectLst>
            <a:softEdge rad="112500"/>
          </a:effectLst>
        </p:spPr>
      </p:pic>
      <p:pic>
        <p:nvPicPr>
          <p:cNvPr id="43" name="Audio 42">
            <a:extLst>
              <a:ext uri="{FF2B5EF4-FFF2-40B4-BE49-F238E27FC236}">
                <a16:creationId xmlns:a16="http://schemas.microsoft.com/office/drawing/2014/main" id="{4FC0FC7A-15C8-79A9-6E02-F84CCBAEC2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95060055"/>
      </p:ext>
    </p:extLst>
  </p:cSld>
  <p:clrMapOvr>
    <a:masterClrMapping/>
  </p:clrMapOvr>
  <mc:AlternateContent xmlns:mc="http://schemas.openxmlformats.org/markup-compatibility/2006">
    <mc:Choice xmlns:p14="http://schemas.microsoft.com/office/powerpoint/2010/main" Requires="p14">
      <p:transition spd="slow" p14:dur="2000" advTm="137276"/>
    </mc:Choice>
    <mc:Fallback>
      <p:transition spd="slow" advTm="137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E335B-FEBC-F77E-0FD9-1EA131BBC3E6}"/>
              </a:ext>
            </a:extLst>
          </p:cNvPr>
          <p:cNvSpPr>
            <a:spLocks noGrp="1"/>
          </p:cNvSpPr>
          <p:nvPr>
            <p:ph type="title"/>
          </p:nvPr>
        </p:nvSpPr>
        <p:spPr>
          <a:xfrm>
            <a:off x="6371109" y="280065"/>
            <a:ext cx="4977976" cy="716752"/>
          </a:xfrm>
        </p:spPr>
        <p:txBody>
          <a:bodyPr>
            <a:normAutofit/>
          </a:bodyPr>
          <a:lstStyle/>
          <a:p>
            <a:pPr algn="ctr"/>
            <a:r>
              <a:rPr lang="en-GB" sz="3600" dirty="0">
                <a:solidFill>
                  <a:schemeClr val="tx2"/>
                </a:solidFill>
              </a:rPr>
              <a:t>Conclusion </a:t>
            </a:r>
            <a:endParaRPr lang="en-US" sz="3600" dirty="0">
              <a:solidFill>
                <a:schemeClr val="tx2"/>
              </a:solidFill>
            </a:endParaRPr>
          </a:p>
        </p:txBody>
      </p:sp>
      <p:pic>
        <p:nvPicPr>
          <p:cNvPr id="21" name="Graphic 20" descr="Lungs">
            <a:extLst>
              <a:ext uri="{FF2B5EF4-FFF2-40B4-BE49-F238E27FC236}">
                <a16:creationId xmlns:a16="http://schemas.microsoft.com/office/drawing/2014/main" id="{A4992289-316D-53F5-6AC0-5FF4FB8179F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6419C5D-6EB0-4160-98A0-BA58D303396D}"/>
              </a:ext>
            </a:extLst>
          </p:cNvPr>
          <p:cNvSpPr>
            <a:spLocks noGrp="1"/>
          </p:cNvSpPr>
          <p:nvPr>
            <p:ph idx="1"/>
          </p:nvPr>
        </p:nvSpPr>
        <p:spPr>
          <a:xfrm>
            <a:off x="6090573" y="996817"/>
            <a:ext cx="5928607" cy="5581117"/>
          </a:xfrm>
        </p:spPr>
        <p:txBody>
          <a:bodyPr anchor="ctr">
            <a:normAutofit/>
          </a:bodyPr>
          <a:lstStyle/>
          <a:p>
            <a:pPr lvl="0"/>
            <a:r>
              <a:rPr lang="en-GB" sz="1400" dirty="0">
                <a:solidFill>
                  <a:schemeClr val="tx2"/>
                </a:solidFill>
              </a:rPr>
              <a:t>In conclusion, this treatment plan illustrates how helping a patient like Alex who has Non-Small Cell Lung Cancer (NSCLC) requires an understanding of the anatomy and physiology of the respiratory system. Many of Alex's symptoms, including exhaustion and dyspnoea, can be explained by the disease's substantial effects on pulmonary function, which include decreased airflow, restricted lung expansion, and impaired gas exchange. Diagnosis, treatment choices, and continuous monitoring all heavily rely on routine clinical data, including CT scans, blood tests, lung function tests, and symptom reviews.</a:t>
            </a:r>
          </a:p>
          <a:p>
            <a:pPr lvl="0"/>
            <a:r>
              <a:rPr lang="en-GB" sz="1400" dirty="0">
                <a:solidFill>
                  <a:schemeClr val="tx2"/>
                </a:solidFill>
              </a:rPr>
              <a:t>Alex's treatment plan incorporates person-centred communication and ethical practice with suitable medical alternatives, such as surgery, chemotherapy, or radiotherapy, in accordance with NHS and NICE guidelines. Alex will be completely informed, emotionally supported, and able to take part in decisions regarding their care if there is effective communication. The diverse team's approach is guided by ethical ideals, such as autonomy and respect.</a:t>
            </a:r>
          </a:p>
          <a:p>
            <a:pPr lvl="0"/>
            <a:r>
              <a:rPr lang="en-GB" sz="1400" dirty="0">
                <a:solidFill>
                  <a:schemeClr val="tx2"/>
                </a:solidFill>
              </a:rPr>
              <a:t>To help Alex manage his symptoms, preserve his quality of life, and get social, practical, and emotional support, supportive and comprehensive treatment is crucial. This care plan encourages safe, efficient, and person-centred care that is customised to Alex's requirements both now and throughout their treatment journey by fusing clinical expertise, individualised evaluation, evidence-based therapy, and compassionate communication.</a:t>
            </a:r>
          </a:p>
          <a:p>
            <a:endParaRPr lang="en-US" sz="1000" dirty="0">
              <a:solidFill>
                <a:schemeClr val="tx2"/>
              </a:solidFill>
            </a:endParaRPr>
          </a:p>
        </p:txBody>
      </p:sp>
      <p:grpSp>
        <p:nvGrpSpPr>
          <p:cNvPr id="22" name="Group 21">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3"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4" name="Audio 43">
            <a:extLst>
              <a:ext uri="{FF2B5EF4-FFF2-40B4-BE49-F238E27FC236}">
                <a16:creationId xmlns:a16="http://schemas.microsoft.com/office/drawing/2014/main" id="{B16CB896-E2C7-88CE-0E07-5298C3F537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50203545"/>
      </p:ext>
    </p:extLst>
  </p:cSld>
  <p:clrMapOvr>
    <a:masterClrMapping/>
  </p:clrMapOvr>
  <mc:AlternateContent xmlns:mc="http://schemas.openxmlformats.org/markup-compatibility/2006">
    <mc:Choice xmlns:p14="http://schemas.microsoft.com/office/powerpoint/2010/main" Requires="p14">
      <p:transition spd="slow" p14:dur="2000" advTm="69706"/>
    </mc:Choice>
    <mc:Fallback>
      <p:transition spd="slow" advTm="69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B607E-3ACA-400F-2BC1-29AD9FF1D3E6}"/>
              </a:ext>
            </a:extLst>
          </p:cNvPr>
          <p:cNvSpPr>
            <a:spLocks noGrp="1"/>
          </p:cNvSpPr>
          <p:nvPr>
            <p:ph type="title"/>
          </p:nvPr>
        </p:nvSpPr>
        <p:spPr>
          <a:xfrm>
            <a:off x="838200" y="0"/>
            <a:ext cx="10515600" cy="472002"/>
          </a:xfrm>
        </p:spPr>
        <p:txBody>
          <a:bodyPr>
            <a:normAutofit fontScale="90000"/>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4B7F202A-3812-9535-9592-84308145E906}"/>
              </a:ext>
            </a:extLst>
          </p:cNvPr>
          <p:cNvSpPr>
            <a:spLocks noGrp="1"/>
          </p:cNvSpPr>
          <p:nvPr>
            <p:ph idx="1"/>
          </p:nvPr>
        </p:nvSpPr>
        <p:spPr>
          <a:xfrm>
            <a:off x="0" y="472002"/>
            <a:ext cx="12036380" cy="6173497"/>
          </a:xfrm>
        </p:spPr>
        <p:txBody>
          <a:bodyPr>
            <a:normAutofit fontScale="25000" lnSpcReduction="20000"/>
          </a:bodyPr>
          <a:lstStyle/>
          <a:p>
            <a:pPr>
              <a:lnSpc>
                <a:spcPct val="170000"/>
              </a:lnSpc>
            </a:pPr>
            <a:r>
              <a:rPr lang="en-US" sz="3200" dirty="0" err="1">
                <a:latin typeface="Arial" panose="020B0604020202020204" pitchFamily="34" charset="0"/>
                <a:cs typeface="Arial" panose="020B0604020202020204" pitchFamily="34" charset="0"/>
              </a:rPr>
              <a:t>Blog.virginiacancer.com</a:t>
            </a:r>
            <a:r>
              <a:rPr lang="en-US" sz="3200" dirty="0">
                <a:latin typeface="Arial" panose="020B0604020202020204" pitchFamily="34" charset="0"/>
                <a:cs typeface="Arial" panose="020B0604020202020204" pitchFamily="34" charset="0"/>
              </a:rPr>
              <a:t>. (2025) </a:t>
            </a:r>
            <a:r>
              <a:rPr lang="en-US" sz="3200" i="1" dirty="0">
                <a:latin typeface="Arial" panose="020B0604020202020204" pitchFamily="34" charset="0"/>
                <a:cs typeface="Arial" panose="020B0604020202020204" pitchFamily="34" charset="0"/>
              </a:rPr>
              <a:t>Additional therapies bring new hope to lung cancer patients</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blog.virginiacancer.com</a:t>
            </a:r>
            <a:r>
              <a:rPr lang="en-US" sz="3200" dirty="0">
                <a:latin typeface="Arial" panose="020B0604020202020204" pitchFamily="34" charset="0"/>
                <a:cs typeface="Arial" panose="020B0604020202020204" pitchFamily="34" charset="0"/>
              </a:rPr>
              <a:t>/additional-therapies-bring-new-hope-to-lung-cancer-patients (Accessed: 7 December 2025).</a:t>
            </a:r>
          </a:p>
          <a:p>
            <a:pPr>
              <a:lnSpc>
                <a:spcPct val="170000"/>
              </a:lnSpc>
            </a:pPr>
            <a:r>
              <a:rPr lang="en-US" sz="3200" dirty="0">
                <a:latin typeface="Arial" panose="020B0604020202020204" pitchFamily="34" charset="0"/>
                <a:cs typeface="Arial" panose="020B0604020202020204" pitchFamily="34" charset="0"/>
              </a:rPr>
              <a:t>Cancer Research UK. (2019) </a:t>
            </a:r>
            <a:r>
              <a:rPr lang="en-US" sz="3200" i="1" dirty="0">
                <a:latin typeface="Arial" panose="020B0604020202020204" pitchFamily="34" charset="0"/>
                <a:cs typeface="Arial" panose="020B0604020202020204" pitchFamily="34" charset="0"/>
              </a:rPr>
              <a:t>Lung cancer symptoms</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www.cancerresearchuk.org</a:t>
            </a:r>
            <a:r>
              <a:rPr lang="en-US" sz="3200" dirty="0">
                <a:latin typeface="Arial" panose="020B0604020202020204" pitchFamily="34" charset="0"/>
                <a:cs typeface="Arial" panose="020B0604020202020204" pitchFamily="34" charset="0"/>
              </a:rPr>
              <a:t>/about-cancer/lung-cancer/symptoms (Accessed: 7 December 2025).</a:t>
            </a:r>
          </a:p>
          <a:p>
            <a:pPr>
              <a:lnSpc>
                <a:spcPct val="170000"/>
              </a:lnSpc>
            </a:pPr>
            <a:r>
              <a:rPr lang="en-US" sz="3200" dirty="0">
                <a:latin typeface="Arial" panose="020B0604020202020204" pitchFamily="34" charset="0"/>
                <a:cs typeface="Arial" panose="020B0604020202020204" pitchFamily="34" charset="0"/>
              </a:rPr>
              <a:t>Cancer Research UK. (2024) </a:t>
            </a:r>
            <a:r>
              <a:rPr lang="en-US" sz="3200" i="1" dirty="0">
                <a:latin typeface="Arial" panose="020B0604020202020204" pitchFamily="34" charset="0"/>
                <a:cs typeface="Arial" panose="020B0604020202020204" pitchFamily="34" charset="0"/>
              </a:rPr>
              <a:t>Follow up after lung cancer treatment</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www.cancerresearchuk.org</a:t>
            </a:r>
            <a:r>
              <a:rPr lang="en-US" sz="3200" dirty="0">
                <a:latin typeface="Arial" panose="020B0604020202020204" pitchFamily="34" charset="0"/>
                <a:cs typeface="Arial" panose="020B0604020202020204" pitchFamily="34" charset="0"/>
              </a:rPr>
              <a:t>/about-cancer/lung-cancer/treatment/follow-up (Accessed: 7 December 2025).</a:t>
            </a:r>
          </a:p>
          <a:p>
            <a:pPr>
              <a:lnSpc>
                <a:spcPct val="170000"/>
              </a:lnSpc>
            </a:pPr>
            <a:r>
              <a:rPr lang="en-US" sz="3200" dirty="0">
                <a:latin typeface="Arial" panose="020B0604020202020204" pitchFamily="34" charset="0"/>
                <a:cs typeface="Arial" panose="020B0604020202020204" pitchFamily="34" charset="0"/>
              </a:rPr>
              <a:t>Cancer Research UK. (2025) </a:t>
            </a:r>
            <a:r>
              <a:rPr lang="en-US" sz="3200" i="1" dirty="0">
                <a:latin typeface="Arial" panose="020B0604020202020204" pitchFamily="34" charset="0"/>
                <a:cs typeface="Arial" panose="020B0604020202020204" pitchFamily="34" charset="0"/>
              </a:rPr>
              <a:t>Follow up appointments | lung cancer treatment</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www.cancerresearchuk.org</a:t>
            </a:r>
            <a:r>
              <a:rPr lang="en-US" sz="3200" dirty="0">
                <a:latin typeface="Arial" panose="020B0604020202020204" pitchFamily="34" charset="0"/>
                <a:cs typeface="Arial" panose="020B0604020202020204" pitchFamily="34" charset="0"/>
              </a:rPr>
              <a:t>/about-cancer/lung-cancer/treatment/follow-up (Accessed: 7 December 2025).</a:t>
            </a:r>
          </a:p>
          <a:p>
            <a:pPr>
              <a:lnSpc>
                <a:spcPct val="170000"/>
              </a:lnSpc>
            </a:pPr>
            <a:r>
              <a:rPr lang="en-US" sz="3200" dirty="0">
                <a:latin typeface="Arial" panose="020B0604020202020204" pitchFamily="34" charset="0"/>
                <a:cs typeface="Arial" panose="020B0604020202020204" pitchFamily="34" charset="0"/>
              </a:rPr>
              <a:t>Cancer Research UK. (2025) </a:t>
            </a:r>
            <a:r>
              <a:rPr lang="en-US" sz="3200" i="1" dirty="0">
                <a:latin typeface="Arial" panose="020B0604020202020204" pitchFamily="34" charset="0"/>
                <a:cs typeface="Arial" panose="020B0604020202020204" pitchFamily="34" charset="0"/>
              </a:rPr>
              <a:t>Types of lung cancer</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www.cancerresearchuk.org</a:t>
            </a:r>
            <a:r>
              <a:rPr lang="en-US" sz="3200" dirty="0">
                <a:latin typeface="Arial" panose="020B0604020202020204" pitchFamily="34" charset="0"/>
                <a:cs typeface="Arial" panose="020B0604020202020204" pitchFamily="34" charset="0"/>
              </a:rPr>
              <a:t>/about-cancer/lung-cancer/stages-types/types (Accessed: 7 December 2025).</a:t>
            </a:r>
          </a:p>
          <a:p>
            <a:pPr>
              <a:lnSpc>
                <a:spcPct val="170000"/>
              </a:lnSpc>
            </a:pPr>
            <a:r>
              <a:rPr lang="en-US" sz="3200" dirty="0" err="1">
                <a:latin typeface="Arial" panose="020B0604020202020204" pitchFamily="34" charset="0"/>
                <a:cs typeface="Arial" panose="020B0604020202020204" pitchFamily="34" charset="0"/>
              </a:rPr>
              <a:t>Easyweek.io</a:t>
            </a:r>
            <a:r>
              <a:rPr lang="en-US" sz="3200" dirty="0">
                <a:latin typeface="Arial" panose="020B0604020202020204" pitchFamily="34" charset="0"/>
                <a:cs typeface="Arial" panose="020B0604020202020204" pitchFamily="34" charset="0"/>
              </a:rPr>
              <a:t>. (2022) </a:t>
            </a:r>
            <a:r>
              <a:rPr lang="en-US" sz="3200" i="1" dirty="0">
                <a:latin typeface="Arial" panose="020B0604020202020204" pitchFamily="34" charset="0"/>
                <a:cs typeface="Arial" panose="020B0604020202020204" pitchFamily="34" charset="0"/>
              </a:rPr>
              <a:t>7 essential principles of medical ethics</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easyweek.io</a:t>
            </a:r>
            <a:r>
              <a:rPr lang="en-US" sz="3200" dirty="0">
                <a:latin typeface="Arial" panose="020B0604020202020204" pitchFamily="34" charset="0"/>
                <a:cs typeface="Arial" panose="020B0604020202020204" pitchFamily="34" charset="0"/>
              </a:rPr>
              <a:t>/professional-communications-methods-in-</a:t>
            </a:r>
            <a:r>
              <a:rPr lang="en-US" sz="3200" dirty="0" err="1">
                <a:latin typeface="Arial" panose="020B0604020202020204" pitchFamily="34" charset="0"/>
                <a:cs typeface="Arial" panose="020B0604020202020204" pitchFamily="34" charset="0"/>
              </a:rPr>
              <a:t>healthcare.html</a:t>
            </a:r>
            <a:r>
              <a:rPr lang="en-US" sz="3200" dirty="0">
                <a:latin typeface="Arial" panose="020B0604020202020204" pitchFamily="34" charset="0"/>
                <a:cs typeface="Arial" panose="020B0604020202020204" pitchFamily="34" charset="0"/>
              </a:rPr>
              <a:t> (Accessed: 7 December 2025).</a:t>
            </a:r>
          </a:p>
          <a:p>
            <a:pPr>
              <a:lnSpc>
                <a:spcPct val="170000"/>
              </a:lnSpc>
            </a:pPr>
            <a:r>
              <a:rPr lang="en-US" sz="3200" dirty="0" err="1">
                <a:latin typeface="Arial" panose="020B0604020202020204" pitchFamily="34" charset="0"/>
                <a:cs typeface="Arial" panose="020B0604020202020204" pitchFamily="34" charset="0"/>
              </a:rPr>
              <a:t>Facebook.com</a:t>
            </a:r>
            <a:r>
              <a:rPr lang="en-US" sz="3200" dirty="0">
                <a:latin typeface="Arial" panose="020B0604020202020204" pitchFamily="34" charset="0"/>
                <a:cs typeface="Arial" panose="020B0604020202020204" pitchFamily="34" charset="0"/>
              </a:rPr>
              <a:t>. (2022) </a:t>
            </a:r>
            <a:r>
              <a:rPr lang="en-US" sz="3200" i="1" dirty="0">
                <a:latin typeface="Arial" panose="020B0604020202020204" pitchFamily="34" charset="0"/>
                <a:cs typeface="Arial" panose="020B0604020202020204" pitchFamily="34" charset="0"/>
              </a:rPr>
              <a:t>National Department of Health (South Africa)</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www.facebook.com</a:t>
            </a:r>
            <a:r>
              <a:rPr lang="en-US" sz="3200" dirty="0">
                <a:latin typeface="Arial" panose="020B0604020202020204" pitchFamily="34" charset="0"/>
                <a:cs typeface="Arial" panose="020B0604020202020204" pitchFamily="34" charset="0"/>
              </a:rPr>
              <a:t>/</a:t>
            </a:r>
            <a:r>
              <a:rPr lang="en-US" sz="3200" dirty="0" err="1">
                <a:latin typeface="Arial" panose="020B0604020202020204" pitchFamily="34" charset="0"/>
                <a:cs typeface="Arial" panose="020B0604020202020204" pitchFamily="34" charset="0"/>
              </a:rPr>
              <a:t>HealthZA</a:t>
            </a:r>
            <a:r>
              <a:rPr lang="en-US" sz="3200" dirty="0">
                <a:latin typeface="Arial" panose="020B0604020202020204" pitchFamily="34" charset="0"/>
                <a:cs typeface="Arial" panose="020B0604020202020204" pitchFamily="34" charset="0"/>
              </a:rPr>
              <a:t>/posts/lung-cancer-significantly-impacts-the-respiratory-system-by-interfering-with-the/1263559525817118/ (Accessed: 7 December 2025).</a:t>
            </a:r>
          </a:p>
          <a:p>
            <a:pPr>
              <a:lnSpc>
                <a:spcPct val="170000"/>
              </a:lnSpc>
            </a:pPr>
            <a:r>
              <a:rPr lang="en-US" sz="3200" dirty="0" err="1">
                <a:latin typeface="Arial" panose="020B0604020202020204" pitchFamily="34" charset="0"/>
                <a:cs typeface="Arial" panose="020B0604020202020204" pitchFamily="34" charset="0"/>
              </a:rPr>
              <a:t>Healthywomen.org</a:t>
            </a:r>
            <a:r>
              <a:rPr lang="en-US" sz="3200" dirty="0">
                <a:latin typeface="Arial" panose="020B0604020202020204" pitchFamily="34" charset="0"/>
                <a:cs typeface="Arial" panose="020B0604020202020204" pitchFamily="34" charset="0"/>
              </a:rPr>
              <a:t>. (2025) </a:t>
            </a:r>
            <a:r>
              <a:rPr lang="en-US" sz="3200" i="1" dirty="0">
                <a:latin typeface="Arial" panose="020B0604020202020204" pitchFamily="34" charset="0"/>
                <a:cs typeface="Arial" panose="020B0604020202020204" pitchFamily="34" charset="0"/>
              </a:rPr>
              <a:t>Facts about lung cancer treatments</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www.healthywomen.org</a:t>
            </a:r>
            <a:r>
              <a:rPr lang="en-US" sz="3200" dirty="0">
                <a:latin typeface="Arial" panose="020B0604020202020204" pitchFamily="34" charset="0"/>
                <a:cs typeface="Arial" panose="020B0604020202020204" pitchFamily="34" charset="0"/>
              </a:rPr>
              <a:t>/condition/facts-about-lung-cancer-treatments (Accessed: 7 December 2025).</a:t>
            </a:r>
          </a:p>
          <a:p>
            <a:pPr>
              <a:lnSpc>
                <a:spcPct val="170000"/>
              </a:lnSpc>
            </a:pPr>
            <a:r>
              <a:rPr lang="en-US" sz="3200" dirty="0" err="1">
                <a:latin typeface="Arial" panose="020B0604020202020204" pitchFamily="34" charset="0"/>
                <a:cs typeface="Arial" panose="020B0604020202020204" pitchFamily="34" charset="0"/>
              </a:rPr>
              <a:t>Hellolincoln.co.uk</a:t>
            </a:r>
            <a:r>
              <a:rPr lang="en-US" sz="3200" dirty="0">
                <a:latin typeface="Arial" panose="020B0604020202020204" pitchFamily="34" charset="0"/>
                <a:cs typeface="Arial" panose="020B0604020202020204" pitchFamily="34" charset="0"/>
              </a:rPr>
              <a:t>. (2024) </a:t>
            </a:r>
            <a:r>
              <a:rPr lang="en-US" sz="3200" i="1" dirty="0">
                <a:latin typeface="Arial" panose="020B0604020202020204" pitchFamily="34" charset="0"/>
                <a:cs typeface="Arial" panose="020B0604020202020204" pitchFamily="34" charset="0"/>
              </a:rPr>
              <a:t>Support for lung cancer victims</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www.hellolincoln.co.uk</a:t>
            </a:r>
            <a:r>
              <a:rPr lang="en-US" sz="3200" dirty="0">
                <a:latin typeface="Arial" panose="020B0604020202020204" pitchFamily="34" charset="0"/>
                <a:cs typeface="Arial" panose="020B0604020202020204" pitchFamily="34" charset="0"/>
              </a:rPr>
              <a:t>/categories/people/support-for-lung-cancer-victims (Accessed: 7 December 2025).</a:t>
            </a:r>
          </a:p>
          <a:p>
            <a:pPr>
              <a:lnSpc>
                <a:spcPct val="170000"/>
              </a:lnSpc>
            </a:pPr>
            <a:r>
              <a:rPr lang="en-US" sz="3200" dirty="0">
                <a:latin typeface="Arial" panose="020B0604020202020204" pitchFamily="34" charset="0"/>
                <a:cs typeface="Arial" panose="020B0604020202020204" pitchFamily="34" charset="0"/>
              </a:rPr>
              <a:t>Kreuter, M. </a:t>
            </a:r>
            <a:r>
              <a:rPr lang="en-US" sz="3200" b="1" dirty="0">
                <a:latin typeface="Arial" panose="020B0604020202020204" pitchFamily="34" charset="0"/>
                <a:cs typeface="Arial" panose="020B0604020202020204" pitchFamily="34" charset="0"/>
              </a:rPr>
              <a:t>et al.</a:t>
            </a:r>
            <a:r>
              <a:rPr lang="en-US" sz="3200" dirty="0">
                <a:latin typeface="Arial" panose="020B0604020202020204" pitchFamily="34" charset="0"/>
                <a:cs typeface="Arial" panose="020B0604020202020204" pitchFamily="34" charset="0"/>
              </a:rPr>
              <a:t> (2017) ‘Palliative care in interstitial lung disease: living well’, </a:t>
            </a:r>
            <a:r>
              <a:rPr lang="en-US" sz="3200" i="1" dirty="0">
                <a:latin typeface="Arial" panose="020B0604020202020204" pitchFamily="34" charset="0"/>
                <a:cs typeface="Arial" panose="020B0604020202020204" pitchFamily="34" charset="0"/>
              </a:rPr>
              <a:t>The Lancet Respiratory Medicine</a:t>
            </a:r>
            <a:r>
              <a:rPr lang="en-US" sz="3200" dirty="0">
                <a:latin typeface="Arial" panose="020B0604020202020204" pitchFamily="34" charset="0"/>
                <a:cs typeface="Arial" panose="020B0604020202020204" pitchFamily="34" charset="0"/>
              </a:rPr>
              <a:t>, 5(12), pp. 968–980. </a:t>
            </a:r>
            <a:r>
              <a:rPr lang="en-US" sz="3200" dirty="0" err="1">
                <a:latin typeface="Arial" panose="020B0604020202020204" pitchFamily="34" charset="0"/>
                <a:cs typeface="Arial" panose="020B0604020202020204" pitchFamily="34" charset="0"/>
              </a:rPr>
              <a:t>doi</a:t>
            </a:r>
            <a:r>
              <a:rPr lang="en-US" sz="3200" dirty="0">
                <a:latin typeface="Arial" panose="020B0604020202020204" pitchFamily="34" charset="0"/>
                <a:cs typeface="Arial" panose="020B0604020202020204" pitchFamily="34" charset="0"/>
              </a:rPr>
              <a:t>: https://</a:t>
            </a:r>
            <a:r>
              <a:rPr lang="en-US" sz="3200" dirty="0" err="1">
                <a:latin typeface="Arial" panose="020B0604020202020204" pitchFamily="34" charset="0"/>
                <a:cs typeface="Arial" panose="020B0604020202020204" pitchFamily="34" charset="0"/>
              </a:rPr>
              <a:t>doi.org</a:t>
            </a:r>
            <a:r>
              <a:rPr lang="en-US" sz="3200" dirty="0">
                <a:latin typeface="Arial" panose="020B0604020202020204" pitchFamily="34" charset="0"/>
                <a:cs typeface="Arial" panose="020B0604020202020204" pitchFamily="34" charset="0"/>
              </a:rPr>
              <a:t>/10.1016/S2213-2600(17)30383-1.</a:t>
            </a:r>
          </a:p>
          <a:p>
            <a:pPr>
              <a:lnSpc>
                <a:spcPct val="170000"/>
              </a:lnSpc>
            </a:pPr>
            <a:r>
              <a:rPr lang="en-US" sz="3200" dirty="0">
                <a:latin typeface="Arial" panose="020B0604020202020204" pitchFamily="34" charset="0"/>
                <a:cs typeface="Arial" panose="020B0604020202020204" pitchFamily="34" charset="0"/>
              </a:rPr>
              <a:t>Lung Anatomy Breathing. (2025) </a:t>
            </a:r>
            <a:r>
              <a:rPr lang="en-US" sz="3200" i="1" dirty="0">
                <a:latin typeface="Arial" panose="020B0604020202020204" pitchFamily="34" charset="0"/>
                <a:cs typeface="Arial" panose="020B0604020202020204" pitchFamily="34" charset="0"/>
              </a:rPr>
              <a:t>Lung anatomy</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www.wsh.nhs.uk</a:t>
            </a:r>
            <a:r>
              <a:rPr lang="en-US" sz="3200" dirty="0">
                <a:latin typeface="Arial" panose="020B0604020202020204" pitchFamily="34" charset="0"/>
                <a:cs typeface="Arial" panose="020B0604020202020204" pitchFamily="34" charset="0"/>
              </a:rPr>
              <a:t>/CMS-Documents/Patient-leaflets/Physiotherapy/6354-1-Lung-Anatomy.pdf (Accessed: 7 December 2025).</a:t>
            </a:r>
          </a:p>
          <a:p>
            <a:pPr>
              <a:lnSpc>
                <a:spcPct val="170000"/>
              </a:lnSpc>
            </a:pPr>
            <a:r>
              <a:rPr lang="en-US" sz="3200" dirty="0">
                <a:latin typeface="Arial" panose="020B0604020202020204" pitchFamily="34" charset="0"/>
                <a:cs typeface="Arial" panose="020B0604020202020204" pitchFamily="34" charset="0"/>
              </a:rPr>
              <a:t>Lung Cancer Center. (2025) </a:t>
            </a:r>
            <a:r>
              <a:rPr lang="en-US" sz="3200" i="1" dirty="0">
                <a:latin typeface="Arial" panose="020B0604020202020204" pitchFamily="34" charset="0"/>
                <a:cs typeface="Arial" panose="020B0604020202020204" pitchFamily="34" charset="0"/>
              </a:rPr>
              <a:t>Lung cancer treatment – surgery, radiation &amp; chemotherapy</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www.lungcancercenter.com</a:t>
            </a:r>
            <a:r>
              <a:rPr lang="en-US" sz="3200" dirty="0">
                <a:latin typeface="Arial" panose="020B0604020202020204" pitchFamily="34" charset="0"/>
                <a:cs typeface="Arial" panose="020B0604020202020204" pitchFamily="34" charset="0"/>
              </a:rPr>
              <a:t>/treatment/ (Accessed: 7 December 2025).</a:t>
            </a:r>
          </a:p>
          <a:p>
            <a:pPr>
              <a:lnSpc>
                <a:spcPct val="170000"/>
              </a:lnSpc>
            </a:pPr>
            <a:r>
              <a:rPr lang="en-US" sz="3200" dirty="0">
                <a:latin typeface="Arial" panose="020B0604020202020204" pitchFamily="34" charset="0"/>
                <a:cs typeface="Arial" panose="020B0604020202020204" pitchFamily="34" charset="0"/>
              </a:rPr>
              <a:t>NHS. (2017) </a:t>
            </a:r>
            <a:r>
              <a:rPr lang="en-US" sz="3200" i="1" dirty="0">
                <a:latin typeface="Arial" panose="020B0604020202020204" pitchFamily="34" charset="0"/>
                <a:cs typeface="Arial" panose="020B0604020202020204" pitchFamily="34" charset="0"/>
              </a:rPr>
              <a:t>Living with lung cancer</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www.nhs.uk</a:t>
            </a:r>
            <a:r>
              <a:rPr lang="en-US" sz="3200" dirty="0">
                <a:latin typeface="Arial" panose="020B0604020202020204" pitchFamily="34" charset="0"/>
                <a:cs typeface="Arial" panose="020B0604020202020204" pitchFamily="34" charset="0"/>
              </a:rPr>
              <a:t>/conditions/lung-cancer/living-with/ (Accessed: 7 December 2025).</a:t>
            </a:r>
          </a:p>
          <a:p>
            <a:pPr>
              <a:lnSpc>
                <a:spcPct val="170000"/>
              </a:lnSpc>
            </a:pPr>
            <a:r>
              <a:rPr lang="en-US" sz="3200" dirty="0">
                <a:latin typeface="Arial" panose="020B0604020202020204" pitchFamily="34" charset="0"/>
                <a:cs typeface="Arial" panose="020B0604020202020204" pitchFamily="34" charset="0"/>
              </a:rPr>
              <a:t>NHS. (2017) </a:t>
            </a:r>
            <a:r>
              <a:rPr lang="en-US" sz="3200" i="1" dirty="0">
                <a:latin typeface="Arial" panose="020B0604020202020204" pitchFamily="34" charset="0"/>
                <a:cs typeface="Arial" panose="020B0604020202020204" pitchFamily="34" charset="0"/>
              </a:rPr>
              <a:t>Lung cancer</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www.nhs.uk</a:t>
            </a:r>
            <a:r>
              <a:rPr lang="en-US" sz="3200" dirty="0">
                <a:latin typeface="Arial" panose="020B0604020202020204" pitchFamily="34" charset="0"/>
                <a:cs typeface="Arial" panose="020B0604020202020204" pitchFamily="34" charset="0"/>
              </a:rPr>
              <a:t>/conditions/lung-cancer/ (Accessed: 7 December 2025).</a:t>
            </a:r>
          </a:p>
          <a:p>
            <a:pPr>
              <a:lnSpc>
                <a:spcPct val="170000"/>
              </a:lnSpc>
            </a:pPr>
            <a:r>
              <a:rPr lang="en-US" sz="3200" dirty="0">
                <a:latin typeface="Arial" panose="020B0604020202020204" pitchFamily="34" charset="0"/>
                <a:cs typeface="Arial" panose="020B0604020202020204" pitchFamily="34" charset="0"/>
              </a:rPr>
              <a:t>NHS. (2022) </a:t>
            </a:r>
            <a:r>
              <a:rPr lang="en-US" sz="3200" i="1" dirty="0">
                <a:latin typeface="Arial" panose="020B0604020202020204" pitchFamily="34" charset="0"/>
                <a:cs typeface="Arial" panose="020B0604020202020204" pitchFamily="34" charset="0"/>
              </a:rPr>
              <a:t>Diagnosis – lung cancer</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www.nhs.uk</a:t>
            </a:r>
            <a:r>
              <a:rPr lang="en-US" sz="3200" dirty="0">
                <a:latin typeface="Arial" panose="020B0604020202020204" pitchFamily="34" charset="0"/>
                <a:cs typeface="Arial" panose="020B0604020202020204" pitchFamily="34" charset="0"/>
              </a:rPr>
              <a:t>/conditions/lung-cancer/diagnosis/ (Accessed: 7 December 2025).</a:t>
            </a:r>
          </a:p>
          <a:p>
            <a:pPr>
              <a:lnSpc>
                <a:spcPct val="170000"/>
              </a:lnSpc>
            </a:pPr>
            <a:r>
              <a:rPr lang="en-US" sz="3200" dirty="0">
                <a:latin typeface="Arial" panose="020B0604020202020204" pitchFamily="34" charset="0"/>
                <a:cs typeface="Arial" panose="020B0604020202020204" pitchFamily="34" charset="0"/>
              </a:rPr>
              <a:t>NHS. (2022) </a:t>
            </a:r>
            <a:r>
              <a:rPr lang="en-US" sz="3200" i="1" dirty="0">
                <a:latin typeface="Arial" panose="020B0604020202020204" pitchFamily="34" charset="0"/>
                <a:cs typeface="Arial" panose="020B0604020202020204" pitchFamily="34" charset="0"/>
              </a:rPr>
              <a:t>Treatment – lung cancer</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www.nhs.uk</a:t>
            </a:r>
            <a:r>
              <a:rPr lang="en-US" sz="3200" dirty="0">
                <a:latin typeface="Arial" panose="020B0604020202020204" pitchFamily="34" charset="0"/>
                <a:cs typeface="Arial" panose="020B0604020202020204" pitchFamily="34" charset="0"/>
              </a:rPr>
              <a:t>/conditions/lung-cancer/treatment/ (Accessed: 7 December 2025).</a:t>
            </a:r>
          </a:p>
          <a:p>
            <a:pPr>
              <a:lnSpc>
                <a:spcPct val="170000"/>
              </a:lnSpc>
            </a:pPr>
            <a:r>
              <a:rPr lang="en-US" sz="3200" dirty="0">
                <a:latin typeface="Arial" panose="020B0604020202020204" pitchFamily="34" charset="0"/>
                <a:cs typeface="Arial" panose="020B0604020202020204" pitchFamily="34" charset="0"/>
              </a:rPr>
              <a:t>NHS. (2024) </a:t>
            </a:r>
            <a:r>
              <a:rPr lang="en-US" sz="3200" i="1" dirty="0">
                <a:latin typeface="Arial" panose="020B0604020202020204" pitchFamily="34" charset="0"/>
                <a:cs typeface="Arial" panose="020B0604020202020204" pitchFamily="34" charset="0"/>
              </a:rPr>
              <a:t>Quit smoking – Better Health</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www.nhs.uk</a:t>
            </a:r>
            <a:r>
              <a:rPr lang="en-US" sz="3200" dirty="0">
                <a:latin typeface="Arial" panose="020B0604020202020204" pitchFamily="34" charset="0"/>
                <a:cs typeface="Arial" panose="020B0604020202020204" pitchFamily="34" charset="0"/>
              </a:rPr>
              <a:t>/better-health/quit-smoking/ (Accessed: 7 December 2025).</a:t>
            </a:r>
          </a:p>
          <a:p>
            <a:pPr>
              <a:lnSpc>
                <a:spcPct val="170000"/>
              </a:lnSpc>
            </a:pPr>
            <a:r>
              <a:rPr lang="en-US" sz="3200" dirty="0" err="1">
                <a:latin typeface="Arial" panose="020B0604020202020204" pitchFamily="34" charset="0"/>
                <a:cs typeface="Arial" panose="020B0604020202020204" pitchFamily="34" charset="0"/>
              </a:rPr>
              <a:t>Nice.org.uk</a:t>
            </a:r>
            <a:r>
              <a:rPr lang="en-US" sz="3200" dirty="0">
                <a:latin typeface="Arial" panose="020B0604020202020204" pitchFamily="34" charset="0"/>
                <a:cs typeface="Arial" panose="020B0604020202020204" pitchFamily="34" charset="0"/>
              </a:rPr>
              <a:t>. (2019) </a:t>
            </a:r>
            <a:r>
              <a:rPr lang="en-US" sz="3200" i="1" dirty="0">
                <a:latin typeface="Arial" panose="020B0604020202020204" pitchFamily="34" charset="0"/>
                <a:cs typeface="Arial" panose="020B0604020202020204" pitchFamily="34" charset="0"/>
              </a:rPr>
              <a:t>Communication | lung cancer: diagnosis and management</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www.nice.org.uk</a:t>
            </a:r>
            <a:r>
              <a:rPr lang="en-US" sz="3200" dirty="0">
                <a:latin typeface="Arial" panose="020B0604020202020204" pitchFamily="34" charset="0"/>
                <a:cs typeface="Arial" panose="020B0604020202020204" pitchFamily="34" charset="0"/>
              </a:rPr>
              <a:t>/guidance/ng122/chapter/Communication (Accessed: 7 December 2025).</a:t>
            </a:r>
          </a:p>
          <a:p>
            <a:pPr>
              <a:lnSpc>
                <a:spcPct val="170000"/>
              </a:lnSpc>
            </a:pPr>
            <a:r>
              <a:rPr lang="en-US" sz="3200" dirty="0">
                <a:latin typeface="Arial" panose="020B0604020202020204" pitchFamily="34" charset="0"/>
                <a:cs typeface="Arial" panose="020B0604020202020204" pitchFamily="34" charset="0"/>
              </a:rPr>
              <a:t>Parkway Cancer. (2020) </a:t>
            </a:r>
            <a:r>
              <a:rPr lang="en-US" sz="3200" i="1" dirty="0">
                <a:latin typeface="Arial" panose="020B0604020202020204" pitchFamily="34" charset="0"/>
                <a:cs typeface="Arial" panose="020B0604020202020204" pitchFamily="34" charset="0"/>
              </a:rPr>
              <a:t>Advanced lung cancer – diagnosis &amp; treatment</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www.parkwaycancercentre.com</a:t>
            </a:r>
            <a:r>
              <a:rPr lang="en-US" sz="3200" dirty="0">
                <a:latin typeface="Arial" panose="020B0604020202020204" pitchFamily="34" charset="0"/>
                <a:cs typeface="Arial" panose="020B0604020202020204" pitchFamily="34" charset="0"/>
              </a:rPr>
              <a:t>/</a:t>
            </a:r>
            <a:r>
              <a:rPr lang="en-US" sz="3200" dirty="0" err="1">
                <a:latin typeface="Arial" panose="020B0604020202020204" pitchFamily="34" charset="0"/>
                <a:cs typeface="Arial" panose="020B0604020202020204" pitchFamily="34" charset="0"/>
              </a:rPr>
              <a:t>lk</a:t>
            </a:r>
            <a:r>
              <a:rPr lang="en-US" sz="3200" dirty="0">
                <a:latin typeface="Arial" panose="020B0604020202020204" pitchFamily="34" charset="0"/>
                <a:cs typeface="Arial" panose="020B0604020202020204" pitchFamily="34" charset="0"/>
              </a:rPr>
              <a:t>/news-events/news-articles/news-articles-details/advanced-lung-cancer-diagnosis-treatment (Accessed: 7 December 2025).</a:t>
            </a:r>
          </a:p>
          <a:p>
            <a:pPr>
              <a:lnSpc>
                <a:spcPct val="170000"/>
              </a:lnSpc>
            </a:pPr>
            <a:r>
              <a:rPr lang="en-US" sz="3200" dirty="0">
                <a:latin typeface="Arial" panose="020B0604020202020204" pitchFamily="34" charset="0"/>
                <a:cs typeface="Arial" panose="020B0604020202020204" pitchFamily="34" charset="0"/>
              </a:rPr>
              <a:t>Thoracic. (2025) </a:t>
            </a:r>
            <a:r>
              <a:rPr lang="en-US" sz="3200" i="1" dirty="0">
                <a:latin typeface="Arial" panose="020B0604020202020204" pitchFamily="34" charset="0"/>
                <a:cs typeface="Arial" panose="020B0604020202020204" pitchFamily="34" charset="0"/>
              </a:rPr>
              <a:t>Lung cancer symptoms, risk factors, diagnosis, and treatment</a:t>
            </a:r>
            <a:r>
              <a:rPr lang="en-US" sz="3200" dirty="0">
                <a:latin typeface="Arial" panose="020B0604020202020204" pitchFamily="34" charset="0"/>
                <a:cs typeface="Arial" panose="020B0604020202020204" pitchFamily="34" charset="0"/>
              </a:rPr>
              <a:t>. Available at: https://</a:t>
            </a:r>
            <a:r>
              <a:rPr lang="en-US" sz="3200" dirty="0" err="1">
                <a:latin typeface="Arial" panose="020B0604020202020204" pitchFamily="34" charset="0"/>
                <a:cs typeface="Arial" panose="020B0604020202020204" pitchFamily="34" charset="0"/>
              </a:rPr>
              <a:t>www.saintjohnscancer.org</a:t>
            </a:r>
            <a:r>
              <a:rPr lang="en-US" sz="3200" dirty="0">
                <a:latin typeface="Arial" panose="020B0604020202020204" pitchFamily="34" charset="0"/>
                <a:cs typeface="Arial" panose="020B0604020202020204" pitchFamily="34" charset="0"/>
              </a:rPr>
              <a:t>/thoracic/conditions/lung-cancer/ (Accessed: 7 December 2025).</a:t>
            </a:r>
          </a:p>
          <a:p>
            <a:pPr marL="0" indent="0">
              <a:buNone/>
            </a:pPr>
            <a:br>
              <a:rPr lang="en-US" sz="3200"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a:p>
            <a:endParaRPr lang="en-US" dirty="0"/>
          </a:p>
        </p:txBody>
      </p:sp>
      <p:pic>
        <p:nvPicPr>
          <p:cNvPr id="29" name="Audio 28">
            <a:extLst>
              <a:ext uri="{FF2B5EF4-FFF2-40B4-BE49-F238E27FC236}">
                <a16:creationId xmlns:a16="http://schemas.microsoft.com/office/drawing/2014/main" id="{C528D049-DB51-D8A9-6F64-895E5B9902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71911144"/>
      </p:ext>
    </p:extLst>
  </p:cSld>
  <p:clrMapOvr>
    <a:masterClrMapping/>
  </p:clrMapOvr>
  <mc:AlternateContent xmlns:mc="http://schemas.openxmlformats.org/markup-compatibility/2006">
    <mc:Choice xmlns:p14="http://schemas.microsoft.com/office/powerpoint/2010/main" Requires="p14">
      <p:transition spd="slow" p14:dur="2000" advTm="9473"/>
    </mc:Choice>
    <mc:Fallback>
      <p:transition spd="slow" advTm="9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290</TotalTime>
  <Words>3213</Words>
  <Application>Microsoft Macintosh PowerPoint</Application>
  <PresentationFormat>Widescreen</PresentationFormat>
  <Paragraphs>120</Paragraphs>
  <Slides>15</Slides>
  <Notes>3</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Module name:Introduction to Physiology  Module Code:BMHP5023   Gabriela Arapu   ID: 2311889  Lecturer:Shaila Hussain </vt:lpstr>
      <vt:lpstr>Overview </vt:lpstr>
      <vt:lpstr>Introduction and Purpose </vt:lpstr>
      <vt:lpstr>Patient Profile </vt:lpstr>
      <vt:lpstr> Anatomy of the Respiratory System </vt:lpstr>
      <vt:lpstr>What Happens to the Body in Lung Cancer? </vt:lpstr>
      <vt:lpstr> How NSCLC Affects Respiratory Function </vt:lpstr>
      <vt:lpstr> Routine Data Used in Lung Cancer Care </vt:lpstr>
      <vt:lpstr>Care Plan: Immediate Needs and Risk Factors </vt:lpstr>
      <vt:lpstr>Treatment Options Following NHS &amp; NICE Guidance </vt:lpstr>
      <vt:lpstr>Monitoring and Ongoing Data Collection </vt:lpstr>
      <vt:lpstr>Communication and Ethical Considerations </vt:lpstr>
      <vt:lpstr>Holistic and Supportive Care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Arapu (2311889)</dc:creator>
  <cp:lastModifiedBy>Alexandru Mazan</cp:lastModifiedBy>
  <cp:revision>5</cp:revision>
  <dcterms:created xsi:type="dcterms:W3CDTF">2025-12-17T16:21:21Z</dcterms:created>
  <dcterms:modified xsi:type="dcterms:W3CDTF">2025-12-17T21:13:48Z</dcterms:modified>
</cp:coreProperties>
</file>