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6463"/>
  </p:normalViewPr>
  <p:slideViewPr>
    <p:cSldViewPr snapToGrid="0" snapToObjects="1">
      <p:cViewPr varScale="1">
        <p:scale>
          <a:sx n="128" d="100"/>
          <a:sy n="128" d="100"/>
        </p:scale>
        <p:origin x="170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43797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VERBAL DELIVERY SCRIPT - SLIDE 1: TITLE (10 seconds)</a:t>
            </a:r>
          </a:p>
          <a:p>
            <a:endParaRPr dirty="0"/>
          </a:p>
          <a:p>
            <a:r>
              <a:rPr dirty="0"/>
              <a:t>Good morning, everyone. My name is Shareen Bi, and today I will present a critical evaluation of Remote Patient Monitoring within UK health and social care. This evaluation examines RPM not as a universally beneficial technology, but as a context-dependent intervention whose effectiveness is fundamentally contingent on implementation quality, patient selection, and digital inclusion infrastructure.</a:t>
            </a:r>
          </a:p>
          <a:p>
            <a:endParaRPr dirty="0"/>
          </a:p>
          <a:p>
            <a:r>
              <a:rPr dirty="0"/>
              <a:t>DELIVERY NOTES:</a:t>
            </a:r>
          </a:p>
          <a:p>
            <a:r>
              <a:rPr dirty="0"/>
              <a:t>- Establish confident, authoritative presence immediately</a:t>
            </a:r>
          </a:p>
          <a:p>
            <a:r>
              <a:rPr dirty="0"/>
              <a:t>- Make eye contact with all assessors during introduction</a:t>
            </a:r>
          </a:p>
          <a:p>
            <a:r>
              <a:rPr dirty="0"/>
              <a:t>- Speak clearly at moderate pace—avoid rushing this opening</a:t>
            </a:r>
          </a:p>
          <a:p>
            <a:r>
              <a:rPr dirty="0"/>
              <a:t>- Project professional competence through posture and voice</a:t>
            </a:r>
          </a:p>
          <a:p>
            <a:r>
              <a:rPr dirty="0"/>
              <a:t>- This brief opening establishes the analytical frame for the entire presentation</a:t>
            </a:r>
          </a:p>
          <a:p>
            <a:endParaRPr dirty="0"/>
          </a:p>
          <a:p>
            <a:r>
              <a:rPr dirty="0"/>
              <a:t>TRANSITION: [Move directly to Slide 2 without pause]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2: INTRODUCTION &amp; OVERVIEW (30 seconds)</a:t>
            </a:r>
          </a:p>
          <a:p>
            <a:endParaRPr/>
          </a:p>
          <a:p>
            <a:r>
              <a:t>Remote Patient Monitoring represents a significant digital transformation in NHS service delivery. RPM uses digital devices to monitor patients' health in their homes rather than requiring hospital attendance. The NHS Virtual Ward Programme, launched with four hundred and fifty million pounds investment, has now established eleven thousand eight hundred virtual ward beds operating across three hundred and fifty-four wards nationally.</a:t>
            </a:r>
          </a:p>
          <a:p>
            <a:endParaRPr/>
          </a:p>
          <a:p>
            <a:r>
              <a:t>However, this substantial investment reveals a fundamental tension. While RPM creates genuine clinical benefits for digitally capable populations, Age UK's twenty twenty-four research documents that four point seven million people aged sixty-five and over lack even basic internet skills, creating absolute barriers to care access for a population-scale group.</a:t>
            </a:r>
          </a:p>
          <a:p>
            <a:endParaRPr/>
          </a:p>
          <a:p>
            <a:r>
              <a:t>My evaluation today examines three critical dimensions required by the assessment brief: workforce impacts on professional roles and training adequacy, service delivery outcomes including cost-effectiveness evidence, and patient experiences revealing who benefits and who faces exclusion from digital-first healthcare models.</a:t>
            </a:r>
          </a:p>
          <a:p>
            <a:endParaRPr/>
          </a:p>
          <a:p>
            <a:r>
              <a:t>DELIVERY NOTES:</a:t>
            </a:r>
          </a:p>
          <a:p>
            <a:r>
              <a:t>- Point to each statistical callout as you mention it (11,800 beds, 354 wards, 4.7M excluded)</a:t>
            </a:r>
          </a:p>
          <a:p>
            <a:r>
              <a:t>- Emphasize "fundamental tension" with slight pause for emphasis</a:t>
            </a:r>
          </a:p>
          <a:p>
            <a:r>
              <a:t>- When listing the three focus areas, use hand gestures to reinforce structure</a:t>
            </a:r>
          </a:p>
          <a:p>
            <a:r>
              <a:t>- Maintain steady eye contact when stating "absolute barriers to care"—this establishes the ethical dimension</a:t>
            </a:r>
          </a:p>
          <a:p>
            <a:endParaRPr/>
          </a:p>
          <a:p>
            <a:r>
              <a:t>TRANSITION: "Let me begin by establishing the implementation context and timeline that brought us to this critical juncture."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3: IMPLEMENTATION CONTEXT (60 seconds)</a:t>
            </a:r>
          </a:p>
          <a:p>
            <a:endParaRPr/>
          </a:p>
          <a:p>
            <a:r>
              <a:t>The implementation timeline reveals how rapidly this transformation has occurred. The NHS Long Term Plan in twenty nineteen provided foundational policy architecture for technology-enabled care expansion. This policy momentum accelerated substantially in April twenty twenty-two with the launch of the Virtual Wards Programme, which invested four hundred and fifty million pounds specifically to create hospital-level care delivery in patients' homes. By December twenty twenty-three, this programme had successfully established eleven thousand eight hundred virtual ward beds operating at seventy-three percent occupancy across three hundred and fifty-four individual wards nationally—demonstrating implementation at genuine scale across the NHS.</a:t>
            </a:r>
          </a:p>
          <a:p>
            <a:endParaRPr/>
          </a:p>
          <a:p>
            <a:r>
              <a:t>However, twenty twenty-four marks the emergence of critical equity concerns. Age UK's research this year documented that four point seven million people aged sixty-five and over lack basic internet skills, revealing that implementation scale has outpaced equity considerations.</a:t>
            </a:r>
          </a:p>
          <a:p>
            <a:endParaRPr/>
          </a:p>
          <a:p>
            <a:r>
              <a:t>I contend that this timeline exemplifies a broader pattern: RPM demonstrates context-dependent effectiveness rather than universal benefit. While evidence shows genuine clinical gains for targeted populations, simultaneous digital exclusion affecting millions reveals a fundamental tension between technological advancement and healthcare equity. This tension—between innovation and inclusion—will be the analytical thread running throughout my evaluation today.</a:t>
            </a:r>
          </a:p>
          <a:p>
            <a:endParaRPr/>
          </a:p>
          <a:p>
            <a:r>
              <a:t>DELIVERY NOTES:</a:t>
            </a:r>
          </a:p>
          <a:p>
            <a:r>
              <a:t>- Point to each timeline milestone as you verbally reference it</a:t>
            </a:r>
          </a:p>
          <a:p>
            <a:r>
              <a:t>- Use timeline visual as anchoring device—gesture left to right to show progression</a:t>
            </a:r>
          </a:p>
          <a:p>
            <a:r>
              <a:t>- When stating "I contend," make direct eye contact with lead assessor—this establishes your independent analytical voice</a:t>
            </a:r>
          </a:p>
          <a:p>
            <a:r>
              <a:t>- Emphasize "context-dependent" clearly—this is your central thesis</a:t>
            </a:r>
          </a:p>
          <a:p>
            <a:r>
              <a:t>- Pause briefly after "fundamental tension" to let the concept register</a:t>
            </a:r>
          </a:p>
          <a:p>
            <a:endParaRPr/>
          </a:p>
          <a:p>
            <a:r>
              <a:t>TRANSITION: "This context-dependency becomes immediately apparent when we examine workforce impacts, where efficiency gains coexist with implementation strain."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4: WORKFORCE IMPACT (75 seconds)</a:t>
            </a:r>
          </a:p>
          <a:p>
            <a:endParaRPr/>
          </a:p>
          <a:p>
            <a:r>
              <a:t>The workforce dimension reveals both professional transformation and systemic strain, and it is essential to examine both sides rigorously because this tension exemplifies implementation challenges across the entire RPM programme.</a:t>
            </a:r>
          </a:p>
          <a:p>
            <a:endParaRPr/>
          </a:p>
          <a:p>
            <a:r>
              <a:t>Beginning with documented efficiency gains: Greenhalgh and colleagues' twenty twenty-one study of West London COVID monitoring compared app-enabled monitoring to telephone-only monitoring and found that app-enabled monitoring required forty-three percent less clinician time. That represents two hundred and eighty minutes per patient over fourteen days compared to four hundred and ninety minutes—a substantial workload reduction for equivalent monitoring outcomes. The NHS Confederation reported in twenty twenty-three that nurse-to-patient ratios could theoretically increase from one nurse monitoring forty patients to one nurse monitoring three hundred patients when conducting long-term condition monitoring remotely through virtual ward hubs. For mobility-limited populations who find hospital travel genuinely burdensome, this enhanced accessibility represents meaningful improvement.</a:t>
            </a:r>
          </a:p>
          <a:p>
            <a:endParaRPr/>
          </a:p>
          <a:p>
            <a:r>
              <a:t>However, these efficiency calculations reveal critical implementation gaps that challenge whether we are adequately preparing the workforce for this transformation. Sidhu and colleagues conducted an NIHR-funded evaluation across twenty-eight NHS sites involving two hundred and ninety-two staff surveys and fifty-eight in-depth interviews. Their findings documented that training often consisted merely of shadowing colleagues or receiving brief system overviews, leading to initial lack of confidence among healthcare professionals. More concerning, Theodoros and team's survey of six hundred and fifty-eight NHS participants found only sixty-four percent of clinicians had access to clinical guidelines for telehealth delivery, compared to eighty-two percent of managers.</a:t>
            </a:r>
          </a:p>
          <a:p>
            <a:endParaRPr/>
          </a:p>
          <a:p>
            <a:r>
              <a:t>Fulop's twenty twenty-three research introduced the concept of invisible work—the substantial cognitive and administrative effort required to translate monitoring data into clinical workflows. This work does not appear in efficiency calculations but is absolutely essential for safe care delivery.</a:t>
            </a:r>
          </a:p>
          <a:p>
            <a:endParaRPr/>
          </a:p>
          <a:p>
            <a:r>
              <a:t>The Topol Review's projection that ninety percent of NHS jobs will require digital skills within twenty years exposes a fundamental implementation gap: we are deploying technology faster than we are preparing the workforce to use it safely. This represents a critical failure in translating technological capability into workforce readiness.</a:t>
            </a:r>
          </a:p>
          <a:p>
            <a:endParaRPr/>
          </a:p>
          <a:p>
            <a:r>
              <a:t>DELIVERY NOTES:</a:t>
            </a:r>
          </a:p>
          <a:p>
            <a:r>
              <a:t>- Use split-screen physical gesture: gesture left when discussing gains, right when discussing gaps</a:t>
            </a:r>
          </a:p>
          <a:p>
            <a:r>
              <a:t>- Slow down and emphasize "invisible work"—this is a sophisticated analytical concept that distinguishes distinction-level thinking</a:t>
            </a:r>
          </a:p>
          <a:p>
            <a:r>
              <a:t>- When stating "ninety percent," pause to let the scale register</a:t>
            </a:r>
          </a:p>
          <a:p>
            <a:r>
              <a:t>- Make eye contact during the final critical analysis statement—assessors listen carefully here for evaluative thinking</a:t>
            </a:r>
          </a:p>
          <a:p>
            <a:endParaRPr/>
          </a:p>
          <a:p>
            <a:r>
              <a:t>TRANSITION: "These workforce tensions directly inform service delivery outcomes, where we encounter fundamentally contradictory cost-effectiveness evidence that demands careful analytical interpretation."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5: SERVICE DELIVERY (90 seconds)</a:t>
            </a:r>
          </a:p>
          <a:p>
            <a:endParaRPr/>
          </a:p>
          <a:p>
            <a:r>
              <a:t>Service delivery impacts present fundamentally contradictory evidence requiring careful analytical explanation. This comparison table demonstrates why blanket claims about RPM cost-effectiveness are analytically unjustified.</a:t>
            </a:r>
          </a:p>
          <a:p>
            <a:endParaRPr/>
          </a:p>
          <a:p>
            <a:r>
              <a:t>The Whole Systems Demonstrator trial, conducted between two thousand eight and two thousand twelve, enrolled three thousand two hundred and thirty patients with COPD, heart failure, and diabetes. Henderson and colleagues' economic evaluation found a cost per quality-adjusted life year of ninety-two thousand pounds—more than three times NICE's threshold of thirty thousand pounds for NHS value determination. The study calculated only eleven percent probability of cost-effectiveness. Steventon's clinical outcomes analysis from the same trial found no significant effects on mortality, emergency admission rates, or bed days. The conclusion was stark: telehealth increased NHS costs without delivering patient benefits.</a:t>
            </a:r>
          </a:p>
          <a:p>
            <a:endParaRPr/>
          </a:p>
          <a:p>
            <a:r>
              <a:t>Now contrast this with recent evaluations. NHS South East's analysis of over twenty-two thousand admissions across twenty-nine virtual wards found that two point five virtual ward admissions prevented one non-elective hospital admission, resulting in over nine thousand hospital admissions avoided annually with calculated net benefit of ten point four million pounds per year for that region alone. Liverpool Heart Failure Virtual Ward evaluation demonstrated the service was cost-effective with two-fold reduction in emergency department attendance. NICE now recommends specific remote monitoring algorithms for heart failure with evidence showing fifty-eight to seventy-two percent reductions in hospitalisations.</a:t>
            </a:r>
          </a:p>
          <a:p>
            <a:endParaRPr/>
          </a:p>
          <a:p>
            <a:r>
              <a:t>I argue that this contradictory evidence reveals cost-effectiveness as a contingent property of implementation context, not an inherent characteristic of RPM technology itself. The divergence between WSD's harm—ninety-two thousand per QALY—and NHS South East's benefit—ten point four million savings—demonstrates that patient selection precision, care pathway maturity, and dedicated workforce allocation determine outcomes more powerfully than the technology itself. Look at the implementation context row: WSD used early-stage technology with broad patient inclusion and limited care pathway integration. Recent evaluations use mature systems with dedicated care managers and highly targeted patient selection focusing on moderate to severe disease with multiple comorbidities.</a:t>
            </a:r>
          </a:p>
          <a:p>
            <a:endParaRPr/>
          </a:p>
          <a:p>
            <a:r>
              <a:t>This analysis demonstrates that we cannot make universal claims about RPM effectiveness. We must always ask: for which patients, under which conditions, with what implementation model? Cost-effectiveness is not a yes-or-no property but a contingent outcome of implementation quality.</a:t>
            </a:r>
          </a:p>
          <a:p>
            <a:endParaRPr/>
          </a:p>
          <a:p>
            <a:r>
              <a:t>DELIVERY NOTES:</a:t>
            </a:r>
          </a:p>
          <a:p>
            <a:r>
              <a:t>- Point to specific table cells as you discuss WSD versus recent evaluations</a:t>
            </a:r>
          </a:p>
          <a:p>
            <a:r>
              <a:t>- Emphasize the contrast vocally: "ninety-two thousand pounds" [pause] "versus ten point four million net benefit"</a:t>
            </a:r>
          </a:p>
          <a:p>
            <a:r>
              <a:t>- When stating "I argue," slow down and make direct eye contact—this is your independent analytical contribution</a:t>
            </a:r>
          </a:p>
          <a:p>
            <a:r>
              <a:t>- Use the evolution arrow gesture when explaining the transition from WSD to recent evaluations</a:t>
            </a:r>
          </a:p>
          <a:p>
            <a:r>
              <a:t>- Stress "contingent" clearly—this is your central analytical term throughout</a:t>
            </a:r>
          </a:p>
          <a:p>
            <a:endParaRPr/>
          </a:p>
          <a:p>
            <a:r>
              <a:t>TRANSITION: "This context-dependency becomes even more ethically significant when we examine patient experiences, where digital capability has become a fundamental determinant of healthcare access."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6: PATIENT EXPERIENCE (75 seconds)</a:t>
            </a:r>
          </a:p>
          <a:p>
            <a:endParaRPr/>
          </a:p>
          <a:p>
            <a:r>
              <a:t>Patient and service user impacts reveal what I describe as a bifurcated experience—a fundamental splitting into two dramatically different healthcare realities based almost entirely on digital capability rather than clinical need. Let me explain both sides carefully because this bifurcation exemplifies the equity challenges inherent in digital-first transformation.</a:t>
            </a:r>
          </a:p>
          <a:p>
            <a:endParaRPr/>
          </a:p>
          <a:p>
            <a:r>
              <a:t>For digitally capable populations, RPM delivers genuine, meaningful benefits. Healthwatch England's qualitative research with eighty-six patients found that people with mobility limitations described remote care as significantly easier, avoiding difficult journeys to GP practices—which for someone with severe arthritis or respiratory conditions genuinely improves quality of life. People with caring responsibilities found consultations easier without arranging care coverage for vulnerable loved ones. Walton and colleagues' evaluation of COVID-nineteen remote monitoring found high patient satisfaction among successfully enrolled participants, with people using words like feeling "safe" and "looked after"—psychological as well as clinical benefits.</a:t>
            </a:r>
          </a:p>
          <a:p>
            <a:endParaRPr/>
          </a:p>
          <a:p>
            <a:r>
              <a:t>However, digital exclusion creates healthcare exclusion on substantial population scale. Age UK's twenty twenty-four research found four point seven million people aged sixty-five and over lack basic internet skills. I want to emphasize: this is not people with slightly outdated digital knowledge. This is people lacking the basic ability to use the internet for simple tasks like accessing a website. A further two point three million aged sixty-five and over do not use the internet at all. NHS England acknowledges seven percent of households have no home internet access, and approximately ten million adults across all age groups lack foundation-level digital skills.</a:t>
            </a:r>
          </a:p>
          <a:p>
            <a:endParaRPr/>
          </a:p>
          <a:p>
            <a:r>
              <a:t>Consider this patient testimony from Age UK's research. A patient named Eve described her experience after requiring a sick note: "I phoned the receptionist who said they don't do fit notes but I have to try and access the GP online and make an appointment. I don't know how to do that. And to this day, I've still not had an appointment." Eve could not access healthcare—not because she was insufficiently unwell, not because services did not exist, but because the service delivery model assumed digital capability she did not possess. That is healthcare exclusion created directly by digital transformation.</a:t>
            </a:r>
          </a:p>
          <a:p>
            <a:endParaRPr/>
          </a:p>
          <a:p>
            <a:r>
              <a:t>Digital exclusion creates healthcare exclusion. This is not inconvenience but absolute barriers to care for millions, fundamentally challenging the NHS principle of universal access based on clinical need, not digital capability. When we design systems that assume universal digital access, we systematically exclude those without that access—and those people are disproportionately older, poorer, and more socially isolated.</a:t>
            </a:r>
          </a:p>
          <a:p>
            <a:endParaRPr/>
          </a:p>
          <a:p>
            <a:r>
              <a:t>DELIVERY NOTES:</a:t>
            </a:r>
          </a:p>
          <a:p>
            <a:r>
              <a:t>- Use physical positioning: step slightly left for capable populations, right for excluded—this creates visual metaphor for bifurcation</a:t>
            </a:r>
          </a:p>
          <a:p>
            <a:r>
              <a:t>- Read Eve's testimony with appropriate gravity and slower pace—this is real patient harm, not abstract statistics</a:t>
            </a:r>
          </a:p>
          <a:p>
            <a:r>
              <a:t>- Make direct eye contact when stating "absolute barriers to care"—assessors evaluate your ethical awareness here</a:t>
            </a:r>
          </a:p>
          <a:p>
            <a:r>
              <a:t>- Emphasize "four point seven million"—the population scale matters</a:t>
            </a:r>
          </a:p>
          <a:p>
            <a:r>
              <a:t>- Pause after the final statement about NHS principles to let the ethical critique register</a:t>
            </a:r>
          </a:p>
          <a:p>
            <a:endParaRPr/>
          </a:p>
          <a:p>
            <a:r>
              <a:t>TRANSITION: "These individual patient impacts aggregate to systemic patterns. Let me now synthesize what this evidence reveals about RPM's context-dependency."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7: CRITICAL SYNTHESIS (60 seconds)</a:t>
            </a:r>
          </a:p>
          <a:p>
            <a:endParaRPr/>
          </a:p>
          <a:p>
            <a:r>
              <a:t>Having examined workforce, service delivery, and patient dimensions systematically, I can now synthesize what this evidence demonstrates about RPM implementation.</a:t>
            </a:r>
          </a:p>
          <a:p>
            <a:endParaRPr/>
          </a:p>
          <a:p>
            <a:r>
              <a:t>This analysis demonstrates that RPM effectiveness is fundamentally context-dependent, not technology-inherent. Success or failure depends not on the technology itself, but on the conditions under which it is deployed.</a:t>
            </a:r>
          </a:p>
          <a:p>
            <a:endParaRPr/>
          </a:p>
          <a:p>
            <a:r>
              <a:t>RPM succeeds when we have targeted patient selection focusing on moderate to severe disease with multiple comorbidities—not broad, untargeted deployment. It succeeds when we employ dedicated care managers rather than adding monitoring responsibilities to existing clinical workload without additional resource allocation. It succeeds when we implement mature care pathways with integrated systems rather than overlaying technology onto poorly developed pathways. And critically, it succeeds only when deployed to digitally capable populations with necessary devices, connectivity, and literacy.</a:t>
            </a:r>
          </a:p>
          <a:p>
            <a:endParaRPr/>
          </a:p>
          <a:p>
            <a:r>
              <a:t>Conversely, RPM fails when we pursue broad, untargeted deployment attempting universal coverage without evidence-based patient selection. It fails when we add monitoring to existing workload without dedicated resource provision. It fails when training provision is insufficient—as Sidhu documented across twenty-eight NHS sites. And it fundamentally fails when we ignore digital exclusion, implementing digital-first models that create absolute barriers for millions.</a:t>
            </a:r>
          </a:p>
          <a:p>
            <a:endParaRPr/>
          </a:p>
          <a:p>
            <a:r>
              <a:t>The divergence between WSD showing ninety-two thousand pounds per QALY harm and NHS South East showing ten point four million pounds annual benefit is not methodological artifact or measurement error. It exemplifies how implementation quality determines whether RPM delivers value or causes harm. Same technology, opposite outcomes—explained entirely by implementation context.</a:t>
            </a:r>
          </a:p>
          <a:p>
            <a:endParaRPr/>
          </a:p>
          <a:p>
            <a:r>
              <a:t>DELIVERY NOTES:</a:t>
            </a:r>
          </a:p>
          <a:p>
            <a:r>
              <a:t>- Use clear left-right physical positioning to reinforce success versus failure framework</a:t>
            </a:r>
          </a:p>
          <a:p>
            <a:r>
              <a:t>- Point to specific conditions as you enumerate them</a:t>
            </a:r>
          </a:p>
          <a:p>
            <a:r>
              <a:t>- Emphasize "fundamentally context-dependent"—this is your central thesis throughout</a:t>
            </a:r>
          </a:p>
          <a:p>
            <a:r>
              <a:t>- When discussing the WSD versus NHS South East divergence, use emphatic contrast in vocal tone</a:t>
            </a:r>
          </a:p>
          <a:p>
            <a:r>
              <a:t>- Make eye contact during final synthesis statement—this is where assessors evaluate your analytical sophistication</a:t>
            </a:r>
          </a:p>
          <a:p>
            <a:endParaRPr/>
          </a:p>
          <a:p>
            <a:r>
              <a:t>TRANSITION: "From this synthesis, four key findings emerge with direct policy and practice implications."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8: KEY FINDINGS (60 seconds)</a:t>
            </a:r>
          </a:p>
          <a:p>
            <a:endParaRPr/>
          </a:p>
          <a:p>
            <a:r>
              <a:t>Four key findings emerge from this analysis, each with significant implications for policy and practice.</a:t>
            </a:r>
          </a:p>
          <a:p>
            <a:endParaRPr/>
          </a:p>
          <a:p>
            <a:r>
              <a:t>First, universal claims about RPM effectiveness are analytically unjustified. Effectiveness depends on implementation context, not technology characteristics alone. We cannot state "RPM works" or "RPM does not work" as universal propositions. We can only state: RPM works under these specific conditions, for these specific populations, with these implementation supports.</a:t>
            </a:r>
          </a:p>
          <a:p>
            <a:endParaRPr/>
          </a:p>
          <a:p>
            <a:r>
              <a:t>Second, digital exclusion equals healthcare exclusion. Four point seven million older adults face absolute barriers—not inconvenience, not slight delays, but complete inability to access care through digital-first models. This creates a fundamental equity challenge requiring mandatory hybrid model provision, not aspirational digital inclusion goals.</a:t>
            </a:r>
          </a:p>
          <a:p>
            <a:endParaRPr/>
          </a:p>
          <a:p>
            <a:r>
              <a:t>Third, implementation quality exceeds scale importance. The evidence demonstrates that targeted, well-resourced programs with dedicated care managers succeed, while broad rapid rollout without adequate preparation fails. The temptation in healthcare policy is to pursue scale quickly—virtual ward beds as a target metric. However, the evidence argues that quality of implementation determines outcomes more than speed or scale of deployment.</a:t>
            </a:r>
          </a:p>
          <a:p>
            <a:endParaRPr/>
          </a:p>
          <a:p>
            <a:r>
              <a:t>Fourth, workforce readiness lags deployment speed. The Topol Review projection that ninety percent of NHS jobs will require digital skills exposes this gap starkly. We are implementing technology faster than we are preparing clinicians to use it safely and effectively. Training described as "shadowing" or "brief overviews" across twenty-eight NHS sites represents inadequate preparation for a transformation of this magnitude.</a:t>
            </a:r>
          </a:p>
          <a:p>
            <a:endParaRPr/>
          </a:p>
          <a:p>
            <a:r>
              <a:t>DELIVERY NOTES:</a:t>
            </a:r>
          </a:p>
          <a:p>
            <a:r>
              <a:t>- Number your points clearly with hand gestures (hold up fingers: one, two, three, four)</a:t>
            </a:r>
          </a:p>
          <a:p>
            <a:r>
              <a:t>- Emphasize "absolute barriers" in finding two—this is ethically significant</a:t>
            </a:r>
          </a:p>
          <a:p>
            <a:r>
              <a:t>- When discussing finding three, contrast "scale" versus "quality" vocally to reinforce the analytical point</a:t>
            </a:r>
          </a:p>
          <a:p>
            <a:r>
              <a:t>- Make eye contact during finding four about workforce readiness—this demonstrates understanding of systemic implementation challenges</a:t>
            </a:r>
          </a:p>
          <a:p>
            <a:endParaRPr/>
          </a:p>
          <a:p>
            <a:r>
              <a:t>TRANSITION: "From these findings, I propose four evidence-based recommendations."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9: RECOMMENDATIONS (60 seconds)</a:t>
            </a:r>
          </a:p>
          <a:p>
            <a:endParaRPr/>
          </a:p>
          <a:p>
            <a:r>
              <a:t>Based on the evidence examined, I propose four interrelated recommendations grounded in the findings just presented.</a:t>
            </a:r>
          </a:p>
          <a:p>
            <a:endParaRPr/>
          </a:p>
          <a:p>
            <a:r>
              <a:t>First, target specific pathways with proven evidence rather than pursuing broad deployment. Focus resources on pathways where robust evidence demonstrates benefit—specifically heart failure with NICE-recommended algorithms showing fifty-eight to seventy-two percent hospitalization reductions, and moderate-severe COPD with demonstrated cost-effectiveness in recent evaluations. Avoid the policy temptation to deploy RPM universally across all conditions—the evidence does not support that approach.</a:t>
            </a:r>
          </a:p>
          <a:p>
            <a:endParaRPr/>
          </a:p>
          <a:p>
            <a:r>
              <a:t>Second, invest simultaneously in workforce training and technology deployment. Competency-based training programs must replace the inadequate "shadowing" approaches documented across NHS sites. Establish dedicated care manager roles rather than adding monitoring to existing workload. Protected time for invisible work—data translation, clinical decision-making, documentation—must be resourced explicitly.</a:t>
            </a:r>
          </a:p>
          <a:p>
            <a:endParaRPr/>
          </a:p>
          <a:p>
            <a:r>
              <a:t>Third, mandate hybrid models preserving multiple access routes. Digital-first models exclude millions—this is evidenced fact, not speculation. Telephone and face-to-face pathways must remain available as genuine alternatives, not emergency fallbacks. This represents equity commitment, not technological retreat.</a:t>
            </a:r>
          </a:p>
          <a:p>
            <a:endParaRPr/>
          </a:p>
          <a:p>
            <a:r>
              <a:t>Fourth, invest in digital inclusion infrastructure alongside RPM deployment. Community support programs, device provision, connectivity subsidies, and digital skills training must be funded concurrently with virtual ward expansion. Waiting for digital exclusion to resolve naturally condemns current excluded populations to years of access barriers—ethically unacceptable for a universal healthcare system.</a:t>
            </a:r>
          </a:p>
          <a:p>
            <a:endParaRPr/>
          </a:p>
          <a:p>
            <a:r>
              <a:t>DELIVERY NOTES:</a:t>
            </a:r>
          </a:p>
          <a:p>
            <a:r>
              <a:t>- Use the slide icons as visual anchors—point to each icon as you discuss that recommendation</a:t>
            </a:r>
          </a:p>
          <a:p>
            <a:r>
              <a:t>- Emphasize "proven evidence" in recommendation one—this establishes evidence-based rather than aspirational framing</a:t>
            </a:r>
          </a:p>
          <a:p>
            <a:r>
              <a:t>- When discussing hybrid models, stress "genuine alternatives, not emergency fallbacks"—this demonstrates sophisticated understanding of equity versus tokenism</a:t>
            </a:r>
          </a:p>
          <a:p>
            <a:r>
              <a:t>- Make eye contact during the digital inclusion recommendation—this ties back to your equity critique throughout</a:t>
            </a:r>
          </a:p>
          <a:p>
            <a:endParaRPr/>
          </a:p>
          <a:p>
            <a:r>
              <a:t>TRANSITION: "However, implementation will encounter predictable barriers requiring deliberate solutions."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10: BARRIERS &amp; SOLUTIONS (60 seconds)</a:t>
            </a:r>
          </a:p>
          <a:p>
            <a:endParaRPr/>
          </a:p>
          <a:p>
            <a:r>
              <a:t>Effective implementation requires acknowledging barriers explicitly and planning solutions deliberately, not assuming technology alone resolves complex organizational and social challenges.</a:t>
            </a:r>
          </a:p>
          <a:p>
            <a:endParaRPr/>
          </a:p>
          <a:p>
            <a:r>
              <a:t>Poor rural broadband infrastructure represents a fundamental barrier in areas with highest health needs. The solution is not to deploy RPM universally and accept rural exclusion. Rather, start implementation in urban areas with adequate infrastructure while simultaneously investing in rural connectivity upgrades before deployment. This represents staged, infrastructure-informed rollout rather than rapid universal deployment.</a:t>
            </a:r>
          </a:p>
          <a:p>
            <a:endParaRPr/>
          </a:p>
          <a:p>
            <a:r>
              <a:t>Staff resistance to new technology—understandable given inadequate training and added workload concerns—requires protected training time and meaningful staff involvement in system selection processes. Resistance often reflects reasonable concerns about safety and workload that top-down implementation ignores.</a:t>
            </a:r>
          </a:p>
          <a:p>
            <a:endParaRPr/>
          </a:p>
          <a:p>
            <a:r>
              <a:t>Cost pressures limiting investment require demonstrating return on investment through targeted deployment in pathways with proven financial benefit. NHS South East's ten point four million pound annual net benefit provides precisely this evidence for commissioners facing budget constraints. Target resources where evidence demonstrates value rather than spreading investment thinly across all services.</a:t>
            </a:r>
          </a:p>
          <a:p>
            <a:endParaRPr/>
          </a:p>
          <a:p>
            <a:r>
              <a:t>Digital exclusion at population scale—four point seven million people—cannot be resolved by RPM programs alone. Mandatory hybrid models ensuring multiple access routes and community-based digital support hubs represent structural solutions to structural problems.</a:t>
            </a:r>
          </a:p>
          <a:p>
            <a:endParaRPr/>
          </a:p>
          <a:p>
            <a:r>
              <a:t>The critical point here is that barriers are predictable and solutions are available. Implementation failure typically results not from insurmountable obstacles but from failing to plan for known challenges.</a:t>
            </a:r>
          </a:p>
          <a:p>
            <a:endParaRPr/>
          </a:p>
          <a:p>
            <a:r>
              <a:t>DELIVERY NOTES:</a:t>
            </a:r>
          </a:p>
          <a:p>
            <a:r>
              <a:t>- Point to barrier-solution pairs as you discuss each row</a:t>
            </a:r>
          </a:p>
          <a:p>
            <a:r>
              <a:t>- Use vocal contrast: lower, more serious tone for barriers; brighter, more energetic tone for solutions</a:t>
            </a:r>
          </a:p>
          <a:p>
            <a:r>
              <a:t>- Emphasize "staged, infrastructure-informed rollout"—this demonstrates sophisticated implementation thinking</a:t>
            </a:r>
          </a:p>
          <a:p>
            <a:r>
              <a:t>- When discussing the final barrier about population-scale exclusion, slow down—this is your equity argument crystallized</a:t>
            </a:r>
          </a:p>
          <a:p>
            <a:endParaRPr/>
          </a:p>
          <a:p>
            <a:r>
              <a:t>TRANSITION: "Let me conclude by synthesizing what this analysis reveals about RPM's transformative potential and its realization requirements."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VERBAL DELIVERY SCRIPT - SLIDE 11: CONCLUSION (45 seconds)</a:t>
            </a:r>
          </a:p>
          <a:p>
            <a:endParaRPr/>
          </a:p>
          <a:p>
            <a:r>
              <a:t>RPM's potential to transform care delivery is real and evidenced. NHS South East's ten point four million pound net benefit, Liverpool's cost-effective heart failure monitoring, NICE's recommendation of specific algorithms with fifty-eight to seventy-two percent hospitalization reductions—these demonstrate genuine clinical and economic value under appropriate conditions.</a:t>
            </a:r>
          </a:p>
          <a:p>
            <a:endParaRPr/>
          </a:p>
          <a:p>
            <a:r>
              <a:t>However, realizing this potential requires four simultaneous commitments. Implementation sophistication—not merely technology deployment but careful attention to patient selection, pathway development, and workforce preparation. Equity commitment through hybrid models rather than digital-first exclusion—this is not technological retreat but ethical necessity. Workforce investment providing adequate training and dedicated roles rather than added responsibilities without resource provision. And evidence-based targeting, deploying RPM in pathways where robust evidence demonstrates benefit rather than pursuing scale for its own sake.</a:t>
            </a:r>
          </a:p>
          <a:p>
            <a:endParaRPr/>
          </a:p>
          <a:p>
            <a:r>
              <a:t>The fundamental lesson from this evaluation is that context determines success more powerfully than technology characteristics. WSD and NHS South East used similar technology but achieved opposite outcomes because implementation context differed fundamentally. As we continue RPM expansion, we must attend to these implementation conditions with the same rigor we attend to the technology itself.</a:t>
            </a:r>
          </a:p>
          <a:p>
            <a:endParaRPr/>
          </a:p>
          <a:p>
            <a:r>
              <a:t>DELIVERY NOTES:</a:t>
            </a:r>
          </a:p>
          <a:p>
            <a:r>
              <a:t>- Start with confident, affirmative tone for the opening statement about real potential</a:t>
            </a:r>
          </a:p>
          <a:p>
            <a:r>
              <a:t>- Transition to more measured, serious tone for the "however" turning point</a:t>
            </a:r>
          </a:p>
          <a:p>
            <a:r>
              <a:t>- Enumerate the four requirements clearly, using hand gestures to reinforce structure</a:t>
            </a:r>
          </a:p>
          <a:p>
            <a:r>
              <a:t>- Slow down for the final synthesis statement—this is your concluding analytical insight</a:t>
            </a:r>
          </a:p>
          <a:p>
            <a:r>
              <a:t>- Make eye contact with all assessors during the final sentence</a:t>
            </a:r>
          </a:p>
          <a:p>
            <a:r>
              <a:t>- End with confident, assured posture—not rushed or uncertain</a:t>
            </a:r>
          </a:p>
          <a:p>
            <a:endParaRPr/>
          </a:p>
          <a:p>
            <a:r>
              <a:t>TRANSITION: "Thank you. I welcome your questions."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SLIDE 12: QUESTIONS</a:t>
            </a:r>
          </a:p>
          <a:p>
            <a:endParaRPr/>
          </a:p>
          <a:p>
            <a:r>
              <a:t>[This is a transition slide - no verbal content required]</a:t>
            </a:r>
          </a:p>
          <a:p>
            <a:endParaRPr/>
          </a:p>
          <a:p>
            <a:r>
              <a:t>Stand ready, maintain eye contact with assessors, wait for questions with open, confident posture.</a:t>
            </a:r>
          </a:p>
          <a:p>
            <a:endParaRPr/>
          </a:p>
          <a:p>
            <a:r>
              <a:t>Q&amp;A STRATEGY:</a:t>
            </a:r>
          </a:p>
          <a:p>
            <a:r>
              <a:t>- Listen to complete question before responding</a:t>
            </a:r>
          </a:p>
          <a:p>
            <a:r>
              <a:t>- Pause briefly before answering to demonstrate thoughtfulness</a:t>
            </a:r>
          </a:p>
          <a:p>
            <a:r>
              <a:t>- Begin answers with "That's an important question" or similar validation</a:t>
            </a:r>
          </a:p>
          <a:p>
            <a:r>
              <a:t>- Refer back to specific evidence from presentation when possible</a:t>
            </a:r>
          </a:p>
          <a:p>
            <a:r>
              <a:t>- If uncertain, acknowledge limitation rather than speculating</a:t>
            </a:r>
          </a:p>
          <a:p>
            <a:r>
              <a:t>- Maintain professional, confident demeanor throughout</a:t>
            </a:r>
          </a:p>
          <a:p>
            <a:r>
              <a:t>- Thank assessors for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SLIDE 13: REFERENCES</a:t>
            </a:r>
          </a:p>
          <a:p>
            <a:endParaRPr/>
          </a:p>
          <a:p>
            <a:r>
              <a:t>[This slide remains visible during Q&amp;A for assessor reference]</a:t>
            </a:r>
          </a:p>
          <a:p>
            <a:endParaRPr/>
          </a:p>
          <a:p>
            <a:r>
              <a:t>No verbal delivery required unless specifically asked about sources.</a:t>
            </a:r>
          </a:p>
          <a:p>
            <a:endParaRPr/>
          </a:p>
          <a:p>
            <a:r>
              <a:t>If asked about reference selection:</a:t>
            </a:r>
          </a:p>
          <a:p>
            <a:r>
              <a:t>"The reference list comprises fifteen credible sources spanning government policy documents like the NHS Long Term Plan, large-scale evaluations including the WSD trial and NHS South East programme assessment, NIHR-funded implementation research by Sidhu and colleagues, systematic reviews from Thomas and Farre, and critical equity research from Age UK. This mixture ensures both policy context, outcome evidence, implementation insights, and equity considerations are grounded in authoritative sources. All sources are either peer-reviewed publications, government documents, or established organizational reports, with twelve of fifteen published between twenty nineteen and twenty twenty-four ensuring currency."</a:t>
            </a:r>
          </a:p>
          <a:p>
            <a:endParaRPr/>
          </a:p>
          <a:p>
            <a:r>
              <a:t>PRESENTATION COMPLETE - TOTAL TIME MANAGEMENT:</a:t>
            </a:r>
          </a:p>
          <a:p>
            <a:r>
              <a:t>Slide 1: 10 seconds</a:t>
            </a:r>
          </a:p>
          <a:p>
            <a:r>
              <a:t>Slide 2: 30 seconds  </a:t>
            </a:r>
          </a:p>
          <a:p>
            <a:r>
              <a:t>Slide 3: 60 seconds</a:t>
            </a:r>
          </a:p>
          <a:p>
            <a:r>
              <a:t>Slide 4: 75 seconds</a:t>
            </a:r>
          </a:p>
          <a:p>
            <a:r>
              <a:t>Slide 5: 90 seconds</a:t>
            </a:r>
          </a:p>
          <a:p>
            <a:r>
              <a:t>Slide 6: 75 seconds</a:t>
            </a:r>
          </a:p>
          <a:p>
            <a:r>
              <a:t>Slide 7: 60 seconds</a:t>
            </a:r>
          </a:p>
          <a:p>
            <a:r>
              <a:t>Slide 8: 60 seconds</a:t>
            </a:r>
          </a:p>
          <a:p>
            <a:r>
              <a:t>Slide 9: 60 seconds</a:t>
            </a:r>
          </a:p>
          <a:p>
            <a:r>
              <a:t>Slide 10: 60 seconds</a:t>
            </a:r>
          </a:p>
          <a:p>
            <a:r>
              <a:t>Slide 11: 45 seconds</a:t>
            </a:r>
          </a:p>
          <a:p>
            <a:r>
              <a:t>Total: 9 minutes 25 seconds (allowing 35 seconds flexibility for pacing, emphasis, questions)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65A82"/>
        </a:solidFill>
        <a:effectLst/>
      </p:bgPr>
    </p:bg>
    <p:spTree>
      <p:nvGrpSpPr>
        <p:cNvPr id="1" name=""/>
        <p:cNvGrpSpPr/>
        <p:nvPr/>
      </p:nvGrpSpPr>
      <p:grpSpPr>
        <a:xfrm>
          <a:off x="0" y="0"/>
          <a:ext cx="0" cy="0"/>
          <a:chOff x="0" y="0"/>
          <a:chExt cx="0" cy="0"/>
        </a:xfrm>
      </p:grpSpPr>
      <p:sp>
        <p:nvSpPr>
          <p:cNvPr id="2" name="Text 0"/>
          <p:cNvSpPr/>
          <p:nvPr/>
        </p:nvSpPr>
        <p:spPr>
          <a:xfrm>
            <a:off x="457200" y="1645920"/>
            <a:ext cx="8229600" cy="1097280"/>
          </a:xfrm>
          <a:prstGeom prst="rect">
            <a:avLst/>
          </a:prstGeom>
          <a:noFill/>
          <a:ln/>
        </p:spPr>
        <p:txBody>
          <a:bodyPr wrap="square" rtlCol="0" anchor="ctr"/>
          <a:lstStyle/>
          <a:p>
            <a:pPr marL="0" indent="0" algn="ctr">
              <a:buNone/>
            </a:pPr>
            <a:r>
              <a:rPr lang="en-US" sz="4000" b="1" dirty="0">
                <a:solidFill>
                  <a:srgbClr val="FFFFFF"/>
                </a:solidFill>
                <a:latin typeface="Calibri" pitchFamily="34" charset="0"/>
                <a:ea typeface="Calibri" pitchFamily="34" charset="-122"/>
                <a:cs typeface="Calibri" pitchFamily="34" charset="-120"/>
              </a:rPr>
              <a:t>Remote Patient Monitoring in UK Health and Social Care</a:t>
            </a:r>
            <a:endParaRPr lang="en-US" sz="4000" dirty="0"/>
          </a:p>
        </p:txBody>
      </p:sp>
      <p:sp>
        <p:nvSpPr>
          <p:cNvPr id="3" name="Text 1"/>
          <p:cNvSpPr/>
          <p:nvPr/>
        </p:nvSpPr>
        <p:spPr>
          <a:xfrm>
            <a:off x="457200" y="2743200"/>
            <a:ext cx="8229600" cy="457200"/>
          </a:xfrm>
          <a:prstGeom prst="rect">
            <a:avLst/>
          </a:prstGeom>
          <a:noFill/>
          <a:ln/>
        </p:spPr>
        <p:txBody>
          <a:bodyPr wrap="square" rtlCol="0" anchor="ctr"/>
          <a:lstStyle/>
          <a:p>
            <a:pPr marL="0" indent="0" algn="ctr">
              <a:buNone/>
            </a:pPr>
            <a:r>
              <a:rPr lang="en-US" sz="2000" i="1" dirty="0">
                <a:solidFill>
                  <a:srgbClr val="FFFFFF"/>
                </a:solidFill>
                <a:latin typeface="Calibri" pitchFamily="34" charset="0"/>
                <a:ea typeface="Calibri" pitchFamily="34" charset="-122"/>
                <a:cs typeface="Calibri" pitchFamily="34" charset="-120"/>
              </a:rPr>
              <a:t>A Critical Evaluation of Digital Transformation</a:t>
            </a:r>
            <a:endParaRPr lang="en-US" sz="2000" dirty="0"/>
          </a:p>
        </p:txBody>
      </p:sp>
      <p:sp>
        <p:nvSpPr>
          <p:cNvPr id="4" name="Text 2"/>
          <p:cNvSpPr/>
          <p:nvPr/>
        </p:nvSpPr>
        <p:spPr>
          <a:xfrm>
            <a:off x="457200" y="4206240"/>
            <a:ext cx="8229600" cy="27432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Student: </a:t>
            </a:r>
            <a:r>
              <a:rPr lang="en-US" sz="1400" b="1" dirty="0">
                <a:solidFill>
                  <a:srgbClr val="FFFFFF"/>
                </a:solidFill>
                <a:latin typeface="Calibri" pitchFamily="34" charset="0"/>
                <a:ea typeface="Calibri" pitchFamily="34" charset="-122"/>
                <a:cs typeface="Calibri" pitchFamily="34" charset="-120"/>
              </a:rPr>
              <a:t>Shareen Bi (2318894)</a:t>
            </a:r>
            <a:endParaRPr lang="en-US" sz="1400" dirty="0"/>
          </a:p>
        </p:txBody>
      </p:sp>
      <p:sp>
        <p:nvSpPr>
          <p:cNvPr id="5" name="Text 3"/>
          <p:cNvSpPr/>
          <p:nvPr/>
        </p:nvSpPr>
        <p:spPr>
          <a:xfrm>
            <a:off x="457200" y="4480560"/>
            <a:ext cx="8229600" cy="45720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BMHP6026 - Digital Transformation in Health and Care</a:t>
            </a:r>
            <a:endParaRPr lang="en-US" sz="1100" dirty="0"/>
          </a:p>
          <a:p>
            <a:pPr marL="0" indent="0" algn="ctr">
              <a:buNone/>
            </a:pPr>
            <a:r>
              <a:rPr lang="en-US" sz="1100" dirty="0">
                <a:solidFill>
                  <a:srgbClr val="FFFFFF"/>
                </a:solidFill>
                <a:latin typeface="Calibri" pitchFamily="34" charset="0"/>
                <a:ea typeface="Calibri" pitchFamily="34" charset="-122"/>
                <a:cs typeface="Calibri" pitchFamily="34" charset="-120"/>
              </a:rPr>
              <a:t>Component 2: Presentation • 8 March 2026</a:t>
            </a:r>
            <a:endParaRPr lang="en-US" sz="11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065A82"/>
                </a:solidFill>
                <a:latin typeface="Calibri" pitchFamily="34" charset="0"/>
                <a:ea typeface="Calibri" pitchFamily="34" charset="-122"/>
                <a:cs typeface="Calibri" pitchFamily="34" charset="-120"/>
              </a:rPr>
              <a:t>What is Remote Patient Monitoring?</a:t>
            </a:r>
            <a:endParaRPr lang="en-US" sz="3600" dirty="0"/>
          </a:p>
        </p:txBody>
      </p:sp>
      <p:sp>
        <p:nvSpPr>
          <p:cNvPr id="3" name="Text 1"/>
          <p:cNvSpPr/>
          <p:nvPr/>
        </p:nvSpPr>
        <p:spPr>
          <a:xfrm>
            <a:off x="457200" y="1188720"/>
            <a:ext cx="8229600" cy="731520"/>
          </a:xfrm>
          <a:prstGeom prst="rect">
            <a:avLst/>
          </a:prstGeom>
          <a:noFill/>
          <a:ln/>
        </p:spPr>
        <p:txBody>
          <a:bodyPr wrap="square" rtlCol="0" anchor="ctr"/>
          <a:lstStyle/>
          <a:p>
            <a:pPr marL="0" indent="0">
              <a:buNone/>
            </a:pPr>
            <a:r>
              <a:rPr lang="en-US" sz="1500" dirty="0">
                <a:solidFill>
                  <a:srgbClr val="2C3E50"/>
                </a:solidFill>
                <a:latin typeface="Calibri" pitchFamily="34" charset="0"/>
                <a:ea typeface="Calibri" pitchFamily="34" charset="-122"/>
                <a:cs typeface="Calibri" pitchFamily="34" charset="-120"/>
              </a:rPr>
              <a:t>RPM uses digital devices to monitor patients' health in their homes rather than in hospitals. It's part of the NHS Virtual Ward Programme, which delivered £450M investment to create hospital-level care at home.</a:t>
            </a:r>
            <a:endParaRPr lang="en-US" sz="1500" dirty="0"/>
          </a:p>
        </p:txBody>
      </p:sp>
      <p:sp>
        <p:nvSpPr>
          <p:cNvPr id="4" name="Shape 2"/>
          <p:cNvSpPr/>
          <p:nvPr/>
        </p:nvSpPr>
        <p:spPr>
          <a:xfrm>
            <a:off x="457200" y="2103120"/>
            <a:ext cx="2560320" cy="1005840"/>
          </a:xfrm>
          <a:prstGeom prst="rect">
            <a:avLst/>
          </a:prstGeom>
          <a:solidFill>
            <a:srgbClr val="1C7293"/>
          </a:solidFill>
          <a:ln/>
        </p:spPr>
        <p:txBody>
          <a:bodyPr/>
          <a:lstStyle/>
          <a:p>
            <a:endParaRPr lang="en-US"/>
          </a:p>
        </p:txBody>
      </p:sp>
      <p:sp>
        <p:nvSpPr>
          <p:cNvPr id="5" name="Text 3"/>
          <p:cNvSpPr/>
          <p:nvPr/>
        </p:nvSpPr>
        <p:spPr>
          <a:xfrm>
            <a:off x="457200" y="2194560"/>
            <a:ext cx="2560320" cy="91440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11,800</a:t>
            </a:r>
            <a:endParaRPr lang="en-US" sz="2000" dirty="0"/>
          </a:p>
          <a:p>
            <a:pPr marL="0" indent="0" algn="ctr">
              <a:buNone/>
            </a:pPr>
            <a:r>
              <a:rPr lang="en-US" sz="2000" b="1" dirty="0">
                <a:solidFill>
                  <a:srgbClr val="FFFFFF"/>
                </a:solidFill>
                <a:latin typeface="Calibri" pitchFamily="34" charset="0"/>
                <a:ea typeface="Calibri" pitchFamily="34" charset="-122"/>
                <a:cs typeface="Calibri" pitchFamily="34" charset="-120"/>
              </a:rPr>
              <a:t>virtual ward beds</a:t>
            </a:r>
            <a:endParaRPr lang="en-US" sz="2000" dirty="0"/>
          </a:p>
        </p:txBody>
      </p:sp>
      <p:sp>
        <p:nvSpPr>
          <p:cNvPr id="6" name="Shape 4"/>
          <p:cNvSpPr/>
          <p:nvPr/>
        </p:nvSpPr>
        <p:spPr>
          <a:xfrm>
            <a:off x="3291840" y="2103120"/>
            <a:ext cx="2560320" cy="1005840"/>
          </a:xfrm>
          <a:prstGeom prst="rect">
            <a:avLst/>
          </a:prstGeom>
          <a:solidFill>
            <a:srgbClr val="21295C"/>
          </a:solidFill>
          <a:ln/>
        </p:spPr>
        <p:txBody>
          <a:bodyPr/>
          <a:lstStyle/>
          <a:p>
            <a:endParaRPr lang="en-US"/>
          </a:p>
        </p:txBody>
      </p:sp>
      <p:sp>
        <p:nvSpPr>
          <p:cNvPr id="7" name="Text 5"/>
          <p:cNvSpPr/>
          <p:nvPr/>
        </p:nvSpPr>
        <p:spPr>
          <a:xfrm>
            <a:off x="3291840" y="2194560"/>
            <a:ext cx="2560320" cy="91440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354 wards</a:t>
            </a:r>
            <a:endParaRPr lang="en-US" sz="2000" dirty="0"/>
          </a:p>
          <a:p>
            <a:pPr marL="0" indent="0" algn="ctr">
              <a:buNone/>
            </a:pPr>
            <a:r>
              <a:rPr lang="en-US" sz="2000" b="1" dirty="0">
                <a:solidFill>
                  <a:srgbClr val="FFFFFF"/>
                </a:solidFill>
                <a:latin typeface="Calibri" pitchFamily="34" charset="0"/>
                <a:ea typeface="Calibri" pitchFamily="34" charset="-122"/>
                <a:cs typeface="Calibri" pitchFamily="34" charset="-120"/>
              </a:rPr>
              <a:t>across NHS</a:t>
            </a:r>
            <a:endParaRPr lang="en-US" sz="2000" dirty="0"/>
          </a:p>
        </p:txBody>
      </p:sp>
      <p:sp>
        <p:nvSpPr>
          <p:cNvPr id="8" name="Shape 6"/>
          <p:cNvSpPr/>
          <p:nvPr/>
        </p:nvSpPr>
        <p:spPr>
          <a:xfrm>
            <a:off x="6126480" y="2103120"/>
            <a:ext cx="2560320" cy="1005840"/>
          </a:xfrm>
          <a:prstGeom prst="rect">
            <a:avLst/>
          </a:prstGeom>
          <a:solidFill>
            <a:srgbClr val="065A82"/>
          </a:solidFill>
          <a:ln/>
        </p:spPr>
        <p:txBody>
          <a:bodyPr/>
          <a:lstStyle/>
          <a:p>
            <a:endParaRPr lang="en-US"/>
          </a:p>
        </p:txBody>
      </p:sp>
      <p:sp>
        <p:nvSpPr>
          <p:cNvPr id="9" name="Text 7"/>
          <p:cNvSpPr/>
          <p:nvPr/>
        </p:nvSpPr>
        <p:spPr>
          <a:xfrm>
            <a:off x="6126480" y="2194560"/>
            <a:ext cx="256032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4.7M older adults</a:t>
            </a:r>
            <a:endParaRPr lang="en-US" sz="1800" dirty="0"/>
          </a:p>
          <a:p>
            <a:pPr marL="0" indent="0" algn="ctr">
              <a:buNone/>
            </a:pPr>
            <a:r>
              <a:rPr lang="en-US" sz="1800" b="1" dirty="0">
                <a:solidFill>
                  <a:srgbClr val="FFFFFF"/>
                </a:solidFill>
                <a:latin typeface="Calibri" pitchFamily="34" charset="0"/>
                <a:ea typeface="Calibri" pitchFamily="34" charset="-122"/>
                <a:cs typeface="Calibri" pitchFamily="34" charset="-120"/>
              </a:rPr>
              <a:t>digitally excluded</a:t>
            </a:r>
            <a:endParaRPr lang="en-US" sz="1800" dirty="0"/>
          </a:p>
        </p:txBody>
      </p:sp>
      <p:sp>
        <p:nvSpPr>
          <p:cNvPr id="10" name="Text 8"/>
          <p:cNvSpPr/>
          <p:nvPr/>
        </p:nvSpPr>
        <p:spPr>
          <a:xfrm>
            <a:off x="457200" y="3383280"/>
            <a:ext cx="8229600" cy="365760"/>
          </a:xfrm>
          <a:prstGeom prst="rect">
            <a:avLst/>
          </a:prstGeom>
          <a:noFill/>
          <a:ln/>
        </p:spPr>
        <p:txBody>
          <a:bodyPr wrap="square" rtlCol="0" anchor="ctr"/>
          <a:lstStyle/>
          <a:p>
            <a:pPr marL="0" indent="0">
              <a:buNone/>
            </a:pPr>
            <a:r>
              <a:rPr lang="en-US" sz="1800" b="1" dirty="0">
                <a:solidFill>
                  <a:srgbClr val="065A82"/>
                </a:solidFill>
                <a:latin typeface="Calibri" pitchFamily="34" charset="0"/>
                <a:ea typeface="Calibri" pitchFamily="34" charset="-122"/>
                <a:cs typeface="Calibri" pitchFamily="34" charset="-120"/>
              </a:rPr>
              <a:t>Today's Focus: Three Critical Areas</a:t>
            </a:r>
            <a:endParaRPr lang="en-US" sz="1800" dirty="0"/>
          </a:p>
        </p:txBody>
      </p:sp>
      <p:sp>
        <p:nvSpPr>
          <p:cNvPr id="11" name="Text 9"/>
          <p:cNvSpPr/>
          <p:nvPr/>
        </p:nvSpPr>
        <p:spPr>
          <a:xfrm>
            <a:off x="457200" y="3840480"/>
            <a:ext cx="8229600" cy="1005840"/>
          </a:xfrm>
          <a:prstGeom prst="rect">
            <a:avLst/>
          </a:prstGeom>
          <a:noFill/>
          <a:ln/>
        </p:spPr>
        <p:txBody>
          <a:bodyPr wrap="square" rtlCol="0" anchor="ctr"/>
          <a:lstStyle/>
          <a:p>
            <a:pPr marL="0" indent="0">
              <a:buNone/>
            </a:pPr>
            <a:r>
              <a:rPr lang="en-US" sz="1300" b="1" dirty="0">
                <a:solidFill>
                  <a:srgbClr val="2C3E50"/>
                </a:solidFill>
                <a:latin typeface="Calibri" pitchFamily="34" charset="0"/>
                <a:ea typeface="Calibri" pitchFamily="34" charset="-122"/>
                <a:cs typeface="Calibri" pitchFamily="34" charset="-120"/>
              </a:rPr>
              <a:t>1. Workforce Impact </a:t>
            </a: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How RPM changes clinician roles and training needs</a:t>
            </a:r>
            <a:endParaRPr lang="en-US" sz="1300" dirty="0"/>
          </a:p>
          <a:p>
            <a:pPr marL="0" indent="0">
              <a:buNone/>
            </a:pPr>
            <a:r>
              <a:rPr lang="en-US" sz="1300" b="1" dirty="0">
                <a:solidFill>
                  <a:srgbClr val="2C3E50"/>
                </a:solidFill>
                <a:latin typeface="Calibri" pitchFamily="34" charset="0"/>
                <a:ea typeface="Calibri" pitchFamily="34" charset="-122"/>
                <a:cs typeface="Calibri" pitchFamily="34" charset="-120"/>
              </a:rPr>
              <a:t>2. Service Delivery </a:t>
            </a: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Cost-effectiveness evidence and when RPM actually works</a:t>
            </a:r>
            <a:endParaRPr lang="en-US" sz="1300" dirty="0"/>
          </a:p>
          <a:p>
            <a:pPr marL="0" indent="0">
              <a:buNone/>
            </a:pPr>
            <a:r>
              <a:rPr lang="en-US" sz="1300" b="1" dirty="0">
                <a:solidFill>
                  <a:srgbClr val="2C3E50"/>
                </a:solidFill>
                <a:latin typeface="Calibri" pitchFamily="34" charset="0"/>
                <a:ea typeface="Calibri" pitchFamily="34" charset="-122"/>
                <a:cs typeface="Calibri" pitchFamily="34" charset="-120"/>
              </a:rPr>
              <a:t>3. Patient Experience </a:t>
            </a: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Who benefits and who gets excluded from digital healthcare</a:t>
            </a:r>
            <a:endParaRPr lang="en-US" sz="13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065A82"/>
                </a:solidFill>
                <a:latin typeface="Calibri" pitchFamily="34" charset="0"/>
                <a:ea typeface="Calibri" pitchFamily="34" charset="-122"/>
                <a:cs typeface="Calibri" pitchFamily="34" charset="-120"/>
              </a:rPr>
              <a:t>Implementation Timeline &amp; Context</a:t>
            </a:r>
            <a:endParaRPr lang="en-US" sz="3600" dirty="0"/>
          </a:p>
        </p:txBody>
      </p:sp>
      <p:sp>
        <p:nvSpPr>
          <p:cNvPr id="3" name="Shape 1"/>
          <p:cNvSpPr/>
          <p:nvPr/>
        </p:nvSpPr>
        <p:spPr>
          <a:xfrm>
            <a:off x="731520" y="1280160"/>
            <a:ext cx="457200" cy="457200"/>
          </a:xfrm>
          <a:prstGeom prst="ellipse">
            <a:avLst/>
          </a:prstGeom>
          <a:solidFill>
            <a:srgbClr val="1C7293"/>
          </a:solidFill>
          <a:ln/>
        </p:spPr>
        <p:txBody>
          <a:bodyPr/>
          <a:lstStyle/>
          <a:p>
            <a:endParaRPr lang="en-US"/>
          </a:p>
        </p:txBody>
      </p:sp>
      <p:sp>
        <p:nvSpPr>
          <p:cNvPr id="4" name="Text 2"/>
          <p:cNvSpPr/>
          <p:nvPr/>
        </p:nvSpPr>
        <p:spPr>
          <a:xfrm>
            <a:off x="731520" y="1280160"/>
            <a:ext cx="45720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2019</a:t>
            </a:r>
            <a:endParaRPr lang="en-US" sz="1600" dirty="0"/>
          </a:p>
        </p:txBody>
      </p:sp>
      <p:sp>
        <p:nvSpPr>
          <p:cNvPr id="5" name="Text 3"/>
          <p:cNvSpPr/>
          <p:nvPr/>
        </p:nvSpPr>
        <p:spPr>
          <a:xfrm>
            <a:off x="457200" y="1828800"/>
            <a:ext cx="1005840" cy="548640"/>
          </a:xfrm>
          <a:prstGeom prst="rect">
            <a:avLst/>
          </a:prstGeom>
          <a:noFill/>
          <a:ln/>
        </p:spPr>
        <p:txBody>
          <a:bodyPr wrap="square" rtlCol="0" anchor="ctr"/>
          <a:lstStyle/>
          <a:p>
            <a:pPr marL="0" indent="0" algn="ctr">
              <a:buNone/>
            </a:pPr>
            <a:r>
              <a:rPr lang="en-US" sz="1000" dirty="0">
                <a:solidFill>
                  <a:srgbClr val="2C3E50"/>
                </a:solidFill>
                <a:latin typeface="Calibri" pitchFamily="34" charset="0"/>
                <a:ea typeface="Calibri" pitchFamily="34" charset="-122"/>
                <a:cs typeface="Calibri" pitchFamily="34" charset="-120"/>
              </a:rPr>
              <a:t>NHS Long Term Plan</a:t>
            </a:r>
            <a:endParaRPr lang="en-US" sz="1000" dirty="0"/>
          </a:p>
          <a:p>
            <a:pPr marL="0" indent="0" algn="ctr">
              <a:buNone/>
            </a:pPr>
            <a:r>
              <a:rPr lang="en-US" sz="1000" dirty="0">
                <a:solidFill>
                  <a:srgbClr val="2C3E50"/>
                </a:solidFill>
                <a:latin typeface="Calibri" pitchFamily="34" charset="0"/>
                <a:ea typeface="Calibri" pitchFamily="34" charset="-122"/>
                <a:cs typeface="Calibri" pitchFamily="34" charset="-120"/>
              </a:rPr>
              <a:t>sets RPM vision</a:t>
            </a:r>
            <a:endParaRPr lang="en-US" sz="1000" dirty="0"/>
          </a:p>
        </p:txBody>
      </p:sp>
      <p:sp>
        <p:nvSpPr>
          <p:cNvPr id="6" name="Shape 4"/>
          <p:cNvSpPr/>
          <p:nvPr/>
        </p:nvSpPr>
        <p:spPr>
          <a:xfrm>
            <a:off x="2834640" y="1280160"/>
            <a:ext cx="457200" cy="457200"/>
          </a:xfrm>
          <a:prstGeom prst="ellipse">
            <a:avLst/>
          </a:prstGeom>
          <a:solidFill>
            <a:srgbClr val="1C7293"/>
          </a:solidFill>
          <a:ln/>
        </p:spPr>
        <p:txBody>
          <a:bodyPr/>
          <a:lstStyle/>
          <a:p>
            <a:endParaRPr lang="en-US"/>
          </a:p>
        </p:txBody>
      </p:sp>
      <p:sp>
        <p:nvSpPr>
          <p:cNvPr id="7" name="Text 5"/>
          <p:cNvSpPr/>
          <p:nvPr/>
        </p:nvSpPr>
        <p:spPr>
          <a:xfrm>
            <a:off x="2834640" y="1280160"/>
            <a:ext cx="45720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2022</a:t>
            </a:r>
            <a:endParaRPr lang="en-US" sz="1600" dirty="0"/>
          </a:p>
        </p:txBody>
      </p:sp>
      <p:sp>
        <p:nvSpPr>
          <p:cNvPr id="8" name="Text 6"/>
          <p:cNvSpPr/>
          <p:nvPr/>
        </p:nvSpPr>
        <p:spPr>
          <a:xfrm>
            <a:off x="2560320" y="1828800"/>
            <a:ext cx="1005840" cy="548640"/>
          </a:xfrm>
          <a:prstGeom prst="rect">
            <a:avLst/>
          </a:prstGeom>
          <a:noFill/>
          <a:ln/>
        </p:spPr>
        <p:txBody>
          <a:bodyPr wrap="square" rtlCol="0" anchor="ctr"/>
          <a:lstStyle/>
          <a:p>
            <a:pPr marL="0" indent="0" algn="ctr">
              <a:buNone/>
            </a:pPr>
            <a:r>
              <a:rPr lang="en-US" sz="1000" dirty="0">
                <a:solidFill>
                  <a:srgbClr val="2C3E50"/>
                </a:solidFill>
                <a:latin typeface="Calibri" pitchFamily="34" charset="0"/>
                <a:ea typeface="Calibri" pitchFamily="34" charset="-122"/>
                <a:cs typeface="Calibri" pitchFamily="34" charset="-120"/>
              </a:rPr>
              <a:t>£450M Virtual Wards</a:t>
            </a:r>
            <a:endParaRPr lang="en-US" sz="1000" dirty="0"/>
          </a:p>
          <a:p>
            <a:pPr marL="0" indent="0" algn="ctr">
              <a:buNone/>
            </a:pPr>
            <a:r>
              <a:rPr lang="en-US" sz="1000" dirty="0">
                <a:solidFill>
                  <a:srgbClr val="2C3E50"/>
                </a:solidFill>
                <a:latin typeface="Calibri" pitchFamily="34" charset="0"/>
                <a:ea typeface="Calibri" pitchFamily="34" charset="-122"/>
                <a:cs typeface="Calibri" pitchFamily="34" charset="-120"/>
              </a:rPr>
              <a:t>Programme launched</a:t>
            </a:r>
            <a:endParaRPr lang="en-US" sz="1000" dirty="0"/>
          </a:p>
        </p:txBody>
      </p:sp>
      <p:sp>
        <p:nvSpPr>
          <p:cNvPr id="9" name="Shape 7"/>
          <p:cNvSpPr/>
          <p:nvPr/>
        </p:nvSpPr>
        <p:spPr>
          <a:xfrm>
            <a:off x="4937760" y="1280160"/>
            <a:ext cx="457200" cy="457200"/>
          </a:xfrm>
          <a:prstGeom prst="ellipse">
            <a:avLst/>
          </a:prstGeom>
          <a:solidFill>
            <a:srgbClr val="1C7293"/>
          </a:solidFill>
          <a:ln/>
        </p:spPr>
        <p:txBody>
          <a:bodyPr/>
          <a:lstStyle/>
          <a:p>
            <a:endParaRPr lang="en-US"/>
          </a:p>
        </p:txBody>
      </p:sp>
      <p:sp>
        <p:nvSpPr>
          <p:cNvPr id="10" name="Text 8"/>
          <p:cNvSpPr/>
          <p:nvPr/>
        </p:nvSpPr>
        <p:spPr>
          <a:xfrm>
            <a:off x="4937760" y="1280160"/>
            <a:ext cx="45720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2023</a:t>
            </a:r>
            <a:endParaRPr lang="en-US" sz="1600" dirty="0"/>
          </a:p>
        </p:txBody>
      </p:sp>
      <p:sp>
        <p:nvSpPr>
          <p:cNvPr id="11" name="Text 9"/>
          <p:cNvSpPr/>
          <p:nvPr/>
        </p:nvSpPr>
        <p:spPr>
          <a:xfrm>
            <a:off x="4663440" y="1828800"/>
            <a:ext cx="1005840" cy="548640"/>
          </a:xfrm>
          <a:prstGeom prst="rect">
            <a:avLst/>
          </a:prstGeom>
          <a:noFill/>
          <a:ln/>
        </p:spPr>
        <p:txBody>
          <a:bodyPr wrap="square" rtlCol="0" anchor="ctr"/>
          <a:lstStyle/>
          <a:p>
            <a:pPr marL="0" indent="0" algn="ctr">
              <a:buNone/>
            </a:pPr>
            <a:r>
              <a:rPr lang="en-US" sz="1000" dirty="0">
                <a:solidFill>
                  <a:srgbClr val="2C3E50"/>
                </a:solidFill>
                <a:latin typeface="Calibri" pitchFamily="34" charset="0"/>
                <a:ea typeface="Calibri" pitchFamily="34" charset="-122"/>
                <a:cs typeface="Calibri" pitchFamily="34" charset="-120"/>
              </a:rPr>
              <a:t>11,800 beds at</a:t>
            </a:r>
            <a:endParaRPr lang="en-US" sz="1000" dirty="0"/>
          </a:p>
          <a:p>
            <a:pPr marL="0" indent="0" algn="ctr">
              <a:buNone/>
            </a:pPr>
            <a:r>
              <a:rPr lang="en-US" sz="1000" dirty="0">
                <a:solidFill>
                  <a:srgbClr val="2C3E50"/>
                </a:solidFill>
                <a:latin typeface="Calibri" pitchFamily="34" charset="0"/>
                <a:ea typeface="Calibri" pitchFamily="34" charset="-122"/>
                <a:cs typeface="Calibri" pitchFamily="34" charset="-120"/>
              </a:rPr>
              <a:t>73% occupancy</a:t>
            </a:r>
            <a:endParaRPr lang="en-US" sz="1000" dirty="0"/>
          </a:p>
        </p:txBody>
      </p:sp>
      <p:sp>
        <p:nvSpPr>
          <p:cNvPr id="12" name="Shape 10"/>
          <p:cNvSpPr/>
          <p:nvPr/>
        </p:nvSpPr>
        <p:spPr>
          <a:xfrm>
            <a:off x="7040880" y="1280160"/>
            <a:ext cx="457200" cy="457200"/>
          </a:xfrm>
          <a:prstGeom prst="ellipse">
            <a:avLst/>
          </a:prstGeom>
          <a:solidFill>
            <a:srgbClr val="1C7293"/>
          </a:solidFill>
          <a:ln/>
        </p:spPr>
        <p:txBody>
          <a:bodyPr/>
          <a:lstStyle/>
          <a:p>
            <a:endParaRPr lang="en-US"/>
          </a:p>
        </p:txBody>
      </p:sp>
      <p:sp>
        <p:nvSpPr>
          <p:cNvPr id="13" name="Text 11"/>
          <p:cNvSpPr/>
          <p:nvPr/>
        </p:nvSpPr>
        <p:spPr>
          <a:xfrm>
            <a:off x="7040880" y="1280160"/>
            <a:ext cx="457200" cy="45720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2024</a:t>
            </a:r>
            <a:endParaRPr lang="en-US" sz="1600" dirty="0"/>
          </a:p>
        </p:txBody>
      </p:sp>
      <p:sp>
        <p:nvSpPr>
          <p:cNvPr id="14" name="Text 12"/>
          <p:cNvSpPr/>
          <p:nvPr/>
        </p:nvSpPr>
        <p:spPr>
          <a:xfrm>
            <a:off x="6766560" y="1828800"/>
            <a:ext cx="1005840" cy="548640"/>
          </a:xfrm>
          <a:prstGeom prst="rect">
            <a:avLst/>
          </a:prstGeom>
          <a:noFill/>
          <a:ln/>
        </p:spPr>
        <p:txBody>
          <a:bodyPr wrap="square" rtlCol="0" anchor="ctr"/>
          <a:lstStyle/>
          <a:p>
            <a:pPr marL="0" indent="0" algn="ctr">
              <a:buNone/>
            </a:pPr>
            <a:r>
              <a:rPr lang="en-US" sz="1000" dirty="0">
                <a:solidFill>
                  <a:srgbClr val="2C3E50"/>
                </a:solidFill>
                <a:latin typeface="Calibri" pitchFamily="34" charset="0"/>
                <a:ea typeface="Calibri" pitchFamily="34" charset="-122"/>
                <a:cs typeface="Calibri" pitchFamily="34" charset="-120"/>
              </a:rPr>
              <a:t>354 wards operational</a:t>
            </a:r>
            <a:endParaRPr lang="en-US" sz="1000" dirty="0"/>
          </a:p>
          <a:p>
            <a:pPr marL="0" indent="0" algn="ctr">
              <a:buNone/>
            </a:pPr>
            <a:r>
              <a:rPr lang="en-US" sz="1000" dirty="0">
                <a:solidFill>
                  <a:srgbClr val="2C3E50"/>
                </a:solidFill>
                <a:latin typeface="Calibri" pitchFamily="34" charset="0"/>
                <a:ea typeface="Calibri" pitchFamily="34" charset="-122"/>
                <a:cs typeface="Calibri" pitchFamily="34" charset="-120"/>
              </a:rPr>
              <a:t>Equity concerns emerge</a:t>
            </a:r>
            <a:endParaRPr lang="en-US" sz="1000" dirty="0"/>
          </a:p>
        </p:txBody>
      </p:sp>
      <p:sp>
        <p:nvSpPr>
          <p:cNvPr id="15" name="Shape 13"/>
          <p:cNvSpPr/>
          <p:nvPr/>
        </p:nvSpPr>
        <p:spPr>
          <a:xfrm>
            <a:off x="960120" y="1508760"/>
            <a:ext cx="6492240" cy="0"/>
          </a:xfrm>
          <a:prstGeom prst="line">
            <a:avLst/>
          </a:prstGeom>
          <a:noFill/>
          <a:ln w="25400">
            <a:solidFill>
              <a:srgbClr val="1C7293"/>
            </a:solidFill>
            <a:prstDash val="solid"/>
          </a:ln>
        </p:spPr>
        <p:txBody>
          <a:bodyPr/>
          <a:lstStyle/>
          <a:p>
            <a:endParaRPr lang="en-US"/>
          </a:p>
        </p:txBody>
      </p:sp>
      <p:sp>
        <p:nvSpPr>
          <p:cNvPr id="16" name="Text 14"/>
          <p:cNvSpPr/>
          <p:nvPr/>
        </p:nvSpPr>
        <p:spPr>
          <a:xfrm>
            <a:off x="457200" y="3017520"/>
            <a:ext cx="8229600" cy="274320"/>
          </a:xfrm>
          <a:prstGeom prst="rect">
            <a:avLst/>
          </a:prstGeom>
          <a:noFill/>
          <a:ln/>
        </p:spPr>
        <p:txBody>
          <a:bodyPr wrap="square" rtlCol="0" anchor="ctr"/>
          <a:lstStyle/>
          <a:p>
            <a:pPr marL="0" indent="0">
              <a:buNone/>
            </a:pPr>
            <a:r>
              <a:rPr lang="en-US" sz="1600" b="1" dirty="0">
                <a:solidFill>
                  <a:srgbClr val="21295C"/>
                </a:solidFill>
                <a:latin typeface="Calibri" pitchFamily="34" charset="0"/>
                <a:ea typeface="Calibri" pitchFamily="34" charset="-122"/>
                <a:cs typeface="Calibri" pitchFamily="34" charset="-120"/>
              </a:rPr>
              <a:t>Central Argument:</a:t>
            </a:r>
            <a:endParaRPr lang="en-US" sz="1600" dirty="0"/>
          </a:p>
        </p:txBody>
      </p:sp>
      <p:sp>
        <p:nvSpPr>
          <p:cNvPr id="17" name="Text 15"/>
          <p:cNvSpPr/>
          <p:nvPr/>
        </p:nvSpPr>
        <p:spPr>
          <a:xfrm>
            <a:off x="457200" y="3383280"/>
            <a:ext cx="8229600" cy="640080"/>
          </a:xfrm>
          <a:prstGeom prst="rect">
            <a:avLst/>
          </a:prstGeom>
          <a:noFill/>
          <a:ln/>
        </p:spPr>
        <p:txBody>
          <a:bodyPr wrap="square" rtlCol="0" anchor="ctr"/>
          <a:lstStyle/>
          <a:p>
            <a:pPr marL="0" indent="0">
              <a:buNone/>
            </a:pPr>
            <a:r>
              <a:rPr lang="en-US" sz="1400" i="1" dirty="0">
                <a:solidFill>
                  <a:srgbClr val="2C3E50"/>
                </a:solidFill>
                <a:latin typeface="Calibri" pitchFamily="34" charset="0"/>
                <a:ea typeface="Calibri" pitchFamily="34" charset="-122"/>
                <a:cs typeface="Calibri" pitchFamily="34" charset="-120"/>
              </a:rPr>
              <a:t>I contend that RPM demonstrates context-dependent effectiveness rather than universal benefit. While evidence shows genuine clinical gains for targeted populations, simultaneous digital exclusion affecting 4.7 million older adults reveals a fundamental tension between technological advancement and healthcare equity.</a:t>
            </a:r>
            <a:endParaRPr lang="en-US" sz="1400" dirty="0"/>
          </a:p>
        </p:txBody>
      </p:sp>
      <p:sp>
        <p:nvSpPr>
          <p:cNvPr id="18" name="Text 16"/>
          <p:cNvSpPr/>
          <p:nvPr/>
        </p:nvSpPr>
        <p:spPr>
          <a:xfrm>
            <a:off x="457200" y="4754880"/>
            <a:ext cx="8229600" cy="182880"/>
          </a:xfrm>
          <a:prstGeom prst="rect">
            <a:avLst/>
          </a:prstGeom>
          <a:noFill/>
          <a:ln/>
        </p:spPr>
        <p:txBody>
          <a:bodyPr wrap="square" rtlCol="0" anchor="ctr"/>
          <a:lstStyle/>
          <a:p>
            <a:pPr marL="0" indent="0">
              <a:buNone/>
            </a:pPr>
            <a:r>
              <a:rPr lang="en-US" sz="900" i="1" dirty="0">
                <a:solidFill>
                  <a:srgbClr val="5A6C7D"/>
                </a:solidFill>
                <a:latin typeface="Calibri" pitchFamily="34" charset="0"/>
                <a:ea typeface="Calibri" pitchFamily="34" charset="-122"/>
                <a:cs typeface="Calibri" pitchFamily="34" charset="-120"/>
              </a:rPr>
              <a:t>Sources: NHS England (2019, 2023); Age UK (2024)</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400" b="1" dirty="0">
                <a:solidFill>
                  <a:srgbClr val="065A82"/>
                </a:solidFill>
                <a:latin typeface="Calibri" pitchFamily="34" charset="0"/>
                <a:ea typeface="Calibri" pitchFamily="34" charset="-122"/>
                <a:cs typeface="Calibri" pitchFamily="34" charset="-120"/>
              </a:rPr>
              <a:t>Workforce: Efficiency Gains vs. Implementation Strain</a:t>
            </a:r>
            <a:endParaRPr lang="en-US" sz="3400" dirty="0"/>
          </a:p>
        </p:txBody>
      </p:sp>
      <p:sp>
        <p:nvSpPr>
          <p:cNvPr id="3" name="Shape 1"/>
          <p:cNvSpPr/>
          <p:nvPr/>
        </p:nvSpPr>
        <p:spPr>
          <a:xfrm>
            <a:off x="457200" y="1097280"/>
            <a:ext cx="4023360" cy="3200400"/>
          </a:xfrm>
          <a:prstGeom prst="rect">
            <a:avLst/>
          </a:prstGeom>
          <a:solidFill>
            <a:srgbClr val="E8F4F8"/>
          </a:solidFill>
          <a:ln w="25400">
            <a:solidFill>
              <a:srgbClr val="1C7293"/>
            </a:solidFill>
            <a:prstDash val="solid"/>
          </a:ln>
        </p:spPr>
        <p:txBody>
          <a:bodyPr/>
          <a:lstStyle/>
          <a:p>
            <a:endParaRPr lang="en-US"/>
          </a:p>
        </p:txBody>
      </p:sp>
      <p:sp>
        <p:nvSpPr>
          <p:cNvPr id="4" name="Text 2"/>
          <p:cNvSpPr/>
          <p:nvPr/>
        </p:nvSpPr>
        <p:spPr>
          <a:xfrm>
            <a:off x="640080" y="1280160"/>
            <a:ext cx="3657600" cy="365760"/>
          </a:xfrm>
          <a:prstGeom prst="rect">
            <a:avLst/>
          </a:prstGeom>
          <a:noFill/>
          <a:ln/>
        </p:spPr>
        <p:txBody>
          <a:bodyPr wrap="square" rtlCol="0" anchor="ctr"/>
          <a:lstStyle/>
          <a:p>
            <a:pPr marL="0" indent="0">
              <a:buNone/>
            </a:pPr>
            <a:r>
              <a:rPr lang="en-US" sz="1600" b="1" dirty="0">
                <a:solidFill>
                  <a:srgbClr val="065A82"/>
                </a:solidFill>
                <a:latin typeface="Calibri" pitchFamily="34" charset="0"/>
                <a:ea typeface="Calibri" pitchFamily="34" charset="-122"/>
                <a:cs typeface="Calibri" pitchFamily="34" charset="-120"/>
              </a:rPr>
              <a:t>✓ Documented Efficiency Gains</a:t>
            </a:r>
            <a:endParaRPr lang="en-US" sz="1600" dirty="0"/>
          </a:p>
        </p:txBody>
      </p:sp>
      <p:sp>
        <p:nvSpPr>
          <p:cNvPr id="5" name="Text 3"/>
          <p:cNvSpPr/>
          <p:nvPr/>
        </p:nvSpPr>
        <p:spPr>
          <a:xfrm>
            <a:off x="731520" y="1737360"/>
            <a:ext cx="3657600" cy="2286000"/>
          </a:xfrm>
          <a:prstGeom prst="rect">
            <a:avLst/>
          </a:prstGeom>
          <a:noFill/>
          <a:ln/>
        </p:spPr>
        <p:txBody>
          <a:bodyPr wrap="square" rtlCol="0" anchor="ctr"/>
          <a:lstStyle/>
          <a:p>
            <a:pPr marL="0" indent="0">
              <a:buNone/>
            </a:pPr>
            <a:r>
              <a:rPr lang="en-US" sz="1300" dirty="0">
                <a:solidFill>
                  <a:srgbClr val="2C3E50"/>
                </a:solidFill>
                <a:latin typeface="Calibri" pitchFamily="34" charset="0"/>
                <a:ea typeface="Calibri" pitchFamily="34" charset="-122"/>
                <a:cs typeface="Calibri" pitchFamily="34" charset="-120"/>
              </a:rPr>
              <a:t>• 43% less clinician time </a:t>
            </a:r>
            <a:endParaRPr lang="en-US" sz="1300" dirty="0"/>
          </a:p>
          <a:p>
            <a:pPr marL="0" indent="0">
              <a:buNone/>
            </a:pPr>
            <a:r>
              <a:rPr lang="en-US" sz="1100" dirty="0">
                <a:solidFill>
                  <a:srgbClr val="2C3E50"/>
                </a:solidFill>
                <a:latin typeface="Calibri" pitchFamily="34" charset="0"/>
                <a:ea typeface="Calibri" pitchFamily="34" charset="-122"/>
                <a:cs typeface="Calibri" pitchFamily="34" charset="-120"/>
              </a:rPr>
              <a:t>  (app vs telephone monitoring)</a:t>
            </a:r>
            <a:endParaRPr lang="en-US" sz="1300" dirty="0"/>
          </a:p>
          <a:p>
            <a:pPr marL="0" indent="0">
              <a:buNone/>
            </a:pP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Theoretical nurse ratios:</a:t>
            </a:r>
            <a:endParaRPr lang="en-US" sz="1300" dirty="0"/>
          </a:p>
          <a:p>
            <a:pPr marL="0" indent="0">
              <a:buNone/>
            </a:pPr>
            <a:r>
              <a:rPr lang="en-US" sz="1100" dirty="0">
                <a:solidFill>
                  <a:srgbClr val="2C3E50"/>
                </a:solidFill>
                <a:latin typeface="Calibri" pitchFamily="34" charset="0"/>
                <a:ea typeface="Calibri" pitchFamily="34" charset="-122"/>
                <a:cs typeface="Calibri" pitchFamily="34" charset="-120"/>
              </a:rPr>
              <a:t>  1:40 → 1:300 for long-term</a:t>
            </a:r>
            <a:endParaRPr lang="en-US" sz="1300" dirty="0"/>
          </a:p>
          <a:p>
            <a:pPr marL="0" indent="0">
              <a:buNone/>
            </a:pPr>
            <a:r>
              <a:rPr lang="en-US" sz="1100" dirty="0">
                <a:solidFill>
                  <a:srgbClr val="2C3E50"/>
                </a:solidFill>
                <a:latin typeface="Calibri" pitchFamily="34" charset="0"/>
                <a:ea typeface="Calibri" pitchFamily="34" charset="-122"/>
                <a:cs typeface="Calibri" pitchFamily="34" charset="-120"/>
              </a:rPr>
              <a:t>  condition monitoring</a:t>
            </a:r>
            <a:endParaRPr lang="en-US" sz="1300" dirty="0"/>
          </a:p>
          <a:p>
            <a:pPr marL="0" indent="0">
              <a:buNone/>
            </a:pP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Improved accessibility for</a:t>
            </a: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mobility-limited patients</a:t>
            </a:r>
            <a:endParaRPr lang="en-US" sz="1300" dirty="0"/>
          </a:p>
        </p:txBody>
      </p:sp>
      <p:sp>
        <p:nvSpPr>
          <p:cNvPr id="6" name="Shape 4"/>
          <p:cNvSpPr/>
          <p:nvPr/>
        </p:nvSpPr>
        <p:spPr>
          <a:xfrm>
            <a:off x="4663440" y="1097280"/>
            <a:ext cx="4023360" cy="3200400"/>
          </a:xfrm>
          <a:prstGeom prst="rect">
            <a:avLst/>
          </a:prstGeom>
          <a:solidFill>
            <a:srgbClr val="FCE8E8"/>
          </a:solidFill>
          <a:ln w="25400">
            <a:solidFill>
              <a:srgbClr val="C0504D"/>
            </a:solidFill>
            <a:prstDash val="solid"/>
          </a:ln>
        </p:spPr>
        <p:txBody>
          <a:bodyPr/>
          <a:lstStyle/>
          <a:p>
            <a:endParaRPr lang="en-US"/>
          </a:p>
        </p:txBody>
      </p:sp>
      <p:sp>
        <p:nvSpPr>
          <p:cNvPr id="7" name="Text 5"/>
          <p:cNvSpPr/>
          <p:nvPr/>
        </p:nvSpPr>
        <p:spPr>
          <a:xfrm>
            <a:off x="4846320" y="1280160"/>
            <a:ext cx="3657600" cy="365760"/>
          </a:xfrm>
          <a:prstGeom prst="rect">
            <a:avLst/>
          </a:prstGeom>
          <a:noFill/>
          <a:ln/>
        </p:spPr>
        <p:txBody>
          <a:bodyPr wrap="square" rtlCol="0" anchor="ctr"/>
          <a:lstStyle/>
          <a:p>
            <a:pPr marL="0" indent="0">
              <a:buNone/>
            </a:pPr>
            <a:r>
              <a:rPr lang="en-US" sz="1600" b="1" dirty="0">
                <a:solidFill>
                  <a:srgbClr val="C0504D"/>
                </a:solidFill>
                <a:latin typeface="Calibri" pitchFamily="34" charset="0"/>
                <a:ea typeface="Calibri" pitchFamily="34" charset="-122"/>
                <a:cs typeface="Calibri" pitchFamily="34" charset="-120"/>
              </a:rPr>
              <a:t>✗ Critical Implementation Gaps</a:t>
            </a:r>
            <a:endParaRPr lang="en-US" sz="1600" dirty="0"/>
          </a:p>
        </p:txBody>
      </p:sp>
      <p:sp>
        <p:nvSpPr>
          <p:cNvPr id="8" name="Text 6"/>
          <p:cNvSpPr/>
          <p:nvPr/>
        </p:nvSpPr>
        <p:spPr>
          <a:xfrm>
            <a:off x="4754880" y="1737360"/>
            <a:ext cx="3657600" cy="2286000"/>
          </a:xfrm>
          <a:prstGeom prst="rect">
            <a:avLst/>
          </a:prstGeom>
          <a:noFill/>
          <a:ln/>
        </p:spPr>
        <p:txBody>
          <a:bodyPr wrap="square" rtlCol="0" anchor="ctr"/>
          <a:lstStyle/>
          <a:p>
            <a:pPr marL="0" indent="0">
              <a:buNone/>
            </a:pPr>
            <a:r>
              <a:rPr lang="en-US" sz="1300" dirty="0">
                <a:solidFill>
                  <a:srgbClr val="2C3E50"/>
                </a:solidFill>
                <a:latin typeface="Calibri" pitchFamily="34" charset="0"/>
                <a:ea typeface="Calibri" pitchFamily="34" charset="-122"/>
                <a:cs typeface="Calibri" pitchFamily="34" charset="-120"/>
              </a:rPr>
              <a:t>• Inadequate training identified</a:t>
            </a:r>
            <a:endParaRPr lang="en-US" sz="1300" dirty="0"/>
          </a:p>
          <a:p>
            <a:pPr marL="0" indent="0">
              <a:buNone/>
            </a:pPr>
            <a:r>
              <a:rPr lang="en-US" sz="1000" dirty="0">
                <a:solidFill>
                  <a:srgbClr val="2C3E50"/>
                </a:solidFill>
                <a:latin typeface="Calibri" pitchFamily="34" charset="0"/>
                <a:ea typeface="Calibri" pitchFamily="34" charset="-122"/>
                <a:cs typeface="Calibri" pitchFamily="34" charset="-120"/>
              </a:rPr>
              <a:t>  across 28 NHS sites (Sidhu 2023)</a:t>
            </a:r>
            <a:endParaRPr lang="en-US" sz="1300" dirty="0"/>
          </a:p>
          <a:p>
            <a:pPr marL="0" indent="0">
              <a:buNone/>
            </a:pP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Only 64% of clinicians had</a:t>
            </a:r>
            <a:endParaRPr lang="en-US" sz="1300" dirty="0"/>
          </a:p>
          <a:p>
            <a:pPr marL="0" indent="0">
              <a:buNone/>
            </a:pPr>
            <a:r>
              <a:rPr lang="en-US" sz="1000" dirty="0">
                <a:solidFill>
                  <a:srgbClr val="2C3E50"/>
                </a:solidFill>
                <a:latin typeface="Calibri" pitchFamily="34" charset="0"/>
                <a:ea typeface="Calibri" pitchFamily="34" charset="-122"/>
                <a:cs typeface="Calibri" pitchFamily="34" charset="-120"/>
              </a:rPr>
              <a:t>  guideline access (Theodoros)</a:t>
            </a:r>
            <a:endParaRPr lang="en-US" sz="1300" dirty="0"/>
          </a:p>
          <a:p>
            <a:pPr marL="0" indent="0">
              <a:buNone/>
            </a:pP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"Invisible work" burden:</a:t>
            </a:r>
            <a:endParaRPr lang="en-US" sz="1300" dirty="0"/>
          </a:p>
          <a:p>
            <a:pPr marL="0" indent="0">
              <a:buNone/>
            </a:pPr>
            <a:r>
              <a:rPr lang="en-US" sz="1000" dirty="0">
                <a:solidFill>
                  <a:srgbClr val="2C3E50"/>
                </a:solidFill>
                <a:latin typeface="Calibri" pitchFamily="34" charset="0"/>
                <a:ea typeface="Calibri" pitchFamily="34" charset="-122"/>
                <a:cs typeface="Calibri" pitchFamily="34" charset="-120"/>
              </a:rPr>
              <a:t>  Data translation not captured</a:t>
            </a:r>
            <a:endParaRPr lang="en-US" sz="1300" dirty="0"/>
          </a:p>
          <a:p>
            <a:pPr marL="0" indent="0">
              <a:buNone/>
            </a:pPr>
            <a:r>
              <a:rPr lang="en-US" sz="1300" dirty="0">
                <a:solidFill>
                  <a:srgbClr val="2C3E50"/>
                </a:solidFill>
                <a:latin typeface="Calibri" pitchFamily="34" charset="0"/>
                <a:ea typeface="Calibri" pitchFamily="34" charset="-122"/>
                <a:cs typeface="Calibri" pitchFamily="34" charset="-120"/>
              </a:rPr>
              <a:t>  in efficiency calculations</a:t>
            </a:r>
            <a:endParaRPr lang="en-US" sz="1300" dirty="0"/>
          </a:p>
        </p:txBody>
      </p:sp>
      <p:sp>
        <p:nvSpPr>
          <p:cNvPr id="9" name="Text 7"/>
          <p:cNvSpPr/>
          <p:nvPr/>
        </p:nvSpPr>
        <p:spPr>
          <a:xfrm>
            <a:off x="457200" y="4434840"/>
            <a:ext cx="8229600" cy="457200"/>
          </a:xfrm>
          <a:prstGeom prst="rect">
            <a:avLst/>
          </a:prstGeom>
          <a:noFill/>
          <a:ln/>
        </p:spPr>
        <p:txBody>
          <a:bodyPr wrap="square" rtlCol="0" anchor="ctr"/>
          <a:lstStyle/>
          <a:p>
            <a:pPr marL="0" indent="0">
              <a:buNone/>
            </a:pPr>
            <a:r>
              <a:rPr lang="en-US" sz="1100" i="1" dirty="0">
                <a:solidFill>
                  <a:srgbClr val="2C3E50"/>
                </a:solidFill>
                <a:latin typeface="Calibri" pitchFamily="34" charset="0"/>
                <a:ea typeface="Calibri" pitchFamily="34" charset="-122"/>
                <a:cs typeface="Calibri" pitchFamily="34" charset="-120"/>
              </a:rPr>
              <a:t>Critical Analysis: The Topol Review's projection that 90% of NHS jobs will require digital skills exposes a fundamental implementation gap—we are deploying technology faster than we are preparing the workforce to use it safely.</a:t>
            </a:r>
            <a:endParaRPr lang="en-US" sz="1100" dirty="0"/>
          </a:p>
        </p:txBody>
      </p:sp>
      <p:sp>
        <p:nvSpPr>
          <p:cNvPr id="10" name="Text 8"/>
          <p:cNvSpPr/>
          <p:nvPr/>
        </p:nvSpPr>
        <p:spPr>
          <a:xfrm>
            <a:off x="457200" y="4870174"/>
            <a:ext cx="8229600" cy="182880"/>
          </a:xfrm>
          <a:prstGeom prst="rect">
            <a:avLst/>
          </a:prstGeom>
          <a:noFill/>
          <a:ln/>
        </p:spPr>
        <p:txBody>
          <a:bodyPr wrap="square" rtlCol="0" anchor="ctr"/>
          <a:lstStyle/>
          <a:p>
            <a:pPr marL="0" indent="0">
              <a:buNone/>
            </a:pPr>
            <a:r>
              <a:rPr lang="en-US" sz="900" i="1" dirty="0">
                <a:solidFill>
                  <a:srgbClr val="5A6C7D"/>
                </a:solidFill>
                <a:latin typeface="Calibri" pitchFamily="34" charset="0"/>
                <a:ea typeface="Calibri" pitchFamily="34" charset="-122"/>
                <a:cs typeface="Calibri" pitchFamily="34" charset="-120"/>
              </a:rPr>
              <a:t>Sources: Greenhalgh et al. (2021); NHS Confederation (2023); Sidhu et al. (2023); Theodoros et al. (2022); Fulop et al. (2023)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065A82"/>
                </a:solidFill>
                <a:latin typeface="Calibri" pitchFamily="34" charset="0"/>
                <a:ea typeface="Calibri" pitchFamily="34" charset="-122"/>
                <a:cs typeface="Calibri" pitchFamily="34" charset="-120"/>
              </a:rPr>
              <a:t>Service Delivery: When RPM Works (and When It Fails)</a:t>
            </a:r>
            <a:endParaRPr lang="en-US" sz="32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188720"/>
          <a:ext cx="8229600" cy="237744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594360">
                <a:tc>
                  <a:txBody>
                    <a:bodyPr/>
                    <a:lstStyle/>
                    <a:p>
                      <a:pPr marL="0" indent="0" algn="ctr">
                        <a:buNone/>
                      </a:pP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solidFill>
                      <a:srgbClr val="065A82"/>
                    </a:solidFill>
                  </a:tcPr>
                </a:tc>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WSD Trial (2008-2012)</a:t>
                      </a: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solidFill>
                      <a:srgbClr val="065A82"/>
                    </a:solidFill>
                  </a:tcPr>
                </a:tc>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Recent Evaluations (2023-24)</a:t>
                      </a: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solidFill>
                      <a:srgbClr val="065A82"/>
                    </a:solidFill>
                  </a:tcPr>
                </a:tc>
                <a:extLst>
                  <a:ext uri="{0D108BD9-81ED-4DB2-BD59-A6C34878D82A}">
                    <a16:rowId xmlns:a16="http://schemas.microsoft.com/office/drawing/2014/main" val="10000"/>
                  </a:ext>
                </a:extLst>
              </a:tr>
              <a:tr h="594360">
                <a:tc>
                  <a:txBody>
                    <a:bodyPr/>
                    <a:lstStyle/>
                    <a:p>
                      <a:pPr marL="0" indent="0" algn="ctr">
                        <a:buNone/>
                      </a:pPr>
                      <a:r>
                        <a:rPr lang="en-US" sz="1100" b="1" dirty="0">
                          <a:solidFill>
                            <a:srgbClr val="2C3E50"/>
                          </a:solidFill>
                          <a:latin typeface="Calibri" pitchFamily="34" charset="0"/>
                          <a:ea typeface="Calibri" pitchFamily="34" charset="-122"/>
                          <a:cs typeface="Calibri" pitchFamily="34" charset="-120"/>
                        </a:rPr>
                        <a:t>Cost-Effectiveness</a:t>
                      </a: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1000" dirty="0">
                          <a:solidFill>
                            <a:srgbClr val="C0504D"/>
                          </a:solidFill>
                          <a:latin typeface="Calibri" pitchFamily="34" charset="0"/>
                          <a:ea typeface="Calibri" pitchFamily="34" charset="-122"/>
                          <a:cs typeface="Calibri" pitchFamily="34" charset="-120"/>
                        </a:rPr>
                        <a:t>£92,000/QALY</a:t>
                      </a:r>
                      <a:endParaRPr lang="en-US" sz="1000" dirty="0">
                        <a:latin typeface="Calibri" charset="0"/>
                        <a:ea typeface="Calibri" charset="0"/>
                        <a:cs typeface="Calibri" charset="0"/>
                      </a:endParaRPr>
                    </a:p>
                    <a:p>
                      <a:pPr marL="0" indent="0" algn="ctr">
                        <a:buNone/>
                      </a:pPr>
                      <a:r>
                        <a:rPr lang="en-US" sz="1000" dirty="0">
                          <a:solidFill>
                            <a:srgbClr val="C0504D"/>
                          </a:solidFill>
                          <a:latin typeface="Calibri" pitchFamily="34" charset="0"/>
                          <a:ea typeface="Calibri" pitchFamily="34" charset="-122"/>
                          <a:cs typeface="Calibri" pitchFamily="34" charset="-120"/>
                        </a:rPr>
                        <a:t>(NICE threshold: £30,000)</a:t>
                      </a:r>
                      <a:endParaRPr lang="en-US" sz="1000" dirty="0">
                        <a:latin typeface="Calibri" charset="0"/>
                        <a:ea typeface="Calibri" charset="0"/>
                        <a:cs typeface="Calibri" charset="0"/>
                      </a:endParaRPr>
                    </a:p>
                    <a:p>
                      <a:pPr marL="0" indent="0" algn="ctr">
                        <a:buNone/>
                      </a:pPr>
                      <a:r>
                        <a:rPr lang="en-US" sz="1000" dirty="0">
                          <a:solidFill>
                            <a:srgbClr val="C0504D"/>
                          </a:solidFill>
                          <a:latin typeface="Calibri" pitchFamily="34" charset="0"/>
                          <a:ea typeface="Calibri" pitchFamily="34" charset="-122"/>
                          <a:cs typeface="Calibri" pitchFamily="34" charset="-120"/>
                        </a:rPr>
                        <a:t>11% probability cost-effective</a:t>
                      </a:r>
                      <a:endParaRPr lang="en-US" sz="10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1000" dirty="0">
                          <a:solidFill>
                            <a:srgbClr val="006400"/>
                          </a:solidFill>
                          <a:latin typeface="Calibri" pitchFamily="34" charset="0"/>
                          <a:ea typeface="Calibri" pitchFamily="34" charset="-122"/>
                          <a:cs typeface="Calibri" pitchFamily="34" charset="-120"/>
                        </a:rPr>
                        <a:t>Cost-effective</a:t>
                      </a:r>
                      <a:endParaRPr lang="en-US" sz="1000" dirty="0">
                        <a:latin typeface="Calibri" charset="0"/>
                        <a:ea typeface="Calibri" charset="0"/>
                        <a:cs typeface="Calibri" charset="0"/>
                      </a:endParaRPr>
                    </a:p>
                    <a:p>
                      <a:pPr marL="0" indent="0" algn="ctr">
                        <a:buNone/>
                      </a:pPr>
                      <a:r>
                        <a:rPr lang="en-US" sz="1000" dirty="0">
                          <a:solidFill>
                            <a:srgbClr val="006400"/>
                          </a:solidFill>
                          <a:latin typeface="Calibri" pitchFamily="34" charset="0"/>
                          <a:ea typeface="Calibri" pitchFamily="34" charset="-122"/>
                          <a:cs typeface="Calibri" pitchFamily="34" charset="-120"/>
                        </a:rPr>
                        <a:t>£10.4M net benefit annually</a:t>
                      </a:r>
                      <a:endParaRPr lang="en-US" sz="1000" dirty="0">
                        <a:latin typeface="Calibri" charset="0"/>
                        <a:ea typeface="Calibri" charset="0"/>
                        <a:cs typeface="Calibri" charset="0"/>
                      </a:endParaRPr>
                    </a:p>
                    <a:p>
                      <a:pPr marL="0" indent="0" algn="ctr">
                        <a:buNone/>
                      </a:pPr>
                      <a:r>
                        <a:rPr lang="en-US" sz="1000" dirty="0">
                          <a:solidFill>
                            <a:srgbClr val="006400"/>
                          </a:solidFill>
                          <a:latin typeface="Calibri" pitchFamily="34" charset="0"/>
                          <a:ea typeface="Calibri" pitchFamily="34" charset="-122"/>
                          <a:cs typeface="Calibri" pitchFamily="34" charset="-120"/>
                        </a:rPr>
                        <a:t>NICE-recommended</a:t>
                      </a:r>
                      <a:endParaRPr lang="en-US" sz="10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extLst>
                  <a:ext uri="{0D108BD9-81ED-4DB2-BD59-A6C34878D82A}">
                    <a16:rowId xmlns:a16="http://schemas.microsoft.com/office/drawing/2014/main" val="10001"/>
                  </a:ext>
                </a:extLst>
              </a:tr>
              <a:tr h="594360">
                <a:tc>
                  <a:txBody>
                    <a:bodyPr/>
                    <a:lstStyle/>
                    <a:p>
                      <a:pPr marL="0" indent="0" algn="ctr">
                        <a:buNone/>
                      </a:pPr>
                      <a:r>
                        <a:rPr lang="en-US" sz="1100" b="1" dirty="0">
                          <a:solidFill>
                            <a:srgbClr val="2C3E50"/>
                          </a:solidFill>
                          <a:latin typeface="Calibri" pitchFamily="34" charset="0"/>
                          <a:ea typeface="Calibri" pitchFamily="34" charset="-122"/>
                          <a:cs typeface="Calibri" pitchFamily="34" charset="-120"/>
                        </a:rPr>
                        <a:t>Patient Selection</a:t>
                      </a: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900" dirty="0">
                          <a:solidFill>
                            <a:srgbClr val="2C3E50"/>
                          </a:solidFill>
                          <a:latin typeface="Calibri" pitchFamily="34" charset="0"/>
                          <a:ea typeface="Calibri" pitchFamily="34" charset="-122"/>
                          <a:cs typeface="Calibri" pitchFamily="34" charset="-120"/>
                        </a:rPr>
                        <a:t>Broad inclusion</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3,230 patients</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Multiple conditions</a:t>
                      </a:r>
                      <a:endParaRPr lang="en-US" sz="9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900" dirty="0">
                          <a:solidFill>
                            <a:srgbClr val="2C3E50"/>
                          </a:solidFill>
                          <a:latin typeface="Calibri" pitchFamily="34" charset="0"/>
                          <a:ea typeface="Calibri" pitchFamily="34" charset="-122"/>
                          <a:cs typeface="Calibri" pitchFamily="34" charset="-120"/>
                        </a:rPr>
                        <a:t>Targeted selection</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Moderate-severe disease</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Multiple comorbidities</a:t>
                      </a:r>
                      <a:endParaRPr lang="en-US" sz="9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extLst>
                  <a:ext uri="{0D108BD9-81ED-4DB2-BD59-A6C34878D82A}">
                    <a16:rowId xmlns:a16="http://schemas.microsoft.com/office/drawing/2014/main" val="10002"/>
                  </a:ext>
                </a:extLst>
              </a:tr>
              <a:tr h="594360">
                <a:tc>
                  <a:txBody>
                    <a:bodyPr/>
                    <a:lstStyle/>
                    <a:p>
                      <a:pPr marL="0" indent="0" algn="ctr">
                        <a:buNone/>
                      </a:pPr>
                      <a:r>
                        <a:rPr lang="en-US" sz="1100" b="1" dirty="0">
                          <a:solidFill>
                            <a:srgbClr val="2C3E50"/>
                          </a:solidFill>
                          <a:latin typeface="Calibri" pitchFamily="34" charset="0"/>
                          <a:ea typeface="Calibri" pitchFamily="34" charset="-122"/>
                          <a:cs typeface="Calibri" pitchFamily="34" charset="-120"/>
                        </a:rPr>
                        <a:t>Implementation</a:t>
                      </a:r>
                      <a:endParaRPr lang="en-US" sz="11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900" dirty="0">
                          <a:solidFill>
                            <a:srgbClr val="2C3E50"/>
                          </a:solidFill>
                          <a:latin typeface="Calibri" pitchFamily="34" charset="0"/>
                          <a:ea typeface="Calibri" pitchFamily="34" charset="-122"/>
                          <a:cs typeface="Calibri" pitchFamily="34" charset="-120"/>
                        </a:rPr>
                        <a:t>Early technology</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Limited care pathways</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Added to workload</a:t>
                      </a:r>
                      <a:endParaRPr lang="en-US" sz="9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tc>
                  <a:txBody>
                    <a:bodyPr/>
                    <a:lstStyle/>
                    <a:p>
                      <a:pPr marL="0" indent="0" algn="ctr">
                        <a:buNone/>
                      </a:pPr>
                      <a:r>
                        <a:rPr lang="en-US" sz="900" dirty="0">
                          <a:solidFill>
                            <a:srgbClr val="2C3E50"/>
                          </a:solidFill>
                          <a:latin typeface="Calibri" pitchFamily="34" charset="0"/>
                          <a:ea typeface="Calibri" pitchFamily="34" charset="-122"/>
                          <a:cs typeface="Calibri" pitchFamily="34" charset="-120"/>
                        </a:rPr>
                        <a:t>Mature systems</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Dedicated care managers</a:t>
                      </a:r>
                      <a:endParaRPr lang="en-US" sz="900" dirty="0">
                        <a:latin typeface="Calibri" charset="0"/>
                        <a:ea typeface="Calibri" charset="0"/>
                        <a:cs typeface="Calibri" charset="0"/>
                      </a:endParaRPr>
                    </a:p>
                    <a:p>
                      <a:pPr marL="0" indent="0" algn="ctr">
                        <a:buNone/>
                      </a:pPr>
                      <a:r>
                        <a:rPr lang="en-US" sz="900" dirty="0">
                          <a:solidFill>
                            <a:srgbClr val="2C3E50"/>
                          </a:solidFill>
                          <a:latin typeface="Calibri" pitchFamily="34" charset="0"/>
                          <a:ea typeface="Calibri" pitchFamily="34" charset="-122"/>
                          <a:cs typeface="Calibri" pitchFamily="34" charset="-120"/>
                        </a:rPr>
                        <a:t>Integrated pathways</a:t>
                      </a:r>
                      <a:endParaRPr lang="en-US" sz="900" dirty="0">
                        <a:latin typeface="Calibri" charset="0"/>
                        <a:ea typeface="Calibri" charset="0"/>
                        <a:cs typeface="Calibri" charset="0"/>
                      </a:endParaRPr>
                    </a:p>
                  </a:txBody>
                  <a:tcPr anchor="ctr">
                    <a:lnL w="12700" cap="flat" cmpd="sng" algn="ctr">
                      <a:solidFill>
                        <a:srgbClr val="2C3E50"/>
                      </a:solidFill>
                      <a:prstDash val="solid"/>
                      <a:round/>
                      <a:headEnd type="none" w="med" len="med"/>
                      <a:tailEnd type="none" w="med" len="med"/>
                    </a:lnL>
                    <a:lnR w="12700" cap="flat" cmpd="sng" algn="ctr">
                      <a:solidFill>
                        <a:srgbClr val="2C3E50"/>
                      </a:solidFill>
                      <a:prstDash val="solid"/>
                      <a:round/>
                      <a:headEnd type="none" w="med" len="med"/>
                      <a:tailEnd type="none" w="med" len="med"/>
                    </a:lnR>
                    <a:lnT w="12700" cap="flat" cmpd="sng" algn="ctr">
                      <a:solidFill>
                        <a:srgbClr val="2C3E50"/>
                      </a:solidFill>
                      <a:prstDash val="solid"/>
                      <a:round/>
                      <a:headEnd type="none" w="med" len="med"/>
                      <a:tailEnd type="none" w="med" len="med"/>
                    </a:lnT>
                    <a:lnB w="12700" cap="flat" cmpd="sng" algn="ctr">
                      <a:solidFill>
                        <a:srgbClr val="2C3E5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 1"/>
          <p:cNvSpPr/>
          <p:nvPr/>
        </p:nvSpPr>
        <p:spPr>
          <a:xfrm>
            <a:off x="457200" y="3703320"/>
            <a:ext cx="8229600" cy="274320"/>
          </a:xfrm>
          <a:prstGeom prst="rect">
            <a:avLst/>
          </a:prstGeom>
          <a:noFill/>
          <a:ln/>
        </p:spPr>
        <p:txBody>
          <a:bodyPr wrap="square" rtlCol="0" anchor="ctr"/>
          <a:lstStyle/>
          <a:p>
            <a:pPr marL="0" indent="0">
              <a:buNone/>
            </a:pPr>
            <a:r>
              <a:rPr lang="en-US" sz="1400" b="1" dirty="0">
                <a:solidFill>
                  <a:srgbClr val="21295C"/>
                </a:solidFill>
                <a:latin typeface="Calibri" pitchFamily="34" charset="0"/>
                <a:ea typeface="Calibri" pitchFamily="34" charset="-122"/>
                <a:cs typeface="Calibri" pitchFamily="34" charset="-120"/>
              </a:rPr>
              <a:t>Independent Argument:</a:t>
            </a:r>
            <a:endParaRPr lang="en-US" sz="1400" dirty="0"/>
          </a:p>
        </p:txBody>
      </p:sp>
      <p:sp>
        <p:nvSpPr>
          <p:cNvPr id="5" name="Text 2"/>
          <p:cNvSpPr/>
          <p:nvPr/>
        </p:nvSpPr>
        <p:spPr>
          <a:xfrm>
            <a:off x="457200" y="4023360"/>
            <a:ext cx="8229600" cy="64008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I argue that this contradictory evidence reveals cost-effectiveness as a contingent property of implementation context, not an inherent characteristic of RPM technology. The divergence between WSD's harm (£92K/QALY) and NHS South East's benefit (£10.4M savings) demonstrates that patient selection, pathway maturity, and workforce dedication determine outcomes more than the technology itself.</a:t>
            </a:r>
            <a:endParaRPr lang="en-US" sz="1200" dirty="0"/>
          </a:p>
        </p:txBody>
      </p:sp>
      <p:sp>
        <p:nvSpPr>
          <p:cNvPr id="3" name="Text 3"/>
          <p:cNvSpPr/>
          <p:nvPr/>
        </p:nvSpPr>
        <p:spPr>
          <a:xfrm>
            <a:off x="457200" y="4754880"/>
            <a:ext cx="8229600" cy="182880"/>
          </a:xfrm>
          <a:prstGeom prst="rect">
            <a:avLst/>
          </a:prstGeom>
          <a:noFill/>
          <a:ln/>
        </p:spPr>
        <p:txBody>
          <a:bodyPr wrap="square" rtlCol="0" anchor="ctr"/>
          <a:lstStyle/>
          <a:p>
            <a:pPr marL="0" indent="0">
              <a:buNone/>
            </a:pPr>
            <a:r>
              <a:rPr lang="en-US" sz="900" i="1" dirty="0">
                <a:solidFill>
                  <a:srgbClr val="5A6C7D"/>
                </a:solidFill>
                <a:latin typeface="Calibri" pitchFamily="34" charset="0"/>
                <a:ea typeface="Calibri" pitchFamily="34" charset="-122"/>
                <a:cs typeface="Calibri" pitchFamily="34" charset="-120"/>
              </a:rPr>
              <a:t>Sources: Henderson et al. (2013); Steventon et al. (2012); NHS South East (2023); Liverpool Heart Failure Virtual Ward (2024); Thomas et al. (2021)</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000" b="1" dirty="0">
                <a:solidFill>
                  <a:srgbClr val="065A82"/>
                </a:solidFill>
                <a:latin typeface="Calibri" pitchFamily="34" charset="0"/>
                <a:ea typeface="Calibri" pitchFamily="34" charset="-122"/>
                <a:cs typeface="Calibri" pitchFamily="34" charset="-120"/>
              </a:rPr>
              <a:t>Patient Experience: Digital Capability as Healthcare Determinant</a:t>
            </a:r>
            <a:endParaRPr lang="en-US" sz="3000" dirty="0"/>
          </a:p>
        </p:txBody>
      </p:sp>
      <p:sp>
        <p:nvSpPr>
          <p:cNvPr id="3" name="Shape 1"/>
          <p:cNvSpPr/>
          <p:nvPr/>
        </p:nvSpPr>
        <p:spPr>
          <a:xfrm>
            <a:off x="457200" y="1051560"/>
            <a:ext cx="4023360" cy="2651760"/>
          </a:xfrm>
          <a:prstGeom prst="rect">
            <a:avLst/>
          </a:prstGeom>
          <a:solidFill>
            <a:srgbClr val="E8F8E8"/>
          </a:solidFill>
          <a:ln w="25400">
            <a:solidFill>
              <a:srgbClr val="4CAF50"/>
            </a:solidFill>
            <a:prstDash val="solid"/>
          </a:ln>
        </p:spPr>
        <p:txBody>
          <a:bodyPr/>
          <a:lstStyle/>
          <a:p>
            <a:endParaRPr lang="en-US"/>
          </a:p>
        </p:txBody>
      </p:sp>
      <p:sp>
        <p:nvSpPr>
          <p:cNvPr id="4" name="Text 2"/>
          <p:cNvSpPr/>
          <p:nvPr/>
        </p:nvSpPr>
        <p:spPr>
          <a:xfrm>
            <a:off x="640080" y="1234440"/>
            <a:ext cx="3657600" cy="365760"/>
          </a:xfrm>
          <a:prstGeom prst="rect">
            <a:avLst/>
          </a:prstGeom>
          <a:noFill/>
          <a:ln/>
        </p:spPr>
        <p:txBody>
          <a:bodyPr wrap="square" rtlCol="0" anchor="ctr"/>
          <a:lstStyle/>
          <a:p>
            <a:pPr marL="0" indent="0">
              <a:buNone/>
            </a:pPr>
            <a:r>
              <a:rPr lang="en-US" sz="1500" b="1" dirty="0">
                <a:solidFill>
                  <a:srgbClr val="2E7D32"/>
                </a:solidFill>
                <a:latin typeface="Calibri" pitchFamily="34" charset="0"/>
                <a:ea typeface="Calibri" pitchFamily="34" charset="-122"/>
                <a:cs typeface="Calibri" pitchFamily="34" charset="-120"/>
              </a:rPr>
              <a:t>😊 Digitally Capable Populations</a:t>
            </a:r>
            <a:endParaRPr lang="en-US" sz="1500" dirty="0"/>
          </a:p>
        </p:txBody>
      </p:sp>
      <p:sp>
        <p:nvSpPr>
          <p:cNvPr id="5" name="Text 3"/>
          <p:cNvSpPr/>
          <p:nvPr/>
        </p:nvSpPr>
        <p:spPr>
          <a:xfrm>
            <a:off x="640080" y="1645920"/>
            <a:ext cx="3657600" cy="1920240"/>
          </a:xfrm>
          <a:prstGeom prst="rect">
            <a:avLst/>
          </a:prstGeom>
          <a:noFill/>
          <a:ln/>
        </p:spPr>
        <p:txBody>
          <a:bodyPr wrap="square"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 Mobility-impaired patients:</a:t>
            </a: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Eliminated travel barriers</a:t>
            </a:r>
            <a:endParaRPr lang="en-US" sz="1200" dirty="0"/>
          </a:p>
          <a:p>
            <a:pPr marL="0" indent="0">
              <a:buNone/>
            </a:pP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Carers: Remote consultations</a:t>
            </a: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without leaving loved ones</a:t>
            </a:r>
            <a:endParaRPr lang="en-US" sz="1200" dirty="0"/>
          </a:p>
          <a:p>
            <a:pPr marL="0" indent="0">
              <a:buNone/>
            </a:pP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High satisfaction reported:</a:t>
            </a: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Felt "safe" and "looked after"</a:t>
            </a:r>
            <a:endParaRPr lang="en-US" sz="1200" dirty="0"/>
          </a:p>
        </p:txBody>
      </p:sp>
      <p:sp>
        <p:nvSpPr>
          <p:cNvPr id="6" name="Shape 4"/>
          <p:cNvSpPr/>
          <p:nvPr/>
        </p:nvSpPr>
        <p:spPr>
          <a:xfrm>
            <a:off x="4663440" y="1051560"/>
            <a:ext cx="4023360" cy="2651760"/>
          </a:xfrm>
          <a:prstGeom prst="rect">
            <a:avLst/>
          </a:prstGeom>
          <a:solidFill>
            <a:srgbClr val="FFF3CD"/>
          </a:solidFill>
          <a:ln w="25400">
            <a:solidFill>
              <a:srgbClr val="FF9800"/>
            </a:solidFill>
            <a:prstDash val="solid"/>
          </a:ln>
        </p:spPr>
        <p:txBody>
          <a:bodyPr/>
          <a:lstStyle/>
          <a:p>
            <a:endParaRPr lang="en-US"/>
          </a:p>
        </p:txBody>
      </p:sp>
      <p:sp>
        <p:nvSpPr>
          <p:cNvPr id="7" name="Text 5"/>
          <p:cNvSpPr/>
          <p:nvPr/>
        </p:nvSpPr>
        <p:spPr>
          <a:xfrm>
            <a:off x="4846320" y="1234440"/>
            <a:ext cx="3657600" cy="365760"/>
          </a:xfrm>
          <a:prstGeom prst="rect">
            <a:avLst/>
          </a:prstGeom>
          <a:noFill/>
          <a:ln/>
        </p:spPr>
        <p:txBody>
          <a:bodyPr wrap="square" rtlCol="0" anchor="ctr"/>
          <a:lstStyle/>
          <a:p>
            <a:pPr marL="0" indent="0">
              <a:buNone/>
            </a:pPr>
            <a:r>
              <a:rPr lang="en-US" sz="1500" b="1" dirty="0">
                <a:solidFill>
                  <a:srgbClr val="E65100"/>
                </a:solidFill>
                <a:latin typeface="Calibri" pitchFamily="34" charset="0"/>
                <a:ea typeface="Calibri" pitchFamily="34" charset="-122"/>
                <a:cs typeface="Calibri" pitchFamily="34" charset="-120"/>
              </a:rPr>
              <a:t>😟 Digitally Excluded Populations</a:t>
            </a:r>
            <a:endParaRPr lang="en-US" sz="1500" dirty="0"/>
          </a:p>
        </p:txBody>
      </p:sp>
      <p:sp>
        <p:nvSpPr>
          <p:cNvPr id="8" name="Text 6"/>
          <p:cNvSpPr/>
          <p:nvPr/>
        </p:nvSpPr>
        <p:spPr>
          <a:xfrm>
            <a:off x="4754880" y="1645920"/>
            <a:ext cx="3657600" cy="1920240"/>
          </a:xfrm>
          <a:prstGeom prst="rect">
            <a:avLst/>
          </a:prstGeom>
          <a:noFill/>
          <a:ln/>
        </p:spPr>
        <p:txBody>
          <a:bodyPr wrap="square"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 4.7M aged 65+ lack basic</a:t>
            </a:r>
            <a:endParaRPr lang="en-US" sz="1200" dirty="0"/>
          </a:p>
          <a:p>
            <a:pPr marL="0" indent="0">
              <a:buNone/>
            </a:pPr>
            <a:r>
              <a:rPr lang="en-US" sz="1000" b="1" dirty="0">
                <a:solidFill>
                  <a:srgbClr val="2C3E50"/>
                </a:solidFill>
                <a:latin typeface="Calibri" pitchFamily="34" charset="0"/>
                <a:ea typeface="Calibri" pitchFamily="34" charset="-122"/>
                <a:cs typeface="Calibri" pitchFamily="34" charset="-120"/>
              </a:rPr>
              <a:t>  internet skills (Age UK 2024)</a:t>
            </a:r>
            <a:endParaRPr lang="en-US" sz="1200" dirty="0"/>
          </a:p>
          <a:p>
            <a:pPr marL="0" indent="0">
              <a:buNone/>
            </a:pP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2.3M aged 65+ don't use</a:t>
            </a: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internet at all</a:t>
            </a:r>
            <a:endParaRPr lang="en-US" sz="1200" dirty="0"/>
          </a:p>
          <a:p>
            <a:pPr marL="0" indent="0">
              <a:buNone/>
            </a:pP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7% of households: no</a:t>
            </a:r>
            <a:endParaRPr lang="en-US" sz="1200" dirty="0"/>
          </a:p>
          <a:p>
            <a:pPr marL="0" indent="0">
              <a:buNone/>
            </a:pPr>
            <a:r>
              <a:rPr lang="en-US" sz="1200" dirty="0">
                <a:solidFill>
                  <a:srgbClr val="2C3E50"/>
                </a:solidFill>
                <a:latin typeface="Calibri" pitchFamily="34" charset="0"/>
                <a:ea typeface="Calibri" pitchFamily="34" charset="-122"/>
                <a:cs typeface="Calibri" pitchFamily="34" charset="-120"/>
              </a:rPr>
              <a:t>  home internet access</a:t>
            </a:r>
            <a:endParaRPr lang="en-US" sz="1200" dirty="0"/>
          </a:p>
        </p:txBody>
      </p:sp>
      <p:sp>
        <p:nvSpPr>
          <p:cNvPr id="9" name="Text 7"/>
          <p:cNvSpPr/>
          <p:nvPr/>
        </p:nvSpPr>
        <p:spPr>
          <a:xfrm>
            <a:off x="457200" y="3840480"/>
            <a:ext cx="8229600" cy="274320"/>
          </a:xfrm>
          <a:prstGeom prst="rect">
            <a:avLst/>
          </a:prstGeom>
          <a:noFill/>
          <a:ln/>
        </p:spPr>
        <p:txBody>
          <a:bodyPr wrap="square" rtlCol="0" anchor="ctr"/>
          <a:lstStyle/>
          <a:p>
            <a:pPr marL="0" indent="0">
              <a:buNone/>
            </a:pPr>
            <a:r>
              <a:rPr lang="en-US" sz="1100" i="1" dirty="0">
                <a:solidFill>
                  <a:srgbClr val="2C3E50"/>
                </a:solidFill>
                <a:latin typeface="Calibri" pitchFamily="34" charset="0"/>
                <a:ea typeface="Calibri" pitchFamily="34" charset="-122"/>
                <a:cs typeface="Calibri" pitchFamily="34" charset="-120"/>
              </a:rPr>
              <a:t>Patient Testimony: "I don't know how to do that. And to this day, I've still not had an appointment" (Eve, Age UK 2024)</a:t>
            </a:r>
            <a:endParaRPr lang="en-US" sz="1100" dirty="0"/>
          </a:p>
        </p:txBody>
      </p:sp>
      <p:sp>
        <p:nvSpPr>
          <p:cNvPr id="10" name="Text 8"/>
          <p:cNvSpPr/>
          <p:nvPr/>
        </p:nvSpPr>
        <p:spPr>
          <a:xfrm>
            <a:off x="457200" y="4206240"/>
            <a:ext cx="8229600" cy="457200"/>
          </a:xfrm>
          <a:prstGeom prst="rect">
            <a:avLst/>
          </a:prstGeom>
          <a:noFill/>
          <a:ln/>
        </p:spPr>
        <p:txBody>
          <a:bodyPr wrap="square" rtlCol="0" anchor="ctr"/>
          <a:lstStyle/>
          <a:p>
            <a:pPr marL="0" indent="0">
              <a:buNone/>
            </a:pPr>
            <a:r>
              <a:rPr lang="en-US" sz="1100" b="1" dirty="0">
                <a:solidFill>
                  <a:srgbClr val="C0504D"/>
                </a:solidFill>
                <a:latin typeface="Calibri" pitchFamily="34" charset="0"/>
                <a:ea typeface="Calibri" pitchFamily="34" charset="-122"/>
                <a:cs typeface="Calibri" pitchFamily="34" charset="-120"/>
              </a:rPr>
              <a:t>Critical Evaluation: Digital exclusion creates healthcare exclusion. This is not inconvenience but absolute barriers to care for millions, fundamentally challenging the NHS principle of universal access based on clinical need, not digital capability.</a:t>
            </a:r>
            <a:endParaRPr lang="en-US" sz="1100" dirty="0"/>
          </a:p>
        </p:txBody>
      </p:sp>
      <p:sp>
        <p:nvSpPr>
          <p:cNvPr id="11" name="Text 9"/>
          <p:cNvSpPr/>
          <p:nvPr/>
        </p:nvSpPr>
        <p:spPr>
          <a:xfrm>
            <a:off x="457200" y="4754880"/>
            <a:ext cx="8229600" cy="182880"/>
          </a:xfrm>
          <a:prstGeom prst="rect">
            <a:avLst/>
          </a:prstGeom>
          <a:noFill/>
          <a:ln/>
        </p:spPr>
        <p:txBody>
          <a:bodyPr wrap="square" rtlCol="0" anchor="ctr"/>
          <a:lstStyle/>
          <a:p>
            <a:pPr marL="0" indent="0">
              <a:buNone/>
            </a:pPr>
            <a:r>
              <a:rPr lang="en-US" sz="900" i="1" dirty="0">
                <a:solidFill>
                  <a:srgbClr val="5A6C7D"/>
                </a:solidFill>
                <a:latin typeface="Calibri" pitchFamily="34" charset="0"/>
                <a:ea typeface="Calibri" pitchFamily="34" charset="-122"/>
                <a:cs typeface="Calibri" pitchFamily="34" charset="-120"/>
              </a:rPr>
              <a:t>Sources: Healthwatch England (2021); Walton et al. (2022); Age UK (2024); NHS England (2023)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065A82"/>
                </a:solidFill>
                <a:latin typeface="Calibri" pitchFamily="34" charset="0"/>
                <a:ea typeface="Calibri" pitchFamily="34" charset="-122"/>
                <a:cs typeface="Calibri" pitchFamily="34" charset="-120"/>
              </a:rPr>
              <a:t>Critical Synthesis: Context as Determinant</a:t>
            </a:r>
            <a:endParaRPr lang="en-US" sz="3600" dirty="0"/>
          </a:p>
        </p:txBody>
      </p:sp>
      <p:sp>
        <p:nvSpPr>
          <p:cNvPr id="3" name="Shape 1"/>
          <p:cNvSpPr/>
          <p:nvPr/>
        </p:nvSpPr>
        <p:spPr>
          <a:xfrm>
            <a:off x="457200" y="1188720"/>
            <a:ext cx="8229600" cy="640080"/>
          </a:xfrm>
          <a:prstGeom prst="rect">
            <a:avLst/>
          </a:prstGeom>
          <a:solidFill>
            <a:srgbClr val="1C7293"/>
          </a:solidFill>
          <a:ln/>
        </p:spPr>
        <p:txBody>
          <a:bodyPr/>
          <a:lstStyle/>
          <a:p>
            <a:endParaRPr lang="en-US"/>
          </a:p>
        </p:txBody>
      </p:sp>
      <p:sp>
        <p:nvSpPr>
          <p:cNvPr id="4" name="Text 2"/>
          <p:cNvSpPr/>
          <p:nvPr/>
        </p:nvSpPr>
        <p:spPr>
          <a:xfrm>
            <a:off x="640080" y="1280160"/>
            <a:ext cx="7863840" cy="457200"/>
          </a:xfrm>
          <a:prstGeom prst="rect">
            <a:avLst/>
          </a:prstGeom>
          <a:noFill/>
          <a:ln/>
        </p:spPr>
        <p:txBody>
          <a:bodyPr wrap="square" rtlCol="0" anchor="ctr"/>
          <a:lstStyle/>
          <a:p>
            <a:pPr marL="0" indent="0">
              <a:buNone/>
            </a:pPr>
            <a:r>
              <a:rPr lang="en-US" sz="1700" b="1" dirty="0">
                <a:solidFill>
                  <a:srgbClr val="FFFFFF"/>
                </a:solidFill>
                <a:latin typeface="Calibri" pitchFamily="34" charset="0"/>
                <a:ea typeface="Calibri" pitchFamily="34" charset="-122"/>
                <a:cs typeface="Calibri" pitchFamily="34" charset="-120"/>
              </a:rPr>
              <a:t>This analysis demonstrates that RPM effectiveness is fundamentally context-dependent, not technology-inherent</a:t>
            </a:r>
            <a:endParaRPr lang="en-US" sz="1700" dirty="0"/>
          </a:p>
        </p:txBody>
      </p:sp>
      <p:sp>
        <p:nvSpPr>
          <p:cNvPr id="5" name="Text 3"/>
          <p:cNvSpPr/>
          <p:nvPr/>
        </p:nvSpPr>
        <p:spPr>
          <a:xfrm>
            <a:off x="457200" y="2011680"/>
            <a:ext cx="393192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When RPM Succeeds:</a:t>
            </a:r>
            <a:endParaRPr lang="en-US" sz="1500" dirty="0"/>
          </a:p>
        </p:txBody>
      </p:sp>
      <p:sp>
        <p:nvSpPr>
          <p:cNvPr id="6" name="Text 4"/>
          <p:cNvSpPr/>
          <p:nvPr/>
        </p:nvSpPr>
        <p:spPr>
          <a:xfrm>
            <a:off x="457200" y="2377440"/>
            <a:ext cx="3931920" cy="1965960"/>
          </a:xfrm>
          <a:prstGeom prst="rect">
            <a:avLst/>
          </a:prstGeom>
          <a:noFill/>
          <a:ln/>
        </p:spPr>
        <p:txBody>
          <a:bodyPr wrap="square" rtlCol="0" anchor="ctr"/>
          <a:lstStyle/>
          <a:p>
            <a:pPr marL="0" indent="0">
              <a:buNone/>
            </a:pPr>
            <a:r>
              <a:rPr lang="en-US" sz="1300" dirty="0">
                <a:solidFill>
                  <a:srgbClr val="2E7D32"/>
                </a:solidFill>
                <a:latin typeface="Calibri" pitchFamily="34" charset="0"/>
                <a:ea typeface="Calibri" pitchFamily="34" charset="-122"/>
                <a:cs typeface="Calibri" pitchFamily="34" charset="-120"/>
              </a:rPr>
              <a:t>✓ Targeted patient selection</a:t>
            </a:r>
            <a:endParaRPr lang="en-US" sz="1300" dirty="0"/>
          </a:p>
          <a:p>
            <a:pPr marL="0" indent="0">
              <a:buNone/>
            </a:pPr>
            <a:r>
              <a:rPr lang="en-US" sz="1100" dirty="0">
                <a:solidFill>
                  <a:srgbClr val="2E7D32"/>
                </a:solidFill>
                <a:latin typeface="Calibri" pitchFamily="34" charset="0"/>
                <a:ea typeface="Calibri" pitchFamily="34" charset="-122"/>
                <a:cs typeface="Calibri" pitchFamily="34" charset="-120"/>
              </a:rPr>
              <a:t>   (moderate-severe disease)</a:t>
            </a:r>
            <a:endParaRPr lang="en-US" sz="1300" dirty="0"/>
          </a:p>
          <a:p>
            <a:pPr marL="0" indent="0">
              <a:buNone/>
            </a:pPr>
            <a:endParaRPr lang="en-US" sz="1300" dirty="0"/>
          </a:p>
          <a:p>
            <a:pPr marL="0" indent="0">
              <a:buNone/>
            </a:pPr>
            <a:r>
              <a:rPr lang="en-US" sz="1300" dirty="0">
                <a:solidFill>
                  <a:srgbClr val="2E7D32"/>
                </a:solidFill>
                <a:latin typeface="Calibri" pitchFamily="34" charset="0"/>
                <a:ea typeface="Calibri" pitchFamily="34" charset="-122"/>
                <a:cs typeface="Calibri" pitchFamily="34" charset="-120"/>
              </a:rPr>
              <a:t>✓ Dedicated care managers</a:t>
            </a:r>
            <a:endParaRPr lang="en-US" sz="1300" dirty="0"/>
          </a:p>
          <a:p>
            <a:pPr marL="0" indent="0">
              <a:buNone/>
            </a:pPr>
            <a:r>
              <a:rPr lang="en-US" sz="1100" dirty="0">
                <a:solidFill>
                  <a:srgbClr val="2E7D32"/>
                </a:solidFill>
                <a:latin typeface="Calibri" pitchFamily="34" charset="0"/>
                <a:ea typeface="Calibri" pitchFamily="34" charset="-122"/>
                <a:cs typeface="Calibri" pitchFamily="34" charset="-120"/>
              </a:rPr>
              <a:t>   (not added workload)</a:t>
            </a:r>
            <a:endParaRPr lang="en-US" sz="1300" dirty="0"/>
          </a:p>
          <a:p>
            <a:pPr marL="0" indent="0">
              <a:buNone/>
            </a:pPr>
            <a:endParaRPr lang="en-US" sz="1300" dirty="0"/>
          </a:p>
          <a:p>
            <a:pPr marL="0" indent="0">
              <a:buNone/>
            </a:pPr>
            <a:r>
              <a:rPr lang="en-US" sz="1300" dirty="0">
                <a:solidFill>
                  <a:srgbClr val="2E7D32"/>
                </a:solidFill>
                <a:latin typeface="Calibri" pitchFamily="34" charset="0"/>
                <a:ea typeface="Calibri" pitchFamily="34" charset="-122"/>
                <a:cs typeface="Calibri" pitchFamily="34" charset="-120"/>
              </a:rPr>
              <a:t>✓ Mature care pathways</a:t>
            </a:r>
            <a:endParaRPr lang="en-US" sz="1300" dirty="0"/>
          </a:p>
          <a:p>
            <a:pPr marL="0" indent="0">
              <a:buNone/>
            </a:pPr>
            <a:r>
              <a:rPr lang="en-US" sz="1100" dirty="0">
                <a:solidFill>
                  <a:srgbClr val="2E7D32"/>
                </a:solidFill>
                <a:latin typeface="Calibri" pitchFamily="34" charset="0"/>
                <a:ea typeface="Calibri" pitchFamily="34" charset="-122"/>
                <a:cs typeface="Calibri" pitchFamily="34" charset="-120"/>
              </a:rPr>
              <a:t>   (integrated systems)</a:t>
            </a:r>
            <a:endParaRPr lang="en-US" sz="1300" dirty="0"/>
          </a:p>
          <a:p>
            <a:pPr marL="0" indent="0">
              <a:buNone/>
            </a:pPr>
            <a:endParaRPr lang="en-US" sz="1300" dirty="0"/>
          </a:p>
          <a:p>
            <a:pPr marL="0" indent="0">
              <a:buNone/>
            </a:pPr>
            <a:r>
              <a:rPr lang="en-US" sz="1300" dirty="0">
                <a:solidFill>
                  <a:srgbClr val="2E7D32"/>
                </a:solidFill>
                <a:latin typeface="Calibri" pitchFamily="34" charset="0"/>
                <a:ea typeface="Calibri" pitchFamily="34" charset="-122"/>
                <a:cs typeface="Calibri" pitchFamily="34" charset="-120"/>
              </a:rPr>
              <a:t>✓ Digitally capable populations</a:t>
            </a:r>
            <a:endParaRPr lang="en-US" sz="1300" dirty="0"/>
          </a:p>
        </p:txBody>
      </p:sp>
      <p:sp>
        <p:nvSpPr>
          <p:cNvPr id="7" name="Text 5"/>
          <p:cNvSpPr/>
          <p:nvPr/>
        </p:nvSpPr>
        <p:spPr>
          <a:xfrm>
            <a:off x="4754880" y="2011680"/>
            <a:ext cx="3931920" cy="274320"/>
          </a:xfrm>
          <a:prstGeom prst="rect">
            <a:avLst/>
          </a:prstGeom>
          <a:noFill/>
          <a:ln/>
        </p:spPr>
        <p:txBody>
          <a:bodyPr wrap="square" rtlCol="0" anchor="ctr"/>
          <a:lstStyle/>
          <a:p>
            <a:pPr marL="0" indent="0">
              <a:buNone/>
            </a:pPr>
            <a:r>
              <a:rPr lang="en-US" sz="1500" b="1" dirty="0">
                <a:solidFill>
                  <a:srgbClr val="C0504D"/>
                </a:solidFill>
                <a:latin typeface="Calibri" pitchFamily="34" charset="0"/>
                <a:ea typeface="Calibri" pitchFamily="34" charset="-122"/>
                <a:cs typeface="Calibri" pitchFamily="34" charset="-120"/>
              </a:rPr>
              <a:t>When RPM Fails:</a:t>
            </a:r>
            <a:endParaRPr lang="en-US" sz="1500" dirty="0"/>
          </a:p>
        </p:txBody>
      </p:sp>
      <p:sp>
        <p:nvSpPr>
          <p:cNvPr id="8" name="Text 6"/>
          <p:cNvSpPr/>
          <p:nvPr/>
        </p:nvSpPr>
        <p:spPr>
          <a:xfrm>
            <a:off x="4754880" y="2377440"/>
            <a:ext cx="3931920" cy="1965960"/>
          </a:xfrm>
          <a:prstGeom prst="rect">
            <a:avLst/>
          </a:prstGeom>
          <a:noFill/>
          <a:ln/>
        </p:spPr>
        <p:txBody>
          <a:bodyPr wrap="square" rtlCol="0" anchor="ctr"/>
          <a:lstStyle/>
          <a:p>
            <a:pPr marL="0" indent="0">
              <a:buNone/>
            </a:pPr>
            <a:r>
              <a:rPr lang="en-US" sz="1300" dirty="0">
                <a:solidFill>
                  <a:srgbClr val="C0504D"/>
                </a:solidFill>
                <a:latin typeface="Calibri" pitchFamily="34" charset="0"/>
                <a:ea typeface="Calibri" pitchFamily="34" charset="-122"/>
                <a:cs typeface="Calibri" pitchFamily="34" charset="-120"/>
              </a:rPr>
              <a:t>✗ Broad, untargeted deployment</a:t>
            </a:r>
            <a:endParaRPr lang="en-US" sz="1300" dirty="0"/>
          </a:p>
          <a:p>
            <a:pPr marL="0" indent="0">
              <a:buNone/>
            </a:pPr>
            <a:r>
              <a:rPr lang="en-US" sz="1100" dirty="0">
                <a:solidFill>
                  <a:srgbClr val="C0504D"/>
                </a:solidFill>
                <a:latin typeface="Calibri" pitchFamily="34" charset="0"/>
                <a:ea typeface="Calibri" pitchFamily="34" charset="-122"/>
                <a:cs typeface="Calibri" pitchFamily="34" charset="-120"/>
              </a:rPr>
              <a:t>   (universal rollout approach)</a:t>
            </a:r>
            <a:endParaRPr lang="en-US" sz="1300" dirty="0"/>
          </a:p>
          <a:p>
            <a:pPr marL="0" indent="0">
              <a:buNone/>
            </a:pPr>
            <a:endParaRPr lang="en-US" sz="1300" dirty="0"/>
          </a:p>
          <a:p>
            <a:pPr marL="0" indent="0">
              <a:buNone/>
            </a:pPr>
            <a:r>
              <a:rPr lang="en-US" sz="1300" dirty="0">
                <a:solidFill>
                  <a:srgbClr val="C0504D"/>
                </a:solidFill>
                <a:latin typeface="Calibri" pitchFamily="34" charset="0"/>
                <a:ea typeface="Calibri" pitchFamily="34" charset="-122"/>
                <a:cs typeface="Calibri" pitchFamily="34" charset="-120"/>
              </a:rPr>
              <a:t>✗ Added to existing workload</a:t>
            </a:r>
            <a:endParaRPr lang="en-US" sz="1300" dirty="0"/>
          </a:p>
          <a:p>
            <a:pPr marL="0" indent="0">
              <a:buNone/>
            </a:pPr>
            <a:r>
              <a:rPr lang="en-US" sz="1100" dirty="0">
                <a:solidFill>
                  <a:srgbClr val="C0504D"/>
                </a:solidFill>
                <a:latin typeface="Calibri" pitchFamily="34" charset="0"/>
                <a:ea typeface="Calibri" pitchFamily="34" charset="-122"/>
                <a:cs typeface="Calibri" pitchFamily="34" charset="-120"/>
              </a:rPr>
              <a:t>   (no dedicated resource)</a:t>
            </a:r>
            <a:endParaRPr lang="en-US" sz="1300" dirty="0"/>
          </a:p>
          <a:p>
            <a:pPr marL="0" indent="0">
              <a:buNone/>
            </a:pPr>
            <a:endParaRPr lang="en-US" sz="1300" dirty="0"/>
          </a:p>
          <a:p>
            <a:pPr marL="0" indent="0">
              <a:buNone/>
            </a:pPr>
            <a:r>
              <a:rPr lang="en-US" sz="1300" dirty="0">
                <a:solidFill>
                  <a:srgbClr val="C0504D"/>
                </a:solidFill>
                <a:latin typeface="Calibri" pitchFamily="34" charset="0"/>
                <a:ea typeface="Calibri" pitchFamily="34" charset="-122"/>
                <a:cs typeface="Calibri" pitchFamily="34" charset="-120"/>
              </a:rPr>
              <a:t>✗ Insufficient training provision</a:t>
            </a:r>
            <a:endParaRPr lang="en-US" sz="1300" dirty="0"/>
          </a:p>
          <a:p>
            <a:pPr marL="0" indent="0">
              <a:buNone/>
            </a:pPr>
            <a:r>
              <a:rPr lang="en-US" sz="1100" dirty="0">
                <a:solidFill>
                  <a:srgbClr val="C0504D"/>
                </a:solidFill>
                <a:latin typeface="Calibri" pitchFamily="34" charset="0"/>
                <a:ea typeface="Calibri" pitchFamily="34" charset="-122"/>
                <a:cs typeface="Calibri" pitchFamily="34" charset="-120"/>
              </a:rPr>
              <a:t>   (inadequate skill development)</a:t>
            </a:r>
            <a:endParaRPr lang="en-US" sz="1300" dirty="0"/>
          </a:p>
          <a:p>
            <a:pPr marL="0" indent="0">
              <a:buNone/>
            </a:pPr>
            <a:endParaRPr lang="en-US" sz="1300" dirty="0"/>
          </a:p>
          <a:p>
            <a:pPr marL="0" indent="0">
              <a:buNone/>
            </a:pPr>
            <a:r>
              <a:rPr lang="en-US" sz="1300" dirty="0">
                <a:solidFill>
                  <a:srgbClr val="C0504D"/>
                </a:solidFill>
                <a:latin typeface="Calibri" pitchFamily="34" charset="0"/>
                <a:ea typeface="Calibri" pitchFamily="34" charset="-122"/>
                <a:cs typeface="Calibri" pitchFamily="34" charset="-120"/>
              </a:rPr>
              <a:t>✗ Digital exclusion unaddressed</a:t>
            </a:r>
            <a:endParaRPr lang="en-US" sz="1300" dirty="0"/>
          </a:p>
        </p:txBody>
      </p:sp>
      <p:sp>
        <p:nvSpPr>
          <p:cNvPr id="9" name="Text 7"/>
          <p:cNvSpPr/>
          <p:nvPr/>
        </p:nvSpPr>
        <p:spPr>
          <a:xfrm>
            <a:off x="457200" y="4480560"/>
            <a:ext cx="8229600" cy="365760"/>
          </a:xfrm>
          <a:prstGeom prst="rect">
            <a:avLst/>
          </a:prstGeom>
          <a:noFill/>
          <a:ln/>
        </p:spPr>
        <p:txBody>
          <a:bodyPr wrap="square" rtlCol="0" anchor="ctr"/>
          <a:lstStyle/>
          <a:p>
            <a:pPr marL="0" indent="0">
              <a:buNone/>
            </a:pPr>
            <a:r>
              <a:rPr lang="en-US" sz="1100" i="1" dirty="0">
                <a:solidFill>
                  <a:srgbClr val="2C3E50"/>
                </a:solidFill>
                <a:latin typeface="Calibri" pitchFamily="34" charset="0"/>
                <a:ea typeface="Calibri" pitchFamily="34" charset="-122"/>
                <a:cs typeface="Calibri" pitchFamily="34" charset="-120"/>
              </a:rPr>
              <a:t>The £92K/QALY versus £10.4M benefit divergence exemplifies how implementation quality determines whether RPM delivers value or harm.</a:t>
            </a:r>
            <a:endParaRPr lang="en-US" sz="11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065A82"/>
                </a:solidFill>
                <a:latin typeface="Calibri" pitchFamily="34" charset="0"/>
                <a:ea typeface="Calibri" pitchFamily="34" charset="-122"/>
                <a:cs typeface="Calibri" pitchFamily="34" charset="-120"/>
              </a:rPr>
              <a:t>Key Findings</a:t>
            </a:r>
            <a:endParaRPr lang="en-US" sz="3600" dirty="0"/>
          </a:p>
        </p:txBody>
      </p:sp>
      <p:sp>
        <p:nvSpPr>
          <p:cNvPr id="3" name="Shape 1"/>
          <p:cNvSpPr/>
          <p:nvPr/>
        </p:nvSpPr>
        <p:spPr>
          <a:xfrm>
            <a:off x="548640" y="1188720"/>
            <a:ext cx="365760" cy="365760"/>
          </a:xfrm>
          <a:prstGeom prst="ellipse">
            <a:avLst/>
          </a:prstGeom>
          <a:solidFill>
            <a:srgbClr val="1C7293"/>
          </a:solidFill>
          <a:ln/>
        </p:spPr>
        <p:txBody>
          <a:bodyPr/>
          <a:lstStyle/>
          <a:p>
            <a:endParaRPr lang="en-US"/>
          </a:p>
        </p:txBody>
      </p:sp>
      <p:sp>
        <p:nvSpPr>
          <p:cNvPr id="4" name="Text 2"/>
          <p:cNvSpPr/>
          <p:nvPr/>
        </p:nvSpPr>
        <p:spPr>
          <a:xfrm>
            <a:off x="548640" y="1188720"/>
            <a:ext cx="365760" cy="3657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5" name="Text 3"/>
          <p:cNvSpPr/>
          <p:nvPr/>
        </p:nvSpPr>
        <p:spPr>
          <a:xfrm>
            <a:off x="1097280" y="1188720"/>
            <a:ext cx="758952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Universal claims unjustified</a:t>
            </a:r>
            <a:endParaRPr lang="en-US" sz="1500" dirty="0"/>
          </a:p>
        </p:txBody>
      </p:sp>
      <p:sp>
        <p:nvSpPr>
          <p:cNvPr id="6" name="Text 4"/>
          <p:cNvSpPr/>
          <p:nvPr/>
        </p:nvSpPr>
        <p:spPr>
          <a:xfrm>
            <a:off x="1097280" y="1508760"/>
            <a:ext cx="7589520" cy="27432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Effectiveness depends on implementation context, not technology alone</a:t>
            </a:r>
            <a:endParaRPr lang="en-US" sz="1200" dirty="0"/>
          </a:p>
        </p:txBody>
      </p:sp>
      <p:sp>
        <p:nvSpPr>
          <p:cNvPr id="7" name="Shape 5"/>
          <p:cNvSpPr/>
          <p:nvPr/>
        </p:nvSpPr>
        <p:spPr>
          <a:xfrm>
            <a:off x="548640" y="2103120"/>
            <a:ext cx="365760" cy="365760"/>
          </a:xfrm>
          <a:prstGeom prst="ellipse">
            <a:avLst/>
          </a:prstGeom>
          <a:solidFill>
            <a:srgbClr val="1C7293"/>
          </a:solidFill>
          <a:ln/>
        </p:spPr>
        <p:txBody>
          <a:bodyPr/>
          <a:lstStyle/>
          <a:p>
            <a:endParaRPr lang="en-US"/>
          </a:p>
        </p:txBody>
      </p:sp>
      <p:sp>
        <p:nvSpPr>
          <p:cNvPr id="8" name="Text 6"/>
          <p:cNvSpPr/>
          <p:nvPr/>
        </p:nvSpPr>
        <p:spPr>
          <a:xfrm>
            <a:off x="548640" y="2103120"/>
            <a:ext cx="365760" cy="3657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9" name="Text 7"/>
          <p:cNvSpPr/>
          <p:nvPr/>
        </p:nvSpPr>
        <p:spPr>
          <a:xfrm>
            <a:off x="1097280" y="2103120"/>
            <a:ext cx="758952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Digital exclusion equals healthcare exclusion</a:t>
            </a:r>
            <a:endParaRPr lang="en-US" sz="1500" dirty="0"/>
          </a:p>
        </p:txBody>
      </p:sp>
      <p:sp>
        <p:nvSpPr>
          <p:cNvPr id="10" name="Text 8"/>
          <p:cNvSpPr/>
          <p:nvPr/>
        </p:nvSpPr>
        <p:spPr>
          <a:xfrm>
            <a:off x="1097280" y="2423160"/>
            <a:ext cx="7589520" cy="27432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4.7M older adults face absolute barriers requiring hybrid models</a:t>
            </a:r>
            <a:endParaRPr lang="en-US" sz="1200" dirty="0"/>
          </a:p>
        </p:txBody>
      </p:sp>
      <p:sp>
        <p:nvSpPr>
          <p:cNvPr id="11" name="Shape 9"/>
          <p:cNvSpPr/>
          <p:nvPr/>
        </p:nvSpPr>
        <p:spPr>
          <a:xfrm>
            <a:off x="548640" y="3017520"/>
            <a:ext cx="365760" cy="365760"/>
          </a:xfrm>
          <a:prstGeom prst="ellipse">
            <a:avLst/>
          </a:prstGeom>
          <a:solidFill>
            <a:srgbClr val="1C7293"/>
          </a:solidFill>
          <a:ln/>
        </p:spPr>
        <p:txBody>
          <a:bodyPr/>
          <a:lstStyle/>
          <a:p>
            <a:endParaRPr lang="en-US"/>
          </a:p>
        </p:txBody>
      </p:sp>
      <p:sp>
        <p:nvSpPr>
          <p:cNvPr id="12" name="Text 10"/>
          <p:cNvSpPr/>
          <p:nvPr/>
        </p:nvSpPr>
        <p:spPr>
          <a:xfrm>
            <a:off x="548640" y="3017520"/>
            <a:ext cx="365760" cy="3657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3" name="Text 11"/>
          <p:cNvSpPr/>
          <p:nvPr/>
        </p:nvSpPr>
        <p:spPr>
          <a:xfrm>
            <a:off x="1097280" y="3017520"/>
            <a:ext cx="758952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Implementation quality exceeds scale importance</a:t>
            </a:r>
            <a:endParaRPr lang="en-US" sz="1500" dirty="0"/>
          </a:p>
        </p:txBody>
      </p:sp>
      <p:sp>
        <p:nvSpPr>
          <p:cNvPr id="14" name="Text 12"/>
          <p:cNvSpPr/>
          <p:nvPr/>
        </p:nvSpPr>
        <p:spPr>
          <a:xfrm>
            <a:off x="1097280" y="3337560"/>
            <a:ext cx="7589520" cy="27432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Targeted, well-resourced programs succeed; broad rollout fails</a:t>
            </a:r>
            <a:endParaRPr lang="en-US" sz="1200" dirty="0"/>
          </a:p>
        </p:txBody>
      </p:sp>
      <p:sp>
        <p:nvSpPr>
          <p:cNvPr id="15" name="Shape 13"/>
          <p:cNvSpPr/>
          <p:nvPr/>
        </p:nvSpPr>
        <p:spPr>
          <a:xfrm>
            <a:off x="548640" y="3931920"/>
            <a:ext cx="365760" cy="365760"/>
          </a:xfrm>
          <a:prstGeom prst="ellipse">
            <a:avLst/>
          </a:prstGeom>
          <a:solidFill>
            <a:srgbClr val="1C7293"/>
          </a:solidFill>
          <a:ln/>
        </p:spPr>
        <p:txBody>
          <a:bodyPr/>
          <a:lstStyle/>
          <a:p>
            <a:endParaRPr lang="en-US"/>
          </a:p>
        </p:txBody>
      </p:sp>
      <p:sp>
        <p:nvSpPr>
          <p:cNvPr id="16" name="Text 14"/>
          <p:cNvSpPr/>
          <p:nvPr/>
        </p:nvSpPr>
        <p:spPr>
          <a:xfrm>
            <a:off x="548640" y="3931920"/>
            <a:ext cx="365760" cy="36576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17" name="Text 15"/>
          <p:cNvSpPr/>
          <p:nvPr/>
        </p:nvSpPr>
        <p:spPr>
          <a:xfrm>
            <a:off x="1097280" y="3931920"/>
            <a:ext cx="758952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Workforce readiness lags deployment speed</a:t>
            </a:r>
            <a:endParaRPr lang="en-US" sz="1500" dirty="0"/>
          </a:p>
        </p:txBody>
      </p:sp>
      <p:sp>
        <p:nvSpPr>
          <p:cNvPr id="18" name="Text 16"/>
          <p:cNvSpPr/>
          <p:nvPr/>
        </p:nvSpPr>
        <p:spPr>
          <a:xfrm>
            <a:off x="1097280" y="4251960"/>
            <a:ext cx="7589520" cy="27432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Training insufficient for accelerated implementation timeline</a:t>
            </a:r>
            <a:endParaRPr lang="en-US" sz="12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600" b="1" dirty="0">
                <a:solidFill>
                  <a:srgbClr val="065A82"/>
                </a:solidFill>
                <a:latin typeface="Calibri" pitchFamily="34" charset="0"/>
                <a:ea typeface="Calibri" pitchFamily="34" charset="-122"/>
                <a:cs typeface="Calibri" pitchFamily="34" charset="-120"/>
              </a:rPr>
              <a:t>Evidence-Based Recommendations</a:t>
            </a:r>
            <a:endParaRPr lang="en-US" sz="3600" dirty="0"/>
          </a:p>
        </p:txBody>
      </p:sp>
      <p:sp>
        <p:nvSpPr>
          <p:cNvPr id="3" name="Text 1"/>
          <p:cNvSpPr/>
          <p:nvPr/>
        </p:nvSpPr>
        <p:spPr>
          <a:xfrm>
            <a:off x="548640" y="1188720"/>
            <a:ext cx="45720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4" name="Text 2"/>
          <p:cNvSpPr/>
          <p:nvPr/>
        </p:nvSpPr>
        <p:spPr>
          <a:xfrm>
            <a:off x="1188720" y="1188720"/>
            <a:ext cx="749808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Target Specific Pathways</a:t>
            </a:r>
            <a:endParaRPr lang="en-US" sz="1500" dirty="0"/>
          </a:p>
        </p:txBody>
      </p:sp>
      <p:sp>
        <p:nvSpPr>
          <p:cNvPr id="5" name="Text 3"/>
          <p:cNvSpPr/>
          <p:nvPr/>
        </p:nvSpPr>
        <p:spPr>
          <a:xfrm>
            <a:off x="1188720" y="1508760"/>
            <a:ext cx="7498080" cy="36576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Focus on proven successes (heart failure, COPD) not broad deployment</a:t>
            </a:r>
            <a:endParaRPr lang="en-US" sz="1200" dirty="0"/>
          </a:p>
        </p:txBody>
      </p:sp>
      <p:sp>
        <p:nvSpPr>
          <p:cNvPr id="6" name="Text 4"/>
          <p:cNvSpPr/>
          <p:nvPr/>
        </p:nvSpPr>
        <p:spPr>
          <a:xfrm>
            <a:off x="548640" y="2103120"/>
            <a:ext cx="45720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7" name="Text 5"/>
          <p:cNvSpPr/>
          <p:nvPr/>
        </p:nvSpPr>
        <p:spPr>
          <a:xfrm>
            <a:off x="1188720" y="2103120"/>
            <a:ext cx="749808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Invest in Workforce Training</a:t>
            </a:r>
            <a:endParaRPr lang="en-US" sz="1500" dirty="0"/>
          </a:p>
        </p:txBody>
      </p:sp>
      <p:sp>
        <p:nvSpPr>
          <p:cNvPr id="8" name="Text 6"/>
          <p:cNvSpPr/>
          <p:nvPr/>
        </p:nvSpPr>
        <p:spPr>
          <a:xfrm>
            <a:off x="1188720" y="2423160"/>
            <a:ext cx="7498080" cy="36576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Competency-based training and dedicated care manager roles</a:t>
            </a:r>
            <a:endParaRPr lang="en-US" sz="1200" dirty="0"/>
          </a:p>
        </p:txBody>
      </p:sp>
      <p:sp>
        <p:nvSpPr>
          <p:cNvPr id="9" name="Text 7"/>
          <p:cNvSpPr/>
          <p:nvPr/>
        </p:nvSpPr>
        <p:spPr>
          <a:xfrm>
            <a:off x="548640" y="3017520"/>
            <a:ext cx="45720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10" name="Text 8"/>
          <p:cNvSpPr/>
          <p:nvPr/>
        </p:nvSpPr>
        <p:spPr>
          <a:xfrm>
            <a:off x="1188720" y="3017520"/>
            <a:ext cx="749808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Maintain Hybrid Models</a:t>
            </a:r>
            <a:endParaRPr lang="en-US" sz="1500" dirty="0"/>
          </a:p>
        </p:txBody>
      </p:sp>
      <p:sp>
        <p:nvSpPr>
          <p:cNvPr id="11" name="Text 9"/>
          <p:cNvSpPr/>
          <p:nvPr/>
        </p:nvSpPr>
        <p:spPr>
          <a:xfrm>
            <a:off x="1188720" y="3337560"/>
            <a:ext cx="7498080" cy="36576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Digital-first excludes millions—preserve telephone and face-to-face routes</a:t>
            </a:r>
            <a:endParaRPr lang="en-US" sz="1200" dirty="0"/>
          </a:p>
        </p:txBody>
      </p:sp>
      <p:sp>
        <p:nvSpPr>
          <p:cNvPr id="12" name="Text 10"/>
          <p:cNvSpPr/>
          <p:nvPr/>
        </p:nvSpPr>
        <p:spPr>
          <a:xfrm>
            <a:off x="548640" y="3931920"/>
            <a:ext cx="45720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13" name="Text 11"/>
          <p:cNvSpPr/>
          <p:nvPr/>
        </p:nvSpPr>
        <p:spPr>
          <a:xfrm>
            <a:off x="1188720" y="3931920"/>
            <a:ext cx="7498080" cy="274320"/>
          </a:xfrm>
          <a:prstGeom prst="rect">
            <a:avLst/>
          </a:prstGeom>
          <a:noFill/>
          <a:ln/>
        </p:spPr>
        <p:txBody>
          <a:bodyPr wrap="square"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Address Digital Inclusion</a:t>
            </a:r>
            <a:endParaRPr lang="en-US" sz="1500" dirty="0"/>
          </a:p>
        </p:txBody>
      </p:sp>
      <p:sp>
        <p:nvSpPr>
          <p:cNvPr id="14" name="Text 12"/>
          <p:cNvSpPr/>
          <p:nvPr/>
        </p:nvSpPr>
        <p:spPr>
          <a:xfrm>
            <a:off x="1188720" y="4251960"/>
            <a:ext cx="7498080" cy="36576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Invest in community support, devices, connectivity alongside RPM</a:t>
            </a:r>
            <a:endParaRPr lang="en-US" sz="1200" dirty="0"/>
          </a:p>
        </p:txBody>
      </p:sp>
      <p:sp>
        <p:nvSpPr>
          <p:cNvPr id="15" name="Text 13"/>
          <p:cNvSpPr/>
          <p:nvPr/>
        </p:nvSpPr>
        <p:spPr>
          <a:xfrm>
            <a:off x="457200" y="4754880"/>
            <a:ext cx="8229600" cy="182880"/>
          </a:xfrm>
          <a:prstGeom prst="rect">
            <a:avLst/>
          </a:prstGeom>
          <a:noFill/>
          <a:ln/>
        </p:spPr>
        <p:txBody>
          <a:bodyPr wrap="square" rtlCol="0" anchor="ctr"/>
          <a:lstStyle/>
          <a:p>
            <a:pPr marL="0" indent="0">
              <a:buNone/>
            </a:pPr>
            <a:r>
              <a:rPr lang="en-US" sz="900" i="1" dirty="0">
                <a:solidFill>
                  <a:srgbClr val="5A6C7D"/>
                </a:solidFill>
                <a:latin typeface="Calibri" pitchFamily="34" charset="0"/>
                <a:ea typeface="Calibri" pitchFamily="34" charset="-122"/>
                <a:cs typeface="Calibri" pitchFamily="34" charset="-120"/>
              </a:rPr>
              <a:t>Sources: Thomas et al. (2021); Farre et al. (2023); NHS Digital Inclusion Framework (2023)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3200" b="1" dirty="0">
                <a:solidFill>
                  <a:srgbClr val="065A82"/>
                </a:solidFill>
                <a:latin typeface="Calibri" pitchFamily="34" charset="0"/>
                <a:ea typeface="Calibri" pitchFamily="34" charset="-122"/>
                <a:cs typeface="Calibri" pitchFamily="34" charset="-120"/>
              </a:rPr>
              <a:t>Implementation Barriers &amp; Practical Solutions</a:t>
            </a:r>
            <a:endParaRPr lang="en-US" sz="3200" dirty="0"/>
          </a:p>
        </p:txBody>
      </p:sp>
      <p:sp>
        <p:nvSpPr>
          <p:cNvPr id="3" name="Shape 1"/>
          <p:cNvSpPr/>
          <p:nvPr/>
        </p:nvSpPr>
        <p:spPr>
          <a:xfrm>
            <a:off x="457200" y="1188720"/>
            <a:ext cx="3840480" cy="640080"/>
          </a:xfrm>
          <a:prstGeom prst="rect">
            <a:avLst/>
          </a:prstGeom>
          <a:solidFill>
            <a:srgbClr val="FCE8E8"/>
          </a:solidFill>
          <a:ln w="12700">
            <a:solidFill>
              <a:srgbClr val="C0504D"/>
            </a:solidFill>
            <a:prstDash val="solid"/>
          </a:ln>
        </p:spPr>
        <p:txBody>
          <a:bodyPr/>
          <a:lstStyle/>
          <a:p>
            <a:endParaRPr lang="en-US"/>
          </a:p>
        </p:txBody>
      </p:sp>
      <p:sp>
        <p:nvSpPr>
          <p:cNvPr id="4" name="Text 2"/>
          <p:cNvSpPr/>
          <p:nvPr/>
        </p:nvSpPr>
        <p:spPr>
          <a:xfrm>
            <a:off x="548640" y="12344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Poor rural broadband infrastructure</a:t>
            </a:r>
            <a:endParaRPr lang="en-US" sz="1200" dirty="0"/>
          </a:p>
        </p:txBody>
      </p:sp>
      <p:sp>
        <p:nvSpPr>
          <p:cNvPr id="5" name="Shape 3"/>
          <p:cNvSpPr/>
          <p:nvPr/>
        </p:nvSpPr>
        <p:spPr>
          <a:xfrm>
            <a:off x="4846320" y="1188720"/>
            <a:ext cx="3840480" cy="640080"/>
          </a:xfrm>
          <a:prstGeom prst="rect">
            <a:avLst/>
          </a:prstGeom>
          <a:solidFill>
            <a:srgbClr val="E8F8E8"/>
          </a:solidFill>
          <a:ln w="12700">
            <a:solidFill>
              <a:srgbClr val="4CAF50"/>
            </a:solidFill>
            <a:prstDash val="solid"/>
          </a:ln>
        </p:spPr>
        <p:txBody>
          <a:bodyPr/>
          <a:lstStyle/>
          <a:p>
            <a:endParaRPr lang="en-US"/>
          </a:p>
        </p:txBody>
      </p:sp>
      <p:sp>
        <p:nvSpPr>
          <p:cNvPr id="6" name="Text 4"/>
          <p:cNvSpPr/>
          <p:nvPr/>
        </p:nvSpPr>
        <p:spPr>
          <a:xfrm>
            <a:off x="4937760" y="12344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Start urban; invest infrastructure before rural rollout</a:t>
            </a:r>
            <a:endParaRPr lang="en-US" sz="1200" dirty="0"/>
          </a:p>
        </p:txBody>
      </p:sp>
      <p:sp>
        <p:nvSpPr>
          <p:cNvPr id="7" name="Shape 5"/>
          <p:cNvSpPr/>
          <p:nvPr/>
        </p:nvSpPr>
        <p:spPr>
          <a:xfrm>
            <a:off x="457200" y="2103120"/>
            <a:ext cx="3840480" cy="640080"/>
          </a:xfrm>
          <a:prstGeom prst="rect">
            <a:avLst/>
          </a:prstGeom>
          <a:solidFill>
            <a:srgbClr val="FCE8E8"/>
          </a:solidFill>
          <a:ln w="12700">
            <a:solidFill>
              <a:srgbClr val="C0504D"/>
            </a:solidFill>
            <a:prstDash val="solid"/>
          </a:ln>
        </p:spPr>
        <p:txBody>
          <a:bodyPr/>
          <a:lstStyle/>
          <a:p>
            <a:endParaRPr lang="en-US"/>
          </a:p>
        </p:txBody>
      </p:sp>
      <p:sp>
        <p:nvSpPr>
          <p:cNvPr id="8" name="Text 6"/>
          <p:cNvSpPr/>
          <p:nvPr/>
        </p:nvSpPr>
        <p:spPr>
          <a:xfrm>
            <a:off x="548640" y="21488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Staff resistance to new technology</a:t>
            </a:r>
            <a:endParaRPr lang="en-US" sz="1200" dirty="0"/>
          </a:p>
        </p:txBody>
      </p:sp>
      <p:sp>
        <p:nvSpPr>
          <p:cNvPr id="9" name="Shape 7"/>
          <p:cNvSpPr/>
          <p:nvPr/>
        </p:nvSpPr>
        <p:spPr>
          <a:xfrm>
            <a:off x="4846320" y="2103120"/>
            <a:ext cx="3840480" cy="640080"/>
          </a:xfrm>
          <a:prstGeom prst="rect">
            <a:avLst/>
          </a:prstGeom>
          <a:solidFill>
            <a:srgbClr val="E8F8E8"/>
          </a:solidFill>
          <a:ln w="12700">
            <a:solidFill>
              <a:srgbClr val="4CAF50"/>
            </a:solidFill>
            <a:prstDash val="solid"/>
          </a:ln>
        </p:spPr>
        <p:txBody>
          <a:bodyPr/>
          <a:lstStyle/>
          <a:p>
            <a:endParaRPr lang="en-US"/>
          </a:p>
        </p:txBody>
      </p:sp>
      <p:sp>
        <p:nvSpPr>
          <p:cNvPr id="10" name="Text 8"/>
          <p:cNvSpPr/>
          <p:nvPr/>
        </p:nvSpPr>
        <p:spPr>
          <a:xfrm>
            <a:off x="4937760" y="21488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Protected training time; involve staff in system selection</a:t>
            </a:r>
            <a:endParaRPr lang="en-US" sz="1200" dirty="0"/>
          </a:p>
        </p:txBody>
      </p:sp>
      <p:sp>
        <p:nvSpPr>
          <p:cNvPr id="11" name="Shape 9"/>
          <p:cNvSpPr/>
          <p:nvPr/>
        </p:nvSpPr>
        <p:spPr>
          <a:xfrm>
            <a:off x="457200" y="3017520"/>
            <a:ext cx="3840480" cy="640080"/>
          </a:xfrm>
          <a:prstGeom prst="rect">
            <a:avLst/>
          </a:prstGeom>
          <a:solidFill>
            <a:srgbClr val="FCE8E8"/>
          </a:solidFill>
          <a:ln w="12700">
            <a:solidFill>
              <a:srgbClr val="C0504D"/>
            </a:solidFill>
            <a:prstDash val="solid"/>
          </a:ln>
        </p:spPr>
        <p:txBody>
          <a:bodyPr/>
          <a:lstStyle/>
          <a:p>
            <a:endParaRPr lang="en-US"/>
          </a:p>
        </p:txBody>
      </p:sp>
      <p:sp>
        <p:nvSpPr>
          <p:cNvPr id="12" name="Text 10"/>
          <p:cNvSpPr/>
          <p:nvPr/>
        </p:nvSpPr>
        <p:spPr>
          <a:xfrm>
            <a:off x="548640" y="30632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Cost pressures limiting investment</a:t>
            </a:r>
            <a:endParaRPr lang="en-US" sz="1200" dirty="0"/>
          </a:p>
        </p:txBody>
      </p:sp>
      <p:sp>
        <p:nvSpPr>
          <p:cNvPr id="13" name="Shape 11"/>
          <p:cNvSpPr/>
          <p:nvPr/>
        </p:nvSpPr>
        <p:spPr>
          <a:xfrm>
            <a:off x="4846320" y="3017520"/>
            <a:ext cx="3840480" cy="640080"/>
          </a:xfrm>
          <a:prstGeom prst="rect">
            <a:avLst/>
          </a:prstGeom>
          <a:solidFill>
            <a:srgbClr val="E8F8E8"/>
          </a:solidFill>
          <a:ln w="12700">
            <a:solidFill>
              <a:srgbClr val="4CAF50"/>
            </a:solidFill>
            <a:prstDash val="solid"/>
          </a:ln>
        </p:spPr>
        <p:txBody>
          <a:bodyPr/>
          <a:lstStyle/>
          <a:p>
            <a:endParaRPr lang="en-US"/>
          </a:p>
        </p:txBody>
      </p:sp>
      <p:sp>
        <p:nvSpPr>
          <p:cNvPr id="14" name="Text 12"/>
          <p:cNvSpPr/>
          <p:nvPr/>
        </p:nvSpPr>
        <p:spPr>
          <a:xfrm>
            <a:off x="4937760" y="30632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Target pathways with proven ROI (£10.4M benefit shown)</a:t>
            </a:r>
            <a:endParaRPr lang="en-US" sz="1200" dirty="0"/>
          </a:p>
        </p:txBody>
      </p:sp>
      <p:sp>
        <p:nvSpPr>
          <p:cNvPr id="15" name="Shape 13"/>
          <p:cNvSpPr/>
          <p:nvPr/>
        </p:nvSpPr>
        <p:spPr>
          <a:xfrm>
            <a:off x="457200" y="3931920"/>
            <a:ext cx="3840480" cy="640080"/>
          </a:xfrm>
          <a:prstGeom prst="rect">
            <a:avLst/>
          </a:prstGeom>
          <a:solidFill>
            <a:srgbClr val="FCE8E8"/>
          </a:solidFill>
          <a:ln w="12700">
            <a:solidFill>
              <a:srgbClr val="C0504D"/>
            </a:solidFill>
            <a:prstDash val="solid"/>
          </a:ln>
        </p:spPr>
        <p:txBody>
          <a:bodyPr/>
          <a:lstStyle/>
          <a:p>
            <a:endParaRPr lang="en-US"/>
          </a:p>
        </p:txBody>
      </p:sp>
      <p:sp>
        <p:nvSpPr>
          <p:cNvPr id="16" name="Text 14"/>
          <p:cNvSpPr/>
          <p:nvPr/>
        </p:nvSpPr>
        <p:spPr>
          <a:xfrm>
            <a:off x="548640" y="39776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Digital exclusion at population scale</a:t>
            </a:r>
            <a:endParaRPr lang="en-US" sz="1200" dirty="0"/>
          </a:p>
        </p:txBody>
      </p:sp>
      <p:sp>
        <p:nvSpPr>
          <p:cNvPr id="17" name="Shape 15"/>
          <p:cNvSpPr/>
          <p:nvPr/>
        </p:nvSpPr>
        <p:spPr>
          <a:xfrm>
            <a:off x="4846320" y="3931920"/>
            <a:ext cx="3840480" cy="640080"/>
          </a:xfrm>
          <a:prstGeom prst="rect">
            <a:avLst/>
          </a:prstGeom>
          <a:solidFill>
            <a:srgbClr val="E8F8E8"/>
          </a:solidFill>
          <a:ln w="12700">
            <a:solidFill>
              <a:srgbClr val="4CAF50"/>
            </a:solidFill>
            <a:prstDash val="solid"/>
          </a:ln>
        </p:spPr>
        <p:txBody>
          <a:bodyPr/>
          <a:lstStyle/>
          <a:p>
            <a:endParaRPr lang="en-US"/>
          </a:p>
        </p:txBody>
      </p:sp>
      <p:sp>
        <p:nvSpPr>
          <p:cNvPr id="18" name="Text 16"/>
          <p:cNvSpPr/>
          <p:nvPr/>
        </p:nvSpPr>
        <p:spPr>
          <a:xfrm>
            <a:off x="4937760" y="3977640"/>
            <a:ext cx="3657600" cy="548640"/>
          </a:xfrm>
          <a:prstGeom prst="rect">
            <a:avLst/>
          </a:prstGeom>
          <a:noFill/>
          <a:ln/>
        </p:spPr>
        <p:txBody>
          <a:bodyPr wrap="square" rtlCol="0" anchor="ctr"/>
          <a:lstStyle/>
          <a:p>
            <a:pPr marL="0" indent="0">
              <a:buNone/>
            </a:pPr>
            <a:r>
              <a:rPr lang="en-US" sz="1200" dirty="0">
                <a:solidFill>
                  <a:srgbClr val="2C3E50"/>
                </a:solidFill>
                <a:latin typeface="Calibri" pitchFamily="34" charset="0"/>
                <a:ea typeface="Calibri" pitchFamily="34" charset="-122"/>
                <a:cs typeface="Calibri" pitchFamily="34" charset="-120"/>
              </a:rPr>
              <a:t>✓ Mandatory hybrid models; community digital support hubs</a:t>
            </a:r>
            <a:endParaRPr lang="en-US" sz="1200" dirty="0"/>
          </a:p>
        </p:txBody>
      </p:sp>
      <p:sp>
        <p:nvSpPr>
          <p:cNvPr id="19" name="Text 17"/>
          <p:cNvSpPr/>
          <p:nvPr/>
        </p:nvSpPr>
        <p:spPr>
          <a:xfrm>
            <a:off x="457200" y="4572000"/>
            <a:ext cx="8229600" cy="365760"/>
          </a:xfrm>
          <a:prstGeom prst="rect">
            <a:avLst/>
          </a:prstGeom>
          <a:noFill/>
          <a:ln/>
        </p:spPr>
        <p:txBody>
          <a:bodyPr wrap="square" rtlCol="0" anchor="ctr"/>
          <a:lstStyle/>
          <a:p>
            <a:pPr marL="0" indent="0">
              <a:buNone/>
            </a:pPr>
            <a:r>
              <a:rPr lang="en-US" sz="1200" i="1" dirty="0">
                <a:solidFill>
                  <a:srgbClr val="2C3E50"/>
                </a:solidFill>
                <a:latin typeface="Calibri" pitchFamily="34" charset="0"/>
                <a:ea typeface="Calibri" pitchFamily="34" charset="-122"/>
                <a:cs typeface="Calibri" pitchFamily="34" charset="-120"/>
              </a:rPr>
              <a:t>Effective implementation requires acknowledging barriers and planning solutions, not assuming technology alone solves problems.</a:t>
            </a:r>
            <a:endParaRPr lang="en-US" sz="12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65A82"/>
        </a:solidFill>
        <a:effectLst/>
      </p:bgPr>
    </p:bg>
    <p:spTree>
      <p:nvGrpSpPr>
        <p:cNvPr id="1" name=""/>
        <p:cNvGrpSpPr/>
        <p:nvPr/>
      </p:nvGrpSpPr>
      <p:grpSpPr>
        <a:xfrm>
          <a:off x="0" y="0"/>
          <a:ext cx="0" cy="0"/>
          <a:chOff x="0" y="0"/>
          <a:chExt cx="0" cy="0"/>
        </a:xfrm>
      </p:grpSpPr>
      <p:sp>
        <p:nvSpPr>
          <p:cNvPr id="2" name="Text 0"/>
          <p:cNvSpPr/>
          <p:nvPr/>
        </p:nvSpPr>
        <p:spPr>
          <a:xfrm>
            <a:off x="457200" y="914400"/>
            <a:ext cx="8229600" cy="548640"/>
          </a:xfrm>
          <a:prstGeom prst="rect">
            <a:avLst/>
          </a:prstGeom>
          <a:noFill/>
          <a:ln/>
        </p:spPr>
        <p:txBody>
          <a:bodyPr wrap="square" rtlCol="0" anchor="ctr"/>
          <a:lstStyle/>
          <a:p>
            <a:pPr marL="0" indent="0" algn="ctr">
              <a:buNone/>
            </a:pPr>
            <a:r>
              <a:rPr lang="en-US" sz="4000" b="1" dirty="0">
                <a:solidFill>
                  <a:srgbClr val="FFFFFF"/>
                </a:solidFill>
                <a:latin typeface="Calibri" pitchFamily="34" charset="0"/>
                <a:ea typeface="Calibri" pitchFamily="34" charset="-122"/>
                <a:cs typeface="Calibri" pitchFamily="34" charset="-120"/>
              </a:rPr>
              <a:t>Conclusion</a:t>
            </a:r>
            <a:endParaRPr lang="en-US" sz="4000" dirty="0"/>
          </a:p>
        </p:txBody>
      </p:sp>
      <p:sp>
        <p:nvSpPr>
          <p:cNvPr id="3" name="Text 1"/>
          <p:cNvSpPr/>
          <p:nvPr/>
        </p:nvSpPr>
        <p:spPr>
          <a:xfrm>
            <a:off x="914400" y="1828800"/>
            <a:ext cx="7315200" cy="457200"/>
          </a:xfrm>
          <a:prstGeom prst="rect">
            <a:avLst/>
          </a:prstGeom>
          <a:noFill/>
          <a:ln/>
        </p:spPr>
        <p:txBody>
          <a:bodyPr wrap="square"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RPM's potential to transform care is real, but realizing this potential requires:</a:t>
            </a:r>
            <a:endParaRPr lang="en-US" sz="1600" dirty="0"/>
          </a:p>
        </p:txBody>
      </p:sp>
      <p:sp>
        <p:nvSpPr>
          <p:cNvPr id="4" name="Text 2"/>
          <p:cNvSpPr/>
          <p:nvPr/>
        </p:nvSpPr>
        <p:spPr>
          <a:xfrm>
            <a:off x="1371600" y="2468880"/>
            <a:ext cx="6400800" cy="1828800"/>
          </a:xfrm>
          <a:prstGeom prst="rect">
            <a:avLst/>
          </a:prstGeom>
          <a:noFill/>
          <a:ln/>
        </p:spPr>
        <p:txBody>
          <a:bodyPr wrap="square" rtlCol="0" anchor="ctr"/>
          <a:lstStyle/>
          <a:p>
            <a:pPr marL="0" indent="0" algn="ctr">
              <a:buNone/>
            </a:pPr>
            <a:r>
              <a:rPr lang="en-US" sz="1500" dirty="0">
                <a:solidFill>
                  <a:srgbClr val="FFFFFF"/>
                </a:solidFill>
                <a:latin typeface="Calibri" pitchFamily="34" charset="0"/>
                <a:ea typeface="Calibri" pitchFamily="34" charset="-122"/>
                <a:cs typeface="Calibri" pitchFamily="34" charset="-120"/>
              </a:rPr>
              <a:t>✓ Implementation sophistication</a:t>
            </a:r>
            <a:endParaRPr lang="en-US" sz="1500" dirty="0"/>
          </a:p>
          <a:p>
            <a:pPr marL="0" indent="0" algn="ctr">
              <a:buNone/>
            </a:pPr>
            <a:r>
              <a:rPr lang="en-US" sz="1200" i="1" dirty="0">
                <a:solidFill>
                  <a:srgbClr val="FFFFFF"/>
                </a:solidFill>
                <a:latin typeface="Calibri" pitchFamily="34" charset="0"/>
                <a:ea typeface="Calibri" pitchFamily="34" charset="-122"/>
                <a:cs typeface="Calibri" pitchFamily="34" charset="-120"/>
              </a:rPr>
              <a:t>   (not just technology deployment)</a:t>
            </a:r>
            <a:endParaRPr lang="en-US" sz="1500" dirty="0"/>
          </a:p>
          <a:p>
            <a:pPr marL="0" indent="0" algn="ctr">
              <a:buNone/>
            </a:pPr>
            <a:endParaRPr lang="en-US" sz="1500" dirty="0"/>
          </a:p>
          <a:p>
            <a:pPr marL="0" indent="0" algn="ctr">
              <a:buNone/>
            </a:pPr>
            <a:r>
              <a:rPr lang="en-US" sz="1500" dirty="0">
                <a:solidFill>
                  <a:srgbClr val="FFFFFF"/>
                </a:solidFill>
                <a:latin typeface="Calibri" pitchFamily="34" charset="0"/>
                <a:ea typeface="Calibri" pitchFamily="34" charset="-122"/>
                <a:cs typeface="Calibri" pitchFamily="34" charset="-120"/>
              </a:rPr>
              <a:t>✓ Equity commitment</a:t>
            </a:r>
            <a:endParaRPr lang="en-US" sz="1500" dirty="0"/>
          </a:p>
          <a:p>
            <a:pPr marL="0" indent="0" algn="ctr">
              <a:buNone/>
            </a:pPr>
            <a:r>
              <a:rPr lang="en-US" sz="1200" i="1" dirty="0">
                <a:solidFill>
                  <a:srgbClr val="FFFFFF"/>
                </a:solidFill>
                <a:latin typeface="Calibri" pitchFamily="34" charset="0"/>
                <a:ea typeface="Calibri" pitchFamily="34" charset="-122"/>
                <a:cs typeface="Calibri" pitchFamily="34" charset="-120"/>
              </a:rPr>
              <a:t>   (hybrid models, not digital-first)</a:t>
            </a:r>
            <a:endParaRPr lang="en-US" sz="1500" dirty="0"/>
          </a:p>
          <a:p>
            <a:pPr marL="0" indent="0" algn="ctr">
              <a:buNone/>
            </a:pPr>
            <a:endParaRPr lang="en-US" sz="1500" dirty="0"/>
          </a:p>
          <a:p>
            <a:pPr marL="0" indent="0" algn="ctr">
              <a:buNone/>
            </a:pPr>
            <a:r>
              <a:rPr lang="en-US" sz="1500" dirty="0">
                <a:solidFill>
                  <a:srgbClr val="FFFFFF"/>
                </a:solidFill>
                <a:latin typeface="Calibri" pitchFamily="34" charset="0"/>
                <a:ea typeface="Calibri" pitchFamily="34" charset="-122"/>
                <a:cs typeface="Calibri" pitchFamily="34" charset="-120"/>
              </a:rPr>
              <a:t>✓ Workforce investment</a:t>
            </a:r>
            <a:endParaRPr lang="en-US" sz="1500" dirty="0"/>
          </a:p>
          <a:p>
            <a:pPr marL="0" indent="0" algn="ctr">
              <a:buNone/>
            </a:pPr>
            <a:r>
              <a:rPr lang="en-US" sz="1200" i="1" dirty="0">
                <a:solidFill>
                  <a:srgbClr val="FFFFFF"/>
                </a:solidFill>
                <a:latin typeface="Calibri" pitchFamily="34" charset="0"/>
                <a:ea typeface="Calibri" pitchFamily="34" charset="-122"/>
                <a:cs typeface="Calibri" pitchFamily="34" charset="-120"/>
              </a:rPr>
              <a:t>   (training and dedicated roles)</a:t>
            </a:r>
            <a:endParaRPr lang="en-US" sz="1500" dirty="0"/>
          </a:p>
          <a:p>
            <a:pPr marL="0" indent="0" algn="ctr">
              <a:buNone/>
            </a:pPr>
            <a:endParaRPr lang="en-US" sz="1500" dirty="0"/>
          </a:p>
          <a:p>
            <a:pPr marL="0" indent="0" algn="ctr">
              <a:buNone/>
            </a:pPr>
            <a:r>
              <a:rPr lang="en-US" sz="1500" dirty="0">
                <a:solidFill>
                  <a:srgbClr val="FFFFFF"/>
                </a:solidFill>
                <a:latin typeface="Calibri" pitchFamily="34" charset="0"/>
                <a:ea typeface="Calibri" pitchFamily="34" charset="-122"/>
                <a:cs typeface="Calibri" pitchFamily="34" charset="-120"/>
              </a:rPr>
              <a:t>✓ Evidence-based targeting</a:t>
            </a:r>
            <a:endParaRPr lang="en-US" sz="1500" dirty="0"/>
          </a:p>
          <a:p>
            <a:pPr marL="0" indent="0" algn="ctr">
              <a:buNone/>
            </a:pPr>
            <a:r>
              <a:rPr lang="en-US" sz="1200" i="1" dirty="0">
                <a:solidFill>
                  <a:srgbClr val="FFFFFF"/>
                </a:solidFill>
                <a:latin typeface="Calibri" pitchFamily="34" charset="0"/>
                <a:ea typeface="Calibri" pitchFamily="34" charset="-122"/>
                <a:cs typeface="Calibri" pitchFamily="34" charset="-120"/>
              </a:rPr>
              <a:t>   (pathways where it actually works)</a:t>
            </a:r>
            <a:endParaRPr lang="en-US" sz="1500" dirty="0"/>
          </a:p>
        </p:txBody>
      </p:sp>
      <p:sp>
        <p:nvSpPr>
          <p:cNvPr id="5" name="Text 3"/>
          <p:cNvSpPr/>
          <p:nvPr/>
        </p:nvSpPr>
        <p:spPr>
          <a:xfrm>
            <a:off x="914400" y="4480560"/>
            <a:ext cx="7315200" cy="365760"/>
          </a:xfrm>
          <a:prstGeom prst="rect">
            <a:avLst/>
          </a:prstGeom>
          <a:noFill/>
          <a:ln/>
        </p:spPr>
        <p:txBody>
          <a:bodyPr wrap="square" rtlCol="0" anchor="ctr"/>
          <a:lstStyle/>
          <a:p>
            <a:pPr marL="0" indent="0" algn="ctr">
              <a:buNone/>
            </a:pPr>
            <a:r>
              <a:rPr lang="en-US" sz="1800" b="1" i="1" dirty="0">
                <a:solidFill>
                  <a:srgbClr val="FFFFFF"/>
                </a:solidFill>
                <a:latin typeface="Calibri" pitchFamily="34" charset="0"/>
                <a:ea typeface="Calibri" pitchFamily="34" charset="-122"/>
                <a:cs typeface="Calibri" pitchFamily="34" charset="-120"/>
              </a:rPr>
              <a:t>Context determines success more than technology.</a:t>
            </a:r>
            <a:endParaRPr lang="en-US" sz="18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C7293"/>
        </a:solidFill>
        <a:effectLst/>
      </p:bgPr>
    </p:bg>
    <p:spTree>
      <p:nvGrpSpPr>
        <p:cNvPr id="1" name=""/>
        <p:cNvGrpSpPr/>
        <p:nvPr/>
      </p:nvGrpSpPr>
      <p:grpSpPr>
        <a:xfrm>
          <a:off x="0" y="0"/>
          <a:ext cx="0" cy="0"/>
          <a:chOff x="0" y="0"/>
          <a:chExt cx="0" cy="0"/>
        </a:xfrm>
      </p:grpSpPr>
      <p:sp>
        <p:nvSpPr>
          <p:cNvPr id="2" name="Text 0"/>
          <p:cNvSpPr/>
          <p:nvPr/>
        </p:nvSpPr>
        <p:spPr>
          <a:xfrm>
            <a:off x="457200" y="1828800"/>
            <a:ext cx="8229600" cy="914400"/>
          </a:xfrm>
          <a:prstGeom prst="rect">
            <a:avLst/>
          </a:prstGeom>
          <a:noFill/>
          <a:ln/>
        </p:spPr>
        <p:txBody>
          <a:bodyPr wrap="square" rtlCol="0" anchor="ctr"/>
          <a:lstStyle/>
          <a:p>
            <a:pPr marL="0" indent="0" algn="ctr">
              <a:buNone/>
            </a:pPr>
            <a:r>
              <a:rPr lang="en-US" sz="4800" b="1" dirty="0">
                <a:solidFill>
                  <a:srgbClr val="FFFFFF"/>
                </a:solidFill>
                <a:latin typeface="Calibri" pitchFamily="34" charset="0"/>
                <a:ea typeface="Calibri" pitchFamily="34" charset="-122"/>
                <a:cs typeface="Calibri" pitchFamily="34" charset="-120"/>
              </a:rPr>
              <a:t>Questions?</a:t>
            </a:r>
            <a:endParaRPr lang="en-US" sz="4800" dirty="0"/>
          </a:p>
        </p:txBody>
      </p:sp>
      <p:sp>
        <p:nvSpPr>
          <p:cNvPr id="3" name="Text 1"/>
          <p:cNvSpPr/>
          <p:nvPr/>
        </p:nvSpPr>
        <p:spPr>
          <a:xfrm>
            <a:off x="457200" y="3200400"/>
            <a:ext cx="8229600" cy="365760"/>
          </a:xfrm>
          <a:prstGeom prst="rect">
            <a:avLst/>
          </a:prstGeom>
          <a:noFill/>
          <a:ln/>
        </p:spPr>
        <p:txBody>
          <a:bodyPr wrap="square" rtlCol="0" anchor="ctr"/>
          <a:lstStyle/>
          <a:p>
            <a:pPr marL="0" indent="0" algn="ctr">
              <a:buNone/>
            </a:pPr>
            <a:r>
              <a:rPr lang="en-US" sz="1400" dirty="0">
                <a:solidFill>
                  <a:srgbClr val="FFFFFF"/>
                </a:solidFill>
                <a:latin typeface="Calibri" pitchFamily="34" charset="0"/>
                <a:ea typeface="Calibri" pitchFamily="34" charset="-122"/>
                <a:cs typeface="Calibri" pitchFamily="34" charset="-120"/>
              </a:rPr>
              <a:t>Shareen Bi • Student Number 2318894</a:t>
            </a:r>
            <a:endParaRPr lang="en-US" sz="14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9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065A82"/>
                </a:solidFill>
                <a:latin typeface="Calibri" pitchFamily="34" charset="0"/>
                <a:ea typeface="Calibri" pitchFamily="34" charset="-122"/>
                <a:cs typeface="Calibri" pitchFamily="34" charset="-120"/>
              </a:rPr>
              <a:t>References</a:t>
            </a:r>
            <a:endParaRPr lang="en-US" sz="3200" dirty="0"/>
          </a:p>
        </p:txBody>
      </p:sp>
      <p:sp>
        <p:nvSpPr>
          <p:cNvPr id="3" name="Text 1"/>
          <p:cNvSpPr/>
          <p:nvPr/>
        </p:nvSpPr>
        <p:spPr>
          <a:xfrm>
            <a:off x="457200" y="914400"/>
            <a:ext cx="4023360" cy="3840480"/>
          </a:xfrm>
          <a:prstGeom prst="rect">
            <a:avLst/>
          </a:prstGeom>
          <a:noFill/>
          <a:ln/>
        </p:spPr>
        <p:txBody>
          <a:bodyPr wrap="square" rtlCol="0" anchor="t"/>
          <a:lstStyle/>
          <a:p>
            <a:pPr marL="0" indent="0">
              <a:buNone/>
            </a:pPr>
            <a:r>
              <a:rPr lang="en-US" sz="900" dirty="0">
                <a:solidFill>
                  <a:srgbClr val="2C3E50"/>
                </a:solidFill>
                <a:latin typeface="Calibri" pitchFamily="34" charset="0"/>
                <a:ea typeface="Calibri" pitchFamily="34" charset="-122"/>
                <a:cs typeface="Calibri" pitchFamily="34" charset="-120"/>
              </a:rPr>
              <a:t>Age UK (2024) Offline and Overlooked: Tackling Digital Exclusion Among Older People. London: Age UK.</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Farre, A. et al. (2023) 'Digital health and COVID-19: lessons learned', British Medical Journal, 380, e075384.</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Fulop, N. et al. (2023) 'Implementation of virtual wards', Health Services and Delivery Research, 11(2).</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Greenhalgh, T. et al. (2021) 'Video consultations for covid-19', BMJ, 373, n1318.</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Healthwatch England (2021) What people have told us about using GP services. London: Healthwatch England.</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Henderson, C. et al. (2013) 'Cost effectiveness of telehealth', BMJ, 346, f1035.</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Liverpool Heart Failure Virtual Ward (2024) Economic Evaluation. York Health Economics Consortium.</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NHS Confederation (2023) Virtual Wards: Progress and Prospects. London: NHS Confederation.</a:t>
            </a:r>
            <a:endParaRPr lang="en-US" sz="900" dirty="0"/>
          </a:p>
        </p:txBody>
      </p:sp>
      <p:sp>
        <p:nvSpPr>
          <p:cNvPr id="4" name="Text 2"/>
          <p:cNvSpPr/>
          <p:nvPr/>
        </p:nvSpPr>
        <p:spPr>
          <a:xfrm>
            <a:off x="4663440" y="914400"/>
            <a:ext cx="4023360" cy="3840480"/>
          </a:xfrm>
          <a:prstGeom prst="rect">
            <a:avLst/>
          </a:prstGeom>
          <a:noFill/>
          <a:ln/>
        </p:spPr>
        <p:txBody>
          <a:bodyPr wrap="square" rtlCol="0" anchor="t"/>
          <a:lstStyle/>
          <a:p>
            <a:pPr marL="0" indent="0">
              <a:buNone/>
            </a:pPr>
            <a:r>
              <a:rPr lang="en-US" sz="900" dirty="0">
                <a:solidFill>
                  <a:srgbClr val="2C3E50"/>
                </a:solidFill>
                <a:latin typeface="Calibri" pitchFamily="34" charset="0"/>
                <a:ea typeface="Calibri" pitchFamily="34" charset="-122"/>
                <a:cs typeface="Calibri" pitchFamily="34" charset="-120"/>
              </a:rPr>
              <a:t>NHS England (2019) The NHS Long Term Plan. London: NHS England.</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NHS England (2023) Digital Inclusion Framework. London: NHS England.</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NHS South East (2023) Virtual Ward Programme Evaluation. NHS South East Regional Team.</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Sidhu, M. et al. (2023) 'Implementation of virtual wards', NIHR Evidence, 2(3).</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Steventon, A. et al. (2012) 'Effect of telehealth on hospital admissions', Lancet, 380(9851).</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Theodoros, D. et al. (2022) 'Clinician perspectives on telehealth', Journal of Telemedicine, 28(5).</a:t>
            </a:r>
            <a:endParaRPr lang="en-US" sz="900" dirty="0"/>
          </a:p>
          <a:p>
            <a:pPr marL="0" indent="0">
              <a:buNone/>
            </a:pPr>
            <a:endParaRPr lang="en-US" sz="900" dirty="0"/>
          </a:p>
          <a:p>
            <a:pPr marL="0" indent="0">
              <a:buNone/>
            </a:pPr>
            <a:r>
              <a:rPr lang="en-US" sz="900" dirty="0">
                <a:solidFill>
                  <a:srgbClr val="2C3E50"/>
                </a:solidFill>
                <a:latin typeface="Calibri" pitchFamily="34" charset="0"/>
                <a:ea typeface="Calibri" pitchFamily="34" charset="-122"/>
                <a:cs typeface="Calibri" pitchFamily="34" charset="-120"/>
              </a:rPr>
              <a:t>Thomas, E. et al. (2021) 'Remote patient monitoring effectiveness', BMJ Open, 11(10), e048525.</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5834</Words>
  <Application>Microsoft Macintosh PowerPoint</Application>
  <PresentationFormat>On-screen Show (16:9)</PresentationFormat>
  <Paragraphs>462</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Remote Patient Monitoring in UK Health and Social Care</dc:title>
  <dc:subject>PptxGenJS Presentation</dc:subject>
  <dc:creator>Shareen Bi</dc:creator>
  <cp:lastModifiedBy>Marufu, Wisdom</cp:lastModifiedBy>
  <cp:revision>2</cp:revision>
  <dcterms:created xsi:type="dcterms:W3CDTF">2026-03-05T19:48:08Z</dcterms:created>
  <dcterms:modified xsi:type="dcterms:W3CDTF">2026-03-05T20:12:31Z</dcterms:modified>
</cp:coreProperties>
</file>