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6" r:id="rId5"/>
    <p:sldId id="260" r:id="rId6"/>
    <p:sldId id="267" r:id="rId7"/>
    <p:sldId id="283" r:id="rId8"/>
    <p:sldId id="284" r:id="rId9"/>
    <p:sldId id="286" r:id="rId10"/>
    <p:sldId id="287" r:id="rId11"/>
    <p:sldId id="263" r:id="rId12"/>
    <p:sldId id="269" r:id="rId13"/>
    <p:sldId id="288" r:id="rId14"/>
    <p:sldId id="275" r:id="rId15"/>
    <p:sldId id="276" r:id="rId16"/>
    <p:sldId id="274" r:id="rId17"/>
    <p:sldId id="289" r:id="rId18"/>
    <p:sldId id="261" r:id="rId19"/>
    <p:sldId id="271" r:id="rId20"/>
    <p:sldId id="290" r:id="rId21"/>
    <p:sldId id="264" r:id="rId22"/>
    <p:sldId id="268" r:id="rId23"/>
    <p:sldId id="291" r:id="rId24"/>
    <p:sldId id="277" r:id="rId25"/>
    <p:sldId id="265" r:id="rId26"/>
    <p:sldId id="292" r:id="rId27"/>
    <p:sldId id="279" r:id="rId28"/>
    <p:sldId id="280" r:id="rId29"/>
    <p:sldId id="281" r:id="rId30"/>
    <p:sldId id="282" r:id="rId31"/>
    <p:sldId id="293" r:id="rId32"/>
    <p:sldId id="294"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DB0216-7FDA-BC07-EA59-7BE995F17B87}" v="1083" dt="2022-05-09T13:19:07.462"/>
    <p1510:client id="{251CFC51-7F86-2A0D-A4A5-9F50F22A97DD}" v="174" dt="2022-05-09T12:12:01.705"/>
    <p1510:client id="{34370776-3850-2E41-429F-806EB936578A}" v="31" dt="2022-05-09T15:14:05.077"/>
    <p1510:client id="{39D848AC-D98B-37F9-BB3C-064DC508FE20}" v="111" dt="2022-05-09T20:06:07.069"/>
    <p1510:client id="{3FBBBEC5-9948-AFDD-2A9A-5806242A8463}" v="303" dt="2022-05-10T11:08:28.888"/>
    <p1510:client id="{46A7930F-86AC-130D-EECE-EED4AA9364E9}" v="153" dt="2022-05-03T19:16:03.467"/>
    <p1510:client id="{4B0C02A5-B62E-44FB-5F63-F67D1612B8B2}" v="282" dt="2022-05-03T14:41:12.768"/>
    <p1510:client id="{4BC62185-C42A-95E1-D396-ABE442E2C57D}" v="105" dt="2022-05-04T19:11:57.630"/>
    <p1510:client id="{55747FBE-FE43-1E02-9078-BC01B64552F7}" v="262" dt="2022-05-09T11:43:44.351"/>
    <p1510:client id="{6BD306BA-763C-E4CD-7F1E-545D9A0868E0}" v="107" dt="2022-05-06T13:38:31.524"/>
    <p1510:client id="{809F0191-6D28-B8C4-5A3F-C101B7E8E3A4}" v="409" dt="2022-05-06T12:25:20.143"/>
    <p1510:client id="{9B019A28-794B-4E4D-9B6A-AB8D385EB9E0}" v="207" dt="2022-05-03T12:33:58.999"/>
    <p1510:client id="{AF9BA1E1-EA9A-7FC5-6406-F97C10F5AB4A}" v="100" dt="2022-05-09T17:21:34.628"/>
    <p1510:client id="{B7DFE36A-6AFD-7C25-556D-F763D0C6BEC4}" v="80" dt="2022-05-10T21:17:12.420"/>
    <p1510:client id="{C020D53E-87AF-BAA6-B137-EA40BFA77FA6}" v="10" dt="2022-05-09T19:25:39.931"/>
    <p1510:client id="{CF81752F-C078-2F9E-97D5-53AEAD8F20BF}" v="3" dt="2022-05-10T19:53:55.807"/>
    <p1510:client id="{DAF61D06-B52A-8E36-AE77-DDAA54BAB96C}" v="99" dt="2022-05-10T13:21:33.869"/>
    <p1510:client id="{E79D04F7-F136-E85A-F64F-633E39AA49ED}" v="449" dt="2022-05-08T14:22:33.012"/>
    <p1510:client id="{FE3B9C53-F443-3076-D601-F61C875B6528}" v="2328" dt="2022-05-09T10:33:50.6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microsoft.com/office/2015/10/relationships/revisionInfo" Target="revisionInfo.xml" Id="rId39" /><Relationship Type="http://schemas.openxmlformats.org/officeDocument/2006/relationships/slide" Target="slides/slide20.xml" Id="rId21" /><Relationship Type="http://schemas.openxmlformats.org/officeDocument/2006/relationships/presProps" Target="presProps.xml" Id="rId34"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32.xml" Id="rId33"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 Target="slides/slide28.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slide" Target="slides/slide31.xml" Id="rId32" /><Relationship Type="http://schemas.openxmlformats.org/officeDocument/2006/relationships/tableStyles" Target="tableStyles.xml" Id="rId37"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theme" Target="theme/theme1.xml" Id="rId36"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0.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slide" Target="slides/slide29.xml" Id="rId30" /><Relationship Type="http://schemas.openxmlformats.org/officeDocument/2006/relationships/viewProps" Target="viewProps.xml" Id="rId35" /><Relationship Type="http://schemas.openxmlformats.org/officeDocument/2006/relationships/slide" Target="slides/slide7.xml" Id="rId8" /><Relationship Type="http://schemas.openxmlformats.org/officeDocument/2006/relationships/slide" Target="slides/slide2.xml" Id="rId3" /></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29.svg"/></Relationships>
</file>

<file path=ppt/diagrams/_rels/data4.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2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B7912E-04F1-4C46-835A-F00FB25668C5}"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DE4554AD-FF1E-4236-8F87-D052B85F05F5}">
      <dgm:prSet/>
      <dgm:spPr/>
      <dgm:t>
        <a:bodyPr/>
        <a:lstStyle/>
        <a:p>
          <a:r>
            <a:rPr lang="en-GB"/>
            <a:t>Interpersonal skills </a:t>
          </a:r>
          <a:endParaRPr lang="en-US"/>
        </a:p>
      </dgm:t>
    </dgm:pt>
    <dgm:pt modelId="{F713EA15-3EE3-4055-9CBE-0B9A7EBF5BBB}" type="parTrans" cxnId="{1D2E7B53-9B1D-42B8-9E9A-4349E3B9D75C}">
      <dgm:prSet/>
      <dgm:spPr/>
      <dgm:t>
        <a:bodyPr/>
        <a:lstStyle/>
        <a:p>
          <a:endParaRPr lang="en-US"/>
        </a:p>
      </dgm:t>
    </dgm:pt>
    <dgm:pt modelId="{E6A3B4E2-17ED-4359-A300-D7B7A5A05496}" type="sibTrans" cxnId="{1D2E7B53-9B1D-42B8-9E9A-4349E3B9D75C}">
      <dgm:prSet/>
      <dgm:spPr/>
      <dgm:t>
        <a:bodyPr/>
        <a:lstStyle/>
        <a:p>
          <a:endParaRPr lang="en-US"/>
        </a:p>
      </dgm:t>
    </dgm:pt>
    <dgm:pt modelId="{FAA81009-9260-410B-BACD-0FFD99A7D8FF}">
      <dgm:prSet/>
      <dgm:spPr/>
      <dgm:t>
        <a:bodyPr/>
        <a:lstStyle/>
        <a:p>
          <a:r>
            <a:rPr lang="en-GB"/>
            <a:t>Counselling skills </a:t>
          </a:r>
          <a:endParaRPr lang="en-US"/>
        </a:p>
      </dgm:t>
    </dgm:pt>
    <dgm:pt modelId="{A08C942D-C776-45E0-85F8-4F53240F1F3D}" type="parTrans" cxnId="{2CE702B7-CD08-4260-AF4B-BD398FA5DC72}">
      <dgm:prSet/>
      <dgm:spPr/>
      <dgm:t>
        <a:bodyPr/>
        <a:lstStyle/>
        <a:p>
          <a:endParaRPr lang="en-US"/>
        </a:p>
      </dgm:t>
    </dgm:pt>
    <dgm:pt modelId="{668AD41E-266A-44E9-A34E-436C1E517761}" type="sibTrans" cxnId="{2CE702B7-CD08-4260-AF4B-BD398FA5DC72}">
      <dgm:prSet/>
      <dgm:spPr/>
      <dgm:t>
        <a:bodyPr/>
        <a:lstStyle/>
        <a:p>
          <a:endParaRPr lang="en-US"/>
        </a:p>
      </dgm:t>
    </dgm:pt>
    <dgm:pt modelId="{417AE021-19B6-4794-B0C7-0A5F777C5F01}">
      <dgm:prSet/>
      <dgm:spPr/>
      <dgm:t>
        <a:bodyPr/>
        <a:lstStyle/>
        <a:p>
          <a:r>
            <a:rPr lang="en-GB"/>
            <a:t>Theorists = </a:t>
          </a:r>
          <a:endParaRPr lang="en-US"/>
        </a:p>
      </dgm:t>
    </dgm:pt>
    <dgm:pt modelId="{386ED8F9-FCD5-461A-B320-398E67AAC150}" type="parTrans" cxnId="{B6380C89-DDF0-4236-8A4C-2EC2B3F9165D}">
      <dgm:prSet/>
      <dgm:spPr/>
      <dgm:t>
        <a:bodyPr/>
        <a:lstStyle/>
        <a:p>
          <a:endParaRPr lang="en-US"/>
        </a:p>
      </dgm:t>
    </dgm:pt>
    <dgm:pt modelId="{B120A0DD-CB9C-486B-B24E-17C4B73278C5}" type="sibTrans" cxnId="{B6380C89-DDF0-4236-8A4C-2EC2B3F9165D}">
      <dgm:prSet/>
      <dgm:spPr/>
      <dgm:t>
        <a:bodyPr/>
        <a:lstStyle/>
        <a:p>
          <a:endParaRPr lang="en-US"/>
        </a:p>
      </dgm:t>
    </dgm:pt>
    <dgm:pt modelId="{84A4907A-116C-43C8-9BB8-2262E1BF4CEF}">
      <dgm:prSet/>
      <dgm:spPr/>
      <dgm:t>
        <a:bodyPr/>
        <a:lstStyle/>
        <a:p>
          <a:r>
            <a:rPr lang="en-GB"/>
            <a:t>Carl Rogers </a:t>
          </a:r>
          <a:endParaRPr lang="en-US"/>
        </a:p>
      </dgm:t>
    </dgm:pt>
    <dgm:pt modelId="{7F407DD2-2A8A-41C4-B15B-BB3B78928E89}" type="parTrans" cxnId="{E29C9456-E477-45AB-80B9-69405297DD4D}">
      <dgm:prSet/>
      <dgm:spPr/>
      <dgm:t>
        <a:bodyPr/>
        <a:lstStyle/>
        <a:p>
          <a:endParaRPr lang="en-US"/>
        </a:p>
      </dgm:t>
    </dgm:pt>
    <dgm:pt modelId="{0DD97244-3C3D-41B8-9B1B-461D805E08D8}" type="sibTrans" cxnId="{E29C9456-E477-45AB-80B9-69405297DD4D}">
      <dgm:prSet/>
      <dgm:spPr/>
      <dgm:t>
        <a:bodyPr/>
        <a:lstStyle/>
        <a:p>
          <a:endParaRPr lang="en-US"/>
        </a:p>
      </dgm:t>
    </dgm:pt>
    <dgm:pt modelId="{E458F6A2-4453-4620-ABB7-421E50960ADE}">
      <dgm:prSet/>
      <dgm:spPr/>
      <dgm:t>
        <a:bodyPr/>
        <a:lstStyle/>
        <a:p>
          <a:r>
            <a:rPr lang="en-GB"/>
            <a:t>Gerard Egan </a:t>
          </a:r>
          <a:endParaRPr lang="en-US"/>
        </a:p>
      </dgm:t>
    </dgm:pt>
    <dgm:pt modelId="{FB486FA7-5C0E-420F-BEFB-6651A7E4851B}" type="parTrans" cxnId="{E42E8B6E-2F2C-4267-9BBD-2124F2F8C626}">
      <dgm:prSet/>
      <dgm:spPr/>
      <dgm:t>
        <a:bodyPr/>
        <a:lstStyle/>
        <a:p>
          <a:endParaRPr lang="en-US"/>
        </a:p>
      </dgm:t>
    </dgm:pt>
    <dgm:pt modelId="{9402A8C4-3C7B-451D-AC59-795C88525574}" type="sibTrans" cxnId="{E42E8B6E-2F2C-4267-9BBD-2124F2F8C626}">
      <dgm:prSet/>
      <dgm:spPr/>
      <dgm:t>
        <a:bodyPr/>
        <a:lstStyle/>
        <a:p>
          <a:endParaRPr lang="en-US"/>
        </a:p>
      </dgm:t>
    </dgm:pt>
    <dgm:pt modelId="{7B4B0B49-786A-431D-9679-5B1CF9F1B127}" type="pres">
      <dgm:prSet presAssocID="{17B7912E-04F1-4C46-835A-F00FB25668C5}" presName="linear" presStyleCnt="0">
        <dgm:presLayoutVars>
          <dgm:dir/>
          <dgm:animLvl val="lvl"/>
          <dgm:resizeHandles val="exact"/>
        </dgm:presLayoutVars>
      </dgm:prSet>
      <dgm:spPr/>
    </dgm:pt>
    <dgm:pt modelId="{66FE0643-5594-461A-A920-AC77C3E6E874}" type="pres">
      <dgm:prSet presAssocID="{DE4554AD-FF1E-4236-8F87-D052B85F05F5}" presName="parentLin" presStyleCnt="0"/>
      <dgm:spPr/>
    </dgm:pt>
    <dgm:pt modelId="{941330DB-4F96-4721-8368-8CAC2CA24167}" type="pres">
      <dgm:prSet presAssocID="{DE4554AD-FF1E-4236-8F87-D052B85F05F5}" presName="parentLeftMargin" presStyleLbl="node1" presStyleIdx="0" presStyleCnt="5"/>
      <dgm:spPr/>
    </dgm:pt>
    <dgm:pt modelId="{297C5CFF-C200-4F08-9B36-EBAAB4A51D44}" type="pres">
      <dgm:prSet presAssocID="{DE4554AD-FF1E-4236-8F87-D052B85F05F5}" presName="parentText" presStyleLbl="node1" presStyleIdx="0" presStyleCnt="5">
        <dgm:presLayoutVars>
          <dgm:chMax val="0"/>
          <dgm:bulletEnabled val="1"/>
        </dgm:presLayoutVars>
      </dgm:prSet>
      <dgm:spPr/>
    </dgm:pt>
    <dgm:pt modelId="{AEEBB5C1-6F54-4BCB-9027-0DD49C8BBA65}" type="pres">
      <dgm:prSet presAssocID="{DE4554AD-FF1E-4236-8F87-D052B85F05F5}" presName="negativeSpace" presStyleCnt="0"/>
      <dgm:spPr/>
    </dgm:pt>
    <dgm:pt modelId="{0C31C6C8-861B-4808-8FB5-4AF15E0FB19F}" type="pres">
      <dgm:prSet presAssocID="{DE4554AD-FF1E-4236-8F87-D052B85F05F5}" presName="childText" presStyleLbl="conFgAcc1" presStyleIdx="0" presStyleCnt="5">
        <dgm:presLayoutVars>
          <dgm:bulletEnabled val="1"/>
        </dgm:presLayoutVars>
      </dgm:prSet>
      <dgm:spPr/>
    </dgm:pt>
    <dgm:pt modelId="{4800E76E-E535-4A8F-A65D-2BE71DA8A69B}" type="pres">
      <dgm:prSet presAssocID="{E6A3B4E2-17ED-4359-A300-D7B7A5A05496}" presName="spaceBetweenRectangles" presStyleCnt="0"/>
      <dgm:spPr/>
    </dgm:pt>
    <dgm:pt modelId="{217991FF-54B1-4613-BC48-F19B41C34021}" type="pres">
      <dgm:prSet presAssocID="{FAA81009-9260-410B-BACD-0FFD99A7D8FF}" presName="parentLin" presStyleCnt="0"/>
      <dgm:spPr/>
    </dgm:pt>
    <dgm:pt modelId="{286CD99D-4108-4DA1-9A60-8357E2387C5B}" type="pres">
      <dgm:prSet presAssocID="{FAA81009-9260-410B-BACD-0FFD99A7D8FF}" presName="parentLeftMargin" presStyleLbl="node1" presStyleIdx="0" presStyleCnt="5"/>
      <dgm:spPr/>
    </dgm:pt>
    <dgm:pt modelId="{80E5D3DC-F542-41B2-BDE5-6D5DAA0B0BC2}" type="pres">
      <dgm:prSet presAssocID="{FAA81009-9260-410B-BACD-0FFD99A7D8FF}" presName="parentText" presStyleLbl="node1" presStyleIdx="1" presStyleCnt="5">
        <dgm:presLayoutVars>
          <dgm:chMax val="0"/>
          <dgm:bulletEnabled val="1"/>
        </dgm:presLayoutVars>
      </dgm:prSet>
      <dgm:spPr/>
    </dgm:pt>
    <dgm:pt modelId="{4CC5DEAF-119A-42B0-B249-7DB5A2448DE4}" type="pres">
      <dgm:prSet presAssocID="{FAA81009-9260-410B-BACD-0FFD99A7D8FF}" presName="negativeSpace" presStyleCnt="0"/>
      <dgm:spPr/>
    </dgm:pt>
    <dgm:pt modelId="{CC8E83F6-3189-4785-A398-A1512AA818D5}" type="pres">
      <dgm:prSet presAssocID="{FAA81009-9260-410B-BACD-0FFD99A7D8FF}" presName="childText" presStyleLbl="conFgAcc1" presStyleIdx="1" presStyleCnt="5">
        <dgm:presLayoutVars>
          <dgm:bulletEnabled val="1"/>
        </dgm:presLayoutVars>
      </dgm:prSet>
      <dgm:spPr/>
    </dgm:pt>
    <dgm:pt modelId="{09BBDBBC-DD1D-4BEE-B6AC-66B3879ADDC1}" type="pres">
      <dgm:prSet presAssocID="{668AD41E-266A-44E9-A34E-436C1E517761}" presName="spaceBetweenRectangles" presStyleCnt="0"/>
      <dgm:spPr/>
    </dgm:pt>
    <dgm:pt modelId="{2B08105C-F262-4648-AB94-CA9F2CCABA13}" type="pres">
      <dgm:prSet presAssocID="{417AE021-19B6-4794-B0C7-0A5F777C5F01}" presName="parentLin" presStyleCnt="0"/>
      <dgm:spPr/>
    </dgm:pt>
    <dgm:pt modelId="{6D48DDC3-2F78-42C2-A89A-7FBB77EB4ABC}" type="pres">
      <dgm:prSet presAssocID="{417AE021-19B6-4794-B0C7-0A5F777C5F01}" presName="parentLeftMargin" presStyleLbl="node1" presStyleIdx="1" presStyleCnt="5"/>
      <dgm:spPr/>
    </dgm:pt>
    <dgm:pt modelId="{7E382BBD-01CB-4DDD-B859-F332A736E027}" type="pres">
      <dgm:prSet presAssocID="{417AE021-19B6-4794-B0C7-0A5F777C5F01}" presName="parentText" presStyleLbl="node1" presStyleIdx="2" presStyleCnt="5">
        <dgm:presLayoutVars>
          <dgm:chMax val="0"/>
          <dgm:bulletEnabled val="1"/>
        </dgm:presLayoutVars>
      </dgm:prSet>
      <dgm:spPr/>
    </dgm:pt>
    <dgm:pt modelId="{B6C761F8-51DD-4940-BF63-F372D6299034}" type="pres">
      <dgm:prSet presAssocID="{417AE021-19B6-4794-B0C7-0A5F777C5F01}" presName="negativeSpace" presStyleCnt="0"/>
      <dgm:spPr/>
    </dgm:pt>
    <dgm:pt modelId="{1A40AF98-7092-42DD-A1C2-B92D7C0795A7}" type="pres">
      <dgm:prSet presAssocID="{417AE021-19B6-4794-B0C7-0A5F777C5F01}" presName="childText" presStyleLbl="conFgAcc1" presStyleIdx="2" presStyleCnt="5">
        <dgm:presLayoutVars>
          <dgm:bulletEnabled val="1"/>
        </dgm:presLayoutVars>
      </dgm:prSet>
      <dgm:spPr/>
    </dgm:pt>
    <dgm:pt modelId="{FFA6D3C5-128E-40B5-A756-9B16CCF8769E}" type="pres">
      <dgm:prSet presAssocID="{B120A0DD-CB9C-486B-B24E-17C4B73278C5}" presName="spaceBetweenRectangles" presStyleCnt="0"/>
      <dgm:spPr/>
    </dgm:pt>
    <dgm:pt modelId="{2F6F6862-437B-4913-B121-B926205EDA51}" type="pres">
      <dgm:prSet presAssocID="{84A4907A-116C-43C8-9BB8-2262E1BF4CEF}" presName="parentLin" presStyleCnt="0"/>
      <dgm:spPr/>
    </dgm:pt>
    <dgm:pt modelId="{36D5C4A1-782A-448F-A3BB-AF02CF9E2F9B}" type="pres">
      <dgm:prSet presAssocID="{84A4907A-116C-43C8-9BB8-2262E1BF4CEF}" presName="parentLeftMargin" presStyleLbl="node1" presStyleIdx="2" presStyleCnt="5"/>
      <dgm:spPr/>
    </dgm:pt>
    <dgm:pt modelId="{B894D234-E64B-45AA-B48B-AF5E1FA27935}" type="pres">
      <dgm:prSet presAssocID="{84A4907A-116C-43C8-9BB8-2262E1BF4CEF}" presName="parentText" presStyleLbl="node1" presStyleIdx="3" presStyleCnt="5">
        <dgm:presLayoutVars>
          <dgm:chMax val="0"/>
          <dgm:bulletEnabled val="1"/>
        </dgm:presLayoutVars>
      </dgm:prSet>
      <dgm:spPr/>
    </dgm:pt>
    <dgm:pt modelId="{CC7EBF5F-4CDF-4814-AF43-A6DA812C2CD4}" type="pres">
      <dgm:prSet presAssocID="{84A4907A-116C-43C8-9BB8-2262E1BF4CEF}" presName="negativeSpace" presStyleCnt="0"/>
      <dgm:spPr/>
    </dgm:pt>
    <dgm:pt modelId="{75453F9D-E0BB-4055-B199-FBFEC7B06FA1}" type="pres">
      <dgm:prSet presAssocID="{84A4907A-116C-43C8-9BB8-2262E1BF4CEF}" presName="childText" presStyleLbl="conFgAcc1" presStyleIdx="3" presStyleCnt="5">
        <dgm:presLayoutVars>
          <dgm:bulletEnabled val="1"/>
        </dgm:presLayoutVars>
      </dgm:prSet>
      <dgm:spPr/>
    </dgm:pt>
    <dgm:pt modelId="{9E24B84E-2752-4AE7-93C5-9F5FEA9395A4}" type="pres">
      <dgm:prSet presAssocID="{0DD97244-3C3D-41B8-9B1B-461D805E08D8}" presName="spaceBetweenRectangles" presStyleCnt="0"/>
      <dgm:spPr/>
    </dgm:pt>
    <dgm:pt modelId="{F46805A1-94AD-4BB3-B8FB-47148817CEDB}" type="pres">
      <dgm:prSet presAssocID="{E458F6A2-4453-4620-ABB7-421E50960ADE}" presName="parentLin" presStyleCnt="0"/>
      <dgm:spPr/>
    </dgm:pt>
    <dgm:pt modelId="{CEE64612-72B8-45FD-A237-D9684189EC1F}" type="pres">
      <dgm:prSet presAssocID="{E458F6A2-4453-4620-ABB7-421E50960ADE}" presName="parentLeftMargin" presStyleLbl="node1" presStyleIdx="3" presStyleCnt="5"/>
      <dgm:spPr/>
    </dgm:pt>
    <dgm:pt modelId="{1603B140-F188-440F-8786-563DC95C2859}" type="pres">
      <dgm:prSet presAssocID="{E458F6A2-4453-4620-ABB7-421E50960ADE}" presName="parentText" presStyleLbl="node1" presStyleIdx="4" presStyleCnt="5">
        <dgm:presLayoutVars>
          <dgm:chMax val="0"/>
          <dgm:bulletEnabled val="1"/>
        </dgm:presLayoutVars>
      </dgm:prSet>
      <dgm:spPr/>
    </dgm:pt>
    <dgm:pt modelId="{647D719C-85BD-4416-90A5-FB75C8A5AD70}" type="pres">
      <dgm:prSet presAssocID="{E458F6A2-4453-4620-ABB7-421E50960ADE}" presName="negativeSpace" presStyleCnt="0"/>
      <dgm:spPr/>
    </dgm:pt>
    <dgm:pt modelId="{ABA604AE-2B3F-4D77-920D-22C3568C6EDC}" type="pres">
      <dgm:prSet presAssocID="{E458F6A2-4453-4620-ABB7-421E50960ADE}" presName="childText" presStyleLbl="conFgAcc1" presStyleIdx="4" presStyleCnt="5">
        <dgm:presLayoutVars>
          <dgm:bulletEnabled val="1"/>
        </dgm:presLayoutVars>
      </dgm:prSet>
      <dgm:spPr/>
    </dgm:pt>
  </dgm:ptLst>
  <dgm:cxnLst>
    <dgm:cxn modelId="{62368920-286E-4833-BA94-1E7E4B5EE4B1}" type="presOf" srcId="{417AE021-19B6-4794-B0C7-0A5F777C5F01}" destId="{6D48DDC3-2F78-42C2-A89A-7FBB77EB4ABC}" srcOrd="0" destOrd="0" presId="urn:microsoft.com/office/officeart/2005/8/layout/list1"/>
    <dgm:cxn modelId="{4AB98524-2F0A-402A-8A2A-AD577CCD7D01}" type="presOf" srcId="{FAA81009-9260-410B-BACD-0FFD99A7D8FF}" destId="{80E5D3DC-F542-41B2-BDE5-6D5DAA0B0BC2}" srcOrd="1" destOrd="0" presId="urn:microsoft.com/office/officeart/2005/8/layout/list1"/>
    <dgm:cxn modelId="{F873062E-67A1-4B97-9214-683625513509}" type="presOf" srcId="{FAA81009-9260-410B-BACD-0FFD99A7D8FF}" destId="{286CD99D-4108-4DA1-9A60-8357E2387C5B}" srcOrd="0" destOrd="0" presId="urn:microsoft.com/office/officeart/2005/8/layout/list1"/>
    <dgm:cxn modelId="{22BAD140-4612-4D00-989B-936CB17E31C9}" type="presOf" srcId="{17B7912E-04F1-4C46-835A-F00FB25668C5}" destId="{7B4B0B49-786A-431D-9679-5B1CF9F1B127}" srcOrd="0" destOrd="0" presId="urn:microsoft.com/office/officeart/2005/8/layout/list1"/>
    <dgm:cxn modelId="{DA1C8A5B-91B2-49ED-8440-D501756F3C8C}" type="presOf" srcId="{417AE021-19B6-4794-B0C7-0A5F777C5F01}" destId="{7E382BBD-01CB-4DDD-B859-F332A736E027}" srcOrd="1" destOrd="0" presId="urn:microsoft.com/office/officeart/2005/8/layout/list1"/>
    <dgm:cxn modelId="{E5CAC764-2FB7-4EE9-BF08-EC87BDEBFF3A}" type="presOf" srcId="{84A4907A-116C-43C8-9BB8-2262E1BF4CEF}" destId="{B894D234-E64B-45AA-B48B-AF5E1FA27935}" srcOrd="1" destOrd="0" presId="urn:microsoft.com/office/officeart/2005/8/layout/list1"/>
    <dgm:cxn modelId="{9B627367-F851-41D1-92B9-9AC0C4F540DE}" type="presOf" srcId="{E458F6A2-4453-4620-ABB7-421E50960ADE}" destId="{1603B140-F188-440F-8786-563DC95C2859}" srcOrd="1" destOrd="0" presId="urn:microsoft.com/office/officeart/2005/8/layout/list1"/>
    <dgm:cxn modelId="{E42E8B6E-2F2C-4267-9BBD-2124F2F8C626}" srcId="{17B7912E-04F1-4C46-835A-F00FB25668C5}" destId="{E458F6A2-4453-4620-ABB7-421E50960ADE}" srcOrd="4" destOrd="0" parTransId="{FB486FA7-5C0E-420F-BEFB-6651A7E4851B}" sibTransId="{9402A8C4-3C7B-451D-AC59-795C88525574}"/>
    <dgm:cxn modelId="{1D2E7B53-9B1D-42B8-9E9A-4349E3B9D75C}" srcId="{17B7912E-04F1-4C46-835A-F00FB25668C5}" destId="{DE4554AD-FF1E-4236-8F87-D052B85F05F5}" srcOrd="0" destOrd="0" parTransId="{F713EA15-3EE3-4055-9CBE-0B9A7EBF5BBB}" sibTransId="{E6A3B4E2-17ED-4359-A300-D7B7A5A05496}"/>
    <dgm:cxn modelId="{E29C9456-E477-45AB-80B9-69405297DD4D}" srcId="{17B7912E-04F1-4C46-835A-F00FB25668C5}" destId="{84A4907A-116C-43C8-9BB8-2262E1BF4CEF}" srcOrd="3" destOrd="0" parTransId="{7F407DD2-2A8A-41C4-B15B-BB3B78928E89}" sibTransId="{0DD97244-3C3D-41B8-9B1B-461D805E08D8}"/>
    <dgm:cxn modelId="{B6380C89-DDF0-4236-8A4C-2EC2B3F9165D}" srcId="{17B7912E-04F1-4C46-835A-F00FB25668C5}" destId="{417AE021-19B6-4794-B0C7-0A5F777C5F01}" srcOrd="2" destOrd="0" parTransId="{386ED8F9-FCD5-461A-B320-398E67AAC150}" sibTransId="{B120A0DD-CB9C-486B-B24E-17C4B73278C5}"/>
    <dgm:cxn modelId="{4D5F1795-5684-4E5F-8822-EAAFF7D82ED1}" type="presOf" srcId="{DE4554AD-FF1E-4236-8F87-D052B85F05F5}" destId="{941330DB-4F96-4721-8368-8CAC2CA24167}" srcOrd="0" destOrd="0" presId="urn:microsoft.com/office/officeart/2005/8/layout/list1"/>
    <dgm:cxn modelId="{2CE702B7-CD08-4260-AF4B-BD398FA5DC72}" srcId="{17B7912E-04F1-4C46-835A-F00FB25668C5}" destId="{FAA81009-9260-410B-BACD-0FFD99A7D8FF}" srcOrd="1" destOrd="0" parTransId="{A08C942D-C776-45E0-85F8-4F53240F1F3D}" sibTransId="{668AD41E-266A-44E9-A34E-436C1E517761}"/>
    <dgm:cxn modelId="{0F977BBB-31A4-430F-B727-AF24447A1491}" type="presOf" srcId="{84A4907A-116C-43C8-9BB8-2262E1BF4CEF}" destId="{36D5C4A1-782A-448F-A3BB-AF02CF9E2F9B}" srcOrd="0" destOrd="0" presId="urn:microsoft.com/office/officeart/2005/8/layout/list1"/>
    <dgm:cxn modelId="{1BEB26C6-DDD8-43F1-BFB5-C1162A1C5CFD}" type="presOf" srcId="{E458F6A2-4453-4620-ABB7-421E50960ADE}" destId="{CEE64612-72B8-45FD-A237-D9684189EC1F}" srcOrd="0" destOrd="0" presId="urn:microsoft.com/office/officeart/2005/8/layout/list1"/>
    <dgm:cxn modelId="{15E127CF-7E3A-43F3-A67E-6923E90ADEB6}" type="presOf" srcId="{DE4554AD-FF1E-4236-8F87-D052B85F05F5}" destId="{297C5CFF-C200-4F08-9B36-EBAAB4A51D44}" srcOrd="1" destOrd="0" presId="urn:microsoft.com/office/officeart/2005/8/layout/list1"/>
    <dgm:cxn modelId="{8AE3DE96-E158-4E6D-AC94-FD0482886B86}" type="presParOf" srcId="{7B4B0B49-786A-431D-9679-5B1CF9F1B127}" destId="{66FE0643-5594-461A-A920-AC77C3E6E874}" srcOrd="0" destOrd="0" presId="urn:microsoft.com/office/officeart/2005/8/layout/list1"/>
    <dgm:cxn modelId="{83C77A0A-D12A-4D6E-BFE7-C485BD3ACAAE}" type="presParOf" srcId="{66FE0643-5594-461A-A920-AC77C3E6E874}" destId="{941330DB-4F96-4721-8368-8CAC2CA24167}" srcOrd="0" destOrd="0" presId="urn:microsoft.com/office/officeart/2005/8/layout/list1"/>
    <dgm:cxn modelId="{4943DBB2-E796-49D2-BD54-23118FBD95FC}" type="presParOf" srcId="{66FE0643-5594-461A-A920-AC77C3E6E874}" destId="{297C5CFF-C200-4F08-9B36-EBAAB4A51D44}" srcOrd="1" destOrd="0" presId="urn:microsoft.com/office/officeart/2005/8/layout/list1"/>
    <dgm:cxn modelId="{50BCA471-CB8C-4326-A127-3755F34F3D45}" type="presParOf" srcId="{7B4B0B49-786A-431D-9679-5B1CF9F1B127}" destId="{AEEBB5C1-6F54-4BCB-9027-0DD49C8BBA65}" srcOrd="1" destOrd="0" presId="urn:microsoft.com/office/officeart/2005/8/layout/list1"/>
    <dgm:cxn modelId="{E548A2ED-5A89-4428-A147-5019CFAB1759}" type="presParOf" srcId="{7B4B0B49-786A-431D-9679-5B1CF9F1B127}" destId="{0C31C6C8-861B-4808-8FB5-4AF15E0FB19F}" srcOrd="2" destOrd="0" presId="urn:microsoft.com/office/officeart/2005/8/layout/list1"/>
    <dgm:cxn modelId="{3555E5A7-3F85-4D17-B3D2-6B49CCD2C21F}" type="presParOf" srcId="{7B4B0B49-786A-431D-9679-5B1CF9F1B127}" destId="{4800E76E-E535-4A8F-A65D-2BE71DA8A69B}" srcOrd="3" destOrd="0" presId="urn:microsoft.com/office/officeart/2005/8/layout/list1"/>
    <dgm:cxn modelId="{DCB4FDE9-2D41-438A-AE80-BA9ABA4B8AEE}" type="presParOf" srcId="{7B4B0B49-786A-431D-9679-5B1CF9F1B127}" destId="{217991FF-54B1-4613-BC48-F19B41C34021}" srcOrd="4" destOrd="0" presId="urn:microsoft.com/office/officeart/2005/8/layout/list1"/>
    <dgm:cxn modelId="{ABE32D95-4421-48CC-8E5C-C3CC6F68BCC3}" type="presParOf" srcId="{217991FF-54B1-4613-BC48-F19B41C34021}" destId="{286CD99D-4108-4DA1-9A60-8357E2387C5B}" srcOrd="0" destOrd="0" presId="urn:microsoft.com/office/officeart/2005/8/layout/list1"/>
    <dgm:cxn modelId="{11FE27F4-11DD-4729-A8A5-144423CFC312}" type="presParOf" srcId="{217991FF-54B1-4613-BC48-F19B41C34021}" destId="{80E5D3DC-F542-41B2-BDE5-6D5DAA0B0BC2}" srcOrd="1" destOrd="0" presId="urn:microsoft.com/office/officeart/2005/8/layout/list1"/>
    <dgm:cxn modelId="{03B6D2D2-46CD-4B56-AA28-28B145502CD5}" type="presParOf" srcId="{7B4B0B49-786A-431D-9679-5B1CF9F1B127}" destId="{4CC5DEAF-119A-42B0-B249-7DB5A2448DE4}" srcOrd="5" destOrd="0" presId="urn:microsoft.com/office/officeart/2005/8/layout/list1"/>
    <dgm:cxn modelId="{6D6B28DC-65E1-43C8-9EFD-AD29A173EFAD}" type="presParOf" srcId="{7B4B0B49-786A-431D-9679-5B1CF9F1B127}" destId="{CC8E83F6-3189-4785-A398-A1512AA818D5}" srcOrd="6" destOrd="0" presId="urn:microsoft.com/office/officeart/2005/8/layout/list1"/>
    <dgm:cxn modelId="{F58963F7-318E-43E1-99AA-3EC5111E0395}" type="presParOf" srcId="{7B4B0B49-786A-431D-9679-5B1CF9F1B127}" destId="{09BBDBBC-DD1D-4BEE-B6AC-66B3879ADDC1}" srcOrd="7" destOrd="0" presId="urn:microsoft.com/office/officeart/2005/8/layout/list1"/>
    <dgm:cxn modelId="{28E47871-EEE9-4658-84C2-68938EE9CB48}" type="presParOf" srcId="{7B4B0B49-786A-431D-9679-5B1CF9F1B127}" destId="{2B08105C-F262-4648-AB94-CA9F2CCABA13}" srcOrd="8" destOrd="0" presId="urn:microsoft.com/office/officeart/2005/8/layout/list1"/>
    <dgm:cxn modelId="{0BD5124E-E580-40B6-88F0-D324B11C5D6D}" type="presParOf" srcId="{2B08105C-F262-4648-AB94-CA9F2CCABA13}" destId="{6D48DDC3-2F78-42C2-A89A-7FBB77EB4ABC}" srcOrd="0" destOrd="0" presId="urn:microsoft.com/office/officeart/2005/8/layout/list1"/>
    <dgm:cxn modelId="{8311B1F8-F496-4FDB-8FE2-B6F0822F336C}" type="presParOf" srcId="{2B08105C-F262-4648-AB94-CA9F2CCABA13}" destId="{7E382BBD-01CB-4DDD-B859-F332A736E027}" srcOrd="1" destOrd="0" presId="urn:microsoft.com/office/officeart/2005/8/layout/list1"/>
    <dgm:cxn modelId="{27613B6C-07A8-4D6B-B4B3-D3CA58CF4011}" type="presParOf" srcId="{7B4B0B49-786A-431D-9679-5B1CF9F1B127}" destId="{B6C761F8-51DD-4940-BF63-F372D6299034}" srcOrd="9" destOrd="0" presId="urn:microsoft.com/office/officeart/2005/8/layout/list1"/>
    <dgm:cxn modelId="{CA78FA63-EAFF-405E-8ADA-402352A55FD7}" type="presParOf" srcId="{7B4B0B49-786A-431D-9679-5B1CF9F1B127}" destId="{1A40AF98-7092-42DD-A1C2-B92D7C0795A7}" srcOrd="10" destOrd="0" presId="urn:microsoft.com/office/officeart/2005/8/layout/list1"/>
    <dgm:cxn modelId="{33CE43F2-2E78-45AA-BCE5-E3F41D3337C4}" type="presParOf" srcId="{7B4B0B49-786A-431D-9679-5B1CF9F1B127}" destId="{FFA6D3C5-128E-40B5-A756-9B16CCF8769E}" srcOrd="11" destOrd="0" presId="urn:microsoft.com/office/officeart/2005/8/layout/list1"/>
    <dgm:cxn modelId="{5C446EBB-B170-42E1-978D-B9A82685364A}" type="presParOf" srcId="{7B4B0B49-786A-431D-9679-5B1CF9F1B127}" destId="{2F6F6862-437B-4913-B121-B926205EDA51}" srcOrd="12" destOrd="0" presId="urn:microsoft.com/office/officeart/2005/8/layout/list1"/>
    <dgm:cxn modelId="{24730F4A-9389-4391-B32D-E45320368B4C}" type="presParOf" srcId="{2F6F6862-437B-4913-B121-B926205EDA51}" destId="{36D5C4A1-782A-448F-A3BB-AF02CF9E2F9B}" srcOrd="0" destOrd="0" presId="urn:microsoft.com/office/officeart/2005/8/layout/list1"/>
    <dgm:cxn modelId="{84914A7C-C19D-42F6-B02D-418AF5069FF1}" type="presParOf" srcId="{2F6F6862-437B-4913-B121-B926205EDA51}" destId="{B894D234-E64B-45AA-B48B-AF5E1FA27935}" srcOrd="1" destOrd="0" presId="urn:microsoft.com/office/officeart/2005/8/layout/list1"/>
    <dgm:cxn modelId="{B4437377-3534-486D-8280-BE1517F0AB63}" type="presParOf" srcId="{7B4B0B49-786A-431D-9679-5B1CF9F1B127}" destId="{CC7EBF5F-4CDF-4814-AF43-A6DA812C2CD4}" srcOrd="13" destOrd="0" presId="urn:microsoft.com/office/officeart/2005/8/layout/list1"/>
    <dgm:cxn modelId="{E18A0000-B98B-47BE-A4D7-D736830DE749}" type="presParOf" srcId="{7B4B0B49-786A-431D-9679-5B1CF9F1B127}" destId="{75453F9D-E0BB-4055-B199-FBFEC7B06FA1}" srcOrd="14" destOrd="0" presId="urn:microsoft.com/office/officeart/2005/8/layout/list1"/>
    <dgm:cxn modelId="{C452B53D-88CE-49EE-842D-DD62034D641E}" type="presParOf" srcId="{7B4B0B49-786A-431D-9679-5B1CF9F1B127}" destId="{9E24B84E-2752-4AE7-93C5-9F5FEA9395A4}" srcOrd="15" destOrd="0" presId="urn:microsoft.com/office/officeart/2005/8/layout/list1"/>
    <dgm:cxn modelId="{8F738F59-A355-40AD-8465-2AA2D95A0031}" type="presParOf" srcId="{7B4B0B49-786A-431D-9679-5B1CF9F1B127}" destId="{F46805A1-94AD-4BB3-B8FB-47148817CEDB}" srcOrd="16" destOrd="0" presId="urn:microsoft.com/office/officeart/2005/8/layout/list1"/>
    <dgm:cxn modelId="{CE48EE17-A4DF-47F7-AB4C-82FFFC4666A7}" type="presParOf" srcId="{F46805A1-94AD-4BB3-B8FB-47148817CEDB}" destId="{CEE64612-72B8-45FD-A237-D9684189EC1F}" srcOrd="0" destOrd="0" presId="urn:microsoft.com/office/officeart/2005/8/layout/list1"/>
    <dgm:cxn modelId="{27DECCDC-1A8F-46FB-9678-F7132A85D51A}" type="presParOf" srcId="{F46805A1-94AD-4BB3-B8FB-47148817CEDB}" destId="{1603B140-F188-440F-8786-563DC95C2859}" srcOrd="1" destOrd="0" presId="urn:microsoft.com/office/officeart/2005/8/layout/list1"/>
    <dgm:cxn modelId="{75DD82B9-B427-4980-B838-83095EB698A5}" type="presParOf" srcId="{7B4B0B49-786A-431D-9679-5B1CF9F1B127}" destId="{647D719C-85BD-4416-90A5-FB75C8A5AD70}" srcOrd="17" destOrd="0" presId="urn:microsoft.com/office/officeart/2005/8/layout/list1"/>
    <dgm:cxn modelId="{08A094B7-7AE9-41AF-A0E9-D142571A4C73}" type="presParOf" srcId="{7B4B0B49-786A-431D-9679-5B1CF9F1B127}" destId="{ABA604AE-2B3F-4D77-920D-22C3568C6EDC}"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2A32D6-1B4E-4CEC-A64E-486B5B5E8D7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D7477D0-9979-4B87-A8ED-D26C7A44D61A}">
      <dgm:prSet/>
      <dgm:spPr/>
      <dgm:t>
        <a:bodyPr/>
        <a:lstStyle/>
        <a:p>
          <a:r>
            <a:rPr lang="en-GB"/>
            <a:t>Within Youth Work, it is essential that practioners are able to work with young people through tools such as group work but also a one to one basis. </a:t>
          </a:r>
          <a:endParaRPr lang="en-US"/>
        </a:p>
      </dgm:t>
    </dgm:pt>
    <dgm:pt modelId="{C7DA18BB-4CC2-4F15-A2ED-6B3D18CF1194}" type="parTrans" cxnId="{2259FC00-DF4D-4696-A397-AE1A4EA605FA}">
      <dgm:prSet/>
      <dgm:spPr/>
      <dgm:t>
        <a:bodyPr/>
        <a:lstStyle/>
        <a:p>
          <a:endParaRPr lang="en-US"/>
        </a:p>
      </dgm:t>
    </dgm:pt>
    <dgm:pt modelId="{949A97D3-548B-47DB-AC2C-4651DE6CCB32}" type="sibTrans" cxnId="{2259FC00-DF4D-4696-A397-AE1A4EA605FA}">
      <dgm:prSet/>
      <dgm:spPr/>
      <dgm:t>
        <a:bodyPr/>
        <a:lstStyle/>
        <a:p>
          <a:endParaRPr lang="en-US"/>
        </a:p>
      </dgm:t>
    </dgm:pt>
    <dgm:pt modelId="{56973BC5-276A-4CC9-A7C2-D483CBA726E4}">
      <dgm:prSet/>
      <dgm:spPr/>
      <dgm:t>
        <a:bodyPr/>
        <a:lstStyle/>
        <a:p>
          <a:r>
            <a:rPr lang="en-GB"/>
            <a:t>Youth Work principles and purpose (2018, p.5) describes how a essential pillar of Youth Work is participative. </a:t>
          </a:r>
          <a:endParaRPr lang="en-US"/>
        </a:p>
      </dgm:t>
    </dgm:pt>
    <dgm:pt modelId="{854D9AE9-BCAD-4FBC-ACEC-FFD9818F1C90}" type="parTrans" cxnId="{4CB3E20D-2FC0-4315-9396-BA3E0C2CF775}">
      <dgm:prSet/>
      <dgm:spPr/>
      <dgm:t>
        <a:bodyPr/>
        <a:lstStyle/>
        <a:p>
          <a:endParaRPr lang="en-US"/>
        </a:p>
      </dgm:t>
    </dgm:pt>
    <dgm:pt modelId="{EE76B038-7431-4073-9C9D-1256DD145183}" type="sibTrans" cxnId="{4CB3E20D-2FC0-4315-9396-BA3E0C2CF775}">
      <dgm:prSet/>
      <dgm:spPr/>
      <dgm:t>
        <a:bodyPr/>
        <a:lstStyle/>
        <a:p>
          <a:endParaRPr lang="en-US"/>
        </a:p>
      </dgm:t>
    </dgm:pt>
    <dgm:pt modelId="{C526D2F0-BEB2-41C0-ACC6-8A5977853429}">
      <dgm:prSet/>
      <dgm:spPr/>
      <dgm:t>
        <a:bodyPr/>
        <a:lstStyle/>
        <a:p>
          <a:pPr rtl="0"/>
          <a:r>
            <a:rPr lang="en-GB"/>
            <a:t>As Youth Workers </a:t>
          </a:r>
          <a:r>
            <a:rPr lang="en-GB">
              <a:latin typeface="Calibri Light" panose="020F0302020204030204"/>
            </a:rPr>
            <a:t>equipt</a:t>
          </a:r>
          <a:r>
            <a:rPr lang="en-GB"/>
            <a:t> group work within their toolkit, this helps to </a:t>
          </a:r>
          <a:r>
            <a:rPr lang="en-GB">
              <a:latin typeface="Calibri Light" panose="020F0302020204030204"/>
            </a:rPr>
            <a:t>promote each</a:t>
          </a:r>
          <a:r>
            <a:rPr lang="en-GB"/>
            <a:t> five pillar for young people. </a:t>
          </a:r>
          <a:endParaRPr lang="en-US"/>
        </a:p>
      </dgm:t>
    </dgm:pt>
    <dgm:pt modelId="{CEBA6600-52B7-471A-B228-48217EEF1D69}" type="parTrans" cxnId="{7667FB3E-78ED-48CC-966F-26A961933FA3}">
      <dgm:prSet/>
      <dgm:spPr/>
      <dgm:t>
        <a:bodyPr/>
        <a:lstStyle/>
        <a:p>
          <a:endParaRPr lang="en-US"/>
        </a:p>
      </dgm:t>
    </dgm:pt>
    <dgm:pt modelId="{8E8E6A49-BD97-440D-B264-C6AE7DD496FD}" type="sibTrans" cxnId="{7667FB3E-78ED-48CC-966F-26A961933FA3}">
      <dgm:prSet/>
      <dgm:spPr/>
      <dgm:t>
        <a:bodyPr/>
        <a:lstStyle/>
        <a:p>
          <a:endParaRPr lang="en-US"/>
        </a:p>
      </dgm:t>
    </dgm:pt>
    <dgm:pt modelId="{1D73AAB3-B2A9-442F-A73B-1E690807F324}" type="pres">
      <dgm:prSet presAssocID="{E72A32D6-1B4E-4CEC-A64E-486B5B5E8D77}" presName="root" presStyleCnt="0">
        <dgm:presLayoutVars>
          <dgm:dir/>
          <dgm:resizeHandles val="exact"/>
        </dgm:presLayoutVars>
      </dgm:prSet>
      <dgm:spPr/>
    </dgm:pt>
    <dgm:pt modelId="{1703B0E0-D87F-4777-9DD0-127D417DE884}" type="pres">
      <dgm:prSet presAssocID="{ED7477D0-9979-4B87-A8ED-D26C7A44D61A}" presName="compNode" presStyleCnt="0"/>
      <dgm:spPr/>
    </dgm:pt>
    <dgm:pt modelId="{4ED45F9C-0C9B-4203-950B-3E25532906CD}" type="pres">
      <dgm:prSet presAssocID="{ED7477D0-9979-4B87-A8ED-D26C7A44D61A}" presName="bgRect" presStyleLbl="bgShp" presStyleIdx="0" presStyleCnt="3"/>
      <dgm:spPr/>
    </dgm:pt>
    <dgm:pt modelId="{280BCDB8-3759-40BF-BAF5-7A77BF2C4458}" type="pres">
      <dgm:prSet presAssocID="{ED7477D0-9979-4B87-A8ED-D26C7A44D61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EE8F84DF-33F0-4296-A7C5-91E026FD93E0}" type="pres">
      <dgm:prSet presAssocID="{ED7477D0-9979-4B87-A8ED-D26C7A44D61A}" presName="spaceRect" presStyleCnt="0"/>
      <dgm:spPr/>
    </dgm:pt>
    <dgm:pt modelId="{9505E14B-5B40-45FB-BAC0-F5F53D02EEEB}" type="pres">
      <dgm:prSet presAssocID="{ED7477D0-9979-4B87-A8ED-D26C7A44D61A}" presName="parTx" presStyleLbl="revTx" presStyleIdx="0" presStyleCnt="3">
        <dgm:presLayoutVars>
          <dgm:chMax val="0"/>
          <dgm:chPref val="0"/>
        </dgm:presLayoutVars>
      </dgm:prSet>
      <dgm:spPr/>
    </dgm:pt>
    <dgm:pt modelId="{11E22351-7B24-42CD-BF15-4059495F7FA2}" type="pres">
      <dgm:prSet presAssocID="{949A97D3-548B-47DB-AC2C-4651DE6CCB32}" presName="sibTrans" presStyleCnt="0"/>
      <dgm:spPr/>
    </dgm:pt>
    <dgm:pt modelId="{56C2B227-302A-4E47-AAB3-2C8F7A1B3505}" type="pres">
      <dgm:prSet presAssocID="{56973BC5-276A-4CC9-A7C2-D483CBA726E4}" presName="compNode" presStyleCnt="0"/>
      <dgm:spPr/>
    </dgm:pt>
    <dgm:pt modelId="{879478A9-40F7-4F7F-86D3-3B8EFC099991}" type="pres">
      <dgm:prSet presAssocID="{56973BC5-276A-4CC9-A7C2-D483CBA726E4}" presName="bgRect" presStyleLbl="bgShp" presStyleIdx="1" presStyleCnt="3"/>
      <dgm:spPr/>
    </dgm:pt>
    <dgm:pt modelId="{4B835C49-4766-4CB5-8234-BBA213712891}" type="pres">
      <dgm:prSet presAssocID="{56973BC5-276A-4CC9-A7C2-D483CBA726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2EA926E5-F4DE-4C28-98EC-DE8E0AB8491F}" type="pres">
      <dgm:prSet presAssocID="{56973BC5-276A-4CC9-A7C2-D483CBA726E4}" presName="spaceRect" presStyleCnt="0"/>
      <dgm:spPr/>
    </dgm:pt>
    <dgm:pt modelId="{07612956-32CC-4CD9-A770-09E93FD5B11B}" type="pres">
      <dgm:prSet presAssocID="{56973BC5-276A-4CC9-A7C2-D483CBA726E4}" presName="parTx" presStyleLbl="revTx" presStyleIdx="1" presStyleCnt="3">
        <dgm:presLayoutVars>
          <dgm:chMax val="0"/>
          <dgm:chPref val="0"/>
        </dgm:presLayoutVars>
      </dgm:prSet>
      <dgm:spPr/>
    </dgm:pt>
    <dgm:pt modelId="{6FE2BC1A-AF12-4963-BA67-00042166FD1F}" type="pres">
      <dgm:prSet presAssocID="{EE76B038-7431-4073-9C9D-1256DD145183}" presName="sibTrans" presStyleCnt="0"/>
      <dgm:spPr/>
    </dgm:pt>
    <dgm:pt modelId="{0759DD8A-2AB6-4FE5-8666-81B2DE793276}" type="pres">
      <dgm:prSet presAssocID="{C526D2F0-BEB2-41C0-ACC6-8A5977853429}" presName="compNode" presStyleCnt="0"/>
      <dgm:spPr/>
    </dgm:pt>
    <dgm:pt modelId="{AFAEDAD9-2ADF-45DC-8779-0061D10415B3}" type="pres">
      <dgm:prSet presAssocID="{C526D2F0-BEB2-41C0-ACC6-8A5977853429}" presName="bgRect" presStyleLbl="bgShp" presStyleIdx="2" presStyleCnt="3"/>
      <dgm:spPr/>
    </dgm:pt>
    <dgm:pt modelId="{F9CDDA3D-3673-4B2A-AFE0-FC910623C664}" type="pres">
      <dgm:prSet presAssocID="{C526D2F0-BEB2-41C0-ACC6-8A597785342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ls"/>
        </a:ext>
      </dgm:extLst>
    </dgm:pt>
    <dgm:pt modelId="{5A6D2192-DACD-4004-98CC-2AD6FAAB931F}" type="pres">
      <dgm:prSet presAssocID="{C526D2F0-BEB2-41C0-ACC6-8A5977853429}" presName="spaceRect" presStyleCnt="0"/>
      <dgm:spPr/>
    </dgm:pt>
    <dgm:pt modelId="{CE96169F-CB52-4D50-B318-C695F7193F7E}" type="pres">
      <dgm:prSet presAssocID="{C526D2F0-BEB2-41C0-ACC6-8A5977853429}" presName="parTx" presStyleLbl="revTx" presStyleIdx="2" presStyleCnt="3">
        <dgm:presLayoutVars>
          <dgm:chMax val="0"/>
          <dgm:chPref val="0"/>
        </dgm:presLayoutVars>
      </dgm:prSet>
      <dgm:spPr/>
    </dgm:pt>
  </dgm:ptLst>
  <dgm:cxnLst>
    <dgm:cxn modelId="{2259FC00-DF4D-4696-A397-AE1A4EA605FA}" srcId="{E72A32D6-1B4E-4CEC-A64E-486B5B5E8D77}" destId="{ED7477D0-9979-4B87-A8ED-D26C7A44D61A}" srcOrd="0" destOrd="0" parTransId="{C7DA18BB-4CC2-4F15-A2ED-6B3D18CF1194}" sibTransId="{949A97D3-548B-47DB-AC2C-4651DE6CCB32}"/>
    <dgm:cxn modelId="{4CB3E20D-2FC0-4315-9396-BA3E0C2CF775}" srcId="{E72A32D6-1B4E-4CEC-A64E-486B5B5E8D77}" destId="{56973BC5-276A-4CC9-A7C2-D483CBA726E4}" srcOrd="1" destOrd="0" parTransId="{854D9AE9-BCAD-4FBC-ACEC-FFD9818F1C90}" sibTransId="{EE76B038-7431-4073-9C9D-1256DD145183}"/>
    <dgm:cxn modelId="{5C23C430-E327-4945-B510-D3710BDC8302}" type="presOf" srcId="{E72A32D6-1B4E-4CEC-A64E-486B5B5E8D77}" destId="{1D73AAB3-B2A9-442F-A73B-1E690807F324}" srcOrd="0" destOrd="0" presId="urn:microsoft.com/office/officeart/2018/2/layout/IconVerticalSolidList"/>
    <dgm:cxn modelId="{7667FB3E-78ED-48CC-966F-26A961933FA3}" srcId="{E72A32D6-1B4E-4CEC-A64E-486B5B5E8D77}" destId="{C526D2F0-BEB2-41C0-ACC6-8A5977853429}" srcOrd="2" destOrd="0" parTransId="{CEBA6600-52B7-471A-B228-48217EEF1D69}" sibTransId="{8E8E6A49-BD97-440D-B264-C6AE7DD496FD}"/>
    <dgm:cxn modelId="{3EB3F6B6-FAD5-4B68-90C9-E603716DD454}" type="presOf" srcId="{C526D2F0-BEB2-41C0-ACC6-8A5977853429}" destId="{CE96169F-CB52-4D50-B318-C695F7193F7E}" srcOrd="0" destOrd="0" presId="urn:microsoft.com/office/officeart/2018/2/layout/IconVerticalSolidList"/>
    <dgm:cxn modelId="{FB1550C5-F9D1-4A50-8D7E-A2EB38AC46AC}" type="presOf" srcId="{56973BC5-276A-4CC9-A7C2-D483CBA726E4}" destId="{07612956-32CC-4CD9-A770-09E93FD5B11B}" srcOrd="0" destOrd="0" presId="urn:microsoft.com/office/officeart/2018/2/layout/IconVerticalSolidList"/>
    <dgm:cxn modelId="{E0E620DD-B230-4D18-B7EC-7F306B56B157}" type="presOf" srcId="{ED7477D0-9979-4B87-A8ED-D26C7A44D61A}" destId="{9505E14B-5B40-45FB-BAC0-F5F53D02EEEB}" srcOrd="0" destOrd="0" presId="urn:microsoft.com/office/officeart/2018/2/layout/IconVerticalSolidList"/>
    <dgm:cxn modelId="{156315FA-0A65-4466-A0DE-98191BCA9D86}" type="presParOf" srcId="{1D73AAB3-B2A9-442F-A73B-1E690807F324}" destId="{1703B0E0-D87F-4777-9DD0-127D417DE884}" srcOrd="0" destOrd="0" presId="urn:microsoft.com/office/officeart/2018/2/layout/IconVerticalSolidList"/>
    <dgm:cxn modelId="{57845DC1-D8B1-4127-B473-0ED9D74CF41E}" type="presParOf" srcId="{1703B0E0-D87F-4777-9DD0-127D417DE884}" destId="{4ED45F9C-0C9B-4203-950B-3E25532906CD}" srcOrd="0" destOrd="0" presId="urn:microsoft.com/office/officeart/2018/2/layout/IconVerticalSolidList"/>
    <dgm:cxn modelId="{CC9A0307-4691-4CCA-93D6-9EF4DDC7602A}" type="presParOf" srcId="{1703B0E0-D87F-4777-9DD0-127D417DE884}" destId="{280BCDB8-3759-40BF-BAF5-7A77BF2C4458}" srcOrd="1" destOrd="0" presId="urn:microsoft.com/office/officeart/2018/2/layout/IconVerticalSolidList"/>
    <dgm:cxn modelId="{7D9DBDCB-79D6-4BAA-B6E0-47C2616B37DB}" type="presParOf" srcId="{1703B0E0-D87F-4777-9DD0-127D417DE884}" destId="{EE8F84DF-33F0-4296-A7C5-91E026FD93E0}" srcOrd="2" destOrd="0" presId="urn:microsoft.com/office/officeart/2018/2/layout/IconVerticalSolidList"/>
    <dgm:cxn modelId="{B01B82D0-1ABF-49B8-A51F-D18E2B7C99B1}" type="presParOf" srcId="{1703B0E0-D87F-4777-9DD0-127D417DE884}" destId="{9505E14B-5B40-45FB-BAC0-F5F53D02EEEB}" srcOrd="3" destOrd="0" presId="urn:microsoft.com/office/officeart/2018/2/layout/IconVerticalSolidList"/>
    <dgm:cxn modelId="{C54AC15A-5F1D-44A1-97D6-3C17BC22975D}" type="presParOf" srcId="{1D73AAB3-B2A9-442F-A73B-1E690807F324}" destId="{11E22351-7B24-42CD-BF15-4059495F7FA2}" srcOrd="1" destOrd="0" presId="urn:microsoft.com/office/officeart/2018/2/layout/IconVerticalSolidList"/>
    <dgm:cxn modelId="{70ECD92C-3FAB-4851-B3F6-A315E2F854CE}" type="presParOf" srcId="{1D73AAB3-B2A9-442F-A73B-1E690807F324}" destId="{56C2B227-302A-4E47-AAB3-2C8F7A1B3505}" srcOrd="2" destOrd="0" presId="urn:microsoft.com/office/officeart/2018/2/layout/IconVerticalSolidList"/>
    <dgm:cxn modelId="{AFC4AC3F-E048-4FE2-9A6B-DDEF9EFE3696}" type="presParOf" srcId="{56C2B227-302A-4E47-AAB3-2C8F7A1B3505}" destId="{879478A9-40F7-4F7F-86D3-3B8EFC099991}" srcOrd="0" destOrd="0" presId="urn:microsoft.com/office/officeart/2018/2/layout/IconVerticalSolidList"/>
    <dgm:cxn modelId="{7E39E825-B1E7-484B-93AA-DA19C9CF816B}" type="presParOf" srcId="{56C2B227-302A-4E47-AAB3-2C8F7A1B3505}" destId="{4B835C49-4766-4CB5-8234-BBA213712891}" srcOrd="1" destOrd="0" presId="urn:microsoft.com/office/officeart/2018/2/layout/IconVerticalSolidList"/>
    <dgm:cxn modelId="{1D75071B-6338-4BE5-A9E6-F039207E4E96}" type="presParOf" srcId="{56C2B227-302A-4E47-AAB3-2C8F7A1B3505}" destId="{2EA926E5-F4DE-4C28-98EC-DE8E0AB8491F}" srcOrd="2" destOrd="0" presId="urn:microsoft.com/office/officeart/2018/2/layout/IconVerticalSolidList"/>
    <dgm:cxn modelId="{87FAB529-9839-419C-9B23-0B48613896C1}" type="presParOf" srcId="{56C2B227-302A-4E47-AAB3-2C8F7A1B3505}" destId="{07612956-32CC-4CD9-A770-09E93FD5B11B}" srcOrd="3" destOrd="0" presId="urn:microsoft.com/office/officeart/2018/2/layout/IconVerticalSolidList"/>
    <dgm:cxn modelId="{B942E6AC-0D7C-4DA4-AA61-75DB2A9A78AE}" type="presParOf" srcId="{1D73AAB3-B2A9-442F-A73B-1E690807F324}" destId="{6FE2BC1A-AF12-4963-BA67-00042166FD1F}" srcOrd="3" destOrd="0" presId="urn:microsoft.com/office/officeart/2018/2/layout/IconVerticalSolidList"/>
    <dgm:cxn modelId="{40009309-461C-4934-B488-714161C6FF71}" type="presParOf" srcId="{1D73AAB3-B2A9-442F-A73B-1E690807F324}" destId="{0759DD8A-2AB6-4FE5-8666-81B2DE793276}" srcOrd="4" destOrd="0" presId="urn:microsoft.com/office/officeart/2018/2/layout/IconVerticalSolidList"/>
    <dgm:cxn modelId="{354E7C22-904B-445B-8A62-14775590A9AE}" type="presParOf" srcId="{0759DD8A-2AB6-4FE5-8666-81B2DE793276}" destId="{AFAEDAD9-2ADF-45DC-8779-0061D10415B3}" srcOrd="0" destOrd="0" presId="urn:microsoft.com/office/officeart/2018/2/layout/IconVerticalSolidList"/>
    <dgm:cxn modelId="{AA133DB5-6A26-4762-86FF-039E01C110BE}" type="presParOf" srcId="{0759DD8A-2AB6-4FE5-8666-81B2DE793276}" destId="{F9CDDA3D-3673-4B2A-AFE0-FC910623C664}" srcOrd="1" destOrd="0" presId="urn:microsoft.com/office/officeart/2018/2/layout/IconVerticalSolidList"/>
    <dgm:cxn modelId="{47FEDD9F-0566-4F93-A11D-C4415820FF31}" type="presParOf" srcId="{0759DD8A-2AB6-4FE5-8666-81B2DE793276}" destId="{5A6D2192-DACD-4004-98CC-2AD6FAAB931F}" srcOrd="2" destOrd="0" presId="urn:microsoft.com/office/officeart/2018/2/layout/IconVerticalSolidList"/>
    <dgm:cxn modelId="{338EEC67-08C2-4475-ADCA-8A8FAB17C56F}" type="presParOf" srcId="{0759DD8A-2AB6-4FE5-8666-81B2DE793276}" destId="{CE96169F-CB52-4D50-B318-C695F7193F7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8204B3-64E1-412F-81DD-74108EC7E8C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DE821A8-AE43-4B38-BF5D-0B492EF9DBA6}">
      <dgm:prSet/>
      <dgm:spPr/>
      <dgm:t>
        <a:bodyPr/>
        <a:lstStyle/>
        <a:p>
          <a:pPr>
            <a:lnSpc>
              <a:spcPct val="100000"/>
            </a:lnSpc>
          </a:pPr>
          <a:r>
            <a:rPr lang="en-GB" dirty="0"/>
            <a:t>Rogers (p.27) states how facilitation learning can be more effective than regular hierarchal learning as "</a:t>
          </a:r>
          <a:r>
            <a:rPr lang="en-GB" dirty="0">
              <a:latin typeface="Calibri Light" panose="020F0302020204030204"/>
            </a:rPr>
            <a:t>they enter</a:t>
          </a:r>
          <a:r>
            <a:rPr lang="en-GB" dirty="0"/>
            <a:t> into the relationship with the learner without a front or façade"</a:t>
          </a:r>
          <a:endParaRPr lang="en-US" dirty="0"/>
        </a:p>
      </dgm:t>
    </dgm:pt>
    <dgm:pt modelId="{F922B6D9-D5C4-440E-8559-9D9C2D1B1A06}" type="parTrans" cxnId="{DE958B9A-03CC-4498-92F3-FC22C7162220}">
      <dgm:prSet/>
      <dgm:spPr/>
      <dgm:t>
        <a:bodyPr/>
        <a:lstStyle/>
        <a:p>
          <a:endParaRPr lang="en-US"/>
        </a:p>
      </dgm:t>
    </dgm:pt>
    <dgm:pt modelId="{DB605762-B3BB-4BDE-BC3D-32982EA5A6AC}" type="sibTrans" cxnId="{DE958B9A-03CC-4498-92F3-FC22C7162220}">
      <dgm:prSet/>
      <dgm:spPr/>
      <dgm:t>
        <a:bodyPr/>
        <a:lstStyle/>
        <a:p>
          <a:endParaRPr lang="en-US"/>
        </a:p>
      </dgm:t>
    </dgm:pt>
    <dgm:pt modelId="{A47819FA-AAAB-490E-B867-7155F23EF914}">
      <dgm:prSet/>
      <dgm:spPr/>
      <dgm:t>
        <a:bodyPr/>
        <a:lstStyle/>
        <a:p>
          <a:pPr>
            <a:lnSpc>
              <a:spcPct val="100000"/>
            </a:lnSpc>
          </a:pPr>
          <a:r>
            <a:rPr lang="en-GB" dirty="0"/>
            <a:t>Heron </a:t>
          </a:r>
          <a:r>
            <a:rPr lang="en-GB" dirty="0">
              <a:latin typeface="Calibri Light" panose="020F0302020204030204"/>
            </a:rPr>
            <a:t>(1989) sees</a:t>
          </a:r>
          <a:r>
            <a:rPr lang="en-GB" dirty="0"/>
            <a:t> these</a:t>
          </a:r>
          <a:r>
            <a:rPr lang="en-GB" dirty="0">
              <a:latin typeface="Calibri Light" panose="020F0302020204030204"/>
            </a:rPr>
            <a:t> three</a:t>
          </a:r>
          <a:r>
            <a:rPr lang="en-GB" dirty="0"/>
            <a:t> modes as a </a:t>
          </a:r>
          <a:r>
            <a:rPr lang="en-GB" dirty="0" err="1"/>
            <a:t>continuem</a:t>
          </a:r>
          <a:r>
            <a:rPr lang="en-GB" dirty="0">
              <a:latin typeface="Calibri Light" panose="020F0302020204030204"/>
            </a:rPr>
            <a:t> in which different people fall dependending on their required facilitation.</a:t>
          </a:r>
        </a:p>
      </dgm:t>
    </dgm:pt>
    <dgm:pt modelId="{6861BC18-FD35-4676-8BB0-5B1D5209B775}" type="parTrans" cxnId="{02FB5C8A-F484-448F-8FE8-3305006AFCF6}">
      <dgm:prSet/>
      <dgm:spPr/>
      <dgm:t>
        <a:bodyPr/>
        <a:lstStyle/>
        <a:p>
          <a:endParaRPr lang="en-US"/>
        </a:p>
      </dgm:t>
    </dgm:pt>
    <dgm:pt modelId="{78B1E6B7-112A-4F3C-8F68-FE295D9C796E}" type="sibTrans" cxnId="{02FB5C8A-F484-448F-8FE8-3305006AFCF6}">
      <dgm:prSet/>
      <dgm:spPr/>
      <dgm:t>
        <a:bodyPr/>
        <a:lstStyle/>
        <a:p>
          <a:endParaRPr lang="en-US"/>
        </a:p>
      </dgm:t>
    </dgm:pt>
    <dgm:pt modelId="{C477C4AE-3541-41BD-96A8-E8BF136ADD34}">
      <dgm:prSet/>
      <dgm:spPr/>
      <dgm:t>
        <a:bodyPr/>
        <a:lstStyle/>
        <a:p>
          <a:pPr rtl="0">
            <a:lnSpc>
              <a:spcPct val="100000"/>
            </a:lnSpc>
          </a:pPr>
          <a:r>
            <a:rPr lang="en-GB" dirty="0"/>
            <a:t>This helps </a:t>
          </a:r>
          <a:r>
            <a:rPr lang="en-GB" dirty="0">
              <a:latin typeface="Calibri Light" panose="020F0302020204030204"/>
            </a:rPr>
            <a:t>Youth</a:t>
          </a:r>
          <a:r>
            <a:rPr lang="en-GB" dirty="0"/>
            <a:t> </a:t>
          </a:r>
          <a:r>
            <a:rPr lang="en-GB" dirty="0">
              <a:latin typeface="Calibri Light" panose="020F0302020204030204"/>
            </a:rPr>
            <a:t>Workers who adapt this approach </a:t>
          </a:r>
          <a:r>
            <a:rPr lang="en-GB" dirty="0"/>
            <a:t>empower young people to learn </a:t>
          </a:r>
          <a:r>
            <a:rPr lang="en-GB" dirty="0">
              <a:latin typeface="Calibri Light" panose="020F0302020204030204"/>
            </a:rPr>
            <a:t>in </a:t>
          </a:r>
          <a:r>
            <a:rPr lang="en-GB" dirty="0"/>
            <a:t>a </a:t>
          </a:r>
          <a:r>
            <a:rPr lang="en-GB" dirty="0">
              <a:latin typeface="Calibri Light" panose="020F0302020204030204"/>
            </a:rPr>
            <a:t>variety of different ways whilst supporting them.</a:t>
          </a:r>
          <a:endParaRPr lang="en-GB" dirty="0"/>
        </a:p>
      </dgm:t>
    </dgm:pt>
    <dgm:pt modelId="{37323075-0FF4-479F-9BCD-386BBB056127}" type="parTrans" cxnId="{A00E39A6-CFDD-4EB4-8AE0-4D4461D4FD63}">
      <dgm:prSet/>
      <dgm:spPr/>
      <dgm:t>
        <a:bodyPr/>
        <a:lstStyle/>
        <a:p>
          <a:endParaRPr lang="en-US"/>
        </a:p>
      </dgm:t>
    </dgm:pt>
    <dgm:pt modelId="{3C1AA601-864B-41AE-8C53-1F57A10F4ABF}" type="sibTrans" cxnId="{A00E39A6-CFDD-4EB4-8AE0-4D4461D4FD63}">
      <dgm:prSet/>
      <dgm:spPr/>
      <dgm:t>
        <a:bodyPr/>
        <a:lstStyle/>
        <a:p>
          <a:endParaRPr lang="en-US"/>
        </a:p>
      </dgm:t>
    </dgm:pt>
    <dgm:pt modelId="{337E72DF-A36D-41AD-AD96-A134C555D9F6}" type="pres">
      <dgm:prSet presAssocID="{2B8204B3-64E1-412F-81DD-74108EC7E8C3}" presName="root" presStyleCnt="0">
        <dgm:presLayoutVars>
          <dgm:dir/>
          <dgm:resizeHandles val="exact"/>
        </dgm:presLayoutVars>
      </dgm:prSet>
      <dgm:spPr/>
    </dgm:pt>
    <dgm:pt modelId="{60D2CA54-5254-402B-A583-3861CB5978D4}" type="pres">
      <dgm:prSet presAssocID="{ADE821A8-AE43-4B38-BF5D-0B492EF9DBA6}" presName="compNode" presStyleCnt="0"/>
      <dgm:spPr/>
    </dgm:pt>
    <dgm:pt modelId="{A4479B9D-107E-4335-8345-7E07E3FAFA4B}" type="pres">
      <dgm:prSet presAssocID="{ADE821A8-AE43-4B38-BF5D-0B492EF9DBA6}" presName="bgRect" presStyleLbl="bgShp" presStyleIdx="0" presStyleCnt="3"/>
      <dgm:spPr/>
    </dgm:pt>
    <dgm:pt modelId="{84BAB8D1-D3A5-4263-9977-046AFB6E5443}" type="pres">
      <dgm:prSet presAssocID="{ADE821A8-AE43-4B38-BF5D-0B492EF9DBA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E160BB92-3934-48B6-A267-134C2067D5A3}" type="pres">
      <dgm:prSet presAssocID="{ADE821A8-AE43-4B38-BF5D-0B492EF9DBA6}" presName="spaceRect" presStyleCnt="0"/>
      <dgm:spPr/>
    </dgm:pt>
    <dgm:pt modelId="{F9FAA3F8-C1C7-4F9D-9271-CB66845CBCDD}" type="pres">
      <dgm:prSet presAssocID="{ADE821A8-AE43-4B38-BF5D-0B492EF9DBA6}" presName="parTx" presStyleLbl="revTx" presStyleIdx="0" presStyleCnt="3">
        <dgm:presLayoutVars>
          <dgm:chMax val="0"/>
          <dgm:chPref val="0"/>
        </dgm:presLayoutVars>
      </dgm:prSet>
      <dgm:spPr/>
    </dgm:pt>
    <dgm:pt modelId="{E58C67A6-8C65-4163-A0E5-E1BF13335CEA}" type="pres">
      <dgm:prSet presAssocID="{DB605762-B3BB-4BDE-BC3D-32982EA5A6AC}" presName="sibTrans" presStyleCnt="0"/>
      <dgm:spPr/>
    </dgm:pt>
    <dgm:pt modelId="{60E75CCC-41EF-4ACA-91BB-03ED5B9C8F04}" type="pres">
      <dgm:prSet presAssocID="{A47819FA-AAAB-490E-B867-7155F23EF914}" presName="compNode" presStyleCnt="0"/>
      <dgm:spPr/>
    </dgm:pt>
    <dgm:pt modelId="{3F59FAE6-1D51-4BD1-82C3-C3097163CF67}" type="pres">
      <dgm:prSet presAssocID="{A47819FA-AAAB-490E-B867-7155F23EF914}" presName="bgRect" presStyleLbl="bgShp" presStyleIdx="1" presStyleCnt="3"/>
      <dgm:spPr/>
    </dgm:pt>
    <dgm:pt modelId="{0419DF62-734F-4186-9963-80105321E1A7}" type="pres">
      <dgm:prSet presAssocID="{A47819FA-AAAB-490E-B867-7155F23EF91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ummingbird"/>
        </a:ext>
      </dgm:extLst>
    </dgm:pt>
    <dgm:pt modelId="{7A790810-CC72-4AC6-AC3B-9013762797A8}" type="pres">
      <dgm:prSet presAssocID="{A47819FA-AAAB-490E-B867-7155F23EF914}" presName="spaceRect" presStyleCnt="0"/>
      <dgm:spPr/>
    </dgm:pt>
    <dgm:pt modelId="{A72B440F-1945-4F36-B97C-B73E41578DFC}" type="pres">
      <dgm:prSet presAssocID="{A47819FA-AAAB-490E-B867-7155F23EF914}" presName="parTx" presStyleLbl="revTx" presStyleIdx="1" presStyleCnt="3">
        <dgm:presLayoutVars>
          <dgm:chMax val="0"/>
          <dgm:chPref val="0"/>
        </dgm:presLayoutVars>
      </dgm:prSet>
      <dgm:spPr/>
    </dgm:pt>
    <dgm:pt modelId="{2F31343A-B45E-435B-A82D-9E362DC61A09}" type="pres">
      <dgm:prSet presAssocID="{78B1E6B7-112A-4F3C-8F68-FE295D9C796E}" presName="sibTrans" presStyleCnt="0"/>
      <dgm:spPr/>
    </dgm:pt>
    <dgm:pt modelId="{BF82F2F8-0550-4E3C-8F55-FCABDACB04F6}" type="pres">
      <dgm:prSet presAssocID="{C477C4AE-3541-41BD-96A8-E8BF136ADD34}" presName="compNode" presStyleCnt="0"/>
      <dgm:spPr/>
    </dgm:pt>
    <dgm:pt modelId="{90FF0A98-5D4D-4634-836C-9449A20208D7}" type="pres">
      <dgm:prSet presAssocID="{C477C4AE-3541-41BD-96A8-E8BF136ADD34}" presName="bgRect" presStyleLbl="bgShp" presStyleIdx="2" presStyleCnt="3"/>
      <dgm:spPr/>
    </dgm:pt>
    <dgm:pt modelId="{13508C5A-19F2-48E9-91AC-FFB5F6C6C80F}" type="pres">
      <dgm:prSet presAssocID="{C477C4AE-3541-41BD-96A8-E8BF136ADD3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85B08CD8-E5E3-4186-8F8A-7A5A1DC4C8F8}" type="pres">
      <dgm:prSet presAssocID="{C477C4AE-3541-41BD-96A8-E8BF136ADD34}" presName="spaceRect" presStyleCnt="0"/>
      <dgm:spPr/>
    </dgm:pt>
    <dgm:pt modelId="{344060BC-6098-43B5-BF6F-F365877BC405}" type="pres">
      <dgm:prSet presAssocID="{C477C4AE-3541-41BD-96A8-E8BF136ADD34}" presName="parTx" presStyleLbl="revTx" presStyleIdx="2" presStyleCnt="3">
        <dgm:presLayoutVars>
          <dgm:chMax val="0"/>
          <dgm:chPref val="0"/>
        </dgm:presLayoutVars>
      </dgm:prSet>
      <dgm:spPr/>
    </dgm:pt>
  </dgm:ptLst>
  <dgm:cxnLst>
    <dgm:cxn modelId="{3F4FD71D-3BF0-4BDE-A8D5-DDDECF0EEC07}" type="presOf" srcId="{2B8204B3-64E1-412F-81DD-74108EC7E8C3}" destId="{337E72DF-A36D-41AD-AD96-A134C555D9F6}" srcOrd="0" destOrd="0" presId="urn:microsoft.com/office/officeart/2018/2/layout/IconVerticalSolidList"/>
    <dgm:cxn modelId="{5F993441-1222-4BA7-91A3-312EF3C30421}" type="presOf" srcId="{A47819FA-AAAB-490E-B867-7155F23EF914}" destId="{A72B440F-1945-4F36-B97C-B73E41578DFC}" srcOrd="0" destOrd="0" presId="urn:microsoft.com/office/officeart/2018/2/layout/IconVerticalSolidList"/>
    <dgm:cxn modelId="{B6F62176-5566-4D8E-9FBF-FD89B0CEC2A2}" type="presOf" srcId="{C477C4AE-3541-41BD-96A8-E8BF136ADD34}" destId="{344060BC-6098-43B5-BF6F-F365877BC405}" srcOrd="0" destOrd="0" presId="urn:microsoft.com/office/officeart/2018/2/layout/IconVerticalSolidList"/>
    <dgm:cxn modelId="{02FB5C8A-F484-448F-8FE8-3305006AFCF6}" srcId="{2B8204B3-64E1-412F-81DD-74108EC7E8C3}" destId="{A47819FA-AAAB-490E-B867-7155F23EF914}" srcOrd="1" destOrd="0" parTransId="{6861BC18-FD35-4676-8BB0-5B1D5209B775}" sibTransId="{78B1E6B7-112A-4F3C-8F68-FE295D9C796E}"/>
    <dgm:cxn modelId="{DE958B9A-03CC-4498-92F3-FC22C7162220}" srcId="{2B8204B3-64E1-412F-81DD-74108EC7E8C3}" destId="{ADE821A8-AE43-4B38-BF5D-0B492EF9DBA6}" srcOrd="0" destOrd="0" parTransId="{F922B6D9-D5C4-440E-8559-9D9C2D1B1A06}" sibTransId="{DB605762-B3BB-4BDE-BC3D-32982EA5A6AC}"/>
    <dgm:cxn modelId="{A00E39A6-CFDD-4EB4-8AE0-4D4461D4FD63}" srcId="{2B8204B3-64E1-412F-81DD-74108EC7E8C3}" destId="{C477C4AE-3541-41BD-96A8-E8BF136ADD34}" srcOrd="2" destOrd="0" parTransId="{37323075-0FF4-479F-9BCD-386BBB056127}" sibTransId="{3C1AA601-864B-41AE-8C53-1F57A10F4ABF}"/>
    <dgm:cxn modelId="{1C50E0AE-147C-4090-AB4E-341BD4E9510E}" type="presOf" srcId="{ADE821A8-AE43-4B38-BF5D-0B492EF9DBA6}" destId="{F9FAA3F8-C1C7-4F9D-9271-CB66845CBCDD}" srcOrd="0" destOrd="0" presId="urn:microsoft.com/office/officeart/2018/2/layout/IconVerticalSolidList"/>
    <dgm:cxn modelId="{A19D96C0-5604-4398-B68E-868B220192B3}" type="presParOf" srcId="{337E72DF-A36D-41AD-AD96-A134C555D9F6}" destId="{60D2CA54-5254-402B-A583-3861CB5978D4}" srcOrd="0" destOrd="0" presId="urn:microsoft.com/office/officeart/2018/2/layout/IconVerticalSolidList"/>
    <dgm:cxn modelId="{D60441F7-9A6F-41B5-A537-639569B2EFEF}" type="presParOf" srcId="{60D2CA54-5254-402B-A583-3861CB5978D4}" destId="{A4479B9D-107E-4335-8345-7E07E3FAFA4B}" srcOrd="0" destOrd="0" presId="urn:microsoft.com/office/officeart/2018/2/layout/IconVerticalSolidList"/>
    <dgm:cxn modelId="{849EBEC0-0B74-4439-A370-620C70D2B629}" type="presParOf" srcId="{60D2CA54-5254-402B-A583-3861CB5978D4}" destId="{84BAB8D1-D3A5-4263-9977-046AFB6E5443}" srcOrd="1" destOrd="0" presId="urn:microsoft.com/office/officeart/2018/2/layout/IconVerticalSolidList"/>
    <dgm:cxn modelId="{8FC0B252-900A-4463-A417-28C64D277495}" type="presParOf" srcId="{60D2CA54-5254-402B-A583-3861CB5978D4}" destId="{E160BB92-3934-48B6-A267-134C2067D5A3}" srcOrd="2" destOrd="0" presId="urn:microsoft.com/office/officeart/2018/2/layout/IconVerticalSolidList"/>
    <dgm:cxn modelId="{918988AE-4785-4E2B-9D4D-A5D97B3FE392}" type="presParOf" srcId="{60D2CA54-5254-402B-A583-3861CB5978D4}" destId="{F9FAA3F8-C1C7-4F9D-9271-CB66845CBCDD}" srcOrd="3" destOrd="0" presId="urn:microsoft.com/office/officeart/2018/2/layout/IconVerticalSolidList"/>
    <dgm:cxn modelId="{7A4713FB-C1E2-4838-99B6-03F7976CE109}" type="presParOf" srcId="{337E72DF-A36D-41AD-AD96-A134C555D9F6}" destId="{E58C67A6-8C65-4163-A0E5-E1BF13335CEA}" srcOrd="1" destOrd="0" presId="urn:microsoft.com/office/officeart/2018/2/layout/IconVerticalSolidList"/>
    <dgm:cxn modelId="{F1B5C928-74CA-446A-9566-DD917CBC7342}" type="presParOf" srcId="{337E72DF-A36D-41AD-AD96-A134C555D9F6}" destId="{60E75CCC-41EF-4ACA-91BB-03ED5B9C8F04}" srcOrd="2" destOrd="0" presId="urn:microsoft.com/office/officeart/2018/2/layout/IconVerticalSolidList"/>
    <dgm:cxn modelId="{3B043FD4-D7C1-497D-B657-53CADE44A291}" type="presParOf" srcId="{60E75CCC-41EF-4ACA-91BB-03ED5B9C8F04}" destId="{3F59FAE6-1D51-4BD1-82C3-C3097163CF67}" srcOrd="0" destOrd="0" presId="urn:microsoft.com/office/officeart/2018/2/layout/IconVerticalSolidList"/>
    <dgm:cxn modelId="{09118475-22CE-4C16-98FB-CC96044FC7B5}" type="presParOf" srcId="{60E75CCC-41EF-4ACA-91BB-03ED5B9C8F04}" destId="{0419DF62-734F-4186-9963-80105321E1A7}" srcOrd="1" destOrd="0" presId="urn:microsoft.com/office/officeart/2018/2/layout/IconVerticalSolidList"/>
    <dgm:cxn modelId="{64FA148B-5147-44B7-BCC0-F95384EF4664}" type="presParOf" srcId="{60E75CCC-41EF-4ACA-91BB-03ED5B9C8F04}" destId="{7A790810-CC72-4AC6-AC3B-9013762797A8}" srcOrd="2" destOrd="0" presId="urn:microsoft.com/office/officeart/2018/2/layout/IconVerticalSolidList"/>
    <dgm:cxn modelId="{2BF1CFDD-3396-4E45-A575-F75B247956BC}" type="presParOf" srcId="{60E75CCC-41EF-4ACA-91BB-03ED5B9C8F04}" destId="{A72B440F-1945-4F36-B97C-B73E41578DFC}" srcOrd="3" destOrd="0" presId="urn:microsoft.com/office/officeart/2018/2/layout/IconVerticalSolidList"/>
    <dgm:cxn modelId="{7ABF8F40-72C4-4FC7-9960-8A4408D3115D}" type="presParOf" srcId="{337E72DF-A36D-41AD-AD96-A134C555D9F6}" destId="{2F31343A-B45E-435B-A82D-9E362DC61A09}" srcOrd="3" destOrd="0" presId="urn:microsoft.com/office/officeart/2018/2/layout/IconVerticalSolidList"/>
    <dgm:cxn modelId="{94A81067-B31C-4065-81F3-20BF97921109}" type="presParOf" srcId="{337E72DF-A36D-41AD-AD96-A134C555D9F6}" destId="{BF82F2F8-0550-4E3C-8F55-FCABDACB04F6}" srcOrd="4" destOrd="0" presId="urn:microsoft.com/office/officeart/2018/2/layout/IconVerticalSolidList"/>
    <dgm:cxn modelId="{DD39DDCF-DBB8-406C-9AC2-0A5312C9CDD7}" type="presParOf" srcId="{BF82F2F8-0550-4E3C-8F55-FCABDACB04F6}" destId="{90FF0A98-5D4D-4634-836C-9449A20208D7}" srcOrd="0" destOrd="0" presId="urn:microsoft.com/office/officeart/2018/2/layout/IconVerticalSolidList"/>
    <dgm:cxn modelId="{A9733405-3AFD-4611-B288-A5267219608F}" type="presParOf" srcId="{BF82F2F8-0550-4E3C-8F55-FCABDACB04F6}" destId="{13508C5A-19F2-48E9-91AC-FFB5F6C6C80F}" srcOrd="1" destOrd="0" presId="urn:microsoft.com/office/officeart/2018/2/layout/IconVerticalSolidList"/>
    <dgm:cxn modelId="{168DB33A-9200-4616-AA3F-9E7ACEFCFF8A}" type="presParOf" srcId="{BF82F2F8-0550-4E3C-8F55-FCABDACB04F6}" destId="{85B08CD8-E5E3-4186-8F8A-7A5A1DC4C8F8}" srcOrd="2" destOrd="0" presId="urn:microsoft.com/office/officeart/2018/2/layout/IconVerticalSolidList"/>
    <dgm:cxn modelId="{8118F726-3D86-4DCF-B7D5-D968D3EA61BD}" type="presParOf" srcId="{BF82F2F8-0550-4E3C-8F55-FCABDACB04F6}" destId="{344060BC-6098-43B5-BF6F-F365877BC4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28E449-C3D3-4969-BEBE-0BE21C634E21}"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3FC47FD-6328-4A90-B03E-71DBAE777707}">
      <dgm:prSet/>
      <dgm:spPr/>
      <dgm:t>
        <a:bodyPr/>
        <a:lstStyle/>
        <a:p>
          <a:pPr>
            <a:lnSpc>
              <a:spcPct val="100000"/>
            </a:lnSpc>
            <a:defRPr cap="all"/>
          </a:pPr>
          <a:r>
            <a:rPr lang="en-GB" dirty="0"/>
            <a:t>Please match up the self-care activities to the corresponding categories. For example : </a:t>
          </a:r>
          <a:endParaRPr lang="en-US" dirty="0"/>
        </a:p>
      </dgm:t>
    </dgm:pt>
    <dgm:pt modelId="{81FC4CA6-1749-480A-863C-87DFF9EBA243}" type="parTrans" cxnId="{29F26FFA-2E93-4465-836C-F5A5B160C887}">
      <dgm:prSet/>
      <dgm:spPr/>
      <dgm:t>
        <a:bodyPr/>
        <a:lstStyle/>
        <a:p>
          <a:endParaRPr lang="en-US"/>
        </a:p>
      </dgm:t>
    </dgm:pt>
    <dgm:pt modelId="{0F326676-FEB0-45F2-9EF9-4812FACC5718}" type="sibTrans" cxnId="{29F26FFA-2E93-4465-836C-F5A5B160C887}">
      <dgm:prSet/>
      <dgm:spPr/>
      <dgm:t>
        <a:bodyPr/>
        <a:lstStyle/>
        <a:p>
          <a:endParaRPr lang="en-US"/>
        </a:p>
      </dgm:t>
    </dgm:pt>
    <dgm:pt modelId="{71CF68E1-443F-4EE9-9C51-FEE659C4B042}">
      <dgm:prSet/>
      <dgm:spPr/>
      <dgm:t>
        <a:bodyPr/>
        <a:lstStyle/>
        <a:p>
          <a:pPr>
            <a:lnSpc>
              <a:spcPct val="100000"/>
            </a:lnSpc>
            <a:defRPr cap="all"/>
          </a:pPr>
          <a:r>
            <a:rPr lang="en-GB" dirty="0"/>
            <a:t>Healthy eating = A physical form of self-care used by young people</a:t>
          </a:r>
          <a:endParaRPr lang="en-US" dirty="0"/>
        </a:p>
      </dgm:t>
    </dgm:pt>
    <dgm:pt modelId="{B8FC5E0F-6A57-48F9-B6C7-FD9D8697BC7B}" type="parTrans" cxnId="{10D63F42-8090-41A4-A492-F37D7E6182C6}">
      <dgm:prSet/>
      <dgm:spPr/>
      <dgm:t>
        <a:bodyPr/>
        <a:lstStyle/>
        <a:p>
          <a:endParaRPr lang="en-US"/>
        </a:p>
      </dgm:t>
    </dgm:pt>
    <dgm:pt modelId="{DF0688FA-194D-4D5B-936D-8C7E6C210886}" type="sibTrans" cxnId="{10D63F42-8090-41A4-A492-F37D7E6182C6}">
      <dgm:prSet/>
      <dgm:spPr/>
      <dgm:t>
        <a:bodyPr/>
        <a:lstStyle/>
        <a:p>
          <a:endParaRPr lang="en-US"/>
        </a:p>
      </dgm:t>
    </dgm:pt>
    <dgm:pt modelId="{5C2E0C3F-5DE9-494E-8BC9-54C86F7DE2A5}">
      <dgm:prSet/>
      <dgm:spPr/>
      <dgm:t>
        <a:bodyPr/>
        <a:lstStyle/>
        <a:p>
          <a:pPr>
            <a:lnSpc>
              <a:spcPct val="100000"/>
            </a:lnSpc>
            <a:defRPr cap="all"/>
          </a:pPr>
          <a:r>
            <a:rPr lang="en-GB" dirty="0"/>
            <a:t>Blank raindrops can be filled with your own forms of self-care to share with your peers.</a:t>
          </a:r>
          <a:endParaRPr lang="en-US" dirty="0"/>
        </a:p>
      </dgm:t>
    </dgm:pt>
    <dgm:pt modelId="{B00E797B-E723-4328-8C8F-3FD25F760BA1}" type="parTrans" cxnId="{702D8B98-C145-41B3-88A8-34D58C4AAB2D}">
      <dgm:prSet/>
      <dgm:spPr/>
      <dgm:t>
        <a:bodyPr/>
        <a:lstStyle/>
        <a:p>
          <a:endParaRPr lang="en-US"/>
        </a:p>
      </dgm:t>
    </dgm:pt>
    <dgm:pt modelId="{9FE358FE-9ED6-41E5-9AD7-E16578AE35A4}" type="sibTrans" cxnId="{702D8B98-C145-41B3-88A8-34D58C4AAB2D}">
      <dgm:prSet/>
      <dgm:spPr/>
      <dgm:t>
        <a:bodyPr/>
        <a:lstStyle/>
        <a:p>
          <a:endParaRPr lang="en-US"/>
        </a:p>
      </dgm:t>
    </dgm:pt>
    <dgm:pt modelId="{AA77542D-A170-498E-8EF2-BDCB934B7992}">
      <dgm:prSet/>
      <dgm:spPr/>
      <dgm:t>
        <a:bodyPr/>
        <a:lstStyle/>
        <a:p>
          <a:pPr>
            <a:lnSpc>
              <a:spcPct val="100000"/>
            </a:lnSpc>
            <a:defRPr cap="all"/>
          </a:pPr>
          <a:r>
            <a:rPr lang="en-GB" dirty="0"/>
            <a:t>Outcomes:</a:t>
          </a:r>
          <a:endParaRPr lang="en-US" dirty="0"/>
        </a:p>
      </dgm:t>
    </dgm:pt>
    <dgm:pt modelId="{EE8B91D1-E6A1-42DB-B5F0-C25F2D04F77C}" type="parTrans" cxnId="{F6F7CE47-3706-46E5-89A7-79F37E0F05DC}">
      <dgm:prSet/>
      <dgm:spPr/>
      <dgm:t>
        <a:bodyPr/>
        <a:lstStyle/>
        <a:p>
          <a:endParaRPr lang="en-US"/>
        </a:p>
      </dgm:t>
    </dgm:pt>
    <dgm:pt modelId="{8F799C37-86B2-46CA-A1B8-F76B248DA87B}" type="sibTrans" cxnId="{F6F7CE47-3706-46E5-89A7-79F37E0F05DC}">
      <dgm:prSet/>
      <dgm:spPr/>
      <dgm:t>
        <a:bodyPr/>
        <a:lstStyle/>
        <a:p>
          <a:endParaRPr lang="en-US"/>
        </a:p>
      </dgm:t>
    </dgm:pt>
    <dgm:pt modelId="{80E5A2C1-AE54-4840-AE95-B49E6804FF5B}">
      <dgm:prSet/>
      <dgm:spPr/>
      <dgm:t>
        <a:bodyPr/>
        <a:lstStyle/>
        <a:p>
          <a:pPr>
            <a:lnSpc>
              <a:spcPct val="100000"/>
            </a:lnSpc>
            <a:defRPr cap="all"/>
          </a:pPr>
          <a:r>
            <a:rPr lang="en-GB" dirty="0"/>
            <a:t>Through completing this activity (either 1 to 1 or in a group) this activity prompts young people to look closer at their own self-care routines and how to better them through the help of others. </a:t>
          </a:r>
          <a:endParaRPr lang="en-US" dirty="0"/>
        </a:p>
      </dgm:t>
    </dgm:pt>
    <dgm:pt modelId="{33025D0A-B65D-4C3A-BCF7-BDE635AA2423}" type="parTrans" cxnId="{D7F5BBC4-1DCC-4BBE-B28E-63430927C978}">
      <dgm:prSet/>
      <dgm:spPr/>
      <dgm:t>
        <a:bodyPr/>
        <a:lstStyle/>
        <a:p>
          <a:endParaRPr lang="en-US"/>
        </a:p>
      </dgm:t>
    </dgm:pt>
    <dgm:pt modelId="{12C44E4D-D5C8-4558-A193-5E332E5B8E3A}" type="sibTrans" cxnId="{D7F5BBC4-1DCC-4BBE-B28E-63430927C978}">
      <dgm:prSet/>
      <dgm:spPr/>
      <dgm:t>
        <a:bodyPr/>
        <a:lstStyle/>
        <a:p>
          <a:endParaRPr lang="en-US"/>
        </a:p>
      </dgm:t>
    </dgm:pt>
    <dgm:pt modelId="{4F9D3F19-259B-45C3-A738-36CD98839B02}" type="pres">
      <dgm:prSet presAssocID="{E628E449-C3D3-4969-BEBE-0BE21C634E21}" presName="root" presStyleCnt="0">
        <dgm:presLayoutVars>
          <dgm:dir/>
          <dgm:resizeHandles val="exact"/>
        </dgm:presLayoutVars>
      </dgm:prSet>
      <dgm:spPr/>
    </dgm:pt>
    <dgm:pt modelId="{CC442615-696E-4458-9CB6-F20CCDE762F6}" type="pres">
      <dgm:prSet presAssocID="{B3FC47FD-6328-4A90-B03E-71DBAE777707}" presName="compNode" presStyleCnt="0"/>
      <dgm:spPr/>
    </dgm:pt>
    <dgm:pt modelId="{28DD1A10-4024-4D43-B9AC-FF14F397B2E8}" type="pres">
      <dgm:prSet presAssocID="{B3FC47FD-6328-4A90-B03E-71DBAE777707}" presName="iconBgRect" presStyleLbl="bgShp" presStyleIdx="0" presStyleCnt="5"/>
      <dgm:spPr>
        <a:prstGeom prst="round2DiagRect">
          <a:avLst>
            <a:gd name="adj1" fmla="val 29727"/>
            <a:gd name="adj2" fmla="val 0"/>
          </a:avLst>
        </a:prstGeom>
      </dgm:spPr>
    </dgm:pt>
    <dgm:pt modelId="{46BEBCBD-DDA8-48C1-89E3-9450760F31D1}" type="pres">
      <dgm:prSet presAssocID="{B3FC47FD-6328-4A90-B03E-71DBAE77770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ccer Player"/>
        </a:ext>
      </dgm:extLst>
    </dgm:pt>
    <dgm:pt modelId="{E0726E70-836E-4952-AB39-3FC0CD34CE33}" type="pres">
      <dgm:prSet presAssocID="{B3FC47FD-6328-4A90-B03E-71DBAE777707}" presName="spaceRect" presStyleCnt="0"/>
      <dgm:spPr/>
    </dgm:pt>
    <dgm:pt modelId="{87A288B9-E677-4DFC-831F-3CCB4CADE492}" type="pres">
      <dgm:prSet presAssocID="{B3FC47FD-6328-4A90-B03E-71DBAE777707}" presName="textRect" presStyleLbl="revTx" presStyleIdx="0" presStyleCnt="5">
        <dgm:presLayoutVars>
          <dgm:chMax val="1"/>
          <dgm:chPref val="1"/>
        </dgm:presLayoutVars>
      </dgm:prSet>
      <dgm:spPr/>
    </dgm:pt>
    <dgm:pt modelId="{0AE1B1D9-307E-4FEC-84B5-C93CF2D906DA}" type="pres">
      <dgm:prSet presAssocID="{0F326676-FEB0-45F2-9EF9-4812FACC5718}" presName="sibTrans" presStyleCnt="0"/>
      <dgm:spPr/>
    </dgm:pt>
    <dgm:pt modelId="{0B63CAEC-43C0-44DA-85EF-F97021B558FA}" type="pres">
      <dgm:prSet presAssocID="{71CF68E1-443F-4EE9-9C51-FEE659C4B042}" presName="compNode" presStyleCnt="0"/>
      <dgm:spPr/>
    </dgm:pt>
    <dgm:pt modelId="{62CC09D3-039A-490D-93AD-EC76292F0DD0}" type="pres">
      <dgm:prSet presAssocID="{71CF68E1-443F-4EE9-9C51-FEE659C4B042}" presName="iconBgRect" presStyleLbl="bgShp" presStyleIdx="1" presStyleCnt="5"/>
      <dgm:spPr>
        <a:prstGeom prst="round2DiagRect">
          <a:avLst>
            <a:gd name="adj1" fmla="val 29727"/>
            <a:gd name="adj2" fmla="val 0"/>
          </a:avLst>
        </a:prstGeom>
      </dgm:spPr>
    </dgm:pt>
    <dgm:pt modelId="{4D0856CE-9592-47B6-93C4-77682BDEDE56}" type="pres">
      <dgm:prSet presAssocID="{71CF68E1-443F-4EE9-9C51-FEE659C4B04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pple"/>
        </a:ext>
      </dgm:extLst>
    </dgm:pt>
    <dgm:pt modelId="{2E0C3C45-A12B-442E-B218-F2FED5019A6E}" type="pres">
      <dgm:prSet presAssocID="{71CF68E1-443F-4EE9-9C51-FEE659C4B042}" presName="spaceRect" presStyleCnt="0"/>
      <dgm:spPr/>
    </dgm:pt>
    <dgm:pt modelId="{307A687F-74C1-4FB7-AC2B-805240A778FE}" type="pres">
      <dgm:prSet presAssocID="{71CF68E1-443F-4EE9-9C51-FEE659C4B042}" presName="textRect" presStyleLbl="revTx" presStyleIdx="1" presStyleCnt="5">
        <dgm:presLayoutVars>
          <dgm:chMax val="1"/>
          <dgm:chPref val="1"/>
        </dgm:presLayoutVars>
      </dgm:prSet>
      <dgm:spPr/>
    </dgm:pt>
    <dgm:pt modelId="{002AA2DC-D310-458A-89B6-AB2934D20D32}" type="pres">
      <dgm:prSet presAssocID="{DF0688FA-194D-4D5B-936D-8C7E6C210886}" presName="sibTrans" presStyleCnt="0"/>
      <dgm:spPr/>
    </dgm:pt>
    <dgm:pt modelId="{C307A25C-2126-418A-A676-77B394B66E74}" type="pres">
      <dgm:prSet presAssocID="{5C2E0C3F-5DE9-494E-8BC9-54C86F7DE2A5}" presName="compNode" presStyleCnt="0"/>
      <dgm:spPr/>
    </dgm:pt>
    <dgm:pt modelId="{A411E4BA-3E48-433F-9B2C-D952EC3D08ED}" type="pres">
      <dgm:prSet presAssocID="{5C2E0C3F-5DE9-494E-8BC9-54C86F7DE2A5}" presName="iconBgRect" presStyleLbl="bgShp" presStyleIdx="2" presStyleCnt="5"/>
      <dgm:spPr>
        <a:prstGeom prst="round2DiagRect">
          <a:avLst>
            <a:gd name="adj1" fmla="val 29727"/>
            <a:gd name="adj2" fmla="val 0"/>
          </a:avLst>
        </a:prstGeom>
      </dgm:spPr>
    </dgm:pt>
    <dgm:pt modelId="{35E17747-6673-45B8-B19B-E49C06C63B09}" type="pres">
      <dgm:prSet presAssocID="{5C2E0C3F-5DE9-494E-8BC9-54C86F7DE2A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ter"/>
        </a:ext>
      </dgm:extLst>
    </dgm:pt>
    <dgm:pt modelId="{7ED4EA4E-90FE-41AB-9DFA-7A648838193B}" type="pres">
      <dgm:prSet presAssocID="{5C2E0C3F-5DE9-494E-8BC9-54C86F7DE2A5}" presName="spaceRect" presStyleCnt="0"/>
      <dgm:spPr/>
    </dgm:pt>
    <dgm:pt modelId="{E39A5CC0-D574-46BE-93EB-781E563D4B3D}" type="pres">
      <dgm:prSet presAssocID="{5C2E0C3F-5DE9-494E-8BC9-54C86F7DE2A5}" presName="textRect" presStyleLbl="revTx" presStyleIdx="2" presStyleCnt="5">
        <dgm:presLayoutVars>
          <dgm:chMax val="1"/>
          <dgm:chPref val="1"/>
        </dgm:presLayoutVars>
      </dgm:prSet>
      <dgm:spPr/>
    </dgm:pt>
    <dgm:pt modelId="{525BF726-CF5E-4538-B67E-513DB97BA7A3}" type="pres">
      <dgm:prSet presAssocID="{9FE358FE-9ED6-41E5-9AD7-E16578AE35A4}" presName="sibTrans" presStyleCnt="0"/>
      <dgm:spPr/>
    </dgm:pt>
    <dgm:pt modelId="{71CA1706-A308-44DF-98A0-F59646D57CC7}" type="pres">
      <dgm:prSet presAssocID="{AA77542D-A170-498E-8EF2-BDCB934B7992}" presName="compNode" presStyleCnt="0"/>
      <dgm:spPr/>
    </dgm:pt>
    <dgm:pt modelId="{9F92F118-DC62-4F54-AAEB-8A6F0A4F21F7}" type="pres">
      <dgm:prSet presAssocID="{AA77542D-A170-498E-8EF2-BDCB934B7992}" presName="iconBgRect" presStyleLbl="bgShp" presStyleIdx="3" presStyleCnt="5"/>
      <dgm:spPr>
        <a:prstGeom prst="round2DiagRect">
          <a:avLst>
            <a:gd name="adj1" fmla="val 29727"/>
            <a:gd name="adj2" fmla="val 0"/>
          </a:avLst>
        </a:prstGeom>
      </dgm:spPr>
    </dgm:pt>
    <dgm:pt modelId="{E1249074-9F62-4E7C-B755-242790EB181A}" type="pres">
      <dgm:prSet presAssocID="{AA77542D-A170-498E-8EF2-BDCB934B799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8835A41E-3B36-40AD-B312-21477AF9CC59}" type="pres">
      <dgm:prSet presAssocID="{AA77542D-A170-498E-8EF2-BDCB934B7992}" presName="spaceRect" presStyleCnt="0"/>
      <dgm:spPr/>
    </dgm:pt>
    <dgm:pt modelId="{C543B908-1D8E-4101-A4E2-C681D608CDF8}" type="pres">
      <dgm:prSet presAssocID="{AA77542D-A170-498E-8EF2-BDCB934B7992}" presName="textRect" presStyleLbl="revTx" presStyleIdx="3" presStyleCnt="5">
        <dgm:presLayoutVars>
          <dgm:chMax val="1"/>
          <dgm:chPref val="1"/>
        </dgm:presLayoutVars>
      </dgm:prSet>
      <dgm:spPr/>
    </dgm:pt>
    <dgm:pt modelId="{BD787A6E-3C5F-4DC8-804C-05E4179A50E9}" type="pres">
      <dgm:prSet presAssocID="{8F799C37-86B2-46CA-A1B8-F76B248DA87B}" presName="sibTrans" presStyleCnt="0"/>
      <dgm:spPr/>
    </dgm:pt>
    <dgm:pt modelId="{ACC9DB50-DBFE-4E8D-B0B2-89F1760F1E91}" type="pres">
      <dgm:prSet presAssocID="{80E5A2C1-AE54-4840-AE95-B49E6804FF5B}" presName="compNode" presStyleCnt="0"/>
      <dgm:spPr/>
    </dgm:pt>
    <dgm:pt modelId="{1CD069D9-27AA-4DF4-A4A2-1B19DC68FA90}" type="pres">
      <dgm:prSet presAssocID="{80E5A2C1-AE54-4840-AE95-B49E6804FF5B}" presName="iconBgRect" presStyleLbl="bgShp" presStyleIdx="4" presStyleCnt="5"/>
      <dgm:spPr>
        <a:prstGeom prst="round2DiagRect">
          <a:avLst>
            <a:gd name="adj1" fmla="val 29727"/>
            <a:gd name="adj2" fmla="val 0"/>
          </a:avLst>
        </a:prstGeom>
      </dgm:spPr>
    </dgm:pt>
    <dgm:pt modelId="{D86EDABA-F6AD-49F5-83A8-B6E1AEAD03E4}" type="pres">
      <dgm:prSet presAssocID="{80E5A2C1-AE54-4840-AE95-B49E6804FF5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194AD277-335B-47C3-BB4A-F633293AA4F0}" type="pres">
      <dgm:prSet presAssocID="{80E5A2C1-AE54-4840-AE95-B49E6804FF5B}" presName="spaceRect" presStyleCnt="0"/>
      <dgm:spPr/>
    </dgm:pt>
    <dgm:pt modelId="{74F49382-68FE-4093-8B5A-60796F265C98}" type="pres">
      <dgm:prSet presAssocID="{80E5A2C1-AE54-4840-AE95-B49E6804FF5B}" presName="textRect" presStyleLbl="revTx" presStyleIdx="4" presStyleCnt="5">
        <dgm:presLayoutVars>
          <dgm:chMax val="1"/>
          <dgm:chPref val="1"/>
        </dgm:presLayoutVars>
      </dgm:prSet>
      <dgm:spPr/>
    </dgm:pt>
  </dgm:ptLst>
  <dgm:cxnLst>
    <dgm:cxn modelId="{083D3A10-2D4A-459E-B7BC-73E05395282F}" type="presOf" srcId="{80E5A2C1-AE54-4840-AE95-B49E6804FF5B}" destId="{74F49382-68FE-4093-8B5A-60796F265C98}" srcOrd="0" destOrd="0" presId="urn:microsoft.com/office/officeart/2018/5/layout/IconLeafLabelList"/>
    <dgm:cxn modelId="{EC52CF19-7D27-45A1-8D9E-1EEC2BAC5983}" type="presOf" srcId="{5C2E0C3F-5DE9-494E-8BC9-54C86F7DE2A5}" destId="{E39A5CC0-D574-46BE-93EB-781E563D4B3D}" srcOrd="0" destOrd="0" presId="urn:microsoft.com/office/officeart/2018/5/layout/IconLeafLabelList"/>
    <dgm:cxn modelId="{1B3CDF1F-08AC-4D88-888B-69B3942F99C1}" type="presOf" srcId="{E628E449-C3D3-4969-BEBE-0BE21C634E21}" destId="{4F9D3F19-259B-45C3-A738-36CD98839B02}" srcOrd="0" destOrd="0" presId="urn:microsoft.com/office/officeart/2018/5/layout/IconLeafLabelList"/>
    <dgm:cxn modelId="{10D63F42-8090-41A4-A492-F37D7E6182C6}" srcId="{E628E449-C3D3-4969-BEBE-0BE21C634E21}" destId="{71CF68E1-443F-4EE9-9C51-FEE659C4B042}" srcOrd="1" destOrd="0" parTransId="{B8FC5E0F-6A57-48F9-B6C7-FD9D8697BC7B}" sibTransId="{DF0688FA-194D-4D5B-936D-8C7E6C210886}"/>
    <dgm:cxn modelId="{C8645243-D320-40CD-A6D8-36492D51FD91}" type="presOf" srcId="{AA77542D-A170-498E-8EF2-BDCB934B7992}" destId="{C543B908-1D8E-4101-A4E2-C681D608CDF8}" srcOrd="0" destOrd="0" presId="urn:microsoft.com/office/officeart/2018/5/layout/IconLeafLabelList"/>
    <dgm:cxn modelId="{F6F7CE47-3706-46E5-89A7-79F37E0F05DC}" srcId="{E628E449-C3D3-4969-BEBE-0BE21C634E21}" destId="{AA77542D-A170-498E-8EF2-BDCB934B7992}" srcOrd="3" destOrd="0" parTransId="{EE8B91D1-E6A1-42DB-B5F0-C25F2D04F77C}" sibTransId="{8F799C37-86B2-46CA-A1B8-F76B248DA87B}"/>
    <dgm:cxn modelId="{3E414254-193E-4C0A-9857-8ECBF2351421}" type="presOf" srcId="{71CF68E1-443F-4EE9-9C51-FEE659C4B042}" destId="{307A687F-74C1-4FB7-AC2B-805240A778FE}" srcOrd="0" destOrd="0" presId="urn:microsoft.com/office/officeart/2018/5/layout/IconLeafLabelList"/>
    <dgm:cxn modelId="{702D8B98-C145-41B3-88A8-34D58C4AAB2D}" srcId="{E628E449-C3D3-4969-BEBE-0BE21C634E21}" destId="{5C2E0C3F-5DE9-494E-8BC9-54C86F7DE2A5}" srcOrd="2" destOrd="0" parTransId="{B00E797B-E723-4328-8C8F-3FD25F760BA1}" sibTransId="{9FE358FE-9ED6-41E5-9AD7-E16578AE35A4}"/>
    <dgm:cxn modelId="{C252B5B8-D2B1-43CA-86CD-A8DD44E9C808}" type="presOf" srcId="{B3FC47FD-6328-4A90-B03E-71DBAE777707}" destId="{87A288B9-E677-4DFC-831F-3CCB4CADE492}" srcOrd="0" destOrd="0" presId="urn:microsoft.com/office/officeart/2018/5/layout/IconLeafLabelList"/>
    <dgm:cxn modelId="{D7F5BBC4-1DCC-4BBE-B28E-63430927C978}" srcId="{E628E449-C3D3-4969-BEBE-0BE21C634E21}" destId="{80E5A2C1-AE54-4840-AE95-B49E6804FF5B}" srcOrd="4" destOrd="0" parTransId="{33025D0A-B65D-4C3A-BCF7-BDE635AA2423}" sibTransId="{12C44E4D-D5C8-4558-A193-5E332E5B8E3A}"/>
    <dgm:cxn modelId="{29F26FFA-2E93-4465-836C-F5A5B160C887}" srcId="{E628E449-C3D3-4969-BEBE-0BE21C634E21}" destId="{B3FC47FD-6328-4A90-B03E-71DBAE777707}" srcOrd="0" destOrd="0" parTransId="{81FC4CA6-1749-480A-863C-87DFF9EBA243}" sibTransId="{0F326676-FEB0-45F2-9EF9-4812FACC5718}"/>
    <dgm:cxn modelId="{0AF18FF0-05D9-415E-8263-6286E75F0CD3}" type="presParOf" srcId="{4F9D3F19-259B-45C3-A738-36CD98839B02}" destId="{CC442615-696E-4458-9CB6-F20CCDE762F6}" srcOrd="0" destOrd="0" presId="urn:microsoft.com/office/officeart/2018/5/layout/IconLeafLabelList"/>
    <dgm:cxn modelId="{7F22C9B8-DAB0-4E17-A01C-649CDB098F43}" type="presParOf" srcId="{CC442615-696E-4458-9CB6-F20CCDE762F6}" destId="{28DD1A10-4024-4D43-B9AC-FF14F397B2E8}" srcOrd="0" destOrd="0" presId="urn:microsoft.com/office/officeart/2018/5/layout/IconLeafLabelList"/>
    <dgm:cxn modelId="{A16DD6D8-9444-431F-A193-D2C5573A5FD5}" type="presParOf" srcId="{CC442615-696E-4458-9CB6-F20CCDE762F6}" destId="{46BEBCBD-DDA8-48C1-89E3-9450760F31D1}" srcOrd="1" destOrd="0" presId="urn:microsoft.com/office/officeart/2018/5/layout/IconLeafLabelList"/>
    <dgm:cxn modelId="{98C726C6-323A-4C7A-B931-DBA0A93644B7}" type="presParOf" srcId="{CC442615-696E-4458-9CB6-F20CCDE762F6}" destId="{E0726E70-836E-4952-AB39-3FC0CD34CE33}" srcOrd="2" destOrd="0" presId="urn:microsoft.com/office/officeart/2018/5/layout/IconLeafLabelList"/>
    <dgm:cxn modelId="{55D0C1E1-7CCE-4C66-BFEC-F31B9193C10F}" type="presParOf" srcId="{CC442615-696E-4458-9CB6-F20CCDE762F6}" destId="{87A288B9-E677-4DFC-831F-3CCB4CADE492}" srcOrd="3" destOrd="0" presId="urn:microsoft.com/office/officeart/2018/5/layout/IconLeafLabelList"/>
    <dgm:cxn modelId="{49AA9EC6-F1DB-424A-A39A-5538C6E82215}" type="presParOf" srcId="{4F9D3F19-259B-45C3-A738-36CD98839B02}" destId="{0AE1B1D9-307E-4FEC-84B5-C93CF2D906DA}" srcOrd="1" destOrd="0" presId="urn:microsoft.com/office/officeart/2018/5/layout/IconLeafLabelList"/>
    <dgm:cxn modelId="{EA7436D5-280B-4F28-A249-EDE5BE7F9EFC}" type="presParOf" srcId="{4F9D3F19-259B-45C3-A738-36CD98839B02}" destId="{0B63CAEC-43C0-44DA-85EF-F97021B558FA}" srcOrd="2" destOrd="0" presId="urn:microsoft.com/office/officeart/2018/5/layout/IconLeafLabelList"/>
    <dgm:cxn modelId="{B3095F07-B9FD-4100-A298-E7830921C3E1}" type="presParOf" srcId="{0B63CAEC-43C0-44DA-85EF-F97021B558FA}" destId="{62CC09D3-039A-490D-93AD-EC76292F0DD0}" srcOrd="0" destOrd="0" presId="urn:microsoft.com/office/officeart/2018/5/layout/IconLeafLabelList"/>
    <dgm:cxn modelId="{5BE999E2-2E78-490F-B0E2-9C7CB9E80919}" type="presParOf" srcId="{0B63CAEC-43C0-44DA-85EF-F97021B558FA}" destId="{4D0856CE-9592-47B6-93C4-77682BDEDE56}" srcOrd="1" destOrd="0" presId="urn:microsoft.com/office/officeart/2018/5/layout/IconLeafLabelList"/>
    <dgm:cxn modelId="{9C69FC87-6F03-446C-919B-E9ECC9DD6A7A}" type="presParOf" srcId="{0B63CAEC-43C0-44DA-85EF-F97021B558FA}" destId="{2E0C3C45-A12B-442E-B218-F2FED5019A6E}" srcOrd="2" destOrd="0" presId="urn:microsoft.com/office/officeart/2018/5/layout/IconLeafLabelList"/>
    <dgm:cxn modelId="{C0FADC7D-A0EC-4396-8510-C4BFE993D103}" type="presParOf" srcId="{0B63CAEC-43C0-44DA-85EF-F97021B558FA}" destId="{307A687F-74C1-4FB7-AC2B-805240A778FE}" srcOrd="3" destOrd="0" presId="urn:microsoft.com/office/officeart/2018/5/layout/IconLeafLabelList"/>
    <dgm:cxn modelId="{389D2F49-822A-4B52-962C-DD2ADD957A61}" type="presParOf" srcId="{4F9D3F19-259B-45C3-A738-36CD98839B02}" destId="{002AA2DC-D310-458A-89B6-AB2934D20D32}" srcOrd="3" destOrd="0" presId="urn:microsoft.com/office/officeart/2018/5/layout/IconLeafLabelList"/>
    <dgm:cxn modelId="{C6C531CA-28CD-4E49-B13A-314C85924097}" type="presParOf" srcId="{4F9D3F19-259B-45C3-A738-36CD98839B02}" destId="{C307A25C-2126-418A-A676-77B394B66E74}" srcOrd="4" destOrd="0" presId="urn:microsoft.com/office/officeart/2018/5/layout/IconLeafLabelList"/>
    <dgm:cxn modelId="{1F4E3D4B-B44A-4E98-A710-08B07A4E97FE}" type="presParOf" srcId="{C307A25C-2126-418A-A676-77B394B66E74}" destId="{A411E4BA-3E48-433F-9B2C-D952EC3D08ED}" srcOrd="0" destOrd="0" presId="urn:microsoft.com/office/officeart/2018/5/layout/IconLeafLabelList"/>
    <dgm:cxn modelId="{89D76C79-0F5E-4C5D-A51C-3F965C0C0E2A}" type="presParOf" srcId="{C307A25C-2126-418A-A676-77B394B66E74}" destId="{35E17747-6673-45B8-B19B-E49C06C63B09}" srcOrd="1" destOrd="0" presId="urn:microsoft.com/office/officeart/2018/5/layout/IconLeafLabelList"/>
    <dgm:cxn modelId="{3F7B4CBD-1E93-4712-9BBC-D1A5F0381F1B}" type="presParOf" srcId="{C307A25C-2126-418A-A676-77B394B66E74}" destId="{7ED4EA4E-90FE-41AB-9DFA-7A648838193B}" srcOrd="2" destOrd="0" presId="urn:microsoft.com/office/officeart/2018/5/layout/IconLeafLabelList"/>
    <dgm:cxn modelId="{B3FDF79D-CFDD-4B98-9303-F3CD2801CBC1}" type="presParOf" srcId="{C307A25C-2126-418A-A676-77B394B66E74}" destId="{E39A5CC0-D574-46BE-93EB-781E563D4B3D}" srcOrd="3" destOrd="0" presId="urn:microsoft.com/office/officeart/2018/5/layout/IconLeafLabelList"/>
    <dgm:cxn modelId="{BEFC5C0B-5BCD-4AD2-9D4C-93547CA89CD8}" type="presParOf" srcId="{4F9D3F19-259B-45C3-A738-36CD98839B02}" destId="{525BF726-CF5E-4538-B67E-513DB97BA7A3}" srcOrd="5" destOrd="0" presId="urn:microsoft.com/office/officeart/2018/5/layout/IconLeafLabelList"/>
    <dgm:cxn modelId="{85E7426A-C7F2-4355-AC85-51FDBDFC6C98}" type="presParOf" srcId="{4F9D3F19-259B-45C3-A738-36CD98839B02}" destId="{71CA1706-A308-44DF-98A0-F59646D57CC7}" srcOrd="6" destOrd="0" presId="urn:microsoft.com/office/officeart/2018/5/layout/IconLeafLabelList"/>
    <dgm:cxn modelId="{E5E2D237-0F50-4BBE-BD4A-D4EAFFFB7A75}" type="presParOf" srcId="{71CA1706-A308-44DF-98A0-F59646D57CC7}" destId="{9F92F118-DC62-4F54-AAEB-8A6F0A4F21F7}" srcOrd="0" destOrd="0" presId="urn:microsoft.com/office/officeart/2018/5/layout/IconLeafLabelList"/>
    <dgm:cxn modelId="{043A38F7-41B6-4F39-B2AB-E307111F265B}" type="presParOf" srcId="{71CA1706-A308-44DF-98A0-F59646D57CC7}" destId="{E1249074-9F62-4E7C-B755-242790EB181A}" srcOrd="1" destOrd="0" presId="urn:microsoft.com/office/officeart/2018/5/layout/IconLeafLabelList"/>
    <dgm:cxn modelId="{EED6624D-CB69-458E-85FC-EADF36806E39}" type="presParOf" srcId="{71CA1706-A308-44DF-98A0-F59646D57CC7}" destId="{8835A41E-3B36-40AD-B312-21477AF9CC59}" srcOrd="2" destOrd="0" presId="urn:microsoft.com/office/officeart/2018/5/layout/IconLeafLabelList"/>
    <dgm:cxn modelId="{5883EE1B-EF28-4459-8116-7BC4A0470548}" type="presParOf" srcId="{71CA1706-A308-44DF-98A0-F59646D57CC7}" destId="{C543B908-1D8E-4101-A4E2-C681D608CDF8}" srcOrd="3" destOrd="0" presId="urn:microsoft.com/office/officeart/2018/5/layout/IconLeafLabelList"/>
    <dgm:cxn modelId="{BCA8ED9F-5E5D-488E-8C60-2A765BE5F062}" type="presParOf" srcId="{4F9D3F19-259B-45C3-A738-36CD98839B02}" destId="{BD787A6E-3C5F-4DC8-804C-05E4179A50E9}" srcOrd="7" destOrd="0" presId="urn:microsoft.com/office/officeart/2018/5/layout/IconLeafLabelList"/>
    <dgm:cxn modelId="{DBF205A0-59D5-4EDE-883E-FC64A2759426}" type="presParOf" srcId="{4F9D3F19-259B-45C3-A738-36CD98839B02}" destId="{ACC9DB50-DBFE-4E8D-B0B2-89F1760F1E91}" srcOrd="8" destOrd="0" presId="urn:microsoft.com/office/officeart/2018/5/layout/IconLeafLabelList"/>
    <dgm:cxn modelId="{29912A50-6758-452C-9E52-F0DFF796A242}" type="presParOf" srcId="{ACC9DB50-DBFE-4E8D-B0B2-89F1760F1E91}" destId="{1CD069D9-27AA-4DF4-A4A2-1B19DC68FA90}" srcOrd="0" destOrd="0" presId="urn:microsoft.com/office/officeart/2018/5/layout/IconLeafLabelList"/>
    <dgm:cxn modelId="{75850692-957A-4B31-ACCD-CFEC677913AF}" type="presParOf" srcId="{ACC9DB50-DBFE-4E8D-B0B2-89F1760F1E91}" destId="{D86EDABA-F6AD-49F5-83A8-B6E1AEAD03E4}" srcOrd="1" destOrd="0" presId="urn:microsoft.com/office/officeart/2018/5/layout/IconLeafLabelList"/>
    <dgm:cxn modelId="{83B211AD-D03E-41AD-896D-4C848479517E}" type="presParOf" srcId="{ACC9DB50-DBFE-4E8D-B0B2-89F1760F1E91}" destId="{194AD277-335B-47C3-BB4A-F633293AA4F0}" srcOrd="2" destOrd="0" presId="urn:microsoft.com/office/officeart/2018/5/layout/IconLeafLabelList"/>
    <dgm:cxn modelId="{D5DC4676-00E4-441D-AAB6-857484D592A5}" type="presParOf" srcId="{ACC9DB50-DBFE-4E8D-B0B2-89F1760F1E91}" destId="{74F49382-68FE-4093-8B5A-60796F265C9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66B5B2-7E4A-441A-A3D3-94C3269BA4C1}"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4F3614A-DFB2-4149-A5A6-572735A04D72}">
      <dgm:prSet/>
      <dgm:spPr/>
      <dgm:t>
        <a:bodyPr/>
        <a:lstStyle/>
        <a:p>
          <a:pPr>
            <a:defRPr cap="all"/>
          </a:pPr>
          <a:r>
            <a:rPr lang="en-GB"/>
            <a:t>In conclusion I believe I have been able to identify the skills, tools and approaches used by Youth Workers to provide effective practise. </a:t>
          </a:r>
          <a:endParaRPr lang="en-US"/>
        </a:p>
      </dgm:t>
    </dgm:pt>
    <dgm:pt modelId="{0F9CC00F-98F7-4567-9177-5182CC051C61}" type="parTrans" cxnId="{66B0EC0E-0CEB-448F-A81A-F5207C221514}">
      <dgm:prSet/>
      <dgm:spPr/>
      <dgm:t>
        <a:bodyPr/>
        <a:lstStyle/>
        <a:p>
          <a:endParaRPr lang="en-US"/>
        </a:p>
      </dgm:t>
    </dgm:pt>
    <dgm:pt modelId="{A50E98CB-DFAE-4516-A918-F374B1820B2D}" type="sibTrans" cxnId="{66B0EC0E-0CEB-448F-A81A-F5207C221514}">
      <dgm:prSet/>
      <dgm:spPr/>
      <dgm:t>
        <a:bodyPr/>
        <a:lstStyle/>
        <a:p>
          <a:endParaRPr lang="en-US"/>
        </a:p>
      </dgm:t>
    </dgm:pt>
    <dgm:pt modelId="{28B2F421-8174-4251-A21E-94B938F7FEDA}">
      <dgm:prSet/>
      <dgm:spPr/>
      <dgm:t>
        <a:bodyPr/>
        <a:lstStyle/>
        <a:p>
          <a:pPr>
            <a:defRPr cap="all"/>
          </a:pPr>
          <a:r>
            <a:rPr lang="en-GB"/>
            <a:t>I have been able to identify each whilst explaining their importance</a:t>
          </a:r>
          <a:endParaRPr lang="en-US"/>
        </a:p>
      </dgm:t>
    </dgm:pt>
    <dgm:pt modelId="{E883BE6F-6325-4306-9F8B-3B431FBD142B}" type="parTrans" cxnId="{A7599982-32C1-4D5D-B1FB-7B0B8564835C}">
      <dgm:prSet/>
      <dgm:spPr/>
      <dgm:t>
        <a:bodyPr/>
        <a:lstStyle/>
        <a:p>
          <a:endParaRPr lang="en-US"/>
        </a:p>
      </dgm:t>
    </dgm:pt>
    <dgm:pt modelId="{0273EBD2-FDEE-492F-B05F-76C9213B66C2}" type="sibTrans" cxnId="{A7599982-32C1-4D5D-B1FB-7B0B8564835C}">
      <dgm:prSet/>
      <dgm:spPr/>
      <dgm:t>
        <a:bodyPr/>
        <a:lstStyle/>
        <a:p>
          <a:endParaRPr lang="en-US"/>
        </a:p>
      </dgm:t>
    </dgm:pt>
    <dgm:pt modelId="{EC7593AA-A00D-47B3-95A9-5B6A580FD637}">
      <dgm:prSet/>
      <dgm:spPr/>
      <dgm:t>
        <a:bodyPr/>
        <a:lstStyle/>
        <a:p>
          <a:pPr>
            <a:defRPr cap="all"/>
          </a:pPr>
          <a:r>
            <a:rPr lang="en-GB"/>
            <a:t>Whilst also demonstrating their necessity throughout a intervenmtion showcasing the importance of groupwork, facilitation and self care tools. </a:t>
          </a:r>
          <a:endParaRPr lang="en-US"/>
        </a:p>
      </dgm:t>
    </dgm:pt>
    <dgm:pt modelId="{6CB4EC05-875B-40A4-A0F3-83749D857120}" type="parTrans" cxnId="{39D873C4-D9F6-415E-A14A-953A3E2186FD}">
      <dgm:prSet/>
      <dgm:spPr/>
      <dgm:t>
        <a:bodyPr/>
        <a:lstStyle/>
        <a:p>
          <a:endParaRPr lang="en-US"/>
        </a:p>
      </dgm:t>
    </dgm:pt>
    <dgm:pt modelId="{44B977BB-45AC-476B-AFF4-2FC5034D7A0A}" type="sibTrans" cxnId="{39D873C4-D9F6-415E-A14A-953A3E2186FD}">
      <dgm:prSet/>
      <dgm:spPr/>
      <dgm:t>
        <a:bodyPr/>
        <a:lstStyle/>
        <a:p>
          <a:endParaRPr lang="en-US"/>
        </a:p>
      </dgm:t>
    </dgm:pt>
    <dgm:pt modelId="{1265DB85-EAD3-472F-9FD6-603C5BF8134E}" type="pres">
      <dgm:prSet presAssocID="{4E66B5B2-7E4A-441A-A3D3-94C3269BA4C1}" presName="outerComposite" presStyleCnt="0">
        <dgm:presLayoutVars>
          <dgm:chMax val="5"/>
          <dgm:dir/>
          <dgm:resizeHandles val="exact"/>
        </dgm:presLayoutVars>
      </dgm:prSet>
      <dgm:spPr/>
    </dgm:pt>
    <dgm:pt modelId="{13A412E9-EC48-478B-A5F8-04291A48C590}" type="pres">
      <dgm:prSet presAssocID="{4E66B5B2-7E4A-441A-A3D3-94C3269BA4C1}" presName="dummyMaxCanvas" presStyleCnt="0">
        <dgm:presLayoutVars/>
      </dgm:prSet>
      <dgm:spPr/>
    </dgm:pt>
    <dgm:pt modelId="{68106D95-1115-491B-AF52-94A4CDF88859}" type="pres">
      <dgm:prSet presAssocID="{4E66B5B2-7E4A-441A-A3D3-94C3269BA4C1}" presName="ThreeNodes_1" presStyleLbl="node1" presStyleIdx="0" presStyleCnt="3">
        <dgm:presLayoutVars>
          <dgm:bulletEnabled val="1"/>
        </dgm:presLayoutVars>
      </dgm:prSet>
      <dgm:spPr/>
    </dgm:pt>
    <dgm:pt modelId="{FA3ADB66-062E-4D10-A3FF-261182937B7F}" type="pres">
      <dgm:prSet presAssocID="{4E66B5B2-7E4A-441A-A3D3-94C3269BA4C1}" presName="ThreeNodes_2" presStyleLbl="node1" presStyleIdx="1" presStyleCnt="3">
        <dgm:presLayoutVars>
          <dgm:bulletEnabled val="1"/>
        </dgm:presLayoutVars>
      </dgm:prSet>
      <dgm:spPr/>
    </dgm:pt>
    <dgm:pt modelId="{CB4FA65B-F54F-481C-9C0C-22984D4FEB59}" type="pres">
      <dgm:prSet presAssocID="{4E66B5B2-7E4A-441A-A3D3-94C3269BA4C1}" presName="ThreeNodes_3" presStyleLbl="node1" presStyleIdx="2" presStyleCnt="3">
        <dgm:presLayoutVars>
          <dgm:bulletEnabled val="1"/>
        </dgm:presLayoutVars>
      </dgm:prSet>
      <dgm:spPr/>
    </dgm:pt>
    <dgm:pt modelId="{97B111AB-BCE1-44B0-A392-F00B46ED044F}" type="pres">
      <dgm:prSet presAssocID="{4E66B5B2-7E4A-441A-A3D3-94C3269BA4C1}" presName="ThreeConn_1-2" presStyleLbl="fgAccFollowNode1" presStyleIdx="0" presStyleCnt="2">
        <dgm:presLayoutVars>
          <dgm:bulletEnabled val="1"/>
        </dgm:presLayoutVars>
      </dgm:prSet>
      <dgm:spPr/>
    </dgm:pt>
    <dgm:pt modelId="{F97E2F85-C779-4DA2-8212-7F47FA7DC767}" type="pres">
      <dgm:prSet presAssocID="{4E66B5B2-7E4A-441A-A3D3-94C3269BA4C1}" presName="ThreeConn_2-3" presStyleLbl="fgAccFollowNode1" presStyleIdx="1" presStyleCnt="2">
        <dgm:presLayoutVars>
          <dgm:bulletEnabled val="1"/>
        </dgm:presLayoutVars>
      </dgm:prSet>
      <dgm:spPr/>
    </dgm:pt>
    <dgm:pt modelId="{2991D850-5194-4F32-8748-8EE72D556606}" type="pres">
      <dgm:prSet presAssocID="{4E66B5B2-7E4A-441A-A3D3-94C3269BA4C1}" presName="ThreeNodes_1_text" presStyleLbl="node1" presStyleIdx="2" presStyleCnt="3">
        <dgm:presLayoutVars>
          <dgm:bulletEnabled val="1"/>
        </dgm:presLayoutVars>
      </dgm:prSet>
      <dgm:spPr/>
    </dgm:pt>
    <dgm:pt modelId="{32B0CB4D-74AF-4CB6-A9CB-A17D9C4A524F}" type="pres">
      <dgm:prSet presAssocID="{4E66B5B2-7E4A-441A-A3D3-94C3269BA4C1}" presName="ThreeNodes_2_text" presStyleLbl="node1" presStyleIdx="2" presStyleCnt="3">
        <dgm:presLayoutVars>
          <dgm:bulletEnabled val="1"/>
        </dgm:presLayoutVars>
      </dgm:prSet>
      <dgm:spPr/>
    </dgm:pt>
    <dgm:pt modelId="{20C76FD4-DD16-4B62-94C2-5F359C2A4F01}" type="pres">
      <dgm:prSet presAssocID="{4E66B5B2-7E4A-441A-A3D3-94C3269BA4C1}" presName="ThreeNodes_3_text" presStyleLbl="node1" presStyleIdx="2" presStyleCnt="3">
        <dgm:presLayoutVars>
          <dgm:bulletEnabled val="1"/>
        </dgm:presLayoutVars>
      </dgm:prSet>
      <dgm:spPr/>
    </dgm:pt>
  </dgm:ptLst>
  <dgm:cxnLst>
    <dgm:cxn modelId="{66B0EC0E-0CEB-448F-A81A-F5207C221514}" srcId="{4E66B5B2-7E4A-441A-A3D3-94C3269BA4C1}" destId="{24F3614A-DFB2-4149-A5A6-572735A04D72}" srcOrd="0" destOrd="0" parTransId="{0F9CC00F-98F7-4567-9177-5182CC051C61}" sibTransId="{A50E98CB-DFAE-4516-A918-F374B1820B2D}"/>
    <dgm:cxn modelId="{624AF110-704C-4A9F-95B8-F058BC984494}" type="presOf" srcId="{24F3614A-DFB2-4149-A5A6-572735A04D72}" destId="{68106D95-1115-491B-AF52-94A4CDF88859}" srcOrd="0" destOrd="0" presId="urn:microsoft.com/office/officeart/2005/8/layout/vProcess5"/>
    <dgm:cxn modelId="{F9129072-9AD6-4ABC-8EE4-288D387F4658}" type="presOf" srcId="{4E66B5B2-7E4A-441A-A3D3-94C3269BA4C1}" destId="{1265DB85-EAD3-472F-9FD6-603C5BF8134E}" srcOrd="0" destOrd="0" presId="urn:microsoft.com/office/officeart/2005/8/layout/vProcess5"/>
    <dgm:cxn modelId="{58DA457C-A786-4DA8-A31A-B3293CA99111}" type="presOf" srcId="{28B2F421-8174-4251-A21E-94B938F7FEDA}" destId="{32B0CB4D-74AF-4CB6-A9CB-A17D9C4A524F}" srcOrd="1" destOrd="0" presId="urn:microsoft.com/office/officeart/2005/8/layout/vProcess5"/>
    <dgm:cxn modelId="{A7599982-32C1-4D5D-B1FB-7B0B8564835C}" srcId="{4E66B5B2-7E4A-441A-A3D3-94C3269BA4C1}" destId="{28B2F421-8174-4251-A21E-94B938F7FEDA}" srcOrd="1" destOrd="0" parTransId="{E883BE6F-6325-4306-9F8B-3B431FBD142B}" sibTransId="{0273EBD2-FDEE-492F-B05F-76C9213B66C2}"/>
    <dgm:cxn modelId="{9E225288-A106-42B8-BAB3-FF278DC9D3B5}" type="presOf" srcId="{0273EBD2-FDEE-492F-B05F-76C9213B66C2}" destId="{F97E2F85-C779-4DA2-8212-7F47FA7DC767}" srcOrd="0" destOrd="0" presId="urn:microsoft.com/office/officeart/2005/8/layout/vProcess5"/>
    <dgm:cxn modelId="{C077A599-1F08-41E1-831D-33DBB2746547}" type="presOf" srcId="{24F3614A-DFB2-4149-A5A6-572735A04D72}" destId="{2991D850-5194-4F32-8748-8EE72D556606}" srcOrd="1" destOrd="0" presId="urn:microsoft.com/office/officeart/2005/8/layout/vProcess5"/>
    <dgm:cxn modelId="{6B3A1CC2-A689-4368-BE24-365496A0ED17}" type="presOf" srcId="{A50E98CB-DFAE-4516-A918-F374B1820B2D}" destId="{97B111AB-BCE1-44B0-A392-F00B46ED044F}" srcOrd="0" destOrd="0" presId="urn:microsoft.com/office/officeart/2005/8/layout/vProcess5"/>
    <dgm:cxn modelId="{39D873C4-D9F6-415E-A14A-953A3E2186FD}" srcId="{4E66B5B2-7E4A-441A-A3D3-94C3269BA4C1}" destId="{EC7593AA-A00D-47B3-95A9-5B6A580FD637}" srcOrd="2" destOrd="0" parTransId="{6CB4EC05-875B-40A4-A0F3-83749D857120}" sibTransId="{44B977BB-45AC-476B-AFF4-2FC5034D7A0A}"/>
    <dgm:cxn modelId="{D4A116CE-06E6-4EF4-A9A3-49889370DDF3}" type="presOf" srcId="{EC7593AA-A00D-47B3-95A9-5B6A580FD637}" destId="{CB4FA65B-F54F-481C-9C0C-22984D4FEB59}" srcOrd="0" destOrd="0" presId="urn:microsoft.com/office/officeart/2005/8/layout/vProcess5"/>
    <dgm:cxn modelId="{A9604EE6-4437-4F06-A9A2-9CB8B94D4B7B}" type="presOf" srcId="{28B2F421-8174-4251-A21E-94B938F7FEDA}" destId="{FA3ADB66-062E-4D10-A3FF-261182937B7F}" srcOrd="0" destOrd="0" presId="urn:microsoft.com/office/officeart/2005/8/layout/vProcess5"/>
    <dgm:cxn modelId="{20DF9BE7-14E8-4951-9797-4FAAE46BE26D}" type="presOf" srcId="{EC7593AA-A00D-47B3-95A9-5B6A580FD637}" destId="{20C76FD4-DD16-4B62-94C2-5F359C2A4F01}" srcOrd="1" destOrd="0" presId="urn:microsoft.com/office/officeart/2005/8/layout/vProcess5"/>
    <dgm:cxn modelId="{D7E88EB1-E756-420A-BFAF-98D6D690C4F4}" type="presParOf" srcId="{1265DB85-EAD3-472F-9FD6-603C5BF8134E}" destId="{13A412E9-EC48-478B-A5F8-04291A48C590}" srcOrd="0" destOrd="0" presId="urn:microsoft.com/office/officeart/2005/8/layout/vProcess5"/>
    <dgm:cxn modelId="{98485565-7120-4DEC-B267-9059E308B004}" type="presParOf" srcId="{1265DB85-EAD3-472F-9FD6-603C5BF8134E}" destId="{68106D95-1115-491B-AF52-94A4CDF88859}" srcOrd="1" destOrd="0" presId="urn:microsoft.com/office/officeart/2005/8/layout/vProcess5"/>
    <dgm:cxn modelId="{91FFA011-4E6A-405C-B60A-809CF272E3AC}" type="presParOf" srcId="{1265DB85-EAD3-472F-9FD6-603C5BF8134E}" destId="{FA3ADB66-062E-4D10-A3FF-261182937B7F}" srcOrd="2" destOrd="0" presId="urn:microsoft.com/office/officeart/2005/8/layout/vProcess5"/>
    <dgm:cxn modelId="{23B4933D-5458-49B1-8AD4-95420E938A13}" type="presParOf" srcId="{1265DB85-EAD3-472F-9FD6-603C5BF8134E}" destId="{CB4FA65B-F54F-481C-9C0C-22984D4FEB59}" srcOrd="3" destOrd="0" presId="urn:microsoft.com/office/officeart/2005/8/layout/vProcess5"/>
    <dgm:cxn modelId="{56492BFB-AF96-4F89-8A39-F99B0F421C21}" type="presParOf" srcId="{1265DB85-EAD3-472F-9FD6-603C5BF8134E}" destId="{97B111AB-BCE1-44B0-A392-F00B46ED044F}" srcOrd="4" destOrd="0" presId="urn:microsoft.com/office/officeart/2005/8/layout/vProcess5"/>
    <dgm:cxn modelId="{2B8F6AAA-E426-4AAD-982E-12F09AEB99CC}" type="presParOf" srcId="{1265DB85-EAD3-472F-9FD6-603C5BF8134E}" destId="{F97E2F85-C779-4DA2-8212-7F47FA7DC767}" srcOrd="5" destOrd="0" presId="urn:microsoft.com/office/officeart/2005/8/layout/vProcess5"/>
    <dgm:cxn modelId="{1EF4D5BA-B227-4C85-A0EB-C19208514B39}" type="presParOf" srcId="{1265DB85-EAD3-472F-9FD6-603C5BF8134E}" destId="{2991D850-5194-4F32-8748-8EE72D556606}" srcOrd="6" destOrd="0" presId="urn:microsoft.com/office/officeart/2005/8/layout/vProcess5"/>
    <dgm:cxn modelId="{E8E96A69-E15B-4FAB-B1EF-DEF1F40FDAB6}" type="presParOf" srcId="{1265DB85-EAD3-472F-9FD6-603C5BF8134E}" destId="{32B0CB4D-74AF-4CB6-A9CB-A17D9C4A524F}" srcOrd="7" destOrd="0" presId="urn:microsoft.com/office/officeart/2005/8/layout/vProcess5"/>
    <dgm:cxn modelId="{0E94502A-9491-4356-8A20-A180F7670BFB}" type="presParOf" srcId="{1265DB85-EAD3-472F-9FD6-603C5BF8134E}" destId="{20C76FD4-DD16-4B62-94C2-5F359C2A4F0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31C6C8-861B-4808-8FB5-4AF15E0FB19F}">
      <dsp:nvSpPr>
        <dsp:cNvPr id="0" name=""/>
        <dsp:cNvSpPr/>
      </dsp:nvSpPr>
      <dsp:spPr>
        <a:xfrm>
          <a:off x="0" y="449784"/>
          <a:ext cx="6263640" cy="604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7C5CFF-C200-4F08-9B36-EBAAB4A51D44}">
      <dsp:nvSpPr>
        <dsp:cNvPr id="0" name=""/>
        <dsp:cNvSpPr/>
      </dsp:nvSpPr>
      <dsp:spPr>
        <a:xfrm>
          <a:off x="313182" y="95544"/>
          <a:ext cx="4384548" cy="70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GB" sz="2400" kern="1200"/>
            <a:t>Interpersonal skills </a:t>
          </a:r>
          <a:endParaRPr lang="en-US" sz="2400" kern="1200"/>
        </a:p>
      </dsp:txBody>
      <dsp:txXfrm>
        <a:off x="347767" y="130129"/>
        <a:ext cx="4315378" cy="639310"/>
      </dsp:txXfrm>
    </dsp:sp>
    <dsp:sp modelId="{CC8E83F6-3189-4785-A398-A1512AA818D5}">
      <dsp:nvSpPr>
        <dsp:cNvPr id="0" name=""/>
        <dsp:cNvSpPr/>
      </dsp:nvSpPr>
      <dsp:spPr>
        <a:xfrm>
          <a:off x="0" y="1538424"/>
          <a:ext cx="6263640" cy="604800"/>
        </a:xfrm>
        <a:prstGeom prst="rect">
          <a:avLst/>
        </a:prstGeom>
        <a:solidFill>
          <a:schemeClr val="lt1">
            <a:alpha val="90000"/>
            <a:hueOff val="0"/>
            <a:satOff val="0"/>
            <a:lumOff val="0"/>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E5D3DC-F542-41B2-BDE5-6D5DAA0B0BC2}">
      <dsp:nvSpPr>
        <dsp:cNvPr id="0" name=""/>
        <dsp:cNvSpPr/>
      </dsp:nvSpPr>
      <dsp:spPr>
        <a:xfrm>
          <a:off x="313182" y="1184184"/>
          <a:ext cx="4384548" cy="70848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GB" sz="2400" kern="1200"/>
            <a:t>Counselling skills </a:t>
          </a:r>
          <a:endParaRPr lang="en-US" sz="2400" kern="1200"/>
        </a:p>
      </dsp:txBody>
      <dsp:txXfrm>
        <a:off x="347767" y="1218769"/>
        <a:ext cx="4315378" cy="639310"/>
      </dsp:txXfrm>
    </dsp:sp>
    <dsp:sp modelId="{1A40AF98-7092-42DD-A1C2-B92D7C0795A7}">
      <dsp:nvSpPr>
        <dsp:cNvPr id="0" name=""/>
        <dsp:cNvSpPr/>
      </dsp:nvSpPr>
      <dsp:spPr>
        <a:xfrm>
          <a:off x="0" y="2627064"/>
          <a:ext cx="6263640" cy="604800"/>
        </a:xfrm>
        <a:prstGeom prst="rect">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sp>
    <dsp:sp modelId="{7E382BBD-01CB-4DDD-B859-F332A736E027}">
      <dsp:nvSpPr>
        <dsp:cNvPr id="0" name=""/>
        <dsp:cNvSpPr/>
      </dsp:nvSpPr>
      <dsp:spPr>
        <a:xfrm>
          <a:off x="313182" y="2272824"/>
          <a:ext cx="4384548" cy="7084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GB" sz="2400" kern="1200"/>
            <a:t>Theorists = </a:t>
          </a:r>
          <a:endParaRPr lang="en-US" sz="2400" kern="1200"/>
        </a:p>
      </dsp:txBody>
      <dsp:txXfrm>
        <a:off x="347767" y="2307409"/>
        <a:ext cx="4315378" cy="639310"/>
      </dsp:txXfrm>
    </dsp:sp>
    <dsp:sp modelId="{75453F9D-E0BB-4055-B199-FBFEC7B06FA1}">
      <dsp:nvSpPr>
        <dsp:cNvPr id="0" name=""/>
        <dsp:cNvSpPr/>
      </dsp:nvSpPr>
      <dsp:spPr>
        <a:xfrm>
          <a:off x="0" y="3715703"/>
          <a:ext cx="6263640" cy="604800"/>
        </a:xfrm>
        <a:prstGeom prst="rect">
          <a:avLst/>
        </a:prstGeom>
        <a:solidFill>
          <a:schemeClr val="lt1">
            <a:alpha val="90000"/>
            <a:hueOff val="0"/>
            <a:satOff val="0"/>
            <a:lumOff val="0"/>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94D234-E64B-45AA-B48B-AF5E1FA27935}">
      <dsp:nvSpPr>
        <dsp:cNvPr id="0" name=""/>
        <dsp:cNvSpPr/>
      </dsp:nvSpPr>
      <dsp:spPr>
        <a:xfrm>
          <a:off x="313182" y="3361464"/>
          <a:ext cx="4384548" cy="70848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GB" sz="2400" kern="1200"/>
            <a:t>Carl Rogers </a:t>
          </a:r>
          <a:endParaRPr lang="en-US" sz="2400" kern="1200"/>
        </a:p>
      </dsp:txBody>
      <dsp:txXfrm>
        <a:off x="347767" y="3396049"/>
        <a:ext cx="4315378" cy="639310"/>
      </dsp:txXfrm>
    </dsp:sp>
    <dsp:sp modelId="{ABA604AE-2B3F-4D77-920D-22C3568C6EDC}">
      <dsp:nvSpPr>
        <dsp:cNvPr id="0" name=""/>
        <dsp:cNvSpPr/>
      </dsp:nvSpPr>
      <dsp:spPr>
        <a:xfrm>
          <a:off x="0" y="4804343"/>
          <a:ext cx="6263640" cy="6048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03B140-F188-440F-8786-563DC95C2859}">
      <dsp:nvSpPr>
        <dsp:cNvPr id="0" name=""/>
        <dsp:cNvSpPr/>
      </dsp:nvSpPr>
      <dsp:spPr>
        <a:xfrm>
          <a:off x="313182" y="4450103"/>
          <a:ext cx="4384548" cy="7084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GB" sz="2400" kern="1200"/>
            <a:t>Gerard Egan </a:t>
          </a:r>
          <a:endParaRPr lang="en-US" sz="2400" kern="1200"/>
        </a:p>
      </dsp:txBody>
      <dsp:txXfrm>
        <a:off x="347767" y="4484688"/>
        <a:ext cx="4315378"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D45F9C-0C9B-4203-950B-3E25532906CD}">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0BCDB8-3759-40BF-BAF5-7A77BF2C4458}">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05E14B-5B40-45FB-BAC0-F5F53D02EEEB}">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Within Youth Work, it is essential that practioners are able to work with young people through tools such as group work but also a one to one basis. </a:t>
          </a:r>
          <a:endParaRPr lang="en-US" sz="2300" kern="1200"/>
        </a:p>
      </dsp:txBody>
      <dsp:txXfrm>
        <a:off x="1437631" y="531"/>
        <a:ext cx="9077968" cy="1244702"/>
      </dsp:txXfrm>
    </dsp:sp>
    <dsp:sp modelId="{879478A9-40F7-4F7F-86D3-3B8EFC099991}">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835C49-4766-4CB5-8234-BBA213712891}">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612956-32CC-4CD9-A770-09E93FD5B11B}">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Youth Work principles and purpose (2018, p.5) describes how a essential pillar of Youth Work is participative. </a:t>
          </a:r>
          <a:endParaRPr lang="en-US" sz="2300" kern="1200"/>
        </a:p>
      </dsp:txBody>
      <dsp:txXfrm>
        <a:off x="1437631" y="1556410"/>
        <a:ext cx="9077968" cy="1244702"/>
      </dsp:txXfrm>
    </dsp:sp>
    <dsp:sp modelId="{AFAEDAD9-2ADF-45DC-8779-0061D10415B3}">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DDA3D-3673-4B2A-AFE0-FC910623C664}">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96169F-CB52-4D50-B318-C695F7193F7E}">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rtl="0">
            <a:lnSpc>
              <a:spcPct val="90000"/>
            </a:lnSpc>
            <a:spcBef>
              <a:spcPct val="0"/>
            </a:spcBef>
            <a:spcAft>
              <a:spcPct val="35000"/>
            </a:spcAft>
            <a:buNone/>
          </a:pPr>
          <a:r>
            <a:rPr lang="en-GB" sz="2300" kern="1200"/>
            <a:t>As Youth Workers </a:t>
          </a:r>
          <a:r>
            <a:rPr lang="en-GB" sz="2300" kern="1200">
              <a:latin typeface="Calibri Light" panose="020F0302020204030204"/>
            </a:rPr>
            <a:t>equipt</a:t>
          </a:r>
          <a:r>
            <a:rPr lang="en-GB" sz="2300" kern="1200"/>
            <a:t> group work within their toolkit, this helps to </a:t>
          </a:r>
          <a:r>
            <a:rPr lang="en-GB" sz="2300" kern="1200">
              <a:latin typeface="Calibri Light" panose="020F0302020204030204"/>
            </a:rPr>
            <a:t>promote each</a:t>
          </a:r>
          <a:r>
            <a:rPr lang="en-GB" sz="2300" kern="1200"/>
            <a:t> five pillar for young people. </a:t>
          </a:r>
          <a:endParaRPr lang="en-US" sz="2300" kern="1200"/>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479B9D-107E-4335-8345-7E07E3FAFA4B}">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BAB8D1-D3A5-4263-9977-046AFB6E5443}">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FAA3F8-C1C7-4F9D-9271-CB66845CBCDD}">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100000"/>
            </a:lnSpc>
            <a:spcBef>
              <a:spcPct val="0"/>
            </a:spcBef>
            <a:spcAft>
              <a:spcPct val="35000"/>
            </a:spcAft>
            <a:buNone/>
          </a:pPr>
          <a:r>
            <a:rPr lang="en-GB" sz="2100" kern="1200" dirty="0"/>
            <a:t>Rogers (p.27) states how facilitation learning can be more effective than regular hierarchal learning as "</a:t>
          </a:r>
          <a:r>
            <a:rPr lang="en-GB" sz="2100" kern="1200" dirty="0">
              <a:latin typeface="Calibri Light" panose="020F0302020204030204"/>
            </a:rPr>
            <a:t>they enter</a:t>
          </a:r>
          <a:r>
            <a:rPr lang="en-GB" sz="2100" kern="1200" dirty="0"/>
            <a:t> into the relationship with the learner without a front or façade"</a:t>
          </a:r>
          <a:endParaRPr lang="en-US" sz="2100" kern="1200" dirty="0"/>
        </a:p>
      </dsp:txBody>
      <dsp:txXfrm>
        <a:off x="1437631" y="531"/>
        <a:ext cx="9077968" cy="1244702"/>
      </dsp:txXfrm>
    </dsp:sp>
    <dsp:sp modelId="{3F59FAE6-1D51-4BD1-82C3-C3097163CF67}">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19DF62-734F-4186-9963-80105321E1A7}">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2B440F-1945-4F36-B97C-B73E41578DFC}">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100000"/>
            </a:lnSpc>
            <a:spcBef>
              <a:spcPct val="0"/>
            </a:spcBef>
            <a:spcAft>
              <a:spcPct val="35000"/>
            </a:spcAft>
            <a:buNone/>
          </a:pPr>
          <a:r>
            <a:rPr lang="en-GB" sz="2100" kern="1200" dirty="0"/>
            <a:t>Heron </a:t>
          </a:r>
          <a:r>
            <a:rPr lang="en-GB" sz="2100" kern="1200" dirty="0">
              <a:latin typeface="Calibri Light" panose="020F0302020204030204"/>
            </a:rPr>
            <a:t>(1989) sees</a:t>
          </a:r>
          <a:r>
            <a:rPr lang="en-GB" sz="2100" kern="1200" dirty="0"/>
            <a:t> these</a:t>
          </a:r>
          <a:r>
            <a:rPr lang="en-GB" sz="2100" kern="1200" dirty="0">
              <a:latin typeface="Calibri Light" panose="020F0302020204030204"/>
            </a:rPr>
            <a:t> three</a:t>
          </a:r>
          <a:r>
            <a:rPr lang="en-GB" sz="2100" kern="1200" dirty="0"/>
            <a:t> modes as a </a:t>
          </a:r>
          <a:r>
            <a:rPr lang="en-GB" sz="2100" kern="1200" dirty="0" err="1"/>
            <a:t>continuem</a:t>
          </a:r>
          <a:r>
            <a:rPr lang="en-GB" sz="2100" kern="1200" dirty="0">
              <a:latin typeface="Calibri Light" panose="020F0302020204030204"/>
            </a:rPr>
            <a:t> in which different people fall dependending on their required facilitation.</a:t>
          </a:r>
        </a:p>
      </dsp:txBody>
      <dsp:txXfrm>
        <a:off x="1437631" y="1556410"/>
        <a:ext cx="9077968" cy="1244702"/>
      </dsp:txXfrm>
    </dsp:sp>
    <dsp:sp modelId="{90FF0A98-5D4D-4634-836C-9449A20208D7}">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508C5A-19F2-48E9-91AC-FFB5F6C6C80F}">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4060BC-6098-43B5-BF6F-F365877BC405}">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rtl="0">
            <a:lnSpc>
              <a:spcPct val="100000"/>
            </a:lnSpc>
            <a:spcBef>
              <a:spcPct val="0"/>
            </a:spcBef>
            <a:spcAft>
              <a:spcPct val="35000"/>
            </a:spcAft>
            <a:buNone/>
          </a:pPr>
          <a:r>
            <a:rPr lang="en-GB" sz="2100" kern="1200" dirty="0"/>
            <a:t>This helps </a:t>
          </a:r>
          <a:r>
            <a:rPr lang="en-GB" sz="2100" kern="1200" dirty="0">
              <a:latin typeface="Calibri Light" panose="020F0302020204030204"/>
            </a:rPr>
            <a:t>Youth</a:t>
          </a:r>
          <a:r>
            <a:rPr lang="en-GB" sz="2100" kern="1200" dirty="0"/>
            <a:t> </a:t>
          </a:r>
          <a:r>
            <a:rPr lang="en-GB" sz="2100" kern="1200" dirty="0">
              <a:latin typeface="Calibri Light" panose="020F0302020204030204"/>
            </a:rPr>
            <a:t>Workers who adapt this approach </a:t>
          </a:r>
          <a:r>
            <a:rPr lang="en-GB" sz="2100" kern="1200" dirty="0"/>
            <a:t>empower young people to learn </a:t>
          </a:r>
          <a:r>
            <a:rPr lang="en-GB" sz="2100" kern="1200" dirty="0">
              <a:latin typeface="Calibri Light" panose="020F0302020204030204"/>
            </a:rPr>
            <a:t>in </a:t>
          </a:r>
          <a:r>
            <a:rPr lang="en-GB" sz="2100" kern="1200" dirty="0"/>
            <a:t>a </a:t>
          </a:r>
          <a:r>
            <a:rPr lang="en-GB" sz="2100" kern="1200" dirty="0">
              <a:latin typeface="Calibri Light" panose="020F0302020204030204"/>
            </a:rPr>
            <a:t>variety of different ways whilst supporting them.</a:t>
          </a:r>
          <a:endParaRPr lang="en-GB" sz="2100" kern="1200" dirty="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D1A10-4024-4D43-B9AC-FF14F397B2E8}">
      <dsp:nvSpPr>
        <dsp:cNvPr id="0" name=""/>
        <dsp:cNvSpPr/>
      </dsp:nvSpPr>
      <dsp:spPr>
        <a:xfrm>
          <a:off x="478800" y="67126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BEBCBD-DDA8-48C1-89E3-9450760F31D1}">
      <dsp:nvSpPr>
        <dsp:cNvPr id="0" name=""/>
        <dsp:cNvSpPr/>
      </dsp:nvSpPr>
      <dsp:spPr>
        <a:xfrm>
          <a:off x="712800" y="90526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A288B9-E677-4DFC-831F-3CCB4CADE492}">
      <dsp:nvSpPr>
        <dsp:cNvPr id="0" name=""/>
        <dsp:cNvSpPr/>
      </dsp:nvSpPr>
      <dsp:spPr>
        <a:xfrm>
          <a:off x="127800" y="2111262"/>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Please match up the self-care activities to the corresponding categories. For example : </a:t>
          </a:r>
          <a:endParaRPr lang="en-US" sz="1100" kern="1200" dirty="0"/>
        </a:p>
      </dsp:txBody>
      <dsp:txXfrm>
        <a:off x="127800" y="2111262"/>
        <a:ext cx="1800000" cy="1575000"/>
      </dsp:txXfrm>
    </dsp:sp>
    <dsp:sp modelId="{62CC09D3-039A-490D-93AD-EC76292F0DD0}">
      <dsp:nvSpPr>
        <dsp:cNvPr id="0" name=""/>
        <dsp:cNvSpPr/>
      </dsp:nvSpPr>
      <dsp:spPr>
        <a:xfrm>
          <a:off x="2593800" y="67126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0856CE-9592-47B6-93C4-77682BDEDE56}">
      <dsp:nvSpPr>
        <dsp:cNvPr id="0" name=""/>
        <dsp:cNvSpPr/>
      </dsp:nvSpPr>
      <dsp:spPr>
        <a:xfrm>
          <a:off x="2827800" y="90526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7A687F-74C1-4FB7-AC2B-805240A778FE}">
      <dsp:nvSpPr>
        <dsp:cNvPr id="0" name=""/>
        <dsp:cNvSpPr/>
      </dsp:nvSpPr>
      <dsp:spPr>
        <a:xfrm>
          <a:off x="2242800" y="2111262"/>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Healthy eating = A physical form of self-care used by young people</a:t>
          </a:r>
          <a:endParaRPr lang="en-US" sz="1100" kern="1200" dirty="0"/>
        </a:p>
      </dsp:txBody>
      <dsp:txXfrm>
        <a:off x="2242800" y="2111262"/>
        <a:ext cx="1800000" cy="1575000"/>
      </dsp:txXfrm>
    </dsp:sp>
    <dsp:sp modelId="{A411E4BA-3E48-433F-9B2C-D952EC3D08ED}">
      <dsp:nvSpPr>
        <dsp:cNvPr id="0" name=""/>
        <dsp:cNvSpPr/>
      </dsp:nvSpPr>
      <dsp:spPr>
        <a:xfrm>
          <a:off x="4708800" y="67126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E17747-6673-45B8-B19B-E49C06C63B09}">
      <dsp:nvSpPr>
        <dsp:cNvPr id="0" name=""/>
        <dsp:cNvSpPr/>
      </dsp:nvSpPr>
      <dsp:spPr>
        <a:xfrm>
          <a:off x="4942800" y="90526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9A5CC0-D574-46BE-93EB-781E563D4B3D}">
      <dsp:nvSpPr>
        <dsp:cNvPr id="0" name=""/>
        <dsp:cNvSpPr/>
      </dsp:nvSpPr>
      <dsp:spPr>
        <a:xfrm>
          <a:off x="4357800" y="2111262"/>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Blank raindrops can be filled with your own forms of self-care to share with your peers.</a:t>
          </a:r>
          <a:endParaRPr lang="en-US" sz="1100" kern="1200" dirty="0"/>
        </a:p>
      </dsp:txBody>
      <dsp:txXfrm>
        <a:off x="4357800" y="2111262"/>
        <a:ext cx="1800000" cy="1575000"/>
      </dsp:txXfrm>
    </dsp:sp>
    <dsp:sp modelId="{9F92F118-DC62-4F54-AAEB-8A6F0A4F21F7}">
      <dsp:nvSpPr>
        <dsp:cNvPr id="0" name=""/>
        <dsp:cNvSpPr/>
      </dsp:nvSpPr>
      <dsp:spPr>
        <a:xfrm>
          <a:off x="6823800" y="67126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249074-9F62-4E7C-B755-242790EB181A}">
      <dsp:nvSpPr>
        <dsp:cNvPr id="0" name=""/>
        <dsp:cNvSpPr/>
      </dsp:nvSpPr>
      <dsp:spPr>
        <a:xfrm>
          <a:off x="7057800" y="90526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43B908-1D8E-4101-A4E2-C681D608CDF8}">
      <dsp:nvSpPr>
        <dsp:cNvPr id="0" name=""/>
        <dsp:cNvSpPr/>
      </dsp:nvSpPr>
      <dsp:spPr>
        <a:xfrm>
          <a:off x="6472800" y="2111262"/>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Outcomes:</a:t>
          </a:r>
          <a:endParaRPr lang="en-US" sz="1100" kern="1200" dirty="0"/>
        </a:p>
      </dsp:txBody>
      <dsp:txXfrm>
        <a:off x="6472800" y="2111262"/>
        <a:ext cx="1800000" cy="1575000"/>
      </dsp:txXfrm>
    </dsp:sp>
    <dsp:sp modelId="{1CD069D9-27AA-4DF4-A4A2-1B19DC68FA90}">
      <dsp:nvSpPr>
        <dsp:cNvPr id="0" name=""/>
        <dsp:cNvSpPr/>
      </dsp:nvSpPr>
      <dsp:spPr>
        <a:xfrm>
          <a:off x="8938800" y="67126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6EDABA-F6AD-49F5-83A8-B6E1AEAD03E4}">
      <dsp:nvSpPr>
        <dsp:cNvPr id="0" name=""/>
        <dsp:cNvSpPr/>
      </dsp:nvSpPr>
      <dsp:spPr>
        <a:xfrm>
          <a:off x="9172800" y="90526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F49382-68FE-4093-8B5A-60796F265C98}">
      <dsp:nvSpPr>
        <dsp:cNvPr id="0" name=""/>
        <dsp:cNvSpPr/>
      </dsp:nvSpPr>
      <dsp:spPr>
        <a:xfrm>
          <a:off x="8587800" y="2111262"/>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Through completing this activity (either 1 to 1 or in a group) this activity prompts young people to look closer at their own self-care routines and how to better them through the help of others. </a:t>
          </a:r>
          <a:endParaRPr lang="en-US" sz="1100" kern="1200" dirty="0"/>
        </a:p>
      </dsp:txBody>
      <dsp:txXfrm>
        <a:off x="8587800" y="2111262"/>
        <a:ext cx="1800000" cy="157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106D95-1115-491B-AF52-94A4CDF88859}">
      <dsp:nvSpPr>
        <dsp:cNvPr id="0" name=""/>
        <dsp:cNvSpPr/>
      </dsp:nvSpPr>
      <dsp:spPr>
        <a:xfrm>
          <a:off x="0" y="0"/>
          <a:ext cx="9288654" cy="110682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defRPr cap="all"/>
          </a:pPr>
          <a:r>
            <a:rPr lang="en-GB" sz="2100" kern="1200"/>
            <a:t>In conclusion I believe I have been able to identify the skills, tools and approaches used by Youth Workers to provide effective practise. </a:t>
          </a:r>
          <a:endParaRPr lang="en-US" sz="2100" kern="1200"/>
        </a:p>
      </dsp:txBody>
      <dsp:txXfrm>
        <a:off x="32418" y="32418"/>
        <a:ext cx="8094307" cy="1041985"/>
      </dsp:txXfrm>
    </dsp:sp>
    <dsp:sp modelId="{FA3ADB66-062E-4D10-A3FF-261182937B7F}">
      <dsp:nvSpPr>
        <dsp:cNvPr id="0" name=""/>
        <dsp:cNvSpPr/>
      </dsp:nvSpPr>
      <dsp:spPr>
        <a:xfrm>
          <a:off x="819587" y="1291291"/>
          <a:ext cx="9288654" cy="110682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defRPr cap="all"/>
          </a:pPr>
          <a:r>
            <a:rPr lang="en-GB" sz="2100" kern="1200"/>
            <a:t>I have been able to identify each whilst explaining their importance</a:t>
          </a:r>
          <a:endParaRPr lang="en-US" sz="2100" kern="1200"/>
        </a:p>
      </dsp:txBody>
      <dsp:txXfrm>
        <a:off x="852005" y="1323709"/>
        <a:ext cx="7684797" cy="1041985"/>
      </dsp:txXfrm>
    </dsp:sp>
    <dsp:sp modelId="{CB4FA65B-F54F-481C-9C0C-22984D4FEB59}">
      <dsp:nvSpPr>
        <dsp:cNvPr id="0" name=""/>
        <dsp:cNvSpPr/>
      </dsp:nvSpPr>
      <dsp:spPr>
        <a:xfrm>
          <a:off x="1639174" y="2582583"/>
          <a:ext cx="9288654" cy="110682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defRPr cap="all"/>
          </a:pPr>
          <a:r>
            <a:rPr lang="en-GB" sz="2100" kern="1200"/>
            <a:t>Whilst also demonstrating their necessity throughout a intervenmtion showcasing the importance of groupwork, facilitation and self care tools. </a:t>
          </a:r>
          <a:endParaRPr lang="en-US" sz="2100" kern="1200"/>
        </a:p>
      </dsp:txBody>
      <dsp:txXfrm>
        <a:off x="1671592" y="2615001"/>
        <a:ext cx="7684797" cy="1041985"/>
      </dsp:txXfrm>
    </dsp:sp>
    <dsp:sp modelId="{97B111AB-BCE1-44B0-A392-F00B46ED044F}">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31092" y="839339"/>
        <a:ext cx="395689" cy="541373"/>
      </dsp:txXfrm>
    </dsp:sp>
    <dsp:sp modelId="{F97E2F85-C779-4DA2-8212-7F47FA7DC767}">
      <dsp:nvSpPr>
        <dsp:cNvPr id="0" name=""/>
        <dsp:cNvSpPr/>
      </dsp:nvSpPr>
      <dsp:spPr>
        <a:xfrm>
          <a:off x="9388807" y="2123252"/>
          <a:ext cx="719433" cy="719433"/>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550679" y="2123252"/>
        <a:ext cx="395689" cy="54137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7976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27402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4902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27329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12085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72985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9002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2012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05048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1231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5408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5/10/2022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64431311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sv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hyperlink" Target="http://pngimg.com/download/27990" TargetMode="External"/><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 Id="rId5" Type="http://schemas.openxmlformats.org/officeDocument/2006/relationships/image" Target="../media/image33.svg"/><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ogle.com/search?q=workout+picture+class&amp;rlz=1CACCCC_enGB949&amp;sxsrf=ALiCzsYC3HpSCC0On9qYsdAWE4ygZ5R7pw:1652188770403&amp;source=lnms&amp;tbm=isch&amp;sa=X&amp;ved=2ahUKEwjM2ovmgtX3AhXinVwKHeCUB-4Q_AUoAXoECAEQAw&amp;biw=1366&amp;bih=649&amp;dpr=1" TargetMode="External"/><Relationship Id="rId2" Type="http://schemas.openxmlformats.org/officeDocument/2006/relationships/hyperlink" Target="https://www.bbc.co.uk/bitesize/articles/z9w62v4#:~:text=This%20helps%20to%20release%20some,or%20doing%20some%20art%20work"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pngegg.com/en/search?q=carriageway" TargetMode="External"/><Relationship Id="rId2" Type="http://schemas.openxmlformats.org/officeDocument/2006/relationships/hyperlink" Target="https://pubmed.ncbi.nlm.nih.gov/15192999/" TargetMode="External"/><Relationship Id="rId1" Type="http://schemas.openxmlformats.org/officeDocument/2006/relationships/slideLayout" Target="../slideLayouts/slideLayout2.xml"/><Relationship Id="rId4" Type="http://schemas.openxmlformats.org/officeDocument/2006/relationships/hyperlink" Target="https://www.youthcoalition.net/self-care-for-youth-work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ED8053C-AF28-403A-90F2-67A100EDE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0BCDCE7-03A4-438B-9B4A-0F5E37C4C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2677" y="456020"/>
            <a:ext cx="6737282" cy="6032228"/>
          </a:xfrm>
          <a:custGeom>
            <a:avLst/>
            <a:gdLst>
              <a:gd name="connsiteX0" fmla="*/ 3069307 w 6737282"/>
              <a:gd name="connsiteY0" fmla="*/ 4550727 h 6032228"/>
              <a:gd name="connsiteX1" fmla="*/ 3741218 w 6737282"/>
              <a:gd name="connsiteY1" fmla="*/ 4550727 h 6032228"/>
              <a:gd name="connsiteX2" fmla="*/ 3772850 w 6737282"/>
              <a:gd name="connsiteY2" fmla="*/ 4554928 h 6032228"/>
              <a:gd name="connsiteX3" fmla="*/ 3794605 w 6737282"/>
              <a:gd name="connsiteY3" fmla="*/ 4564050 h 6032228"/>
              <a:gd name="connsiteX4" fmla="*/ 3781310 w 6737282"/>
              <a:gd name="connsiteY4" fmla="*/ 4587045 h 6032228"/>
              <a:gd name="connsiteX5" fmla="*/ 3310252 w 6737282"/>
              <a:gd name="connsiteY5" fmla="*/ 5401750 h 6032228"/>
              <a:gd name="connsiteX6" fmla="*/ 3029607 w 6737282"/>
              <a:gd name="connsiteY6" fmla="*/ 5564857 h 6032228"/>
              <a:gd name="connsiteX7" fmla="*/ 2804017 w 6737282"/>
              <a:gd name="connsiteY7" fmla="*/ 5564857 h 6032228"/>
              <a:gd name="connsiteX8" fmla="*/ 2777701 w 6737282"/>
              <a:gd name="connsiteY8" fmla="*/ 5564857 h 6032228"/>
              <a:gd name="connsiteX9" fmla="*/ 2752589 w 6737282"/>
              <a:gd name="connsiteY9" fmla="*/ 5521614 h 6032228"/>
              <a:gd name="connsiteX10" fmla="*/ 2629590 w 6737282"/>
              <a:gd name="connsiteY10" fmla="*/ 5309799 h 6032228"/>
              <a:gd name="connsiteX11" fmla="*/ 2629590 w 6737282"/>
              <a:gd name="connsiteY11" fmla="*/ 5191240 h 6032228"/>
              <a:gd name="connsiteX12" fmla="*/ 2966272 w 6737282"/>
              <a:gd name="connsiteY12" fmla="*/ 4611452 h 6032228"/>
              <a:gd name="connsiteX13" fmla="*/ 3069307 w 6737282"/>
              <a:gd name="connsiteY13" fmla="*/ 4550727 h 6032228"/>
              <a:gd name="connsiteX14" fmla="*/ 1224899 w 6737282"/>
              <a:gd name="connsiteY14" fmla="*/ 1805663 h 6032228"/>
              <a:gd name="connsiteX15" fmla="*/ 3029607 w 6737282"/>
              <a:gd name="connsiteY15" fmla="*/ 1805663 h 6032228"/>
              <a:gd name="connsiteX16" fmla="*/ 3310252 w 6737282"/>
              <a:gd name="connsiteY16" fmla="*/ 1968768 h 6032228"/>
              <a:gd name="connsiteX17" fmla="*/ 4210657 w 6737282"/>
              <a:gd name="connsiteY17" fmla="*/ 3526038 h 6032228"/>
              <a:gd name="connsiteX18" fmla="*/ 4210657 w 6737282"/>
              <a:gd name="connsiteY18" fmla="*/ 3844482 h 6032228"/>
              <a:gd name="connsiteX19" fmla="*/ 3876331 w 6737282"/>
              <a:gd name="connsiteY19" fmla="*/ 4422707 h 6032228"/>
              <a:gd name="connsiteX20" fmla="*/ 3848154 w 6737282"/>
              <a:gd name="connsiteY20" fmla="*/ 4471437 h 6032228"/>
              <a:gd name="connsiteX21" fmla="*/ 3849146 w 6737282"/>
              <a:gd name="connsiteY21" fmla="*/ 4471853 h 6032228"/>
              <a:gd name="connsiteX22" fmla="*/ 3898870 w 6737282"/>
              <a:gd name="connsiteY22" fmla="*/ 4522003 h 6032228"/>
              <a:gd name="connsiteX23" fmla="*/ 4277006 w 6737282"/>
              <a:gd name="connsiteY23" fmla="*/ 5175999 h 6032228"/>
              <a:gd name="connsiteX24" fmla="*/ 4277006 w 6737282"/>
              <a:gd name="connsiteY24" fmla="*/ 5309735 h 6032228"/>
              <a:gd name="connsiteX25" fmla="*/ 3898870 w 6737282"/>
              <a:gd name="connsiteY25" fmla="*/ 5963729 h 6032228"/>
              <a:gd name="connsiteX26" fmla="*/ 3781007 w 6737282"/>
              <a:gd name="connsiteY26" fmla="*/ 6032228 h 6032228"/>
              <a:gd name="connsiteX27" fmla="*/ 3023096 w 6737282"/>
              <a:gd name="connsiteY27" fmla="*/ 6032228 h 6032228"/>
              <a:gd name="connsiteX28" fmla="*/ 2906872 w 6737282"/>
              <a:gd name="connsiteY28" fmla="*/ 5963729 h 6032228"/>
              <a:gd name="connsiteX29" fmla="*/ 2703170 w 6737282"/>
              <a:gd name="connsiteY29" fmla="*/ 5612942 h 6032228"/>
              <a:gd name="connsiteX30" fmla="*/ 2680159 w 6737282"/>
              <a:gd name="connsiteY30" fmla="*/ 5573313 h 6032228"/>
              <a:gd name="connsiteX31" fmla="*/ 2698265 w 6737282"/>
              <a:gd name="connsiteY31" fmla="*/ 5573313 h 6032228"/>
              <a:gd name="connsiteX32" fmla="*/ 2783846 w 6737282"/>
              <a:gd name="connsiteY32" fmla="*/ 5573313 h 6032228"/>
              <a:gd name="connsiteX33" fmla="*/ 2821023 w 6737282"/>
              <a:gd name="connsiteY33" fmla="*/ 5637336 h 6032228"/>
              <a:gd name="connsiteX34" fmla="*/ 2963060 w 6737282"/>
              <a:gd name="connsiteY34" fmla="*/ 5881934 h 6032228"/>
              <a:gd name="connsiteX35" fmla="*/ 3066097 w 6737282"/>
              <a:gd name="connsiteY35" fmla="*/ 5942660 h 6032228"/>
              <a:gd name="connsiteX36" fmla="*/ 3738008 w 6737282"/>
              <a:gd name="connsiteY36" fmla="*/ 5942660 h 6032228"/>
              <a:gd name="connsiteX37" fmla="*/ 3842494 w 6737282"/>
              <a:gd name="connsiteY37" fmla="*/ 5881934 h 6032228"/>
              <a:gd name="connsiteX38" fmla="*/ 4177724 w 6737282"/>
              <a:gd name="connsiteY38" fmla="*/ 5302148 h 6032228"/>
              <a:gd name="connsiteX39" fmla="*/ 4177724 w 6737282"/>
              <a:gd name="connsiteY39" fmla="*/ 5183586 h 6032228"/>
              <a:gd name="connsiteX40" fmla="*/ 3842494 w 6737282"/>
              <a:gd name="connsiteY40" fmla="*/ 4603800 h 6032228"/>
              <a:gd name="connsiteX41" fmla="*/ 3798414 w 6737282"/>
              <a:gd name="connsiteY41" fmla="*/ 4559340 h 6032228"/>
              <a:gd name="connsiteX42" fmla="*/ 3793313 w 6737282"/>
              <a:gd name="connsiteY42" fmla="*/ 4557203 h 6032228"/>
              <a:gd name="connsiteX43" fmla="*/ 3820657 w 6737282"/>
              <a:gd name="connsiteY43" fmla="*/ 4509913 h 6032228"/>
              <a:gd name="connsiteX44" fmla="*/ 3840991 w 6737282"/>
              <a:gd name="connsiteY44" fmla="*/ 4474742 h 6032228"/>
              <a:gd name="connsiteX45" fmla="*/ 3819900 w 6737282"/>
              <a:gd name="connsiteY45" fmla="*/ 4465898 h 6032228"/>
              <a:gd name="connsiteX46" fmla="*/ 3784219 w 6737282"/>
              <a:gd name="connsiteY46" fmla="*/ 4461158 h 6032228"/>
              <a:gd name="connsiteX47" fmla="*/ 3026307 w 6737282"/>
              <a:gd name="connsiteY47" fmla="*/ 4461158 h 6032228"/>
              <a:gd name="connsiteX48" fmla="*/ 2910084 w 6737282"/>
              <a:gd name="connsiteY48" fmla="*/ 4529655 h 6032228"/>
              <a:gd name="connsiteX49" fmla="*/ 2530310 w 6737282"/>
              <a:gd name="connsiteY49" fmla="*/ 5183651 h 6032228"/>
              <a:gd name="connsiteX50" fmla="*/ 2530310 w 6737282"/>
              <a:gd name="connsiteY50" fmla="*/ 5317387 h 6032228"/>
              <a:gd name="connsiteX51" fmla="*/ 2655664 w 6737282"/>
              <a:gd name="connsiteY51" fmla="*/ 5533256 h 6032228"/>
              <a:gd name="connsiteX52" fmla="*/ 2674015 w 6737282"/>
              <a:gd name="connsiteY52" fmla="*/ 5564857 h 6032228"/>
              <a:gd name="connsiteX53" fmla="*/ 2589005 w 6737282"/>
              <a:gd name="connsiteY53" fmla="*/ 5564857 h 6032228"/>
              <a:gd name="connsiteX54" fmla="*/ 1224899 w 6737282"/>
              <a:gd name="connsiteY54" fmla="*/ 5564857 h 6032228"/>
              <a:gd name="connsiteX55" fmla="*/ 948151 w 6737282"/>
              <a:gd name="connsiteY55" fmla="*/ 5401750 h 6032228"/>
              <a:gd name="connsiteX56" fmla="*/ 43851 w 6737282"/>
              <a:gd name="connsiteY56" fmla="*/ 3844482 h 6032228"/>
              <a:gd name="connsiteX57" fmla="*/ 43851 w 6737282"/>
              <a:gd name="connsiteY57" fmla="*/ 3526038 h 6032228"/>
              <a:gd name="connsiteX58" fmla="*/ 948151 w 6737282"/>
              <a:gd name="connsiteY58" fmla="*/ 1968768 h 6032228"/>
              <a:gd name="connsiteX59" fmla="*/ 1224899 w 6737282"/>
              <a:gd name="connsiteY59" fmla="*/ 1805663 h 6032228"/>
              <a:gd name="connsiteX60" fmla="*/ 4371720 w 6737282"/>
              <a:gd name="connsiteY60" fmla="*/ 257854 h 6032228"/>
              <a:gd name="connsiteX61" fmla="*/ 5796146 w 6737282"/>
              <a:gd name="connsiteY61" fmla="*/ 257854 h 6032228"/>
              <a:gd name="connsiteX62" fmla="*/ 5999634 w 6737282"/>
              <a:gd name="connsiteY62" fmla="*/ 374270 h 6032228"/>
              <a:gd name="connsiteX63" fmla="*/ 6711846 w 6737282"/>
              <a:gd name="connsiteY63" fmla="*/ 1628971 h 6032228"/>
              <a:gd name="connsiteX64" fmla="*/ 6711846 w 6737282"/>
              <a:gd name="connsiteY64" fmla="*/ 1870427 h 6032228"/>
              <a:gd name="connsiteX65" fmla="*/ 5999634 w 6737282"/>
              <a:gd name="connsiteY65" fmla="*/ 3125126 h 6032228"/>
              <a:gd name="connsiteX66" fmla="*/ 5796146 w 6737282"/>
              <a:gd name="connsiteY66" fmla="*/ 3241542 h 6032228"/>
              <a:gd name="connsiteX67" fmla="*/ 4371720 w 6737282"/>
              <a:gd name="connsiteY67" fmla="*/ 3241542 h 6032228"/>
              <a:gd name="connsiteX68" fmla="*/ 4168233 w 6737282"/>
              <a:gd name="connsiteY68" fmla="*/ 3125126 h 6032228"/>
              <a:gd name="connsiteX69" fmla="*/ 3456020 w 6737282"/>
              <a:gd name="connsiteY69" fmla="*/ 1870427 h 6032228"/>
              <a:gd name="connsiteX70" fmla="*/ 3456020 w 6737282"/>
              <a:gd name="connsiteY70" fmla="*/ 1628971 h 6032228"/>
              <a:gd name="connsiteX71" fmla="*/ 4168233 w 6737282"/>
              <a:gd name="connsiteY71" fmla="*/ 374270 h 6032228"/>
              <a:gd name="connsiteX72" fmla="*/ 4371720 w 6737282"/>
              <a:gd name="connsiteY72" fmla="*/ 257854 h 6032228"/>
              <a:gd name="connsiteX73" fmla="*/ 2350132 w 6737282"/>
              <a:gd name="connsiteY73" fmla="*/ 0 h 6032228"/>
              <a:gd name="connsiteX74" fmla="*/ 3150522 w 6737282"/>
              <a:gd name="connsiteY74" fmla="*/ 0 h 6032228"/>
              <a:gd name="connsiteX75" fmla="*/ 3264863 w 6737282"/>
              <a:gd name="connsiteY75" fmla="*/ 65415 h 6032228"/>
              <a:gd name="connsiteX76" fmla="*/ 3665057 w 6737282"/>
              <a:gd name="connsiteY76" fmla="*/ 770436 h 6032228"/>
              <a:gd name="connsiteX77" fmla="*/ 3665057 w 6737282"/>
              <a:gd name="connsiteY77" fmla="*/ 906111 h 6032228"/>
              <a:gd name="connsiteX78" fmla="*/ 3264863 w 6737282"/>
              <a:gd name="connsiteY78" fmla="*/ 1611131 h 6032228"/>
              <a:gd name="connsiteX79" fmla="*/ 3150522 w 6737282"/>
              <a:gd name="connsiteY79" fmla="*/ 1676547 h 6032228"/>
              <a:gd name="connsiteX80" fmla="*/ 2350132 w 6737282"/>
              <a:gd name="connsiteY80" fmla="*/ 1676547 h 6032228"/>
              <a:gd name="connsiteX81" fmla="*/ 2235791 w 6737282"/>
              <a:gd name="connsiteY81" fmla="*/ 1611131 h 6032228"/>
              <a:gd name="connsiteX82" fmla="*/ 1835596 w 6737282"/>
              <a:gd name="connsiteY82" fmla="*/ 906111 h 6032228"/>
              <a:gd name="connsiteX83" fmla="*/ 1835596 w 6737282"/>
              <a:gd name="connsiteY83" fmla="*/ 770436 h 6032228"/>
              <a:gd name="connsiteX84" fmla="*/ 2235791 w 6737282"/>
              <a:gd name="connsiteY84" fmla="*/ 65415 h 6032228"/>
              <a:gd name="connsiteX85" fmla="*/ 2350132 w 6737282"/>
              <a:gd name="connsiteY85" fmla="*/ 0 h 603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737282" h="6032228">
                <a:moveTo>
                  <a:pt x="3069307" y="4550727"/>
                </a:moveTo>
                <a:cubicBezTo>
                  <a:pt x="3069307" y="4550727"/>
                  <a:pt x="3069307" y="4550727"/>
                  <a:pt x="3741218" y="4550727"/>
                </a:cubicBezTo>
                <a:cubicBezTo>
                  <a:pt x="3752102" y="4550727"/>
                  <a:pt x="3762715" y="4552172"/>
                  <a:pt x="3772850" y="4554928"/>
                </a:cubicBezTo>
                <a:lnTo>
                  <a:pt x="3794605" y="4564050"/>
                </a:lnTo>
                <a:lnTo>
                  <a:pt x="3781310" y="4587045"/>
                </a:lnTo>
                <a:cubicBezTo>
                  <a:pt x="3661093" y="4794962"/>
                  <a:pt x="3507216" y="5061097"/>
                  <a:pt x="3310252" y="5401750"/>
                </a:cubicBezTo>
                <a:cubicBezTo>
                  <a:pt x="3251786" y="5502720"/>
                  <a:pt x="3146542" y="5564857"/>
                  <a:pt x="3029607" y="5564857"/>
                </a:cubicBezTo>
                <a:cubicBezTo>
                  <a:pt x="3029607" y="5564857"/>
                  <a:pt x="3029607" y="5564857"/>
                  <a:pt x="2804017" y="5564857"/>
                </a:cubicBezTo>
                <a:lnTo>
                  <a:pt x="2777701" y="5564857"/>
                </a:lnTo>
                <a:lnTo>
                  <a:pt x="2752589" y="5521614"/>
                </a:lnTo>
                <a:cubicBezTo>
                  <a:pt x="2717623" y="5461398"/>
                  <a:pt x="2676936" y="5391332"/>
                  <a:pt x="2629590" y="5309799"/>
                </a:cubicBezTo>
                <a:cubicBezTo>
                  <a:pt x="2607824" y="5273652"/>
                  <a:pt x="2607824" y="5227386"/>
                  <a:pt x="2629590" y="5191240"/>
                </a:cubicBezTo>
                <a:cubicBezTo>
                  <a:pt x="2629590" y="5191240"/>
                  <a:pt x="2629590" y="5191240"/>
                  <a:pt x="2966272" y="4611452"/>
                </a:cubicBezTo>
                <a:cubicBezTo>
                  <a:pt x="2986590" y="4573861"/>
                  <a:pt x="3027221" y="4550727"/>
                  <a:pt x="3069307" y="4550727"/>
                </a:cubicBezTo>
                <a:close/>
                <a:moveTo>
                  <a:pt x="1224899" y="1805663"/>
                </a:moveTo>
                <a:cubicBezTo>
                  <a:pt x="1224899" y="1805663"/>
                  <a:pt x="1224899" y="1805663"/>
                  <a:pt x="3029607" y="1805663"/>
                </a:cubicBezTo>
                <a:cubicBezTo>
                  <a:pt x="3146542" y="1805663"/>
                  <a:pt x="3251786" y="1867798"/>
                  <a:pt x="3310252" y="1968768"/>
                </a:cubicBezTo>
                <a:cubicBezTo>
                  <a:pt x="3310252" y="1968768"/>
                  <a:pt x="3310252" y="1968768"/>
                  <a:pt x="4210657" y="3526038"/>
                </a:cubicBezTo>
                <a:cubicBezTo>
                  <a:pt x="4269126" y="3623125"/>
                  <a:pt x="4269126" y="3747395"/>
                  <a:pt x="4210657" y="3844482"/>
                </a:cubicBezTo>
                <a:cubicBezTo>
                  <a:pt x="4210657" y="3844482"/>
                  <a:pt x="4210657" y="3844482"/>
                  <a:pt x="3876331" y="4422707"/>
                </a:cubicBezTo>
                <a:lnTo>
                  <a:pt x="3848154" y="4471437"/>
                </a:lnTo>
                <a:lnTo>
                  <a:pt x="3849146" y="4471853"/>
                </a:lnTo>
                <a:cubicBezTo>
                  <a:pt x="3869404" y="4483677"/>
                  <a:pt x="3886591" y="4500801"/>
                  <a:pt x="3898870" y="4522003"/>
                </a:cubicBezTo>
                <a:cubicBezTo>
                  <a:pt x="3898870" y="4522003"/>
                  <a:pt x="3898870" y="4522003"/>
                  <a:pt x="4277006" y="5175999"/>
                </a:cubicBezTo>
                <a:cubicBezTo>
                  <a:pt x="4301561" y="5216772"/>
                  <a:pt x="4301561" y="5268961"/>
                  <a:pt x="4277006" y="5309735"/>
                </a:cubicBezTo>
                <a:cubicBezTo>
                  <a:pt x="4277006" y="5309735"/>
                  <a:pt x="4277006" y="5309735"/>
                  <a:pt x="3898870" y="5963729"/>
                </a:cubicBezTo>
                <a:cubicBezTo>
                  <a:pt x="3874314" y="6006133"/>
                  <a:pt x="3830116" y="6032228"/>
                  <a:pt x="3781007" y="6032228"/>
                </a:cubicBezTo>
                <a:cubicBezTo>
                  <a:pt x="3781007" y="6032228"/>
                  <a:pt x="3781007" y="6032228"/>
                  <a:pt x="3023096" y="6032228"/>
                </a:cubicBezTo>
                <a:cubicBezTo>
                  <a:pt x="2975623" y="6032228"/>
                  <a:pt x="2929790" y="6006133"/>
                  <a:pt x="2906872" y="5963729"/>
                </a:cubicBezTo>
                <a:cubicBezTo>
                  <a:pt x="2906872" y="5963729"/>
                  <a:pt x="2906872" y="5963729"/>
                  <a:pt x="2703170" y="5612942"/>
                </a:cubicBezTo>
                <a:lnTo>
                  <a:pt x="2680159" y="5573313"/>
                </a:lnTo>
                <a:lnTo>
                  <a:pt x="2698265" y="5573313"/>
                </a:lnTo>
                <a:lnTo>
                  <a:pt x="2783846" y="5573313"/>
                </a:lnTo>
                <a:lnTo>
                  <a:pt x="2821023" y="5637336"/>
                </a:lnTo>
                <a:cubicBezTo>
                  <a:pt x="2963060" y="5881934"/>
                  <a:pt x="2963060" y="5881934"/>
                  <a:pt x="2963060" y="5881934"/>
                </a:cubicBezTo>
                <a:cubicBezTo>
                  <a:pt x="2983378" y="5919525"/>
                  <a:pt x="3024012" y="5942660"/>
                  <a:pt x="3066097" y="5942660"/>
                </a:cubicBezTo>
                <a:cubicBezTo>
                  <a:pt x="3738008" y="5942660"/>
                  <a:pt x="3738008" y="5942660"/>
                  <a:pt x="3738008" y="5942660"/>
                </a:cubicBezTo>
                <a:cubicBezTo>
                  <a:pt x="3781543" y="5942660"/>
                  <a:pt x="3820726" y="5919525"/>
                  <a:pt x="3842494" y="5881934"/>
                </a:cubicBezTo>
                <a:cubicBezTo>
                  <a:pt x="4177724" y="5302148"/>
                  <a:pt x="4177724" y="5302148"/>
                  <a:pt x="4177724" y="5302148"/>
                </a:cubicBezTo>
                <a:cubicBezTo>
                  <a:pt x="4199492" y="5266000"/>
                  <a:pt x="4199492" y="5219733"/>
                  <a:pt x="4177724" y="5183586"/>
                </a:cubicBezTo>
                <a:cubicBezTo>
                  <a:pt x="3842494" y="4603800"/>
                  <a:pt x="3842494" y="4603800"/>
                  <a:pt x="3842494" y="4603800"/>
                </a:cubicBezTo>
                <a:cubicBezTo>
                  <a:pt x="3831610" y="4585003"/>
                  <a:pt x="3816372" y="4569821"/>
                  <a:pt x="3798414" y="4559340"/>
                </a:cubicBezTo>
                <a:lnTo>
                  <a:pt x="3793313" y="4557203"/>
                </a:lnTo>
                <a:lnTo>
                  <a:pt x="3820657" y="4509913"/>
                </a:lnTo>
                <a:lnTo>
                  <a:pt x="3840991" y="4474742"/>
                </a:lnTo>
                <a:lnTo>
                  <a:pt x="3819900" y="4465898"/>
                </a:lnTo>
                <a:cubicBezTo>
                  <a:pt x="3808466" y="4462788"/>
                  <a:pt x="3796496" y="4461158"/>
                  <a:pt x="3784219" y="4461158"/>
                </a:cubicBezTo>
                <a:cubicBezTo>
                  <a:pt x="3026307" y="4461158"/>
                  <a:pt x="3026307" y="4461158"/>
                  <a:pt x="3026307" y="4461158"/>
                </a:cubicBezTo>
                <a:cubicBezTo>
                  <a:pt x="2978836" y="4461158"/>
                  <a:pt x="2933001" y="4487252"/>
                  <a:pt x="2910084" y="4529655"/>
                </a:cubicBezTo>
                <a:cubicBezTo>
                  <a:pt x="2530310" y="5183651"/>
                  <a:pt x="2530310" y="5183651"/>
                  <a:pt x="2530310" y="5183651"/>
                </a:cubicBezTo>
                <a:cubicBezTo>
                  <a:pt x="2505754" y="5224424"/>
                  <a:pt x="2505754" y="5276613"/>
                  <a:pt x="2530310" y="5317387"/>
                </a:cubicBezTo>
                <a:cubicBezTo>
                  <a:pt x="2577781" y="5399135"/>
                  <a:pt x="2619318" y="5470667"/>
                  <a:pt x="2655664" y="5533256"/>
                </a:cubicBezTo>
                <a:lnTo>
                  <a:pt x="2674015" y="5564857"/>
                </a:lnTo>
                <a:lnTo>
                  <a:pt x="2589005" y="5564857"/>
                </a:lnTo>
                <a:cubicBezTo>
                  <a:pt x="2324644" y="5564857"/>
                  <a:pt x="1901666" y="5564857"/>
                  <a:pt x="1224899" y="5564857"/>
                </a:cubicBezTo>
                <a:cubicBezTo>
                  <a:pt x="1111863" y="5564857"/>
                  <a:pt x="1002722" y="5502720"/>
                  <a:pt x="948151" y="5401750"/>
                </a:cubicBezTo>
                <a:cubicBezTo>
                  <a:pt x="948151" y="5401750"/>
                  <a:pt x="948151" y="5401750"/>
                  <a:pt x="43851" y="3844482"/>
                </a:cubicBezTo>
                <a:cubicBezTo>
                  <a:pt x="-14618" y="3747395"/>
                  <a:pt x="-14618" y="3623125"/>
                  <a:pt x="43851" y="3526038"/>
                </a:cubicBezTo>
                <a:cubicBezTo>
                  <a:pt x="43851" y="3526038"/>
                  <a:pt x="43851" y="3526038"/>
                  <a:pt x="948151" y="1968768"/>
                </a:cubicBezTo>
                <a:cubicBezTo>
                  <a:pt x="1002722" y="1867798"/>
                  <a:pt x="1111863" y="1805663"/>
                  <a:pt x="1224899" y="1805663"/>
                </a:cubicBezTo>
                <a:close/>
                <a:moveTo>
                  <a:pt x="4371720" y="257854"/>
                </a:moveTo>
                <a:cubicBezTo>
                  <a:pt x="5796146" y="257854"/>
                  <a:pt x="5796146" y="257854"/>
                  <a:pt x="5796146" y="257854"/>
                </a:cubicBezTo>
                <a:cubicBezTo>
                  <a:pt x="5868214" y="257854"/>
                  <a:pt x="5961481" y="309594"/>
                  <a:pt x="5999634" y="374270"/>
                </a:cubicBezTo>
                <a:cubicBezTo>
                  <a:pt x="6711846" y="1628971"/>
                  <a:pt x="6711846" y="1628971"/>
                  <a:pt x="6711846" y="1628971"/>
                </a:cubicBezTo>
                <a:cubicBezTo>
                  <a:pt x="6745761" y="1697958"/>
                  <a:pt x="6745761" y="1801438"/>
                  <a:pt x="6711846" y="1870427"/>
                </a:cubicBezTo>
                <a:cubicBezTo>
                  <a:pt x="5999634" y="3125126"/>
                  <a:pt x="5999634" y="3125126"/>
                  <a:pt x="5999634" y="3125126"/>
                </a:cubicBezTo>
                <a:cubicBezTo>
                  <a:pt x="5961481" y="3189803"/>
                  <a:pt x="5868214" y="3241542"/>
                  <a:pt x="5796146" y="3241542"/>
                </a:cubicBezTo>
                <a:lnTo>
                  <a:pt x="4371720" y="3241542"/>
                </a:lnTo>
                <a:cubicBezTo>
                  <a:pt x="4295413" y="3241542"/>
                  <a:pt x="4202148" y="3189803"/>
                  <a:pt x="4168233" y="3125126"/>
                </a:cubicBezTo>
                <a:cubicBezTo>
                  <a:pt x="3456020" y="1870427"/>
                  <a:pt x="3456020" y="1870427"/>
                  <a:pt x="3456020" y="1870427"/>
                </a:cubicBezTo>
                <a:cubicBezTo>
                  <a:pt x="3417865" y="1801438"/>
                  <a:pt x="3417865" y="1697958"/>
                  <a:pt x="3456020" y="1628971"/>
                </a:cubicBezTo>
                <a:cubicBezTo>
                  <a:pt x="4168233" y="374270"/>
                  <a:pt x="4168233" y="374270"/>
                  <a:pt x="4168233" y="374270"/>
                </a:cubicBezTo>
                <a:cubicBezTo>
                  <a:pt x="4202148" y="309594"/>
                  <a:pt x="4295413" y="257854"/>
                  <a:pt x="4371720" y="257854"/>
                </a:cubicBezTo>
                <a:close/>
                <a:moveTo>
                  <a:pt x="2350132" y="0"/>
                </a:moveTo>
                <a:cubicBezTo>
                  <a:pt x="3150522" y="0"/>
                  <a:pt x="3150522" y="0"/>
                  <a:pt x="3150522" y="0"/>
                </a:cubicBezTo>
                <a:cubicBezTo>
                  <a:pt x="3191018" y="0"/>
                  <a:pt x="3243425" y="29073"/>
                  <a:pt x="3264863" y="65415"/>
                </a:cubicBezTo>
                <a:cubicBezTo>
                  <a:pt x="3665057" y="770436"/>
                  <a:pt x="3665057" y="770436"/>
                  <a:pt x="3665057" y="770436"/>
                </a:cubicBezTo>
                <a:cubicBezTo>
                  <a:pt x="3684115" y="809200"/>
                  <a:pt x="3684115" y="867346"/>
                  <a:pt x="3665057" y="906111"/>
                </a:cubicBezTo>
                <a:cubicBezTo>
                  <a:pt x="3264863" y="1611131"/>
                  <a:pt x="3264863" y="1611131"/>
                  <a:pt x="3264863" y="1611131"/>
                </a:cubicBezTo>
                <a:cubicBezTo>
                  <a:pt x="3243425" y="1647474"/>
                  <a:pt x="3191018" y="1676547"/>
                  <a:pt x="3150522" y="1676547"/>
                </a:cubicBezTo>
                <a:lnTo>
                  <a:pt x="2350132" y="1676547"/>
                </a:lnTo>
                <a:cubicBezTo>
                  <a:pt x="2307254" y="1676547"/>
                  <a:pt x="2254848" y="1647474"/>
                  <a:pt x="2235791" y="1611131"/>
                </a:cubicBezTo>
                <a:cubicBezTo>
                  <a:pt x="1835596" y="906111"/>
                  <a:pt x="1835596" y="906111"/>
                  <a:pt x="1835596" y="906111"/>
                </a:cubicBezTo>
                <a:cubicBezTo>
                  <a:pt x="1814157" y="867346"/>
                  <a:pt x="1814157" y="809200"/>
                  <a:pt x="1835596" y="770436"/>
                </a:cubicBezTo>
                <a:cubicBezTo>
                  <a:pt x="2235791" y="65415"/>
                  <a:pt x="2235791" y="65415"/>
                  <a:pt x="2235791" y="65415"/>
                </a:cubicBezTo>
                <a:cubicBezTo>
                  <a:pt x="2254848" y="29073"/>
                  <a:pt x="2307254" y="0"/>
                  <a:pt x="2350132"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5CCBE918-9CDD-ED2B-CFC3-532DAF9A6C82}"/>
              </a:ext>
            </a:extLst>
          </p:cNvPr>
          <p:cNvSpPr txBox="1"/>
          <p:nvPr/>
        </p:nvSpPr>
        <p:spPr>
          <a:xfrm>
            <a:off x="5024024" y="3980634"/>
            <a:ext cx="6757415" cy="174800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2900" b="1" u="sng" dirty="0">
                <a:latin typeface="Times New Roman"/>
                <a:ea typeface="+mj-ea"/>
                <a:cs typeface="Times New Roman"/>
              </a:rPr>
              <a:t>The skills, tools and approaches used by Youth Workers within their profession which are required to ensure effective practice with young people</a:t>
            </a:r>
            <a:endParaRPr lang="en-US" b="1" u="sng">
              <a:latin typeface="Times New Roman"/>
              <a:ea typeface="+mj-ea"/>
              <a:cs typeface="Times New Roman"/>
            </a:endParaRPr>
          </a:p>
        </p:txBody>
      </p:sp>
      <p:pic>
        <p:nvPicPr>
          <p:cNvPr id="7" name="Graphic 7" descr="Teacher outline">
            <a:extLst>
              <a:ext uri="{FF2B5EF4-FFF2-40B4-BE49-F238E27FC236}">
                <a16:creationId xmlns:a16="http://schemas.microsoft.com/office/drawing/2014/main" id="{AA2E4650-4F68-FBFC-8A1F-9EC447AA7CD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53914" y="2934031"/>
            <a:ext cx="2433099" cy="2433099"/>
          </a:xfrm>
          <a:prstGeom prst="rect">
            <a:avLst/>
          </a:prstGeom>
        </p:spPr>
      </p:pic>
      <p:pic>
        <p:nvPicPr>
          <p:cNvPr id="6" name="Graphic 6" descr="Idea outline">
            <a:extLst>
              <a:ext uri="{FF2B5EF4-FFF2-40B4-BE49-F238E27FC236}">
                <a16:creationId xmlns:a16="http://schemas.microsoft.com/office/drawing/2014/main" id="{136CE227-0151-1580-260E-C2D144B23C9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77477" y="1138176"/>
            <a:ext cx="2135083" cy="2135083"/>
          </a:xfrm>
          <a:prstGeom prst="rect">
            <a:avLst/>
          </a:prstGeom>
        </p:spPr>
      </p:pic>
      <p:sp>
        <p:nvSpPr>
          <p:cNvPr id="8" name="TextBox 7">
            <a:extLst>
              <a:ext uri="{FF2B5EF4-FFF2-40B4-BE49-F238E27FC236}">
                <a16:creationId xmlns:a16="http://schemas.microsoft.com/office/drawing/2014/main" id="{438A34D7-61B7-E40B-F6F3-5DC54CB4604B}"/>
              </a:ext>
            </a:extLst>
          </p:cNvPr>
          <p:cNvSpPr txBox="1"/>
          <p:nvPr/>
        </p:nvSpPr>
        <p:spPr>
          <a:xfrm>
            <a:off x="94891" y="647843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Holly Gooch 2100191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29398BB-6F62-472B-88B2-8D942FEB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0F076673-2450-47A0-8561-8A207DE17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3983755" y="465674"/>
            <a:ext cx="7775429" cy="6051730"/>
          </a:xfrm>
          <a:custGeom>
            <a:avLst/>
            <a:gdLst>
              <a:gd name="connsiteX0" fmla="*/ 6757888 w 7775429"/>
              <a:gd name="connsiteY0" fmla="*/ 3123835 h 6051730"/>
              <a:gd name="connsiteX1" fmla="*/ 5223007 w 7775429"/>
              <a:gd name="connsiteY1" fmla="*/ 3123835 h 6051730"/>
              <a:gd name="connsiteX2" fmla="*/ 5003739 w 7775429"/>
              <a:gd name="connsiteY2" fmla="*/ 3001951 h 6051730"/>
              <a:gd name="connsiteX3" fmla="*/ 4236300 w 7775429"/>
              <a:gd name="connsiteY3" fmla="*/ 1688315 h 6051730"/>
              <a:gd name="connsiteX4" fmla="*/ 4236300 w 7775429"/>
              <a:gd name="connsiteY4" fmla="*/ 1435519 h 6051730"/>
              <a:gd name="connsiteX5" fmla="*/ 5003739 w 7775429"/>
              <a:gd name="connsiteY5" fmla="*/ 121884 h 6051730"/>
              <a:gd name="connsiteX6" fmla="*/ 5223007 w 7775429"/>
              <a:gd name="connsiteY6" fmla="*/ 0 h 6051730"/>
              <a:gd name="connsiteX7" fmla="*/ 6757888 w 7775429"/>
              <a:gd name="connsiteY7" fmla="*/ 0 h 6051730"/>
              <a:gd name="connsiteX8" fmla="*/ 6977155 w 7775429"/>
              <a:gd name="connsiteY8" fmla="*/ 121884 h 6051730"/>
              <a:gd name="connsiteX9" fmla="*/ 7744595 w 7775429"/>
              <a:gd name="connsiteY9" fmla="*/ 1435519 h 6051730"/>
              <a:gd name="connsiteX10" fmla="*/ 7744595 w 7775429"/>
              <a:gd name="connsiteY10" fmla="*/ 1688315 h 6051730"/>
              <a:gd name="connsiteX11" fmla="*/ 6977155 w 7775429"/>
              <a:gd name="connsiteY11" fmla="*/ 3001951 h 6051730"/>
              <a:gd name="connsiteX12" fmla="*/ 6757888 w 7775429"/>
              <a:gd name="connsiteY12" fmla="*/ 3123835 h 6051730"/>
              <a:gd name="connsiteX13" fmla="*/ 3556238 w 7775429"/>
              <a:gd name="connsiteY13" fmla="*/ 5503115 h 6051730"/>
              <a:gd name="connsiteX14" fmla="*/ 3291436 w 7775429"/>
              <a:gd name="connsiteY14" fmla="*/ 5503115 h 6051730"/>
              <a:gd name="connsiteX15" fmla="*/ 3260544 w 7775429"/>
              <a:gd name="connsiteY15" fmla="*/ 5503115 h 6051730"/>
              <a:gd name="connsiteX16" fmla="*/ 3231067 w 7775429"/>
              <a:gd name="connsiteY16" fmla="*/ 5452355 h 6051730"/>
              <a:gd name="connsiteX17" fmla="*/ 3086688 w 7775429"/>
              <a:gd name="connsiteY17" fmla="*/ 5203722 h 6051730"/>
              <a:gd name="connsiteX18" fmla="*/ 3086688 w 7775429"/>
              <a:gd name="connsiteY18" fmla="*/ 5064553 h 6051730"/>
              <a:gd name="connsiteX19" fmla="*/ 3481893 w 7775429"/>
              <a:gd name="connsiteY19" fmla="*/ 4383983 h 6051730"/>
              <a:gd name="connsiteX20" fmla="*/ 3602840 w 7775429"/>
              <a:gd name="connsiteY20" fmla="*/ 4312701 h 6051730"/>
              <a:gd name="connsiteX21" fmla="*/ 4391548 w 7775429"/>
              <a:gd name="connsiteY21" fmla="*/ 4312701 h 6051730"/>
              <a:gd name="connsiteX22" fmla="*/ 4428679 w 7775429"/>
              <a:gd name="connsiteY22" fmla="*/ 4317633 h 6051730"/>
              <a:gd name="connsiteX23" fmla="*/ 4454216 w 7775429"/>
              <a:gd name="connsiteY23" fmla="*/ 4328340 h 6051730"/>
              <a:gd name="connsiteX24" fmla="*/ 4438609 w 7775429"/>
              <a:gd name="connsiteY24" fmla="*/ 4355333 h 6051730"/>
              <a:gd name="connsiteX25" fmla="*/ 3885668 w 7775429"/>
              <a:gd name="connsiteY25" fmla="*/ 5311656 h 6051730"/>
              <a:gd name="connsiteX26" fmla="*/ 3556238 w 7775429"/>
              <a:gd name="connsiteY26" fmla="*/ 5503115 h 6051730"/>
              <a:gd name="connsiteX27" fmla="*/ 4438254 w 7775429"/>
              <a:gd name="connsiteY27" fmla="*/ 6051730 h 6051730"/>
              <a:gd name="connsiteX28" fmla="*/ 3548595 w 7775429"/>
              <a:gd name="connsiteY28" fmla="*/ 6051730 h 6051730"/>
              <a:gd name="connsiteX29" fmla="*/ 3412169 w 7775429"/>
              <a:gd name="connsiteY29" fmla="*/ 5971324 h 6051730"/>
              <a:gd name="connsiteX30" fmla="*/ 3173058 w 7775429"/>
              <a:gd name="connsiteY30" fmla="*/ 5559560 h 6051730"/>
              <a:gd name="connsiteX31" fmla="*/ 3146046 w 7775429"/>
              <a:gd name="connsiteY31" fmla="*/ 5513043 h 6051730"/>
              <a:gd name="connsiteX32" fmla="*/ 3167300 w 7775429"/>
              <a:gd name="connsiteY32" fmla="*/ 5513043 h 6051730"/>
              <a:gd name="connsiteX33" fmla="*/ 3267756 w 7775429"/>
              <a:gd name="connsiteY33" fmla="*/ 5513043 h 6051730"/>
              <a:gd name="connsiteX34" fmla="*/ 3311396 w 7775429"/>
              <a:gd name="connsiteY34" fmla="*/ 5588194 h 6051730"/>
              <a:gd name="connsiteX35" fmla="*/ 3478124 w 7775429"/>
              <a:gd name="connsiteY35" fmla="*/ 5875309 h 6051730"/>
              <a:gd name="connsiteX36" fmla="*/ 3599071 w 7775429"/>
              <a:gd name="connsiteY36" fmla="*/ 5946592 h 6051730"/>
              <a:gd name="connsiteX37" fmla="*/ 4387779 w 7775429"/>
              <a:gd name="connsiteY37" fmla="*/ 5946592 h 6051730"/>
              <a:gd name="connsiteX38" fmla="*/ 4510428 w 7775429"/>
              <a:gd name="connsiteY38" fmla="*/ 5875309 h 6051730"/>
              <a:gd name="connsiteX39" fmla="*/ 4903930 w 7775429"/>
              <a:gd name="connsiteY39" fmla="*/ 5194740 h 6051730"/>
              <a:gd name="connsiteX40" fmla="*/ 4903930 w 7775429"/>
              <a:gd name="connsiteY40" fmla="*/ 5055570 h 6051730"/>
              <a:gd name="connsiteX41" fmla="*/ 4510428 w 7775429"/>
              <a:gd name="connsiteY41" fmla="*/ 4375000 h 6051730"/>
              <a:gd name="connsiteX42" fmla="*/ 4458686 w 7775429"/>
              <a:gd name="connsiteY42" fmla="*/ 4322811 h 6051730"/>
              <a:gd name="connsiteX43" fmla="*/ 4452698 w 7775429"/>
              <a:gd name="connsiteY43" fmla="*/ 4320302 h 6051730"/>
              <a:gd name="connsiteX44" fmla="*/ 4484794 w 7775429"/>
              <a:gd name="connsiteY44" fmla="*/ 4264792 h 6051730"/>
              <a:gd name="connsiteX45" fmla="*/ 4508664 w 7775429"/>
              <a:gd name="connsiteY45" fmla="*/ 4223507 h 6051730"/>
              <a:gd name="connsiteX46" fmla="*/ 4483907 w 7775429"/>
              <a:gd name="connsiteY46" fmla="*/ 4213126 h 6051730"/>
              <a:gd name="connsiteX47" fmla="*/ 4442024 w 7775429"/>
              <a:gd name="connsiteY47" fmla="*/ 4207562 h 6051730"/>
              <a:gd name="connsiteX48" fmla="*/ 3552365 w 7775429"/>
              <a:gd name="connsiteY48" fmla="*/ 4207562 h 6051730"/>
              <a:gd name="connsiteX49" fmla="*/ 3415938 w 7775429"/>
              <a:gd name="connsiteY49" fmla="*/ 4287967 h 6051730"/>
              <a:gd name="connsiteX50" fmla="*/ 2970149 w 7775429"/>
              <a:gd name="connsiteY50" fmla="*/ 5055647 h 6051730"/>
              <a:gd name="connsiteX51" fmla="*/ 2970149 w 7775429"/>
              <a:gd name="connsiteY51" fmla="*/ 5212628 h 6051730"/>
              <a:gd name="connsiteX52" fmla="*/ 3117294 w 7775429"/>
              <a:gd name="connsiteY52" fmla="*/ 5466022 h 6051730"/>
              <a:gd name="connsiteX53" fmla="*/ 3138834 w 7775429"/>
              <a:gd name="connsiteY53" fmla="*/ 5503115 h 6051730"/>
              <a:gd name="connsiteX54" fmla="*/ 3039048 w 7775429"/>
              <a:gd name="connsiteY54" fmla="*/ 5503115 h 6051730"/>
              <a:gd name="connsiteX55" fmla="*/ 1437823 w 7775429"/>
              <a:gd name="connsiteY55" fmla="*/ 5503115 h 6051730"/>
              <a:gd name="connsiteX56" fmla="*/ 1112968 w 7775429"/>
              <a:gd name="connsiteY56" fmla="*/ 5311656 h 6051730"/>
              <a:gd name="connsiteX57" fmla="*/ 51474 w 7775429"/>
              <a:gd name="connsiteY57" fmla="*/ 3483691 h 6051730"/>
              <a:gd name="connsiteX58" fmla="*/ 51474 w 7775429"/>
              <a:gd name="connsiteY58" fmla="*/ 3109892 h 6051730"/>
              <a:gd name="connsiteX59" fmla="*/ 1112968 w 7775429"/>
              <a:gd name="connsiteY59" fmla="*/ 1281925 h 6051730"/>
              <a:gd name="connsiteX60" fmla="*/ 1437823 w 7775429"/>
              <a:gd name="connsiteY60" fmla="*/ 1090467 h 6051730"/>
              <a:gd name="connsiteX61" fmla="*/ 3556238 w 7775429"/>
              <a:gd name="connsiteY61" fmla="*/ 1090467 h 6051730"/>
              <a:gd name="connsiteX62" fmla="*/ 3885668 w 7775429"/>
              <a:gd name="connsiteY62" fmla="*/ 1281925 h 6051730"/>
              <a:gd name="connsiteX63" fmla="*/ 4942588 w 7775429"/>
              <a:gd name="connsiteY63" fmla="*/ 3109892 h 6051730"/>
              <a:gd name="connsiteX64" fmla="*/ 4942588 w 7775429"/>
              <a:gd name="connsiteY64" fmla="*/ 3483691 h 6051730"/>
              <a:gd name="connsiteX65" fmla="*/ 4550147 w 7775429"/>
              <a:gd name="connsiteY65" fmla="*/ 4162428 h 6051730"/>
              <a:gd name="connsiteX66" fmla="*/ 4517072 w 7775429"/>
              <a:gd name="connsiteY66" fmla="*/ 4219628 h 6051730"/>
              <a:gd name="connsiteX67" fmla="*/ 4518236 w 7775429"/>
              <a:gd name="connsiteY67" fmla="*/ 4220116 h 6051730"/>
              <a:gd name="connsiteX68" fmla="*/ 4576603 w 7775429"/>
              <a:gd name="connsiteY68" fmla="*/ 4278984 h 6051730"/>
              <a:gd name="connsiteX69" fmla="*/ 5020470 w 7775429"/>
              <a:gd name="connsiteY69" fmla="*/ 5046664 h 6051730"/>
              <a:gd name="connsiteX70" fmla="*/ 5020470 w 7775429"/>
              <a:gd name="connsiteY70" fmla="*/ 5203646 h 6051730"/>
              <a:gd name="connsiteX71" fmla="*/ 4576603 w 7775429"/>
              <a:gd name="connsiteY71" fmla="*/ 5971324 h 6051730"/>
              <a:gd name="connsiteX72" fmla="*/ 4438254 w 7775429"/>
              <a:gd name="connsiteY72" fmla="*/ 6051730 h 6051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7775429" h="6051730">
                <a:moveTo>
                  <a:pt x="6757888" y="3123835"/>
                </a:moveTo>
                <a:cubicBezTo>
                  <a:pt x="5223007" y="3123835"/>
                  <a:pt x="5223007" y="3123835"/>
                  <a:pt x="5223007" y="3123835"/>
                </a:cubicBezTo>
                <a:cubicBezTo>
                  <a:pt x="5145351" y="3123835"/>
                  <a:pt x="5044851" y="3069664"/>
                  <a:pt x="5003739" y="3001951"/>
                </a:cubicBezTo>
                <a:cubicBezTo>
                  <a:pt x="4236300" y="1688315"/>
                  <a:pt x="4236300" y="1688315"/>
                  <a:pt x="4236300" y="1688315"/>
                </a:cubicBezTo>
                <a:cubicBezTo>
                  <a:pt x="4199755" y="1616088"/>
                  <a:pt x="4199755" y="1507747"/>
                  <a:pt x="4236300" y="1435519"/>
                </a:cubicBezTo>
                <a:cubicBezTo>
                  <a:pt x="5003739" y="121884"/>
                  <a:pt x="5003739" y="121884"/>
                  <a:pt x="5003739" y="121884"/>
                </a:cubicBezTo>
                <a:cubicBezTo>
                  <a:pt x="5044851" y="54170"/>
                  <a:pt x="5145351" y="0"/>
                  <a:pt x="5223007" y="0"/>
                </a:cubicBezTo>
                <a:lnTo>
                  <a:pt x="6757888" y="0"/>
                </a:lnTo>
                <a:cubicBezTo>
                  <a:pt x="6840113" y="0"/>
                  <a:pt x="6940611" y="54170"/>
                  <a:pt x="6977155" y="121884"/>
                </a:cubicBezTo>
                <a:cubicBezTo>
                  <a:pt x="7744595" y="1435519"/>
                  <a:pt x="7744595" y="1435519"/>
                  <a:pt x="7744595" y="1435519"/>
                </a:cubicBezTo>
                <a:cubicBezTo>
                  <a:pt x="7785708" y="1507747"/>
                  <a:pt x="7785708" y="1616088"/>
                  <a:pt x="7744595" y="1688315"/>
                </a:cubicBezTo>
                <a:cubicBezTo>
                  <a:pt x="6977155" y="3001951"/>
                  <a:pt x="6977155" y="3001951"/>
                  <a:pt x="6977155" y="3001951"/>
                </a:cubicBezTo>
                <a:cubicBezTo>
                  <a:pt x="6940611" y="3069664"/>
                  <a:pt x="6840113" y="3123835"/>
                  <a:pt x="6757888" y="3123835"/>
                </a:cubicBezTo>
                <a:close/>
                <a:moveTo>
                  <a:pt x="3556238" y="5503115"/>
                </a:moveTo>
                <a:cubicBezTo>
                  <a:pt x="3556238" y="5503115"/>
                  <a:pt x="3556238" y="5503115"/>
                  <a:pt x="3291436" y="5503115"/>
                </a:cubicBezTo>
                <a:lnTo>
                  <a:pt x="3260544" y="5503115"/>
                </a:lnTo>
                <a:lnTo>
                  <a:pt x="3231067" y="5452355"/>
                </a:lnTo>
                <a:cubicBezTo>
                  <a:pt x="3190023" y="5381674"/>
                  <a:pt x="3142263" y="5299428"/>
                  <a:pt x="3086688" y="5203722"/>
                </a:cubicBezTo>
                <a:cubicBezTo>
                  <a:pt x="3061136" y="5161292"/>
                  <a:pt x="3061136" y="5106983"/>
                  <a:pt x="3086688" y="5064553"/>
                </a:cubicBezTo>
                <a:cubicBezTo>
                  <a:pt x="3086688" y="5064553"/>
                  <a:pt x="3086688" y="5064553"/>
                  <a:pt x="3481893" y="4383983"/>
                </a:cubicBezTo>
                <a:cubicBezTo>
                  <a:pt x="3505743" y="4339856"/>
                  <a:pt x="3553439" y="4312701"/>
                  <a:pt x="3602840" y="4312701"/>
                </a:cubicBezTo>
                <a:cubicBezTo>
                  <a:pt x="3602840" y="4312701"/>
                  <a:pt x="3602840" y="4312701"/>
                  <a:pt x="4391548" y="4312701"/>
                </a:cubicBezTo>
                <a:cubicBezTo>
                  <a:pt x="4404323" y="4312701"/>
                  <a:pt x="4416781" y="4314398"/>
                  <a:pt x="4428679" y="4317633"/>
                </a:cubicBezTo>
                <a:lnTo>
                  <a:pt x="4454216" y="4328340"/>
                </a:lnTo>
                <a:lnTo>
                  <a:pt x="4438609" y="4355333"/>
                </a:lnTo>
                <a:cubicBezTo>
                  <a:pt x="4297495" y="4599392"/>
                  <a:pt x="4116869" y="4911789"/>
                  <a:pt x="3885668" y="5311656"/>
                </a:cubicBezTo>
                <a:cubicBezTo>
                  <a:pt x="3817038" y="5430178"/>
                  <a:pt x="3693500" y="5503115"/>
                  <a:pt x="3556238" y="5503115"/>
                </a:cubicBezTo>
                <a:close/>
                <a:moveTo>
                  <a:pt x="4438254" y="6051730"/>
                </a:moveTo>
                <a:cubicBezTo>
                  <a:pt x="4438254" y="6051730"/>
                  <a:pt x="4438254" y="6051730"/>
                  <a:pt x="3548595" y="6051730"/>
                </a:cubicBezTo>
                <a:cubicBezTo>
                  <a:pt x="3492871" y="6051730"/>
                  <a:pt x="3439071" y="6021098"/>
                  <a:pt x="3412169" y="5971324"/>
                </a:cubicBezTo>
                <a:cubicBezTo>
                  <a:pt x="3412169" y="5971324"/>
                  <a:pt x="3412169" y="5971324"/>
                  <a:pt x="3173058" y="5559560"/>
                </a:cubicBezTo>
                <a:lnTo>
                  <a:pt x="3146046" y="5513043"/>
                </a:lnTo>
                <a:lnTo>
                  <a:pt x="3167300" y="5513043"/>
                </a:lnTo>
                <a:lnTo>
                  <a:pt x="3267756" y="5513043"/>
                </a:lnTo>
                <a:lnTo>
                  <a:pt x="3311396" y="5588194"/>
                </a:lnTo>
                <a:cubicBezTo>
                  <a:pt x="3478124" y="5875309"/>
                  <a:pt x="3478124" y="5875309"/>
                  <a:pt x="3478124" y="5875309"/>
                </a:cubicBezTo>
                <a:cubicBezTo>
                  <a:pt x="3501973" y="5919436"/>
                  <a:pt x="3549670" y="5946592"/>
                  <a:pt x="3599071" y="5946592"/>
                </a:cubicBezTo>
                <a:cubicBezTo>
                  <a:pt x="4387779" y="5946592"/>
                  <a:pt x="4387779" y="5946592"/>
                  <a:pt x="4387779" y="5946592"/>
                </a:cubicBezTo>
                <a:cubicBezTo>
                  <a:pt x="4438882" y="5946592"/>
                  <a:pt x="4484876" y="5919436"/>
                  <a:pt x="4510428" y="5875309"/>
                </a:cubicBezTo>
                <a:cubicBezTo>
                  <a:pt x="4903930" y="5194740"/>
                  <a:pt x="4903930" y="5194740"/>
                  <a:pt x="4903930" y="5194740"/>
                </a:cubicBezTo>
                <a:cubicBezTo>
                  <a:pt x="4929483" y="5152309"/>
                  <a:pt x="4929483" y="5098000"/>
                  <a:pt x="4903930" y="5055570"/>
                </a:cubicBezTo>
                <a:cubicBezTo>
                  <a:pt x="4510428" y="4375000"/>
                  <a:pt x="4510428" y="4375000"/>
                  <a:pt x="4510428" y="4375000"/>
                </a:cubicBezTo>
                <a:cubicBezTo>
                  <a:pt x="4497651" y="4352936"/>
                  <a:pt x="4479766" y="4335115"/>
                  <a:pt x="4458686" y="4322811"/>
                </a:cubicBezTo>
                <a:lnTo>
                  <a:pt x="4452698" y="4320302"/>
                </a:lnTo>
                <a:lnTo>
                  <a:pt x="4484794" y="4264792"/>
                </a:lnTo>
                <a:lnTo>
                  <a:pt x="4508664" y="4223507"/>
                </a:lnTo>
                <a:lnTo>
                  <a:pt x="4483907" y="4213126"/>
                </a:lnTo>
                <a:cubicBezTo>
                  <a:pt x="4470485" y="4209476"/>
                  <a:pt x="4456434" y="4207562"/>
                  <a:pt x="4442024" y="4207562"/>
                </a:cubicBezTo>
                <a:cubicBezTo>
                  <a:pt x="3552365" y="4207562"/>
                  <a:pt x="3552365" y="4207562"/>
                  <a:pt x="3552365" y="4207562"/>
                </a:cubicBezTo>
                <a:cubicBezTo>
                  <a:pt x="3496641" y="4207562"/>
                  <a:pt x="3442841" y="4238192"/>
                  <a:pt x="3415938" y="4287967"/>
                </a:cubicBezTo>
                <a:cubicBezTo>
                  <a:pt x="2970149" y="5055647"/>
                  <a:pt x="2970149" y="5055647"/>
                  <a:pt x="2970149" y="5055647"/>
                </a:cubicBezTo>
                <a:cubicBezTo>
                  <a:pt x="2941326" y="5103506"/>
                  <a:pt x="2941326" y="5164767"/>
                  <a:pt x="2970149" y="5212628"/>
                </a:cubicBezTo>
                <a:cubicBezTo>
                  <a:pt x="3025872" y="5308588"/>
                  <a:pt x="3074630" y="5392553"/>
                  <a:pt x="3117294" y="5466022"/>
                </a:cubicBezTo>
                <a:lnTo>
                  <a:pt x="3138834" y="5503115"/>
                </a:lnTo>
                <a:lnTo>
                  <a:pt x="3039048" y="5503115"/>
                </a:lnTo>
                <a:cubicBezTo>
                  <a:pt x="2728732" y="5503115"/>
                  <a:pt x="2232229" y="5503115"/>
                  <a:pt x="1437823" y="5503115"/>
                </a:cubicBezTo>
                <a:cubicBezTo>
                  <a:pt x="1305136" y="5503115"/>
                  <a:pt x="1177024" y="5430178"/>
                  <a:pt x="1112968" y="5311656"/>
                </a:cubicBezTo>
                <a:cubicBezTo>
                  <a:pt x="1112968" y="5311656"/>
                  <a:pt x="1112968" y="5311656"/>
                  <a:pt x="51474" y="3483691"/>
                </a:cubicBezTo>
                <a:cubicBezTo>
                  <a:pt x="-17158" y="3369728"/>
                  <a:pt x="-17158" y="3223855"/>
                  <a:pt x="51474" y="3109892"/>
                </a:cubicBezTo>
                <a:cubicBezTo>
                  <a:pt x="51474" y="3109892"/>
                  <a:pt x="51474" y="3109892"/>
                  <a:pt x="1112968" y="1281925"/>
                </a:cubicBezTo>
                <a:cubicBezTo>
                  <a:pt x="1177024" y="1163403"/>
                  <a:pt x="1305136" y="1090467"/>
                  <a:pt x="1437823" y="1090467"/>
                </a:cubicBezTo>
                <a:cubicBezTo>
                  <a:pt x="1437823" y="1090467"/>
                  <a:pt x="1437823" y="1090467"/>
                  <a:pt x="3556238" y="1090467"/>
                </a:cubicBezTo>
                <a:cubicBezTo>
                  <a:pt x="3693500" y="1090467"/>
                  <a:pt x="3817038" y="1163403"/>
                  <a:pt x="3885668" y="1281925"/>
                </a:cubicBezTo>
                <a:cubicBezTo>
                  <a:pt x="3885668" y="1281925"/>
                  <a:pt x="3885668" y="1281925"/>
                  <a:pt x="4942588" y="3109892"/>
                </a:cubicBezTo>
                <a:cubicBezTo>
                  <a:pt x="5011220" y="3223855"/>
                  <a:pt x="5011220" y="3369728"/>
                  <a:pt x="4942588" y="3483691"/>
                </a:cubicBezTo>
                <a:cubicBezTo>
                  <a:pt x="4942588" y="3483691"/>
                  <a:pt x="4942588" y="3483691"/>
                  <a:pt x="4550147" y="4162428"/>
                </a:cubicBezTo>
                <a:lnTo>
                  <a:pt x="4517072" y="4219628"/>
                </a:lnTo>
                <a:lnTo>
                  <a:pt x="4518236" y="4220116"/>
                </a:lnTo>
                <a:cubicBezTo>
                  <a:pt x="4542015" y="4233996"/>
                  <a:pt x="4562190" y="4254096"/>
                  <a:pt x="4576603" y="4278984"/>
                </a:cubicBezTo>
                <a:cubicBezTo>
                  <a:pt x="4576603" y="4278984"/>
                  <a:pt x="4576603" y="4278984"/>
                  <a:pt x="5020470" y="5046664"/>
                </a:cubicBezTo>
                <a:cubicBezTo>
                  <a:pt x="5049294" y="5094524"/>
                  <a:pt x="5049294" y="5155785"/>
                  <a:pt x="5020470" y="5203646"/>
                </a:cubicBezTo>
                <a:cubicBezTo>
                  <a:pt x="5020470" y="5203646"/>
                  <a:pt x="5020470" y="5203646"/>
                  <a:pt x="4576603" y="5971324"/>
                </a:cubicBezTo>
                <a:cubicBezTo>
                  <a:pt x="4547780" y="6021098"/>
                  <a:pt x="4495898" y="6051730"/>
                  <a:pt x="4438254" y="605173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11">
            <a:extLst>
              <a:ext uri="{FF2B5EF4-FFF2-40B4-BE49-F238E27FC236}">
                <a16:creationId xmlns:a16="http://schemas.microsoft.com/office/drawing/2014/main" id="{9A150325-F039-B037-DC86-D0AE648B7A67}"/>
              </a:ext>
            </a:extLst>
          </p:cNvPr>
          <p:cNvSpPr>
            <a:spLocks noGrp="1"/>
          </p:cNvSpPr>
          <p:nvPr>
            <p:ph type="title"/>
          </p:nvPr>
        </p:nvSpPr>
        <p:spPr>
          <a:xfrm>
            <a:off x="1288762" y="949901"/>
            <a:ext cx="5161061" cy="2111993"/>
          </a:xfrm>
        </p:spPr>
        <p:txBody>
          <a:bodyPr vert="horz" lIns="91440" tIns="45720" rIns="91440" bIns="45720" rtlCol="0" anchor="b">
            <a:normAutofit/>
          </a:bodyPr>
          <a:lstStyle/>
          <a:p>
            <a:r>
              <a:rPr lang="en-US" b="1" dirty="0">
                <a:latin typeface="Times New Roman"/>
                <a:cs typeface="Times New Roman"/>
              </a:rPr>
              <a:t>Skills, Tools and Approaches</a:t>
            </a:r>
          </a:p>
        </p:txBody>
      </p:sp>
      <p:pic>
        <p:nvPicPr>
          <p:cNvPr id="3" name="Graphic 3" descr="Tools outline">
            <a:extLst>
              <a:ext uri="{FF2B5EF4-FFF2-40B4-BE49-F238E27FC236}">
                <a16:creationId xmlns:a16="http://schemas.microsoft.com/office/drawing/2014/main" id="{3B0A6613-8302-9B06-FE63-5E46EDC15E8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830500" y="4018964"/>
            <a:ext cx="1873047" cy="1873047"/>
          </a:xfrm>
          <a:prstGeom prst="rect">
            <a:avLst/>
          </a:prstGeom>
        </p:spPr>
      </p:pic>
      <p:pic>
        <p:nvPicPr>
          <p:cNvPr id="2" name="Graphic 2" descr="Ear outline">
            <a:extLst>
              <a:ext uri="{FF2B5EF4-FFF2-40B4-BE49-F238E27FC236}">
                <a16:creationId xmlns:a16="http://schemas.microsoft.com/office/drawing/2014/main" id="{E465BF92-B7BF-B8C7-2ED2-5FE918C3BBE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955028" y="1909854"/>
            <a:ext cx="2846216" cy="2846216"/>
          </a:xfrm>
          <a:prstGeom prst="rect">
            <a:avLst/>
          </a:prstGeom>
        </p:spPr>
      </p:pic>
    </p:spTree>
    <p:extLst>
      <p:ext uri="{BB962C8B-B14F-4D97-AF65-F5344CB8AC3E}">
        <p14:creationId xmlns:p14="http://schemas.microsoft.com/office/powerpoint/2010/main" val="1460302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54"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55"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7E75F72-3E5E-F6AD-C1D3-DE73C23A9310}"/>
              </a:ext>
            </a:extLst>
          </p:cNvPr>
          <p:cNvSpPr>
            <a:spLocks noGrp="1"/>
          </p:cNvSpPr>
          <p:nvPr>
            <p:ph type="title"/>
          </p:nvPr>
        </p:nvSpPr>
        <p:spPr>
          <a:xfrm>
            <a:off x="965200" y="1371190"/>
            <a:ext cx="3363170" cy="2183042"/>
          </a:xfrm>
        </p:spPr>
        <p:txBody>
          <a:bodyPr vert="horz" lIns="91440" tIns="45720" rIns="91440" bIns="45720" rtlCol="0" anchor="b">
            <a:normAutofit/>
          </a:bodyPr>
          <a:lstStyle/>
          <a:p>
            <a:r>
              <a:rPr lang="en-US" sz="5400" u="sng" dirty="0">
                <a:latin typeface="Times New Roman"/>
                <a:cs typeface="Times New Roman"/>
              </a:rPr>
              <a:t>Skills</a:t>
            </a:r>
          </a:p>
        </p:txBody>
      </p:sp>
      <p:sp>
        <p:nvSpPr>
          <p:cNvPr id="57" name="Freeform 5">
            <a:extLst>
              <a:ext uri="{FF2B5EF4-FFF2-40B4-BE49-F238E27FC236}">
                <a16:creationId xmlns:a16="http://schemas.microsoft.com/office/drawing/2014/main" id="{BD2BFF02-DF78-4F07-B176-52514E13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62174" y="1653645"/>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59" name="Freeform: Shape 58">
            <a:extLst>
              <a:ext uri="{FF2B5EF4-FFF2-40B4-BE49-F238E27FC236}">
                <a16:creationId xmlns:a16="http://schemas.microsoft.com/office/drawing/2014/main" id="{0DB06EAB-7D8C-403A-86C5-B5FD79A1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2865" y="634058"/>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9" name="Graphic 9" descr="Voice outline">
            <a:extLst>
              <a:ext uri="{FF2B5EF4-FFF2-40B4-BE49-F238E27FC236}">
                <a16:creationId xmlns:a16="http://schemas.microsoft.com/office/drawing/2014/main" id="{548BD128-9541-C03A-D3EB-38908B05BAE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196964" y="1108946"/>
            <a:ext cx="1846470" cy="1846470"/>
          </a:xfrm>
          <a:prstGeom prst="rect">
            <a:avLst/>
          </a:prstGeom>
        </p:spPr>
      </p:pic>
      <p:sp>
        <p:nvSpPr>
          <p:cNvPr id="5" name="TextBox 4">
            <a:extLst>
              <a:ext uri="{FF2B5EF4-FFF2-40B4-BE49-F238E27FC236}">
                <a16:creationId xmlns:a16="http://schemas.microsoft.com/office/drawing/2014/main" id="{634893F9-6B6C-6B5C-D806-2D930D3490CC}"/>
              </a:ext>
            </a:extLst>
          </p:cNvPr>
          <p:cNvSpPr txBox="1"/>
          <p:nvPr/>
        </p:nvSpPr>
        <p:spPr>
          <a:xfrm>
            <a:off x="965199" y="3729161"/>
            <a:ext cx="5690043" cy="22773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dirty="0">
                <a:latin typeface="Times New Roman"/>
                <a:cs typeface="Times New Roman"/>
              </a:rPr>
              <a:t>What does this mean in terms of Youth Work? </a:t>
            </a:r>
          </a:p>
        </p:txBody>
      </p:sp>
      <p:pic>
        <p:nvPicPr>
          <p:cNvPr id="8" name="Graphic 8" descr="Ear outline">
            <a:extLst>
              <a:ext uri="{FF2B5EF4-FFF2-40B4-BE49-F238E27FC236}">
                <a16:creationId xmlns:a16="http://schemas.microsoft.com/office/drawing/2014/main" id="{1BBCD88A-C21A-C5FF-0FDD-D02D75EA65A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50038" y="2354401"/>
            <a:ext cx="2713512" cy="2713512"/>
          </a:xfrm>
          <a:prstGeom prst="rect">
            <a:avLst/>
          </a:prstGeom>
        </p:spPr>
      </p:pic>
    </p:spTree>
    <p:extLst>
      <p:ext uri="{BB962C8B-B14F-4D97-AF65-F5344CB8AC3E}">
        <p14:creationId xmlns:p14="http://schemas.microsoft.com/office/powerpoint/2010/main" val="2056264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2" descr="Graphical user interface, text, application, chat or text message&#10;&#10;Description automatically generated">
            <a:extLst>
              <a:ext uri="{FF2B5EF4-FFF2-40B4-BE49-F238E27FC236}">
                <a16:creationId xmlns:a16="http://schemas.microsoft.com/office/drawing/2014/main" id="{4BFA709F-6877-3763-A0E1-5167B292BA05}"/>
              </a:ext>
            </a:extLst>
          </p:cNvPr>
          <p:cNvPicPr>
            <a:picLocks noChangeAspect="1"/>
          </p:cNvPicPr>
          <p:nvPr/>
        </p:nvPicPr>
        <p:blipFill>
          <a:blip r:embed="rId2"/>
          <a:stretch>
            <a:fillRect/>
          </a:stretch>
        </p:blipFill>
        <p:spPr>
          <a:xfrm>
            <a:off x="199845" y="1153871"/>
            <a:ext cx="11658600" cy="4051363"/>
          </a:xfrm>
          <a:prstGeom prst="rect">
            <a:avLst/>
          </a:prstGeom>
        </p:spPr>
      </p:pic>
      <p:sp>
        <p:nvSpPr>
          <p:cNvPr id="3" name="TextBox 2">
            <a:extLst>
              <a:ext uri="{FF2B5EF4-FFF2-40B4-BE49-F238E27FC236}">
                <a16:creationId xmlns:a16="http://schemas.microsoft.com/office/drawing/2014/main" id="{67BC5963-27F6-2414-1CDE-60C5BF41CEB3}"/>
              </a:ext>
            </a:extLst>
          </p:cNvPr>
          <p:cNvSpPr txBox="1"/>
          <p:nvPr/>
        </p:nvSpPr>
        <p:spPr>
          <a:xfrm>
            <a:off x="10216551" y="491130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(Gooch, H, 2022)</a:t>
            </a:r>
          </a:p>
        </p:txBody>
      </p:sp>
    </p:spTree>
    <p:extLst>
      <p:ext uri="{BB962C8B-B14F-4D97-AF65-F5344CB8AC3E}">
        <p14:creationId xmlns:p14="http://schemas.microsoft.com/office/powerpoint/2010/main" val="3782533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C6063-E6FD-75BC-33F2-FAC3F8D2C138}"/>
              </a:ext>
            </a:extLst>
          </p:cNvPr>
          <p:cNvSpPr>
            <a:spLocks noGrp="1"/>
          </p:cNvSpPr>
          <p:nvPr>
            <p:ph type="title"/>
          </p:nvPr>
        </p:nvSpPr>
        <p:spPr>
          <a:xfrm>
            <a:off x="838200" y="365125"/>
            <a:ext cx="10515600" cy="1325563"/>
          </a:xfrm>
        </p:spPr>
        <p:txBody>
          <a:bodyPr>
            <a:normAutofit/>
          </a:bodyPr>
          <a:lstStyle/>
          <a:p>
            <a:r>
              <a:rPr lang="en-GB" sz="5400" dirty="0">
                <a:latin typeface="Times New Roman"/>
                <a:cs typeface="Calibri Light"/>
              </a:rPr>
              <a:t>Interpersonal skills</a:t>
            </a:r>
            <a:endParaRPr lang="en-GB" sz="5400" dirty="0">
              <a:latin typeface="Times New Roman"/>
            </a:endParaRP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D7A21E-5261-177C-9A74-C67A99B24BD5}"/>
              </a:ext>
            </a:extLst>
          </p:cNvPr>
          <p:cNvSpPr>
            <a:spLocks noGrp="1"/>
          </p:cNvSpPr>
          <p:nvPr>
            <p:ph idx="1"/>
          </p:nvPr>
        </p:nvSpPr>
        <p:spPr>
          <a:xfrm>
            <a:off x="838200" y="1958138"/>
            <a:ext cx="10515600" cy="2325394"/>
          </a:xfrm>
        </p:spPr>
        <p:txBody>
          <a:bodyPr vert="horz" lIns="91440" tIns="45720" rIns="91440" bIns="45720" rtlCol="0" anchor="t">
            <a:normAutofit/>
          </a:bodyPr>
          <a:lstStyle/>
          <a:p>
            <a:r>
              <a:rPr lang="en-GB" sz="2200" dirty="0">
                <a:latin typeface="Times New Roman"/>
                <a:cs typeface="Calibri"/>
              </a:rPr>
              <a:t>"</a:t>
            </a:r>
            <a:r>
              <a:rPr lang="en-GB" sz="2200" dirty="0">
                <a:latin typeface="Times New Roman"/>
                <a:ea typeface="+mn-lt"/>
                <a:cs typeface="+mn-lt"/>
              </a:rPr>
              <a:t>Interpersonal skills are those essential skills involved in dealing with and relating to other people"  (</a:t>
            </a:r>
            <a:r>
              <a:rPr lang="en-GB" sz="2200" dirty="0">
                <a:latin typeface="Times New Roman"/>
                <a:cs typeface="Calibri"/>
              </a:rPr>
              <a:t>McConnell, C. R, 2004, </a:t>
            </a:r>
            <a:r>
              <a:rPr lang="en-GB" sz="2200" dirty="0" err="1">
                <a:latin typeface="Times New Roman"/>
                <a:cs typeface="Calibri"/>
              </a:rPr>
              <a:t>n.a</a:t>
            </a:r>
            <a:r>
              <a:rPr lang="en-GB" sz="2200" dirty="0">
                <a:latin typeface="Times New Roman"/>
                <a:cs typeface="Calibri"/>
              </a:rPr>
              <a:t>). </a:t>
            </a:r>
            <a:endParaRPr lang="en-US" dirty="0">
              <a:latin typeface="Times New Roman"/>
              <a:cs typeface="Times New Roman"/>
            </a:endParaRPr>
          </a:p>
          <a:p>
            <a:r>
              <a:rPr lang="en-GB" sz="2200" dirty="0">
                <a:latin typeface="Times New Roman"/>
                <a:ea typeface="+mn-lt"/>
                <a:cs typeface="+mn-lt"/>
              </a:rPr>
              <a:t>"Involving both verbal and non—verbal behaviour. Such as listening, speaking, writing and non—verbally by facial expressions, gestures, posture, vocal cues and appearance as well as behaviour" (Zhang, 2018)</a:t>
            </a:r>
            <a:endParaRPr lang="en-GB" sz="2200" dirty="0">
              <a:latin typeface="Times New Roman"/>
              <a:ea typeface="Calibri"/>
              <a:cs typeface="Calibri"/>
            </a:endParaRPr>
          </a:p>
          <a:p>
            <a:pPr algn="ctr"/>
            <a:r>
              <a:rPr lang="en-GB" u="sng" dirty="0">
                <a:latin typeface="Times New Roman"/>
                <a:ea typeface="Calibri" panose="020F0502020204030204"/>
                <a:cs typeface="Calibri"/>
              </a:rPr>
              <a:t>Examples of interpersonal skills and their importance: </a:t>
            </a:r>
          </a:p>
          <a:p>
            <a:pPr algn="ctr"/>
            <a:endParaRPr lang="en-GB" u="sng" dirty="0">
              <a:latin typeface="Times New Roman"/>
              <a:ea typeface="Calibri" panose="020F0502020204030204"/>
              <a:cs typeface="Calibri"/>
            </a:endParaRPr>
          </a:p>
          <a:p>
            <a:endParaRPr lang="en-GB" dirty="0">
              <a:ea typeface="Calibri" panose="020F0502020204030204"/>
              <a:cs typeface="Calibri"/>
            </a:endParaRPr>
          </a:p>
        </p:txBody>
      </p:sp>
      <p:sp>
        <p:nvSpPr>
          <p:cNvPr id="4" name="TextBox 3">
            <a:extLst>
              <a:ext uri="{FF2B5EF4-FFF2-40B4-BE49-F238E27FC236}">
                <a16:creationId xmlns:a16="http://schemas.microsoft.com/office/drawing/2014/main" id="{1B5278E2-462E-701B-CB08-53700A9AC0B5}"/>
              </a:ext>
            </a:extLst>
          </p:cNvPr>
          <p:cNvSpPr txBox="1"/>
          <p:nvPr/>
        </p:nvSpPr>
        <p:spPr>
          <a:xfrm>
            <a:off x="296174" y="4882551"/>
            <a:ext cx="415218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latin typeface="Times New Roman"/>
                <a:cs typeface="Times New Roman"/>
              </a:rPr>
              <a:t>Active listening</a:t>
            </a:r>
            <a:r>
              <a:rPr lang="en-GB" sz="3600" b="1" dirty="0">
                <a:latin typeface="Times New Roman"/>
                <a:cs typeface="Times New Roman"/>
              </a:rPr>
              <a:t> </a:t>
            </a:r>
          </a:p>
        </p:txBody>
      </p:sp>
      <p:sp>
        <p:nvSpPr>
          <p:cNvPr id="7" name="TextBox 6">
            <a:extLst>
              <a:ext uri="{FF2B5EF4-FFF2-40B4-BE49-F238E27FC236}">
                <a16:creationId xmlns:a16="http://schemas.microsoft.com/office/drawing/2014/main" id="{63204799-AD75-B70D-17FD-A9202933D05B}"/>
              </a:ext>
            </a:extLst>
          </p:cNvPr>
          <p:cNvSpPr txBox="1"/>
          <p:nvPr/>
        </p:nvSpPr>
        <p:spPr>
          <a:xfrm>
            <a:off x="4493463" y="4881653"/>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latin typeface="Times New Roman"/>
                <a:cs typeface="Calibri"/>
              </a:rPr>
              <a:t>Empathy</a:t>
            </a:r>
            <a:r>
              <a:rPr lang="en-GB" dirty="0">
                <a:cs typeface="Calibri"/>
              </a:rPr>
              <a:t> </a:t>
            </a:r>
          </a:p>
        </p:txBody>
      </p:sp>
      <p:sp>
        <p:nvSpPr>
          <p:cNvPr id="8" name="TextBox 7">
            <a:extLst>
              <a:ext uri="{FF2B5EF4-FFF2-40B4-BE49-F238E27FC236}">
                <a16:creationId xmlns:a16="http://schemas.microsoft.com/office/drawing/2014/main" id="{F0F0E237-11CB-E9BB-C85C-A748753A6F97}"/>
              </a:ext>
            </a:extLst>
          </p:cNvPr>
          <p:cNvSpPr txBox="1"/>
          <p:nvPr/>
        </p:nvSpPr>
        <p:spPr>
          <a:xfrm>
            <a:off x="7166753" y="4823245"/>
            <a:ext cx="484229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latin typeface="Times New Roman"/>
                <a:cs typeface="Times New Roman"/>
              </a:rPr>
              <a:t>Purposeful questions</a:t>
            </a:r>
          </a:p>
        </p:txBody>
      </p:sp>
    </p:spTree>
    <p:extLst>
      <p:ext uri="{BB962C8B-B14F-4D97-AF65-F5344CB8AC3E}">
        <p14:creationId xmlns:p14="http://schemas.microsoft.com/office/powerpoint/2010/main" val="1266885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A932E-E7B3-2545-D7DC-80ADFCD6C41F}"/>
              </a:ext>
            </a:extLst>
          </p:cNvPr>
          <p:cNvSpPr>
            <a:spLocks noGrp="1"/>
          </p:cNvSpPr>
          <p:nvPr>
            <p:ph type="title"/>
          </p:nvPr>
        </p:nvSpPr>
        <p:spPr/>
        <p:txBody>
          <a:bodyPr/>
          <a:lstStyle/>
          <a:p>
            <a:r>
              <a:rPr lang="en-GB" b="1" dirty="0">
                <a:latin typeface="Times New Roman"/>
                <a:cs typeface="Calibri Light"/>
              </a:rPr>
              <a:t>Counselling skills </a:t>
            </a:r>
            <a:endParaRPr lang="en-GB" b="1" dirty="0">
              <a:latin typeface="Times New Roman"/>
            </a:endParaRPr>
          </a:p>
        </p:txBody>
      </p:sp>
      <p:sp>
        <p:nvSpPr>
          <p:cNvPr id="3" name="Content Placeholder 2">
            <a:extLst>
              <a:ext uri="{FF2B5EF4-FFF2-40B4-BE49-F238E27FC236}">
                <a16:creationId xmlns:a16="http://schemas.microsoft.com/office/drawing/2014/main" id="{A44D82AF-98D3-DD20-AC23-0D375F42AAA6}"/>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r>
              <a:rPr lang="en-GB" dirty="0">
                <a:latin typeface="Times New Roman"/>
                <a:cs typeface="Calibri"/>
              </a:rPr>
              <a:t>Counselling skills allow an opportunity for connection and allow a young person to feel listened to, over time this will allow for the Young People to feel comfortable enough to share issues. </a:t>
            </a:r>
            <a:endParaRPr lang="en-US">
              <a:latin typeface="Times New Roman"/>
              <a:ea typeface="Calibri" panose="020F0502020204030204"/>
              <a:cs typeface="Calibri"/>
            </a:endParaRPr>
          </a:p>
          <a:p>
            <a:pPr marL="0" indent="0">
              <a:buNone/>
            </a:pPr>
            <a:r>
              <a:rPr lang="en-GB" dirty="0">
                <a:latin typeface="Times New Roman"/>
                <a:cs typeface="Calibri"/>
              </a:rPr>
              <a:t>Counselling skills can be both verbal and non-verbal. </a:t>
            </a:r>
            <a:endParaRPr lang="en-US">
              <a:latin typeface="Times New Roman"/>
              <a:ea typeface="Calibri"/>
              <a:cs typeface="Calibri"/>
            </a:endParaRPr>
          </a:p>
          <a:p>
            <a:pPr marL="0" indent="0">
              <a:buNone/>
            </a:pPr>
            <a:r>
              <a:rPr lang="en-GB" dirty="0">
                <a:latin typeface="Times New Roman"/>
                <a:cs typeface="Calibri"/>
              </a:rPr>
              <a:t>Counselling skills are a set of skills or techniques used alongside interpersonal skills.</a:t>
            </a:r>
          </a:p>
          <a:p>
            <a:pPr marL="0" indent="0">
              <a:buNone/>
            </a:pPr>
            <a:endParaRPr lang="en-GB" dirty="0">
              <a:latin typeface="Carlito_s_1"/>
              <a:cs typeface="Calibri"/>
            </a:endParaRPr>
          </a:p>
          <a:p>
            <a:pPr marL="0" indent="0">
              <a:buNone/>
            </a:pPr>
            <a:endParaRPr lang="en-GB" dirty="0">
              <a:latin typeface="Carlito_s_1"/>
              <a:cs typeface="Calibri"/>
            </a:endParaRPr>
          </a:p>
          <a:p>
            <a:pPr marL="0" indent="0">
              <a:buNone/>
            </a:pPr>
            <a:endParaRPr lang="en-GB" dirty="0">
              <a:latin typeface="Carlito_s_1"/>
              <a:cs typeface="Calibri"/>
            </a:endParaRPr>
          </a:p>
        </p:txBody>
      </p:sp>
      <p:sp>
        <p:nvSpPr>
          <p:cNvPr id="5" name="TextBox 4">
            <a:extLst>
              <a:ext uri="{FF2B5EF4-FFF2-40B4-BE49-F238E27FC236}">
                <a16:creationId xmlns:a16="http://schemas.microsoft.com/office/drawing/2014/main" id="{0416BBCE-8BBF-D6C6-D221-76A9D4C8B626}"/>
              </a:ext>
            </a:extLst>
          </p:cNvPr>
          <p:cNvSpPr txBox="1"/>
          <p:nvPr/>
        </p:nvSpPr>
        <p:spPr>
          <a:xfrm>
            <a:off x="8677275" y="4292181"/>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Calibri"/>
                <a:cs typeface="Calibri"/>
              </a:rPr>
              <a:t>(</a:t>
            </a:r>
            <a:r>
              <a:rPr lang="en-GB" sz="2000" dirty="0" err="1">
                <a:ea typeface="Calibri"/>
                <a:cs typeface="Calibri"/>
              </a:rPr>
              <a:t>Luxmoore</a:t>
            </a:r>
            <a:r>
              <a:rPr lang="en-GB" sz="2000" dirty="0">
                <a:ea typeface="Calibri"/>
                <a:cs typeface="Calibri"/>
              </a:rPr>
              <a:t>, N. 2000, </a:t>
            </a:r>
            <a:r>
              <a:rPr lang="en-GB" sz="2000" dirty="0" err="1">
                <a:ea typeface="Calibri"/>
                <a:cs typeface="Calibri"/>
              </a:rPr>
              <a:t>n.a</a:t>
            </a:r>
            <a:r>
              <a:rPr lang="en-GB" sz="2000" dirty="0">
                <a:ea typeface="Calibri"/>
                <a:cs typeface="Calibri"/>
              </a:rPr>
              <a:t>)</a:t>
            </a:r>
          </a:p>
        </p:txBody>
      </p:sp>
    </p:spTree>
    <p:extLst>
      <p:ext uri="{BB962C8B-B14F-4D97-AF65-F5344CB8AC3E}">
        <p14:creationId xmlns:p14="http://schemas.microsoft.com/office/powerpoint/2010/main" val="2765253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7F1B1-0E31-AD43-4F2C-72386CC64C3E}"/>
              </a:ext>
            </a:extLst>
          </p:cNvPr>
          <p:cNvSpPr>
            <a:spLocks noGrp="1"/>
          </p:cNvSpPr>
          <p:nvPr>
            <p:ph type="title"/>
          </p:nvPr>
        </p:nvSpPr>
        <p:spPr/>
        <p:txBody>
          <a:bodyPr/>
          <a:lstStyle/>
          <a:p>
            <a:pPr algn="ctr"/>
            <a:r>
              <a:rPr lang="en-GB" b="1" dirty="0">
                <a:latin typeface="Times New Roman"/>
                <a:ea typeface="Calibri Light"/>
                <a:cs typeface="Calibri Light"/>
              </a:rPr>
              <a:t>Improve on counselling skills? Theories! </a:t>
            </a:r>
            <a:endParaRPr lang="en-GB" b="1">
              <a:latin typeface="Times New Roman"/>
              <a:cs typeface="Times New Roman"/>
            </a:endParaRPr>
          </a:p>
        </p:txBody>
      </p:sp>
      <p:sp>
        <p:nvSpPr>
          <p:cNvPr id="3" name="Content Placeholder 2">
            <a:extLst>
              <a:ext uri="{FF2B5EF4-FFF2-40B4-BE49-F238E27FC236}">
                <a16:creationId xmlns:a16="http://schemas.microsoft.com/office/drawing/2014/main" id="{C44BA691-A046-5483-13F9-AEAA6799CAFD}"/>
              </a:ext>
            </a:extLst>
          </p:cNvPr>
          <p:cNvSpPr>
            <a:spLocks noGrp="1"/>
          </p:cNvSpPr>
          <p:nvPr>
            <p:ph idx="1"/>
          </p:nvPr>
        </p:nvSpPr>
        <p:spPr>
          <a:xfrm>
            <a:off x="838200" y="1825625"/>
            <a:ext cx="10515600" cy="1332093"/>
          </a:xfrm>
        </p:spPr>
        <p:txBody>
          <a:bodyPr vert="horz" lIns="91440" tIns="45720" rIns="91440" bIns="45720" rtlCol="0" anchor="t">
            <a:normAutofit/>
          </a:bodyPr>
          <a:lstStyle/>
          <a:p>
            <a:r>
              <a:rPr lang="en-GB" dirty="0">
                <a:latin typeface="Times New Roman"/>
                <a:ea typeface="Calibri"/>
                <a:cs typeface="Calibri"/>
              </a:rPr>
              <a:t>Amongst Youth Work, it is important to utilise interpersonal and counselling skills to appropriately adapt dependent on the situation or young person.</a:t>
            </a:r>
          </a:p>
        </p:txBody>
      </p:sp>
      <p:sp>
        <p:nvSpPr>
          <p:cNvPr id="4" name="TextBox 3">
            <a:extLst>
              <a:ext uri="{FF2B5EF4-FFF2-40B4-BE49-F238E27FC236}">
                <a16:creationId xmlns:a16="http://schemas.microsoft.com/office/drawing/2014/main" id="{627E55F6-F589-A4FC-3677-DB65A41380ED}"/>
              </a:ext>
            </a:extLst>
          </p:cNvPr>
          <p:cNvSpPr txBox="1"/>
          <p:nvPr/>
        </p:nvSpPr>
        <p:spPr>
          <a:xfrm>
            <a:off x="1029421" y="3545458"/>
            <a:ext cx="101331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highlight>
                  <a:srgbClr val="FFFF00"/>
                </a:highlight>
                <a:latin typeface="Times New Roman"/>
                <a:ea typeface="Calibri"/>
                <a:cs typeface="Times New Roman"/>
              </a:rPr>
              <a:t>Improve = Look at and understand theories + better understand = better effectiveness of performance</a:t>
            </a:r>
            <a:endParaRPr lang="en-US" dirty="0"/>
          </a:p>
        </p:txBody>
      </p:sp>
      <p:sp>
        <p:nvSpPr>
          <p:cNvPr id="5" name="TextBox 4">
            <a:extLst>
              <a:ext uri="{FF2B5EF4-FFF2-40B4-BE49-F238E27FC236}">
                <a16:creationId xmlns:a16="http://schemas.microsoft.com/office/drawing/2014/main" id="{82520393-5334-89EC-D61A-49B51262A99E}"/>
              </a:ext>
            </a:extLst>
          </p:cNvPr>
          <p:cNvSpPr txBox="1"/>
          <p:nvPr/>
        </p:nvSpPr>
        <p:spPr>
          <a:xfrm>
            <a:off x="1373577" y="4896030"/>
            <a:ext cx="360584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latin typeface="Times New Roman"/>
                <a:ea typeface="Calibri"/>
                <a:cs typeface="Times New Roman"/>
              </a:rPr>
              <a:t>Carl Rogers </a:t>
            </a:r>
          </a:p>
        </p:txBody>
      </p:sp>
      <p:sp>
        <p:nvSpPr>
          <p:cNvPr id="6" name="TextBox 5">
            <a:extLst>
              <a:ext uri="{FF2B5EF4-FFF2-40B4-BE49-F238E27FC236}">
                <a16:creationId xmlns:a16="http://schemas.microsoft.com/office/drawing/2014/main" id="{F0A2D15A-1FEE-5F05-6F6D-F5E79A140192}"/>
              </a:ext>
            </a:extLst>
          </p:cNvPr>
          <p:cNvSpPr txBox="1"/>
          <p:nvPr/>
        </p:nvSpPr>
        <p:spPr>
          <a:xfrm>
            <a:off x="6994225" y="4895131"/>
            <a:ext cx="382150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latin typeface="Times New Roman"/>
                <a:ea typeface="Calibri"/>
                <a:cs typeface="Calibri"/>
              </a:rPr>
              <a:t>Gerard Egan </a:t>
            </a:r>
          </a:p>
        </p:txBody>
      </p:sp>
    </p:spTree>
    <p:extLst>
      <p:ext uri="{BB962C8B-B14F-4D97-AF65-F5344CB8AC3E}">
        <p14:creationId xmlns:p14="http://schemas.microsoft.com/office/powerpoint/2010/main" val="302845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7F7C-21CB-FE2D-6895-0F22EFC34660}"/>
              </a:ext>
            </a:extLst>
          </p:cNvPr>
          <p:cNvSpPr>
            <a:spLocks noGrp="1"/>
          </p:cNvSpPr>
          <p:nvPr>
            <p:ph type="title"/>
          </p:nvPr>
        </p:nvSpPr>
        <p:spPr/>
        <p:txBody>
          <a:bodyPr/>
          <a:lstStyle/>
          <a:p>
            <a:r>
              <a:rPr lang="en-GB" b="1" dirty="0">
                <a:latin typeface="Times New Roman"/>
                <a:ea typeface="Calibri Light"/>
                <a:cs typeface="Calibri Light"/>
              </a:rPr>
              <a:t>Carl Rogers and person </a:t>
            </a:r>
            <a:r>
              <a:rPr lang="en-GB" b="1" dirty="0" err="1">
                <a:latin typeface="Times New Roman"/>
                <a:ea typeface="Calibri Light"/>
                <a:cs typeface="Calibri Light"/>
              </a:rPr>
              <a:t>centered</a:t>
            </a:r>
            <a:r>
              <a:rPr lang="en-GB" b="1" dirty="0">
                <a:latin typeface="Times New Roman"/>
                <a:ea typeface="Calibri Light"/>
                <a:cs typeface="Calibri Light"/>
              </a:rPr>
              <a:t> approach</a:t>
            </a:r>
            <a:endParaRPr lang="en-GB" b="1" dirty="0">
              <a:latin typeface="Times New Roman"/>
            </a:endParaRPr>
          </a:p>
        </p:txBody>
      </p:sp>
      <p:sp>
        <p:nvSpPr>
          <p:cNvPr id="3" name="Content Placeholder 2">
            <a:extLst>
              <a:ext uri="{FF2B5EF4-FFF2-40B4-BE49-F238E27FC236}">
                <a16:creationId xmlns:a16="http://schemas.microsoft.com/office/drawing/2014/main" id="{28B5D649-8211-4C52-C461-29903F8CE1AD}"/>
              </a:ext>
            </a:extLst>
          </p:cNvPr>
          <p:cNvSpPr>
            <a:spLocks noGrp="1"/>
          </p:cNvSpPr>
          <p:nvPr>
            <p:ph idx="1"/>
          </p:nvPr>
        </p:nvSpPr>
        <p:spPr>
          <a:xfrm>
            <a:off x="838200" y="1825625"/>
            <a:ext cx="10515600" cy="872018"/>
          </a:xfrm>
        </p:spPr>
        <p:txBody>
          <a:bodyPr vert="horz" lIns="91440" tIns="45720" rIns="91440" bIns="45720" rtlCol="0" anchor="t">
            <a:normAutofit/>
          </a:bodyPr>
          <a:lstStyle/>
          <a:p>
            <a:r>
              <a:rPr lang="en-GB" sz="2000" dirty="0">
                <a:ea typeface="Calibri"/>
                <a:cs typeface="Calibri"/>
              </a:rPr>
              <a:t>Client is at the </a:t>
            </a:r>
            <a:r>
              <a:rPr lang="en-GB" sz="2000" dirty="0" err="1">
                <a:ea typeface="Calibri"/>
                <a:cs typeface="Calibri"/>
              </a:rPr>
              <a:t>center</a:t>
            </a:r>
            <a:r>
              <a:rPr lang="en-GB" sz="2000" dirty="0">
                <a:ea typeface="Calibri"/>
                <a:cs typeface="Calibri"/>
              </a:rPr>
              <a:t> of the helping process, it is a process of "self actualisation" (Sanders, 2012, p.32).</a:t>
            </a:r>
          </a:p>
          <a:p>
            <a:endParaRPr lang="en-GB" sz="2000" dirty="0">
              <a:ea typeface="Calibri"/>
              <a:cs typeface="Calibri"/>
            </a:endParaRPr>
          </a:p>
        </p:txBody>
      </p:sp>
      <p:sp>
        <p:nvSpPr>
          <p:cNvPr id="5" name="TextBox 4">
            <a:extLst>
              <a:ext uri="{FF2B5EF4-FFF2-40B4-BE49-F238E27FC236}">
                <a16:creationId xmlns:a16="http://schemas.microsoft.com/office/drawing/2014/main" id="{8A5B867B-3B7E-FCF9-B9F6-B85C5379FF30}"/>
              </a:ext>
            </a:extLst>
          </p:cNvPr>
          <p:cNvSpPr txBox="1"/>
          <p:nvPr/>
        </p:nvSpPr>
        <p:spPr>
          <a:xfrm>
            <a:off x="971011" y="2825691"/>
            <a:ext cx="21968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A relationship exists between them</a:t>
            </a:r>
          </a:p>
        </p:txBody>
      </p:sp>
      <p:sp>
        <p:nvSpPr>
          <p:cNvPr id="6" name="TextBox 5">
            <a:extLst>
              <a:ext uri="{FF2B5EF4-FFF2-40B4-BE49-F238E27FC236}">
                <a16:creationId xmlns:a16="http://schemas.microsoft.com/office/drawing/2014/main" id="{125E9437-2AD2-095C-B5AB-5AD3B1BCFAFB}"/>
              </a:ext>
            </a:extLst>
          </p:cNvPr>
          <p:cNvSpPr txBox="1"/>
          <p:nvPr/>
        </p:nvSpPr>
        <p:spPr>
          <a:xfrm>
            <a:off x="4722603" y="278165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The young person is to be in a state of incongruence</a:t>
            </a:r>
          </a:p>
        </p:txBody>
      </p:sp>
      <p:sp>
        <p:nvSpPr>
          <p:cNvPr id="7" name="TextBox 6">
            <a:extLst>
              <a:ext uri="{FF2B5EF4-FFF2-40B4-BE49-F238E27FC236}">
                <a16:creationId xmlns:a16="http://schemas.microsoft.com/office/drawing/2014/main" id="{2677B64C-9A85-719F-8C0D-4E7CB4443B7C}"/>
              </a:ext>
            </a:extLst>
          </p:cNvPr>
          <p:cNvSpPr txBox="1"/>
          <p:nvPr/>
        </p:nvSpPr>
        <p:spPr>
          <a:xfrm>
            <a:off x="8905516" y="2780760"/>
            <a:ext cx="23118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The Youth Worker is congruent (genuine) </a:t>
            </a:r>
          </a:p>
        </p:txBody>
      </p:sp>
      <p:sp>
        <p:nvSpPr>
          <p:cNvPr id="8" name="TextBox 7">
            <a:extLst>
              <a:ext uri="{FF2B5EF4-FFF2-40B4-BE49-F238E27FC236}">
                <a16:creationId xmlns:a16="http://schemas.microsoft.com/office/drawing/2014/main" id="{811F913D-2B8C-60D1-7EB2-B30A340327AB}"/>
              </a:ext>
            </a:extLst>
          </p:cNvPr>
          <p:cNvSpPr txBox="1"/>
          <p:nvPr/>
        </p:nvSpPr>
        <p:spPr>
          <a:xfrm>
            <a:off x="8904617" y="4562655"/>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The Youth Worker feels unconditional </a:t>
            </a:r>
            <a:r>
              <a:rPr lang="en-GB" dirty="0" err="1">
                <a:ea typeface="Calibri"/>
                <a:cs typeface="Calibri"/>
              </a:rPr>
              <a:t>postitive</a:t>
            </a:r>
            <a:r>
              <a:rPr lang="en-GB" dirty="0">
                <a:ea typeface="Calibri"/>
                <a:cs typeface="Calibri"/>
              </a:rPr>
              <a:t> regard for the young person</a:t>
            </a:r>
          </a:p>
        </p:txBody>
      </p:sp>
      <p:sp>
        <p:nvSpPr>
          <p:cNvPr id="9" name="TextBox 8">
            <a:extLst>
              <a:ext uri="{FF2B5EF4-FFF2-40B4-BE49-F238E27FC236}">
                <a16:creationId xmlns:a16="http://schemas.microsoft.com/office/drawing/2014/main" id="{3AD9998B-C898-99BD-F01E-D54F29EC25A5}"/>
              </a:ext>
            </a:extLst>
          </p:cNvPr>
          <p:cNvSpPr txBox="1"/>
          <p:nvPr/>
        </p:nvSpPr>
        <p:spPr>
          <a:xfrm>
            <a:off x="4777417" y="4561756"/>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The Youth Worker attempts to project empathetic understanding with the young person</a:t>
            </a:r>
          </a:p>
        </p:txBody>
      </p:sp>
      <p:sp>
        <p:nvSpPr>
          <p:cNvPr id="10" name="TextBox 9">
            <a:extLst>
              <a:ext uri="{FF2B5EF4-FFF2-40B4-BE49-F238E27FC236}">
                <a16:creationId xmlns:a16="http://schemas.microsoft.com/office/drawing/2014/main" id="{05B58997-9C25-D933-00D4-E6C821DE497A}"/>
              </a:ext>
            </a:extLst>
          </p:cNvPr>
          <p:cNvSpPr txBox="1"/>
          <p:nvPr/>
        </p:nvSpPr>
        <p:spPr>
          <a:xfrm>
            <a:off x="793990" y="4560858"/>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The young person accepts and receives empathy, Unconditional positive regard and genuineness from the Youth Worker</a:t>
            </a:r>
          </a:p>
        </p:txBody>
      </p:sp>
      <p:cxnSp>
        <p:nvCxnSpPr>
          <p:cNvPr id="11" name="Straight Arrow Connector 10">
            <a:extLst>
              <a:ext uri="{FF2B5EF4-FFF2-40B4-BE49-F238E27FC236}">
                <a16:creationId xmlns:a16="http://schemas.microsoft.com/office/drawing/2014/main" id="{FD8226B8-97A1-F88D-54E4-89FFD8B06B33}"/>
              </a:ext>
            </a:extLst>
          </p:cNvPr>
          <p:cNvCxnSpPr/>
          <p:nvPr/>
        </p:nvCxnSpPr>
        <p:spPr>
          <a:xfrm>
            <a:off x="3159604" y="3181170"/>
            <a:ext cx="1187569" cy="86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F34E497-1A05-D268-C4C5-2177E60C90D1}"/>
              </a:ext>
            </a:extLst>
          </p:cNvPr>
          <p:cNvCxnSpPr/>
          <p:nvPr/>
        </p:nvCxnSpPr>
        <p:spPr>
          <a:xfrm>
            <a:off x="7428781" y="3180271"/>
            <a:ext cx="1158815" cy="86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ADBB8C78-CB9E-3EA4-6E81-30A4499C8B2D}"/>
              </a:ext>
            </a:extLst>
          </p:cNvPr>
          <p:cNvCxnSpPr/>
          <p:nvPr/>
        </p:nvCxnSpPr>
        <p:spPr>
          <a:xfrm>
            <a:off x="9828901" y="3596317"/>
            <a:ext cx="8627" cy="8425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2F3FA4F3-29D7-834E-B8DE-7D06065D6A5E}"/>
              </a:ext>
            </a:extLst>
          </p:cNvPr>
          <p:cNvCxnSpPr/>
          <p:nvPr/>
        </p:nvCxnSpPr>
        <p:spPr>
          <a:xfrm flipH="1">
            <a:off x="7363724" y="5076286"/>
            <a:ext cx="1429109" cy="86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EF739B23-A3E3-4A17-1B5A-237CCD716CBB}"/>
              </a:ext>
            </a:extLst>
          </p:cNvPr>
          <p:cNvCxnSpPr/>
          <p:nvPr/>
        </p:nvCxnSpPr>
        <p:spPr>
          <a:xfrm flipH="1" flipV="1">
            <a:off x="3135882" y="5170278"/>
            <a:ext cx="1572882" cy="488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C5F72849-D5D7-C106-7D13-D0860171120A}"/>
              </a:ext>
            </a:extLst>
          </p:cNvPr>
          <p:cNvSpPr txBox="1"/>
          <p:nvPr/>
        </p:nvSpPr>
        <p:spPr>
          <a:xfrm>
            <a:off x="9903843" y="638139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(Sanders, 2004, p.66)</a:t>
            </a:r>
          </a:p>
        </p:txBody>
      </p:sp>
    </p:spTree>
    <p:extLst>
      <p:ext uri="{BB962C8B-B14F-4D97-AF65-F5344CB8AC3E}">
        <p14:creationId xmlns:p14="http://schemas.microsoft.com/office/powerpoint/2010/main" val="3921541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70114-23F5-F0D1-A0AE-F2A14037C292}"/>
              </a:ext>
            </a:extLst>
          </p:cNvPr>
          <p:cNvSpPr>
            <a:spLocks noGrp="1"/>
          </p:cNvSpPr>
          <p:nvPr>
            <p:ph type="title"/>
          </p:nvPr>
        </p:nvSpPr>
        <p:spPr/>
        <p:txBody>
          <a:bodyPr/>
          <a:lstStyle/>
          <a:p>
            <a:r>
              <a:rPr lang="en-GB" b="1" dirty="0">
                <a:latin typeface="Times New Roman"/>
                <a:ea typeface="Calibri Light"/>
                <a:cs typeface="Calibri Light"/>
              </a:rPr>
              <a:t>Gerard Egan </a:t>
            </a:r>
            <a:endParaRPr lang="en-GB" b="1" dirty="0">
              <a:latin typeface="Times New Roman"/>
            </a:endParaRPr>
          </a:p>
        </p:txBody>
      </p:sp>
      <p:sp>
        <p:nvSpPr>
          <p:cNvPr id="3" name="Content Placeholder 2">
            <a:extLst>
              <a:ext uri="{FF2B5EF4-FFF2-40B4-BE49-F238E27FC236}">
                <a16:creationId xmlns:a16="http://schemas.microsoft.com/office/drawing/2014/main" id="{627073DB-37A1-A7C0-5AB0-D793B884BF1A}"/>
              </a:ext>
            </a:extLst>
          </p:cNvPr>
          <p:cNvSpPr>
            <a:spLocks noGrp="1"/>
          </p:cNvSpPr>
          <p:nvPr>
            <p:ph idx="1"/>
          </p:nvPr>
        </p:nvSpPr>
        <p:spPr/>
        <p:txBody>
          <a:bodyPr vert="horz" lIns="91440" tIns="45720" rIns="91440" bIns="45720" rtlCol="0" anchor="t">
            <a:normAutofit/>
          </a:bodyPr>
          <a:lstStyle/>
          <a:p>
            <a:pPr algn="ctr"/>
            <a:r>
              <a:rPr lang="en-GB" sz="2000" dirty="0">
                <a:latin typeface="Times New Roman"/>
                <a:ea typeface="Calibri"/>
                <a:cs typeface="Calibri"/>
              </a:rPr>
              <a:t>"Change the way you offer help if you are to improve as a helper" (Sanders, 2004, p.73)</a:t>
            </a:r>
            <a:endParaRPr lang="en-GB">
              <a:latin typeface="Times New Roman"/>
              <a:ea typeface="Calibri" panose="020F0502020204030204"/>
              <a:cs typeface="Calibri" panose="020F0502020204030204"/>
            </a:endParaRPr>
          </a:p>
        </p:txBody>
      </p:sp>
      <p:sp>
        <p:nvSpPr>
          <p:cNvPr id="5" name="TextBox 4">
            <a:extLst>
              <a:ext uri="{FF2B5EF4-FFF2-40B4-BE49-F238E27FC236}">
                <a16:creationId xmlns:a16="http://schemas.microsoft.com/office/drawing/2014/main" id="{8537775E-21BF-360D-8DD0-FCAE8930B21B}"/>
              </a:ext>
            </a:extLst>
          </p:cNvPr>
          <p:cNvSpPr txBox="1"/>
          <p:nvPr/>
        </p:nvSpPr>
        <p:spPr>
          <a:xfrm>
            <a:off x="841614" y="2940709"/>
            <a:ext cx="245565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highlight>
                  <a:srgbClr val="FFFF00"/>
                </a:highlight>
                <a:latin typeface="Times New Roman"/>
                <a:ea typeface="Calibri"/>
                <a:cs typeface="Times New Roman"/>
              </a:rPr>
              <a:t>Exploration: </a:t>
            </a:r>
          </a:p>
          <a:p>
            <a:r>
              <a:rPr lang="en-GB" dirty="0">
                <a:highlight>
                  <a:srgbClr val="FFFF00"/>
                </a:highlight>
                <a:latin typeface="Times New Roman"/>
                <a:ea typeface="Calibri"/>
                <a:cs typeface="Times New Roman"/>
              </a:rPr>
              <a:t>Warm relationship with the young person </a:t>
            </a:r>
          </a:p>
          <a:p>
            <a:endParaRPr lang="en-GB" dirty="0">
              <a:highlight>
                <a:srgbClr val="FFFF00"/>
              </a:highlight>
              <a:latin typeface="Times New Roman"/>
              <a:ea typeface="Calibri"/>
              <a:cs typeface="Times New Roman"/>
            </a:endParaRPr>
          </a:p>
          <a:p>
            <a:endParaRPr lang="en-GB" dirty="0">
              <a:highlight>
                <a:srgbClr val="FFFF00"/>
              </a:highlight>
              <a:latin typeface="Times New Roman"/>
              <a:ea typeface="Calibri"/>
              <a:cs typeface="Times New Roman"/>
            </a:endParaRPr>
          </a:p>
          <a:p>
            <a:r>
              <a:rPr lang="en-GB" b="1" u="sng" dirty="0">
                <a:highlight>
                  <a:srgbClr val="FFFF00"/>
                </a:highlight>
                <a:latin typeface="Times New Roman"/>
                <a:ea typeface="Calibri"/>
                <a:cs typeface="Times New Roman"/>
              </a:rPr>
              <a:t>Skills: </a:t>
            </a:r>
          </a:p>
          <a:p>
            <a:r>
              <a:rPr lang="en-GB" dirty="0">
                <a:highlight>
                  <a:srgbClr val="FFFF00"/>
                </a:highlight>
                <a:latin typeface="Times New Roman"/>
                <a:ea typeface="Calibri"/>
                <a:cs typeface="Times New Roman"/>
              </a:rPr>
              <a:t>Active listening </a:t>
            </a:r>
          </a:p>
          <a:p>
            <a:r>
              <a:rPr lang="en-GB" dirty="0">
                <a:highlight>
                  <a:srgbClr val="FFFF00"/>
                </a:highlight>
                <a:latin typeface="Times New Roman"/>
                <a:ea typeface="Calibri"/>
                <a:cs typeface="Times New Roman"/>
              </a:rPr>
              <a:t>Maintaining contact </a:t>
            </a:r>
          </a:p>
          <a:p>
            <a:r>
              <a:rPr lang="en-GB" dirty="0">
                <a:highlight>
                  <a:srgbClr val="FFFF00"/>
                </a:highlight>
                <a:latin typeface="Times New Roman"/>
                <a:ea typeface="Calibri"/>
                <a:cs typeface="Times New Roman"/>
              </a:rPr>
              <a:t>Clarifying </a:t>
            </a:r>
          </a:p>
        </p:txBody>
      </p:sp>
      <p:sp>
        <p:nvSpPr>
          <p:cNvPr id="6" name="TextBox 5">
            <a:extLst>
              <a:ext uri="{FF2B5EF4-FFF2-40B4-BE49-F238E27FC236}">
                <a16:creationId xmlns:a16="http://schemas.microsoft.com/office/drawing/2014/main" id="{FDC11E81-EE27-A009-6B62-E3A847AC8A87}"/>
              </a:ext>
            </a:extLst>
          </p:cNvPr>
          <p:cNvSpPr txBox="1"/>
          <p:nvPr/>
        </p:nvSpPr>
        <p:spPr>
          <a:xfrm>
            <a:off x="4621961" y="2925433"/>
            <a:ext cx="27432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highlight>
                  <a:srgbClr val="00FF00"/>
                </a:highlight>
                <a:latin typeface="Times New Roman"/>
                <a:ea typeface="Calibri"/>
                <a:cs typeface="Times New Roman"/>
              </a:rPr>
              <a:t>Aims: </a:t>
            </a:r>
          </a:p>
          <a:p>
            <a:r>
              <a:rPr lang="en-GB" dirty="0">
                <a:highlight>
                  <a:srgbClr val="00FF00"/>
                </a:highlight>
                <a:latin typeface="Times New Roman"/>
                <a:ea typeface="Calibri"/>
                <a:cs typeface="Times New Roman"/>
              </a:rPr>
              <a:t>Helping young people see themselves through a different perspective </a:t>
            </a:r>
          </a:p>
          <a:p>
            <a:endParaRPr lang="en-GB" dirty="0">
              <a:highlight>
                <a:srgbClr val="00FF00"/>
              </a:highlight>
              <a:latin typeface="Times New Roman"/>
              <a:ea typeface="Calibri"/>
              <a:cs typeface="Times New Roman"/>
            </a:endParaRPr>
          </a:p>
          <a:p>
            <a:r>
              <a:rPr lang="en-GB" b="1" u="sng" dirty="0">
                <a:highlight>
                  <a:srgbClr val="00FF00"/>
                </a:highlight>
                <a:latin typeface="Times New Roman"/>
                <a:ea typeface="Calibri"/>
                <a:cs typeface="Times New Roman"/>
              </a:rPr>
              <a:t>Skills: </a:t>
            </a:r>
          </a:p>
          <a:p>
            <a:r>
              <a:rPr lang="en-GB" dirty="0">
                <a:highlight>
                  <a:srgbClr val="00FF00"/>
                </a:highlight>
                <a:latin typeface="Times New Roman"/>
                <a:ea typeface="Calibri"/>
                <a:cs typeface="Times New Roman"/>
              </a:rPr>
              <a:t>All the skills from stage 1 +</a:t>
            </a:r>
          </a:p>
          <a:p>
            <a:r>
              <a:rPr lang="en-GB" dirty="0">
                <a:highlight>
                  <a:srgbClr val="00FF00"/>
                </a:highlight>
                <a:latin typeface="Times New Roman"/>
                <a:ea typeface="Calibri"/>
                <a:cs typeface="Times New Roman"/>
              </a:rPr>
              <a:t>Goal setting</a:t>
            </a:r>
          </a:p>
          <a:p>
            <a:r>
              <a:rPr lang="en-GB" dirty="0">
                <a:highlight>
                  <a:srgbClr val="00FF00"/>
                </a:highlight>
                <a:latin typeface="Times New Roman"/>
                <a:ea typeface="Calibri"/>
                <a:cs typeface="Times New Roman"/>
              </a:rPr>
              <a:t>Challenging the young person view </a:t>
            </a:r>
          </a:p>
          <a:p>
            <a:endParaRPr lang="en-GB" dirty="0">
              <a:highlight>
                <a:srgbClr val="00FF00"/>
              </a:highlight>
              <a:latin typeface="Times New Roman"/>
              <a:ea typeface="Calibri"/>
              <a:cs typeface="Times New Roman"/>
            </a:endParaRPr>
          </a:p>
        </p:txBody>
      </p:sp>
      <p:sp>
        <p:nvSpPr>
          <p:cNvPr id="7" name="TextBox 6">
            <a:extLst>
              <a:ext uri="{FF2B5EF4-FFF2-40B4-BE49-F238E27FC236}">
                <a16:creationId xmlns:a16="http://schemas.microsoft.com/office/drawing/2014/main" id="{4AB76E74-1C6D-2543-6853-A12A3EFD5EB3}"/>
              </a:ext>
            </a:extLst>
          </p:cNvPr>
          <p:cNvSpPr txBox="1"/>
          <p:nvPr/>
        </p:nvSpPr>
        <p:spPr>
          <a:xfrm>
            <a:off x="8531704" y="2924534"/>
            <a:ext cx="27432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highlight>
                  <a:srgbClr val="00FFFF"/>
                </a:highlight>
                <a:latin typeface="Times New Roman"/>
                <a:ea typeface="Calibri"/>
                <a:cs typeface="Times New Roman"/>
              </a:rPr>
              <a:t>Action planning: </a:t>
            </a:r>
          </a:p>
          <a:p>
            <a:r>
              <a:rPr lang="en-GB" dirty="0">
                <a:highlight>
                  <a:srgbClr val="00FFFF"/>
                </a:highlight>
                <a:latin typeface="Times New Roman"/>
                <a:ea typeface="Calibri"/>
                <a:cs typeface="Times New Roman"/>
              </a:rPr>
              <a:t>Helping a young person to change the way they see a situation</a:t>
            </a:r>
          </a:p>
          <a:p>
            <a:endParaRPr lang="en-GB" dirty="0">
              <a:highlight>
                <a:srgbClr val="00FFFF"/>
              </a:highlight>
              <a:latin typeface="Times New Roman"/>
              <a:ea typeface="Calibri"/>
              <a:cs typeface="Times New Roman"/>
            </a:endParaRPr>
          </a:p>
          <a:p>
            <a:r>
              <a:rPr lang="en-GB" b="1" u="sng" dirty="0">
                <a:highlight>
                  <a:srgbClr val="00FFFF"/>
                </a:highlight>
                <a:latin typeface="Times New Roman"/>
                <a:ea typeface="Calibri"/>
                <a:cs typeface="Times New Roman"/>
              </a:rPr>
              <a:t>Skills: </a:t>
            </a:r>
          </a:p>
          <a:p>
            <a:r>
              <a:rPr lang="en-GB" dirty="0">
                <a:highlight>
                  <a:srgbClr val="00FFFF"/>
                </a:highlight>
                <a:latin typeface="Times New Roman"/>
                <a:ea typeface="Calibri"/>
                <a:cs typeface="Times New Roman"/>
              </a:rPr>
              <a:t>All from stage 1 and 2 +</a:t>
            </a:r>
          </a:p>
          <a:p>
            <a:r>
              <a:rPr lang="en-GB" dirty="0">
                <a:highlight>
                  <a:srgbClr val="00FFFF"/>
                </a:highlight>
                <a:latin typeface="Times New Roman"/>
                <a:ea typeface="Calibri"/>
                <a:cs typeface="Times New Roman"/>
              </a:rPr>
              <a:t>Developing action plans </a:t>
            </a:r>
          </a:p>
          <a:p>
            <a:r>
              <a:rPr lang="en-GB" dirty="0">
                <a:highlight>
                  <a:srgbClr val="00FFFF"/>
                </a:highlight>
                <a:latin typeface="Times New Roman"/>
                <a:ea typeface="Calibri"/>
                <a:cs typeface="Times New Roman"/>
              </a:rPr>
              <a:t>Evaluating actions </a:t>
            </a:r>
          </a:p>
          <a:p>
            <a:endParaRPr lang="en-GB" dirty="0">
              <a:latin typeface="Times New Roman"/>
              <a:ea typeface="Calibri"/>
              <a:cs typeface="Times New Roman"/>
            </a:endParaRPr>
          </a:p>
        </p:txBody>
      </p:sp>
      <p:cxnSp>
        <p:nvCxnSpPr>
          <p:cNvPr id="8" name="Straight Arrow Connector 7">
            <a:extLst>
              <a:ext uri="{FF2B5EF4-FFF2-40B4-BE49-F238E27FC236}">
                <a16:creationId xmlns:a16="http://schemas.microsoft.com/office/drawing/2014/main" id="{40F81E08-B73C-3111-80C1-36F3C22B828D}"/>
              </a:ext>
            </a:extLst>
          </p:cNvPr>
          <p:cNvCxnSpPr/>
          <p:nvPr/>
        </p:nvCxnSpPr>
        <p:spPr>
          <a:xfrm flipV="1">
            <a:off x="2831621" y="4069512"/>
            <a:ext cx="1431984" cy="57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0971C5E-CCF2-081E-4974-956608F64E3E}"/>
              </a:ext>
            </a:extLst>
          </p:cNvPr>
          <p:cNvCxnSpPr/>
          <p:nvPr/>
        </p:nvCxnSpPr>
        <p:spPr>
          <a:xfrm flipV="1">
            <a:off x="7014533" y="4068613"/>
            <a:ext cx="1216324" cy="57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8BC81BB7-0252-9BA6-3D0A-FA1C79781D75}"/>
              </a:ext>
            </a:extLst>
          </p:cNvPr>
          <p:cNvSpPr txBox="1"/>
          <p:nvPr/>
        </p:nvSpPr>
        <p:spPr>
          <a:xfrm>
            <a:off x="9449159" y="6358027"/>
            <a:ext cx="25131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(Sanders, 2004, p.73-75)</a:t>
            </a:r>
          </a:p>
        </p:txBody>
      </p:sp>
    </p:spTree>
    <p:extLst>
      <p:ext uri="{BB962C8B-B14F-4D97-AF65-F5344CB8AC3E}">
        <p14:creationId xmlns:p14="http://schemas.microsoft.com/office/powerpoint/2010/main" val="3237375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9873A-0290-D77E-8F74-4214E475519B}"/>
              </a:ext>
            </a:extLst>
          </p:cNvPr>
          <p:cNvSpPr>
            <a:spLocks noGrp="1"/>
          </p:cNvSpPr>
          <p:nvPr>
            <p:ph type="title"/>
          </p:nvPr>
        </p:nvSpPr>
        <p:spPr>
          <a:xfrm>
            <a:off x="524741" y="620392"/>
            <a:ext cx="3808268" cy="5504688"/>
          </a:xfrm>
        </p:spPr>
        <p:txBody>
          <a:bodyPr>
            <a:normAutofit/>
          </a:bodyPr>
          <a:lstStyle/>
          <a:p>
            <a:r>
              <a:rPr lang="en-GB" sz="5600" b="1" u="sng">
                <a:solidFill>
                  <a:schemeClr val="accent5"/>
                </a:solidFill>
                <a:latin typeface="Times New Roman"/>
                <a:ea typeface="Calibri Light"/>
                <a:cs typeface="Calibri Light"/>
              </a:rPr>
              <a:t>Conclusion</a:t>
            </a:r>
            <a:endParaRPr lang="en-US" sz="5600">
              <a:solidFill>
                <a:schemeClr val="accent5"/>
              </a:solidFill>
              <a:latin typeface="Times New Roman"/>
            </a:endParaRPr>
          </a:p>
        </p:txBody>
      </p:sp>
      <p:graphicFrame>
        <p:nvGraphicFramePr>
          <p:cNvPr id="13" name="Content Placeholder 2">
            <a:extLst>
              <a:ext uri="{FF2B5EF4-FFF2-40B4-BE49-F238E27FC236}">
                <a16:creationId xmlns:a16="http://schemas.microsoft.com/office/drawing/2014/main" id="{FFA72E57-1796-80B7-30F0-A81F5D8763FB}"/>
              </a:ext>
            </a:extLst>
          </p:cNvPr>
          <p:cNvGraphicFramePr>
            <a:graphicFrameLocks noGrp="1"/>
          </p:cNvGraphicFramePr>
          <p:nvPr>
            <p:ph idx="1"/>
            <p:extLst>
              <p:ext uri="{D42A27DB-BD31-4B8C-83A1-F6EECF244321}">
                <p14:modId xmlns:p14="http://schemas.microsoft.com/office/powerpoint/2010/main" val="341010659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6727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D8053C-AF28-403A-90F2-67A100EDE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0BCDCE7-03A4-438B-9B4A-0F5E37C4C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2677" y="456020"/>
            <a:ext cx="6737282" cy="6032228"/>
          </a:xfrm>
          <a:custGeom>
            <a:avLst/>
            <a:gdLst>
              <a:gd name="connsiteX0" fmla="*/ 3069307 w 6737282"/>
              <a:gd name="connsiteY0" fmla="*/ 4550727 h 6032228"/>
              <a:gd name="connsiteX1" fmla="*/ 3741218 w 6737282"/>
              <a:gd name="connsiteY1" fmla="*/ 4550727 h 6032228"/>
              <a:gd name="connsiteX2" fmla="*/ 3772850 w 6737282"/>
              <a:gd name="connsiteY2" fmla="*/ 4554928 h 6032228"/>
              <a:gd name="connsiteX3" fmla="*/ 3794605 w 6737282"/>
              <a:gd name="connsiteY3" fmla="*/ 4564050 h 6032228"/>
              <a:gd name="connsiteX4" fmla="*/ 3781310 w 6737282"/>
              <a:gd name="connsiteY4" fmla="*/ 4587045 h 6032228"/>
              <a:gd name="connsiteX5" fmla="*/ 3310252 w 6737282"/>
              <a:gd name="connsiteY5" fmla="*/ 5401750 h 6032228"/>
              <a:gd name="connsiteX6" fmla="*/ 3029607 w 6737282"/>
              <a:gd name="connsiteY6" fmla="*/ 5564857 h 6032228"/>
              <a:gd name="connsiteX7" fmla="*/ 2804017 w 6737282"/>
              <a:gd name="connsiteY7" fmla="*/ 5564857 h 6032228"/>
              <a:gd name="connsiteX8" fmla="*/ 2777701 w 6737282"/>
              <a:gd name="connsiteY8" fmla="*/ 5564857 h 6032228"/>
              <a:gd name="connsiteX9" fmla="*/ 2752589 w 6737282"/>
              <a:gd name="connsiteY9" fmla="*/ 5521614 h 6032228"/>
              <a:gd name="connsiteX10" fmla="*/ 2629590 w 6737282"/>
              <a:gd name="connsiteY10" fmla="*/ 5309799 h 6032228"/>
              <a:gd name="connsiteX11" fmla="*/ 2629590 w 6737282"/>
              <a:gd name="connsiteY11" fmla="*/ 5191240 h 6032228"/>
              <a:gd name="connsiteX12" fmla="*/ 2966272 w 6737282"/>
              <a:gd name="connsiteY12" fmla="*/ 4611452 h 6032228"/>
              <a:gd name="connsiteX13" fmla="*/ 3069307 w 6737282"/>
              <a:gd name="connsiteY13" fmla="*/ 4550727 h 6032228"/>
              <a:gd name="connsiteX14" fmla="*/ 1224899 w 6737282"/>
              <a:gd name="connsiteY14" fmla="*/ 1805663 h 6032228"/>
              <a:gd name="connsiteX15" fmla="*/ 3029607 w 6737282"/>
              <a:gd name="connsiteY15" fmla="*/ 1805663 h 6032228"/>
              <a:gd name="connsiteX16" fmla="*/ 3310252 w 6737282"/>
              <a:gd name="connsiteY16" fmla="*/ 1968768 h 6032228"/>
              <a:gd name="connsiteX17" fmla="*/ 4210657 w 6737282"/>
              <a:gd name="connsiteY17" fmla="*/ 3526038 h 6032228"/>
              <a:gd name="connsiteX18" fmla="*/ 4210657 w 6737282"/>
              <a:gd name="connsiteY18" fmla="*/ 3844482 h 6032228"/>
              <a:gd name="connsiteX19" fmla="*/ 3876331 w 6737282"/>
              <a:gd name="connsiteY19" fmla="*/ 4422707 h 6032228"/>
              <a:gd name="connsiteX20" fmla="*/ 3848154 w 6737282"/>
              <a:gd name="connsiteY20" fmla="*/ 4471437 h 6032228"/>
              <a:gd name="connsiteX21" fmla="*/ 3849146 w 6737282"/>
              <a:gd name="connsiteY21" fmla="*/ 4471853 h 6032228"/>
              <a:gd name="connsiteX22" fmla="*/ 3898870 w 6737282"/>
              <a:gd name="connsiteY22" fmla="*/ 4522003 h 6032228"/>
              <a:gd name="connsiteX23" fmla="*/ 4277006 w 6737282"/>
              <a:gd name="connsiteY23" fmla="*/ 5175999 h 6032228"/>
              <a:gd name="connsiteX24" fmla="*/ 4277006 w 6737282"/>
              <a:gd name="connsiteY24" fmla="*/ 5309735 h 6032228"/>
              <a:gd name="connsiteX25" fmla="*/ 3898870 w 6737282"/>
              <a:gd name="connsiteY25" fmla="*/ 5963729 h 6032228"/>
              <a:gd name="connsiteX26" fmla="*/ 3781007 w 6737282"/>
              <a:gd name="connsiteY26" fmla="*/ 6032228 h 6032228"/>
              <a:gd name="connsiteX27" fmla="*/ 3023096 w 6737282"/>
              <a:gd name="connsiteY27" fmla="*/ 6032228 h 6032228"/>
              <a:gd name="connsiteX28" fmla="*/ 2906872 w 6737282"/>
              <a:gd name="connsiteY28" fmla="*/ 5963729 h 6032228"/>
              <a:gd name="connsiteX29" fmla="*/ 2703170 w 6737282"/>
              <a:gd name="connsiteY29" fmla="*/ 5612942 h 6032228"/>
              <a:gd name="connsiteX30" fmla="*/ 2680159 w 6737282"/>
              <a:gd name="connsiteY30" fmla="*/ 5573313 h 6032228"/>
              <a:gd name="connsiteX31" fmla="*/ 2698265 w 6737282"/>
              <a:gd name="connsiteY31" fmla="*/ 5573313 h 6032228"/>
              <a:gd name="connsiteX32" fmla="*/ 2783846 w 6737282"/>
              <a:gd name="connsiteY32" fmla="*/ 5573313 h 6032228"/>
              <a:gd name="connsiteX33" fmla="*/ 2821023 w 6737282"/>
              <a:gd name="connsiteY33" fmla="*/ 5637336 h 6032228"/>
              <a:gd name="connsiteX34" fmla="*/ 2963060 w 6737282"/>
              <a:gd name="connsiteY34" fmla="*/ 5881934 h 6032228"/>
              <a:gd name="connsiteX35" fmla="*/ 3066097 w 6737282"/>
              <a:gd name="connsiteY35" fmla="*/ 5942660 h 6032228"/>
              <a:gd name="connsiteX36" fmla="*/ 3738008 w 6737282"/>
              <a:gd name="connsiteY36" fmla="*/ 5942660 h 6032228"/>
              <a:gd name="connsiteX37" fmla="*/ 3842494 w 6737282"/>
              <a:gd name="connsiteY37" fmla="*/ 5881934 h 6032228"/>
              <a:gd name="connsiteX38" fmla="*/ 4177724 w 6737282"/>
              <a:gd name="connsiteY38" fmla="*/ 5302148 h 6032228"/>
              <a:gd name="connsiteX39" fmla="*/ 4177724 w 6737282"/>
              <a:gd name="connsiteY39" fmla="*/ 5183586 h 6032228"/>
              <a:gd name="connsiteX40" fmla="*/ 3842494 w 6737282"/>
              <a:gd name="connsiteY40" fmla="*/ 4603800 h 6032228"/>
              <a:gd name="connsiteX41" fmla="*/ 3798414 w 6737282"/>
              <a:gd name="connsiteY41" fmla="*/ 4559340 h 6032228"/>
              <a:gd name="connsiteX42" fmla="*/ 3793313 w 6737282"/>
              <a:gd name="connsiteY42" fmla="*/ 4557203 h 6032228"/>
              <a:gd name="connsiteX43" fmla="*/ 3820657 w 6737282"/>
              <a:gd name="connsiteY43" fmla="*/ 4509913 h 6032228"/>
              <a:gd name="connsiteX44" fmla="*/ 3840991 w 6737282"/>
              <a:gd name="connsiteY44" fmla="*/ 4474742 h 6032228"/>
              <a:gd name="connsiteX45" fmla="*/ 3819900 w 6737282"/>
              <a:gd name="connsiteY45" fmla="*/ 4465898 h 6032228"/>
              <a:gd name="connsiteX46" fmla="*/ 3784219 w 6737282"/>
              <a:gd name="connsiteY46" fmla="*/ 4461158 h 6032228"/>
              <a:gd name="connsiteX47" fmla="*/ 3026307 w 6737282"/>
              <a:gd name="connsiteY47" fmla="*/ 4461158 h 6032228"/>
              <a:gd name="connsiteX48" fmla="*/ 2910084 w 6737282"/>
              <a:gd name="connsiteY48" fmla="*/ 4529655 h 6032228"/>
              <a:gd name="connsiteX49" fmla="*/ 2530310 w 6737282"/>
              <a:gd name="connsiteY49" fmla="*/ 5183651 h 6032228"/>
              <a:gd name="connsiteX50" fmla="*/ 2530310 w 6737282"/>
              <a:gd name="connsiteY50" fmla="*/ 5317387 h 6032228"/>
              <a:gd name="connsiteX51" fmla="*/ 2655664 w 6737282"/>
              <a:gd name="connsiteY51" fmla="*/ 5533256 h 6032228"/>
              <a:gd name="connsiteX52" fmla="*/ 2674015 w 6737282"/>
              <a:gd name="connsiteY52" fmla="*/ 5564857 h 6032228"/>
              <a:gd name="connsiteX53" fmla="*/ 2589005 w 6737282"/>
              <a:gd name="connsiteY53" fmla="*/ 5564857 h 6032228"/>
              <a:gd name="connsiteX54" fmla="*/ 1224899 w 6737282"/>
              <a:gd name="connsiteY54" fmla="*/ 5564857 h 6032228"/>
              <a:gd name="connsiteX55" fmla="*/ 948151 w 6737282"/>
              <a:gd name="connsiteY55" fmla="*/ 5401750 h 6032228"/>
              <a:gd name="connsiteX56" fmla="*/ 43851 w 6737282"/>
              <a:gd name="connsiteY56" fmla="*/ 3844482 h 6032228"/>
              <a:gd name="connsiteX57" fmla="*/ 43851 w 6737282"/>
              <a:gd name="connsiteY57" fmla="*/ 3526038 h 6032228"/>
              <a:gd name="connsiteX58" fmla="*/ 948151 w 6737282"/>
              <a:gd name="connsiteY58" fmla="*/ 1968768 h 6032228"/>
              <a:gd name="connsiteX59" fmla="*/ 1224899 w 6737282"/>
              <a:gd name="connsiteY59" fmla="*/ 1805663 h 6032228"/>
              <a:gd name="connsiteX60" fmla="*/ 4371720 w 6737282"/>
              <a:gd name="connsiteY60" fmla="*/ 257854 h 6032228"/>
              <a:gd name="connsiteX61" fmla="*/ 5796146 w 6737282"/>
              <a:gd name="connsiteY61" fmla="*/ 257854 h 6032228"/>
              <a:gd name="connsiteX62" fmla="*/ 5999634 w 6737282"/>
              <a:gd name="connsiteY62" fmla="*/ 374270 h 6032228"/>
              <a:gd name="connsiteX63" fmla="*/ 6711846 w 6737282"/>
              <a:gd name="connsiteY63" fmla="*/ 1628971 h 6032228"/>
              <a:gd name="connsiteX64" fmla="*/ 6711846 w 6737282"/>
              <a:gd name="connsiteY64" fmla="*/ 1870427 h 6032228"/>
              <a:gd name="connsiteX65" fmla="*/ 5999634 w 6737282"/>
              <a:gd name="connsiteY65" fmla="*/ 3125126 h 6032228"/>
              <a:gd name="connsiteX66" fmla="*/ 5796146 w 6737282"/>
              <a:gd name="connsiteY66" fmla="*/ 3241542 h 6032228"/>
              <a:gd name="connsiteX67" fmla="*/ 4371720 w 6737282"/>
              <a:gd name="connsiteY67" fmla="*/ 3241542 h 6032228"/>
              <a:gd name="connsiteX68" fmla="*/ 4168233 w 6737282"/>
              <a:gd name="connsiteY68" fmla="*/ 3125126 h 6032228"/>
              <a:gd name="connsiteX69" fmla="*/ 3456020 w 6737282"/>
              <a:gd name="connsiteY69" fmla="*/ 1870427 h 6032228"/>
              <a:gd name="connsiteX70" fmla="*/ 3456020 w 6737282"/>
              <a:gd name="connsiteY70" fmla="*/ 1628971 h 6032228"/>
              <a:gd name="connsiteX71" fmla="*/ 4168233 w 6737282"/>
              <a:gd name="connsiteY71" fmla="*/ 374270 h 6032228"/>
              <a:gd name="connsiteX72" fmla="*/ 4371720 w 6737282"/>
              <a:gd name="connsiteY72" fmla="*/ 257854 h 6032228"/>
              <a:gd name="connsiteX73" fmla="*/ 2350132 w 6737282"/>
              <a:gd name="connsiteY73" fmla="*/ 0 h 6032228"/>
              <a:gd name="connsiteX74" fmla="*/ 3150522 w 6737282"/>
              <a:gd name="connsiteY74" fmla="*/ 0 h 6032228"/>
              <a:gd name="connsiteX75" fmla="*/ 3264863 w 6737282"/>
              <a:gd name="connsiteY75" fmla="*/ 65415 h 6032228"/>
              <a:gd name="connsiteX76" fmla="*/ 3665057 w 6737282"/>
              <a:gd name="connsiteY76" fmla="*/ 770436 h 6032228"/>
              <a:gd name="connsiteX77" fmla="*/ 3665057 w 6737282"/>
              <a:gd name="connsiteY77" fmla="*/ 906111 h 6032228"/>
              <a:gd name="connsiteX78" fmla="*/ 3264863 w 6737282"/>
              <a:gd name="connsiteY78" fmla="*/ 1611131 h 6032228"/>
              <a:gd name="connsiteX79" fmla="*/ 3150522 w 6737282"/>
              <a:gd name="connsiteY79" fmla="*/ 1676547 h 6032228"/>
              <a:gd name="connsiteX80" fmla="*/ 2350132 w 6737282"/>
              <a:gd name="connsiteY80" fmla="*/ 1676547 h 6032228"/>
              <a:gd name="connsiteX81" fmla="*/ 2235791 w 6737282"/>
              <a:gd name="connsiteY81" fmla="*/ 1611131 h 6032228"/>
              <a:gd name="connsiteX82" fmla="*/ 1835596 w 6737282"/>
              <a:gd name="connsiteY82" fmla="*/ 906111 h 6032228"/>
              <a:gd name="connsiteX83" fmla="*/ 1835596 w 6737282"/>
              <a:gd name="connsiteY83" fmla="*/ 770436 h 6032228"/>
              <a:gd name="connsiteX84" fmla="*/ 2235791 w 6737282"/>
              <a:gd name="connsiteY84" fmla="*/ 65415 h 6032228"/>
              <a:gd name="connsiteX85" fmla="*/ 2350132 w 6737282"/>
              <a:gd name="connsiteY85" fmla="*/ 0 h 603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737282" h="6032228">
                <a:moveTo>
                  <a:pt x="3069307" y="4550727"/>
                </a:moveTo>
                <a:cubicBezTo>
                  <a:pt x="3069307" y="4550727"/>
                  <a:pt x="3069307" y="4550727"/>
                  <a:pt x="3741218" y="4550727"/>
                </a:cubicBezTo>
                <a:cubicBezTo>
                  <a:pt x="3752102" y="4550727"/>
                  <a:pt x="3762715" y="4552172"/>
                  <a:pt x="3772850" y="4554928"/>
                </a:cubicBezTo>
                <a:lnTo>
                  <a:pt x="3794605" y="4564050"/>
                </a:lnTo>
                <a:lnTo>
                  <a:pt x="3781310" y="4587045"/>
                </a:lnTo>
                <a:cubicBezTo>
                  <a:pt x="3661093" y="4794962"/>
                  <a:pt x="3507216" y="5061097"/>
                  <a:pt x="3310252" y="5401750"/>
                </a:cubicBezTo>
                <a:cubicBezTo>
                  <a:pt x="3251786" y="5502720"/>
                  <a:pt x="3146542" y="5564857"/>
                  <a:pt x="3029607" y="5564857"/>
                </a:cubicBezTo>
                <a:cubicBezTo>
                  <a:pt x="3029607" y="5564857"/>
                  <a:pt x="3029607" y="5564857"/>
                  <a:pt x="2804017" y="5564857"/>
                </a:cubicBezTo>
                <a:lnTo>
                  <a:pt x="2777701" y="5564857"/>
                </a:lnTo>
                <a:lnTo>
                  <a:pt x="2752589" y="5521614"/>
                </a:lnTo>
                <a:cubicBezTo>
                  <a:pt x="2717623" y="5461398"/>
                  <a:pt x="2676936" y="5391332"/>
                  <a:pt x="2629590" y="5309799"/>
                </a:cubicBezTo>
                <a:cubicBezTo>
                  <a:pt x="2607824" y="5273652"/>
                  <a:pt x="2607824" y="5227386"/>
                  <a:pt x="2629590" y="5191240"/>
                </a:cubicBezTo>
                <a:cubicBezTo>
                  <a:pt x="2629590" y="5191240"/>
                  <a:pt x="2629590" y="5191240"/>
                  <a:pt x="2966272" y="4611452"/>
                </a:cubicBezTo>
                <a:cubicBezTo>
                  <a:pt x="2986590" y="4573861"/>
                  <a:pt x="3027221" y="4550727"/>
                  <a:pt x="3069307" y="4550727"/>
                </a:cubicBezTo>
                <a:close/>
                <a:moveTo>
                  <a:pt x="1224899" y="1805663"/>
                </a:moveTo>
                <a:cubicBezTo>
                  <a:pt x="1224899" y="1805663"/>
                  <a:pt x="1224899" y="1805663"/>
                  <a:pt x="3029607" y="1805663"/>
                </a:cubicBezTo>
                <a:cubicBezTo>
                  <a:pt x="3146542" y="1805663"/>
                  <a:pt x="3251786" y="1867798"/>
                  <a:pt x="3310252" y="1968768"/>
                </a:cubicBezTo>
                <a:cubicBezTo>
                  <a:pt x="3310252" y="1968768"/>
                  <a:pt x="3310252" y="1968768"/>
                  <a:pt x="4210657" y="3526038"/>
                </a:cubicBezTo>
                <a:cubicBezTo>
                  <a:pt x="4269126" y="3623125"/>
                  <a:pt x="4269126" y="3747395"/>
                  <a:pt x="4210657" y="3844482"/>
                </a:cubicBezTo>
                <a:cubicBezTo>
                  <a:pt x="4210657" y="3844482"/>
                  <a:pt x="4210657" y="3844482"/>
                  <a:pt x="3876331" y="4422707"/>
                </a:cubicBezTo>
                <a:lnTo>
                  <a:pt x="3848154" y="4471437"/>
                </a:lnTo>
                <a:lnTo>
                  <a:pt x="3849146" y="4471853"/>
                </a:lnTo>
                <a:cubicBezTo>
                  <a:pt x="3869404" y="4483677"/>
                  <a:pt x="3886591" y="4500801"/>
                  <a:pt x="3898870" y="4522003"/>
                </a:cubicBezTo>
                <a:cubicBezTo>
                  <a:pt x="3898870" y="4522003"/>
                  <a:pt x="3898870" y="4522003"/>
                  <a:pt x="4277006" y="5175999"/>
                </a:cubicBezTo>
                <a:cubicBezTo>
                  <a:pt x="4301561" y="5216772"/>
                  <a:pt x="4301561" y="5268961"/>
                  <a:pt x="4277006" y="5309735"/>
                </a:cubicBezTo>
                <a:cubicBezTo>
                  <a:pt x="4277006" y="5309735"/>
                  <a:pt x="4277006" y="5309735"/>
                  <a:pt x="3898870" y="5963729"/>
                </a:cubicBezTo>
                <a:cubicBezTo>
                  <a:pt x="3874314" y="6006133"/>
                  <a:pt x="3830116" y="6032228"/>
                  <a:pt x="3781007" y="6032228"/>
                </a:cubicBezTo>
                <a:cubicBezTo>
                  <a:pt x="3781007" y="6032228"/>
                  <a:pt x="3781007" y="6032228"/>
                  <a:pt x="3023096" y="6032228"/>
                </a:cubicBezTo>
                <a:cubicBezTo>
                  <a:pt x="2975623" y="6032228"/>
                  <a:pt x="2929790" y="6006133"/>
                  <a:pt x="2906872" y="5963729"/>
                </a:cubicBezTo>
                <a:cubicBezTo>
                  <a:pt x="2906872" y="5963729"/>
                  <a:pt x="2906872" y="5963729"/>
                  <a:pt x="2703170" y="5612942"/>
                </a:cubicBezTo>
                <a:lnTo>
                  <a:pt x="2680159" y="5573313"/>
                </a:lnTo>
                <a:lnTo>
                  <a:pt x="2698265" y="5573313"/>
                </a:lnTo>
                <a:lnTo>
                  <a:pt x="2783846" y="5573313"/>
                </a:lnTo>
                <a:lnTo>
                  <a:pt x="2821023" y="5637336"/>
                </a:lnTo>
                <a:cubicBezTo>
                  <a:pt x="2963060" y="5881934"/>
                  <a:pt x="2963060" y="5881934"/>
                  <a:pt x="2963060" y="5881934"/>
                </a:cubicBezTo>
                <a:cubicBezTo>
                  <a:pt x="2983378" y="5919525"/>
                  <a:pt x="3024012" y="5942660"/>
                  <a:pt x="3066097" y="5942660"/>
                </a:cubicBezTo>
                <a:cubicBezTo>
                  <a:pt x="3738008" y="5942660"/>
                  <a:pt x="3738008" y="5942660"/>
                  <a:pt x="3738008" y="5942660"/>
                </a:cubicBezTo>
                <a:cubicBezTo>
                  <a:pt x="3781543" y="5942660"/>
                  <a:pt x="3820726" y="5919525"/>
                  <a:pt x="3842494" y="5881934"/>
                </a:cubicBezTo>
                <a:cubicBezTo>
                  <a:pt x="4177724" y="5302148"/>
                  <a:pt x="4177724" y="5302148"/>
                  <a:pt x="4177724" y="5302148"/>
                </a:cubicBezTo>
                <a:cubicBezTo>
                  <a:pt x="4199492" y="5266000"/>
                  <a:pt x="4199492" y="5219733"/>
                  <a:pt x="4177724" y="5183586"/>
                </a:cubicBezTo>
                <a:cubicBezTo>
                  <a:pt x="3842494" y="4603800"/>
                  <a:pt x="3842494" y="4603800"/>
                  <a:pt x="3842494" y="4603800"/>
                </a:cubicBezTo>
                <a:cubicBezTo>
                  <a:pt x="3831610" y="4585003"/>
                  <a:pt x="3816372" y="4569821"/>
                  <a:pt x="3798414" y="4559340"/>
                </a:cubicBezTo>
                <a:lnTo>
                  <a:pt x="3793313" y="4557203"/>
                </a:lnTo>
                <a:lnTo>
                  <a:pt x="3820657" y="4509913"/>
                </a:lnTo>
                <a:lnTo>
                  <a:pt x="3840991" y="4474742"/>
                </a:lnTo>
                <a:lnTo>
                  <a:pt x="3819900" y="4465898"/>
                </a:lnTo>
                <a:cubicBezTo>
                  <a:pt x="3808466" y="4462788"/>
                  <a:pt x="3796496" y="4461158"/>
                  <a:pt x="3784219" y="4461158"/>
                </a:cubicBezTo>
                <a:cubicBezTo>
                  <a:pt x="3026307" y="4461158"/>
                  <a:pt x="3026307" y="4461158"/>
                  <a:pt x="3026307" y="4461158"/>
                </a:cubicBezTo>
                <a:cubicBezTo>
                  <a:pt x="2978836" y="4461158"/>
                  <a:pt x="2933001" y="4487252"/>
                  <a:pt x="2910084" y="4529655"/>
                </a:cubicBezTo>
                <a:cubicBezTo>
                  <a:pt x="2530310" y="5183651"/>
                  <a:pt x="2530310" y="5183651"/>
                  <a:pt x="2530310" y="5183651"/>
                </a:cubicBezTo>
                <a:cubicBezTo>
                  <a:pt x="2505754" y="5224424"/>
                  <a:pt x="2505754" y="5276613"/>
                  <a:pt x="2530310" y="5317387"/>
                </a:cubicBezTo>
                <a:cubicBezTo>
                  <a:pt x="2577781" y="5399135"/>
                  <a:pt x="2619318" y="5470667"/>
                  <a:pt x="2655664" y="5533256"/>
                </a:cubicBezTo>
                <a:lnTo>
                  <a:pt x="2674015" y="5564857"/>
                </a:lnTo>
                <a:lnTo>
                  <a:pt x="2589005" y="5564857"/>
                </a:lnTo>
                <a:cubicBezTo>
                  <a:pt x="2324644" y="5564857"/>
                  <a:pt x="1901666" y="5564857"/>
                  <a:pt x="1224899" y="5564857"/>
                </a:cubicBezTo>
                <a:cubicBezTo>
                  <a:pt x="1111863" y="5564857"/>
                  <a:pt x="1002722" y="5502720"/>
                  <a:pt x="948151" y="5401750"/>
                </a:cubicBezTo>
                <a:cubicBezTo>
                  <a:pt x="948151" y="5401750"/>
                  <a:pt x="948151" y="5401750"/>
                  <a:pt x="43851" y="3844482"/>
                </a:cubicBezTo>
                <a:cubicBezTo>
                  <a:pt x="-14618" y="3747395"/>
                  <a:pt x="-14618" y="3623125"/>
                  <a:pt x="43851" y="3526038"/>
                </a:cubicBezTo>
                <a:cubicBezTo>
                  <a:pt x="43851" y="3526038"/>
                  <a:pt x="43851" y="3526038"/>
                  <a:pt x="948151" y="1968768"/>
                </a:cubicBezTo>
                <a:cubicBezTo>
                  <a:pt x="1002722" y="1867798"/>
                  <a:pt x="1111863" y="1805663"/>
                  <a:pt x="1224899" y="1805663"/>
                </a:cubicBezTo>
                <a:close/>
                <a:moveTo>
                  <a:pt x="4371720" y="257854"/>
                </a:moveTo>
                <a:cubicBezTo>
                  <a:pt x="5796146" y="257854"/>
                  <a:pt x="5796146" y="257854"/>
                  <a:pt x="5796146" y="257854"/>
                </a:cubicBezTo>
                <a:cubicBezTo>
                  <a:pt x="5868214" y="257854"/>
                  <a:pt x="5961481" y="309594"/>
                  <a:pt x="5999634" y="374270"/>
                </a:cubicBezTo>
                <a:cubicBezTo>
                  <a:pt x="6711846" y="1628971"/>
                  <a:pt x="6711846" y="1628971"/>
                  <a:pt x="6711846" y="1628971"/>
                </a:cubicBezTo>
                <a:cubicBezTo>
                  <a:pt x="6745761" y="1697958"/>
                  <a:pt x="6745761" y="1801438"/>
                  <a:pt x="6711846" y="1870427"/>
                </a:cubicBezTo>
                <a:cubicBezTo>
                  <a:pt x="5999634" y="3125126"/>
                  <a:pt x="5999634" y="3125126"/>
                  <a:pt x="5999634" y="3125126"/>
                </a:cubicBezTo>
                <a:cubicBezTo>
                  <a:pt x="5961481" y="3189803"/>
                  <a:pt x="5868214" y="3241542"/>
                  <a:pt x="5796146" y="3241542"/>
                </a:cubicBezTo>
                <a:lnTo>
                  <a:pt x="4371720" y="3241542"/>
                </a:lnTo>
                <a:cubicBezTo>
                  <a:pt x="4295413" y="3241542"/>
                  <a:pt x="4202148" y="3189803"/>
                  <a:pt x="4168233" y="3125126"/>
                </a:cubicBezTo>
                <a:cubicBezTo>
                  <a:pt x="3456020" y="1870427"/>
                  <a:pt x="3456020" y="1870427"/>
                  <a:pt x="3456020" y="1870427"/>
                </a:cubicBezTo>
                <a:cubicBezTo>
                  <a:pt x="3417865" y="1801438"/>
                  <a:pt x="3417865" y="1697958"/>
                  <a:pt x="3456020" y="1628971"/>
                </a:cubicBezTo>
                <a:cubicBezTo>
                  <a:pt x="4168233" y="374270"/>
                  <a:pt x="4168233" y="374270"/>
                  <a:pt x="4168233" y="374270"/>
                </a:cubicBezTo>
                <a:cubicBezTo>
                  <a:pt x="4202148" y="309594"/>
                  <a:pt x="4295413" y="257854"/>
                  <a:pt x="4371720" y="257854"/>
                </a:cubicBezTo>
                <a:close/>
                <a:moveTo>
                  <a:pt x="2350132" y="0"/>
                </a:moveTo>
                <a:cubicBezTo>
                  <a:pt x="3150522" y="0"/>
                  <a:pt x="3150522" y="0"/>
                  <a:pt x="3150522" y="0"/>
                </a:cubicBezTo>
                <a:cubicBezTo>
                  <a:pt x="3191018" y="0"/>
                  <a:pt x="3243425" y="29073"/>
                  <a:pt x="3264863" y="65415"/>
                </a:cubicBezTo>
                <a:cubicBezTo>
                  <a:pt x="3665057" y="770436"/>
                  <a:pt x="3665057" y="770436"/>
                  <a:pt x="3665057" y="770436"/>
                </a:cubicBezTo>
                <a:cubicBezTo>
                  <a:pt x="3684115" y="809200"/>
                  <a:pt x="3684115" y="867346"/>
                  <a:pt x="3665057" y="906111"/>
                </a:cubicBezTo>
                <a:cubicBezTo>
                  <a:pt x="3264863" y="1611131"/>
                  <a:pt x="3264863" y="1611131"/>
                  <a:pt x="3264863" y="1611131"/>
                </a:cubicBezTo>
                <a:cubicBezTo>
                  <a:pt x="3243425" y="1647474"/>
                  <a:pt x="3191018" y="1676547"/>
                  <a:pt x="3150522" y="1676547"/>
                </a:cubicBezTo>
                <a:lnTo>
                  <a:pt x="2350132" y="1676547"/>
                </a:lnTo>
                <a:cubicBezTo>
                  <a:pt x="2307254" y="1676547"/>
                  <a:pt x="2254848" y="1647474"/>
                  <a:pt x="2235791" y="1611131"/>
                </a:cubicBezTo>
                <a:cubicBezTo>
                  <a:pt x="1835596" y="906111"/>
                  <a:pt x="1835596" y="906111"/>
                  <a:pt x="1835596" y="906111"/>
                </a:cubicBezTo>
                <a:cubicBezTo>
                  <a:pt x="1814157" y="867346"/>
                  <a:pt x="1814157" y="809200"/>
                  <a:pt x="1835596" y="770436"/>
                </a:cubicBezTo>
                <a:cubicBezTo>
                  <a:pt x="2235791" y="65415"/>
                  <a:pt x="2235791" y="65415"/>
                  <a:pt x="2235791" y="65415"/>
                </a:cubicBezTo>
                <a:cubicBezTo>
                  <a:pt x="2254848" y="29073"/>
                  <a:pt x="2307254" y="0"/>
                  <a:pt x="2350132"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91EEE7-AC92-8600-7B0E-35A6A13277FE}"/>
              </a:ext>
            </a:extLst>
          </p:cNvPr>
          <p:cNvSpPr>
            <a:spLocks noGrp="1"/>
          </p:cNvSpPr>
          <p:nvPr>
            <p:ph type="title"/>
          </p:nvPr>
        </p:nvSpPr>
        <p:spPr>
          <a:xfrm>
            <a:off x="4937760" y="3865615"/>
            <a:ext cx="6757415" cy="1748006"/>
          </a:xfrm>
        </p:spPr>
        <p:txBody>
          <a:bodyPr vert="horz" lIns="91440" tIns="45720" rIns="91440" bIns="45720" rtlCol="0" anchor="t">
            <a:normAutofit/>
          </a:bodyPr>
          <a:lstStyle/>
          <a:p>
            <a:pPr algn="ctr"/>
            <a:r>
              <a:rPr lang="en-US" sz="7200" u="sng" dirty="0">
                <a:latin typeface="Times New Roman"/>
                <a:cs typeface="Times New Roman"/>
              </a:rPr>
              <a:t>Tools</a:t>
            </a:r>
            <a:endParaRPr lang="en-US" u="sng" dirty="0">
              <a:ea typeface="Calibri Light" panose="020F0302020204030204"/>
              <a:cs typeface="Calibri Light" panose="020F0302020204030204"/>
            </a:endParaRPr>
          </a:p>
        </p:txBody>
      </p:sp>
      <p:pic>
        <p:nvPicPr>
          <p:cNvPr id="5" name="Graphic 5" descr="Tools outline">
            <a:extLst>
              <a:ext uri="{FF2B5EF4-FFF2-40B4-BE49-F238E27FC236}">
                <a16:creationId xmlns:a16="http://schemas.microsoft.com/office/drawing/2014/main" id="{0BA3C236-6DAC-5B04-C0A3-40411291CC2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53914" y="2934031"/>
            <a:ext cx="2433099" cy="2433099"/>
          </a:xfrm>
          <a:prstGeom prst="rect">
            <a:avLst/>
          </a:prstGeom>
        </p:spPr>
      </p:pic>
      <p:pic>
        <p:nvPicPr>
          <p:cNvPr id="4" name="Graphic 4" descr="Saw outline">
            <a:extLst>
              <a:ext uri="{FF2B5EF4-FFF2-40B4-BE49-F238E27FC236}">
                <a16:creationId xmlns:a16="http://schemas.microsoft.com/office/drawing/2014/main" id="{DBF94C78-AF26-193D-DE1A-DA4ECEF56C6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77477" y="1138176"/>
            <a:ext cx="2135083" cy="2135083"/>
          </a:xfrm>
          <a:prstGeom prst="rect">
            <a:avLst/>
          </a:prstGeom>
        </p:spPr>
      </p:pic>
    </p:spTree>
    <p:extLst>
      <p:ext uri="{BB962C8B-B14F-4D97-AF65-F5344CB8AC3E}">
        <p14:creationId xmlns:p14="http://schemas.microsoft.com/office/powerpoint/2010/main" val="1422476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75749F-F487-4EFB-ABC7-C1359590E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0AC1E-DD5B-984B-7460-A1F844957773}"/>
              </a:ext>
            </a:extLst>
          </p:cNvPr>
          <p:cNvSpPr>
            <a:spLocks noGrp="1"/>
          </p:cNvSpPr>
          <p:nvPr>
            <p:ph type="title"/>
          </p:nvPr>
        </p:nvSpPr>
        <p:spPr>
          <a:xfrm>
            <a:off x="880281" y="921452"/>
            <a:ext cx="4985018" cy="3268639"/>
          </a:xfrm>
        </p:spPr>
        <p:txBody>
          <a:bodyPr vert="horz" lIns="91440" tIns="45720" rIns="91440" bIns="45720" rtlCol="0" anchor="b">
            <a:normAutofit/>
          </a:bodyPr>
          <a:lstStyle/>
          <a:p>
            <a:r>
              <a:rPr lang="en-US" sz="7200" u="sng" kern="1200" dirty="0">
                <a:latin typeface="Times New Roman"/>
                <a:cs typeface="Times New Roman"/>
              </a:rPr>
              <a:t>Tools </a:t>
            </a:r>
          </a:p>
        </p:txBody>
      </p:sp>
      <p:sp>
        <p:nvSpPr>
          <p:cNvPr id="5" name="Content Placeholder 4">
            <a:extLst>
              <a:ext uri="{FF2B5EF4-FFF2-40B4-BE49-F238E27FC236}">
                <a16:creationId xmlns:a16="http://schemas.microsoft.com/office/drawing/2014/main" id="{BB15D7AA-CF51-E76F-67EB-2C4FD3C9D14A}"/>
              </a:ext>
            </a:extLst>
          </p:cNvPr>
          <p:cNvSpPr>
            <a:spLocks noGrp="1"/>
          </p:cNvSpPr>
          <p:nvPr>
            <p:ph idx="1"/>
          </p:nvPr>
        </p:nvSpPr>
        <p:spPr>
          <a:xfrm>
            <a:off x="880281" y="4285129"/>
            <a:ext cx="4985017" cy="1420409"/>
          </a:xfrm>
        </p:spPr>
        <p:txBody>
          <a:bodyPr vert="horz" lIns="91440" tIns="45720" rIns="91440" bIns="45720" rtlCol="0" anchor="t">
            <a:normAutofit/>
          </a:bodyPr>
          <a:lstStyle/>
          <a:p>
            <a:pPr marL="0" indent="0">
              <a:buNone/>
            </a:pPr>
            <a:r>
              <a:rPr lang="en-US" sz="2400" kern="1200" dirty="0">
                <a:latin typeface="Times New Roman"/>
                <a:cs typeface="Times New Roman"/>
              </a:rPr>
              <a:t>What does this mean in terms of Youth Work? </a:t>
            </a:r>
          </a:p>
        </p:txBody>
      </p:sp>
      <p:sp>
        <p:nvSpPr>
          <p:cNvPr id="17" name="Freeform: Shape 16">
            <a:extLst>
              <a:ext uri="{FF2B5EF4-FFF2-40B4-BE49-F238E27FC236}">
                <a16:creationId xmlns:a16="http://schemas.microsoft.com/office/drawing/2014/main" id="{16D6FAA8-41A5-46EA-A8AB-E9D2754A6F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00601" y="1073777"/>
            <a:ext cx="5623281" cy="4686943"/>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68879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 text&#10;&#10;Description automatically generated">
            <a:extLst>
              <a:ext uri="{FF2B5EF4-FFF2-40B4-BE49-F238E27FC236}">
                <a16:creationId xmlns:a16="http://schemas.microsoft.com/office/drawing/2014/main" id="{21586465-7F1F-FC2F-A38B-E815BF7A918E}"/>
              </a:ext>
            </a:extLst>
          </p:cNvPr>
          <p:cNvPicPr>
            <a:picLocks noChangeAspect="1"/>
          </p:cNvPicPr>
          <p:nvPr/>
        </p:nvPicPr>
        <p:blipFill rotWithShape="1">
          <a:blip r:embed="rId2"/>
          <a:srcRect t="4510"/>
          <a:stretch/>
        </p:blipFill>
        <p:spPr>
          <a:xfrm>
            <a:off x="1427672" y="1142337"/>
            <a:ext cx="9336657" cy="4434859"/>
          </a:xfrm>
          <a:prstGeom prst="rect">
            <a:avLst/>
          </a:prstGeom>
        </p:spPr>
      </p:pic>
      <p:cxnSp>
        <p:nvCxnSpPr>
          <p:cNvPr id="15" name="Straight Connector 14">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9B33665F-CEC5-72FB-EA8E-36B66C6055E5}"/>
              </a:ext>
            </a:extLst>
          </p:cNvPr>
          <p:cNvSpPr txBox="1"/>
          <p:nvPr/>
        </p:nvSpPr>
        <p:spPr>
          <a:xfrm>
            <a:off x="9871494" y="55870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(Gooch, H, 2022)</a:t>
            </a:r>
            <a:endParaRPr lang="en-US" dirty="0"/>
          </a:p>
        </p:txBody>
      </p:sp>
    </p:spTree>
    <p:extLst>
      <p:ext uri="{BB962C8B-B14F-4D97-AF65-F5344CB8AC3E}">
        <p14:creationId xmlns:p14="http://schemas.microsoft.com/office/powerpoint/2010/main" val="1667450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6EA2-A474-570D-FD3B-6BA05214C8C5}"/>
              </a:ext>
            </a:extLst>
          </p:cNvPr>
          <p:cNvSpPr>
            <a:spLocks noGrp="1"/>
          </p:cNvSpPr>
          <p:nvPr>
            <p:ph type="title"/>
          </p:nvPr>
        </p:nvSpPr>
        <p:spPr/>
        <p:txBody>
          <a:bodyPr/>
          <a:lstStyle/>
          <a:p>
            <a:r>
              <a:rPr lang="en-GB" b="1" dirty="0">
                <a:latin typeface="Times New Roman"/>
                <a:cs typeface="Calibri Light"/>
              </a:rPr>
              <a:t>Activities </a:t>
            </a:r>
            <a:endParaRPr lang="en-GB" b="1" dirty="0">
              <a:latin typeface="Times New Roman"/>
            </a:endParaRPr>
          </a:p>
        </p:txBody>
      </p:sp>
      <p:sp>
        <p:nvSpPr>
          <p:cNvPr id="3" name="Content Placeholder 2">
            <a:extLst>
              <a:ext uri="{FF2B5EF4-FFF2-40B4-BE49-F238E27FC236}">
                <a16:creationId xmlns:a16="http://schemas.microsoft.com/office/drawing/2014/main" id="{EBAC3F0E-7AE8-F1B4-1136-1FFB1135EFD3}"/>
              </a:ext>
            </a:extLst>
          </p:cNvPr>
          <p:cNvSpPr>
            <a:spLocks noGrp="1"/>
          </p:cNvSpPr>
          <p:nvPr>
            <p:ph idx="1"/>
          </p:nvPr>
        </p:nvSpPr>
        <p:spPr>
          <a:xfrm>
            <a:off x="838200" y="1825625"/>
            <a:ext cx="10515600" cy="2568546"/>
          </a:xfrm>
        </p:spPr>
        <p:txBody>
          <a:bodyPr vert="horz" lIns="91440" tIns="45720" rIns="91440" bIns="45720" rtlCol="0" anchor="t">
            <a:normAutofit/>
          </a:bodyPr>
          <a:lstStyle/>
          <a:p>
            <a:pPr marL="0" indent="0">
              <a:buNone/>
            </a:pPr>
            <a:r>
              <a:rPr lang="en-GB" b="1" u="sng" dirty="0">
                <a:ea typeface="Calibri" panose="020F0502020204030204"/>
                <a:cs typeface="Calibri" panose="020F0502020204030204"/>
              </a:rPr>
              <a:t>Why are activities important as a Youth Work tool?</a:t>
            </a:r>
          </a:p>
          <a:p>
            <a:pPr marL="0" indent="0">
              <a:buNone/>
            </a:pPr>
            <a:r>
              <a:rPr lang="en-GB" dirty="0">
                <a:ea typeface="Calibri" panose="020F0502020204030204"/>
                <a:cs typeface="Calibri" panose="020F0502020204030204"/>
              </a:rPr>
              <a:t>Discussed as a principle of Youth Work (Youth Work in Wales Review group, 2018, p.4) activities both formal and non-formal are essential to Youth Work. They provide "planned opportunities which lie outside of formal systems" which can lead to young people becoming accredited and recognised. </a:t>
            </a:r>
          </a:p>
          <a:p>
            <a:pPr marL="0" indent="0">
              <a:buNone/>
            </a:pPr>
            <a:endParaRPr lang="en-GB" dirty="0">
              <a:ea typeface="Calibri" panose="020F0502020204030204"/>
              <a:cs typeface="Calibri" panose="020F0502020204030204"/>
            </a:endParaRPr>
          </a:p>
        </p:txBody>
      </p:sp>
      <p:sp>
        <p:nvSpPr>
          <p:cNvPr id="4" name="TextBox 3">
            <a:extLst>
              <a:ext uri="{FF2B5EF4-FFF2-40B4-BE49-F238E27FC236}">
                <a16:creationId xmlns:a16="http://schemas.microsoft.com/office/drawing/2014/main" id="{7A3BA5D8-3D96-567D-B272-15459415F184}"/>
              </a:ext>
            </a:extLst>
          </p:cNvPr>
          <p:cNvSpPr txBox="1"/>
          <p:nvPr/>
        </p:nvSpPr>
        <p:spPr>
          <a:xfrm>
            <a:off x="698740" y="4767531"/>
            <a:ext cx="2355012"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b="1" dirty="0">
                <a:latin typeface="Times New Roman"/>
                <a:ea typeface="Calibri"/>
                <a:cs typeface="Calibri"/>
              </a:rPr>
              <a:t>Outdoor Sports </a:t>
            </a:r>
            <a:endParaRPr lang="en-US"/>
          </a:p>
        </p:txBody>
      </p:sp>
      <p:sp>
        <p:nvSpPr>
          <p:cNvPr id="5" name="TextBox 4">
            <a:extLst>
              <a:ext uri="{FF2B5EF4-FFF2-40B4-BE49-F238E27FC236}">
                <a16:creationId xmlns:a16="http://schemas.microsoft.com/office/drawing/2014/main" id="{CB2EEEFA-95A3-37AB-8A95-9CBE774288EC}"/>
              </a:ext>
            </a:extLst>
          </p:cNvPr>
          <p:cNvSpPr txBox="1"/>
          <p:nvPr/>
        </p:nvSpPr>
        <p:spPr>
          <a:xfrm>
            <a:off x="3587690" y="5154821"/>
            <a:ext cx="426720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latin typeface="Times New Roman"/>
                <a:ea typeface="Calibri"/>
                <a:cs typeface="Calibri"/>
              </a:rPr>
              <a:t>Creative arts</a:t>
            </a:r>
          </a:p>
        </p:txBody>
      </p:sp>
      <p:sp>
        <p:nvSpPr>
          <p:cNvPr id="7" name="TextBox 6">
            <a:extLst>
              <a:ext uri="{FF2B5EF4-FFF2-40B4-BE49-F238E27FC236}">
                <a16:creationId xmlns:a16="http://schemas.microsoft.com/office/drawing/2014/main" id="{2A791586-987C-7103-33FA-E13AD0D53D4F}"/>
              </a:ext>
            </a:extLst>
          </p:cNvPr>
          <p:cNvSpPr txBox="1"/>
          <p:nvPr/>
        </p:nvSpPr>
        <p:spPr>
          <a:xfrm>
            <a:off x="7496535" y="5153025"/>
            <a:ext cx="500044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latin typeface="Times New Roman"/>
                <a:ea typeface="Calibri"/>
                <a:cs typeface="Calibri"/>
              </a:rPr>
              <a:t>Music and drama</a:t>
            </a:r>
          </a:p>
        </p:txBody>
      </p:sp>
    </p:spTree>
    <p:extLst>
      <p:ext uri="{BB962C8B-B14F-4D97-AF65-F5344CB8AC3E}">
        <p14:creationId xmlns:p14="http://schemas.microsoft.com/office/powerpoint/2010/main" val="481179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E0AE54-0885-4534-AA59-71D193C95D5D}"/>
              </a:ext>
            </a:extLst>
          </p:cNvPr>
          <p:cNvSpPr>
            <a:spLocks noGrp="1"/>
          </p:cNvSpPr>
          <p:nvPr>
            <p:ph type="title"/>
          </p:nvPr>
        </p:nvSpPr>
        <p:spPr>
          <a:xfrm>
            <a:off x="841248" y="256032"/>
            <a:ext cx="10506456" cy="1014984"/>
          </a:xfrm>
        </p:spPr>
        <p:txBody>
          <a:bodyPr anchor="b">
            <a:normAutofit/>
          </a:bodyPr>
          <a:lstStyle/>
          <a:p>
            <a:r>
              <a:rPr lang="en-GB" b="1" dirty="0">
                <a:latin typeface="Times New Roman"/>
                <a:cs typeface="Calibri Light"/>
              </a:rPr>
              <a:t>Group Work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53A6D1A-CDA5-F69C-A856-7E3B94E48515}"/>
              </a:ext>
            </a:extLst>
          </p:cNvPr>
          <p:cNvGraphicFramePr>
            <a:graphicFrameLocks noGrp="1"/>
          </p:cNvGraphicFramePr>
          <p:nvPr>
            <p:ph idx="1"/>
            <p:extLst>
              <p:ext uri="{D42A27DB-BD31-4B8C-83A1-F6EECF244321}">
                <p14:modId xmlns:p14="http://schemas.microsoft.com/office/powerpoint/2010/main" val="158611471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8001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8F06DB-76C6-ADCB-65D3-E0EE0CADA066}"/>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Times New Roman"/>
                <a:cs typeface="Calibri Light"/>
              </a:rPr>
              <a:t>Egans SOLAR Method  </a:t>
            </a:r>
            <a:endParaRPr lang="en-GB" b="1">
              <a:solidFill>
                <a:srgbClr val="FFFFFF"/>
              </a:solidFill>
              <a:latin typeface="Times New Roman"/>
            </a:endParaRP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AF3DE180-3CA0-120C-F8B5-5ACF8F83C3E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latin typeface="Times New Roman"/>
                <a:ea typeface="+mn-lt"/>
                <a:cs typeface="+mn-lt"/>
              </a:rPr>
              <a:t>Youth Workers can use this model and adjust it to ensure when communicating with a young people their  body language is tranquil and submissive to not intimidate. </a:t>
            </a:r>
          </a:p>
          <a:p>
            <a:r>
              <a:rPr lang="en-GB">
                <a:latin typeface="Times New Roman"/>
                <a:ea typeface="+mn-lt"/>
                <a:cs typeface="+mn-lt"/>
              </a:rPr>
              <a:t>S </a:t>
            </a:r>
            <a:r>
              <a:rPr lang="en-GB" dirty="0">
                <a:latin typeface="Times New Roman"/>
                <a:ea typeface="+mn-lt"/>
                <a:cs typeface="+mn-lt"/>
              </a:rPr>
              <a:t>it squarely </a:t>
            </a:r>
          </a:p>
          <a:p>
            <a:r>
              <a:rPr lang="en-GB">
                <a:latin typeface="Times New Roman"/>
                <a:ea typeface="+mn-lt"/>
                <a:cs typeface="+mn-lt"/>
              </a:rPr>
              <a:t>O </a:t>
            </a:r>
            <a:r>
              <a:rPr lang="en-GB" dirty="0">
                <a:latin typeface="Times New Roman"/>
                <a:ea typeface="+mn-lt"/>
                <a:cs typeface="+mn-lt"/>
              </a:rPr>
              <a:t>pen posture </a:t>
            </a:r>
          </a:p>
          <a:p>
            <a:r>
              <a:rPr lang="en-GB">
                <a:latin typeface="Times New Roman"/>
                <a:ea typeface="+mn-lt"/>
                <a:cs typeface="+mn-lt"/>
              </a:rPr>
              <a:t>L </a:t>
            </a:r>
            <a:r>
              <a:rPr lang="en-GB" dirty="0" err="1">
                <a:latin typeface="Times New Roman"/>
                <a:ea typeface="+mn-lt"/>
                <a:cs typeface="+mn-lt"/>
              </a:rPr>
              <a:t>ead</a:t>
            </a:r>
            <a:r>
              <a:rPr lang="en-GB" dirty="0">
                <a:latin typeface="Times New Roman"/>
                <a:ea typeface="+mn-lt"/>
                <a:cs typeface="+mn-lt"/>
              </a:rPr>
              <a:t> towards when possible </a:t>
            </a:r>
          </a:p>
          <a:p>
            <a:r>
              <a:rPr lang="en-GB">
                <a:latin typeface="Times New Roman"/>
                <a:ea typeface="+mn-lt"/>
                <a:cs typeface="+mn-lt"/>
              </a:rPr>
              <a:t>E </a:t>
            </a:r>
            <a:r>
              <a:rPr lang="en-GB" dirty="0">
                <a:latin typeface="Times New Roman"/>
                <a:ea typeface="+mn-lt"/>
                <a:cs typeface="+mn-lt"/>
              </a:rPr>
              <a:t>ye contact </a:t>
            </a:r>
          </a:p>
          <a:p>
            <a:r>
              <a:rPr lang="en-GB">
                <a:latin typeface="Times New Roman"/>
                <a:ea typeface="+mn-lt"/>
                <a:cs typeface="+mn-lt"/>
              </a:rPr>
              <a:t>R </a:t>
            </a:r>
            <a:r>
              <a:rPr lang="en-GB" err="1">
                <a:latin typeface="Times New Roman"/>
                <a:ea typeface="+mn-lt"/>
                <a:cs typeface="+mn-lt"/>
              </a:rPr>
              <a:t>elax</a:t>
            </a:r>
            <a:r>
              <a:rPr lang="en-GB" dirty="0">
                <a:latin typeface="Times New Roman"/>
                <a:ea typeface="+mn-lt"/>
                <a:cs typeface="+mn-lt"/>
              </a:rPr>
              <a:t> </a:t>
            </a:r>
          </a:p>
        </p:txBody>
      </p:sp>
      <p:sp>
        <p:nvSpPr>
          <p:cNvPr id="7" name="TextBox 6">
            <a:extLst>
              <a:ext uri="{FF2B5EF4-FFF2-40B4-BE49-F238E27FC236}">
                <a16:creationId xmlns:a16="http://schemas.microsoft.com/office/drawing/2014/main" id="{71373F6D-74B5-4B5C-E527-FF217BD37388}"/>
              </a:ext>
            </a:extLst>
          </p:cNvPr>
          <p:cNvSpPr txBox="1"/>
          <p:nvPr/>
        </p:nvSpPr>
        <p:spPr>
          <a:xfrm>
            <a:off x="497456" y="43649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Times New Roman"/>
              </a:rPr>
              <a:t>(Egan, G, 2002, pp. 68-70) </a:t>
            </a:r>
          </a:p>
        </p:txBody>
      </p:sp>
    </p:spTree>
    <p:extLst>
      <p:ext uri="{BB962C8B-B14F-4D97-AF65-F5344CB8AC3E}">
        <p14:creationId xmlns:p14="http://schemas.microsoft.com/office/powerpoint/2010/main" val="26851339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00B13-B58D-5B5E-B1D6-9BE3F950A449}"/>
              </a:ext>
            </a:extLst>
          </p:cNvPr>
          <p:cNvSpPr>
            <a:spLocks noGrp="1"/>
          </p:cNvSpPr>
          <p:nvPr>
            <p:ph type="title"/>
          </p:nvPr>
        </p:nvSpPr>
        <p:spPr>
          <a:xfrm>
            <a:off x="1006900" y="1188637"/>
            <a:ext cx="3141430" cy="4480726"/>
          </a:xfrm>
        </p:spPr>
        <p:txBody>
          <a:bodyPr>
            <a:normAutofit/>
          </a:bodyPr>
          <a:lstStyle/>
          <a:p>
            <a:pPr algn="r"/>
            <a:r>
              <a:rPr lang="en-GB" sz="4600" b="1" dirty="0">
                <a:latin typeface="Times New Roman"/>
                <a:cs typeface="Calibri Light"/>
              </a:rPr>
              <a:t>Conclusion</a:t>
            </a:r>
            <a:r>
              <a:rPr lang="en-GB" sz="4600" dirty="0">
                <a:latin typeface="Times New Roman"/>
                <a:cs typeface="Calibri Light"/>
              </a:rPr>
              <a:t> </a:t>
            </a:r>
            <a:endParaRPr lang="en-GB" sz="4600" dirty="0">
              <a:latin typeface="Times New Roman"/>
              <a:cs typeface="Times New Roman"/>
            </a:endParaRP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2AB51C-C32B-661A-F4CA-752CD945D28B}"/>
              </a:ext>
            </a:extLst>
          </p:cNvPr>
          <p:cNvSpPr>
            <a:spLocks noGrp="1"/>
          </p:cNvSpPr>
          <p:nvPr>
            <p:ph idx="1"/>
          </p:nvPr>
        </p:nvSpPr>
        <p:spPr>
          <a:xfrm>
            <a:off x="5138928" y="1338729"/>
            <a:ext cx="4795584" cy="4180542"/>
          </a:xfrm>
        </p:spPr>
        <p:txBody>
          <a:bodyPr vert="horz" lIns="91440" tIns="45720" rIns="91440" bIns="45720" rtlCol="0" anchor="ctr">
            <a:normAutofit/>
          </a:bodyPr>
          <a:lstStyle/>
          <a:p>
            <a:r>
              <a:rPr lang="en-GB" sz="2400" dirty="0">
                <a:latin typeface="Times New Roman"/>
                <a:cs typeface="Calibri"/>
              </a:rPr>
              <a:t>Activities </a:t>
            </a:r>
          </a:p>
          <a:p>
            <a:r>
              <a:rPr lang="en-GB" sz="2400" dirty="0">
                <a:latin typeface="Times New Roman"/>
                <a:cs typeface="Calibri"/>
              </a:rPr>
              <a:t>Group work </a:t>
            </a:r>
          </a:p>
          <a:p>
            <a:r>
              <a:rPr lang="en-GB" sz="2400" dirty="0">
                <a:latin typeface="Times New Roman"/>
                <a:cs typeface="Calibri"/>
              </a:rPr>
              <a:t>Egan SOLAR Method  </a:t>
            </a:r>
          </a:p>
        </p:txBody>
      </p:sp>
    </p:spTree>
    <p:extLst>
      <p:ext uri="{BB962C8B-B14F-4D97-AF65-F5344CB8AC3E}">
        <p14:creationId xmlns:p14="http://schemas.microsoft.com/office/powerpoint/2010/main" val="3932567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D8053C-AF28-403A-90F2-67A100EDE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0BCDCE7-03A4-438B-9B4A-0F5E37C4C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2677" y="456020"/>
            <a:ext cx="6737282" cy="6032228"/>
          </a:xfrm>
          <a:custGeom>
            <a:avLst/>
            <a:gdLst>
              <a:gd name="connsiteX0" fmla="*/ 3069307 w 6737282"/>
              <a:gd name="connsiteY0" fmla="*/ 4550727 h 6032228"/>
              <a:gd name="connsiteX1" fmla="*/ 3741218 w 6737282"/>
              <a:gd name="connsiteY1" fmla="*/ 4550727 h 6032228"/>
              <a:gd name="connsiteX2" fmla="*/ 3772850 w 6737282"/>
              <a:gd name="connsiteY2" fmla="*/ 4554928 h 6032228"/>
              <a:gd name="connsiteX3" fmla="*/ 3794605 w 6737282"/>
              <a:gd name="connsiteY3" fmla="*/ 4564050 h 6032228"/>
              <a:gd name="connsiteX4" fmla="*/ 3781310 w 6737282"/>
              <a:gd name="connsiteY4" fmla="*/ 4587045 h 6032228"/>
              <a:gd name="connsiteX5" fmla="*/ 3310252 w 6737282"/>
              <a:gd name="connsiteY5" fmla="*/ 5401750 h 6032228"/>
              <a:gd name="connsiteX6" fmla="*/ 3029607 w 6737282"/>
              <a:gd name="connsiteY6" fmla="*/ 5564857 h 6032228"/>
              <a:gd name="connsiteX7" fmla="*/ 2804017 w 6737282"/>
              <a:gd name="connsiteY7" fmla="*/ 5564857 h 6032228"/>
              <a:gd name="connsiteX8" fmla="*/ 2777701 w 6737282"/>
              <a:gd name="connsiteY8" fmla="*/ 5564857 h 6032228"/>
              <a:gd name="connsiteX9" fmla="*/ 2752589 w 6737282"/>
              <a:gd name="connsiteY9" fmla="*/ 5521614 h 6032228"/>
              <a:gd name="connsiteX10" fmla="*/ 2629590 w 6737282"/>
              <a:gd name="connsiteY10" fmla="*/ 5309799 h 6032228"/>
              <a:gd name="connsiteX11" fmla="*/ 2629590 w 6737282"/>
              <a:gd name="connsiteY11" fmla="*/ 5191240 h 6032228"/>
              <a:gd name="connsiteX12" fmla="*/ 2966272 w 6737282"/>
              <a:gd name="connsiteY12" fmla="*/ 4611452 h 6032228"/>
              <a:gd name="connsiteX13" fmla="*/ 3069307 w 6737282"/>
              <a:gd name="connsiteY13" fmla="*/ 4550727 h 6032228"/>
              <a:gd name="connsiteX14" fmla="*/ 1224899 w 6737282"/>
              <a:gd name="connsiteY14" fmla="*/ 1805663 h 6032228"/>
              <a:gd name="connsiteX15" fmla="*/ 3029607 w 6737282"/>
              <a:gd name="connsiteY15" fmla="*/ 1805663 h 6032228"/>
              <a:gd name="connsiteX16" fmla="*/ 3310252 w 6737282"/>
              <a:gd name="connsiteY16" fmla="*/ 1968768 h 6032228"/>
              <a:gd name="connsiteX17" fmla="*/ 4210657 w 6737282"/>
              <a:gd name="connsiteY17" fmla="*/ 3526038 h 6032228"/>
              <a:gd name="connsiteX18" fmla="*/ 4210657 w 6737282"/>
              <a:gd name="connsiteY18" fmla="*/ 3844482 h 6032228"/>
              <a:gd name="connsiteX19" fmla="*/ 3876331 w 6737282"/>
              <a:gd name="connsiteY19" fmla="*/ 4422707 h 6032228"/>
              <a:gd name="connsiteX20" fmla="*/ 3848154 w 6737282"/>
              <a:gd name="connsiteY20" fmla="*/ 4471437 h 6032228"/>
              <a:gd name="connsiteX21" fmla="*/ 3849146 w 6737282"/>
              <a:gd name="connsiteY21" fmla="*/ 4471853 h 6032228"/>
              <a:gd name="connsiteX22" fmla="*/ 3898870 w 6737282"/>
              <a:gd name="connsiteY22" fmla="*/ 4522003 h 6032228"/>
              <a:gd name="connsiteX23" fmla="*/ 4277006 w 6737282"/>
              <a:gd name="connsiteY23" fmla="*/ 5175999 h 6032228"/>
              <a:gd name="connsiteX24" fmla="*/ 4277006 w 6737282"/>
              <a:gd name="connsiteY24" fmla="*/ 5309735 h 6032228"/>
              <a:gd name="connsiteX25" fmla="*/ 3898870 w 6737282"/>
              <a:gd name="connsiteY25" fmla="*/ 5963729 h 6032228"/>
              <a:gd name="connsiteX26" fmla="*/ 3781007 w 6737282"/>
              <a:gd name="connsiteY26" fmla="*/ 6032228 h 6032228"/>
              <a:gd name="connsiteX27" fmla="*/ 3023096 w 6737282"/>
              <a:gd name="connsiteY27" fmla="*/ 6032228 h 6032228"/>
              <a:gd name="connsiteX28" fmla="*/ 2906872 w 6737282"/>
              <a:gd name="connsiteY28" fmla="*/ 5963729 h 6032228"/>
              <a:gd name="connsiteX29" fmla="*/ 2703170 w 6737282"/>
              <a:gd name="connsiteY29" fmla="*/ 5612942 h 6032228"/>
              <a:gd name="connsiteX30" fmla="*/ 2680159 w 6737282"/>
              <a:gd name="connsiteY30" fmla="*/ 5573313 h 6032228"/>
              <a:gd name="connsiteX31" fmla="*/ 2698265 w 6737282"/>
              <a:gd name="connsiteY31" fmla="*/ 5573313 h 6032228"/>
              <a:gd name="connsiteX32" fmla="*/ 2783846 w 6737282"/>
              <a:gd name="connsiteY32" fmla="*/ 5573313 h 6032228"/>
              <a:gd name="connsiteX33" fmla="*/ 2821023 w 6737282"/>
              <a:gd name="connsiteY33" fmla="*/ 5637336 h 6032228"/>
              <a:gd name="connsiteX34" fmla="*/ 2963060 w 6737282"/>
              <a:gd name="connsiteY34" fmla="*/ 5881934 h 6032228"/>
              <a:gd name="connsiteX35" fmla="*/ 3066097 w 6737282"/>
              <a:gd name="connsiteY35" fmla="*/ 5942660 h 6032228"/>
              <a:gd name="connsiteX36" fmla="*/ 3738008 w 6737282"/>
              <a:gd name="connsiteY36" fmla="*/ 5942660 h 6032228"/>
              <a:gd name="connsiteX37" fmla="*/ 3842494 w 6737282"/>
              <a:gd name="connsiteY37" fmla="*/ 5881934 h 6032228"/>
              <a:gd name="connsiteX38" fmla="*/ 4177724 w 6737282"/>
              <a:gd name="connsiteY38" fmla="*/ 5302148 h 6032228"/>
              <a:gd name="connsiteX39" fmla="*/ 4177724 w 6737282"/>
              <a:gd name="connsiteY39" fmla="*/ 5183586 h 6032228"/>
              <a:gd name="connsiteX40" fmla="*/ 3842494 w 6737282"/>
              <a:gd name="connsiteY40" fmla="*/ 4603800 h 6032228"/>
              <a:gd name="connsiteX41" fmla="*/ 3798414 w 6737282"/>
              <a:gd name="connsiteY41" fmla="*/ 4559340 h 6032228"/>
              <a:gd name="connsiteX42" fmla="*/ 3793313 w 6737282"/>
              <a:gd name="connsiteY42" fmla="*/ 4557203 h 6032228"/>
              <a:gd name="connsiteX43" fmla="*/ 3820657 w 6737282"/>
              <a:gd name="connsiteY43" fmla="*/ 4509913 h 6032228"/>
              <a:gd name="connsiteX44" fmla="*/ 3840991 w 6737282"/>
              <a:gd name="connsiteY44" fmla="*/ 4474742 h 6032228"/>
              <a:gd name="connsiteX45" fmla="*/ 3819900 w 6737282"/>
              <a:gd name="connsiteY45" fmla="*/ 4465898 h 6032228"/>
              <a:gd name="connsiteX46" fmla="*/ 3784219 w 6737282"/>
              <a:gd name="connsiteY46" fmla="*/ 4461158 h 6032228"/>
              <a:gd name="connsiteX47" fmla="*/ 3026307 w 6737282"/>
              <a:gd name="connsiteY47" fmla="*/ 4461158 h 6032228"/>
              <a:gd name="connsiteX48" fmla="*/ 2910084 w 6737282"/>
              <a:gd name="connsiteY48" fmla="*/ 4529655 h 6032228"/>
              <a:gd name="connsiteX49" fmla="*/ 2530310 w 6737282"/>
              <a:gd name="connsiteY49" fmla="*/ 5183651 h 6032228"/>
              <a:gd name="connsiteX50" fmla="*/ 2530310 w 6737282"/>
              <a:gd name="connsiteY50" fmla="*/ 5317387 h 6032228"/>
              <a:gd name="connsiteX51" fmla="*/ 2655664 w 6737282"/>
              <a:gd name="connsiteY51" fmla="*/ 5533256 h 6032228"/>
              <a:gd name="connsiteX52" fmla="*/ 2674015 w 6737282"/>
              <a:gd name="connsiteY52" fmla="*/ 5564857 h 6032228"/>
              <a:gd name="connsiteX53" fmla="*/ 2589005 w 6737282"/>
              <a:gd name="connsiteY53" fmla="*/ 5564857 h 6032228"/>
              <a:gd name="connsiteX54" fmla="*/ 1224899 w 6737282"/>
              <a:gd name="connsiteY54" fmla="*/ 5564857 h 6032228"/>
              <a:gd name="connsiteX55" fmla="*/ 948151 w 6737282"/>
              <a:gd name="connsiteY55" fmla="*/ 5401750 h 6032228"/>
              <a:gd name="connsiteX56" fmla="*/ 43851 w 6737282"/>
              <a:gd name="connsiteY56" fmla="*/ 3844482 h 6032228"/>
              <a:gd name="connsiteX57" fmla="*/ 43851 w 6737282"/>
              <a:gd name="connsiteY57" fmla="*/ 3526038 h 6032228"/>
              <a:gd name="connsiteX58" fmla="*/ 948151 w 6737282"/>
              <a:gd name="connsiteY58" fmla="*/ 1968768 h 6032228"/>
              <a:gd name="connsiteX59" fmla="*/ 1224899 w 6737282"/>
              <a:gd name="connsiteY59" fmla="*/ 1805663 h 6032228"/>
              <a:gd name="connsiteX60" fmla="*/ 4371720 w 6737282"/>
              <a:gd name="connsiteY60" fmla="*/ 257854 h 6032228"/>
              <a:gd name="connsiteX61" fmla="*/ 5796146 w 6737282"/>
              <a:gd name="connsiteY61" fmla="*/ 257854 h 6032228"/>
              <a:gd name="connsiteX62" fmla="*/ 5999634 w 6737282"/>
              <a:gd name="connsiteY62" fmla="*/ 374270 h 6032228"/>
              <a:gd name="connsiteX63" fmla="*/ 6711846 w 6737282"/>
              <a:gd name="connsiteY63" fmla="*/ 1628971 h 6032228"/>
              <a:gd name="connsiteX64" fmla="*/ 6711846 w 6737282"/>
              <a:gd name="connsiteY64" fmla="*/ 1870427 h 6032228"/>
              <a:gd name="connsiteX65" fmla="*/ 5999634 w 6737282"/>
              <a:gd name="connsiteY65" fmla="*/ 3125126 h 6032228"/>
              <a:gd name="connsiteX66" fmla="*/ 5796146 w 6737282"/>
              <a:gd name="connsiteY66" fmla="*/ 3241542 h 6032228"/>
              <a:gd name="connsiteX67" fmla="*/ 4371720 w 6737282"/>
              <a:gd name="connsiteY67" fmla="*/ 3241542 h 6032228"/>
              <a:gd name="connsiteX68" fmla="*/ 4168233 w 6737282"/>
              <a:gd name="connsiteY68" fmla="*/ 3125126 h 6032228"/>
              <a:gd name="connsiteX69" fmla="*/ 3456020 w 6737282"/>
              <a:gd name="connsiteY69" fmla="*/ 1870427 h 6032228"/>
              <a:gd name="connsiteX70" fmla="*/ 3456020 w 6737282"/>
              <a:gd name="connsiteY70" fmla="*/ 1628971 h 6032228"/>
              <a:gd name="connsiteX71" fmla="*/ 4168233 w 6737282"/>
              <a:gd name="connsiteY71" fmla="*/ 374270 h 6032228"/>
              <a:gd name="connsiteX72" fmla="*/ 4371720 w 6737282"/>
              <a:gd name="connsiteY72" fmla="*/ 257854 h 6032228"/>
              <a:gd name="connsiteX73" fmla="*/ 2350132 w 6737282"/>
              <a:gd name="connsiteY73" fmla="*/ 0 h 6032228"/>
              <a:gd name="connsiteX74" fmla="*/ 3150522 w 6737282"/>
              <a:gd name="connsiteY74" fmla="*/ 0 h 6032228"/>
              <a:gd name="connsiteX75" fmla="*/ 3264863 w 6737282"/>
              <a:gd name="connsiteY75" fmla="*/ 65415 h 6032228"/>
              <a:gd name="connsiteX76" fmla="*/ 3665057 w 6737282"/>
              <a:gd name="connsiteY76" fmla="*/ 770436 h 6032228"/>
              <a:gd name="connsiteX77" fmla="*/ 3665057 w 6737282"/>
              <a:gd name="connsiteY77" fmla="*/ 906111 h 6032228"/>
              <a:gd name="connsiteX78" fmla="*/ 3264863 w 6737282"/>
              <a:gd name="connsiteY78" fmla="*/ 1611131 h 6032228"/>
              <a:gd name="connsiteX79" fmla="*/ 3150522 w 6737282"/>
              <a:gd name="connsiteY79" fmla="*/ 1676547 h 6032228"/>
              <a:gd name="connsiteX80" fmla="*/ 2350132 w 6737282"/>
              <a:gd name="connsiteY80" fmla="*/ 1676547 h 6032228"/>
              <a:gd name="connsiteX81" fmla="*/ 2235791 w 6737282"/>
              <a:gd name="connsiteY81" fmla="*/ 1611131 h 6032228"/>
              <a:gd name="connsiteX82" fmla="*/ 1835596 w 6737282"/>
              <a:gd name="connsiteY82" fmla="*/ 906111 h 6032228"/>
              <a:gd name="connsiteX83" fmla="*/ 1835596 w 6737282"/>
              <a:gd name="connsiteY83" fmla="*/ 770436 h 6032228"/>
              <a:gd name="connsiteX84" fmla="*/ 2235791 w 6737282"/>
              <a:gd name="connsiteY84" fmla="*/ 65415 h 6032228"/>
              <a:gd name="connsiteX85" fmla="*/ 2350132 w 6737282"/>
              <a:gd name="connsiteY85" fmla="*/ 0 h 603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737282" h="6032228">
                <a:moveTo>
                  <a:pt x="3069307" y="4550727"/>
                </a:moveTo>
                <a:cubicBezTo>
                  <a:pt x="3069307" y="4550727"/>
                  <a:pt x="3069307" y="4550727"/>
                  <a:pt x="3741218" y="4550727"/>
                </a:cubicBezTo>
                <a:cubicBezTo>
                  <a:pt x="3752102" y="4550727"/>
                  <a:pt x="3762715" y="4552172"/>
                  <a:pt x="3772850" y="4554928"/>
                </a:cubicBezTo>
                <a:lnTo>
                  <a:pt x="3794605" y="4564050"/>
                </a:lnTo>
                <a:lnTo>
                  <a:pt x="3781310" y="4587045"/>
                </a:lnTo>
                <a:cubicBezTo>
                  <a:pt x="3661093" y="4794962"/>
                  <a:pt x="3507216" y="5061097"/>
                  <a:pt x="3310252" y="5401750"/>
                </a:cubicBezTo>
                <a:cubicBezTo>
                  <a:pt x="3251786" y="5502720"/>
                  <a:pt x="3146542" y="5564857"/>
                  <a:pt x="3029607" y="5564857"/>
                </a:cubicBezTo>
                <a:cubicBezTo>
                  <a:pt x="3029607" y="5564857"/>
                  <a:pt x="3029607" y="5564857"/>
                  <a:pt x="2804017" y="5564857"/>
                </a:cubicBezTo>
                <a:lnTo>
                  <a:pt x="2777701" y="5564857"/>
                </a:lnTo>
                <a:lnTo>
                  <a:pt x="2752589" y="5521614"/>
                </a:lnTo>
                <a:cubicBezTo>
                  <a:pt x="2717623" y="5461398"/>
                  <a:pt x="2676936" y="5391332"/>
                  <a:pt x="2629590" y="5309799"/>
                </a:cubicBezTo>
                <a:cubicBezTo>
                  <a:pt x="2607824" y="5273652"/>
                  <a:pt x="2607824" y="5227386"/>
                  <a:pt x="2629590" y="5191240"/>
                </a:cubicBezTo>
                <a:cubicBezTo>
                  <a:pt x="2629590" y="5191240"/>
                  <a:pt x="2629590" y="5191240"/>
                  <a:pt x="2966272" y="4611452"/>
                </a:cubicBezTo>
                <a:cubicBezTo>
                  <a:pt x="2986590" y="4573861"/>
                  <a:pt x="3027221" y="4550727"/>
                  <a:pt x="3069307" y="4550727"/>
                </a:cubicBezTo>
                <a:close/>
                <a:moveTo>
                  <a:pt x="1224899" y="1805663"/>
                </a:moveTo>
                <a:cubicBezTo>
                  <a:pt x="1224899" y="1805663"/>
                  <a:pt x="1224899" y="1805663"/>
                  <a:pt x="3029607" y="1805663"/>
                </a:cubicBezTo>
                <a:cubicBezTo>
                  <a:pt x="3146542" y="1805663"/>
                  <a:pt x="3251786" y="1867798"/>
                  <a:pt x="3310252" y="1968768"/>
                </a:cubicBezTo>
                <a:cubicBezTo>
                  <a:pt x="3310252" y="1968768"/>
                  <a:pt x="3310252" y="1968768"/>
                  <a:pt x="4210657" y="3526038"/>
                </a:cubicBezTo>
                <a:cubicBezTo>
                  <a:pt x="4269126" y="3623125"/>
                  <a:pt x="4269126" y="3747395"/>
                  <a:pt x="4210657" y="3844482"/>
                </a:cubicBezTo>
                <a:cubicBezTo>
                  <a:pt x="4210657" y="3844482"/>
                  <a:pt x="4210657" y="3844482"/>
                  <a:pt x="3876331" y="4422707"/>
                </a:cubicBezTo>
                <a:lnTo>
                  <a:pt x="3848154" y="4471437"/>
                </a:lnTo>
                <a:lnTo>
                  <a:pt x="3849146" y="4471853"/>
                </a:lnTo>
                <a:cubicBezTo>
                  <a:pt x="3869404" y="4483677"/>
                  <a:pt x="3886591" y="4500801"/>
                  <a:pt x="3898870" y="4522003"/>
                </a:cubicBezTo>
                <a:cubicBezTo>
                  <a:pt x="3898870" y="4522003"/>
                  <a:pt x="3898870" y="4522003"/>
                  <a:pt x="4277006" y="5175999"/>
                </a:cubicBezTo>
                <a:cubicBezTo>
                  <a:pt x="4301561" y="5216772"/>
                  <a:pt x="4301561" y="5268961"/>
                  <a:pt x="4277006" y="5309735"/>
                </a:cubicBezTo>
                <a:cubicBezTo>
                  <a:pt x="4277006" y="5309735"/>
                  <a:pt x="4277006" y="5309735"/>
                  <a:pt x="3898870" y="5963729"/>
                </a:cubicBezTo>
                <a:cubicBezTo>
                  <a:pt x="3874314" y="6006133"/>
                  <a:pt x="3830116" y="6032228"/>
                  <a:pt x="3781007" y="6032228"/>
                </a:cubicBezTo>
                <a:cubicBezTo>
                  <a:pt x="3781007" y="6032228"/>
                  <a:pt x="3781007" y="6032228"/>
                  <a:pt x="3023096" y="6032228"/>
                </a:cubicBezTo>
                <a:cubicBezTo>
                  <a:pt x="2975623" y="6032228"/>
                  <a:pt x="2929790" y="6006133"/>
                  <a:pt x="2906872" y="5963729"/>
                </a:cubicBezTo>
                <a:cubicBezTo>
                  <a:pt x="2906872" y="5963729"/>
                  <a:pt x="2906872" y="5963729"/>
                  <a:pt x="2703170" y="5612942"/>
                </a:cubicBezTo>
                <a:lnTo>
                  <a:pt x="2680159" y="5573313"/>
                </a:lnTo>
                <a:lnTo>
                  <a:pt x="2698265" y="5573313"/>
                </a:lnTo>
                <a:lnTo>
                  <a:pt x="2783846" y="5573313"/>
                </a:lnTo>
                <a:lnTo>
                  <a:pt x="2821023" y="5637336"/>
                </a:lnTo>
                <a:cubicBezTo>
                  <a:pt x="2963060" y="5881934"/>
                  <a:pt x="2963060" y="5881934"/>
                  <a:pt x="2963060" y="5881934"/>
                </a:cubicBezTo>
                <a:cubicBezTo>
                  <a:pt x="2983378" y="5919525"/>
                  <a:pt x="3024012" y="5942660"/>
                  <a:pt x="3066097" y="5942660"/>
                </a:cubicBezTo>
                <a:cubicBezTo>
                  <a:pt x="3738008" y="5942660"/>
                  <a:pt x="3738008" y="5942660"/>
                  <a:pt x="3738008" y="5942660"/>
                </a:cubicBezTo>
                <a:cubicBezTo>
                  <a:pt x="3781543" y="5942660"/>
                  <a:pt x="3820726" y="5919525"/>
                  <a:pt x="3842494" y="5881934"/>
                </a:cubicBezTo>
                <a:cubicBezTo>
                  <a:pt x="4177724" y="5302148"/>
                  <a:pt x="4177724" y="5302148"/>
                  <a:pt x="4177724" y="5302148"/>
                </a:cubicBezTo>
                <a:cubicBezTo>
                  <a:pt x="4199492" y="5266000"/>
                  <a:pt x="4199492" y="5219733"/>
                  <a:pt x="4177724" y="5183586"/>
                </a:cubicBezTo>
                <a:cubicBezTo>
                  <a:pt x="3842494" y="4603800"/>
                  <a:pt x="3842494" y="4603800"/>
                  <a:pt x="3842494" y="4603800"/>
                </a:cubicBezTo>
                <a:cubicBezTo>
                  <a:pt x="3831610" y="4585003"/>
                  <a:pt x="3816372" y="4569821"/>
                  <a:pt x="3798414" y="4559340"/>
                </a:cubicBezTo>
                <a:lnTo>
                  <a:pt x="3793313" y="4557203"/>
                </a:lnTo>
                <a:lnTo>
                  <a:pt x="3820657" y="4509913"/>
                </a:lnTo>
                <a:lnTo>
                  <a:pt x="3840991" y="4474742"/>
                </a:lnTo>
                <a:lnTo>
                  <a:pt x="3819900" y="4465898"/>
                </a:lnTo>
                <a:cubicBezTo>
                  <a:pt x="3808466" y="4462788"/>
                  <a:pt x="3796496" y="4461158"/>
                  <a:pt x="3784219" y="4461158"/>
                </a:cubicBezTo>
                <a:cubicBezTo>
                  <a:pt x="3026307" y="4461158"/>
                  <a:pt x="3026307" y="4461158"/>
                  <a:pt x="3026307" y="4461158"/>
                </a:cubicBezTo>
                <a:cubicBezTo>
                  <a:pt x="2978836" y="4461158"/>
                  <a:pt x="2933001" y="4487252"/>
                  <a:pt x="2910084" y="4529655"/>
                </a:cubicBezTo>
                <a:cubicBezTo>
                  <a:pt x="2530310" y="5183651"/>
                  <a:pt x="2530310" y="5183651"/>
                  <a:pt x="2530310" y="5183651"/>
                </a:cubicBezTo>
                <a:cubicBezTo>
                  <a:pt x="2505754" y="5224424"/>
                  <a:pt x="2505754" y="5276613"/>
                  <a:pt x="2530310" y="5317387"/>
                </a:cubicBezTo>
                <a:cubicBezTo>
                  <a:pt x="2577781" y="5399135"/>
                  <a:pt x="2619318" y="5470667"/>
                  <a:pt x="2655664" y="5533256"/>
                </a:cubicBezTo>
                <a:lnTo>
                  <a:pt x="2674015" y="5564857"/>
                </a:lnTo>
                <a:lnTo>
                  <a:pt x="2589005" y="5564857"/>
                </a:lnTo>
                <a:cubicBezTo>
                  <a:pt x="2324644" y="5564857"/>
                  <a:pt x="1901666" y="5564857"/>
                  <a:pt x="1224899" y="5564857"/>
                </a:cubicBezTo>
                <a:cubicBezTo>
                  <a:pt x="1111863" y="5564857"/>
                  <a:pt x="1002722" y="5502720"/>
                  <a:pt x="948151" y="5401750"/>
                </a:cubicBezTo>
                <a:cubicBezTo>
                  <a:pt x="948151" y="5401750"/>
                  <a:pt x="948151" y="5401750"/>
                  <a:pt x="43851" y="3844482"/>
                </a:cubicBezTo>
                <a:cubicBezTo>
                  <a:pt x="-14618" y="3747395"/>
                  <a:pt x="-14618" y="3623125"/>
                  <a:pt x="43851" y="3526038"/>
                </a:cubicBezTo>
                <a:cubicBezTo>
                  <a:pt x="43851" y="3526038"/>
                  <a:pt x="43851" y="3526038"/>
                  <a:pt x="948151" y="1968768"/>
                </a:cubicBezTo>
                <a:cubicBezTo>
                  <a:pt x="1002722" y="1867798"/>
                  <a:pt x="1111863" y="1805663"/>
                  <a:pt x="1224899" y="1805663"/>
                </a:cubicBezTo>
                <a:close/>
                <a:moveTo>
                  <a:pt x="4371720" y="257854"/>
                </a:moveTo>
                <a:cubicBezTo>
                  <a:pt x="5796146" y="257854"/>
                  <a:pt x="5796146" y="257854"/>
                  <a:pt x="5796146" y="257854"/>
                </a:cubicBezTo>
                <a:cubicBezTo>
                  <a:pt x="5868214" y="257854"/>
                  <a:pt x="5961481" y="309594"/>
                  <a:pt x="5999634" y="374270"/>
                </a:cubicBezTo>
                <a:cubicBezTo>
                  <a:pt x="6711846" y="1628971"/>
                  <a:pt x="6711846" y="1628971"/>
                  <a:pt x="6711846" y="1628971"/>
                </a:cubicBezTo>
                <a:cubicBezTo>
                  <a:pt x="6745761" y="1697958"/>
                  <a:pt x="6745761" y="1801438"/>
                  <a:pt x="6711846" y="1870427"/>
                </a:cubicBezTo>
                <a:cubicBezTo>
                  <a:pt x="5999634" y="3125126"/>
                  <a:pt x="5999634" y="3125126"/>
                  <a:pt x="5999634" y="3125126"/>
                </a:cubicBezTo>
                <a:cubicBezTo>
                  <a:pt x="5961481" y="3189803"/>
                  <a:pt x="5868214" y="3241542"/>
                  <a:pt x="5796146" y="3241542"/>
                </a:cubicBezTo>
                <a:lnTo>
                  <a:pt x="4371720" y="3241542"/>
                </a:lnTo>
                <a:cubicBezTo>
                  <a:pt x="4295413" y="3241542"/>
                  <a:pt x="4202148" y="3189803"/>
                  <a:pt x="4168233" y="3125126"/>
                </a:cubicBezTo>
                <a:cubicBezTo>
                  <a:pt x="3456020" y="1870427"/>
                  <a:pt x="3456020" y="1870427"/>
                  <a:pt x="3456020" y="1870427"/>
                </a:cubicBezTo>
                <a:cubicBezTo>
                  <a:pt x="3417865" y="1801438"/>
                  <a:pt x="3417865" y="1697958"/>
                  <a:pt x="3456020" y="1628971"/>
                </a:cubicBezTo>
                <a:cubicBezTo>
                  <a:pt x="4168233" y="374270"/>
                  <a:pt x="4168233" y="374270"/>
                  <a:pt x="4168233" y="374270"/>
                </a:cubicBezTo>
                <a:cubicBezTo>
                  <a:pt x="4202148" y="309594"/>
                  <a:pt x="4295413" y="257854"/>
                  <a:pt x="4371720" y="257854"/>
                </a:cubicBezTo>
                <a:close/>
                <a:moveTo>
                  <a:pt x="2350132" y="0"/>
                </a:moveTo>
                <a:cubicBezTo>
                  <a:pt x="3150522" y="0"/>
                  <a:pt x="3150522" y="0"/>
                  <a:pt x="3150522" y="0"/>
                </a:cubicBezTo>
                <a:cubicBezTo>
                  <a:pt x="3191018" y="0"/>
                  <a:pt x="3243425" y="29073"/>
                  <a:pt x="3264863" y="65415"/>
                </a:cubicBezTo>
                <a:cubicBezTo>
                  <a:pt x="3665057" y="770436"/>
                  <a:pt x="3665057" y="770436"/>
                  <a:pt x="3665057" y="770436"/>
                </a:cubicBezTo>
                <a:cubicBezTo>
                  <a:pt x="3684115" y="809200"/>
                  <a:pt x="3684115" y="867346"/>
                  <a:pt x="3665057" y="906111"/>
                </a:cubicBezTo>
                <a:cubicBezTo>
                  <a:pt x="3264863" y="1611131"/>
                  <a:pt x="3264863" y="1611131"/>
                  <a:pt x="3264863" y="1611131"/>
                </a:cubicBezTo>
                <a:cubicBezTo>
                  <a:pt x="3243425" y="1647474"/>
                  <a:pt x="3191018" y="1676547"/>
                  <a:pt x="3150522" y="1676547"/>
                </a:cubicBezTo>
                <a:lnTo>
                  <a:pt x="2350132" y="1676547"/>
                </a:lnTo>
                <a:cubicBezTo>
                  <a:pt x="2307254" y="1676547"/>
                  <a:pt x="2254848" y="1647474"/>
                  <a:pt x="2235791" y="1611131"/>
                </a:cubicBezTo>
                <a:cubicBezTo>
                  <a:pt x="1835596" y="906111"/>
                  <a:pt x="1835596" y="906111"/>
                  <a:pt x="1835596" y="906111"/>
                </a:cubicBezTo>
                <a:cubicBezTo>
                  <a:pt x="1814157" y="867346"/>
                  <a:pt x="1814157" y="809200"/>
                  <a:pt x="1835596" y="770436"/>
                </a:cubicBezTo>
                <a:cubicBezTo>
                  <a:pt x="2235791" y="65415"/>
                  <a:pt x="2235791" y="65415"/>
                  <a:pt x="2235791" y="65415"/>
                </a:cubicBezTo>
                <a:cubicBezTo>
                  <a:pt x="2254848" y="29073"/>
                  <a:pt x="2307254" y="0"/>
                  <a:pt x="2350132"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83B2D3-6007-DF77-0C9C-7131FD89D354}"/>
              </a:ext>
            </a:extLst>
          </p:cNvPr>
          <p:cNvSpPr>
            <a:spLocks noGrp="1"/>
          </p:cNvSpPr>
          <p:nvPr>
            <p:ph type="title"/>
          </p:nvPr>
        </p:nvSpPr>
        <p:spPr>
          <a:xfrm>
            <a:off x="5297194" y="4153162"/>
            <a:ext cx="6757415" cy="1748006"/>
          </a:xfrm>
        </p:spPr>
        <p:txBody>
          <a:bodyPr vert="horz" lIns="91440" tIns="45720" rIns="91440" bIns="45720" rtlCol="0" anchor="t">
            <a:normAutofit/>
          </a:bodyPr>
          <a:lstStyle/>
          <a:p>
            <a:pPr algn="ctr"/>
            <a:r>
              <a:rPr lang="en-US" sz="7200" b="1" dirty="0">
                <a:latin typeface="Times New Roman"/>
                <a:cs typeface="Times New Roman"/>
              </a:rPr>
              <a:t>Approaches</a:t>
            </a:r>
            <a:endParaRPr lang="en-US" b="1"/>
          </a:p>
        </p:txBody>
      </p:sp>
      <p:pic>
        <p:nvPicPr>
          <p:cNvPr id="5" name="Graphic 5" descr="Maze outline">
            <a:extLst>
              <a:ext uri="{FF2B5EF4-FFF2-40B4-BE49-F238E27FC236}">
                <a16:creationId xmlns:a16="http://schemas.microsoft.com/office/drawing/2014/main" id="{AFBCEAAE-2740-659A-37E3-5F584001B91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53914" y="2934031"/>
            <a:ext cx="2433099" cy="2433099"/>
          </a:xfrm>
          <a:prstGeom prst="rect">
            <a:avLst/>
          </a:prstGeom>
        </p:spPr>
      </p:pic>
      <p:pic>
        <p:nvPicPr>
          <p:cNvPr id="4" name="Graphic 4" descr="Subtitles outline">
            <a:extLst>
              <a:ext uri="{FF2B5EF4-FFF2-40B4-BE49-F238E27FC236}">
                <a16:creationId xmlns:a16="http://schemas.microsoft.com/office/drawing/2014/main" id="{9FDC6252-5953-BF39-EBED-12436C27784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77477" y="1138176"/>
            <a:ext cx="2135083" cy="2135083"/>
          </a:xfrm>
          <a:prstGeom prst="rect">
            <a:avLst/>
          </a:prstGeom>
        </p:spPr>
      </p:pic>
    </p:spTree>
    <p:extLst>
      <p:ext uri="{BB962C8B-B14F-4D97-AF65-F5344CB8AC3E}">
        <p14:creationId xmlns:p14="http://schemas.microsoft.com/office/powerpoint/2010/main" val="20438633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941A6-D7E0-A455-0C6D-300044F2F3B0}"/>
              </a:ext>
            </a:extLst>
          </p:cNvPr>
          <p:cNvSpPr>
            <a:spLocks noGrp="1"/>
          </p:cNvSpPr>
          <p:nvPr>
            <p:ph type="title"/>
          </p:nvPr>
        </p:nvSpPr>
        <p:spPr>
          <a:xfrm>
            <a:off x="640080" y="325369"/>
            <a:ext cx="4368602" cy="1956841"/>
          </a:xfrm>
        </p:spPr>
        <p:txBody>
          <a:bodyPr anchor="b">
            <a:normAutofit/>
          </a:bodyPr>
          <a:lstStyle/>
          <a:p>
            <a:r>
              <a:rPr lang="en-GB" sz="5400" b="1">
                <a:latin typeface="Times New Roman"/>
                <a:cs typeface="Calibri Light"/>
              </a:rPr>
              <a:t>Facilitation </a:t>
            </a:r>
            <a:endParaRPr lang="en-GB" sz="5400" b="1">
              <a:latin typeface="Times New Roman"/>
            </a:endParaRP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42A6F579-28B6-8A48-AB7F-E0889C9960A5}"/>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cs typeface="Calibri"/>
              </a:rPr>
              <a:t>Heron (1989) describes that there are 3 different styles of facilitation which include: </a:t>
            </a:r>
          </a:p>
          <a:p>
            <a:r>
              <a:rPr lang="en-US" sz="2200">
                <a:cs typeface="Calibri"/>
              </a:rPr>
              <a:t>Hierarchial </a:t>
            </a:r>
          </a:p>
          <a:p>
            <a:r>
              <a:rPr lang="en-US" sz="2200">
                <a:cs typeface="Calibri"/>
              </a:rPr>
              <a:t>Co-operative </a:t>
            </a:r>
          </a:p>
          <a:p>
            <a:r>
              <a:rPr lang="en-US" sz="2200">
                <a:cs typeface="Calibri"/>
              </a:rPr>
              <a:t>Autonomous </a:t>
            </a:r>
          </a:p>
          <a:p>
            <a:endParaRPr lang="en-US" sz="2200">
              <a:cs typeface="Calibri"/>
            </a:endParaRPr>
          </a:p>
        </p:txBody>
      </p:sp>
      <p:pic>
        <p:nvPicPr>
          <p:cNvPr id="7" name="Picture 7" descr="Shape&#10;&#10;Description automatically generated">
            <a:extLst>
              <a:ext uri="{FF2B5EF4-FFF2-40B4-BE49-F238E27FC236}">
                <a16:creationId xmlns:a16="http://schemas.microsoft.com/office/drawing/2014/main" id="{FFEF3B64-044D-6F28-FAB3-B63C20C93A7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864" r="564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B9B17421-AFED-87E3-9FCC-E05BC2129AD3}"/>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3" name="TextBox 2">
            <a:extLst>
              <a:ext uri="{FF2B5EF4-FFF2-40B4-BE49-F238E27FC236}">
                <a16:creationId xmlns:a16="http://schemas.microsoft.com/office/drawing/2014/main" id="{8135256D-4839-B13F-2B94-C4F34E5B4BC2}"/>
              </a:ext>
            </a:extLst>
          </p:cNvPr>
          <p:cNvSpPr txBox="1"/>
          <p:nvPr/>
        </p:nvSpPr>
        <p:spPr>
          <a:xfrm>
            <a:off x="10460966" y="62915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(Png egg, </a:t>
            </a:r>
            <a:r>
              <a:rPr lang="en-GB" err="1">
                <a:solidFill>
                  <a:schemeClr val="bg1"/>
                </a:solidFill>
                <a:cs typeface="Calibri"/>
              </a:rPr>
              <a:t>n.a</a:t>
            </a:r>
            <a:r>
              <a:rPr lang="en-GB" dirty="0">
                <a:solidFill>
                  <a:schemeClr val="bg1"/>
                </a:solidFill>
                <a:cs typeface="Calibri"/>
              </a:rPr>
              <a:t>)</a:t>
            </a:r>
          </a:p>
        </p:txBody>
      </p:sp>
    </p:spTree>
    <p:extLst>
      <p:ext uri="{BB962C8B-B14F-4D97-AF65-F5344CB8AC3E}">
        <p14:creationId xmlns:p14="http://schemas.microsoft.com/office/powerpoint/2010/main" val="381204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19B4B9-6BE1-8218-A4C2-7C1EF70DB450}"/>
              </a:ext>
            </a:extLst>
          </p:cNvPr>
          <p:cNvSpPr>
            <a:spLocks noGrp="1"/>
          </p:cNvSpPr>
          <p:nvPr>
            <p:ph type="title"/>
          </p:nvPr>
        </p:nvSpPr>
        <p:spPr>
          <a:xfrm>
            <a:off x="841248" y="256032"/>
            <a:ext cx="10506456" cy="1014984"/>
          </a:xfrm>
        </p:spPr>
        <p:txBody>
          <a:bodyPr anchor="b">
            <a:normAutofit/>
          </a:bodyPr>
          <a:lstStyle/>
          <a:p>
            <a:r>
              <a:rPr lang="en-GB" b="1" dirty="0">
                <a:latin typeface="Times New Roman"/>
                <a:cs typeface="Calibri Light"/>
              </a:rPr>
              <a:t>Facilitation </a:t>
            </a:r>
            <a:endParaRPr lang="en-GB" b="1" dirty="0">
              <a:latin typeface="Times New Roman"/>
            </a:endParaRP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601EB8C4-173E-3192-955B-0B200DE34FB9}"/>
              </a:ext>
            </a:extLst>
          </p:cNvPr>
          <p:cNvGraphicFramePr>
            <a:graphicFrameLocks noGrp="1"/>
          </p:cNvGraphicFramePr>
          <p:nvPr>
            <p:ph idx="1"/>
            <p:extLst>
              <p:ext uri="{D42A27DB-BD31-4B8C-83A1-F6EECF244321}">
                <p14:modId xmlns:p14="http://schemas.microsoft.com/office/powerpoint/2010/main" val="284933613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27386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D8053C-AF28-403A-90F2-67A100EDE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0BCDCE7-03A4-438B-9B4A-0F5E37C4C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2677" y="456020"/>
            <a:ext cx="6737282" cy="6032228"/>
          </a:xfrm>
          <a:custGeom>
            <a:avLst/>
            <a:gdLst>
              <a:gd name="connsiteX0" fmla="*/ 3069307 w 6737282"/>
              <a:gd name="connsiteY0" fmla="*/ 4550727 h 6032228"/>
              <a:gd name="connsiteX1" fmla="*/ 3741218 w 6737282"/>
              <a:gd name="connsiteY1" fmla="*/ 4550727 h 6032228"/>
              <a:gd name="connsiteX2" fmla="*/ 3772850 w 6737282"/>
              <a:gd name="connsiteY2" fmla="*/ 4554928 h 6032228"/>
              <a:gd name="connsiteX3" fmla="*/ 3794605 w 6737282"/>
              <a:gd name="connsiteY3" fmla="*/ 4564050 h 6032228"/>
              <a:gd name="connsiteX4" fmla="*/ 3781310 w 6737282"/>
              <a:gd name="connsiteY4" fmla="*/ 4587045 h 6032228"/>
              <a:gd name="connsiteX5" fmla="*/ 3310252 w 6737282"/>
              <a:gd name="connsiteY5" fmla="*/ 5401750 h 6032228"/>
              <a:gd name="connsiteX6" fmla="*/ 3029607 w 6737282"/>
              <a:gd name="connsiteY6" fmla="*/ 5564857 h 6032228"/>
              <a:gd name="connsiteX7" fmla="*/ 2804017 w 6737282"/>
              <a:gd name="connsiteY7" fmla="*/ 5564857 h 6032228"/>
              <a:gd name="connsiteX8" fmla="*/ 2777701 w 6737282"/>
              <a:gd name="connsiteY8" fmla="*/ 5564857 h 6032228"/>
              <a:gd name="connsiteX9" fmla="*/ 2752589 w 6737282"/>
              <a:gd name="connsiteY9" fmla="*/ 5521614 h 6032228"/>
              <a:gd name="connsiteX10" fmla="*/ 2629590 w 6737282"/>
              <a:gd name="connsiteY10" fmla="*/ 5309799 h 6032228"/>
              <a:gd name="connsiteX11" fmla="*/ 2629590 w 6737282"/>
              <a:gd name="connsiteY11" fmla="*/ 5191240 h 6032228"/>
              <a:gd name="connsiteX12" fmla="*/ 2966272 w 6737282"/>
              <a:gd name="connsiteY12" fmla="*/ 4611452 h 6032228"/>
              <a:gd name="connsiteX13" fmla="*/ 3069307 w 6737282"/>
              <a:gd name="connsiteY13" fmla="*/ 4550727 h 6032228"/>
              <a:gd name="connsiteX14" fmla="*/ 1224899 w 6737282"/>
              <a:gd name="connsiteY14" fmla="*/ 1805663 h 6032228"/>
              <a:gd name="connsiteX15" fmla="*/ 3029607 w 6737282"/>
              <a:gd name="connsiteY15" fmla="*/ 1805663 h 6032228"/>
              <a:gd name="connsiteX16" fmla="*/ 3310252 w 6737282"/>
              <a:gd name="connsiteY16" fmla="*/ 1968768 h 6032228"/>
              <a:gd name="connsiteX17" fmla="*/ 4210657 w 6737282"/>
              <a:gd name="connsiteY17" fmla="*/ 3526038 h 6032228"/>
              <a:gd name="connsiteX18" fmla="*/ 4210657 w 6737282"/>
              <a:gd name="connsiteY18" fmla="*/ 3844482 h 6032228"/>
              <a:gd name="connsiteX19" fmla="*/ 3876331 w 6737282"/>
              <a:gd name="connsiteY19" fmla="*/ 4422707 h 6032228"/>
              <a:gd name="connsiteX20" fmla="*/ 3848154 w 6737282"/>
              <a:gd name="connsiteY20" fmla="*/ 4471437 h 6032228"/>
              <a:gd name="connsiteX21" fmla="*/ 3849146 w 6737282"/>
              <a:gd name="connsiteY21" fmla="*/ 4471853 h 6032228"/>
              <a:gd name="connsiteX22" fmla="*/ 3898870 w 6737282"/>
              <a:gd name="connsiteY22" fmla="*/ 4522003 h 6032228"/>
              <a:gd name="connsiteX23" fmla="*/ 4277006 w 6737282"/>
              <a:gd name="connsiteY23" fmla="*/ 5175999 h 6032228"/>
              <a:gd name="connsiteX24" fmla="*/ 4277006 w 6737282"/>
              <a:gd name="connsiteY24" fmla="*/ 5309735 h 6032228"/>
              <a:gd name="connsiteX25" fmla="*/ 3898870 w 6737282"/>
              <a:gd name="connsiteY25" fmla="*/ 5963729 h 6032228"/>
              <a:gd name="connsiteX26" fmla="*/ 3781007 w 6737282"/>
              <a:gd name="connsiteY26" fmla="*/ 6032228 h 6032228"/>
              <a:gd name="connsiteX27" fmla="*/ 3023096 w 6737282"/>
              <a:gd name="connsiteY27" fmla="*/ 6032228 h 6032228"/>
              <a:gd name="connsiteX28" fmla="*/ 2906872 w 6737282"/>
              <a:gd name="connsiteY28" fmla="*/ 5963729 h 6032228"/>
              <a:gd name="connsiteX29" fmla="*/ 2703170 w 6737282"/>
              <a:gd name="connsiteY29" fmla="*/ 5612942 h 6032228"/>
              <a:gd name="connsiteX30" fmla="*/ 2680159 w 6737282"/>
              <a:gd name="connsiteY30" fmla="*/ 5573313 h 6032228"/>
              <a:gd name="connsiteX31" fmla="*/ 2698265 w 6737282"/>
              <a:gd name="connsiteY31" fmla="*/ 5573313 h 6032228"/>
              <a:gd name="connsiteX32" fmla="*/ 2783846 w 6737282"/>
              <a:gd name="connsiteY32" fmla="*/ 5573313 h 6032228"/>
              <a:gd name="connsiteX33" fmla="*/ 2821023 w 6737282"/>
              <a:gd name="connsiteY33" fmla="*/ 5637336 h 6032228"/>
              <a:gd name="connsiteX34" fmla="*/ 2963060 w 6737282"/>
              <a:gd name="connsiteY34" fmla="*/ 5881934 h 6032228"/>
              <a:gd name="connsiteX35" fmla="*/ 3066097 w 6737282"/>
              <a:gd name="connsiteY35" fmla="*/ 5942660 h 6032228"/>
              <a:gd name="connsiteX36" fmla="*/ 3738008 w 6737282"/>
              <a:gd name="connsiteY36" fmla="*/ 5942660 h 6032228"/>
              <a:gd name="connsiteX37" fmla="*/ 3842494 w 6737282"/>
              <a:gd name="connsiteY37" fmla="*/ 5881934 h 6032228"/>
              <a:gd name="connsiteX38" fmla="*/ 4177724 w 6737282"/>
              <a:gd name="connsiteY38" fmla="*/ 5302148 h 6032228"/>
              <a:gd name="connsiteX39" fmla="*/ 4177724 w 6737282"/>
              <a:gd name="connsiteY39" fmla="*/ 5183586 h 6032228"/>
              <a:gd name="connsiteX40" fmla="*/ 3842494 w 6737282"/>
              <a:gd name="connsiteY40" fmla="*/ 4603800 h 6032228"/>
              <a:gd name="connsiteX41" fmla="*/ 3798414 w 6737282"/>
              <a:gd name="connsiteY41" fmla="*/ 4559340 h 6032228"/>
              <a:gd name="connsiteX42" fmla="*/ 3793313 w 6737282"/>
              <a:gd name="connsiteY42" fmla="*/ 4557203 h 6032228"/>
              <a:gd name="connsiteX43" fmla="*/ 3820657 w 6737282"/>
              <a:gd name="connsiteY43" fmla="*/ 4509913 h 6032228"/>
              <a:gd name="connsiteX44" fmla="*/ 3840991 w 6737282"/>
              <a:gd name="connsiteY44" fmla="*/ 4474742 h 6032228"/>
              <a:gd name="connsiteX45" fmla="*/ 3819900 w 6737282"/>
              <a:gd name="connsiteY45" fmla="*/ 4465898 h 6032228"/>
              <a:gd name="connsiteX46" fmla="*/ 3784219 w 6737282"/>
              <a:gd name="connsiteY46" fmla="*/ 4461158 h 6032228"/>
              <a:gd name="connsiteX47" fmla="*/ 3026307 w 6737282"/>
              <a:gd name="connsiteY47" fmla="*/ 4461158 h 6032228"/>
              <a:gd name="connsiteX48" fmla="*/ 2910084 w 6737282"/>
              <a:gd name="connsiteY48" fmla="*/ 4529655 h 6032228"/>
              <a:gd name="connsiteX49" fmla="*/ 2530310 w 6737282"/>
              <a:gd name="connsiteY49" fmla="*/ 5183651 h 6032228"/>
              <a:gd name="connsiteX50" fmla="*/ 2530310 w 6737282"/>
              <a:gd name="connsiteY50" fmla="*/ 5317387 h 6032228"/>
              <a:gd name="connsiteX51" fmla="*/ 2655664 w 6737282"/>
              <a:gd name="connsiteY51" fmla="*/ 5533256 h 6032228"/>
              <a:gd name="connsiteX52" fmla="*/ 2674015 w 6737282"/>
              <a:gd name="connsiteY52" fmla="*/ 5564857 h 6032228"/>
              <a:gd name="connsiteX53" fmla="*/ 2589005 w 6737282"/>
              <a:gd name="connsiteY53" fmla="*/ 5564857 h 6032228"/>
              <a:gd name="connsiteX54" fmla="*/ 1224899 w 6737282"/>
              <a:gd name="connsiteY54" fmla="*/ 5564857 h 6032228"/>
              <a:gd name="connsiteX55" fmla="*/ 948151 w 6737282"/>
              <a:gd name="connsiteY55" fmla="*/ 5401750 h 6032228"/>
              <a:gd name="connsiteX56" fmla="*/ 43851 w 6737282"/>
              <a:gd name="connsiteY56" fmla="*/ 3844482 h 6032228"/>
              <a:gd name="connsiteX57" fmla="*/ 43851 w 6737282"/>
              <a:gd name="connsiteY57" fmla="*/ 3526038 h 6032228"/>
              <a:gd name="connsiteX58" fmla="*/ 948151 w 6737282"/>
              <a:gd name="connsiteY58" fmla="*/ 1968768 h 6032228"/>
              <a:gd name="connsiteX59" fmla="*/ 1224899 w 6737282"/>
              <a:gd name="connsiteY59" fmla="*/ 1805663 h 6032228"/>
              <a:gd name="connsiteX60" fmla="*/ 4371720 w 6737282"/>
              <a:gd name="connsiteY60" fmla="*/ 257854 h 6032228"/>
              <a:gd name="connsiteX61" fmla="*/ 5796146 w 6737282"/>
              <a:gd name="connsiteY61" fmla="*/ 257854 h 6032228"/>
              <a:gd name="connsiteX62" fmla="*/ 5999634 w 6737282"/>
              <a:gd name="connsiteY62" fmla="*/ 374270 h 6032228"/>
              <a:gd name="connsiteX63" fmla="*/ 6711846 w 6737282"/>
              <a:gd name="connsiteY63" fmla="*/ 1628971 h 6032228"/>
              <a:gd name="connsiteX64" fmla="*/ 6711846 w 6737282"/>
              <a:gd name="connsiteY64" fmla="*/ 1870427 h 6032228"/>
              <a:gd name="connsiteX65" fmla="*/ 5999634 w 6737282"/>
              <a:gd name="connsiteY65" fmla="*/ 3125126 h 6032228"/>
              <a:gd name="connsiteX66" fmla="*/ 5796146 w 6737282"/>
              <a:gd name="connsiteY66" fmla="*/ 3241542 h 6032228"/>
              <a:gd name="connsiteX67" fmla="*/ 4371720 w 6737282"/>
              <a:gd name="connsiteY67" fmla="*/ 3241542 h 6032228"/>
              <a:gd name="connsiteX68" fmla="*/ 4168233 w 6737282"/>
              <a:gd name="connsiteY68" fmla="*/ 3125126 h 6032228"/>
              <a:gd name="connsiteX69" fmla="*/ 3456020 w 6737282"/>
              <a:gd name="connsiteY69" fmla="*/ 1870427 h 6032228"/>
              <a:gd name="connsiteX70" fmla="*/ 3456020 w 6737282"/>
              <a:gd name="connsiteY70" fmla="*/ 1628971 h 6032228"/>
              <a:gd name="connsiteX71" fmla="*/ 4168233 w 6737282"/>
              <a:gd name="connsiteY71" fmla="*/ 374270 h 6032228"/>
              <a:gd name="connsiteX72" fmla="*/ 4371720 w 6737282"/>
              <a:gd name="connsiteY72" fmla="*/ 257854 h 6032228"/>
              <a:gd name="connsiteX73" fmla="*/ 2350132 w 6737282"/>
              <a:gd name="connsiteY73" fmla="*/ 0 h 6032228"/>
              <a:gd name="connsiteX74" fmla="*/ 3150522 w 6737282"/>
              <a:gd name="connsiteY74" fmla="*/ 0 h 6032228"/>
              <a:gd name="connsiteX75" fmla="*/ 3264863 w 6737282"/>
              <a:gd name="connsiteY75" fmla="*/ 65415 h 6032228"/>
              <a:gd name="connsiteX76" fmla="*/ 3665057 w 6737282"/>
              <a:gd name="connsiteY76" fmla="*/ 770436 h 6032228"/>
              <a:gd name="connsiteX77" fmla="*/ 3665057 w 6737282"/>
              <a:gd name="connsiteY77" fmla="*/ 906111 h 6032228"/>
              <a:gd name="connsiteX78" fmla="*/ 3264863 w 6737282"/>
              <a:gd name="connsiteY78" fmla="*/ 1611131 h 6032228"/>
              <a:gd name="connsiteX79" fmla="*/ 3150522 w 6737282"/>
              <a:gd name="connsiteY79" fmla="*/ 1676547 h 6032228"/>
              <a:gd name="connsiteX80" fmla="*/ 2350132 w 6737282"/>
              <a:gd name="connsiteY80" fmla="*/ 1676547 h 6032228"/>
              <a:gd name="connsiteX81" fmla="*/ 2235791 w 6737282"/>
              <a:gd name="connsiteY81" fmla="*/ 1611131 h 6032228"/>
              <a:gd name="connsiteX82" fmla="*/ 1835596 w 6737282"/>
              <a:gd name="connsiteY82" fmla="*/ 906111 h 6032228"/>
              <a:gd name="connsiteX83" fmla="*/ 1835596 w 6737282"/>
              <a:gd name="connsiteY83" fmla="*/ 770436 h 6032228"/>
              <a:gd name="connsiteX84" fmla="*/ 2235791 w 6737282"/>
              <a:gd name="connsiteY84" fmla="*/ 65415 h 6032228"/>
              <a:gd name="connsiteX85" fmla="*/ 2350132 w 6737282"/>
              <a:gd name="connsiteY85" fmla="*/ 0 h 603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737282" h="6032228">
                <a:moveTo>
                  <a:pt x="3069307" y="4550727"/>
                </a:moveTo>
                <a:cubicBezTo>
                  <a:pt x="3069307" y="4550727"/>
                  <a:pt x="3069307" y="4550727"/>
                  <a:pt x="3741218" y="4550727"/>
                </a:cubicBezTo>
                <a:cubicBezTo>
                  <a:pt x="3752102" y="4550727"/>
                  <a:pt x="3762715" y="4552172"/>
                  <a:pt x="3772850" y="4554928"/>
                </a:cubicBezTo>
                <a:lnTo>
                  <a:pt x="3794605" y="4564050"/>
                </a:lnTo>
                <a:lnTo>
                  <a:pt x="3781310" y="4587045"/>
                </a:lnTo>
                <a:cubicBezTo>
                  <a:pt x="3661093" y="4794962"/>
                  <a:pt x="3507216" y="5061097"/>
                  <a:pt x="3310252" y="5401750"/>
                </a:cubicBezTo>
                <a:cubicBezTo>
                  <a:pt x="3251786" y="5502720"/>
                  <a:pt x="3146542" y="5564857"/>
                  <a:pt x="3029607" y="5564857"/>
                </a:cubicBezTo>
                <a:cubicBezTo>
                  <a:pt x="3029607" y="5564857"/>
                  <a:pt x="3029607" y="5564857"/>
                  <a:pt x="2804017" y="5564857"/>
                </a:cubicBezTo>
                <a:lnTo>
                  <a:pt x="2777701" y="5564857"/>
                </a:lnTo>
                <a:lnTo>
                  <a:pt x="2752589" y="5521614"/>
                </a:lnTo>
                <a:cubicBezTo>
                  <a:pt x="2717623" y="5461398"/>
                  <a:pt x="2676936" y="5391332"/>
                  <a:pt x="2629590" y="5309799"/>
                </a:cubicBezTo>
                <a:cubicBezTo>
                  <a:pt x="2607824" y="5273652"/>
                  <a:pt x="2607824" y="5227386"/>
                  <a:pt x="2629590" y="5191240"/>
                </a:cubicBezTo>
                <a:cubicBezTo>
                  <a:pt x="2629590" y="5191240"/>
                  <a:pt x="2629590" y="5191240"/>
                  <a:pt x="2966272" y="4611452"/>
                </a:cubicBezTo>
                <a:cubicBezTo>
                  <a:pt x="2986590" y="4573861"/>
                  <a:pt x="3027221" y="4550727"/>
                  <a:pt x="3069307" y="4550727"/>
                </a:cubicBezTo>
                <a:close/>
                <a:moveTo>
                  <a:pt x="1224899" y="1805663"/>
                </a:moveTo>
                <a:cubicBezTo>
                  <a:pt x="1224899" y="1805663"/>
                  <a:pt x="1224899" y="1805663"/>
                  <a:pt x="3029607" y="1805663"/>
                </a:cubicBezTo>
                <a:cubicBezTo>
                  <a:pt x="3146542" y="1805663"/>
                  <a:pt x="3251786" y="1867798"/>
                  <a:pt x="3310252" y="1968768"/>
                </a:cubicBezTo>
                <a:cubicBezTo>
                  <a:pt x="3310252" y="1968768"/>
                  <a:pt x="3310252" y="1968768"/>
                  <a:pt x="4210657" y="3526038"/>
                </a:cubicBezTo>
                <a:cubicBezTo>
                  <a:pt x="4269126" y="3623125"/>
                  <a:pt x="4269126" y="3747395"/>
                  <a:pt x="4210657" y="3844482"/>
                </a:cubicBezTo>
                <a:cubicBezTo>
                  <a:pt x="4210657" y="3844482"/>
                  <a:pt x="4210657" y="3844482"/>
                  <a:pt x="3876331" y="4422707"/>
                </a:cubicBezTo>
                <a:lnTo>
                  <a:pt x="3848154" y="4471437"/>
                </a:lnTo>
                <a:lnTo>
                  <a:pt x="3849146" y="4471853"/>
                </a:lnTo>
                <a:cubicBezTo>
                  <a:pt x="3869404" y="4483677"/>
                  <a:pt x="3886591" y="4500801"/>
                  <a:pt x="3898870" y="4522003"/>
                </a:cubicBezTo>
                <a:cubicBezTo>
                  <a:pt x="3898870" y="4522003"/>
                  <a:pt x="3898870" y="4522003"/>
                  <a:pt x="4277006" y="5175999"/>
                </a:cubicBezTo>
                <a:cubicBezTo>
                  <a:pt x="4301561" y="5216772"/>
                  <a:pt x="4301561" y="5268961"/>
                  <a:pt x="4277006" y="5309735"/>
                </a:cubicBezTo>
                <a:cubicBezTo>
                  <a:pt x="4277006" y="5309735"/>
                  <a:pt x="4277006" y="5309735"/>
                  <a:pt x="3898870" y="5963729"/>
                </a:cubicBezTo>
                <a:cubicBezTo>
                  <a:pt x="3874314" y="6006133"/>
                  <a:pt x="3830116" y="6032228"/>
                  <a:pt x="3781007" y="6032228"/>
                </a:cubicBezTo>
                <a:cubicBezTo>
                  <a:pt x="3781007" y="6032228"/>
                  <a:pt x="3781007" y="6032228"/>
                  <a:pt x="3023096" y="6032228"/>
                </a:cubicBezTo>
                <a:cubicBezTo>
                  <a:pt x="2975623" y="6032228"/>
                  <a:pt x="2929790" y="6006133"/>
                  <a:pt x="2906872" y="5963729"/>
                </a:cubicBezTo>
                <a:cubicBezTo>
                  <a:pt x="2906872" y="5963729"/>
                  <a:pt x="2906872" y="5963729"/>
                  <a:pt x="2703170" y="5612942"/>
                </a:cubicBezTo>
                <a:lnTo>
                  <a:pt x="2680159" y="5573313"/>
                </a:lnTo>
                <a:lnTo>
                  <a:pt x="2698265" y="5573313"/>
                </a:lnTo>
                <a:lnTo>
                  <a:pt x="2783846" y="5573313"/>
                </a:lnTo>
                <a:lnTo>
                  <a:pt x="2821023" y="5637336"/>
                </a:lnTo>
                <a:cubicBezTo>
                  <a:pt x="2963060" y="5881934"/>
                  <a:pt x="2963060" y="5881934"/>
                  <a:pt x="2963060" y="5881934"/>
                </a:cubicBezTo>
                <a:cubicBezTo>
                  <a:pt x="2983378" y="5919525"/>
                  <a:pt x="3024012" y="5942660"/>
                  <a:pt x="3066097" y="5942660"/>
                </a:cubicBezTo>
                <a:cubicBezTo>
                  <a:pt x="3738008" y="5942660"/>
                  <a:pt x="3738008" y="5942660"/>
                  <a:pt x="3738008" y="5942660"/>
                </a:cubicBezTo>
                <a:cubicBezTo>
                  <a:pt x="3781543" y="5942660"/>
                  <a:pt x="3820726" y="5919525"/>
                  <a:pt x="3842494" y="5881934"/>
                </a:cubicBezTo>
                <a:cubicBezTo>
                  <a:pt x="4177724" y="5302148"/>
                  <a:pt x="4177724" y="5302148"/>
                  <a:pt x="4177724" y="5302148"/>
                </a:cubicBezTo>
                <a:cubicBezTo>
                  <a:pt x="4199492" y="5266000"/>
                  <a:pt x="4199492" y="5219733"/>
                  <a:pt x="4177724" y="5183586"/>
                </a:cubicBezTo>
                <a:cubicBezTo>
                  <a:pt x="3842494" y="4603800"/>
                  <a:pt x="3842494" y="4603800"/>
                  <a:pt x="3842494" y="4603800"/>
                </a:cubicBezTo>
                <a:cubicBezTo>
                  <a:pt x="3831610" y="4585003"/>
                  <a:pt x="3816372" y="4569821"/>
                  <a:pt x="3798414" y="4559340"/>
                </a:cubicBezTo>
                <a:lnTo>
                  <a:pt x="3793313" y="4557203"/>
                </a:lnTo>
                <a:lnTo>
                  <a:pt x="3820657" y="4509913"/>
                </a:lnTo>
                <a:lnTo>
                  <a:pt x="3840991" y="4474742"/>
                </a:lnTo>
                <a:lnTo>
                  <a:pt x="3819900" y="4465898"/>
                </a:lnTo>
                <a:cubicBezTo>
                  <a:pt x="3808466" y="4462788"/>
                  <a:pt x="3796496" y="4461158"/>
                  <a:pt x="3784219" y="4461158"/>
                </a:cubicBezTo>
                <a:cubicBezTo>
                  <a:pt x="3026307" y="4461158"/>
                  <a:pt x="3026307" y="4461158"/>
                  <a:pt x="3026307" y="4461158"/>
                </a:cubicBezTo>
                <a:cubicBezTo>
                  <a:pt x="2978836" y="4461158"/>
                  <a:pt x="2933001" y="4487252"/>
                  <a:pt x="2910084" y="4529655"/>
                </a:cubicBezTo>
                <a:cubicBezTo>
                  <a:pt x="2530310" y="5183651"/>
                  <a:pt x="2530310" y="5183651"/>
                  <a:pt x="2530310" y="5183651"/>
                </a:cubicBezTo>
                <a:cubicBezTo>
                  <a:pt x="2505754" y="5224424"/>
                  <a:pt x="2505754" y="5276613"/>
                  <a:pt x="2530310" y="5317387"/>
                </a:cubicBezTo>
                <a:cubicBezTo>
                  <a:pt x="2577781" y="5399135"/>
                  <a:pt x="2619318" y="5470667"/>
                  <a:pt x="2655664" y="5533256"/>
                </a:cubicBezTo>
                <a:lnTo>
                  <a:pt x="2674015" y="5564857"/>
                </a:lnTo>
                <a:lnTo>
                  <a:pt x="2589005" y="5564857"/>
                </a:lnTo>
                <a:cubicBezTo>
                  <a:pt x="2324644" y="5564857"/>
                  <a:pt x="1901666" y="5564857"/>
                  <a:pt x="1224899" y="5564857"/>
                </a:cubicBezTo>
                <a:cubicBezTo>
                  <a:pt x="1111863" y="5564857"/>
                  <a:pt x="1002722" y="5502720"/>
                  <a:pt x="948151" y="5401750"/>
                </a:cubicBezTo>
                <a:cubicBezTo>
                  <a:pt x="948151" y="5401750"/>
                  <a:pt x="948151" y="5401750"/>
                  <a:pt x="43851" y="3844482"/>
                </a:cubicBezTo>
                <a:cubicBezTo>
                  <a:pt x="-14618" y="3747395"/>
                  <a:pt x="-14618" y="3623125"/>
                  <a:pt x="43851" y="3526038"/>
                </a:cubicBezTo>
                <a:cubicBezTo>
                  <a:pt x="43851" y="3526038"/>
                  <a:pt x="43851" y="3526038"/>
                  <a:pt x="948151" y="1968768"/>
                </a:cubicBezTo>
                <a:cubicBezTo>
                  <a:pt x="1002722" y="1867798"/>
                  <a:pt x="1111863" y="1805663"/>
                  <a:pt x="1224899" y="1805663"/>
                </a:cubicBezTo>
                <a:close/>
                <a:moveTo>
                  <a:pt x="4371720" y="257854"/>
                </a:moveTo>
                <a:cubicBezTo>
                  <a:pt x="5796146" y="257854"/>
                  <a:pt x="5796146" y="257854"/>
                  <a:pt x="5796146" y="257854"/>
                </a:cubicBezTo>
                <a:cubicBezTo>
                  <a:pt x="5868214" y="257854"/>
                  <a:pt x="5961481" y="309594"/>
                  <a:pt x="5999634" y="374270"/>
                </a:cubicBezTo>
                <a:cubicBezTo>
                  <a:pt x="6711846" y="1628971"/>
                  <a:pt x="6711846" y="1628971"/>
                  <a:pt x="6711846" y="1628971"/>
                </a:cubicBezTo>
                <a:cubicBezTo>
                  <a:pt x="6745761" y="1697958"/>
                  <a:pt x="6745761" y="1801438"/>
                  <a:pt x="6711846" y="1870427"/>
                </a:cubicBezTo>
                <a:cubicBezTo>
                  <a:pt x="5999634" y="3125126"/>
                  <a:pt x="5999634" y="3125126"/>
                  <a:pt x="5999634" y="3125126"/>
                </a:cubicBezTo>
                <a:cubicBezTo>
                  <a:pt x="5961481" y="3189803"/>
                  <a:pt x="5868214" y="3241542"/>
                  <a:pt x="5796146" y="3241542"/>
                </a:cubicBezTo>
                <a:lnTo>
                  <a:pt x="4371720" y="3241542"/>
                </a:lnTo>
                <a:cubicBezTo>
                  <a:pt x="4295413" y="3241542"/>
                  <a:pt x="4202148" y="3189803"/>
                  <a:pt x="4168233" y="3125126"/>
                </a:cubicBezTo>
                <a:cubicBezTo>
                  <a:pt x="3456020" y="1870427"/>
                  <a:pt x="3456020" y="1870427"/>
                  <a:pt x="3456020" y="1870427"/>
                </a:cubicBezTo>
                <a:cubicBezTo>
                  <a:pt x="3417865" y="1801438"/>
                  <a:pt x="3417865" y="1697958"/>
                  <a:pt x="3456020" y="1628971"/>
                </a:cubicBezTo>
                <a:cubicBezTo>
                  <a:pt x="4168233" y="374270"/>
                  <a:pt x="4168233" y="374270"/>
                  <a:pt x="4168233" y="374270"/>
                </a:cubicBezTo>
                <a:cubicBezTo>
                  <a:pt x="4202148" y="309594"/>
                  <a:pt x="4295413" y="257854"/>
                  <a:pt x="4371720" y="257854"/>
                </a:cubicBezTo>
                <a:close/>
                <a:moveTo>
                  <a:pt x="2350132" y="0"/>
                </a:moveTo>
                <a:cubicBezTo>
                  <a:pt x="3150522" y="0"/>
                  <a:pt x="3150522" y="0"/>
                  <a:pt x="3150522" y="0"/>
                </a:cubicBezTo>
                <a:cubicBezTo>
                  <a:pt x="3191018" y="0"/>
                  <a:pt x="3243425" y="29073"/>
                  <a:pt x="3264863" y="65415"/>
                </a:cubicBezTo>
                <a:cubicBezTo>
                  <a:pt x="3665057" y="770436"/>
                  <a:pt x="3665057" y="770436"/>
                  <a:pt x="3665057" y="770436"/>
                </a:cubicBezTo>
                <a:cubicBezTo>
                  <a:pt x="3684115" y="809200"/>
                  <a:pt x="3684115" y="867346"/>
                  <a:pt x="3665057" y="906111"/>
                </a:cubicBezTo>
                <a:cubicBezTo>
                  <a:pt x="3264863" y="1611131"/>
                  <a:pt x="3264863" y="1611131"/>
                  <a:pt x="3264863" y="1611131"/>
                </a:cubicBezTo>
                <a:cubicBezTo>
                  <a:pt x="3243425" y="1647474"/>
                  <a:pt x="3191018" y="1676547"/>
                  <a:pt x="3150522" y="1676547"/>
                </a:cubicBezTo>
                <a:lnTo>
                  <a:pt x="2350132" y="1676547"/>
                </a:lnTo>
                <a:cubicBezTo>
                  <a:pt x="2307254" y="1676547"/>
                  <a:pt x="2254848" y="1647474"/>
                  <a:pt x="2235791" y="1611131"/>
                </a:cubicBezTo>
                <a:cubicBezTo>
                  <a:pt x="1835596" y="906111"/>
                  <a:pt x="1835596" y="906111"/>
                  <a:pt x="1835596" y="906111"/>
                </a:cubicBezTo>
                <a:cubicBezTo>
                  <a:pt x="1814157" y="867346"/>
                  <a:pt x="1814157" y="809200"/>
                  <a:pt x="1835596" y="770436"/>
                </a:cubicBezTo>
                <a:cubicBezTo>
                  <a:pt x="2235791" y="65415"/>
                  <a:pt x="2235791" y="65415"/>
                  <a:pt x="2235791" y="65415"/>
                </a:cubicBezTo>
                <a:cubicBezTo>
                  <a:pt x="2254848" y="29073"/>
                  <a:pt x="2307254" y="0"/>
                  <a:pt x="2350132"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604B388-FE7A-9DD3-21FB-1C4A08A1D21B}"/>
              </a:ext>
            </a:extLst>
          </p:cNvPr>
          <p:cNvSpPr>
            <a:spLocks noGrp="1"/>
          </p:cNvSpPr>
          <p:nvPr>
            <p:ph type="title"/>
          </p:nvPr>
        </p:nvSpPr>
        <p:spPr>
          <a:xfrm>
            <a:off x="5757269" y="3980634"/>
            <a:ext cx="5405944" cy="1388573"/>
          </a:xfrm>
        </p:spPr>
        <p:txBody>
          <a:bodyPr vert="horz" lIns="91440" tIns="45720" rIns="91440" bIns="45720" rtlCol="0" anchor="t">
            <a:normAutofit/>
          </a:bodyPr>
          <a:lstStyle/>
          <a:p>
            <a:pPr algn="r"/>
            <a:r>
              <a:rPr lang="en-US" sz="6600" b="1" dirty="0">
                <a:latin typeface="Times New Roman"/>
                <a:cs typeface="Times New Roman"/>
              </a:rPr>
              <a:t>Intervention</a:t>
            </a:r>
          </a:p>
        </p:txBody>
      </p:sp>
      <p:pic>
        <p:nvPicPr>
          <p:cNvPr id="5" name="Graphic 5" descr="Dice outline">
            <a:extLst>
              <a:ext uri="{FF2B5EF4-FFF2-40B4-BE49-F238E27FC236}">
                <a16:creationId xmlns:a16="http://schemas.microsoft.com/office/drawing/2014/main" id="{87B49709-F732-1BF6-28CB-0095646ECA9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53914" y="2934031"/>
            <a:ext cx="2433099" cy="2433099"/>
          </a:xfrm>
          <a:prstGeom prst="rect">
            <a:avLst/>
          </a:prstGeom>
        </p:spPr>
      </p:pic>
      <p:pic>
        <p:nvPicPr>
          <p:cNvPr id="4" name="Graphic 4" descr="Puzzle pieces outline">
            <a:extLst>
              <a:ext uri="{FF2B5EF4-FFF2-40B4-BE49-F238E27FC236}">
                <a16:creationId xmlns:a16="http://schemas.microsoft.com/office/drawing/2014/main" id="{E6749A28-2C82-E378-CF2A-6592A2E76D9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77477" y="1138176"/>
            <a:ext cx="2135083" cy="2135083"/>
          </a:xfrm>
          <a:prstGeom prst="rect">
            <a:avLst/>
          </a:prstGeom>
        </p:spPr>
      </p:pic>
      <p:sp>
        <p:nvSpPr>
          <p:cNvPr id="3" name="TextBox 2">
            <a:extLst>
              <a:ext uri="{FF2B5EF4-FFF2-40B4-BE49-F238E27FC236}">
                <a16:creationId xmlns:a16="http://schemas.microsoft.com/office/drawing/2014/main" id="{BD199489-B1E3-FDD2-487C-3313A8A6E021}"/>
              </a:ext>
            </a:extLst>
          </p:cNvPr>
          <p:cNvSpPr txBox="1"/>
          <p:nvPr/>
        </p:nvSpPr>
        <p:spPr>
          <a:xfrm>
            <a:off x="5083835" y="5342627"/>
            <a:ext cx="648131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latin typeface="Times New Roman"/>
                <a:cs typeface="Calibri"/>
              </a:rPr>
              <a:t>How activities and problem solving can support Young People in developing healthy self-care tools</a:t>
            </a:r>
            <a:endParaRPr lang="en-US">
              <a:cs typeface="Calibri" panose="020F0502020204030204"/>
            </a:endParaRPr>
          </a:p>
        </p:txBody>
      </p:sp>
    </p:spTree>
    <p:extLst>
      <p:ext uri="{BB962C8B-B14F-4D97-AF65-F5344CB8AC3E}">
        <p14:creationId xmlns:p14="http://schemas.microsoft.com/office/powerpoint/2010/main" val="14998981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398B78-8348-7FFA-FA8E-6344CC975B31}"/>
              </a:ext>
            </a:extLst>
          </p:cNvPr>
          <p:cNvSpPr>
            <a:spLocks noGrp="1"/>
          </p:cNvSpPr>
          <p:nvPr>
            <p:ph type="title"/>
          </p:nvPr>
        </p:nvSpPr>
        <p:spPr>
          <a:xfrm>
            <a:off x="838201" y="365125"/>
            <a:ext cx="3816095" cy="1593020"/>
          </a:xfrm>
        </p:spPr>
        <p:txBody>
          <a:bodyPr>
            <a:normAutofit fontScale="90000"/>
          </a:bodyPr>
          <a:lstStyle/>
          <a:p>
            <a:r>
              <a:rPr lang="en-GB" sz="4100" dirty="0">
                <a:latin typeface="Times New Roman"/>
                <a:cs typeface="Times New Roman"/>
              </a:rPr>
              <a:t>Self-care introduction </a:t>
            </a:r>
          </a:p>
        </p:txBody>
      </p:sp>
      <p:sp>
        <p:nvSpPr>
          <p:cNvPr id="3" name="Content Placeholder 2">
            <a:extLst>
              <a:ext uri="{FF2B5EF4-FFF2-40B4-BE49-F238E27FC236}">
                <a16:creationId xmlns:a16="http://schemas.microsoft.com/office/drawing/2014/main" id="{FA28A0CD-E1AB-00F5-9FBA-616EC34D477C}"/>
              </a:ext>
            </a:extLst>
          </p:cNvPr>
          <p:cNvSpPr>
            <a:spLocks noGrp="1"/>
          </p:cNvSpPr>
          <p:nvPr>
            <p:ph idx="1"/>
          </p:nvPr>
        </p:nvSpPr>
        <p:spPr>
          <a:xfrm>
            <a:off x="838201" y="2482589"/>
            <a:ext cx="3816096" cy="3694373"/>
          </a:xfrm>
        </p:spPr>
        <p:txBody>
          <a:bodyPr vert="horz" lIns="91440" tIns="45720" rIns="91440" bIns="45720" rtlCol="0" anchor="t">
            <a:normAutofit/>
          </a:bodyPr>
          <a:lstStyle/>
          <a:p>
            <a:r>
              <a:rPr lang="en-GB" sz="1800" dirty="0">
                <a:latin typeface="Times New Roman"/>
                <a:ea typeface="+mn-lt"/>
                <a:cs typeface="+mn-lt"/>
              </a:rPr>
              <a:t>Defined by Sherman (2004, </a:t>
            </a:r>
            <a:r>
              <a:rPr lang="en-GB" sz="1800" dirty="0" err="1">
                <a:latin typeface="Times New Roman"/>
                <a:ea typeface="+mn-lt"/>
                <a:cs typeface="+mn-lt"/>
              </a:rPr>
              <a:t>n.a</a:t>
            </a:r>
            <a:r>
              <a:rPr lang="en-GB" sz="1800" dirty="0">
                <a:latin typeface="Times New Roman"/>
                <a:ea typeface="+mn-lt"/>
                <a:cs typeface="+mn-lt"/>
              </a:rPr>
              <a:t>) self-care is ‘the self-initiated behaviour that people choose to incorporate to promote good health and general well-being’.</a:t>
            </a:r>
            <a:endParaRPr lang="en-US" sz="1800">
              <a:latin typeface="Times New Roman"/>
              <a:cs typeface="Times New Roman"/>
            </a:endParaRPr>
          </a:p>
          <a:p>
            <a:r>
              <a:rPr lang="en-GB" sz="1800" b="1" dirty="0">
                <a:latin typeface="Times New Roman"/>
                <a:ea typeface="Calibri"/>
                <a:cs typeface="Calibri"/>
              </a:rPr>
              <a:t>But why do we as Youth Workers need to promote self-care? </a:t>
            </a:r>
            <a:endParaRPr lang="en-GB" sz="1800" b="1">
              <a:latin typeface="Times New Roman"/>
              <a:cs typeface="Times New Roman"/>
            </a:endParaRPr>
          </a:p>
          <a:p>
            <a:r>
              <a:rPr lang="en-GB" sz="1800" dirty="0">
                <a:latin typeface="Times New Roman"/>
                <a:ea typeface="Calibri"/>
                <a:cs typeface="Calibri"/>
              </a:rPr>
              <a:t>Youth Coalition (</a:t>
            </a:r>
            <a:r>
              <a:rPr lang="en-GB" sz="1800" dirty="0" err="1">
                <a:latin typeface="Times New Roman"/>
                <a:ea typeface="Calibri"/>
                <a:cs typeface="Calibri"/>
              </a:rPr>
              <a:t>n.a</a:t>
            </a:r>
            <a:r>
              <a:rPr lang="en-GB" sz="1800" dirty="0">
                <a:latin typeface="Times New Roman"/>
                <a:ea typeface="Calibri"/>
                <a:cs typeface="Calibri"/>
              </a:rPr>
              <a:t>) describes how self care </a:t>
            </a:r>
            <a:r>
              <a:rPr lang="en-GB" sz="1800" dirty="0" err="1">
                <a:latin typeface="Times New Roman"/>
                <a:ea typeface="Calibri"/>
                <a:cs typeface="Calibri"/>
              </a:rPr>
              <a:t>isnt</a:t>
            </a:r>
            <a:r>
              <a:rPr lang="en-GB" sz="1800" dirty="0">
                <a:latin typeface="Times New Roman"/>
                <a:ea typeface="Calibri"/>
                <a:cs typeface="Calibri"/>
              </a:rPr>
              <a:t> something to use when things "go bad" more like a plan we work on and improve to help us when things do. </a:t>
            </a:r>
          </a:p>
          <a:p>
            <a:endParaRPr lang="en-GB" sz="2000">
              <a:latin typeface="Times New Roman"/>
              <a:ea typeface="Calibri"/>
              <a:cs typeface="Calibri"/>
            </a:endParaRPr>
          </a:p>
        </p:txBody>
      </p:sp>
      <p:pic>
        <p:nvPicPr>
          <p:cNvPr id="5" name="Picture 5" descr="Women in gym outfit stretching">
            <a:extLst>
              <a:ext uri="{FF2B5EF4-FFF2-40B4-BE49-F238E27FC236}">
                <a16:creationId xmlns:a16="http://schemas.microsoft.com/office/drawing/2014/main" id="{F7EBA2BA-D4C8-0BAC-A50F-131ECE47E710}"/>
              </a:ext>
            </a:extLst>
          </p:cNvPr>
          <p:cNvPicPr>
            <a:picLocks noChangeAspect="1"/>
          </p:cNvPicPr>
          <p:nvPr/>
        </p:nvPicPr>
        <p:blipFill rotWithShape="1">
          <a:blip r:embed="rId2"/>
          <a:srcRect r="-1" b="24054"/>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Picture 4" descr="Seats with people at the films">
            <a:extLst>
              <a:ext uri="{FF2B5EF4-FFF2-40B4-BE49-F238E27FC236}">
                <a16:creationId xmlns:a16="http://schemas.microsoft.com/office/drawing/2014/main" id="{2EC26776-C12D-A7FF-6C80-811E0FE9C70A}"/>
              </a:ext>
            </a:extLst>
          </p:cNvPr>
          <p:cNvPicPr>
            <a:picLocks noChangeAspect="1"/>
          </p:cNvPicPr>
          <p:nvPr/>
        </p:nvPicPr>
        <p:blipFill rotWithShape="1">
          <a:blip r:embed="rId3"/>
          <a:srcRect t="25450" b="13300"/>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6" name="TextBox 5">
            <a:extLst>
              <a:ext uri="{FF2B5EF4-FFF2-40B4-BE49-F238E27FC236}">
                <a16:creationId xmlns:a16="http://schemas.microsoft.com/office/drawing/2014/main" id="{1D74F9FA-A17F-68EE-484E-E5A8BE7536AB}"/>
              </a:ext>
            </a:extLst>
          </p:cNvPr>
          <p:cNvSpPr txBox="1"/>
          <p:nvPr/>
        </p:nvSpPr>
        <p:spPr>
          <a:xfrm>
            <a:off x="10144664" y="86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(Getty images, </a:t>
            </a:r>
            <a:r>
              <a:rPr lang="en-GB" dirty="0" err="1">
                <a:cs typeface="Calibri"/>
              </a:rPr>
              <a:t>n.a</a:t>
            </a:r>
            <a:r>
              <a:rPr lang="en-GB" dirty="0">
                <a:cs typeface="Calibri"/>
              </a:rPr>
              <a:t>)</a:t>
            </a:r>
          </a:p>
        </p:txBody>
      </p:sp>
    </p:spTree>
    <p:extLst>
      <p:ext uri="{BB962C8B-B14F-4D97-AF65-F5344CB8AC3E}">
        <p14:creationId xmlns:p14="http://schemas.microsoft.com/office/powerpoint/2010/main" val="9925600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020EA9-0518-819D-4BA1-F683EB8E070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err="1">
                <a:cs typeface="Calibri"/>
              </a:rPr>
              <a:t>Bbc</a:t>
            </a:r>
            <a:r>
              <a:rPr lang="en-GB" dirty="0">
                <a:cs typeface="Calibri"/>
              </a:rPr>
              <a:t> bitesize (2021) describes the benefits of self care as</a:t>
            </a:r>
            <a:r>
              <a:rPr lang="en-GB" dirty="0">
                <a:ea typeface="+mn-lt"/>
                <a:cs typeface="+mn-lt"/>
              </a:rPr>
              <a:t> "doing all the things our body and mind need in order to function at their best". This ensures we prioritise ourself to avoid burnout, stress, tiredness and even becoming ill. </a:t>
            </a:r>
          </a:p>
          <a:p>
            <a:r>
              <a:rPr lang="en-GB" b="1" u="sng" dirty="0">
                <a:cs typeface="Calibri" panose="020F0502020204030204"/>
              </a:rPr>
              <a:t>It states how there are four main forms of self-care :</a:t>
            </a:r>
          </a:p>
          <a:p>
            <a:r>
              <a:rPr lang="en-GB" dirty="0">
                <a:cs typeface="Calibri" panose="020F0502020204030204"/>
              </a:rPr>
              <a:t>Physical self care </a:t>
            </a:r>
          </a:p>
          <a:p>
            <a:r>
              <a:rPr lang="en-GB" dirty="0">
                <a:cs typeface="Calibri" panose="020F0502020204030204"/>
              </a:rPr>
              <a:t>Emotional self care </a:t>
            </a:r>
          </a:p>
          <a:p>
            <a:r>
              <a:rPr lang="en-GB" dirty="0">
                <a:cs typeface="Calibri" panose="020F0502020204030204"/>
              </a:rPr>
              <a:t>Social self care </a:t>
            </a:r>
          </a:p>
          <a:p>
            <a:r>
              <a:rPr lang="en-GB" dirty="0">
                <a:cs typeface="Calibri" panose="020F0502020204030204"/>
              </a:rPr>
              <a:t>Financial self care </a:t>
            </a:r>
          </a:p>
        </p:txBody>
      </p:sp>
    </p:spTree>
    <p:extLst>
      <p:ext uri="{BB962C8B-B14F-4D97-AF65-F5344CB8AC3E}">
        <p14:creationId xmlns:p14="http://schemas.microsoft.com/office/powerpoint/2010/main" val="39133933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photo of a stopwatch with a pool in the background">
            <a:extLst>
              <a:ext uri="{FF2B5EF4-FFF2-40B4-BE49-F238E27FC236}">
                <a16:creationId xmlns:a16="http://schemas.microsoft.com/office/drawing/2014/main" id="{04112C25-F18B-4789-975B-09B21C4834A4}"/>
              </a:ext>
            </a:extLst>
          </p:cNvPr>
          <p:cNvPicPr>
            <a:picLocks noChangeAspect="1"/>
          </p:cNvPicPr>
          <p:nvPr/>
        </p:nvPicPr>
        <p:blipFill rotWithShape="1">
          <a:blip r:embed="rId2"/>
          <a:srcRect l="13333" r="9960" b="9083"/>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772B18-5BC6-18B6-4075-1B424066F38F}"/>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Activity session 5-10 minutes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2498380"/>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8422F7-9C6A-ADE2-14A6-9FCE7062BA77}"/>
              </a:ext>
            </a:extLst>
          </p:cNvPr>
          <p:cNvSpPr>
            <a:spLocks noGrp="1"/>
          </p:cNvSpPr>
          <p:nvPr>
            <p:ph type="title"/>
          </p:nvPr>
        </p:nvSpPr>
        <p:spPr>
          <a:xfrm>
            <a:off x="841248" y="256032"/>
            <a:ext cx="10506456" cy="1014984"/>
          </a:xfrm>
        </p:spPr>
        <p:txBody>
          <a:bodyPr anchor="b">
            <a:normAutofit/>
          </a:bodyPr>
          <a:lstStyle/>
          <a:p>
            <a:pPr algn="ctr"/>
            <a:r>
              <a:rPr lang="en-GB" b="1" u="sng" dirty="0">
                <a:latin typeface="Times New Roman"/>
                <a:cs typeface="Calibri Light"/>
              </a:rPr>
              <a:t>Self-care match up</a:t>
            </a:r>
            <a:r>
              <a:rPr lang="en-GB" b="1" u="sng" dirty="0">
                <a:cs typeface="Calibri Light"/>
              </a:rPr>
              <a:t> </a:t>
            </a:r>
            <a:endParaRPr lang="en-US" u="sng"/>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4" name="Content Placeholder 2">
            <a:extLst>
              <a:ext uri="{FF2B5EF4-FFF2-40B4-BE49-F238E27FC236}">
                <a16:creationId xmlns:a16="http://schemas.microsoft.com/office/drawing/2014/main" id="{FDFEF088-01A5-A4F7-D5A1-AD13BD3DBB32}"/>
              </a:ext>
            </a:extLst>
          </p:cNvPr>
          <p:cNvGraphicFramePr>
            <a:graphicFrameLocks noGrp="1"/>
          </p:cNvGraphicFramePr>
          <p:nvPr>
            <p:ph idx="1"/>
            <p:extLst>
              <p:ext uri="{D42A27DB-BD31-4B8C-83A1-F6EECF244321}">
                <p14:modId xmlns:p14="http://schemas.microsoft.com/office/powerpoint/2010/main" val="339252562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90525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EA00F-00A8-E192-2901-9464447A59F1}"/>
              </a:ext>
            </a:extLst>
          </p:cNvPr>
          <p:cNvSpPr>
            <a:spLocks noGrp="1"/>
          </p:cNvSpPr>
          <p:nvPr>
            <p:ph type="title"/>
          </p:nvPr>
        </p:nvSpPr>
        <p:spPr/>
        <p:txBody>
          <a:bodyPr/>
          <a:lstStyle/>
          <a:p>
            <a:r>
              <a:rPr lang="en-GB" b="1" u="sng" dirty="0">
                <a:latin typeface="Times New Roman"/>
                <a:cs typeface="Calibri Light"/>
              </a:rPr>
              <a:t>Task help for completion </a:t>
            </a:r>
            <a:endParaRPr lang="en-GB" b="1" u="sng" dirty="0">
              <a:latin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44E76D31-E445-E73A-0FA5-912F6F8EF8CE}"/>
              </a:ext>
            </a:extLst>
          </p:cNvPr>
          <p:cNvSpPr>
            <a:spLocks noGrp="1"/>
          </p:cNvSpPr>
          <p:nvPr>
            <p:ph idx="1"/>
          </p:nvPr>
        </p:nvSpPr>
        <p:spPr>
          <a:xfrm>
            <a:off x="780690" y="1638719"/>
            <a:ext cx="10271185" cy="4351338"/>
          </a:xfrm>
        </p:spPr>
        <p:txBody>
          <a:bodyPr vert="horz" lIns="91440" tIns="45720" rIns="91440" bIns="45720" rtlCol="0" anchor="t">
            <a:noAutofit/>
          </a:bodyPr>
          <a:lstStyle/>
          <a:p>
            <a:r>
              <a:rPr lang="en-GB" sz="2600" dirty="0">
                <a:solidFill>
                  <a:srgbClr val="FF0000"/>
                </a:solidFill>
                <a:latin typeface="Times New Roman"/>
                <a:ea typeface="+mn-lt"/>
                <a:cs typeface="+mn-lt"/>
              </a:rPr>
              <a:t>Phys: To have a healthy mind we must in turn treat our body as such. For example, we can meditate profusely however it may not impact us if we hardly exercise and eat sugary foods continuously. </a:t>
            </a:r>
          </a:p>
          <a:p>
            <a:r>
              <a:rPr lang="en-GB" sz="2600" dirty="0">
                <a:solidFill>
                  <a:srgbClr val="FFC000"/>
                </a:solidFill>
                <a:latin typeface="Times New Roman"/>
                <a:ea typeface="+mn-lt"/>
                <a:cs typeface="+mn-lt"/>
              </a:rPr>
              <a:t>Emotional: This is the process we deal and heal our emotions. This can involve any activity you enjoy which in turn releases dopamine (happy hormone). This can range from baking cakes to running.</a:t>
            </a:r>
          </a:p>
          <a:p>
            <a:r>
              <a:rPr lang="en-GB" sz="2600" dirty="0">
                <a:highlight>
                  <a:srgbClr val="FFFF00"/>
                </a:highlight>
                <a:latin typeface="Times New Roman"/>
                <a:ea typeface="+mn-lt"/>
                <a:cs typeface="+mn-lt"/>
              </a:rPr>
              <a:t>Social: This involves our connections with other people. However, between school and </a:t>
            </a:r>
            <a:r>
              <a:rPr lang="en-GB" sz="2600" dirty="0" err="1">
                <a:highlight>
                  <a:srgbClr val="FFFF00"/>
                </a:highlight>
                <a:latin typeface="Times New Roman"/>
                <a:ea typeface="+mn-lt"/>
                <a:cs typeface="+mn-lt"/>
              </a:rPr>
              <a:t>responsibililites</a:t>
            </a:r>
            <a:r>
              <a:rPr lang="en-GB" sz="2600" dirty="0">
                <a:highlight>
                  <a:srgbClr val="FFFF00"/>
                </a:highlight>
                <a:latin typeface="Times New Roman"/>
                <a:ea typeface="+mn-lt"/>
                <a:cs typeface="+mn-lt"/>
              </a:rPr>
              <a:t>, we may not receive much social self-care. This can range from meeting friends to muting that group chat for 24 hours.</a:t>
            </a:r>
          </a:p>
          <a:p>
            <a:r>
              <a:rPr lang="en-GB" sz="2600" dirty="0">
                <a:solidFill>
                  <a:srgbClr val="00B050"/>
                </a:solidFill>
                <a:latin typeface="Times New Roman"/>
                <a:ea typeface="+mn-lt"/>
                <a:cs typeface="+mn-lt"/>
              </a:rPr>
              <a:t>Financial= This means cultivating new habits which promote this financial self-care. Not impulse buying or putting a pound a week into a fun. Understand this is not as easy as said. </a:t>
            </a:r>
          </a:p>
          <a:p>
            <a:endParaRPr lang="en-GB" dirty="0">
              <a:cs typeface="Calibri"/>
            </a:endParaRPr>
          </a:p>
        </p:txBody>
      </p:sp>
    </p:spTree>
    <p:extLst>
      <p:ext uri="{BB962C8B-B14F-4D97-AF65-F5344CB8AC3E}">
        <p14:creationId xmlns:p14="http://schemas.microsoft.com/office/powerpoint/2010/main" val="38332439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8AD63D-588B-9925-7789-F0A77ECEC30A}"/>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b="1" u="sng" kern="1200" dirty="0">
                <a:latin typeface="Times New Roman"/>
                <a:cs typeface="Times New Roman"/>
              </a:rPr>
              <a:t>Conclusion of the activity</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73159D-EFE6-D229-8F1E-670850FFC21B}"/>
              </a:ext>
            </a:extLst>
          </p:cNvPr>
          <p:cNvSpPr>
            <a:spLocks noGrp="1"/>
          </p:cNvSpPr>
          <p:nvPr>
            <p:ph idx="1"/>
          </p:nvPr>
        </p:nvSpPr>
        <p:spPr>
          <a:xfrm>
            <a:off x="4861011" y="963508"/>
            <a:ext cx="6250940" cy="3814249"/>
          </a:xfrm>
        </p:spPr>
        <p:txBody>
          <a:bodyPr vert="horz" lIns="91440" tIns="45720" rIns="91440" bIns="45720" rtlCol="0" anchor="b">
            <a:noAutofit/>
          </a:bodyPr>
          <a:lstStyle/>
          <a:p>
            <a:r>
              <a:rPr lang="en-US" sz="1900" dirty="0">
                <a:latin typeface="Times New Roman"/>
                <a:cs typeface="Times New Roman"/>
              </a:rPr>
              <a:t>This activity prompts young people to look at their own self-care routine and how to improve. Whilst also allowing group work input from peers or it can be completed individually. </a:t>
            </a:r>
            <a:endParaRPr lang="en-US" sz="1900">
              <a:latin typeface="Times New Roman"/>
              <a:cs typeface="Times New Roman"/>
            </a:endParaRPr>
          </a:p>
          <a:p>
            <a:r>
              <a:rPr lang="en-US" sz="1900" dirty="0">
                <a:latin typeface="Times New Roman"/>
                <a:cs typeface="Calibri"/>
              </a:rPr>
              <a:t>Whilst completing these sections accordingly young people can reflect on their routines to improve with help from dependent facilitation through peers and Youth Worker</a:t>
            </a:r>
            <a:endParaRPr lang="en-US" sz="1900">
              <a:latin typeface="Times New Roman"/>
              <a:cs typeface="Times New Roman"/>
            </a:endParaRPr>
          </a:p>
          <a:p>
            <a:r>
              <a:rPr lang="en-US" sz="1900" dirty="0">
                <a:latin typeface="Times New Roman"/>
                <a:cs typeface="Calibri"/>
              </a:rPr>
              <a:t>I believe this activity helps </a:t>
            </a:r>
            <a:r>
              <a:rPr lang="en-US" sz="1900" dirty="0" err="1">
                <a:latin typeface="Times New Roman"/>
                <a:cs typeface="Calibri"/>
              </a:rPr>
              <a:t>encorporate</a:t>
            </a:r>
            <a:r>
              <a:rPr lang="en-US" sz="1900" dirty="0">
                <a:latin typeface="Times New Roman"/>
                <a:cs typeface="Calibri"/>
              </a:rPr>
              <a:t> the mixture of tools, skills and approaches discussed within my seminar to produce effective Youth Work and support.</a:t>
            </a:r>
          </a:p>
          <a:p>
            <a:endParaRPr lang="en-US" sz="1400">
              <a:cs typeface="Calibri"/>
            </a:endParaRPr>
          </a:p>
        </p:txBody>
      </p:sp>
      <p:sp>
        <p:nvSpPr>
          <p:cNvPr id="4" name="TextBox 3">
            <a:extLst>
              <a:ext uri="{FF2B5EF4-FFF2-40B4-BE49-F238E27FC236}">
                <a16:creationId xmlns:a16="http://schemas.microsoft.com/office/drawing/2014/main" id="{825D7E53-77AE-0DD2-A903-848F2CAAD1CF}"/>
              </a:ext>
            </a:extLst>
          </p:cNvPr>
          <p:cNvSpPr txBox="1"/>
          <p:nvPr/>
        </p:nvSpPr>
        <p:spPr>
          <a:xfrm>
            <a:off x="4976030" y="4926960"/>
            <a:ext cx="6250940" cy="82376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latin typeface="Times New Roman"/>
                <a:cs typeface="Times New Roman"/>
              </a:rPr>
              <a:t>How did everyone find this activity? </a:t>
            </a:r>
          </a:p>
          <a:p>
            <a:pPr indent="-228600">
              <a:lnSpc>
                <a:spcPct val="90000"/>
              </a:lnSpc>
              <a:spcAft>
                <a:spcPts val="600"/>
              </a:spcAft>
              <a:buFont typeface="Arial" panose="020B0604020202020204" pitchFamily="34" charset="0"/>
              <a:buChar char="•"/>
            </a:pPr>
            <a:r>
              <a:rPr lang="en-US" sz="2000" dirty="0">
                <a:latin typeface="Times New Roman"/>
                <a:cs typeface="Times New Roman"/>
              </a:rPr>
              <a:t>What were you able to learn from this?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536968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349C4FB-CE3A-1784-89F3-12C9E30725EE}"/>
              </a:ext>
            </a:extLst>
          </p:cNvPr>
          <p:cNvSpPr>
            <a:spLocks noGrp="1"/>
          </p:cNvSpPr>
          <p:nvPr>
            <p:ph type="title"/>
          </p:nvPr>
        </p:nvSpPr>
        <p:spPr>
          <a:xfrm>
            <a:off x="823823" y="767691"/>
            <a:ext cx="10515600" cy="1325563"/>
          </a:xfrm>
        </p:spPr>
        <p:txBody>
          <a:bodyPr/>
          <a:lstStyle/>
          <a:p>
            <a:r>
              <a:rPr lang="en-GB" b="1" dirty="0">
                <a:cs typeface="Calibri Light"/>
              </a:rPr>
              <a:t>Why is it important to allow young people to involve themselves in youth work? </a:t>
            </a:r>
          </a:p>
        </p:txBody>
      </p:sp>
      <p:sp>
        <p:nvSpPr>
          <p:cNvPr id="9" name="TextBox 8">
            <a:extLst>
              <a:ext uri="{FF2B5EF4-FFF2-40B4-BE49-F238E27FC236}">
                <a16:creationId xmlns:a16="http://schemas.microsoft.com/office/drawing/2014/main" id="{F6F4B075-B917-AAD6-7FB2-0A397E3234C8}"/>
              </a:ext>
            </a:extLst>
          </p:cNvPr>
          <p:cNvSpPr txBox="1"/>
          <p:nvPr/>
        </p:nvSpPr>
        <p:spPr>
          <a:xfrm>
            <a:off x="970112" y="2479735"/>
            <a:ext cx="1021942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cs typeface="Calibri"/>
              </a:rPr>
              <a:t> In order for Youth Workers "</a:t>
            </a:r>
            <a:r>
              <a:rPr lang="en-GB" sz="2000" i="1" dirty="0">
                <a:cs typeface="Calibri"/>
              </a:rPr>
              <a:t>to enable them to develop their voice, influence and place in society and to reach their full potential" (National Occupational Standards,2018, p.5) they must use these skills such as facilitation, group work and skills to help achieve this. </a:t>
            </a:r>
            <a:endParaRPr lang="en-GB" sz="2000" dirty="0">
              <a:cs typeface="Calibri"/>
            </a:endParaRPr>
          </a:p>
        </p:txBody>
      </p:sp>
    </p:spTree>
    <p:extLst>
      <p:ext uri="{BB962C8B-B14F-4D97-AF65-F5344CB8AC3E}">
        <p14:creationId xmlns:p14="http://schemas.microsoft.com/office/powerpoint/2010/main" val="35164507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2F569E-B99C-300C-3DEF-542CE2CE712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latin typeface="Times New Roman"/>
                <a:cs typeface="Calibri Light"/>
              </a:rPr>
              <a:t>Conclusion</a:t>
            </a:r>
            <a:endParaRPr lang="en-GB" sz="4000">
              <a:solidFill>
                <a:srgbClr val="FFFFFF"/>
              </a:solidFill>
              <a:latin typeface="Calibri Light" panose="020F0302020204030204"/>
              <a:cs typeface="Calibri Light" panose="020F0302020204030204"/>
            </a:endParaRPr>
          </a:p>
        </p:txBody>
      </p:sp>
      <p:graphicFrame>
        <p:nvGraphicFramePr>
          <p:cNvPr id="20" name="Content Placeholder 2">
            <a:extLst>
              <a:ext uri="{FF2B5EF4-FFF2-40B4-BE49-F238E27FC236}">
                <a16:creationId xmlns:a16="http://schemas.microsoft.com/office/drawing/2014/main" id="{9140A144-E378-8271-3B9E-53AB0AF3F886}"/>
              </a:ext>
            </a:extLst>
          </p:cNvPr>
          <p:cNvGraphicFramePr>
            <a:graphicFrameLocks noGrp="1"/>
          </p:cNvGraphicFramePr>
          <p:nvPr>
            <p:ph idx="1"/>
            <p:extLst>
              <p:ext uri="{D42A27DB-BD31-4B8C-83A1-F6EECF244321}">
                <p14:modId xmlns:p14="http://schemas.microsoft.com/office/powerpoint/2010/main" val="380524065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64567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B6CD22E-2269-419F-9E81-016EA035D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2DD7AD-924C-400C-0DB7-66FF989F77D3}"/>
              </a:ext>
            </a:extLst>
          </p:cNvPr>
          <p:cNvSpPr>
            <a:spLocks noGrp="1"/>
          </p:cNvSpPr>
          <p:nvPr>
            <p:ph type="title"/>
          </p:nvPr>
        </p:nvSpPr>
        <p:spPr>
          <a:xfrm>
            <a:off x="647132" y="1295231"/>
            <a:ext cx="5895178" cy="3807446"/>
          </a:xfrm>
        </p:spPr>
        <p:txBody>
          <a:bodyPr vert="horz" lIns="91440" tIns="45720" rIns="91440" bIns="45720" rtlCol="0" anchor="b">
            <a:normAutofit/>
          </a:bodyPr>
          <a:lstStyle/>
          <a:p>
            <a:r>
              <a:rPr lang="en-US" sz="6600" kern="1200" dirty="0">
                <a:latin typeface="Times New Roman"/>
                <a:cs typeface="Times New Roman"/>
              </a:rPr>
              <a:t>Thank you very much for listening!</a:t>
            </a:r>
          </a:p>
        </p:txBody>
      </p:sp>
      <p:sp>
        <p:nvSpPr>
          <p:cNvPr id="17" name="Freeform: Shape 16">
            <a:extLst>
              <a:ext uri="{FF2B5EF4-FFF2-40B4-BE49-F238E27FC236}">
                <a16:creationId xmlns:a16="http://schemas.microsoft.com/office/drawing/2014/main" id="{AA607D34-E2A9-4595-9DB2-5472E077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082" y="0"/>
            <a:ext cx="4884918" cy="6858000"/>
          </a:xfrm>
          <a:custGeom>
            <a:avLst/>
            <a:gdLst>
              <a:gd name="connsiteX0" fmla="*/ 1097203 w 4884918"/>
              <a:gd name="connsiteY0" fmla="*/ 0 h 6858000"/>
              <a:gd name="connsiteX1" fmla="*/ 1154155 w 4884918"/>
              <a:gd name="connsiteY1" fmla="*/ 0 h 6858000"/>
              <a:gd name="connsiteX2" fmla="*/ 972305 w 4884918"/>
              <a:gd name="connsiteY2" fmla="*/ 343212 h 6858000"/>
              <a:gd name="connsiteX3" fmla="*/ 780524 w 4884918"/>
              <a:gd name="connsiteY3" fmla="*/ 761067 h 6858000"/>
              <a:gd name="connsiteX4" fmla="*/ 737045 w 4884918"/>
              <a:gd name="connsiteY4" fmla="*/ 865164 h 6858000"/>
              <a:gd name="connsiteX5" fmla="*/ 762322 w 4884918"/>
              <a:gd name="connsiteY5" fmla="*/ 830676 h 6858000"/>
              <a:gd name="connsiteX6" fmla="*/ 1118805 w 4884918"/>
              <a:gd name="connsiteY6" fmla="*/ 160440 h 6858000"/>
              <a:gd name="connsiteX7" fmla="*/ 1221640 w 4884918"/>
              <a:gd name="connsiteY7" fmla="*/ 0 h 6858000"/>
              <a:gd name="connsiteX8" fmla="*/ 4884918 w 4884918"/>
              <a:gd name="connsiteY8" fmla="*/ 0 h 6858000"/>
              <a:gd name="connsiteX9" fmla="*/ 4884918 w 4884918"/>
              <a:gd name="connsiteY9" fmla="*/ 6857999 h 6858000"/>
              <a:gd name="connsiteX10" fmla="*/ 4884918 w 4884918"/>
              <a:gd name="connsiteY10" fmla="*/ 6858000 h 6858000"/>
              <a:gd name="connsiteX11" fmla="*/ 704817 w 4884918"/>
              <a:gd name="connsiteY11" fmla="*/ 6858000 h 6858000"/>
              <a:gd name="connsiteX12" fmla="*/ 618717 w 4884918"/>
              <a:gd name="connsiteY12" fmla="*/ 6672538 h 6858000"/>
              <a:gd name="connsiteX13" fmla="*/ 309324 w 4884918"/>
              <a:gd name="connsiteY13" fmla="*/ 5833618 h 6858000"/>
              <a:gd name="connsiteX14" fmla="*/ 209850 w 4884918"/>
              <a:gd name="connsiteY14" fmla="*/ 5484180 h 6858000"/>
              <a:gd name="connsiteX15" fmla="*/ 211619 w 4884918"/>
              <a:gd name="connsiteY15" fmla="*/ 5517653 h 6858000"/>
              <a:gd name="connsiteX16" fmla="*/ 361778 w 4884918"/>
              <a:gd name="connsiteY16" fmla="*/ 6145524 h 6858000"/>
              <a:gd name="connsiteX17" fmla="*/ 591356 w 4884918"/>
              <a:gd name="connsiteY17" fmla="*/ 6843306 h 6858000"/>
              <a:gd name="connsiteX18" fmla="*/ 597415 w 4884918"/>
              <a:gd name="connsiteY18" fmla="*/ 6858000 h 6858000"/>
              <a:gd name="connsiteX19" fmla="*/ 545224 w 4884918"/>
              <a:gd name="connsiteY19" fmla="*/ 6858000 h 6858000"/>
              <a:gd name="connsiteX20" fmla="*/ 533604 w 4884918"/>
              <a:gd name="connsiteY20" fmla="*/ 6830072 h 6858000"/>
              <a:gd name="connsiteX21" fmla="*/ 169657 w 4884918"/>
              <a:gd name="connsiteY21" fmla="*/ 5556577 h 6858000"/>
              <a:gd name="connsiteX22" fmla="*/ 12169 w 4884918"/>
              <a:gd name="connsiteY22" fmla="*/ 4362835 h 6858000"/>
              <a:gd name="connsiteX23" fmla="*/ 46168 w 4884918"/>
              <a:gd name="connsiteY23" fmla="*/ 3338487 h 6858000"/>
              <a:gd name="connsiteX24" fmla="*/ 490574 w 4884918"/>
              <a:gd name="connsiteY24" fmla="*/ 1381078 h 6858000"/>
              <a:gd name="connsiteX25" fmla="*/ 984701 w 4884918"/>
              <a:gd name="connsiteY25"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884918"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4884918" y="0"/>
                </a:lnTo>
                <a:lnTo>
                  <a:pt x="4884918" y="6857999"/>
                </a:lnTo>
                <a:lnTo>
                  <a:pt x="4884918"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2"/>
          </a:solidFill>
          <a:ln w="6857"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1CA68639-4646-DACC-D1F1-3DB26B6396C7}"/>
              </a:ext>
            </a:extLst>
          </p:cNvPr>
          <p:cNvSpPr>
            <a:spLocks noGrp="1"/>
          </p:cNvSpPr>
          <p:nvPr>
            <p:ph idx="1"/>
          </p:nvPr>
        </p:nvSpPr>
        <p:spPr>
          <a:xfrm>
            <a:off x="8129872" y="1122363"/>
            <a:ext cx="3223928" cy="3980314"/>
          </a:xfrm>
        </p:spPr>
        <p:txBody>
          <a:bodyPr vert="horz" lIns="91440" tIns="45720" rIns="91440" bIns="45720" rtlCol="0" anchor="b">
            <a:normAutofit/>
          </a:bodyPr>
          <a:lstStyle/>
          <a:p>
            <a:pPr marL="0" indent="0">
              <a:buNone/>
            </a:pPr>
            <a:r>
              <a:rPr lang="en-US" sz="2400" kern="1200">
                <a:solidFill>
                  <a:srgbClr val="FFFFFF"/>
                </a:solidFill>
                <a:latin typeface="+mn-lt"/>
                <a:ea typeface="+mn-ea"/>
                <a:cs typeface="+mn-cs"/>
              </a:rPr>
              <a:t>Holly Gooch 2100191</a:t>
            </a:r>
          </a:p>
        </p:txBody>
      </p:sp>
      <p:sp>
        <p:nvSpPr>
          <p:cNvPr id="19"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 y="5439978"/>
            <a:ext cx="5897880" cy="18288"/>
          </a:xfrm>
          <a:custGeom>
            <a:avLst/>
            <a:gdLst>
              <a:gd name="connsiteX0" fmla="*/ 0 w 5897880"/>
              <a:gd name="connsiteY0" fmla="*/ 0 h 18288"/>
              <a:gd name="connsiteX1" fmla="*/ 537362 w 5897880"/>
              <a:gd name="connsiteY1" fmla="*/ 0 h 18288"/>
              <a:gd name="connsiteX2" fmla="*/ 1133704 w 5897880"/>
              <a:gd name="connsiteY2" fmla="*/ 0 h 18288"/>
              <a:gd name="connsiteX3" fmla="*/ 1671066 w 5897880"/>
              <a:gd name="connsiteY3" fmla="*/ 0 h 18288"/>
              <a:gd name="connsiteX4" fmla="*/ 2385365 w 5897880"/>
              <a:gd name="connsiteY4" fmla="*/ 0 h 18288"/>
              <a:gd name="connsiteX5" fmla="*/ 3040685 w 5897880"/>
              <a:gd name="connsiteY5" fmla="*/ 0 h 18288"/>
              <a:gd name="connsiteX6" fmla="*/ 3696005 w 5897880"/>
              <a:gd name="connsiteY6" fmla="*/ 0 h 18288"/>
              <a:gd name="connsiteX7" fmla="*/ 4469282 w 5897880"/>
              <a:gd name="connsiteY7" fmla="*/ 0 h 18288"/>
              <a:gd name="connsiteX8" fmla="*/ 5183581 w 5897880"/>
              <a:gd name="connsiteY8" fmla="*/ 0 h 18288"/>
              <a:gd name="connsiteX9" fmla="*/ 5897880 w 5897880"/>
              <a:gd name="connsiteY9" fmla="*/ 0 h 18288"/>
              <a:gd name="connsiteX10" fmla="*/ 5897880 w 5897880"/>
              <a:gd name="connsiteY10" fmla="*/ 18288 h 18288"/>
              <a:gd name="connsiteX11" fmla="*/ 5419496 w 5897880"/>
              <a:gd name="connsiteY11" fmla="*/ 18288 h 18288"/>
              <a:gd name="connsiteX12" fmla="*/ 4882134 w 5897880"/>
              <a:gd name="connsiteY12" fmla="*/ 18288 h 18288"/>
              <a:gd name="connsiteX13" fmla="*/ 4167835 w 5897880"/>
              <a:gd name="connsiteY13" fmla="*/ 18288 h 18288"/>
              <a:gd name="connsiteX14" fmla="*/ 3394558 w 5897880"/>
              <a:gd name="connsiteY14" fmla="*/ 18288 h 18288"/>
              <a:gd name="connsiteX15" fmla="*/ 2798216 w 5897880"/>
              <a:gd name="connsiteY15" fmla="*/ 18288 h 18288"/>
              <a:gd name="connsiteX16" fmla="*/ 2024939 w 5897880"/>
              <a:gd name="connsiteY16" fmla="*/ 18288 h 18288"/>
              <a:gd name="connsiteX17" fmla="*/ 1487576 w 5897880"/>
              <a:gd name="connsiteY17" fmla="*/ 18288 h 18288"/>
              <a:gd name="connsiteX18" fmla="*/ 1009193 w 5897880"/>
              <a:gd name="connsiteY18" fmla="*/ 18288 h 18288"/>
              <a:gd name="connsiteX19" fmla="*/ 0 w 5897880"/>
              <a:gd name="connsiteY19" fmla="*/ 18288 h 18288"/>
              <a:gd name="connsiteX20" fmla="*/ 0 w 5897880"/>
              <a:gd name="connsiteY2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97880" h="18288" fill="none" extrusionOk="0">
                <a:moveTo>
                  <a:pt x="0" y="0"/>
                </a:moveTo>
                <a:cubicBezTo>
                  <a:pt x="232564" y="21549"/>
                  <a:pt x="389747" y="7320"/>
                  <a:pt x="537362" y="0"/>
                </a:cubicBezTo>
                <a:cubicBezTo>
                  <a:pt x="684977" y="-7320"/>
                  <a:pt x="894159" y="-7726"/>
                  <a:pt x="1133704" y="0"/>
                </a:cubicBezTo>
                <a:cubicBezTo>
                  <a:pt x="1373249" y="7726"/>
                  <a:pt x="1440352" y="-304"/>
                  <a:pt x="1671066" y="0"/>
                </a:cubicBezTo>
                <a:cubicBezTo>
                  <a:pt x="1901780" y="304"/>
                  <a:pt x="2091497" y="765"/>
                  <a:pt x="2385365" y="0"/>
                </a:cubicBezTo>
                <a:cubicBezTo>
                  <a:pt x="2679233" y="-765"/>
                  <a:pt x="2762926" y="2802"/>
                  <a:pt x="3040685" y="0"/>
                </a:cubicBezTo>
                <a:cubicBezTo>
                  <a:pt x="3318444" y="-2802"/>
                  <a:pt x="3409726" y="9093"/>
                  <a:pt x="3696005" y="0"/>
                </a:cubicBezTo>
                <a:cubicBezTo>
                  <a:pt x="3982284" y="-9093"/>
                  <a:pt x="4087272" y="27119"/>
                  <a:pt x="4469282" y="0"/>
                </a:cubicBezTo>
                <a:cubicBezTo>
                  <a:pt x="4851292" y="-27119"/>
                  <a:pt x="4924835" y="26473"/>
                  <a:pt x="5183581" y="0"/>
                </a:cubicBezTo>
                <a:cubicBezTo>
                  <a:pt x="5442327" y="-26473"/>
                  <a:pt x="5598463" y="7328"/>
                  <a:pt x="5897880" y="0"/>
                </a:cubicBezTo>
                <a:cubicBezTo>
                  <a:pt x="5898259" y="7355"/>
                  <a:pt x="5898164" y="10249"/>
                  <a:pt x="5897880" y="18288"/>
                </a:cubicBezTo>
                <a:cubicBezTo>
                  <a:pt x="5682742" y="31268"/>
                  <a:pt x="5520014" y="14700"/>
                  <a:pt x="5419496" y="18288"/>
                </a:cubicBezTo>
                <a:cubicBezTo>
                  <a:pt x="5318978" y="21876"/>
                  <a:pt x="5012864" y="-2446"/>
                  <a:pt x="4882134" y="18288"/>
                </a:cubicBezTo>
                <a:cubicBezTo>
                  <a:pt x="4751404" y="39022"/>
                  <a:pt x="4313676" y="-3937"/>
                  <a:pt x="4167835" y="18288"/>
                </a:cubicBezTo>
                <a:cubicBezTo>
                  <a:pt x="4021994" y="40513"/>
                  <a:pt x="3715729" y="50049"/>
                  <a:pt x="3394558" y="18288"/>
                </a:cubicBezTo>
                <a:cubicBezTo>
                  <a:pt x="3073387" y="-13473"/>
                  <a:pt x="3093227" y="29828"/>
                  <a:pt x="2798216" y="18288"/>
                </a:cubicBezTo>
                <a:cubicBezTo>
                  <a:pt x="2503205" y="6748"/>
                  <a:pt x="2297615" y="22459"/>
                  <a:pt x="2024939" y="18288"/>
                </a:cubicBezTo>
                <a:cubicBezTo>
                  <a:pt x="1752263" y="14117"/>
                  <a:pt x="1629814" y="-5485"/>
                  <a:pt x="1487576" y="18288"/>
                </a:cubicBezTo>
                <a:cubicBezTo>
                  <a:pt x="1345338" y="42061"/>
                  <a:pt x="1238885" y="15810"/>
                  <a:pt x="1009193" y="18288"/>
                </a:cubicBezTo>
                <a:cubicBezTo>
                  <a:pt x="779501" y="20766"/>
                  <a:pt x="441829" y="-24679"/>
                  <a:pt x="0" y="18288"/>
                </a:cubicBezTo>
                <a:cubicBezTo>
                  <a:pt x="-384" y="12702"/>
                  <a:pt x="-513" y="4636"/>
                  <a:pt x="0" y="0"/>
                </a:cubicBezTo>
                <a:close/>
              </a:path>
              <a:path w="5897880" h="18288" stroke="0" extrusionOk="0">
                <a:moveTo>
                  <a:pt x="0" y="0"/>
                </a:moveTo>
                <a:cubicBezTo>
                  <a:pt x="196299" y="-26676"/>
                  <a:pt x="463834" y="6738"/>
                  <a:pt x="596341" y="0"/>
                </a:cubicBezTo>
                <a:cubicBezTo>
                  <a:pt x="728848" y="-6738"/>
                  <a:pt x="857267" y="1845"/>
                  <a:pt x="1074725" y="0"/>
                </a:cubicBezTo>
                <a:cubicBezTo>
                  <a:pt x="1292183" y="-1845"/>
                  <a:pt x="1545672" y="3744"/>
                  <a:pt x="1848002" y="0"/>
                </a:cubicBezTo>
                <a:cubicBezTo>
                  <a:pt x="2150332" y="-3744"/>
                  <a:pt x="2306688" y="-14526"/>
                  <a:pt x="2444344" y="0"/>
                </a:cubicBezTo>
                <a:cubicBezTo>
                  <a:pt x="2582000" y="14526"/>
                  <a:pt x="2761095" y="-11862"/>
                  <a:pt x="3040685" y="0"/>
                </a:cubicBezTo>
                <a:cubicBezTo>
                  <a:pt x="3320275" y="11862"/>
                  <a:pt x="3622320" y="-32867"/>
                  <a:pt x="3813962" y="0"/>
                </a:cubicBezTo>
                <a:cubicBezTo>
                  <a:pt x="4005604" y="32867"/>
                  <a:pt x="4117810" y="-10778"/>
                  <a:pt x="4351325" y="0"/>
                </a:cubicBezTo>
                <a:cubicBezTo>
                  <a:pt x="4584840" y="10778"/>
                  <a:pt x="4963783" y="-32384"/>
                  <a:pt x="5124602" y="0"/>
                </a:cubicBezTo>
                <a:cubicBezTo>
                  <a:pt x="5285421" y="32384"/>
                  <a:pt x="5705238" y="-29538"/>
                  <a:pt x="5897880" y="0"/>
                </a:cubicBezTo>
                <a:cubicBezTo>
                  <a:pt x="5898220" y="5688"/>
                  <a:pt x="5897711" y="13142"/>
                  <a:pt x="5897880" y="18288"/>
                </a:cubicBezTo>
                <a:cubicBezTo>
                  <a:pt x="5630425" y="-1425"/>
                  <a:pt x="5532865" y="12244"/>
                  <a:pt x="5242560" y="18288"/>
                </a:cubicBezTo>
                <a:cubicBezTo>
                  <a:pt x="4952255" y="24332"/>
                  <a:pt x="4783060" y="5748"/>
                  <a:pt x="4646219" y="18288"/>
                </a:cubicBezTo>
                <a:cubicBezTo>
                  <a:pt x="4509378" y="30828"/>
                  <a:pt x="4163771" y="-13995"/>
                  <a:pt x="3872941" y="18288"/>
                </a:cubicBezTo>
                <a:cubicBezTo>
                  <a:pt x="3582111" y="50571"/>
                  <a:pt x="3362704" y="-1402"/>
                  <a:pt x="3099664" y="18288"/>
                </a:cubicBezTo>
                <a:cubicBezTo>
                  <a:pt x="2836624" y="37978"/>
                  <a:pt x="2747441" y="19657"/>
                  <a:pt x="2562301" y="18288"/>
                </a:cubicBezTo>
                <a:cubicBezTo>
                  <a:pt x="2377161" y="16919"/>
                  <a:pt x="2104946" y="21735"/>
                  <a:pt x="1906981" y="18288"/>
                </a:cubicBezTo>
                <a:cubicBezTo>
                  <a:pt x="1709016" y="14841"/>
                  <a:pt x="1304654" y="-2323"/>
                  <a:pt x="1133704" y="18288"/>
                </a:cubicBezTo>
                <a:cubicBezTo>
                  <a:pt x="962754" y="38899"/>
                  <a:pt x="457048" y="2985"/>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sketch line 2">
            <a:extLst>
              <a:ext uri="{FF2B5EF4-FFF2-40B4-BE49-F238E27FC236}">
                <a16:creationId xmlns:a16="http://schemas.microsoft.com/office/drawing/2014/main" id="{8FFD9892-EDE5-4886-A313-66099DA8C8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81980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BE7AC-2939-A90B-459B-80FEB71662D1}"/>
              </a:ext>
            </a:extLst>
          </p:cNvPr>
          <p:cNvSpPr>
            <a:spLocks noGrp="1"/>
          </p:cNvSpPr>
          <p:nvPr>
            <p:ph type="title"/>
          </p:nvPr>
        </p:nvSpPr>
        <p:spPr/>
        <p:txBody>
          <a:bodyPr/>
          <a:lstStyle/>
          <a:p>
            <a:r>
              <a:rPr lang="en-GB" u="sng" dirty="0">
                <a:latin typeface="Times New Roman"/>
                <a:ea typeface="Calibri Light"/>
                <a:cs typeface="Calibri Light"/>
              </a:rPr>
              <a:t>Referencing List:</a:t>
            </a:r>
            <a:endParaRPr lang="en-GB" u="sng" dirty="0">
              <a:latin typeface="Times New Roman"/>
            </a:endParaRPr>
          </a:p>
        </p:txBody>
      </p:sp>
      <p:sp>
        <p:nvSpPr>
          <p:cNvPr id="3" name="Content Placeholder 2">
            <a:extLst>
              <a:ext uri="{FF2B5EF4-FFF2-40B4-BE49-F238E27FC236}">
                <a16:creationId xmlns:a16="http://schemas.microsoft.com/office/drawing/2014/main" id="{B6EE16DD-0C48-90D4-E2E0-9C24B36F37F0}"/>
              </a:ext>
            </a:extLst>
          </p:cNvPr>
          <p:cNvSpPr>
            <a:spLocks noGrp="1"/>
          </p:cNvSpPr>
          <p:nvPr>
            <p:ph idx="1"/>
          </p:nvPr>
        </p:nvSpPr>
        <p:spPr/>
        <p:txBody>
          <a:bodyPr vert="horz" lIns="91440" tIns="45720" rIns="91440" bIns="45720" rtlCol="0" anchor="t">
            <a:normAutofit lnSpcReduction="10000"/>
          </a:bodyPr>
          <a:lstStyle/>
          <a:p>
            <a:r>
              <a:rPr lang="en-GB" sz="1800" dirty="0">
                <a:ea typeface="Calibri"/>
                <a:cs typeface="Calibri"/>
              </a:rPr>
              <a:t>BBC bitesize (2021) What exactly is self care and why do we need it? Accessed on: 7th may 2022. Available at: </a:t>
            </a:r>
            <a:r>
              <a:rPr lang="en-GB" sz="1800" dirty="0">
                <a:ea typeface="Calibri"/>
                <a:cs typeface="Calibri"/>
                <a:hlinkClick r:id="rId2"/>
              </a:rPr>
              <a:t>https://www.bbc.co.uk/bitesize/articles/z9w62v4#:~:text=This%20helps%20to%20release%20some,or%20doing%20some%20art%20work</a:t>
            </a:r>
            <a:r>
              <a:rPr lang="en-GB" sz="1800" dirty="0">
                <a:ea typeface="Calibri"/>
                <a:cs typeface="Calibri"/>
              </a:rPr>
              <a:t>. </a:t>
            </a:r>
            <a:endParaRPr lang="en-US" sz="1800">
              <a:ea typeface="+mn-lt"/>
              <a:cs typeface="+mn-lt"/>
            </a:endParaRPr>
          </a:p>
          <a:p>
            <a:r>
              <a:rPr lang="en-GB" sz="1800" dirty="0">
                <a:ea typeface="+mn-lt"/>
                <a:cs typeface="+mn-lt"/>
              </a:rPr>
              <a:t>CLD Standards (2019) National Occupational Standards. Initiate, build and maintain relationships. CLD Scotland Standards.</a:t>
            </a:r>
          </a:p>
          <a:p>
            <a:r>
              <a:rPr lang="en-GB" sz="1800" dirty="0">
                <a:ea typeface="Calibri"/>
                <a:cs typeface="Calibri"/>
              </a:rPr>
              <a:t>Egan, G. (2002) </a:t>
            </a:r>
            <a:r>
              <a:rPr lang="en-GB" sz="1800" i="1" dirty="0">
                <a:ea typeface="Calibri"/>
                <a:cs typeface="Calibri"/>
              </a:rPr>
              <a:t>The skilled helper, </a:t>
            </a:r>
            <a:r>
              <a:rPr lang="en-GB" sz="1800" dirty="0">
                <a:ea typeface="Calibri"/>
                <a:cs typeface="Calibri"/>
              </a:rPr>
              <a:t>Pacific Grave, C.A: Brookes/Cole.</a:t>
            </a:r>
            <a:endParaRPr lang="en-US" sz="1800" dirty="0">
              <a:ea typeface="+mn-lt"/>
              <a:cs typeface="+mn-lt"/>
            </a:endParaRPr>
          </a:p>
          <a:p>
            <a:r>
              <a:rPr lang="en-GB" sz="1800" dirty="0">
                <a:ea typeface="Calibri"/>
                <a:cs typeface="Calibri"/>
              </a:rPr>
              <a:t>Getty images (2021) Fitness classes. Accessed on 8th may 2022. Available at: </a:t>
            </a:r>
            <a:r>
              <a:rPr lang="en-GB" sz="1800" dirty="0">
                <a:ea typeface="Calibri"/>
                <a:cs typeface="Calibri"/>
                <a:hlinkClick r:id="rId3"/>
              </a:rPr>
              <a:t>https://www.google.com/search?q=workout+picture+class&amp;rlz=1CACCCC_enGB949&amp;sxsrf=ALiCzsYC3HpSCC0On9qYsdAWE4ygZ5R7pw:1652188770403&amp;source=lnms&amp;tbm=isch&amp;sa=X&amp;ved=2ahUKEwjM2ovmgtX3AhXinVwKHeCUB-4Q_AUoAXoECAEQAw&amp;biw=1366&amp;bih=649&amp;dpr=1</a:t>
            </a:r>
            <a:endParaRPr lang="en-US" sz="1800">
              <a:ea typeface="+mn-lt"/>
              <a:cs typeface="+mn-lt"/>
            </a:endParaRPr>
          </a:p>
          <a:p>
            <a:r>
              <a:rPr lang="en-GB" sz="1800" dirty="0">
                <a:latin typeface="Times New Roman"/>
                <a:ea typeface="Calibri"/>
                <a:cs typeface="Times New Roman"/>
              </a:rPr>
              <a:t>Gooch, H. (2022). Effective skills [Mind map]. Wales. </a:t>
            </a:r>
            <a:r>
              <a:rPr lang="en-GB" sz="1800" dirty="0" err="1">
                <a:latin typeface="Times New Roman"/>
                <a:ea typeface="Calibri"/>
                <a:cs typeface="Times New Roman"/>
              </a:rPr>
              <a:t>N.a.</a:t>
            </a:r>
            <a:r>
              <a:rPr lang="en-GB" sz="1800" dirty="0">
                <a:latin typeface="Times New Roman"/>
                <a:ea typeface="Calibri"/>
                <a:cs typeface="Times New Roman"/>
              </a:rPr>
              <a:t> </a:t>
            </a:r>
            <a:endParaRPr lang="en-US" sz="1800" dirty="0">
              <a:ea typeface="+mn-lt"/>
              <a:cs typeface="+mn-lt"/>
            </a:endParaRPr>
          </a:p>
          <a:p>
            <a:r>
              <a:rPr lang="en-GB" sz="1800" dirty="0">
                <a:latin typeface="Times New Roman"/>
                <a:ea typeface="Calibri"/>
                <a:cs typeface="Times New Roman"/>
              </a:rPr>
              <a:t>Gooch, H. (2022). Effective Tools [Mind map]. Wales. </a:t>
            </a:r>
            <a:r>
              <a:rPr lang="en-GB" sz="1800" dirty="0" err="1">
                <a:latin typeface="Times New Roman"/>
                <a:ea typeface="Calibri"/>
                <a:cs typeface="Times New Roman"/>
              </a:rPr>
              <a:t>N.a.</a:t>
            </a:r>
            <a:r>
              <a:rPr lang="en-GB" sz="1800" dirty="0">
                <a:latin typeface="Times New Roman"/>
                <a:ea typeface="Calibri"/>
                <a:cs typeface="Times New Roman"/>
              </a:rPr>
              <a:t> </a:t>
            </a:r>
            <a:endParaRPr lang="en-US" sz="1800" dirty="0">
              <a:ea typeface="+mn-lt"/>
              <a:cs typeface="+mn-lt"/>
            </a:endParaRPr>
          </a:p>
          <a:p>
            <a:r>
              <a:rPr lang="en-GB" sz="1800" dirty="0">
                <a:latin typeface="Calibri"/>
                <a:ea typeface="Calibri"/>
                <a:cs typeface="Calibri"/>
              </a:rPr>
              <a:t>Heron, J (1989) The facilitators Handbook. Kogan Page Ltd. </a:t>
            </a:r>
            <a:endParaRPr lang="en-US" sz="1800" dirty="0">
              <a:ea typeface="+mn-lt"/>
              <a:cs typeface="+mn-lt"/>
            </a:endParaRPr>
          </a:p>
          <a:p>
            <a:r>
              <a:rPr lang="en-GB" sz="1800" dirty="0" err="1">
                <a:latin typeface="Times New Roman"/>
                <a:ea typeface="Calibri"/>
                <a:cs typeface="Times New Roman"/>
              </a:rPr>
              <a:t>Luxmoore</a:t>
            </a:r>
            <a:r>
              <a:rPr lang="en-GB" sz="1800" dirty="0">
                <a:latin typeface="Times New Roman"/>
                <a:ea typeface="Calibri"/>
                <a:cs typeface="Times New Roman"/>
              </a:rPr>
              <a:t>, N. (2000). Listening to young people in School, Youth Work and counselling. </a:t>
            </a:r>
            <a:r>
              <a:rPr lang="en-GB" sz="1800" dirty="0">
                <a:latin typeface="Calibri"/>
                <a:ea typeface="Calibri"/>
                <a:cs typeface="Calibri"/>
              </a:rPr>
              <a:t>Jessica Kingsley; UK ed. edition</a:t>
            </a:r>
            <a:endParaRPr lang="en-GB" sz="1800" dirty="0">
              <a:ea typeface="+mn-lt"/>
              <a:cs typeface="+mn-lt"/>
            </a:endParaRPr>
          </a:p>
          <a:p>
            <a:endParaRPr lang="en-GB" sz="1800" dirty="0">
              <a:latin typeface="Times New Roman"/>
              <a:ea typeface="Calibri"/>
              <a:cs typeface="Times New Roman"/>
            </a:endParaRPr>
          </a:p>
          <a:p>
            <a:endParaRPr lang="en-GB" sz="1800"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20115433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91F2E-6CBB-31E9-2963-D161D9D7D7AB}"/>
              </a:ext>
            </a:extLst>
          </p:cNvPr>
          <p:cNvSpPr>
            <a:spLocks noGrp="1"/>
          </p:cNvSpPr>
          <p:nvPr>
            <p:ph type="title"/>
          </p:nvPr>
        </p:nvSpPr>
        <p:spPr/>
        <p:txBody>
          <a:bodyPr/>
          <a:lstStyle/>
          <a:p>
            <a:r>
              <a:rPr lang="en-GB" u="sng" dirty="0">
                <a:latin typeface="Times New Roman"/>
                <a:ea typeface="Calibri Light"/>
                <a:cs typeface="Times New Roman"/>
              </a:rPr>
              <a:t>Referencing List:</a:t>
            </a:r>
            <a:endParaRPr lang="en-GB" u="sng" dirty="0">
              <a:latin typeface="Times New Roman"/>
              <a:cs typeface="Times New Roman"/>
            </a:endParaRPr>
          </a:p>
        </p:txBody>
      </p:sp>
      <p:sp>
        <p:nvSpPr>
          <p:cNvPr id="3" name="Content Placeholder 2">
            <a:extLst>
              <a:ext uri="{FF2B5EF4-FFF2-40B4-BE49-F238E27FC236}">
                <a16:creationId xmlns:a16="http://schemas.microsoft.com/office/drawing/2014/main" id="{C14A9EA5-2B14-B8D8-06E2-FE07AB4CDC8B}"/>
              </a:ext>
            </a:extLst>
          </p:cNvPr>
          <p:cNvSpPr>
            <a:spLocks noGrp="1"/>
          </p:cNvSpPr>
          <p:nvPr>
            <p:ph idx="1"/>
          </p:nvPr>
        </p:nvSpPr>
        <p:spPr/>
        <p:txBody>
          <a:bodyPr vert="horz" lIns="91440" tIns="45720" rIns="91440" bIns="45720" rtlCol="0" anchor="t">
            <a:normAutofit/>
          </a:bodyPr>
          <a:lstStyle/>
          <a:p>
            <a:r>
              <a:rPr lang="en-GB" sz="1400" dirty="0">
                <a:highlight>
                  <a:srgbClr val="FFFF00"/>
                </a:highlight>
                <a:latin typeface="Times New Roman"/>
                <a:cs typeface="Times New Roman"/>
              </a:rPr>
              <a:t>McConnell CR. Interpersonal skills. What they are, how to improve them, and how to apply </a:t>
            </a:r>
            <a:r>
              <a:rPr lang="en-GB" sz="1400" err="1">
                <a:highlight>
                  <a:srgbClr val="FFFF00"/>
                </a:highlight>
                <a:latin typeface="Times New Roman"/>
                <a:cs typeface="Times New Roman"/>
              </a:rPr>
              <a:t>them.Health</a:t>
            </a:r>
            <a:r>
              <a:rPr lang="en-GB" sz="1400" dirty="0">
                <a:highlight>
                  <a:srgbClr val="FFFF00"/>
                </a:highlight>
                <a:latin typeface="Times New Roman"/>
                <a:cs typeface="Times New Roman"/>
              </a:rPr>
              <a:t> Care Management (Frederick).  </a:t>
            </a:r>
            <a:r>
              <a:rPr lang="en-GB" sz="1400" dirty="0">
                <a:highlight>
                  <a:srgbClr val="FFFF00"/>
                </a:highlight>
                <a:latin typeface="Times New Roman"/>
                <a:cs typeface="Times New Roman"/>
                <a:hlinkClick r:id="rId2"/>
              </a:rPr>
              <a:t>https://pubmed.ncbi.nlm.nih.gov/15192999/</a:t>
            </a:r>
            <a:r>
              <a:rPr lang="en-GB" sz="1400" dirty="0">
                <a:highlight>
                  <a:srgbClr val="FFFF00"/>
                </a:highlight>
                <a:latin typeface="Times New Roman"/>
                <a:cs typeface="Times New Roman"/>
              </a:rPr>
              <a:t> </a:t>
            </a:r>
            <a:endParaRPr lang="en-GB" sz="1400">
              <a:ea typeface="+mn-lt"/>
              <a:cs typeface="+mn-lt"/>
            </a:endParaRPr>
          </a:p>
          <a:p>
            <a:r>
              <a:rPr lang="en-GB" sz="1400" dirty="0">
                <a:ea typeface="Calibri"/>
                <a:cs typeface="Calibri"/>
              </a:rPr>
              <a:t>Png egg (</a:t>
            </a:r>
            <a:r>
              <a:rPr lang="en-GB" sz="1400" err="1">
                <a:ea typeface="Calibri"/>
                <a:cs typeface="Calibri"/>
              </a:rPr>
              <a:t>n.a</a:t>
            </a:r>
            <a:r>
              <a:rPr lang="en-GB" sz="1400" dirty="0">
                <a:ea typeface="Calibri"/>
                <a:cs typeface="Calibri"/>
              </a:rPr>
              <a:t>) Accessed on: 7th May 2022. Available at: </a:t>
            </a:r>
            <a:r>
              <a:rPr lang="en-GB" sz="1400" dirty="0">
                <a:ea typeface="Calibri"/>
                <a:cs typeface="Calibri"/>
                <a:hlinkClick r:id="rId3"/>
              </a:rPr>
              <a:t>https://www.pngegg.com/en/search?q=carriageway</a:t>
            </a:r>
            <a:r>
              <a:rPr lang="en-GB" sz="1400" dirty="0">
                <a:ea typeface="Calibri"/>
                <a:cs typeface="Calibri"/>
              </a:rPr>
              <a:t> </a:t>
            </a:r>
            <a:endParaRPr lang="en-US" sz="1400">
              <a:ea typeface="+mn-lt"/>
              <a:cs typeface="+mn-lt"/>
            </a:endParaRPr>
          </a:p>
          <a:p>
            <a:r>
              <a:rPr lang="en-GB" sz="1400" dirty="0">
                <a:ea typeface="+mn-lt"/>
                <a:cs typeface="+mn-lt"/>
              </a:rPr>
              <a:t>Rogers, C. (1951). Client-</a:t>
            </a:r>
            <a:r>
              <a:rPr lang="en-GB" sz="1400" dirty="0" err="1">
                <a:ea typeface="+mn-lt"/>
                <a:cs typeface="+mn-lt"/>
              </a:rPr>
              <a:t>centered</a:t>
            </a:r>
            <a:r>
              <a:rPr lang="en-GB" sz="1400" dirty="0">
                <a:ea typeface="+mn-lt"/>
                <a:cs typeface="+mn-lt"/>
              </a:rPr>
              <a:t> therapy: Its current practice, implications, and theory. London: Constable</a:t>
            </a:r>
          </a:p>
          <a:p>
            <a:r>
              <a:rPr lang="en-GB" sz="1400" dirty="0">
                <a:latin typeface="Times New Roman"/>
                <a:ea typeface="Calibri"/>
                <a:cs typeface="Times New Roman"/>
              </a:rPr>
              <a:t>Sanders, P. (2004) </a:t>
            </a:r>
            <a:r>
              <a:rPr lang="en-GB" sz="1400" i="1" dirty="0">
                <a:latin typeface="Times New Roman"/>
                <a:ea typeface="Calibri"/>
                <a:cs typeface="Times New Roman"/>
              </a:rPr>
              <a:t>First Steps in Counselling, </a:t>
            </a:r>
            <a:r>
              <a:rPr lang="en-GB" sz="1400" dirty="0">
                <a:latin typeface="Times New Roman"/>
                <a:ea typeface="Calibri"/>
                <a:cs typeface="Times New Roman"/>
              </a:rPr>
              <a:t>Ross on Wye: PCCS Books.</a:t>
            </a:r>
            <a:endParaRPr lang="en-GB" sz="1400">
              <a:latin typeface="Times New Roman"/>
              <a:ea typeface="+mn-lt"/>
              <a:cs typeface="Times New Roman"/>
            </a:endParaRPr>
          </a:p>
          <a:p>
            <a:r>
              <a:rPr lang="en-GB" sz="1400" dirty="0">
                <a:highlight>
                  <a:srgbClr val="FFFF00"/>
                </a:highlight>
                <a:latin typeface="Calibri"/>
                <a:ea typeface="Calibri"/>
                <a:cs typeface="Calibri"/>
              </a:rPr>
              <a:t>Sherman D. W. (2004). Nurses' stress &amp; burnout. How to care for yourself when caring for patients and their families experiencing life-threatening illness. </a:t>
            </a:r>
            <a:r>
              <a:rPr lang="en-GB" sz="1400" i="1" dirty="0">
                <a:highlight>
                  <a:srgbClr val="FFFF00"/>
                </a:highlight>
                <a:latin typeface="Calibri"/>
                <a:ea typeface="Calibri"/>
                <a:cs typeface="Calibri"/>
              </a:rPr>
              <a:t>The American journal of nursing.</a:t>
            </a:r>
            <a:endParaRPr lang="en-GB" sz="1400">
              <a:ea typeface="+mn-lt"/>
              <a:cs typeface="+mn-lt"/>
            </a:endParaRPr>
          </a:p>
          <a:p>
            <a:r>
              <a:rPr lang="en-GB" sz="1400" dirty="0">
                <a:latin typeface="Times New Roman"/>
                <a:ea typeface="Calibri"/>
                <a:cs typeface="Times New Roman"/>
              </a:rPr>
              <a:t>Thorne, B and Sanders, P. (2012). Carl Rogers. 3rd </a:t>
            </a:r>
            <a:r>
              <a:rPr lang="en-GB" sz="1400" err="1">
                <a:latin typeface="Times New Roman"/>
                <a:ea typeface="Calibri"/>
                <a:cs typeface="Times New Roman"/>
              </a:rPr>
              <a:t>edt</a:t>
            </a:r>
            <a:r>
              <a:rPr lang="en-GB" sz="1400" dirty="0">
                <a:latin typeface="Times New Roman"/>
                <a:ea typeface="Calibri"/>
                <a:cs typeface="Times New Roman"/>
              </a:rPr>
              <a:t>. SAGE publications Ltd.</a:t>
            </a:r>
            <a:endParaRPr lang="en-GB" sz="1400">
              <a:ea typeface="+mn-lt"/>
              <a:cs typeface="+mn-lt"/>
            </a:endParaRPr>
          </a:p>
          <a:p>
            <a:r>
              <a:rPr lang="en-GB" sz="1400" dirty="0">
                <a:latin typeface="Calibri"/>
                <a:ea typeface="Calibri"/>
                <a:cs typeface="Calibri"/>
              </a:rPr>
              <a:t>Youth Coalition of the ACT (</a:t>
            </a:r>
            <a:r>
              <a:rPr lang="en-GB" sz="1400" dirty="0" err="1">
                <a:latin typeface="Calibri"/>
                <a:ea typeface="Calibri"/>
                <a:cs typeface="Calibri"/>
              </a:rPr>
              <a:t>n.a</a:t>
            </a:r>
            <a:r>
              <a:rPr lang="en-GB" sz="1400" dirty="0">
                <a:latin typeface="Calibri"/>
                <a:ea typeface="Calibri"/>
                <a:cs typeface="Calibri"/>
              </a:rPr>
              <a:t>) Self care for Youth Workers. Accessed on 7th May 2022. Available at: </a:t>
            </a:r>
            <a:r>
              <a:rPr lang="en-GB" sz="1400" dirty="0">
                <a:latin typeface="Calibri"/>
                <a:ea typeface="Calibri"/>
                <a:cs typeface="Calibri"/>
                <a:hlinkClick r:id="rId4"/>
              </a:rPr>
              <a:t>https://www.youthcoalition.net/self-care-for-youth-workers/</a:t>
            </a:r>
            <a:r>
              <a:rPr lang="en-GB" sz="1400" dirty="0">
                <a:latin typeface="Calibri"/>
                <a:ea typeface="Calibri"/>
                <a:cs typeface="Calibri"/>
              </a:rPr>
              <a:t>. </a:t>
            </a:r>
            <a:endParaRPr lang="en-US" sz="1400">
              <a:ea typeface="+mn-lt"/>
              <a:cs typeface="+mn-lt"/>
            </a:endParaRPr>
          </a:p>
          <a:p>
            <a:r>
              <a:rPr lang="en-GB" sz="1400" dirty="0">
                <a:ea typeface="+mn-lt"/>
                <a:cs typeface="+mn-lt"/>
              </a:rPr>
              <a:t>Youth Work in Wales (2018) 5 pillars of Youth Work. Youth Work in Wales Review Group.</a:t>
            </a:r>
          </a:p>
          <a:p>
            <a:r>
              <a:rPr lang="en-GB" sz="1400" dirty="0">
                <a:latin typeface="Times New Roman"/>
                <a:ea typeface="Calibri"/>
                <a:cs typeface="Times New Roman"/>
              </a:rPr>
              <a:t>Zhang, L., 2018. Importance of Interpersonal Skills at Work towards Managing People in an Educational Context. In: </a:t>
            </a:r>
            <a:r>
              <a:rPr lang="en-GB" sz="1400" i="1" dirty="0">
                <a:latin typeface="Times New Roman"/>
                <a:ea typeface="Calibri"/>
                <a:cs typeface="Times New Roman"/>
              </a:rPr>
              <a:t>5th International Conference on Management Science and Management Innovation</a:t>
            </a:r>
            <a:r>
              <a:rPr lang="en-GB" sz="1400" dirty="0">
                <a:latin typeface="Times New Roman"/>
                <a:ea typeface="Calibri"/>
                <a:cs typeface="Times New Roman"/>
              </a:rPr>
              <a:t>. [online] Shenyang City,: Atlantic press, p.p.30. Available at: &lt;http://file:///home/chronos/u-92ab5105032edbe6d66ab8438aab215c6315e291/MyFiles/Downloads/25897839.pdf&gt; [Accessed 6 May 2022].</a:t>
            </a:r>
            <a:endParaRPr lang="en-US" sz="1400">
              <a:ea typeface="+mn-lt"/>
              <a:cs typeface="+mn-lt"/>
            </a:endParaRPr>
          </a:p>
          <a:p>
            <a:endParaRPr lang="en-GB" sz="1400" dirty="0">
              <a:latin typeface="Calibri"/>
              <a:ea typeface="Calibri"/>
              <a:cs typeface="Calibri"/>
            </a:endParaRPr>
          </a:p>
          <a:p>
            <a:endParaRPr lang="en-GB" sz="1400" dirty="0">
              <a:latin typeface="Times New Roman"/>
              <a:ea typeface="Calibri"/>
              <a:cs typeface="Times New Roman"/>
            </a:endParaRPr>
          </a:p>
          <a:p>
            <a:endParaRPr lang="en-GB" sz="1400" dirty="0">
              <a:latin typeface="Times New Roman"/>
              <a:ea typeface="Calibri"/>
              <a:cs typeface="Times New Roman"/>
            </a:endParaRPr>
          </a:p>
          <a:p>
            <a:endParaRPr lang="en-GB" sz="1400" dirty="0">
              <a:latin typeface="Times New Roman"/>
              <a:ea typeface="Calibri"/>
              <a:cs typeface="Times New Roman"/>
            </a:endParaRPr>
          </a:p>
          <a:p>
            <a:endParaRPr lang="en-GB" sz="1400" dirty="0">
              <a:ea typeface="Calibri"/>
              <a:cs typeface="Calibri"/>
            </a:endParaRPr>
          </a:p>
        </p:txBody>
      </p:sp>
    </p:spTree>
    <p:extLst>
      <p:ext uri="{BB962C8B-B14F-4D97-AF65-F5344CB8AC3E}">
        <p14:creationId xmlns:p14="http://schemas.microsoft.com/office/powerpoint/2010/main" val="20084708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PowerPoint Presentation</vt:lpstr>
      <vt:lpstr>Skills, Tools and Approaches</vt:lpstr>
      <vt:lpstr>Skills</vt:lpstr>
      <vt:lpstr>PowerPoint Presentation</vt:lpstr>
      <vt:lpstr>Interpersonal skills</vt:lpstr>
      <vt:lpstr>Counselling skills </vt:lpstr>
      <vt:lpstr>Improve on counselling skills? Theories! </vt:lpstr>
      <vt:lpstr>Carl Rogers and person centered approach</vt:lpstr>
      <vt:lpstr>Gerard Egan </vt:lpstr>
      <vt:lpstr>Conclusion</vt:lpstr>
      <vt:lpstr>Tools</vt:lpstr>
      <vt:lpstr>Tools </vt:lpstr>
      <vt:lpstr>PowerPoint Presentation</vt:lpstr>
      <vt:lpstr>Activities </vt:lpstr>
      <vt:lpstr>Group Work </vt:lpstr>
      <vt:lpstr>Egans SOLAR Method  </vt:lpstr>
      <vt:lpstr>Conclusion </vt:lpstr>
      <vt:lpstr>Approaches</vt:lpstr>
      <vt:lpstr>Facilitation </vt:lpstr>
      <vt:lpstr>Facilitation </vt:lpstr>
      <vt:lpstr>Intervention</vt:lpstr>
      <vt:lpstr>Self-care introduction </vt:lpstr>
      <vt:lpstr>PowerPoint Presentation</vt:lpstr>
      <vt:lpstr>Activity session 5-10 minutes</vt:lpstr>
      <vt:lpstr>Self-care match up </vt:lpstr>
      <vt:lpstr>Task help for completion </vt:lpstr>
      <vt:lpstr>Conclusion of the activity</vt:lpstr>
      <vt:lpstr>Why is it important to allow young people to involve themselves in youth work? </vt:lpstr>
      <vt:lpstr>Conclusion</vt:lpstr>
      <vt:lpstr>Thank you very much for listening!</vt:lpstr>
      <vt:lpstr>Referencing List:</vt:lpstr>
      <vt:lpstr>Referencing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1740</cp:revision>
  <dcterms:created xsi:type="dcterms:W3CDTF">2022-05-03T11:35:05Z</dcterms:created>
  <dcterms:modified xsi:type="dcterms:W3CDTF">2022-05-10T21:17:13Z</dcterms:modified>
</cp:coreProperties>
</file>