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22"/>
  </p:notesMasterIdLst>
  <p:sldIdLst>
    <p:sldId id="291" r:id="rId2"/>
    <p:sldId id="328" r:id="rId3"/>
    <p:sldId id="330" r:id="rId4"/>
    <p:sldId id="292" r:id="rId5"/>
    <p:sldId id="296" r:id="rId6"/>
    <p:sldId id="301" r:id="rId7"/>
    <p:sldId id="302" r:id="rId8"/>
    <p:sldId id="303" r:id="rId9"/>
    <p:sldId id="304" r:id="rId10"/>
    <p:sldId id="316" r:id="rId11"/>
    <p:sldId id="317" r:id="rId12"/>
    <p:sldId id="270" r:id="rId13"/>
    <p:sldId id="318" r:id="rId14"/>
    <p:sldId id="314" r:id="rId15"/>
    <p:sldId id="315" r:id="rId16"/>
    <p:sldId id="346" r:id="rId17"/>
    <p:sldId id="352" r:id="rId18"/>
    <p:sldId id="353" r:id="rId19"/>
    <p:sldId id="355" r:id="rId20"/>
    <p:sldId id="354"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5" d="100"/>
          <a:sy n="75" d="100"/>
        </p:scale>
        <p:origin x="-120" y="-108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interSettings" Target="printerSettings/printerSettings1.bin"/><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11928-AB76-4ED6-975C-95CEE3A2537A}" type="datetimeFigureOut">
              <a:rPr lang="en-GB" smtClean="0"/>
              <a:t>31/01/19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D2444-3BBB-4198-BCF9-5D8B69B3E0F6}" type="slidenum">
              <a:rPr lang="en-GB" smtClean="0"/>
              <a:t>‹#›</a:t>
            </a:fld>
            <a:endParaRPr lang="en-GB"/>
          </a:p>
        </p:txBody>
      </p:sp>
    </p:spTree>
    <p:extLst>
      <p:ext uri="{BB962C8B-B14F-4D97-AF65-F5344CB8AC3E}">
        <p14:creationId xmlns:p14="http://schemas.microsoft.com/office/powerpoint/2010/main" val="186204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772474B-A082-4427-8010-19A813430FAB}" type="datetimeFigureOut">
              <a:rPr lang="en-GB" smtClean="0"/>
              <a:t>31/01/19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2057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31/01/19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722797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72474B-A082-4427-8010-19A813430FAB}" type="datetimeFigureOut">
              <a:rPr lang="en-GB" smtClean="0"/>
              <a:t>31/01/19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4105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772474B-A082-4427-8010-19A813430FAB}" type="datetimeFigureOut">
              <a:rPr lang="en-GB" smtClean="0"/>
              <a:t>31/01/19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163263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772474B-A082-4427-8010-19A813430FAB}" type="datetimeFigureOut">
              <a:rPr lang="en-GB" smtClean="0"/>
              <a:t>31/01/19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462599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772474B-A082-4427-8010-19A813430FAB}" type="datetimeFigureOut">
              <a:rPr lang="en-GB" smtClean="0"/>
              <a:t>31/01/19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1720279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72474B-A082-4427-8010-19A813430FAB}" type="datetimeFigureOut">
              <a:rPr lang="en-GB" smtClean="0"/>
              <a:t>31/01/19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042747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72474B-A082-4427-8010-19A813430FAB}" type="datetimeFigureOut">
              <a:rPr lang="en-GB" smtClean="0"/>
              <a:t>31/01/19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237927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72474B-A082-4427-8010-19A813430FAB}" type="datetimeFigureOut">
              <a:rPr lang="en-GB" smtClean="0"/>
              <a:t>31/01/19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99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31/01/19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164541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31/01/19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1195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0813" cy="1141413"/>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685800" y="1981200"/>
            <a:ext cx="3808413" cy="19796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6613" y="1981200"/>
            <a:ext cx="3810000" cy="19796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85800" y="4113213"/>
            <a:ext cx="3808413"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6613" y="4113213"/>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3"/>
          <p:cNvSpPr>
            <a:spLocks noGrp="1" noChangeArrowheads="1"/>
          </p:cNvSpPr>
          <p:nvPr>
            <p:ph type="dt" idx="10"/>
          </p:nvPr>
        </p:nvSpPr>
        <p:spPr>
          <a:ln/>
        </p:spPr>
        <p:txBody>
          <a:bodyPr/>
          <a:lstStyle>
            <a:lvl1pPr>
              <a:defRPr/>
            </a:lvl1pPr>
          </a:lstStyle>
          <a:p>
            <a:pPr>
              <a:defRPr/>
            </a:pPr>
            <a:endParaRPr lang="en-GB"/>
          </a:p>
        </p:txBody>
      </p:sp>
      <p:sp>
        <p:nvSpPr>
          <p:cNvPr id="8" name="Rectangle 4"/>
          <p:cNvSpPr>
            <a:spLocks noGrp="1" noChangeArrowheads="1"/>
          </p:cNvSpPr>
          <p:nvPr>
            <p:ph type="ftr" idx="11"/>
          </p:nvPr>
        </p:nvSpPr>
        <p:spPr>
          <a:ln/>
        </p:spPr>
        <p:txBody>
          <a:bodyPr/>
          <a:lstStyle>
            <a:lvl1pPr>
              <a:defRPr/>
            </a:lvl1pPr>
          </a:lstStyle>
          <a:p>
            <a:pPr>
              <a:defRPr/>
            </a:pPr>
            <a:endParaRPr lang="en-GB"/>
          </a:p>
        </p:txBody>
      </p:sp>
      <p:sp>
        <p:nvSpPr>
          <p:cNvPr id="9" name="Rectangle 5"/>
          <p:cNvSpPr>
            <a:spLocks noGrp="1" noChangeArrowheads="1"/>
          </p:cNvSpPr>
          <p:nvPr>
            <p:ph type="sldNum" idx="12"/>
          </p:nvPr>
        </p:nvSpPr>
        <p:spPr>
          <a:ln/>
        </p:spPr>
        <p:txBody>
          <a:bodyPr/>
          <a:lstStyle>
            <a:lvl1pPr>
              <a:defRPr/>
            </a:lvl1pPr>
          </a:lstStyle>
          <a:p>
            <a:pPr>
              <a:defRPr/>
            </a:pPr>
            <a:fld id="{F115C3FA-7870-48E8-9D19-F54C3A0D2758}" type="slidenum">
              <a:rPr lang="en-GB"/>
              <a:pPr>
                <a:defRPr/>
              </a:pPr>
              <a:t>‹#›</a:t>
            </a:fld>
            <a:endParaRPr lang="en-GB"/>
          </a:p>
        </p:txBody>
      </p:sp>
    </p:spTree>
    <p:extLst>
      <p:ext uri="{BB962C8B-B14F-4D97-AF65-F5344CB8AC3E}">
        <p14:creationId xmlns:p14="http://schemas.microsoft.com/office/powerpoint/2010/main" val="156167654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772474B-A082-4427-8010-19A813430FAB}" type="datetimeFigureOut">
              <a:rPr lang="en-GB" smtClean="0"/>
              <a:t>31/01/19</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1AB84FE-3051-440B-AFE7-AA4E1C8910AB}"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0818398"/>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 Id="rId3"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 Id="rId3" Type="http://schemas.openxmlformats.org/officeDocument/2006/relationships/image" Target="../media/image10.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 Id="rId3" Type="http://schemas.openxmlformats.org/officeDocument/2006/relationships/image" Target="../media/image12.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3.jpeg"/><Relationship Id="rId3" Type="http://schemas.openxmlformats.org/officeDocument/2006/relationships/image" Target="../media/image14.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4" Type="http://schemas.openxmlformats.org/officeDocument/2006/relationships/image" Target="../media/image17.jpeg"/><Relationship Id="rId5" Type="http://schemas.openxmlformats.org/officeDocument/2006/relationships/image" Target="../media/image18.jpeg"/><Relationship Id="rId1" Type="http://schemas.openxmlformats.org/officeDocument/2006/relationships/slideLayout" Target="../slideLayouts/slideLayout12.xml"/><Relationship Id="rId2" Type="http://schemas.openxmlformats.org/officeDocument/2006/relationships/image" Target="../media/image15.jpe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4" Type="http://schemas.openxmlformats.org/officeDocument/2006/relationships/image" Target="../media/image21.png"/><Relationship Id="rId1" Type="http://schemas.openxmlformats.org/officeDocument/2006/relationships/slideLayout" Target="../slideLayouts/slideLayout4.xml"/><Relationship Id="rId2" Type="http://schemas.openxmlformats.org/officeDocument/2006/relationships/image" Target="../media/image19.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uni-marburg.de/religionswissenschaft/journal/disku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err="1" smtClean="0">
                <a:solidFill>
                  <a:srgbClr val="1CADE4"/>
                </a:solidFill>
              </a:rPr>
              <a:t>Ufo</a:t>
            </a:r>
            <a:r>
              <a:rPr lang="en-US" dirty="0" smtClean="0">
                <a:solidFill>
                  <a:srgbClr val="1CADE4"/>
                </a:solidFill>
              </a:rPr>
              <a:t> GROUPS</a:t>
            </a:r>
            <a:endParaRPr lang="en-US" dirty="0">
              <a:solidFill>
                <a:srgbClr val="1CADE4"/>
              </a:solidFill>
            </a:endParaRPr>
          </a:p>
        </p:txBody>
      </p:sp>
      <p:sp>
        <p:nvSpPr>
          <p:cNvPr id="2" name="TextBox 1"/>
          <p:cNvSpPr txBox="1"/>
          <p:nvPr/>
        </p:nvSpPr>
        <p:spPr>
          <a:xfrm>
            <a:off x="6769652" y="5610087"/>
            <a:ext cx="1179793" cy="369332"/>
          </a:xfrm>
          <a:prstGeom prst="rect">
            <a:avLst/>
          </a:prstGeom>
          <a:noFill/>
        </p:spPr>
        <p:txBody>
          <a:bodyPr wrap="none" rtlCol="0">
            <a:spAutoFit/>
          </a:bodyPr>
          <a:lstStyle/>
          <a:p>
            <a:r>
              <a:rPr lang="en-US" dirty="0" smtClean="0"/>
              <a:t>HPRS4010</a:t>
            </a:r>
            <a:endParaRPr lang="en-US" dirty="0"/>
          </a:p>
        </p:txBody>
      </p:sp>
    </p:spTree>
    <p:extLst>
      <p:ext uri="{BB962C8B-B14F-4D97-AF65-F5344CB8AC3E}">
        <p14:creationId xmlns:p14="http://schemas.microsoft.com/office/powerpoint/2010/main" val="197184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768096" y="116632"/>
            <a:ext cx="7290055" cy="6192728"/>
          </a:xfrm>
        </p:spPr>
        <p:txBody>
          <a:bodyPr/>
          <a:lstStyle/>
          <a:p>
            <a:r>
              <a:rPr lang="en-GB" dirty="0">
                <a:solidFill>
                  <a:srgbClr val="0E5772"/>
                </a:solidFill>
              </a:rPr>
              <a:t>Paul </a:t>
            </a:r>
            <a:r>
              <a:rPr lang="en-GB" dirty="0" err="1">
                <a:solidFill>
                  <a:srgbClr val="0E5772"/>
                </a:solidFill>
              </a:rPr>
              <a:t>Heelas</a:t>
            </a:r>
            <a:r>
              <a:rPr lang="en-GB" dirty="0">
                <a:solidFill>
                  <a:srgbClr val="0E5772"/>
                </a:solidFill>
              </a:rPr>
              <a:t> (2000, 238) notes “Today, there is a much greater awareness of what lies beyond church and chapel: namely, those beliefs which are religious, spiritual, supernatural, paranormal or supra-empirical in that they transgress what the secular form of reference takes to be ‘obviously’ factual, rational, reasonable, sensible, and convincing, and which are not readily demonstrable to the public in general”.</a:t>
            </a:r>
          </a:p>
          <a:p>
            <a:r>
              <a:rPr lang="en-GB" dirty="0" err="1" smtClean="0">
                <a:solidFill>
                  <a:srgbClr val="0E5772"/>
                </a:solidFill>
              </a:rPr>
              <a:t>Heelas</a:t>
            </a:r>
            <a:r>
              <a:rPr lang="en-GB" dirty="0" smtClean="0">
                <a:solidFill>
                  <a:srgbClr val="0E5772"/>
                </a:solidFill>
              </a:rPr>
              <a:t> </a:t>
            </a:r>
            <a:r>
              <a:rPr lang="en-GB" dirty="0">
                <a:solidFill>
                  <a:srgbClr val="0E5772"/>
                </a:solidFill>
              </a:rPr>
              <a:t>(1996, 74) </a:t>
            </a:r>
            <a:r>
              <a:rPr lang="en-GB" dirty="0" smtClean="0">
                <a:solidFill>
                  <a:srgbClr val="0E5772"/>
                </a:solidFill>
              </a:rPr>
              <a:t>'</a:t>
            </a:r>
            <a:r>
              <a:rPr lang="en-GB" dirty="0">
                <a:solidFill>
                  <a:srgbClr val="0E5772"/>
                </a:solidFill>
              </a:rPr>
              <a:t>Faith might be placed in solar bodies, the assumption being that utopia will dawn when a particular (Aquarian) configuration becomes established.  Or faith might be placed in the role played by highly evolved spiritual beings'. </a:t>
            </a:r>
          </a:p>
          <a:p>
            <a:endParaRPr lang="en-US" dirty="0"/>
          </a:p>
        </p:txBody>
      </p:sp>
      <p:pic>
        <p:nvPicPr>
          <p:cNvPr id="7" name="Picture 6" descr="aliens-E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20072" y="3861048"/>
            <a:ext cx="3779912" cy="2770675"/>
          </a:xfrm>
          <a:prstGeom prst="rect">
            <a:avLst/>
          </a:prstGeom>
        </p:spPr>
      </p:pic>
      <p:sp>
        <p:nvSpPr>
          <p:cNvPr id="2" name="TextBox 1"/>
          <p:cNvSpPr txBox="1"/>
          <p:nvPr/>
        </p:nvSpPr>
        <p:spPr>
          <a:xfrm>
            <a:off x="427433" y="4176160"/>
            <a:ext cx="4720632" cy="1200329"/>
          </a:xfrm>
          <a:prstGeom prst="rect">
            <a:avLst/>
          </a:prstGeom>
          <a:noFill/>
        </p:spPr>
        <p:txBody>
          <a:bodyPr wrap="square" rtlCol="0">
            <a:spAutoFit/>
          </a:bodyPr>
          <a:lstStyle/>
          <a:p>
            <a:r>
              <a:rPr lang="en-GB" dirty="0">
                <a:solidFill>
                  <a:srgbClr val="134263"/>
                </a:solidFill>
              </a:rPr>
              <a:t>‘…people have…to overcome criticism of their beliefs and the conditioning of centuries by churches, parents and peers’ (Morrow, 1993, 86).</a:t>
            </a:r>
          </a:p>
          <a:p>
            <a:endParaRPr lang="en-US" dirty="0">
              <a:solidFill>
                <a:schemeClr val="accent2">
                  <a:lumMod val="50000"/>
                </a:schemeClr>
              </a:solidFill>
            </a:endParaRPr>
          </a:p>
        </p:txBody>
      </p:sp>
    </p:spTree>
    <p:extLst>
      <p:ext uri="{BB962C8B-B14F-4D97-AF65-F5344CB8AC3E}">
        <p14:creationId xmlns:p14="http://schemas.microsoft.com/office/powerpoint/2010/main" val="407219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768096" y="332656"/>
            <a:ext cx="7290055" cy="5976704"/>
          </a:xfrm>
        </p:spPr>
        <p:txBody>
          <a:bodyPr/>
          <a:lstStyle/>
          <a:p>
            <a:endParaRPr lang="en-GB" dirty="0" smtClean="0">
              <a:solidFill>
                <a:srgbClr val="0E5772"/>
              </a:solidFill>
            </a:endParaRPr>
          </a:p>
          <a:p>
            <a:r>
              <a:rPr lang="en-GB" dirty="0"/>
              <a:t>Bowman notes the “growing hunger for ‘hidden knowledge’ of various sorts”, noting that channelled wisdom “…both imparts knowledge about the past, and advice for the present and future from diverse disembodied sources including historical figures, religious teachers, aliens, angels and ascended masters”</a:t>
            </a:r>
            <a:r>
              <a:rPr lang="en-GB" baseline="30000" dirty="0"/>
              <a:t> </a:t>
            </a:r>
            <a:r>
              <a:rPr lang="en-GB" dirty="0"/>
              <a:t>.  </a:t>
            </a:r>
            <a:endParaRPr lang="en-GB" dirty="0" smtClean="0"/>
          </a:p>
          <a:p>
            <a:r>
              <a:rPr lang="en-GB" dirty="0" smtClean="0"/>
              <a:t>The ‘importance </a:t>
            </a:r>
            <a:r>
              <a:rPr lang="en-GB" dirty="0"/>
              <a:t>in contemporary spirituality…[of]…the idea of interconnectedness between all life-forms, between humanity and nature, between the empirical world and unseen realms, between past, present and </a:t>
            </a:r>
            <a:r>
              <a:rPr lang="en-GB" dirty="0" smtClean="0"/>
              <a:t>future’ </a:t>
            </a:r>
            <a:r>
              <a:rPr lang="en-GB" dirty="0"/>
              <a:t>(2000, 90).</a:t>
            </a:r>
          </a:p>
          <a:p>
            <a:endParaRPr lang="en-GB" dirty="0" smtClean="0">
              <a:solidFill>
                <a:srgbClr val="0E5772"/>
              </a:solidFill>
            </a:endParaRPr>
          </a:p>
          <a:p>
            <a:r>
              <a:rPr lang="en-GB" dirty="0" smtClean="0">
                <a:solidFill>
                  <a:srgbClr val="0E5772"/>
                </a:solidFill>
              </a:rPr>
              <a:t>Partridge </a:t>
            </a:r>
            <a:r>
              <a:rPr lang="en-GB" dirty="0">
                <a:solidFill>
                  <a:srgbClr val="0E5772"/>
                </a:solidFill>
              </a:rPr>
              <a:t>(2004, 79) says that much of how we feel about such things will depend on our background (depends on class, religion geography, gender, age, race).  Partridge says that faeries and ghosts are a huge part of our childhood, then we are taught to reject them.  </a:t>
            </a:r>
          </a:p>
          <a:p>
            <a:endParaRPr lang="en-US" dirty="0"/>
          </a:p>
        </p:txBody>
      </p:sp>
    </p:spTree>
    <p:extLst>
      <p:ext uri="{BB962C8B-B14F-4D97-AF65-F5344CB8AC3E}">
        <p14:creationId xmlns:p14="http://schemas.microsoft.com/office/powerpoint/2010/main" val="2834496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548680"/>
            <a:ext cx="7290055" cy="5760680"/>
          </a:xfrm>
        </p:spPr>
        <p:txBody>
          <a:bodyPr/>
          <a:lstStyle/>
          <a:p>
            <a:pPr lvl="0"/>
            <a:r>
              <a:rPr lang="en-GB" dirty="0" smtClean="0">
                <a:solidFill>
                  <a:srgbClr val="0E5772"/>
                </a:solidFill>
              </a:rPr>
              <a:t>Kenneth </a:t>
            </a:r>
            <a:r>
              <a:rPr lang="en-GB" dirty="0">
                <a:solidFill>
                  <a:srgbClr val="0E5772"/>
                </a:solidFill>
              </a:rPr>
              <a:t>Arnold 1947 (pilot) sights ‘flying saucers’.  First widely reported sighting.  </a:t>
            </a:r>
          </a:p>
          <a:p>
            <a:pPr lvl="0"/>
            <a:r>
              <a:rPr lang="en-GB" dirty="0">
                <a:solidFill>
                  <a:srgbClr val="0E5772"/>
                </a:solidFill>
              </a:rPr>
              <a:t>1947 – Roswell incident, New Mexico, USA </a:t>
            </a:r>
            <a:r>
              <a:rPr lang="en-GB" dirty="0" smtClean="0">
                <a:solidFill>
                  <a:srgbClr val="0E5772"/>
                </a:solidFill>
              </a:rPr>
              <a:t>(Crash</a:t>
            </a:r>
            <a:r>
              <a:rPr lang="en-GB" dirty="0">
                <a:solidFill>
                  <a:srgbClr val="0E5772"/>
                </a:solidFill>
              </a:rPr>
              <a:t>.  </a:t>
            </a:r>
            <a:r>
              <a:rPr lang="en-GB" dirty="0" smtClean="0">
                <a:solidFill>
                  <a:srgbClr val="0E5772"/>
                </a:solidFill>
              </a:rPr>
              <a:t>Debris.  Spaceship</a:t>
            </a:r>
            <a:r>
              <a:rPr lang="en-GB" dirty="0">
                <a:solidFill>
                  <a:srgbClr val="0E5772"/>
                </a:solidFill>
              </a:rPr>
              <a:t>.  1970s conspiracy </a:t>
            </a:r>
            <a:r>
              <a:rPr lang="en-GB" dirty="0" smtClean="0">
                <a:solidFill>
                  <a:srgbClr val="0E5772"/>
                </a:solidFill>
              </a:rPr>
              <a:t>theories).</a:t>
            </a:r>
            <a:endParaRPr lang="en-GB" dirty="0">
              <a:solidFill>
                <a:srgbClr val="0E5772"/>
              </a:solidFill>
            </a:endParaRPr>
          </a:p>
          <a:p>
            <a:endParaRPr lang="en-US" dirty="0"/>
          </a:p>
        </p:txBody>
      </p:sp>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rcRect l="-19690" r="-19690"/>
          <a:stretch>
            <a:fillRect/>
          </a:stretch>
        </p:blipFill>
        <p:spPr>
          <a:xfrm>
            <a:off x="-468560" y="4149080"/>
            <a:ext cx="4697122" cy="2592328"/>
          </a:xfrm>
          <a:prstGeom prst="rect">
            <a:avLst/>
          </a:prstGeom>
        </p:spPr>
      </p:pic>
      <p:pic>
        <p:nvPicPr>
          <p:cNvPr id="7" name="Content Placeholder 3"/>
          <p:cNvPicPr>
            <a:picLocks noGrp="1" noChangeAspect="1"/>
          </p:cNvPicPr>
          <p:nvPr/>
        </p:nvPicPr>
        <p:blipFill>
          <a:blip r:embed="rId3">
            <a:extLst>
              <a:ext uri="{28A0092B-C50C-407E-A947-70E740481C1C}">
                <a14:useLocalDpi xmlns:a14="http://schemas.microsoft.com/office/drawing/2010/main" val="0"/>
              </a:ext>
            </a:extLst>
          </a:blip>
          <a:stretch>
            <a:fillRect/>
          </a:stretch>
        </p:blipFill>
        <p:spPr>
          <a:xfrm>
            <a:off x="4000500" y="2348880"/>
            <a:ext cx="5143500" cy="2428875"/>
          </a:xfrm>
          <a:prstGeom prst="rect">
            <a:avLst/>
          </a:prstGeom>
        </p:spPr>
      </p:pic>
    </p:spTree>
    <p:extLst>
      <p:ext uri="{BB962C8B-B14F-4D97-AF65-F5344CB8AC3E}">
        <p14:creationId xmlns:p14="http://schemas.microsoft.com/office/powerpoint/2010/main" val="774623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200" dirty="0"/>
              <a:t>http://</a:t>
            </a:r>
            <a:r>
              <a:rPr lang="en-GB" sz="1200" dirty="0" err="1"/>
              <a:t>web.archive.org</a:t>
            </a:r>
            <a:r>
              <a:rPr lang="en-GB" sz="1200" dirty="0"/>
              <a:t>/web/20110721182919/http://</a:t>
            </a:r>
            <a:r>
              <a:rPr lang="en-GB" sz="1200" dirty="0" err="1"/>
              <a:t>www.heavensgate.com</a:t>
            </a:r>
            <a:r>
              <a:rPr lang="en-GB" sz="1200" dirty="0"/>
              <a:t>/</a:t>
            </a:r>
            <a:r>
              <a:rPr lang="en-GB" dirty="0"/>
              <a:t/>
            </a:r>
            <a:br>
              <a:rPr lang="en-GB" dirty="0"/>
            </a:br>
            <a:r>
              <a:rPr lang="en-GB" dirty="0" smtClean="0"/>
              <a:t>Heaven’s Gate</a:t>
            </a:r>
            <a:endParaRPr lang="en-US" dirty="0"/>
          </a:p>
        </p:txBody>
      </p:sp>
      <p:sp>
        <p:nvSpPr>
          <p:cNvPr id="3" name="Content Placeholder 2"/>
          <p:cNvSpPr>
            <a:spLocks noGrp="1"/>
          </p:cNvSpPr>
          <p:nvPr>
            <p:ph idx="1"/>
          </p:nvPr>
        </p:nvSpPr>
        <p:spPr/>
        <p:txBody>
          <a:bodyPr/>
          <a:lstStyle/>
          <a:p>
            <a:endParaRPr lang="en-US" dirty="0"/>
          </a:p>
        </p:txBody>
      </p:sp>
      <p:pic>
        <p:nvPicPr>
          <p:cNvPr id="4" name="Picture 3" descr="Welcom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2060848"/>
            <a:ext cx="7115175" cy="3514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70501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67744" y="476672"/>
            <a:ext cx="6480720" cy="6192688"/>
          </a:xfrm>
        </p:spPr>
        <p:txBody>
          <a:bodyPr>
            <a:normAutofit/>
          </a:bodyPr>
          <a:lstStyle/>
          <a:p>
            <a:r>
              <a:rPr lang="en-GB" dirty="0">
                <a:solidFill>
                  <a:srgbClr val="0E5772"/>
                </a:solidFill>
              </a:rPr>
              <a:t>Bonnie Nettles (1927-1985) Marshall </a:t>
            </a:r>
            <a:r>
              <a:rPr lang="en-GB" dirty="0" err="1">
                <a:solidFill>
                  <a:srgbClr val="0E5772"/>
                </a:solidFill>
              </a:rPr>
              <a:t>Herff</a:t>
            </a:r>
            <a:r>
              <a:rPr lang="en-GB" dirty="0">
                <a:solidFill>
                  <a:srgbClr val="0E5772"/>
                </a:solidFill>
              </a:rPr>
              <a:t> </a:t>
            </a:r>
            <a:r>
              <a:rPr lang="en-GB" dirty="0" err="1">
                <a:solidFill>
                  <a:srgbClr val="0E5772"/>
                </a:solidFill>
              </a:rPr>
              <a:t>Applewhite</a:t>
            </a:r>
            <a:r>
              <a:rPr lang="en-GB" dirty="0">
                <a:solidFill>
                  <a:srgbClr val="0E5772"/>
                </a:solidFill>
              </a:rPr>
              <a:t> (1931-1997)</a:t>
            </a:r>
          </a:p>
          <a:p>
            <a:pPr lvl="0"/>
            <a:r>
              <a:rPr lang="en-GB" dirty="0" smtClean="0">
                <a:solidFill>
                  <a:srgbClr val="0E5772"/>
                </a:solidFill>
              </a:rPr>
              <a:t>1966 </a:t>
            </a:r>
            <a:r>
              <a:rPr lang="en-GB" dirty="0">
                <a:solidFill>
                  <a:srgbClr val="0E5772"/>
                </a:solidFill>
              </a:rPr>
              <a:t>– </a:t>
            </a:r>
            <a:r>
              <a:rPr lang="en-GB" dirty="0" err="1">
                <a:solidFill>
                  <a:srgbClr val="0E5772"/>
                </a:solidFill>
              </a:rPr>
              <a:t>Applewhite</a:t>
            </a:r>
            <a:r>
              <a:rPr lang="en-GB" dirty="0">
                <a:solidFill>
                  <a:srgbClr val="0E5772"/>
                </a:solidFill>
              </a:rPr>
              <a:t> appointed Assistant Professor of Music, Texas</a:t>
            </a:r>
          </a:p>
          <a:p>
            <a:pPr lvl="0"/>
            <a:r>
              <a:rPr lang="en-GB" dirty="0">
                <a:solidFill>
                  <a:srgbClr val="0E5772"/>
                </a:solidFill>
              </a:rPr>
              <a:t>1968 – </a:t>
            </a:r>
            <a:r>
              <a:rPr lang="en-GB" i="1" dirty="0">
                <a:solidFill>
                  <a:srgbClr val="0E5772"/>
                </a:solidFill>
              </a:rPr>
              <a:t>Chariots of the Gods</a:t>
            </a:r>
            <a:r>
              <a:rPr lang="en-GB" dirty="0">
                <a:solidFill>
                  <a:srgbClr val="0E5772"/>
                </a:solidFill>
              </a:rPr>
              <a:t> (Erich von </a:t>
            </a:r>
            <a:r>
              <a:rPr lang="en-GB" dirty="0" err="1">
                <a:solidFill>
                  <a:srgbClr val="0E5772"/>
                </a:solidFill>
              </a:rPr>
              <a:t>Daniken</a:t>
            </a:r>
            <a:r>
              <a:rPr lang="en-GB" dirty="0">
                <a:solidFill>
                  <a:srgbClr val="0E5772"/>
                </a:solidFill>
              </a:rPr>
              <a:t> b1935) – higher beings created things we’ve found that are advanced, </a:t>
            </a:r>
            <a:r>
              <a:rPr lang="en-GB" dirty="0" err="1">
                <a:solidFill>
                  <a:srgbClr val="0E5772"/>
                </a:solidFill>
              </a:rPr>
              <a:t>eg</a:t>
            </a:r>
            <a:r>
              <a:rPr lang="en-GB" dirty="0">
                <a:solidFill>
                  <a:srgbClr val="0E5772"/>
                </a:solidFill>
              </a:rPr>
              <a:t> pyramids, Stonehenge.  Artwork shows ETs.  Humans not ready to hear all this.    </a:t>
            </a:r>
          </a:p>
          <a:p>
            <a:pPr lvl="0"/>
            <a:r>
              <a:rPr lang="en-GB" dirty="0">
                <a:solidFill>
                  <a:srgbClr val="0E5772"/>
                </a:solidFill>
              </a:rPr>
              <a:t>1972 –Heart attack, Nursing and Astrology.</a:t>
            </a:r>
          </a:p>
          <a:p>
            <a:pPr lvl="0"/>
            <a:r>
              <a:rPr lang="en-GB" dirty="0">
                <a:solidFill>
                  <a:srgbClr val="0E5772"/>
                </a:solidFill>
              </a:rPr>
              <a:t>1973 – Claim to be ‘The Two’ (Revelation 11:3 – “And I will give power unto my two witnesses…</a:t>
            </a:r>
            <a:r>
              <a:rPr lang="en-GB" dirty="0" smtClean="0">
                <a:solidFill>
                  <a:srgbClr val="0E5772"/>
                </a:solidFill>
              </a:rPr>
              <a:t>”</a:t>
            </a:r>
          </a:p>
          <a:p>
            <a:pPr lvl="0"/>
            <a:r>
              <a:rPr lang="en-GB" dirty="0">
                <a:solidFill>
                  <a:srgbClr val="0E5772"/>
                </a:solidFill>
              </a:rPr>
              <a:t>1975 – First Public Meetings.  Toured US &amp; Canada.</a:t>
            </a:r>
          </a:p>
          <a:p>
            <a:pPr lvl="0"/>
            <a:r>
              <a:rPr lang="en-GB" dirty="0">
                <a:solidFill>
                  <a:srgbClr val="0E5772"/>
                </a:solidFill>
              </a:rPr>
              <a:t>1976 – Summer Camp in Wyoming.  Organisation matures with uniforms and teachings codified.</a:t>
            </a:r>
          </a:p>
          <a:p>
            <a:pPr lvl="0"/>
            <a:r>
              <a:rPr lang="en-GB" dirty="0">
                <a:solidFill>
                  <a:srgbClr val="0E5772"/>
                </a:solidFill>
              </a:rPr>
              <a:t>Ti (Nettles) died in 1985 and the appearance of the comet was believed to be a sign from her that the time had come to abandon bodily ‘containers’.</a:t>
            </a:r>
          </a:p>
          <a:p>
            <a:pPr lvl="0"/>
            <a:endParaRPr lang="en-GB" dirty="0">
              <a:solidFill>
                <a:srgbClr val="0E5772"/>
              </a:solidFill>
            </a:endParaRPr>
          </a:p>
          <a:p>
            <a:endParaRPr lang="en-US" dirty="0"/>
          </a:p>
        </p:txBody>
      </p:sp>
      <p:pic>
        <p:nvPicPr>
          <p:cNvPr id="4" name="Picture 3" descr="http://darkvomit.com/blog/wp-content/uploads/2011/06/applewhite-e-bonni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582144"/>
            <a:ext cx="2204378" cy="3275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1976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620688"/>
            <a:ext cx="7290055" cy="3744416"/>
          </a:xfrm>
        </p:spPr>
        <p:txBody>
          <a:bodyPr/>
          <a:lstStyle/>
          <a:p>
            <a:pPr lvl="0"/>
            <a:r>
              <a:rPr lang="en-GB" dirty="0">
                <a:solidFill>
                  <a:srgbClr val="0E5772"/>
                </a:solidFill>
              </a:rPr>
              <a:t>1991 – Total Overcomers Anonymous formed; promotes celibacy and asceticism.</a:t>
            </a:r>
          </a:p>
          <a:p>
            <a:pPr lvl="0"/>
            <a:r>
              <a:rPr lang="en-GB" dirty="0">
                <a:solidFill>
                  <a:srgbClr val="0E5772"/>
                </a:solidFill>
              </a:rPr>
              <a:t>1996 – Group rents San Diego property with money from computer consultancy</a:t>
            </a:r>
          </a:p>
          <a:p>
            <a:pPr lvl="0"/>
            <a:r>
              <a:rPr lang="en-GB" dirty="0">
                <a:solidFill>
                  <a:srgbClr val="0E5772"/>
                </a:solidFill>
              </a:rPr>
              <a:t>1996 – Halle </a:t>
            </a:r>
            <a:r>
              <a:rPr lang="en-GB" dirty="0" err="1">
                <a:solidFill>
                  <a:srgbClr val="0E5772"/>
                </a:solidFill>
              </a:rPr>
              <a:t>Boppe</a:t>
            </a:r>
            <a:r>
              <a:rPr lang="en-GB" dirty="0">
                <a:solidFill>
                  <a:srgbClr val="0E5772"/>
                </a:solidFill>
              </a:rPr>
              <a:t> appears</a:t>
            </a:r>
          </a:p>
          <a:p>
            <a:pPr lvl="0"/>
            <a:r>
              <a:rPr lang="en-GB" dirty="0">
                <a:solidFill>
                  <a:srgbClr val="0E5772"/>
                </a:solidFill>
              </a:rPr>
              <a:t>26</a:t>
            </a:r>
            <a:r>
              <a:rPr lang="en-GB" baseline="30000" dirty="0">
                <a:solidFill>
                  <a:srgbClr val="0E5772"/>
                </a:solidFill>
              </a:rPr>
              <a:t>th</a:t>
            </a:r>
            <a:r>
              <a:rPr lang="en-GB" dirty="0">
                <a:solidFill>
                  <a:srgbClr val="0E5772"/>
                </a:solidFill>
              </a:rPr>
              <a:t> March 1997 – 39 suicides. (San Diego).  They had taken a combination of alcohol, painkillers and tranquillisers.  The Medical examiner of San Diego termed it ‘an immaculately carried out group decision’.  </a:t>
            </a:r>
          </a:p>
          <a:p>
            <a:endParaRPr lang="en-US" dirty="0"/>
          </a:p>
        </p:txBody>
      </p:sp>
      <p:pic>
        <p:nvPicPr>
          <p:cNvPr id="4" name="Content Placeholder 3"/>
          <p:cNvPicPr>
            <a:picLocks noGrp="1" noChangeAspect="1"/>
          </p:cNvPicPr>
          <p:nvPr/>
        </p:nvPicPr>
        <p:blipFill>
          <a:blip r:embed="rId2">
            <a:extLst>
              <a:ext uri="{28A0092B-C50C-407E-A947-70E740481C1C}">
                <a14:useLocalDpi xmlns:a14="http://schemas.microsoft.com/office/drawing/2010/main" val="0"/>
              </a:ext>
            </a:extLst>
          </a:blip>
          <a:stretch>
            <a:fillRect/>
          </a:stretch>
        </p:blipFill>
        <p:spPr>
          <a:xfrm>
            <a:off x="5508104" y="4077072"/>
            <a:ext cx="3404855" cy="2566941"/>
          </a:xfrm>
          <a:prstGeom prst="rect">
            <a:avLst/>
          </a:prstGeom>
        </p:spPr>
      </p:pic>
    </p:spTree>
    <p:extLst>
      <p:ext uri="{BB962C8B-B14F-4D97-AF65-F5344CB8AC3E}">
        <p14:creationId xmlns:p14="http://schemas.microsoft.com/office/powerpoint/2010/main" val="1586068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88640"/>
            <a:ext cx="8280920" cy="5616624"/>
          </a:xfrm>
        </p:spPr>
        <p:txBody>
          <a:bodyPr>
            <a:normAutofit/>
          </a:bodyPr>
          <a:lstStyle/>
          <a:p>
            <a:pPr lvl="0"/>
            <a:r>
              <a:rPr lang="en-GB" dirty="0" smtClean="0">
                <a:solidFill>
                  <a:srgbClr val="0E5772"/>
                </a:solidFill>
              </a:rPr>
              <a:t>Kingdom </a:t>
            </a:r>
            <a:r>
              <a:rPr lang="en-GB" dirty="0">
                <a:solidFill>
                  <a:srgbClr val="0E5772"/>
                </a:solidFill>
              </a:rPr>
              <a:t>of God as physical evolutionary level, not ‘merely’ spiritual</a:t>
            </a:r>
          </a:p>
          <a:p>
            <a:pPr lvl="0"/>
            <a:r>
              <a:rPr lang="en-GB" dirty="0">
                <a:solidFill>
                  <a:srgbClr val="0E5772"/>
                </a:solidFill>
              </a:rPr>
              <a:t>Asceticism, celibacy (</a:t>
            </a:r>
            <a:r>
              <a:rPr lang="en-GB" dirty="0" err="1">
                <a:solidFill>
                  <a:srgbClr val="0E5772"/>
                </a:solidFill>
              </a:rPr>
              <a:t>inc.</a:t>
            </a:r>
            <a:r>
              <a:rPr lang="en-GB" dirty="0">
                <a:solidFill>
                  <a:srgbClr val="0E5772"/>
                </a:solidFill>
              </a:rPr>
              <a:t> castration of 7 male members), no smoking, alcohol, etc.</a:t>
            </a:r>
          </a:p>
          <a:p>
            <a:pPr lvl="0"/>
            <a:r>
              <a:rPr lang="en-GB" dirty="0">
                <a:solidFill>
                  <a:srgbClr val="0E5772"/>
                </a:solidFill>
              </a:rPr>
              <a:t>Use Biblical apocalypse and Ufology to create coherent cosmology.  Claim links to Jesus – </a:t>
            </a:r>
            <a:r>
              <a:rPr lang="en-GB" dirty="0" err="1">
                <a:solidFill>
                  <a:srgbClr val="0E5772"/>
                </a:solidFill>
              </a:rPr>
              <a:t>Appelwhite</a:t>
            </a:r>
            <a:r>
              <a:rPr lang="en-GB" dirty="0">
                <a:solidFill>
                  <a:srgbClr val="0E5772"/>
                </a:solidFill>
              </a:rPr>
              <a:t> direct relation. View body as ‘vehicle’.</a:t>
            </a:r>
          </a:p>
          <a:p>
            <a:pPr lvl="0"/>
            <a:r>
              <a:rPr lang="en-GB" dirty="0">
                <a:solidFill>
                  <a:srgbClr val="0E5772"/>
                </a:solidFill>
              </a:rPr>
              <a:t>Understood ‘older members’ minds to be attuned to Extra Terrestrial messages (early in movement all members could do this)</a:t>
            </a:r>
          </a:p>
          <a:p>
            <a:pPr lvl="0"/>
            <a:r>
              <a:rPr lang="en-GB" dirty="0">
                <a:solidFill>
                  <a:srgbClr val="0E5772"/>
                </a:solidFill>
              </a:rPr>
              <a:t>Sought ‘beyond-human’ existence; ‘Human Individual Metamorphosis’ achieved when all </a:t>
            </a:r>
            <a:r>
              <a:rPr lang="en-GB" dirty="0" err="1">
                <a:solidFill>
                  <a:srgbClr val="0E5772"/>
                </a:solidFill>
              </a:rPr>
              <a:t>wordly</a:t>
            </a:r>
            <a:r>
              <a:rPr lang="en-GB" dirty="0">
                <a:solidFill>
                  <a:srgbClr val="0E5772"/>
                </a:solidFill>
              </a:rPr>
              <a:t> attachments left behind.</a:t>
            </a:r>
          </a:p>
          <a:p>
            <a:pPr lvl="0"/>
            <a:r>
              <a:rPr lang="en-GB" dirty="0">
                <a:solidFill>
                  <a:srgbClr val="0E5772"/>
                </a:solidFill>
              </a:rPr>
              <a:t>‘Next level above human’ or the ‘evolutionary level above human’. </a:t>
            </a:r>
          </a:p>
          <a:p>
            <a:pPr lvl="0"/>
            <a:r>
              <a:rPr lang="en-GB" dirty="0">
                <a:solidFill>
                  <a:srgbClr val="0E5772"/>
                </a:solidFill>
              </a:rPr>
              <a:t>‘Spaded under’ (body is vehicle for soul).  </a:t>
            </a:r>
          </a:p>
          <a:p>
            <a:pPr lvl="0"/>
            <a:r>
              <a:rPr lang="en-GB" dirty="0">
                <a:solidFill>
                  <a:srgbClr val="0E5772"/>
                </a:solidFill>
              </a:rPr>
              <a:t>‘Return home</a:t>
            </a:r>
            <a:r>
              <a:rPr lang="en-GB" dirty="0"/>
              <a:t>’</a:t>
            </a:r>
          </a:p>
          <a:p>
            <a:endParaRPr lang="en-US" dirty="0"/>
          </a:p>
        </p:txBody>
      </p:sp>
      <p:pic>
        <p:nvPicPr>
          <p:cNvPr id="4" name="Picture 3" descr="http://donotwinthelottery.files.wordpress.com/2010/11/3420_tfr_heavens_gate-2_04700300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75245" y="4149080"/>
            <a:ext cx="4024739" cy="2568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0251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620688"/>
            <a:ext cx="7290055" cy="5688672"/>
          </a:xfrm>
        </p:spPr>
        <p:txBody>
          <a:bodyPr>
            <a:normAutofit fontScale="92500" lnSpcReduction="20000"/>
          </a:bodyPr>
          <a:lstStyle/>
          <a:p>
            <a:pPr lvl="0"/>
            <a:r>
              <a:rPr lang="en-GB" dirty="0">
                <a:solidFill>
                  <a:srgbClr val="0E5772"/>
                </a:solidFill>
              </a:rPr>
              <a:t>Hale-Bopp comet (ice and dust and a ‘tail’ of gas appears when near the sun) discovered in 1995 by Alan Hale and Thomas Bopp (astronomers).  Chuck </a:t>
            </a:r>
            <a:r>
              <a:rPr lang="en-GB" dirty="0" err="1">
                <a:solidFill>
                  <a:srgbClr val="0E5772"/>
                </a:solidFill>
              </a:rPr>
              <a:t>Shramek</a:t>
            </a:r>
            <a:r>
              <a:rPr lang="en-GB" dirty="0">
                <a:solidFill>
                  <a:srgbClr val="0E5772"/>
                </a:solidFill>
              </a:rPr>
              <a:t> (amateur astronomer) noticed an attachment to Hale-Bopp and said it was an alien spaceship.  </a:t>
            </a:r>
          </a:p>
          <a:p>
            <a:pPr lvl="0"/>
            <a:r>
              <a:rPr lang="en-GB" dirty="0">
                <a:solidFill>
                  <a:srgbClr val="0E5772"/>
                </a:solidFill>
              </a:rPr>
              <a:t>‘It was only a matter of time before someone hit on the notion of taking a spaceship to heaven’, (Sunday Times 30.3.97).  </a:t>
            </a:r>
          </a:p>
          <a:p>
            <a:pPr lvl="0"/>
            <a:r>
              <a:rPr lang="en-GB" dirty="0">
                <a:solidFill>
                  <a:srgbClr val="0E5772"/>
                </a:solidFill>
              </a:rPr>
              <a:t>Internet was the main method of communication.  </a:t>
            </a:r>
          </a:p>
          <a:p>
            <a:pPr lvl="0"/>
            <a:r>
              <a:rPr lang="en-GB" dirty="0">
                <a:solidFill>
                  <a:srgbClr val="0E5772"/>
                </a:solidFill>
              </a:rPr>
              <a:t>‘Owes more to Star Trek than the Bible’ (Sunday Times 30.3.97)</a:t>
            </a:r>
          </a:p>
          <a:p>
            <a:pPr lvl="0"/>
            <a:r>
              <a:rPr lang="en-GB" dirty="0">
                <a:solidFill>
                  <a:srgbClr val="0E5772"/>
                </a:solidFill>
              </a:rPr>
              <a:t>Also ‘Suicide cult had rendezvous with spacecraft behind comet’ (The Times 28.3.97).</a:t>
            </a:r>
          </a:p>
          <a:p>
            <a:pPr lvl="0"/>
            <a:r>
              <a:rPr lang="en-GB" dirty="0">
                <a:solidFill>
                  <a:srgbClr val="0E5772"/>
                </a:solidFill>
              </a:rPr>
              <a:t>Method:  phenobarbital, sleeping pills, vodka and suffocation.  15, 15, then 9 on three days.</a:t>
            </a:r>
          </a:p>
          <a:p>
            <a:pPr lvl="0"/>
            <a:r>
              <a:rPr lang="en-GB" dirty="0">
                <a:solidFill>
                  <a:srgbClr val="0E5772"/>
                </a:solidFill>
              </a:rPr>
              <a:t>Attire – new tracksuits, trainers and ID documents.</a:t>
            </a:r>
          </a:p>
          <a:p>
            <a:r>
              <a:rPr lang="en-GB" dirty="0" smtClean="0">
                <a:solidFill>
                  <a:srgbClr val="0E5772"/>
                </a:solidFill>
              </a:rPr>
              <a:t>Those </a:t>
            </a:r>
            <a:r>
              <a:rPr lang="en-GB" dirty="0">
                <a:solidFill>
                  <a:srgbClr val="0E5772"/>
                </a:solidFill>
              </a:rPr>
              <a:t>who died had recorded video messages to be left behind.  </a:t>
            </a:r>
          </a:p>
          <a:p>
            <a:pPr lvl="0"/>
            <a:r>
              <a:rPr lang="en-GB" dirty="0">
                <a:solidFill>
                  <a:srgbClr val="0E5772"/>
                </a:solidFill>
              </a:rPr>
              <a:t>“Human parents do not possess the offspring that they have.  Breaking away from the world is not easy, but we must become another human being and abort the human mind…a new creature is born. We came from distant space and are about to return”.  (</a:t>
            </a:r>
            <a:r>
              <a:rPr lang="en-GB" dirty="0" err="1">
                <a:solidFill>
                  <a:srgbClr val="0E5772"/>
                </a:solidFill>
              </a:rPr>
              <a:t>Applewhite</a:t>
            </a:r>
            <a:r>
              <a:rPr lang="en-GB" dirty="0">
                <a:solidFill>
                  <a:srgbClr val="0E5772"/>
                </a:solidFill>
              </a:rPr>
              <a:t>, Inside Story documentary, BBC, 1997).</a:t>
            </a:r>
          </a:p>
          <a:p>
            <a:endParaRPr lang="en-US" dirty="0"/>
          </a:p>
        </p:txBody>
      </p:sp>
    </p:spTree>
    <p:extLst>
      <p:ext uri="{BB962C8B-B14F-4D97-AF65-F5344CB8AC3E}">
        <p14:creationId xmlns:p14="http://schemas.microsoft.com/office/powerpoint/2010/main" val="1276521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7" y="332656"/>
            <a:ext cx="4307960" cy="5976704"/>
          </a:xfrm>
        </p:spPr>
        <p:txBody>
          <a:bodyPr>
            <a:normAutofit/>
          </a:bodyPr>
          <a:lstStyle/>
          <a:p>
            <a:pPr lvl="0"/>
            <a:r>
              <a:rPr lang="en-GB" dirty="0">
                <a:solidFill>
                  <a:srgbClr val="0E5772"/>
                </a:solidFill>
              </a:rPr>
              <a:t>Claude </a:t>
            </a:r>
            <a:r>
              <a:rPr lang="en-GB" dirty="0" err="1">
                <a:solidFill>
                  <a:srgbClr val="0E5772"/>
                </a:solidFill>
              </a:rPr>
              <a:t>Vorilhon</a:t>
            </a:r>
            <a:r>
              <a:rPr lang="en-GB" dirty="0">
                <a:solidFill>
                  <a:srgbClr val="0E5772"/>
                </a:solidFill>
              </a:rPr>
              <a:t> (b. 1946) – Vichy, France</a:t>
            </a:r>
          </a:p>
          <a:p>
            <a:pPr lvl="0"/>
            <a:r>
              <a:rPr lang="en-GB" dirty="0" smtClean="0">
                <a:solidFill>
                  <a:srgbClr val="0E5772"/>
                </a:solidFill>
              </a:rPr>
              <a:t>13</a:t>
            </a:r>
            <a:r>
              <a:rPr lang="en-GB" baseline="30000" dirty="0" smtClean="0">
                <a:solidFill>
                  <a:srgbClr val="0E5772"/>
                </a:solidFill>
              </a:rPr>
              <a:t>th</a:t>
            </a:r>
            <a:r>
              <a:rPr lang="en-GB" dirty="0" smtClean="0">
                <a:solidFill>
                  <a:srgbClr val="0E5772"/>
                </a:solidFill>
              </a:rPr>
              <a:t> </a:t>
            </a:r>
            <a:r>
              <a:rPr lang="en-GB" dirty="0">
                <a:solidFill>
                  <a:srgbClr val="0E5772"/>
                </a:solidFill>
              </a:rPr>
              <a:t>December 1973 – Clermont-Ferrand  - Flying Saucer: 7m x 2.5m</a:t>
            </a:r>
          </a:p>
          <a:p>
            <a:pPr lvl="0"/>
            <a:r>
              <a:rPr lang="en-GB" dirty="0">
                <a:solidFill>
                  <a:srgbClr val="0E5772"/>
                </a:solidFill>
              </a:rPr>
              <a:t>4’ (1.2m) ‘Man’ mistaken for child.</a:t>
            </a:r>
          </a:p>
          <a:p>
            <a:pPr lvl="0"/>
            <a:r>
              <a:rPr lang="en-GB" dirty="0">
                <a:solidFill>
                  <a:srgbClr val="0E5772"/>
                </a:solidFill>
              </a:rPr>
              <a:t>Alien was leader of Council of </a:t>
            </a:r>
            <a:r>
              <a:rPr lang="en-GB" dirty="0" err="1">
                <a:solidFill>
                  <a:srgbClr val="0E5772"/>
                </a:solidFill>
              </a:rPr>
              <a:t>Elohim</a:t>
            </a:r>
            <a:r>
              <a:rPr lang="en-GB" dirty="0">
                <a:solidFill>
                  <a:srgbClr val="0E5772"/>
                </a:solidFill>
              </a:rPr>
              <a:t> – Hebrew plural Gods.</a:t>
            </a:r>
          </a:p>
          <a:p>
            <a:pPr lvl="0"/>
            <a:r>
              <a:rPr lang="en-GB" dirty="0">
                <a:solidFill>
                  <a:srgbClr val="0E5772"/>
                </a:solidFill>
              </a:rPr>
              <a:t>Explained </a:t>
            </a:r>
            <a:r>
              <a:rPr lang="en-GB" dirty="0" err="1">
                <a:solidFill>
                  <a:srgbClr val="0E5772"/>
                </a:solidFill>
              </a:rPr>
              <a:t>Rael</a:t>
            </a:r>
            <a:r>
              <a:rPr lang="en-GB" dirty="0">
                <a:solidFill>
                  <a:srgbClr val="0E5772"/>
                </a:solidFill>
              </a:rPr>
              <a:t> (‘Messenger of </a:t>
            </a:r>
            <a:r>
              <a:rPr lang="en-GB" dirty="0" err="1">
                <a:solidFill>
                  <a:srgbClr val="0E5772"/>
                </a:solidFill>
              </a:rPr>
              <a:t>Elohim</a:t>
            </a:r>
            <a:r>
              <a:rPr lang="en-GB" dirty="0">
                <a:solidFill>
                  <a:srgbClr val="0E5772"/>
                </a:solidFill>
              </a:rPr>
              <a:t>’) had been watched since birth.</a:t>
            </a:r>
          </a:p>
          <a:p>
            <a:pPr lvl="0"/>
            <a:r>
              <a:rPr lang="en-GB" dirty="0" smtClean="0">
                <a:solidFill>
                  <a:srgbClr val="0E5772"/>
                </a:solidFill>
              </a:rPr>
              <a:t>Human</a:t>
            </a:r>
            <a:r>
              <a:rPr lang="en-GB" dirty="0">
                <a:solidFill>
                  <a:srgbClr val="0E5772"/>
                </a:solidFill>
              </a:rPr>
              <a:t>-like creatures who have attained great scientific knowledge.</a:t>
            </a:r>
          </a:p>
          <a:p>
            <a:pPr lvl="0"/>
            <a:r>
              <a:rPr lang="en-GB" dirty="0">
                <a:solidFill>
                  <a:srgbClr val="0E5772"/>
                </a:solidFill>
              </a:rPr>
              <a:t>Genetic-engineering on own planet</a:t>
            </a:r>
          </a:p>
          <a:p>
            <a:pPr lvl="0"/>
            <a:r>
              <a:rPr lang="en-GB" dirty="0">
                <a:solidFill>
                  <a:srgbClr val="0E5772"/>
                </a:solidFill>
              </a:rPr>
              <a:t>Found earth to carry out experiments.</a:t>
            </a:r>
          </a:p>
          <a:p>
            <a:pPr lvl="0"/>
            <a:r>
              <a:rPr lang="en-GB" dirty="0" smtClean="0">
                <a:solidFill>
                  <a:srgbClr val="0E5772"/>
                </a:solidFill>
              </a:rPr>
              <a:t>Sent </a:t>
            </a:r>
            <a:r>
              <a:rPr lang="en-GB" dirty="0">
                <a:solidFill>
                  <a:srgbClr val="0E5772"/>
                </a:solidFill>
              </a:rPr>
              <a:t>messengers to right wrongs (e.g. Jesus, Mohammed, </a:t>
            </a:r>
            <a:r>
              <a:rPr lang="en-GB" dirty="0" err="1">
                <a:solidFill>
                  <a:srgbClr val="0E5772"/>
                </a:solidFill>
              </a:rPr>
              <a:t>etc</a:t>
            </a:r>
            <a:r>
              <a:rPr lang="en-GB" dirty="0">
                <a:solidFill>
                  <a:srgbClr val="0E5772"/>
                </a:solidFill>
              </a:rPr>
              <a:t>).  </a:t>
            </a:r>
            <a:r>
              <a:rPr lang="en-GB" dirty="0" err="1">
                <a:solidFill>
                  <a:srgbClr val="0E5772"/>
                </a:solidFill>
              </a:rPr>
              <a:t>Rael</a:t>
            </a:r>
            <a:r>
              <a:rPr lang="en-GB" dirty="0">
                <a:solidFill>
                  <a:srgbClr val="0E5772"/>
                </a:solidFill>
              </a:rPr>
              <a:t> is final prophet.</a:t>
            </a:r>
          </a:p>
          <a:p>
            <a:endParaRPr lang="en-US" dirty="0"/>
          </a:p>
        </p:txBody>
      </p:sp>
      <p:pic>
        <p:nvPicPr>
          <p:cNvPr id="5" name="Picture 4" descr="http://3.bp.blogspot.com/_MO3WnXoYcbw/Sl5xiCiiUxI/AAAAAAAAAT0/tUfsKKZ7nns/s400/Rael_encounter_elohi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188640"/>
            <a:ext cx="3810000" cy="24003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5" descr="http://farm5.staticflickr.com/4069/4307082115_71ca18091c_z.jpg?zz=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4077072"/>
            <a:ext cx="3721160" cy="262190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401733" y="3149600"/>
            <a:ext cx="3115105" cy="523220"/>
          </a:xfrm>
          <a:prstGeom prst="rect">
            <a:avLst/>
          </a:prstGeom>
          <a:noFill/>
        </p:spPr>
        <p:txBody>
          <a:bodyPr wrap="none" rtlCol="0">
            <a:spAutoFit/>
          </a:bodyPr>
          <a:lstStyle/>
          <a:p>
            <a:r>
              <a:rPr lang="en-US" sz="2800" dirty="0" smtClean="0">
                <a:solidFill>
                  <a:srgbClr val="FF0000"/>
                </a:solidFill>
              </a:rPr>
              <a:t>Raelism / </a:t>
            </a:r>
            <a:r>
              <a:rPr lang="en-US" sz="2800" dirty="0" err="1" smtClean="0">
                <a:solidFill>
                  <a:srgbClr val="FF0000"/>
                </a:solidFill>
              </a:rPr>
              <a:t>Raelianism</a:t>
            </a:r>
            <a:endParaRPr lang="en-US" sz="2800" dirty="0">
              <a:solidFill>
                <a:srgbClr val="FF0000"/>
              </a:solidFill>
            </a:endParaRPr>
          </a:p>
        </p:txBody>
      </p:sp>
    </p:spTree>
    <p:extLst>
      <p:ext uri="{BB962C8B-B14F-4D97-AF65-F5344CB8AC3E}">
        <p14:creationId xmlns:p14="http://schemas.microsoft.com/office/powerpoint/2010/main" val="7457087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548680"/>
            <a:ext cx="7290055" cy="3024336"/>
          </a:xfrm>
        </p:spPr>
        <p:txBody>
          <a:bodyPr/>
          <a:lstStyle/>
          <a:p>
            <a:pPr lvl="0"/>
            <a:r>
              <a:rPr lang="en-GB" dirty="0" err="1">
                <a:solidFill>
                  <a:srgbClr val="0E5772"/>
                </a:solidFill>
              </a:rPr>
              <a:t>Rael</a:t>
            </a:r>
            <a:r>
              <a:rPr lang="en-GB" dirty="0">
                <a:solidFill>
                  <a:srgbClr val="0E5772"/>
                </a:solidFill>
              </a:rPr>
              <a:t> to build embassy to welcome </a:t>
            </a:r>
            <a:r>
              <a:rPr lang="en-GB" dirty="0" err="1">
                <a:solidFill>
                  <a:srgbClr val="0E5772"/>
                </a:solidFill>
              </a:rPr>
              <a:t>Elohim</a:t>
            </a:r>
            <a:r>
              <a:rPr lang="en-GB" dirty="0">
                <a:solidFill>
                  <a:srgbClr val="0E5772"/>
                </a:solidFill>
              </a:rPr>
              <a:t> when they come to earth (by 2035)</a:t>
            </a:r>
          </a:p>
          <a:p>
            <a:pPr lvl="0"/>
            <a:r>
              <a:rPr lang="en-GB" dirty="0">
                <a:solidFill>
                  <a:srgbClr val="0E5772"/>
                </a:solidFill>
              </a:rPr>
              <a:t>Israel first choice, as Jews chosen people of </a:t>
            </a:r>
            <a:r>
              <a:rPr lang="en-GB" dirty="0" err="1">
                <a:solidFill>
                  <a:srgbClr val="0E5772"/>
                </a:solidFill>
              </a:rPr>
              <a:t>Elohim</a:t>
            </a:r>
            <a:endParaRPr lang="en-GB" dirty="0">
              <a:solidFill>
                <a:srgbClr val="0E5772"/>
              </a:solidFill>
            </a:endParaRPr>
          </a:p>
          <a:p>
            <a:pPr lvl="0"/>
            <a:r>
              <a:rPr lang="en-GB" dirty="0">
                <a:solidFill>
                  <a:srgbClr val="0E5772"/>
                </a:solidFill>
              </a:rPr>
              <a:t>Israel refused permission to date – may now be placed in nearby territory (e.g. Egypt)</a:t>
            </a:r>
          </a:p>
          <a:p>
            <a:pPr lvl="0"/>
            <a:r>
              <a:rPr lang="en-GB" dirty="0">
                <a:solidFill>
                  <a:srgbClr val="0E5772"/>
                </a:solidFill>
              </a:rPr>
              <a:t>Over $7,000,000 raised already to build embassy</a:t>
            </a:r>
          </a:p>
          <a:p>
            <a:endParaRPr lang="en-US" dirty="0"/>
          </a:p>
        </p:txBody>
      </p:sp>
      <p:pic>
        <p:nvPicPr>
          <p:cNvPr id="5" name="Picture 4" descr="Rael: Messenger of the Elohim"/>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3573016"/>
            <a:ext cx="1905000" cy="2428875"/>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6" name="Picture 5" descr="rael"/>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3284984"/>
            <a:ext cx="2249488" cy="2376488"/>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928308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26"/>
          <p:cNvSpPr>
            <a:spLocks noGrp="1" noChangeArrowheads="1"/>
          </p:cNvSpPr>
          <p:nvPr>
            <p:ph type="title"/>
          </p:nvPr>
        </p:nvSpPr>
        <p:spPr>
          <a:xfrm>
            <a:off x="685800" y="152400"/>
            <a:ext cx="7772400" cy="1143000"/>
          </a:xfrm>
        </p:spPr>
        <p:txBody>
          <a:bodyPr/>
          <a:lstStyle/>
          <a:p>
            <a:pPr eaLnBrk="1" hangingPunct="1"/>
            <a:r>
              <a:rPr lang="en-GB" altLang="en-US" sz="3200" smtClean="0"/>
              <a:t>Plans for Embassy</a:t>
            </a:r>
          </a:p>
        </p:txBody>
      </p:sp>
      <p:pic>
        <p:nvPicPr>
          <p:cNvPr id="11267" name="Picture 1027" descr="C:\Users\Stephen Gregg\Pictures\MP Navigator EX\2009_03_02\IMG2_00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1524000"/>
            <a:ext cx="3614738" cy="515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8" name="Picture 1028" descr="C:\Users\Stephen Gregg\Pictures\MP Navigator EX\2009_03_02\IMG2_000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24400" y="1447800"/>
            <a:ext cx="3719513"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86070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404664"/>
            <a:ext cx="7290055" cy="5904696"/>
          </a:xfrm>
        </p:spPr>
        <p:txBody>
          <a:bodyPr>
            <a:normAutofit/>
          </a:bodyPr>
          <a:lstStyle/>
          <a:p>
            <a:pPr lvl="0"/>
            <a:r>
              <a:rPr lang="en-GB" dirty="0">
                <a:solidFill>
                  <a:srgbClr val="335B74"/>
                </a:solidFill>
              </a:rPr>
              <a:t>Sexuality is expression of humanity and to be enjoyed</a:t>
            </a:r>
          </a:p>
          <a:p>
            <a:pPr lvl="0"/>
            <a:r>
              <a:rPr lang="en-GB" dirty="0">
                <a:solidFill>
                  <a:srgbClr val="335B74"/>
                </a:solidFill>
              </a:rPr>
              <a:t>Bisexuality and Homosexuality accepted without question</a:t>
            </a:r>
          </a:p>
          <a:p>
            <a:pPr lvl="0"/>
            <a:r>
              <a:rPr lang="en-GB" dirty="0">
                <a:solidFill>
                  <a:srgbClr val="335B74"/>
                </a:solidFill>
              </a:rPr>
              <a:t>Sex workers and exotic dancers are not judged</a:t>
            </a:r>
          </a:p>
          <a:p>
            <a:pPr lvl="0"/>
            <a:r>
              <a:rPr lang="en-GB" dirty="0">
                <a:solidFill>
                  <a:srgbClr val="335B74"/>
                </a:solidFill>
              </a:rPr>
              <a:t>Summer camps welcome freedom of sexual expression – but only with consent from all concerned</a:t>
            </a:r>
          </a:p>
          <a:p>
            <a:r>
              <a:rPr lang="en-GB" dirty="0">
                <a:solidFill>
                  <a:srgbClr val="335B74"/>
                </a:solidFill>
              </a:rPr>
              <a:t>	“When I asked a guide to give me an estimate of the number of homosexuals in the movement, he replied rather coldly: ‘We don’t think in such narrow categories.  Some of us are unisexual, some are bisexual, some are </a:t>
            </a:r>
            <a:r>
              <a:rPr lang="en-GB" dirty="0" err="1">
                <a:solidFill>
                  <a:srgbClr val="335B74"/>
                </a:solidFill>
              </a:rPr>
              <a:t>trisexual</a:t>
            </a:r>
            <a:r>
              <a:rPr lang="en-GB" dirty="0">
                <a:solidFill>
                  <a:srgbClr val="335B74"/>
                </a:solidFill>
              </a:rPr>
              <a:t> – and a few of us are even </a:t>
            </a:r>
            <a:r>
              <a:rPr lang="en-GB" dirty="0" err="1">
                <a:solidFill>
                  <a:srgbClr val="335B74"/>
                </a:solidFill>
              </a:rPr>
              <a:t>quadrasexual</a:t>
            </a:r>
            <a:r>
              <a:rPr lang="en-GB" dirty="0">
                <a:solidFill>
                  <a:srgbClr val="335B74"/>
                </a:solidFill>
              </a:rPr>
              <a:t>.’ When I timidly asked what the last category might represent, he leaned forward and whispered, ‘With the </a:t>
            </a:r>
            <a:r>
              <a:rPr lang="en-GB" dirty="0" err="1">
                <a:solidFill>
                  <a:srgbClr val="335B74"/>
                </a:solidFill>
              </a:rPr>
              <a:t>Elohim</a:t>
            </a:r>
            <a:r>
              <a:rPr lang="en-GB" dirty="0">
                <a:solidFill>
                  <a:srgbClr val="335B74"/>
                </a:solidFill>
              </a:rPr>
              <a:t>!’” (Palmer, 2004, 105)</a:t>
            </a:r>
          </a:p>
          <a:p>
            <a:endParaRPr lang="en-US" dirty="0"/>
          </a:p>
        </p:txBody>
      </p:sp>
    </p:spTree>
    <p:extLst>
      <p:ext uri="{BB962C8B-B14F-4D97-AF65-F5344CB8AC3E}">
        <p14:creationId xmlns:p14="http://schemas.microsoft.com/office/powerpoint/2010/main" val="2391707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6" descr="photo-29"/>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5580063" y="1916113"/>
            <a:ext cx="3294062" cy="4392612"/>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172" name="Picture 9" descr="7b"/>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1187450" y="4076700"/>
            <a:ext cx="3013075" cy="2262188"/>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173" name="Picture 12" descr="2b"/>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6732240" y="260648"/>
            <a:ext cx="1995488" cy="1347788"/>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174" name="TextBox 1"/>
          <p:cNvSpPr txBox="1">
            <a:spLocks noChangeArrowheads="1"/>
          </p:cNvSpPr>
          <p:nvPr/>
        </p:nvSpPr>
        <p:spPr bwMode="auto">
          <a:xfrm>
            <a:off x="3635375" y="6469063"/>
            <a:ext cx="19446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altLang="en-US" sz="1800">
                <a:solidFill>
                  <a:schemeClr val="tx1"/>
                </a:solidFill>
              </a:rPr>
              <a:t>Raeliangay.org</a:t>
            </a:r>
          </a:p>
        </p:txBody>
      </p:sp>
      <p:pic>
        <p:nvPicPr>
          <p:cNvPr id="8" name="Picture 2" descr="http://www.raeliangay.org/common/photos/actions/sydney/2006/12a.jpg"/>
          <p:cNvPicPr>
            <a:picLocks noGrp="1" noChangeAspect="1" noChangeArrowheads="1"/>
          </p:cNvPicPr>
          <p:nvPr>
            <p:ph sz="quarter" idx="1"/>
          </p:nvPr>
        </p:nvPicPr>
        <p:blipFill>
          <a:blip r:embed="rId5">
            <a:extLst>
              <a:ext uri="{28A0092B-C50C-407E-A947-70E740481C1C}">
                <a14:useLocalDpi xmlns:a14="http://schemas.microsoft.com/office/drawing/2010/main" val="0"/>
              </a:ext>
            </a:extLst>
          </a:blip>
          <a:srcRect t="11045" b="11045"/>
          <a:stretch>
            <a:fillRect/>
          </a:stretch>
        </p:blipFill>
        <p:spPr bwMode="auto">
          <a:xfrm>
            <a:off x="179512" y="260648"/>
            <a:ext cx="6010198" cy="3124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871110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4"/>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0" y="0"/>
            <a:ext cx="4316412" cy="3046413"/>
          </a:xfrm>
          <a:noFill/>
          <a:ln>
            <a:solidFill>
              <a:schemeClr val="tx1"/>
            </a:solidFill>
            <a:miter lim="800000"/>
            <a:headEnd/>
            <a:tailEnd/>
          </a:ln>
        </p:spPr>
      </p:pic>
      <p:sp>
        <p:nvSpPr>
          <p:cNvPr id="9220" name="TextBox 1"/>
          <p:cNvSpPr txBox="1">
            <a:spLocks noChangeArrowheads="1"/>
          </p:cNvSpPr>
          <p:nvPr/>
        </p:nvSpPr>
        <p:spPr bwMode="auto">
          <a:xfrm>
            <a:off x="395536" y="6237312"/>
            <a:ext cx="1439689"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en-GB" altLang="en-US" sz="1800" dirty="0" err="1">
                <a:solidFill>
                  <a:schemeClr val="tx1"/>
                </a:solidFill>
              </a:rPr>
              <a:t>Popealice.org</a:t>
            </a:r>
            <a:endParaRPr lang="en-GB" altLang="en-US" sz="1800" dirty="0">
              <a:solidFill>
                <a:schemeClr val="tx1"/>
              </a:solidFill>
            </a:endParaRPr>
          </a:p>
        </p:txBody>
      </p:sp>
      <p:pic>
        <p:nvPicPr>
          <p:cNvPr id="6" name="Picture 8"/>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3462338" y="3063875"/>
            <a:ext cx="5681662" cy="3794125"/>
          </a:xfrm>
          <a:noFill/>
          <a:ln>
            <a:solidFill>
              <a:schemeClr val="tx1"/>
            </a:solidFill>
            <a:miter lim="800000"/>
            <a:headEnd/>
            <a:tailEnd/>
          </a:ln>
        </p:spPr>
      </p:pic>
      <p:pic>
        <p:nvPicPr>
          <p:cNvPr id="7"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4572000" y="188640"/>
            <a:ext cx="4392613" cy="2386012"/>
          </a:xfrm>
          <a:prstGeom prst="rect">
            <a:avLst/>
          </a:prstGeom>
          <a:noFill/>
          <a:ln>
            <a:solidFill>
              <a:schemeClr val="tx1"/>
            </a:solidFill>
            <a:miter lim="800000"/>
            <a:headEnd/>
            <a:tailEnd/>
          </a:ln>
        </p:spPr>
      </p:pic>
    </p:spTree>
    <p:extLst>
      <p:ext uri="{BB962C8B-B14F-4D97-AF65-F5344CB8AC3E}">
        <p14:creationId xmlns:p14="http://schemas.microsoft.com/office/powerpoint/2010/main" val="2740648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404664"/>
            <a:ext cx="7290055" cy="5904696"/>
          </a:xfrm>
        </p:spPr>
        <p:txBody>
          <a:bodyPr>
            <a:normAutofit/>
          </a:bodyPr>
          <a:lstStyle/>
          <a:p>
            <a:r>
              <a:rPr lang="en-GB" dirty="0" smtClean="0">
                <a:solidFill>
                  <a:srgbClr val="0E5772"/>
                </a:solidFill>
              </a:rPr>
              <a:t>Pope Alice Her Divine Holiness</a:t>
            </a:r>
          </a:p>
          <a:p>
            <a:endParaRPr lang="en-GB" dirty="0">
              <a:solidFill>
                <a:srgbClr val="0E5772"/>
              </a:solidFill>
            </a:endParaRPr>
          </a:p>
          <a:p>
            <a:r>
              <a:rPr lang="en-GB" dirty="0" smtClean="0">
                <a:solidFill>
                  <a:srgbClr val="0E5772"/>
                </a:solidFill>
              </a:rPr>
              <a:t>The </a:t>
            </a:r>
            <a:r>
              <a:rPr lang="en-GB" dirty="0">
                <a:solidFill>
                  <a:srgbClr val="0E5772"/>
                </a:solidFill>
              </a:rPr>
              <a:t>alter-ego of Luke Roberts – Australian ‘a masked </a:t>
            </a:r>
            <a:r>
              <a:rPr lang="en-GB" dirty="0" err="1">
                <a:solidFill>
                  <a:srgbClr val="0E5772"/>
                </a:solidFill>
              </a:rPr>
              <a:t>extraterrestrial</a:t>
            </a:r>
            <a:r>
              <a:rPr lang="en-GB" dirty="0">
                <a:solidFill>
                  <a:srgbClr val="0E5772"/>
                </a:solidFill>
              </a:rPr>
              <a:t>-type pink spiritual leader of the </a:t>
            </a:r>
            <a:r>
              <a:rPr lang="en-GB" dirty="0" smtClean="0">
                <a:solidFill>
                  <a:srgbClr val="0E5772"/>
                </a:solidFill>
              </a:rPr>
              <a:t>mythical </a:t>
            </a:r>
            <a:r>
              <a:rPr lang="en-GB" dirty="0">
                <a:solidFill>
                  <a:srgbClr val="0E5772"/>
                </a:solidFill>
              </a:rPr>
              <a:t>lost planet Mu…’ </a:t>
            </a:r>
            <a:r>
              <a:rPr lang="en-US" dirty="0">
                <a:solidFill>
                  <a:srgbClr val="0E5772"/>
                </a:solidFill>
              </a:rPr>
              <a:t>Burns &amp; </a:t>
            </a:r>
            <a:r>
              <a:rPr lang="en-US" dirty="0" err="1">
                <a:solidFill>
                  <a:srgbClr val="0E5772"/>
                </a:solidFill>
              </a:rPr>
              <a:t>Monro</a:t>
            </a:r>
            <a:r>
              <a:rPr lang="en-US" dirty="0">
                <a:solidFill>
                  <a:srgbClr val="0E5772"/>
                </a:solidFill>
              </a:rPr>
              <a:t>, 2014, 89)</a:t>
            </a:r>
            <a:endParaRPr lang="en-GB" dirty="0">
              <a:solidFill>
                <a:srgbClr val="0E5772"/>
              </a:solidFill>
            </a:endParaRPr>
          </a:p>
          <a:p>
            <a:r>
              <a:rPr lang="en-GB" dirty="0">
                <a:solidFill>
                  <a:srgbClr val="0E5772"/>
                </a:solidFill>
              </a:rPr>
              <a:t>                                                                                                                                                                                                                                                                                       The ‘Pink Pope’ (</a:t>
            </a:r>
            <a:r>
              <a:rPr lang="en-US" dirty="0">
                <a:solidFill>
                  <a:srgbClr val="0E5772"/>
                </a:solidFill>
              </a:rPr>
              <a:t>Burns &amp; </a:t>
            </a:r>
            <a:r>
              <a:rPr lang="en-US" dirty="0" err="1">
                <a:solidFill>
                  <a:srgbClr val="0E5772"/>
                </a:solidFill>
              </a:rPr>
              <a:t>Monro</a:t>
            </a:r>
            <a:r>
              <a:rPr lang="en-US" dirty="0">
                <a:solidFill>
                  <a:srgbClr val="0E5772"/>
                </a:solidFill>
              </a:rPr>
              <a:t>, 2014, 91) </a:t>
            </a:r>
            <a:r>
              <a:rPr lang="en-GB" dirty="0">
                <a:solidFill>
                  <a:srgbClr val="0E5772"/>
                </a:solidFill>
              </a:rPr>
              <a:t>Anti-Roman Catholic. </a:t>
            </a:r>
            <a:r>
              <a:rPr lang="en-US" dirty="0">
                <a:solidFill>
                  <a:srgbClr val="0E5772"/>
                </a:solidFill>
              </a:rPr>
              <a:t>A ‘Kiss-in’ a ‘protest designed to heighten awareness of the legitimacy of public displays of affection between people of the same gender’</a:t>
            </a:r>
            <a:r>
              <a:rPr lang="en-GB" dirty="0">
                <a:solidFill>
                  <a:srgbClr val="0E5772"/>
                </a:solidFill>
              </a:rPr>
              <a:t> (</a:t>
            </a:r>
            <a:r>
              <a:rPr lang="en-US" dirty="0">
                <a:solidFill>
                  <a:srgbClr val="0E5772"/>
                </a:solidFill>
              </a:rPr>
              <a:t>Burns &amp; </a:t>
            </a:r>
            <a:r>
              <a:rPr lang="en-US" dirty="0" err="1">
                <a:solidFill>
                  <a:srgbClr val="0E5772"/>
                </a:solidFill>
              </a:rPr>
              <a:t>Monro</a:t>
            </a:r>
            <a:r>
              <a:rPr lang="en-US" dirty="0">
                <a:solidFill>
                  <a:srgbClr val="0E5772"/>
                </a:solidFill>
              </a:rPr>
              <a:t>, 2014, 89). </a:t>
            </a:r>
          </a:p>
        </p:txBody>
      </p:sp>
    </p:spTree>
    <p:extLst>
      <p:ext uri="{BB962C8B-B14F-4D97-AF65-F5344CB8AC3E}">
        <p14:creationId xmlns:p14="http://schemas.microsoft.com/office/powerpoint/2010/main" val="2698826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E5772"/>
                </a:solidFill>
              </a:rPr>
              <a:t>Bibliography</a:t>
            </a:r>
            <a:endParaRPr lang="en-US" dirty="0">
              <a:solidFill>
                <a:srgbClr val="0E5772"/>
              </a:solidFill>
            </a:endParaRPr>
          </a:p>
        </p:txBody>
      </p:sp>
      <p:sp>
        <p:nvSpPr>
          <p:cNvPr id="3" name="Content Placeholder 2"/>
          <p:cNvSpPr>
            <a:spLocks noGrp="1"/>
          </p:cNvSpPr>
          <p:nvPr>
            <p:ph idx="1"/>
          </p:nvPr>
        </p:nvSpPr>
        <p:spPr>
          <a:xfrm>
            <a:off x="768096" y="1772816"/>
            <a:ext cx="7290055" cy="4824536"/>
          </a:xfrm>
        </p:spPr>
        <p:txBody>
          <a:bodyPr>
            <a:normAutofit fontScale="85000" lnSpcReduction="20000"/>
          </a:bodyPr>
          <a:lstStyle/>
          <a:p>
            <a:r>
              <a:rPr lang="en-GB" dirty="0">
                <a:solidFill>
                  <a:srgbClr val="0E5772"/>
                </a:solidFill>
              </a:rPr>
              <a:t>Armstrong, Virgil, ‘UFOs: A Case in Point’, in </a:t>
            </a:r>
            <a:r>
              <a:rPr lang="en-GB" i="1" dirty="0">
                <a:solidFill>
                  <a:srgbClr val="0E5772"/>
                </a:solidFill>
              </a:rPr>
              <a:t>The New Age Primer</a:t>
            </a:r>
            <a:r>
              <a:rPr lang="en-GB" dirty="0">
                <a:solidFill>
                  <a:srgbClr val="0E5772"/>
                </a:solidFill>
              </a:rPr>
              <a:t>, (Light Technology Publishing, 1993)</a:t>
            </a:r>
          </a:p>
          <a:p>
            <a:r>
              <a:rPr lang="en-US" dirty="0">
                <a:solidFill>
                  <a:srgbClr val="0E5772"/>
                </a:solidFill>
              </a:rPr>
              <a:t>Bowman, Marion “Nature, the Natural and Pagan Identity”, DISKUS </a:t>
            </a:r>
            <a:r>
              <a:rPr lang="en-US" dirty="0" err="1">
                <a:solidFill>
                  <a:srgbClr val="0E5772"/>
                </a:solidFill>
              </a:rPr>
              <a:t>Vol</a:t>
            </a:r>
            <a:r>
              <a:rPr lang="en-US" dirty="0">
                <a:solidFill>
                  <a:srgbClr val="0E5772"/>
                </a:solidFill>
              </a:rPr>
              <a:t> 6 (2000) </a:t>
            </a:r>
            <a:r>
              <a:rPr lang="en-US" u="sng" dirty="0">
                <a:solidFill>
                  <a:srgbClr val="0E5772"/>
                </a:solidFill>
                <a:hlinkClick r:id="rId2"/>
              </a:rPr>
              <a:t>http://www.uni-marburg.de/religionswissenschaft/journal/diskus</a:t>
            </a:r>
            <a:r>
              <a:rPr lang="en-US" dirty="0">
                <a:solidFill>
                  <a:srgbClr val="0E5772"/>
                </a:solidFill>
              </a:rPr>
              <a:t> </a:t>
            </a:r>
            <a:endParaRPr lang="en-GB" dirty="0">
              <a:solidFill>
                <a:srgbClr val="0E5772"/>
              </a:solidFill>
            </a:endParaRPr>
          </a:p>
          <a:p>
            <a:r>
              <a:rPr lang="en-US" dirty="0" err="1">
                <a:solidFill>
                  <a:srgbClr val="0E5772"/>
                </a:solidFill>
              </a:rPr>
              <a:t>Chidester</a:t>
            </a:r>
            <a:r>
              <a:rPr lang="en-US" dirty="0">
                <a:solidFill>
                  <a:srgbClr val="0E5772"/>
                </a:solidFill>
              </a:rPr>
              <a:t>, D. (2005) </a:t>
            </a:r>
            <a:r>
              <a:rPr lang="en-US" i="1" dirty="0">
                <a:solidFill>
                  <a:srgbClr val="0E5772"/>
                </a:solidFill>
              </a:rPr>
              <a:t>Authentic fakes: Religion and American popular culture</a:t>
            </a:r>
            <a:r>
              <a:rPr lang="en-US" dirty="0">
                <a:solidFill>
                  <a:srgbClr val="0E5772"/>
                </a:solidFill>
              </a:rPr>
              <a:t>. Berkeley, </a:t>
            </a:r>
            <a:r>
              <a:rPr lang="en-US" dirty="0" err="1">
                <a:solidFill>
                  <a:srgbClr val="0E5772"/>
                </a:solidFill>
              </a:rPr>
              <a:t>Calif</a:t>
            </a:r>
            <a:r>
              <a:rPr lang="en-US" dirty="0">
                <a:solidFill>
                  <a:srgbClr val="0E5772"/>
                </a:solidFill>
              </a:rPr>
              <a:t>: University of California Press.</a:t>
            </a:r>
            <a:br>
              <a:rPr lang="en-US" dirty="0">
                <a:solidFill>
                  <a:srgbClr val="0E5772"/>
                </a:solidFill>
              </a:rPr>
            </a:br>
            <a:r>
              <a:rPr lang="en-US" dirty="0">
                <a:solidFill>
                  <a:srgbClr val="0E5772"/>
                </a:solidFill>
              </a:rPr>
              <a:t>Burns, Stephen and Anita </a:t>
            </a:r>
            <a:r>
              <a:rPr lang="en-US" dirty="0" err="1">
                <a:solidFill>
                  <a:srgbClr val="0E5772"/>
                </a:solidFill>
              </a:rPr>
              <a:t>Monro</a:t>
            </a:r>
            <a:r>
              <a:rPr lang="en-US" dirty="0">
                <a:solidFill>
                  <a:srgbClr val="0E5772"/>
                </a:solidFill>
              </a:rPr>
              <a:t> </a:t>
            </a:r>
            <a:r>
              <a:rPr lang="en-US" dirty="0" err="1">
                <a:solidFill>
                  <a:srgbClr val="0E5772"/>
                </a:solidFill>
              </a:rPr>
              <a:t>eds</a:t>
            </a:r>
            <a:r>
              <a:rPr lang="en-US" dirty="0">
                <a:solidFill>
                  <a:srgbClr val="0E5772"/>
                </a:solidFill>
              </a:rPr>
              <a:t> (2014) </a:t>
            </a:r>
            <a:r>
              <a:rPr lang="en-US" i="1" dirty="0">
                <a:solidFill>
                  <a:srgbClr val="0E5772"/>
                </a:solidFill>
              </a:rPr>
              <a:t>Public Theology and the Challenge of Feminism</a:t>
            </a:r>
            <a:r>
              <a:rPr lang="en-US" dirty="0">
                <a:solidFill>
                  <a:srgbClr val="0E5772"/>
                </a:solidFill>
              </a:rPr>
              <a:t>, London: </a:t>
            </a:r>
            <a:r>
              <a:rPr lang="en-US" dirty="0" err="1">
                <a:solidFill>
                  <a:srgbClr val="0E5772"/>
                </a:solidFill>
              </a:rPr>
              <a:t>Routledge</a:t>
            </a:r>
            <a:r>
              <a:rPr lang="en-US" dirty="0">
                <a:solidFill>
                  <a:srgbClr val="0E5772"/>
                </a:solidFill>
              </a:rPr>
              <a:t>.</a:t>
            </a:r>
            <a:endParaRPr lang="en-GB" dirty="0">
              <a:solidFill>
                <a:srgbClr val="0E5772"/>
              </a:solidFill>
            </a:endParaRPr>
          </a:p>
          <a:p>
            <a:r>
              <a:rPr lang="en-GB" dirty="0">
                <a:solidFill>
                  <a:srgbClr val="0E5772"/>
                </a:solidFill>
              </a:rPr>
              <a:t>Chryssides, George (1999) </a:t>
            </a:r>
            <a:r>
              <a:rPr lang="en-GB" i="1" dirty="0">
                <a:solidFill>
                  <a:srgbClr val="0E5772"/>
                </a:solidFill>
              </a:rPr>
              <a:t>Exploring New Religions</a:t>
            </a:r>
            <a:r>
              <a:rPr lang="en-GB" dirty="0">
                <a:solidFill>
                  <a:srgbClr val="0E5772"/>
                </a:solidFill>
              </a:rPr>
              <a:t>, London: </a:t>
            </a:r>
            <a:r>
              <a:rPr lang="en-GB" dirty="0" err="1">
                <a:solidFill>
                  <a:srgbClr val="0E5772"/>
                </a:solidFill>
              </a:rPr>
              <a:t>Cassell</a:t>
            </a:r>
            <a:r>
              <a:rPr lang="en-GB" dirty="0">
                <a:solidFill>
                  <a:srgbClr val="0E5772"/>
                </a:solidFill>
              </a:rPr>
              <a:t>. </a:t>
            </a:r>
          </a:p>
          <a:p>
            <a:r>
              <a:rPr lang="en-GB" dirty="0">
                <a:solidFill>
                  <a:srgbClr val="0E5772"/>
                </a:solidFill>
              </a:rPr>
              <a:t>Crowley, </a:t>
            </a:r>
            <a:r>
              <a:rPr lang="en-GB" dirty="0" err="1">
                <a:solidFill>
                  <a:srgbClr val="0E5772"/>
                </a:solidFill>
              </a:rPr>
              <a:t>Vivianne</a:t>
            </a:r>
            <a:r>
              <a:rPr lang="en-GB" dirty="0">
                <a:solidFill>
                  <a:srgbClr val="0E5772"/>
                </a:solidFill>
              </a:rPr>
              <a:t> (1994) </a:t>
            </a:r>
            <a:r>
              <a:rPr lang="en-GB" i="1" dirty="0">
                <a:solidFill>
                  <a:srgbClr val="0E5772"/>
                </a:solidFill>
              </a:rPr>
              <a:t>Phoenix from the Flame, Pagan Spirituality in the Western World</a:t>
            </a:r>
            <a:r>
              <a:rPr lang="en-GB" dirty="0">
                <a:solidFill>
                  <a:srgbClr val="0E5772"/>
                </a:solidFill>
              </a:rPr>
              <a:t>, London, </a:t>
            </a:r>
            <a:r>
              <a:rPr lang="en-GB" dirty="0" err="1">
                <a:solidFill>
                  <a:srgbClr val="0E5772"/>
                </a:solidFill>
              </a:rPr>
              <a:t>Thorsons</a:t>
            </a:r>
            <a:r>
              <a:rPr lang="en-GB" dirty="0">
                <a:solidFill>
                  <a:srgbClr val="0E5772"/>
                </a:solidFill>
              </a:rPr>
              <a:t>.</a:t>
            </a:r>
          </a:p>
          <a:p>
            <a:r>
              <a:rPr lang="en-GB" dirty="0">
                <a:solidFill>
                  <a:srgbClr val="0E5772"/>
                </a:solidFill>
              </a:rPr>
              <a:t>Cusack, Carole M (2010) </a:t>
            </a:r>
            <a:r>
              <a:rPr lang="en-GB" i="1" dirty="0">
                <a:solidFill>
                  <a:srgbClr val="0E5772"/>
                </a:solidFill>
              </a:rPr>
              <a:t>Invented </a:t>
            </a:r>
            <a:r>
              <a:rPr lang="en-GB" dirty="0">
                <a:solidFill>
                  <a:srgbClr val="0E5772"/>
                </a:solidFill>
              </a:rPr>
              <a:t>Religion, London: </a:t>
            </a:r>
            <a:r>
              <a:rPr lang="en-GB" dirty="0" err="1">
                <a:solidFill>
                  <a:srgbClr val="0E5772"/>
                </a:solidFill>
              </a:rPr>
              <a:t>Ashgate</a:t>
            </a:r>
            <a:r>
              <a:rPr lang="en-GB" dirty="0">
                <a:solidFill>
                  <a:srgbClr val="0E5772"/>
                </a:solidFill>
              </a:rPr>
              <a:t>.  </a:t>
            </a:r>
          </a:p>
          <a:p>
            <a:r>
              <a:rPr lang="en-GB" dirty="0" err="1">
                <a:solidFill>
                  <a:srgbClr val="0E5772"/>
                </a:solidFill>
              </a:rPr>
              <a:t>Daschke</a:t>
            </a:r>
            <a:r>
              <a:rPr lang="en-GB" dirty="0">
                <a:solidFill>
                  <a:srgbClr val="0E5772"/>
                </a:solidFill>
              </a:rPr>
              <a:t>, </a:t>
            </a:r>
            <a:r>
              <a:rPr lang="en-GB" dirty="0" err="1">
                <a:solidFill>
                  <a:srgbClr val="0E5772"/>
                </a:solidFill>
              </a:rPr>
              <a:t>Dereck</a:t>
            </a:r>
            <a:r>
              <a:rPr lang="en-GB" dirty="0">
                <a:solidFill>
                  <a:srgbClr val="0E5772"/>
                </a:solidFill>
              </a:rPr>
              <a:t> and W Michael Ashcraft (2005) </a:t>
            </a:r>
            <a:r>
              <a:rPr lang="en-GB" i="1" dirty="0">
                <a:solidFill>
                  <a:srgbClr val="0E5772"/>
                </a:solidFill>
              </a:rPr>
              <a:t>New Religious Movements, A Documentary Reader</a:t>
            </a:r>
            <a:r>
              <a:rPr lang="en-GB" dirty="0">
                <a:solidFill>
                  <a:srgbClr val="0E5772"/>
                </a:solidFill>
              </a:rPr>
              <a:t>, New York: University Press.</a:t>
            </a:r>
          </a:p>
          <a:p>
            <a:r>
              <a:rPr lang="en-GB" dirty="0">
                <a:solidFill>
                  <a:srgbClr val="0E5772"/>
                </a:solidFill>
              </a:rPr>
              <a:t>Gardner, M., </a:t>
            </a:r>
            <a:r>
              <a:rPr lang="en-GB" i="1" dirty="0" err="1">
                <a:solidFill>
                  <a:srgbClr val="0E5772"/>
                </a:solidFill>
              </a:rPr>
              <a:t>Urantia</a:t>
            </a:r>
            <a:r>
              <a:rPr lang="en-GB" dirty="0">
                <a:solidFill>
                  <a:srgbClr val="0E5772"/>
                </a:solidFill>
              </a:rPr>
              <a:t>, Buffalo, Prometheus Books, 1995.</a:t>
            </a:r>
          </a:p>
          <a:p>
            <a:r>
              <a:rPr lang="en-GB" dirty="0" err="1">
                <a:solidFill>
                  <a:srgbClr val="0E5772"/>
                </a:solidFill>
              </a:rPr>
              <a:t>Glasziou</a:t>
            </a:r>
            <a:r>
              <a:rPr lang="en-GB" dirty="0">
                <a:solidFill>
                  <a:srgbClr val="0E5772"/>
                </a:solidFill>
              </a:rPr>
              <a:t>, K, </a:t>
            </a:r>
            <a:r>
              <a:rPr lang="en-GB" i="1" dirty="0">
                <a:solidFill>
                  <a:srgbClr val="0E5772"/>
                </a:solidFill>
              </a:rPr>
              <a:t>Science, Anthropology and Archaeology in The </a:t>
            </a:r>
            <a:r>
              <a:rPr lang="en-GB" i="1" dirty="0" err="1">
                <a:solidFill>
                  <a:srgbClr val="0E5772"/>
                </a:solidFill>
              </a:rPr>
              <a:t>Urantia</a:t>
            </a:r>
            <a:r>
              <a:rPr lang="en-GB" i="1" dirty="0">
                <a:solidFill>
                  <a:srgbClr val="0E5772"/>
                </a:solidFill>
              </a:rPr>
              <a:t> Book</a:t>
            </a:r>
            <a:r>
              <a:rPr lang="en-GB" dirty="0">
                <a:solidFill>
                  <a:srgbClr val="0E5772"/>
                </a:solidFill>
              </a:rPr>
              <a:t>, part 3, “Who Wrote the </a:t>
            </a:r>
            <a:r>
              <a:rPr lang="en-GB" dirty="0" err="1">
                <a:solidFill>
                  <a:srgbClr val="0E5772"/>
                </a:solidFill>
              </a:rPr>
              <a:t>Urantia</a:t>
            </a:r>
            <a:r>
              <a:rPr lang="en-GB" dirty="0">
                <a:solidFill>
                  <a:srgbClr val="0E5772"/>
                </a:solidFill>
              </a:rPr>
              <a:t> Papers?”, no date, available at http://</a:t>
            </a:r>
            <a:r>
              <a:rPr lang="en-GB" dirty="0" err="1">
                <a:solidFill>
                  <a:srgbClr val="0E5772"/>
                </a:solidFill>
              </a:rPr>
              <a:t>www.urantiabook.org</a:t>
            </a:r>
            <a:r>
              <a:rPr lang="en-GB" dirty="0">
                <a:solidFill>
                  <a:srgbClr val="0E5772"/>
                </a:solidFill>
              </a:rPr>
              <a:t>/archive/readers/doc183.htm 04/02/06. </a:t>
            </a:r>
          </a:p>
          <a:p>
            <a:endParaRPr lang="en-US" dirty="0"/>
          </a:p>
        </p:txBody>
      </p:sp>
    </p:spTree>
    <p:extLst>
      <p:ext uri="{BB962C8B-B14F-4D97-AF65-F5344CB8AC3E}">
        <p14:creationId xmlns:p14="http://schemas.microsoft.com/office/powerpoint/2010/main" val="10844172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260648"/>
            <a:ext cx="7290055" cy="6048712"/>
          </a:xfrm>
        </p:spPr>
        <p:txBody>
          <a:bodyPr>
            <a:normAutofit fontScale="85000" lnSpcReduction="10000"/>
          </a:bodyPr>
          <a:lstStyle/>
          <a:p>
            <a:r>
              <a:rPr lang="en-GB" dirty="0">
                <a:solidFill>
                  <a:srgbClr val="0E5772"/>
                </a:solidFill>
              </a:rPr>
              <a:t>Harvey, Graham (1997) </a:t>
            </a:r>
            <a:r>
              <a:rPr lang="en-GB" i="1" dirty="0">
                <a:solidFill>
                  <a:srgbClr val="0E5772"/>
                </a:solidFill>
              </a:rPr>
              <a:t>Listening People, Speaking Earth</a:t>
            </a:r>
            <a:r>
              <a:rPr lang="en-GB" dirty="0">
                <a:solidFill>
                  <a:srgbClr val="0E5772"/>
                </a:solidFill>
              </a:rPr>
              <a:t>, Hurst and Co Ltd.</a:t>
            </a:r>
          </a:p>
          <a:p>
            <a:r>
              <a:rPr lang="en-GB" dirty="0" err="1">
                <a:solidFill>
                  <a:srgbClr val="0E5772"/>
                </a:solidFill>
              </a:rPr>
              <a:t>Heelas</a:t>
            </a:r>
            <a:r>
              <a:rPr lang="en-GB" dirty="0">
                <a:solidFill>
                  <a:srgbClr val="0E5772"/>
                </a:solidFill>
              </a:rPr>
              <a:t>, Paul (1996) </a:t>
            </a:r>
            <a:r>
              <a:rPr lang="en-GB" i="1" dirty="0">
                <a:solidFill>
                  <a:srgbClr val="0E5772"/>
                </a:solidFill>
              </a:rPr>
              <a:t>The New Age Movement</a:t>
            </a:r>
            <a:r>
              <a:rPr lang="en-GB" dirty="0">
                <a:solidFill>
                  <a:srgbClr val="0E5772"/>
                </a:solidFill>
              </a:rPr>
              <a:t>, Oxford: Blackwell.</a:t>
            </a:r>
          </a:p>
          <a:p>
            <a:r>
              <a:rPr lang="en-GB" dirty="0">
                <a:solidFill>
                  <a:srgbClr val="0E5772"/>
                </a:solidFill>
              </a:rPr>
              <a:t>Hunt, Stephen (2002) </a:t>
            </a:r>
            <a:r>
              <a:rPr lang="en-GB" i="1" dirty="0">
                <a:solidFill>
                  <a:srgbClr val="0E5772"/>
                </a:solidFill>
              </a:rPr>
              <a:t>Religion in Western Society</a:t>
            </a:r>
            <a:r>
              <a:rPr lang="en-GB" dirty="0">
                <a:solidFill>
                  <a:srgbClr val="0E5772"/>
                </a:solidFill>
              </a:rPr>
              <a:t>, Basingstoke, Palgrave.</a:t>
            </a:r>
          </a:p>
          <a:p>
            <a:r>
              <a:rPr lang="en-GB" dirty="0" err="1">
                <a:solidFill>
                  <a:srgbClr val="0E5772"/>
                </a:solidFill>
              </a:rPr>
              <a:t>LaVey</a:t>
            </a:r>
            <a:r>
              <a:rPr lang="en-GB" dirty="0">
                <a:solidFill>
                  <a:srgbClr val="0E5772"/>
                </a:solidFill>
              </a:rPr>
              <a:t>, Anton </a:t>
            </a:r>
            <a:r>
              <a:rPr lang="en-GB" dirty="0" err="1">
                <a:solidFill>
                  <a:srgbClr val="0E5772"/>
                </a:solidFill>
              </a:rPr>
              <a:t>Szandor</a:t>
            </a:r>
            <a:r>
              <a:rPr lang="en-GB" dirty="0">
                <a:solidFill>
                  <a:srgbClr val="0E5772"/>
                </a:solidFill>
              </a:rPr>
              <a:t> </a:t>
            </a:r>
            <a:r>
              <a:rPr lang="en-GB" i="1" dirty="0">
                <a:solidFill>
                  <a:srgbClr val="0E5772"/>
                </a:solidFill>
              </a:rPr>
              <a:t>The Satanic Bible</a:t>
            </a:r>
            <a:r>
              <a:rPr lang="en-GB" dirty="0">
                <a:solidFill>
                  <a:srgbClr val="0E5772"/>
                </a:solidFill>
              </a:rPr>
              <a:t>, (New York: Avon, 1969).</a:t>
            </a:r>
          </a:p>
          <a:p>
            <a:r>
              <a:rPr lang="en-GB" dirty="0">
                <a:solidFill>
                  <a:srgbClr val="0E5772"/>
                </a:solidFill>
              </a:rPr>
              <a:t>Lewis, James R </a:t>
            </a:r>
            <a:r>
              <a:rPr lang="en-GB" dirty="0" err="1">
                <a:solidFill>
                  <a:srgbClr val="0E5772"/>
                </a:solidFill>
              </a:rPr>
              <a:t>ed</a:t>
            </a:r>
            <a:r>
              <a:rPr lang="en-GB" dirty="0">
                <a:solidFill>
                  <a:srgbClr val="0E5772"/>
                </a:solidFill>
              </a:rPr>
              <a:t>, </a:t>
            </a:r>
            <a:r>
              <a:rPr lang="en-GB" i="1" dirty="0" err="1">
                <a:solidFill>
                  <a:srgbClr val="0E5772"/>
                </a:solidFill>
              </a:rPr>
              <a:t>Encyclopedia</a:t>
            </a:r>
            <a:r>
              <a:rPr lang="en-GB" i="1" dirty="0">
                <a:solidFill>
                  <a:srgbClr val="0E5772"/>
                </a:solidFill>
              </a:rPr>
              <a:t> of Cults, Sects, and New Religions</a:t>
            </a:r>
            <a:r>
              <a:rPr lang="en-GB" dirty="0">
                <a:solidFill>
                  <a:srgbClr val="0E5772"/>
                </a:solidFill>
              </a:rPr>
              <a:t>, (New York: Prometheus Books, 2002)</a:t>
            </a:r>
          </a:p>
          <a:p>
            <a:r>
              <a:rPr lang="en-GB" dirty="0">
                <a:solidFill>
                  <a:srgbClr val="0E5772"/>
                </a:solidFill>
              </a:rPr>
              <a:t>Lewis, James R., </a:t>
            </a:r>
            <a:r>
              <a:rPr lang="en-GB" i="1" dirty="0">
                <a:solidFill>
                  <a:srgbClr val="0E5772"/>
                </a:solidFill>
              </a:rPr>
              <a:t>Legitimating New Religions </a:t>
            </a:r>
            <a:r>
              <a:rPr lang="en-GB" dirty="0">
                <a:solidFill>
                  <a:srgbClr val="0E5772"/>
                </a:solidFill>
              </a:rPr>
              <a:t>(New Jersey: Rutgers University Press, 2003). </a:t>
            </a:r>
          </a:p>
          <a:p>
            <a:r>
              <a:rPr lang="en-GB" dirty="0">
                <a:solidFill>
                  <a:srgbClr val="0E5772"/>
                </a:solidFill>
              </a:rPr>
              <a:t>Lewis, Sarah (2008) "The Peculiar Sleep: Receiving The </a:t>
            </a:r>
            <a:r>
              <a:rPr lang="en-GB" dirty="0" err="1">
                <a:solidFill>
                  <a:srgbClr val="0E5772"/>
                </a:solidFill>
              </a:rPr>
              <a:t>Urantia</a:t>
            </a:r>
            <a:r>
              <a:rPr lang="en-GB" dirty="0">
                <a:solidFill>
                  <a:srgbClr val="0E5772"/>
                </a:solidFill>
              </a:rPr>
              <a:t> Book" in </a:t>
            </a:r>
            <a:r>
              <a:rPr lang="en-GB" i="1" dirty="0">
                <a:solidFill>
                  <a:srgbClr val="0E5772"/>
                </a:solidFill>
              </a:rPr>
              <a:t>The Invention of Sacred Tradition</a:t>
            </a:r>
            <a:r>
              <a:rPr lang="en-GB" dirty="0">
                <a:solidFill>
                  <a:srgbClr val="0E5772"/>
                </a:solidFill>
              </a:rPr>
              <a:t>, Lewis, James R and Olav Hammer </a:t>
            </a:r>
            <a:r>
              <a:rPr lang="en-GB" dirty="0" err="1">
                <a:solidFill>
                  <a:srgbClr val="0E5772"/>
                </a:solidFill>
              </a:rPr>
              <a:t>eds</a:t>
            </a:r>
            <a:r>
              <a:rPr lang="en-GB" dirty="0">
                <a:solidFill>
                  <a:srgbClr val="0E5772"/>
                </a:solidFill>
              </a:rPr>
              <a:t>, Cambridge, Cambridge University Press, 199-212.</a:t>
            </a:r>
            <a:br>
              <a:rPr lang="en-GB" dirty="0">
                <a:solidFill>
                  <a:srgbClr val="0E5772"/>
                </a:solidFill>
              </a:rPr>
            </a:br>
            <a:r>
              <a:rPr lang="en-GB" dirty="0">
                <a:solidFill>
                  <a:srgbClr val="0E5772"/>
                </a:solidFill>
              </a:rPr>
              <a:t>Melton, Gordon J , 'New Thought and the New Age', in JR Lewis &amp; J Gordon Melton eds., </a:t>
            </a:r>
            <a:r>
              <a:rPr lang="en-GB" i="1" dirty="0">
                <a:solidFill>
                  <a:srgbClr val="0E5772"/>
                </a:solidFill>
              </a:rPr>
              <a:t>Perspectives on the New Age</a:t>
            </a:r>
            <a:r>
              <a:rPr lang="en-GB" dirty="0">
                <a:solidFill>
                  <a:srgbClr val="0E5772"/>
                </a:solidFill>
              </a:rPr>
              <a:t>, (New York Press, Albany, 1992),</a:t>
            </a:r>
          </a:p>
          <a:p>
            <a:r>
              <a:rPr lang="en-GB" dirty="0">
                <a:solidFill>
                  <a:srgbClr val="0E5772"/>
                </a:solidFill>
              </a:rPr>
              <a:t>Morrow, Helga, ‘Walk with the Angels: aliens and ETs’, in </a:t>
            </a:r>
            <a:r>
              <a:rPr lang="en-GB" i="1" dirty="0">
                <a:solidFill>
                  <a:srgbClr val="0E5772"/>
                </a:solidFill>
              </a:rPr>
              <a:t>The New Age Primer</a:t>
            </a:r>
            <a:r>
              <a:rPr lang="en-GB" dirty="0">
                <a:solidFill>
                  <a:srgbClr val="0E5772"/>
                </a:solidFill>
              </a:rPr>
              <a:t>, (Light Technology Publishing, 1993)</a:t>
            </a:r>
          </a:p>
          <a:p>
            <a:r>
              <a:rPr lang="en-GB" dirty="0">
                <a:solidFill>
                  <a:srgbClr val="0E5772"/>
                </a:solidFill>
              </a:rPr>
              <a:t>Moyer, E.P., </a:t>
            </a:r>
            <a:r>
              <a:rPr lang="en-GB" i="1" dirty="0">
                <a:solidFill>
                  <a:srgbClr val="0E5772"/>
                </a:solidFill>
              </a:rPr>
              <a:t>Our Celestial Visitors</a:t>
            </a:r>
            <a:r>
              <a:rPr lang="en-GB" dirty="0">
                <a:solidFill>
                  <a:srgbClr val="0E5772"/>
                </a:solidFill>
              </a:rPr>
              <a:t>, Hanover, Moyer Publishing, 2000.</a:t>
            </a:r>
          </a:p>
          <a:p>
            <a:r>
              <a:rPr lang="en-GB" dirty="0">
                <a:solidFill>
                  <a:srgbClr val="0E5772"/>
                </a:solidFill>
              </a:rPr>
              <a:t>Moyer, E.P., </a:t>
            </a:r>
            <a:r>
              <a:rPr lang="en-GB" i="1" dirty="0">
                <a:solidFill>
                  <a:srgbClr val="0E5772"/>
                </a:solidFill>
              </a:rPr>
              <a:t>The Birth of a Divine Revelation</a:t>
            </a:r>
            <a:r>
              <a:rPr lang="en-GB" dirty="0">
                <a:solidFill>
                  <a:srgbClr val="0E5772"/>
                </a:solidFill>
              </a:rPr>
              <a:t>, Hanover, Moyer Publishing, 2000.</a:t>
            </a:r>
          </a:p>
          <a:p>
            <a:r>
              <a:rPr lang="en-GB" dirty="0">
                <a:solidFill>
                  <a:srgbClr val="0E5772"/>
                </a:solidFill>
              </a:rPr>
              <a:t>Moyer, E.P., </a:t>
            </a:r>
            <a:r>
              <a:rPr lang="en-GB" i="1" dirty="0">
                <a:solidFill>
                  <a:srgbClr val="0E5772"/>
                </a:solidFill>
              </a:rPr>
              <a:t>Spirit Entry into Human Mind</a:t>
            </a:r>
            <a:r>
              <a:rPr lang="en-GB" dirty="0">
                <a:solidFill>
                  <a:srgbClr val="0E5772"/>
                </a:solidFill>
              </a:rPr>
              <a:t>, Hanover, Moyer Publishing, 2000. </a:t>
            </a:r>
          </a:p>
          <a:p>
            <a:endParaRPr lang="en-US" dirty="0"/>
          </a:p>
        </p:txBody>
      </p:sp>
    </p:spTree>
    <p:extLst>
      <p:ext uri="{BB962C8B-B14F-4D97-AF65-F5344CB8AC3E}">
        <p14:creationId xmlns:p14="http://schemas.microsoft.com/office/powerpoint/2010/main" val="23255826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620688"/>
            <a:ext cx="7290055" cy="5688672"/>
          </a:xfrm>
        </p:spPr>
        <p:txBody>
          <a:bodyPr>
            <a:normAutofit lnSpcReduction="10000"/>
          </a:bodyPr>
          <a:lstStyle/>
          <a:p>
            <a:r>
              <a:rPr lang="en-GB" dirty="0">
                <a:solidFill>
                  <a:srgbClr val="0E5772"/>
                </a:solidFill>
              </a:rPr>
              <a:t>Mullins, L., </a:t>
            </a:r>
            <a:r>
              <a:rPr lang="en-GB" i="1" dirty="0">
                <a:solidFill>
                  <a:srgbClr val="0E5772"/>
                </a:solidFill>
              </a:rPr>
              <a:t>A History of the </a:t>
            </a:r>
            <a:r>
              <a:rPr lang="en-GB" i="1" dirty="0" err="1">
                <a:solidFill>
                  <a:srgbClr val="0E5772"/>
                </a:solidFill>
              </a:rPr>
              <a:t>Urantia</a:t>
            </a:r>
            <a:r>
              <a:rPr lang="en-GB" i="1" dirty="0">
                <a:solidFill>
                  <a:srgbClr val="0E5772"/>
                </a:solidFill>
              </a:rPr>
              <a:t> Papers</a:t>
            </a:r>
            <a:r>
              <a:rPr lang="en-GB" dirty="0">
                <a:solidFill>
                  <a:srgbClr val="0E5772"/>
                </a:solidFill>
              </a:rPr>
              <a:t>, Boulder, Penumbra Press, 2000.</a:t>
            </a:r>
          </a:p>
          <a:p>
            <a:r>
              <a:rPr lang="en-GB" dirty="0">
                <a:solidFill>
                  <a:srgbClr val="0E5772"/>
                </a:solidFill>
              </a:rPr>
              <a:t>Palmer, Susan J “The </a:t>
            </a:r>
            <a:r>
              <a:rPr lang="en-GB" i="1" dirty="0" err="1">
                <a:solidFill>
                  <a:srgbClr val="0E5772"/>
                </a:solidFill>
              </a:rPr>
              <a:t>Secte</a:t>
            </a:r>
            <a:r>
              <a:rPr lang="en-GB" dirty="0">
                <a:solidFill>
                  <a:srgbClr val="0E5772"/>
                </a:solidFill>
              </a:rPr>
              <a:t> Response to Religious Discrimination” in in Lucas, PC &amp; Robbins, T </a:t>
            </a:r>
            <a:r>
              <a:rPr lang="en-GB" dirty="0" err="1">
                <a:solidFill>
                  <a:srgbClr val="0E5772"/>
                </a:solidFill>
              </a:rPr>
              <a:t>eds</a:t>
            </a:r>
            <a:r>
              <a:rPr lang="en-GB" dirty="0">
                <a:solidFill>
                  <a:srgbClr val="0E5772"/>
                </a:solidFill>
              </a:rPr>
              <a:t> (2004) </a:t>
            </a:r>
            <a:r>
              <a:rPr lang="en-GB" i="1" dirty="0">
                <a:solidFill>
                  <a:srgbClr val="0E5772"/>
                </a:solidFill>
              </a:rPr>
              <a:t>New Religious Movements in the 21</a:t>
            </a:r>
            <a:r>
              <a:rPr lang="en-GB" i="1" baseline="30000" dirty="0">
                <a:solidFill>
                  <a:srgbClr val="0E5772"/>
                </a:solidFill>
              </a:rPr>
              <a:t>st</a:t>
            </a:r>
            <a:r>
              <a:rPr lang="en-GB" i="1" dirty="0">
                <a:solidFill>
                  <a:srgbClr val="0E5772"/>
                </a:solidFill>
              </a:rPr>
              <a:t> century</a:t>
            </a:r>
            <a:r>
              <a:rPr lang="en-GB" dirty="0">
                <a:solidFill>
                  <a:srgbClr val="0E5772"/>
                </a:solidFill>
              </a:rPr>
              <a:t>, London: </a:t>
            </a:r>
            <a:r>
              <a:rPr lang="en-GB" dirty="0" err="1">
                <a:solidFill>
                  <a:srgbClr val="0E5772"/>
                </a:solidFill>
              </a:rPr>
              <a:t>Routledge</a:t>
            </a:r>
            <a:endParaRPr lang="en-GB" dirty="0">
              <a:solidFill>
                <a:srgbClr val="0E5772"/>
              </a:solidFill>
            </a:endParaRPr>
          </a:p>
          <a:p>
            <a:r>
              <a:rPr lang="en-GB" dirty="0">
                <a:solidFill>
                  <a:srgbClr val="0E5772"/>
                </a:solidFill>
              </a:rPr>
              <a:t>Palmer, Susan J “ Women in Controversial New Religions: Slaves, </a:t>
            </a:r>
            <a:r>
              <a:rPr lang="en-GB" dirty="0" err="1">
                <a:solidFill>
                  <a:srgbClr val="0E5772"/>
                </a:solidFill>
              </a:rPr>
              <a:t>Priestnesses</a:t>
            </a:r>
            <a:r>
              <a:rPr lang="en-GB" dirty="0">
                <a:solidFill>
                  <a:srgbClr val="0E5772"/>
                </a:solidFill>
              </a:rPr>
              <a:t>, or Pioneers?” in Davis, DH &amp; Hankins, B </a:t>
            </a:r>
            <a:r>
              <a:rPr lang="en-GB" dirty="0" err="1">
                <a:solidFill>
                  <a:srgbClr val="0E5772"/>
                </a:solidFill>
              </a:rPr>
              <a:t>eds</a:t>
            </a:r>
            <a:r>
              <a:rPr lang="en-GB" dirty="0">
                <a:solidFill>
                  <a:srgbClr val="0E5772"/>
                </a:solidFill>
              </a:rPr>
              <a:t> (2003) </a:t>
            </a:r>
            <a:r>
              <a:rPr lang="en-GB" i="1" dirty="0">
                <a:solidFill>
                  <a:srgbClr val="0E5772"/>
                </a:solidFill>
              </a:rPr>
              <a:t>New Religious Movements and Religious Liberty in </a:t>
            </a:r>
            <a:r>
              <a:rPr lang="en-GB" dirty="0">
                <a:solidFill>
                  <a:srgbClr val="0E5772"/>
                </a:solidFill>
              </a:rPr>
              <a:t>America, Texas: Baylor University Press</a:t>
            </a:r>
          </a:p>
          <a:p>
            <a:r>
              <a:rPr lang="en-GB" dirty="0">
                <a:solidFill>
                  <a:srgbClr val="0E5772"/>
                </a:solidFill>
              </a:rPr>
              <a:t>Palmer, Susan J (2004) </a:t>
            </a:r>
            <a:r>
              <a:rPr lang="en-GB" i="1" dirty="0">
                <a:solidFill>
                  <a:srgbClr val="0E5772"/>
                </a:solidFill>
              </a:rPr>
              <a:t>Aliens Adored: </a:t>
            </a:r>
            <a:r>
              <a:rPr lang="en-GB" i="1" dirty="0" err="1">
                <a:solidFill>
                  <a:srgbClr val="0E5772"/>
                </a:solidFill>
              </a:rPr>
              <a:t>Rael's</a:t>
            </a:r>
            <a:r>
              <a:rPr lang="en-GB" i="1" dirty="0">
                <a:solidFill>
                  <a:srgbClr val="0E5772"/>
                </a:solidFill>
              </a:rPr>
              <a:t> UFO Religion</a:t>
            </a:r>
            <a:r>
              <a:rPr lang="en-GB" dirty="0">
                <a:solidFill>
                  <a:srgbClr val="0E5772"/>
                </a:solidFill>
              </a:rPr>
              <a:t>, New Brunswick, NJ: Rutgers University Press.</a:t>
            </a:r>
          </a:p>
          <a:p>
            <a:r>
              <a:rPr lang="en-GB" dirty="0">
                <a:solidFill>
                  <a:srgbClr val="0E5772"/>
                </a:solidFill>
              </a:rPr>
              <a:t>Partridge, Christopher  ‘Paganism’ in Partridge, C </a:t>
            </a:r>
            <a:r>
              <a:rPr lang="en-GB" dirty="0" err="1">
                <a:solidFill>
                  <a:srgbClr val="0E5772"/>
                </a:solidFill>
              </a:rPr>
              <a:t>ed</a:t>
            </a:r>
            <a:r>
              <a:rPr lang="en-GB" dirty="0">
                <a:solidFill>
                  <a:srgbClr val="0E5772"/>
                </a:solidFill>
              </a:rPr>
              <a:t>, (2002) </a:t>
            </a:r>
            <a:r>
              <a:rPr lang="en-GB" i="1" dirty="0">
                <a:solidFill>
                  <a:srgbClr val="0E5772"/>
                </a:solidFill>
              </a:rPr>
              <a:t>Dictionary of Contemporary Religion in the Western World</a:t>
            </a:r>
            <a:r>
              <a:rPr lang="en-GB" dirty="0">
                <a:solidFill>
                  <a:srgbClr val="0E5772"/>
                </a:solidFill>
              </a:rPr>
              <a:t>, Leicester, Intervarsity Press.  Partridge, Christopher (2004) </a:t>
            </a:r>
            <a:r>
              <a:rPr lang="en-GB" i="1" dirty="0">
                <a:solidFill>
                  <a:srgbClr val="0E5772"/>
                </a:solidFill>
              </a:rPr>
              <a:t>The Re-Enchantment of the </a:t>
            </a:r>
            <a:r>
              <a:rPr lang="en-GB" dirty="0">
                <a:solidFill>
                  <a:srgbClr val="0E5772"/>
                </a:solidFill>
              </a:rPr>
              <a:t>West, </a:t>
            </a:r>
            <a:r>
              <a:rPr lang="en-GB" dirty="0" err="1">
                <a:solidFill>
                  <a:srgbClr val="0E5772"/>
                </a:solidFill>
              </a:rPr>
              <a:t>vol</a:t>
            </a:r>
            <a:r>
              <a:rPr lang="en-GB" dirty="0">
                <a:solidFill>
                  <a:srgbClr val="0E5772"/>
                </a:solidFill>
              </a:rPr>
              <a:t> 1, London, T&amp;T Clark.</a:t>
            </a:r>
          </a:p>
          <a:p>
            <a:r>
              <a:rPr lang="en-GB" dirty="0">
                <a:solidFill>
                  <a:srgbClr val="0E5772"/>
                </a:solidFill>
              </a:rPr>
              <a:t>Pearson, J (1998) “Assumed Affinity: Wicca and the New Age”, in </a:t>
            </a:r>
            <a:r>
              <a:rPr lang="en-GB" i="1" dirty="0">
                <a:solidFill>
                  <a:srgbClr val="0E5772"/>
                </a:solidFill>
              </a:rPr>
              <a:t>Nature Religion </a:t>
            </a:r>
            <a:r>
              <a:rPr lang="en-GB" dirty="0">
                <a:solidFill>
                  <a:srgbClr val="0E5772"/>
                </a:solidFill>
              </a:rPr>
              <a:t>Prince, R and Riches, D (2000) </a:t>
            </a:r>
            <a:r>
              <a:rPr lang="en-GB" i="1" dirty="0">
                <a:solidFill>
                  <a:srgbClr val="0E5772"/>
                </a:solidFill>
              </a:rPr>
              <a:t>The New Age in Glastonbury</a:t>
            </a:r>
            <a:r>
              <a:rPr lang="en-GB" dirty="0">
                <a:solidFill>
                  <a:srgbClr val="0E5772"/>
                </a:solidFill>
              </a:rPr>
              <a:t>, Oxford, </a:t>
            </a:r>
            <a:r>
              <a:rPr lang="en-GB" dirty="0" err="1">
                <a:solidFill>
                  <a:srgbClr val="0E5772"/>
                </a:solidFill>
              </a:rPr>
              <a:t>Berghahn</a:t>
            </a:r>
            <a:r>
              <a:rPr lang="en-GB" dirty="0">
                <a:solidFill>
                  <a:srgbClr val="0E5772"/>
                </a:solidFill>
              </a:rPr>
              <a:t> Books.  </a:t>
            </a:r>
          </a:p>
          <a:p>
            <a:endParaRPr lang="en-US" dirty="0"/>
          </a:p>
        </p:txBody>
      </p:sp>
    </p:spTree>
    <p:extLst>
      <p:ext uri="{BB962C8B-B14F-4D97-AF65-F5344CB8AC3E}">
        <p14:creationId xmlns:p14="http://schemas.microsoft.com/office/powerpoint/2010/main" val="35810272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476672"/>
            <a:ext cx="7290055" cy="5832688"/>
          </a:xfrm>
        </p:spPr>
        <p:txBody>
          <a:bodyPr>
            <a:normAutofit fontScale="85000" lnSpcReduction="10000"/>
          </a:bodyPr>
          <a:lstStyle/>
          <a:p>
            <a:r>
              <a:rPr lang="en-GB" dirty="0">
                <a:solidFill>
                  <a:srgbClr val="0E5772"/>
                </a:solidFill>
              </a:rPr>
              <a:t>Pearson, Joanne et al, </a:t>
            </a:r>
            <a:r>
              <a:rPr lang="en-GB" dirty="0" err="1">
                <a:solidFill>
                  <a:srgbClr val="0E5772"/>
                </a:solidFill>
              </a:rPr>
              <a:t>eds</a:t>
            </a:r>
            <a:r>
              <a:rPr lang="en-GB" dirty="0">
                <a:solidFill>
                  <a:srgbClr val="0E5772"/>
                </a:solidFill>
              </a:rPr>
              <a:t>, </a:t>
            </a:r>
            <a:r>
              <a:rPr lang="en-GB" i="1" dirty="0">
                <a:solidFill>
                  <a:srgbClr val="0E5772"/>
                </a:solidFill>
              </a:rPr>
              <a:t>Nature Religions Today</a:t>
            </a:r>
            <a:r>
              <a:rPr lang="en-GB" dirty="0">
                <a:solidFill>
                  <a:srgbClr val="0E5772"/>
                </a:solidFill>
              </a:rPr>
              <a:t>, Edinburgh, Edinburgh University Press.  </a:t>
            </a:r>
          </a:p>
          <a:p>
            <a:r>
              <a:rPr lang="en-GB" dirty="0">
                <a:solidFill>
                  <a:srgbClr val="0E5772"/>
                </a:solidFill>
              </a:rPr>
              <a:t>Petersen, </a:t>
            </a:r>
            <a:r>
              <a:rPr lang="en-GB" dirty="0" err="1">
                <a:solidFill>
                  <a:srgbClr val="0E5772"/>
                </a:solidFill>
              </a:rPr>
              <a:t>Jesper</a:t>
            </a:r>
            <a:r>
              <a:rPr lang="en-GB" dirty="0">
                <a:solidFill>
                  <a:srgbClr val="0E5772"/>
                </a:solidFill>
              </a:rPr>
              <a:t> </a:t>
            </a:r>
            <a:r>
              <a:rPr lang="en-GB" dirty="0" err="1">
                <a:solidFill>
                  <a:srgbClr val="0E5772"/>
                </a:solidFill>
              </a:rPr>
              <a:t>Aagaard</a:t>
            </a:r>
            <a:r>
              <a:rPr lang="en-GB" dirty="0">
                <a:solidFill>
                  <a:srgbClr val="0E5772"/>
                </a:solidFill>
              </a:rPr>
              <a:t>,  “Modern Satanism: Dark Doctrines and Black Flames”, in Lewis, James R and </a:t>
            </a:r>
            <a:r>
              <a:rPr lang="en-GB" dirty="0" err="1">
                <a:solidFill>
                  <a:srgbClr val="0E5772"/>
                </a:solidFill>
              </a:rPr>
              <a:t>Jesper</a:t>
            </a:r>
            <a:r>
              <a:rPr lang="en-GB" dirty="0">
                <a:solidFill>
                  <a:srgbClr val="0E5772"/>
                </a:solidFill>
              </a:rPr>
              <a:t> </a:t>
            </a:r>
            <a:r>
              <a:rPr lang="en-GB" dirty="0" err="1">
                <a:solidFill>
                  <a:srgbClr val="0E5772"/>
                </a:solidFill>
              </a:rPr>
              <a:t>Aagaard</a:t>
            </a:r>
            <a:r>
              <a:rPr lang="en-GB" dirty="0">
                <a:solidFill>
                  <a:srgbClr val="0E5772"/>
                </a:solidFill>
              </a:rPr>
              <a:t> Petersen </a:t>
            </a:r>
            <a:r>
              <a:rPr lang="en-GB" dirty="0" err="1">
                <a:solidFill>
                  <a:srgbClr val="0E5772"/>
                </a:solidFill>
              </a:rPr>
              <a:t>eds</a:t>
            </a:r>
            <a:r>
              <a:rPr lang="en-GB" dirty="0">
                <a:solidFill>
                  <a:srgbClr val="0E5772"/>
                </a:solidFill>
              </a:rPr>
              <a:t>, </a:t>
            </a:r>
            <a:r>
              <a:rPr lang="en-GB" i="1" dirty="0">
                <a:solidFill>
                  <a:srgbClr val="0E5772"/>
                </a:solidFill>
              </a:rPr>
              <a:t>Controversial New Religions</a:t>
            </a:r>
            <a:r>
              <a:rPr lang="en-GB" dirty="0">
                <a:solidFill>
                  <a:srgbClr val="0E5772"/>
                </a:solidFill>
              </a:rPr>
              <a:t>, (New York: Oxford University Press, 2005)</a:t>
            </a:r>
          </a:p>
          <a:p>
            <a:r>
              <a:rPr lang="en-GB" dirty="0">
                <a:solidFill>
                  <a:srgbClr val="0E5772"/>
                </a:solidFill>
              </a:rPr>
              <a:t>Petersen, J.A., (</a:t>
            </a:r>
            <a:r>
              <a:rPr lang="en-GB" dirty="0" err="1">
                <a:solidFill>
                  <a:srgbClr val="0E5772"/>
                </a:solidFill>
              </a:rPr>
              <a:t>ed</a:t>
            </a:r>
            <a:r>
              <a:rPr lang="en-GB" dirty="0">
                <a:solidFill>
                  <a:srgbClr val="0E5772"/>
                </a:solidFill>
              </a:rPr>
              <a:t>) , </a:t>
            </a:r>
            <a:r>
              <a:rPr lang="en-GB" i="1" dirty="0">
                <a:solidFill>
                  <a:srgbClr val="0E5772"/>
                </a:solidFill>
              </a:rPr>
              <a:t>Contemporary Religious Satanism: A Critical Anthology</a:t>
            </a:r>
            <a:r>
              <a:rPr lang="en-GB" dirty="0">
                <a:solidFill>
                  <a:srgbClr val="0E5772"/>
                </a:solidFill>
              </a:rPr>
              <a:t> (Controversial New Religions Series. London: </a:t>
            </a:r>
            <a:r>
              <a:rPr lang="en-GB" dirty="0" err="1">
                <a:solidFill>
                  <a:srgbClr val="0E5772"/>
                </a:solidFill>
              </a:rPr>
              <a:t>Ashgate</a:t>
            </a:r>
            <a:r>
              <a:rPr lang="en-GB" dirty="0">
                <a:solidFill>
                  <a:srgbClr val="0E5772"/>
                </a:solidFill>
              </a:rPr>
              <a:t>, 2009)</a:t>
            </a:r>
          </a:p>
          <a:p>
            <a:r>
              <a:rPr lang="en-GB" dirty="0" err="1">
                <a:solidFill>
                  <a:srgbClr val="0E5772"/>
                </a:solidFill>
              </a:rPr>
              <a:t>Puttick</a:t>
            </a:r>
            <a:r>
              <a:rPr lang="en-GB" dirty="0">
                <a:solidFill>
                  <a:srgbClr val="0E5772"/>
                </a:solidFill>
              </a:rPr>
              <a:t>, Elizabeth “Women in New Religions” in Wilson, B &amp; J </a:t>
            </a:r>
            <a:r>
              <a:rPr lang="en-GB" dirty="0" err="1">
                <a:solidFill>
                  <a:srgbClr val="0E5772"/>
                </a:solidFill>
              </a:rPr>
              <a:t>Cresswell</a:t>
            </a:r>
            <a:r>
              <a:rPr lang="en-GB" dirty="0">
                <a:solidFill>
                  <a:srgbClr val="0E5772"/>
                </a:solidFill>
              </a:rPr>
              <a:t> (1999) </a:t>
            </a:r>
            <a:r>
              <a:rPr lang="en-GB" i="1" dirty="0">
                <a:solidFill>
                  <a:srgbClr val="0E5772"/>
                </a:solidFill>
              </a:rPr>
              <a:t>New Religious Movements, Challenge and Response</a:t>
            </a:r>
            <a:r>
              <a:rPr lang="en-GB" dirty="0">
                <a:solidFill>
                  <a:srgbClr val="0E5772"/>
                </a:solidFill>
              </a:rPr>
              <a:t>, London, </a:t>
            </a:r>
            <a:r>
              <a:rPr lang="en-GB" dirty="0" err="1">
                <a:solidFill>
                  <a:srgbClr val="0E5772"/>
                </a:solidFill>
              </a:rPr>
              <a:t>Routledge</a:t>
            </a:r>
            <a:r>
              <a:rPr lang="en-GB" dirty="0">
                <a:solidFill>
                  <a:srgbClr val="0E5772"/>
                </a:solidFill>
              </a:rPr>
              <a:t>.</a:t>
            </a:r>
            <a:br>
              <a:rPr lang="en-GB" dirty="0">
                <a:solidFill>
                  <a:srgbClr val="0E5772"/>
                </a:solidFill>
              </a:rPr>
            </a:br>
            <a:r>
              <a:rPr lang="en-GB" dirty="0">
                <a:solidFill>
                  <a:srgbClr val="0E5772"/>
                </a:solidFill>
              </a:rPr>
              <a:t>Riordan, Suzanne '</a:t>
            </a:r>
            <a:r>
              <a:rPr lang="en-GB" dirty="0" err="1">
                <a:solidFill>
                  <a:srgbClr val="0E5772"/>
                </a:solidFill>
              </a:rPr>
              <a:t>Channeling</a:t>
            </a:r>
            <a:r>
              <a:rPr lang="en-GB" dirty="0">
                <a:solidFill>
                  <a:srgbClr val="0E5772"/>
                </a:solidFill>
              </a:rPr>
              <a:t>: A New Revelation?', in JR Lewis &amp; J Gordon Melton eds., </a:t>
            </a:r>
            <a:r>
              <a:rPr lang="en-GB" i="1" dirty="0">
                <a:solidFill>
                  <a:srgbClr val="0E5772"/>
                </a:solidFill>
              </a:rPr>
              <a:t>Perspectives on the New Age, </a:t>
            </a:r>
            <a:r>
              <a:rPr lang="en-GB" dirty="0">
                <a:solidFill>
                  <a:srgbClr val="0E5772"/>
                </a:solidFill>
              </a:rPr>
              <a:t>(New York Press, Albany, 1992)</a:t>
            </a:r>
          </a:p>
          <a:p>
            <a:r>
              <a:rPr lang="en-GB" dirty="0">
                <a:solidFill>
                  <a:srgbClr val="0E5772"/>
                </a:solidFill>
              </a:rPr>
              <a:t>Sherman, H., </a:t>
            </a:r>
            <a:r>
              <a:rPr lang="en-GB" i="1" dirty="0">
                <a:solidFill>
                  <a:srgbClr val="0E5772"/>
                </a:solidFill>
              </a:rPr>
              <a:t>How to Know What to Believe</a:t>
            </a:r>
            <a:r>
              <a:rPr lang="en-GB" dirty="0">
                <a:solidFill>
                  <a:srgbClr val="0E5772"/>
                </a:solidFill>
              </a:rPr>
              <a:t>, New York, Fawcett, 1976.</a:t>
            </a:r>
          </a:p>
          <a:p>
            <a:r>
              <a:rPr lang="en-GB" dirty="0">
                <a:solidFill>
                  <a:srgbClr val="0E5772"/>
                </a:solidFill>
              </a:rPr>
              <a:t>Sutcliffe, S (2003) </a:t>
            </a:r>
            <a:r>
              <a:rPr lang="en-GB" i="1" dirty="0">
                <a:solidFill>
                  <a:srgbClr val="0E5772"/>
                </a:solidFill>
              </a:rPr>
              <a:t>Children of the New Age</a:t>
            </a:r>
            <a:r>
              <a:rPr lang="en-GB" dirty="0">
                <a:solidFill>
                  <a:srgbClr val="0E5772"/>
                </a:solidFill>
              </a:rPr>
              <a:t>, London, </a:t>
            </a:r>
            <a:r>
              <a:rPr lang="en-GB" dirty="0" err="1">
                <a:solidFill>
                  <a:srgbClr val="0E5772"/>
                </a:solidFill>
              </a:rPr>
              <a:t>Routledge</a:t>
            </a:r>
            <a:r>
              <a:rPr lang="en-GB" dirty="0">
                <a:solidFill>
                  <a:srgbClr val="0E5772"/>
                </a:solidFill>
              </a:rPr>
              <a:t>.</a:t>
            </a:r>
          </a:p>
          <a:p>
            <a:r>
              <a:rPr lang="en-GB" dirty="0">
                <a:solidFill>
                  <a:srgbClr val="0E5772"/>
                </a:solidFill>
              </a:rPr>
              <a:t>Urban, Hugh B (2015) </a:t>
            </a:r>
            <a:r>
              <a:rPr lang="en-GB" i="1" dirty="0">
                <a:solidFill>
                  <a:srgbClr val="0E5772"/>
                </a:solidFill>
              </a:rPr>
              <a:t>New Age, </a:t>
            </a:r>
            <a:r>
              <a:rPr lang="en-GB" i="1" dirty="0" err="1">
                <a:solidFill>
                  <a:srgbClr val="0E5772"/>
                </a:solidFill>
              </a:rPr>
              <a:t>Neopagan</a:t>
            </a:r>
            <a:r>
              <a:rPr lang="en-GB" i="1" dirty="0">
                <a:solidFill>
                  <a:srgbClr val="0E5772"/>
                </a:solidFill>
              </a:rPr>
              <a:t>, and New Religious Movements: Alternative Spirituality in Contemporary America</a:t>
            </a:r>
            <a:r>
              <a:rPr lang="en-GB" dirty="0">
                <a:solidFill>
                  <a:srgbClr val="0E5772"/>
                </a:solidFill>
              </a:rPr>
              <a:t>: California: University of California Press.  </a:t>
            </a:r>
            <a:br>
              <a:rPr lang="en-GB" dirty="0">
                <a:solidFill>
                  <a:srgbClr val="0E5772"/>
                </a:solidFill>
              </a:rPr>
            </a:br>
            <a:r>
              <a:rPr lang="en-GB" dirty="0" err="1">
                <a:solidFill>
                  <a:srgbClr val="0E5772"/>
                </a:solidFill>
              </a:rPr>
              <a:t>Waya</a:t>
            </a:r>
            <a:r>
              <a:rPr lang="en-GB" dirty="0">
                <a:solidFill>
                  <a:srgbClr val="0E5772"/>
                </a:solidFill>
              </a:rPr>
              <a:t>, Ai </a:t>
            </a:r>
            <a:r>
              <a:rPr lang="en-GB" dirty="0" err="1">
                <a:solidFill>
                  <a:srgbClr val="0E5772"/>
                </a:solidFill>
              </a:rPr>
              <a:t>Gvhdi</a:t>
            </a:r>
            <a:r>
              <a:rPr lang="en-GB" dirty="0">
                <a:solidFill>
                  <a:srgbClr val="0E5772"/>
                </a:solidFill>
              </a:rPr>
              <a:t>, ‘Spirit Guides’, in </a:t>
            </a:r>
            <a:r>
              <a:rPr lang="en-GB" i="1" dirty="0">
                <a:solidFill>
                  <a:srgbClr val="0E5772"/>
                </a:solidFill>
              </a:rPr>
              <a:t>The New Age Primer</a:t>
            </a:r>
            <a:r>
              <a:rPr lang="en-GB" dirty="0">
                <a:solidFill>
                  <a:srgbClr val="0E5772"/>
                </a:solidFill>
              </a:rPr>
              <a:t>, (Light Technology Publishing, 1993).</a:t>
            </a:r>
          </a:p>
          <a:p>
            <a:r>
              <a:rPr lang="en-GB" dirty="0" err="1">
                <a:solidFill>
                  <a:srgbClr val="0E5772"/>
                </a:solidFill>
              </a:rPr>
              <a:t>Zablocki</a:t>
            </a:r>
            <a:r>
              <a:rPr lang="en-GB" dirty="0">
                <a:solidFill>
                  <a:srgbClr val="0E5772"/>
                </a:solidFill>
              </a:rPr>
              <a:t>, Benjamin &amp; J Anna Looney  “Research on New Religious Movements in the post-9/11 World”, in Lucas, PC &amp; Robbins, T </a:t>
            </a:r>
            <a:r>
              <a:rPr lang="en-GB" dirty="0" err="1">
                <a:solidFill>
                  <a:srgbClr val="0E5772"/>
                </a:solidFill>
              </a:rPr>
              <a:t>eds</a:t>
            </a:r>
            <a:r>
              <a:rPr lang="en-GB" dirty="0">
                <a:solidFill>
                  <a:srgbClr val="0E5772"/>
                </a:solidFill>
              </a:rPr>
              <a:t> (2004) </a:t>
            </a:r>
            <a:r>
              <a:rPr lang="en-GB" i="1" dirty="0">
                <a:solidFill>
                  <a:srgbClr val="0E5772"/>
                </a:solidFill>
              </a:rPr>
              <a:t>New Religious Movements in the 21</a:t>
            </a:r>
            <a:r>
              <a:rPr lang="en-GB" i="1" baseline="30000" dirty="0">
                <a:solidFill>
                  <a:srgbClr val="0E5772"/>
                </a:solidFill>
              </a:rPr>
              <a:t>st</a:t>
            </a:r>
            <a:r>
              <a:rPr lang="en-GB" i="1" dirty="0">
                <a:solidFill>
                  <a:srgbClr val="0E5772"/>
                </a:solidFill>
              </a:rPr>
              <a:t> century</a:t>
            </a:r>
            <a:r>
              <a:rPr lang="en-GB" dirty="0">
                <a:solidFill>
                  <a:srgbClr val="0E5772"/>
                </a:solidFill>
              </a:rPr>
              <a:t>, London: </a:t>
            </a:r>
            <a:r>
              <a:rPr lang="en-GB" dirty="0" err="1">
                <a:solidFill>
                  <a:srgbClr val="0E5772"/>
                </a:solidFill>
              </a:rPr>
              <a:t>Routledge</a:t>
            </a:r>
            <a:r>
              <a:rPr lang="en-GB" dirty="0">
                <a:solidFill>
                  <a:srgbClr val="0E5772"/>
                </a:solidFill>
              </a:rPr>
              <a:t>.    </a:t>
            </a:r>
          </a:p>
          <a:p>
            <a:endParaRPr lang="en-US" dirty="0"/>
          </a:p>
        </p:txBody>
      </p:sp>
    </p:spTree>
    <p:extLst>
      <p:ext uri="{BB962C8B-B14F-4D97-AF65-F5344CB8AC3E}">
        <p14:creationId xmlns:p14="http://schemas.microsoft.com/office/powerpoint/2010/main" val="9736800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xmlns=""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2391</TotalTime>
  <Words>1820</Words>
  <Application>Microsoft Macintosh PowerPoint</Application>
  <PresentationFormat>On-screen Show (4:3)</PresentationFormat>
  <Paragraphs>103</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Integral</vt:lpstr>
      <vt:lpstr>Ufo GROUPS</vt:lpstr>
      <vt:lpstr>PowerPoint Presentation</vt:lpstr>
      <vt:lpstr>PowerPoint Presentation</vt:lpstr>
      <vt:lpstr>PowerPoint Presentation</vt:lpstr>
      <vt:lpstr>http://web.archive.org/web/20110721182919/http://www.heavensgate.com/ Heaven’s Gate</vt:lpstr>
      <vt:lpstr>PowerPoint Presentation</vt:lpstr>
      <vt:lpstr>PowerPoint Presentation</vt:lpstr>
      <vt:lpstr>PowerPoint Presentation</vt:lpstr>
      <vt:lpstr>PowerPoint Presentation</vt:lpstr>
      <vt:lpstr>PowerPoint Presentation</vt:lpstr>
      <vt:lpstr>PowerPoint Presentation</vt:lpstr>
      <vt:lpstr>Plans for Embassy</vt:lpstr>
      <vt:lpstr>PowerPoint Presentation</vt:lpstr>
      <vt:lpstr>PowerPoint Presentation</vt:lpstr>
      <vt:lpstr>PowerPoint Presentation</vt:lpstr>
      <vt:lpstr>PowerPoint Presentation</vt:lpstr>
      <vt:lpstr>Bibliography</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Religions</dc:title>
  <dc:creator>Sarah</dc:creator>
  <cp:lastModifiedBy>Sarah</cp:lastModifiedBy>
  <cp:revision>49</cp:revision>
  <cp:lastPrinted>2017-03-13T23:29:49Z</cp:lastPrinted>
  <dcterms:created xsi:type="dcterms:W3CDTF">2012-12-03T19:35:23Z</dcterms:created>
  <dcterms:modified xsi:type="dcterms:W3CDTF">2019-01-31T10:06:04Z</dcterms:modified>
</cp:coreProperties>
</file>