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handoutMasterIdLst>
    <p:handoutMasterId r:id="rId27"/>
  </p:handoutMasterIdLst>
  <p:sldIdLst>
    <p:sldId id="256" r:id="rId3"/>
    <p:sldId id="270" r:id="rId4"/>
    <p:sldId id="291" r:id="rId5"/>
    <p:sldId id="289" r:id="rId6"/>
    <p:sldId id="293" r:id="rId7"/>
    <p:sldId id="287" r:id="rId8"/>
    <p:sldId id="268" r:id="rId9"/>
    <p:sldId id="295" r:id="rId10"/>
    <p:sldId id="297" r:id="rId11"/>
    <p:sldId id="257" r:id="rId12"/>
    <p:sldId id="299" r:id="rId13"/>
    <p:sldId id="258" r:id="rId14"/>
    <p:sldId id="259" r:id="rId15"/>
    <p:sldId id="262" r:id="rId16"/>
    <p:sldId id="301" r:id="rId17"/>
    <p:sldId id="276" r:id="rId18"/>
    <p:sldId id="281" r:id="rId19"/>
    <p:sldId id="263" r:id="rId20"/>
    <p:sldId id="274" r:id="rId21"/>
    <p:sldId id="303" r:id="rId22"/>
    <p:sldId id="272" r:id="rId23"/>
    <p:sldId id="285" r:id="rId24"/>
    <p:sldId id="266"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86"/>
  </p:normalViewPr>
  <p:slideViewPr>
    <p:cSldViewPr>
      <p:cViewPr varScale="1">
        <p:scale>
          <a:sx n="93" d="100"/>
          <a:sy n="93" d="100"/>
        </p:scale>
        <p:origin x="1664" y="19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notesMaster" Target="notesMasters/notesMaster1.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endParaRPr lang="en-GB"/>
          </a:p>
          <a:p>
            <a:pPr lvl="1"/>
            <a:r>
              <a:rPr lang="en-GB"/>
              <a:t>Second level</a:t>
            </a:r>
            <a:endParaRPr lang="en-GB"/>
          </a:p>
          <a:p>
            <a:pPr lvl="2"/>
            <a:r>
              <a:rPr lang="en-GB"/>
              <a:t>Third level</a:t>
            </a:r>
            <a:endParaRPr lang="en-GB"/>
          </a:p>
          <a:p>
            <a:pPr lvl="3"/>
            <a:r>
              <a:rPr lang="en-GB"/>
              <a:t>Fourth level</a:t>
            </a:r>
            <a:endParaRPr lang="en-GB"/>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9C64F3F4-CE19-49F8-9EF4-FF4EE52031C2}" type="datetimeFigureOut">
              <a:rPr lang="en-GB" smtClean="0"/>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9C64F3F4-CE19-49F8-9EF4-FF4EE52031C2}" type="datetimeFigureOut">
              <a:rPr lang="en-GB" smtClean="0"/>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GB"/>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GB" altLang="en-US"/>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GB" altLang="en-US"/>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44B4451C-10D8-1A49-9A6D-6A8E28B45475}" type="slidenum">
              <a:rPr lang="en-GB" altLang="en-US"/>
            </a:fld>
            <a:endParaRPr lang="en-GB"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6.xml"/><Relationship Id="rId2" Type="http://schemas.openxmlformats.org/officeDocument/2006/relationships/image" Target="../media/image4.wmf"/><Relationship Id="rId1"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6.jpe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jpeg"/><Relationship Id="rId2" Type="http://schemas.openxmlformats.org/officeDocument/2006/relationships/hyperlink" Target="http://www.flickr.com/photos/33232053@N03/" TargetMode="External"/><Relationship Id="rId1" Type="http://schemas.openxmlformats.org/officeDocument/2006/relationships/image" Target="../media/image7.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jpeg"/><Relationship Id="rId1" Type="http://schemas.openxmlformats.org/officeDocument/2006/relationships/image" Target="../media/image1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hyperlink" Target="http://www.futurefootprints.org.uk/ffprints.php?stylesheet=style&amp;page=localgov" TargetMode="Externa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www.odi.org.uk/index.html"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5733256"/>
          </a:xfrm>
        </p:spPr>
        <p:txBody>
          <a:bodyPr>
            <a:normAutofit/>
          </a:bodyPr>
          <a:lstStyle/>
          <a:p>
            <a:r>
              <a:rPr lang="en-GB" altLang="en-US" sz="3100" b="1" dirty="0">
                <a:solidFill>
                  <a:schemeClr val="accent2">
                    <a:lumMod val="20000"/>
                    <a:lumOff val="80000"/>
                  </a:schemeClr>
                </a:solidFill>
              </a:rPr>
              <a:t>Contemporary Themes in the Hotel &amp;Hospitality Sector (M6X01931)</a:t>
            </a:r>
            <a:br>
              <a:rPr lang="en-GB" altLang="en-US" sz="3100" b="1" dirty="0">
                <a:solidFill>
                  <a:schemeClr val="accent2">
                    <a:lumMod val="20000"/>
                    <a:lumOff val="80000"/>
                  </a:schemeClr>
                </a:solidFill>
              </a:rPr>
            </a:br>
            <a:br>
              <a:rPr lang="en-GB" altLang="en-US" sz="3100" b="1" dirty="0">
                <a:solidFill>
                  <a:schemeClr val="accent2">
                    <a:lumMod val="20000"/>
                    <a:lumOff val="80000"/>
                  </a:schemeClr>
                </a:solidFill>
              </a:rPr>
            </a:br>
            <a:br>
              <a:rPr lang="en-GB" altLang="en-US" sz="3100" b="1" dirty="0">
                <a:solidFill>
                  <a:schemeClr val="accent2">
                    <a:lumMod val="20000"/>
                    <a:lumOff val="80000"/>
                  </a:schemeClr>
                </a:solidFill>
              </a:rPr>
            </a:br>
            <a:r>
              <a:rPr lang="en-GB" altLang="en-US" sz="3100" b="1" dirty="0">
                <a:solidFill>
                  <a:schemeClr val="accent2">
                    <a:lumMod val="20000"/>
                    <a:lumOff val="80000"/>
                  </a:schemeClr>
                </a:solidFill>
              </a:rPr>
              <a:t>Session 1</a:t>
            </a:r>
            <a:br>
              <a:rPr lang="en-GB" sz="3200" b="1" dirty="0">
                <a:solidFill>
                  <a:schemeClr val="accent2">
                    <a:lumMod val="20000"/>
                    <a:lumOff val="80000"/>
                  </a:schemeClr>
                </a:solidFill>
              </a:rPr>
            </a:br>
            <a:endParaRPr lang="en-GB" altLang="en-US" dirty="0">
              <a:solidFill>
                <a:schemeClr val="accent2">
                  <a:lumMod val="20000"/>
                  <a:lumOff val="80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a:xfrm>
            <a:off x="1043608" y="260648"/>
            <a:ext cx="7772400" cy="1066800"/>
          </a:xfrm>
        </p:spPr>
        <p:txBody>
          <a:bodyPr anchor="ctr">
            <a:normAutofit fontScale="90000"/>
          </a:bodyPr>
          <a:lstStyle/>
          <a:p>
            <a:r>
              <a:rPr lang="en-US" altLang="en-US" sz="4000" dirty="0">
                <a:solidFill>
                  <a:srgbClr val="FF3300"/>
                </a:solidFill>
              </a:rPr>
              <a:t>Stakeholder Conflict</a:t>
            </a:r>
            <a:br>
              <a:rPr lang="en-US" altLang="en-US" sz="4000" dirty="0">
                <a:solidFill>
                  <a:srgbClr val="FF3300"/>
                </a:solidFill>
              </a:rPr>
            </a:br>
            <a:r>
              <a:rPr lang="en-US" altLang="en-US" sz="4000" dirty="0">
                <a:solidFill>
                  <a:srgbClr val="FF3300"/>
                </a:solidFill>
              </a:rPr>
              <a:t>Avoidance and Resolution</a:t>
            </a:r>
            <a:endParaRPr lang="en-GB" altLang="en-US" sz="4000" dirty="0">
              <a:solidFill>
                <a:srgbClr val="FF3300"/>
              </a:solidFill>
            </a:endParaRPr>
          </a:p>
        </p:txBody>
      </p:sp>
      <p:pic>
        <p:nvPicPr>
          <p:cNvPr id="21507" name="Picture 3"/>
          <p:cNvPicPr>
            <a:picLocks noChangeAspect="1" noChangeArrowheads="1"/>
          </p:cNvPicPr>
          <p:nvPr/>
        </p:nvPicPr>
        <p:blipFill>
          <a:blip r:embed="rId1">
            <a:extLst>
              <a:ext uri="{28A0092B-C50C-407E-A947-70E740481C1C}">
                <a14:useLocalDpi xmlns:a14="http://schemas.microsoft.com/office/drawing/2010/main" val="0"/>
              </a:ext>
            </a:extLst>
          </a:blip>
          <a:srcRect l="11929" t="9999" r="17360"/>
          <a:stretch>
            <a:fillRect/>
          </a:stretch>
        </p:blipFill>
        <p:spPr bwMode="auto">
          <a:xfrm>
            <a:off x="1259632" y="1412776"/>
            <a:ext cx="6838527" cy="44649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altLang="en-US">
                <a:solidFill>
                  <a:srgbClr val="FF3300"/>
                </a:solidFill>
              </a:rPr>
              <a:t>Learning Outcomes</a:t>
            </a:r>
            <a:endParaRPr lang="en-GB" altLang="en-US">
              <a:solidFill>
                <a:srgbClr val="FF3300"/>
              </a:solidFill>
            </a:endParaRPr>
          </a:p>
        </p:txBody>
      </p:sp>
      <p:sp>
        <p:nvSpPr>
          <p:cNvPr id="44035" name="Rectangle 3"/>
          <p:cNvSpPr>
            <a:spLocks noGrp="1" noChangeArrowheads="1"/>
          </p:cNvSpPr>
          <p:nvPr>
            <p:ph type="body" idx="1"/>
          </p:nvPr>
        </p:nvSpPr>
        <p:spPr>
          <a:xfrm>
            <a:off x="457200" y="1417638"/>
            <a:ext cx="8229600" cy="4099595"/>
          </a:xfrm>
        </p:spPr>
        <p:txBody>
          <a:bodyPr/>
          <a:lstStyle/>
          <a:p>
            <a:pPr>
              <a:lnSpc>
                <a:spcPct val="90000"/>
              </a:lnSpc>
            </a:pPr>
            <a:r>
              <a:rPr lang="en-US" altLang="en-US" sz="2400" b="1" dirty="0"/>
              <a:t>By the end of this session:</a:t>
            </a:r>
            <a:endParaRPr lang="en-US" altLang="en-US" sz="2400" b="1" dirty="0"/>
          </a:p>
          <a:p>
            <a:pPr>
              <a:lnSpc>
                <a:spcPct val="90000"/>
              </a:lnSpc>
            </a:pPr>
            <a:r>
              <a:rPr lang="en-US" altLang="en-US" sz="2400" b="1" dirty="0"/>
              <a:t>Understand the complexity of the hospitality and tourism issues </a:t>
            </a:r>
            <a:endParaRPr lang="en-US" altLang="en-US" sz="2400" b="1" dirty="0"/>
          </a:p>
          <a:p>
            <a:pPr marL="0" indent="0">
              <a:lnSpc>
                <a:spcPct val="90000"/>
              </a:lnSpc>
              <a:buNone/>
            </a:pPr>
            <a:endParaRPr lang="en-US" altLang="en-US" sz="2400" b="1" dirty="0"/>
          </a:p>
          <a:p>
            <a:pPr>
              <a:lnSpc>
                <a:spcPct val="90000"/>
              </a:lnSpc>
            </a:pPr>
            <a:r>
              <a:rPr lang="en-US" altLang="en-US" sz="2400" b="1" dirty="0" err="1"/>
              <a:t>Analyse</a:t>
            </a:r>
            <a:r>
              <a:rPr lang="en-US" altLang="en-US" sz="2400" b="1" dirty="0"/>
              <a:t> the role of the stakeholders in the planning process</a:t>
            </a:r>
            <a:endParaRPr lang="en-US" altLang="en-US" sz="2400" b="1" dirty="0"/>
          </a:p>
          <a:p>
            <a:pPr>
              <a:lnSpc>
                <a:spcPct val="90000"/>
              </a:lnSpc>
            </a:pPr>
            <a:endParaRPr lang="en-US" altLang="en-US" sz="2400" b="1" dirty="0"/>
          </a:p>
          <a:p>
            <a:pPr>
              <a:lnSpc>
                <a:spcPct val="90000"/>
              </a:lnSpc>
            </a:pPr>
            <a:r>
              <a:rPr lang="en-US" altLang="en-US" sz="2400" b="1" dirty="0"/>
              <a:t>Appreciate the degree of power and influence in the system</a:t>
            </a:r>
            <a:endParaRPr lang="en-US" altLang="en-US" sz="2400" b="1" dirty="0"/>
          </a:p>
          <a:p>
            <a:pPr marL="0" indent="0">
              <a:lnSpc>
                <a:spcPct val="90000"/>
              </a:lnSpc>
              <a:buNone/>
            </a:pPr>
            <a:endParaRPr lang="en-US" altLang="en-US" sz="2400" b="1" dirty="0"/>
          </a:p>
          <a:p>
            <a:pPr>
              <a:lnSpc>
                <a:spcPct val="90000"/>
              </a:lnSpc>
            </a:pPr>
            <a:r>
              <a:rPr lang="en-US" altLang="en-US" sz="2400" b="1" dirty="0"/>
              <a:t>Understand the levels and need for Collaboration</a:t>
            </a:r>
            <a:endParaRPr lang="en-GB" altLang="en-US" sz="24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ltLang="en-US">
                <a:solidFill>
                  <a:srgbClr val="FF3300"/>
                </a:solidFill>
              </a:rPr>
              <a:t>Definitions</a:t>
            </a:r>
            <a:endParaRPr lang="en-GB" altLang="en-US">
              <a:solidFill>
                <a:srgbClr val="FF3300"/>
              </a:solidFill>
            </a:endParaRPr>
          </a:p>
        </p:txBody>
      </p:sp>
      <p:sp>
        <p:nvSpPr>
          <p:cNvPr id="40963" name="Rectangle 3"/>
          <p:cNvSpPr>
            <a:spLocks noGrp="1" noChangeArrowheads="1"/>
          </p:cNvSpPr>
          <p:nvPr>
            <p:ph type="body" idx="1"/>
          </p:nvPr>
        </p:nvSpPr>
        <p:spPr/>
        <p:txBody>
          <a:bodyPr/>
          <a:lstStyle/>
          <a:p>
            <a:pPr>
              <a:buFontTx/>
              <a:buNone/>
            </a:pPr>
            <a:r>
              <a:rPr lang="en-US" altLang="en-US" dirty="0"/>
              <a:t>  </a:t>
            </a:r>
            <a:r>
              <a:rPr lang="en-US" altLang="en-US" sz="2800" b="1" dirty="0"/>
              <a:t>‘Any group or individual who can affect or is affected by the achievement of a corporations purpose’</a:t>
            </a:r>
            <a:r>
              <a:rPr lang="en-US" altLang="en-US" sz="2800" dirty="0"/>
              <a:t> </a:t>
            </a:r>
            <a:endParaRPr lang="en-US" altLang="en-US" sz="2800" dirty="0"/>
          </a:p>
          <a:p>
            <a:pPr>
              <a:buFontTx/>
              <a:buNone/>
            </a:pPr>
            <a:r>
              <a:rPr lang="en-US" altLang="en-US" sz="2800" dirty="0"/>
              <a:t>                              Freeman (1984) cited in </a:t>
            </a:r>
            <a:r>
              <a:rPr lang="en-US" altLang="en-US" sz="2800" dirty="0" err="1"/>
              <a:t>Gretzel</a:t>
            </a:r>
            <a:r>
              <a:rPr lang="en-US" altLang="en-US" sz="2800" dirty="0"/>
              <a:t> 2010, p237)</a:t>
            </a:r>
            <a:endParaRPr lang="en-GB" altLang="en-US"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ltLang="en-US">
                <a:solidFill>
                  <a:srgbClr val="FF3300"/>
                </a:solidFill>
              </a:rPr>
              <a:t>Conflict Avoidance</a:t>
            </a:r>
            <a:endParaRPr lang="en-GB" altLang="en-US">
              <a:solidFill>
                <a:srgbClr val="FF3300"/>
              </a:solidFill>
            </a:endParaRPr>
          </a:p>
        </p:txBody>
      </p:sp>
      <p:sp>
        <p:nvSpPr>
          <p:cNvPr id="49155" name="Rectangle 3"/>
          <p:cNvSpPr>
            <a:spLocks noGrp="1" noChangeArrowheads="1"/>
          </p:cNvSpPr>
          <p:nvPr>
            <p:ph type="body" idx="1"/>
          </p:nvPr>
        </p:nvSpPr>
        <p:spPr/>
        <p:txBody>
          <a:bodyPr/>
          <a:lstStyle/>
          <a:p>
            <a:pPr>
              <a:lnSpc>
                <a:spcPct val="90000"/>
              </a:lnSpc>
            </a:pPr>
            <a:r>
              <a:rPr lang="en-GB" altLang="en-US" sz="2400" b="1" dirty="0"/>
              <a:t> </a:t>
            </a:r>
            <a:r>
              <a:rPr lang="en-GB" altLang="en-US" sz="2400" u="sng" dirty="0"/>
              <a:t>Avoid the undesirable in:</a:t>
            </a:r>
            <a:r>
              <a:rPr lang="en-GB" altLang="en-US" sz="2400" dirty="0"/>
              <a:t>  </a:t>
            </a:r>
            <a:endParaRPr lang="en-GB" altLang="en-US" sz="2400" dirty="0"/>
          </a:p>
          <a:p>
            <a:pPr>
              <a:lnSpc>
                <a:spcPct val="90000"/>
              </a:lnSpc>
            </a:pPr>
            <a:endParaRPr lang="en-GB" altLang="en-US" sz="2400" dirty="0"/>
          </a:p>
          <a:p>
            <a:pPr>
              <a:lnSpc>
                <a:spcPct val="90000"/>
              </a:lnSpc>
            </a:pPr>
            <a:r>
              <a:rPr lang="en-GB" altLang="en-US" sz="2400" dirty="0"/>
              <a:t>Friction and unnecessary competition between individual tourism operators/hostile and unfriendly attitudes of locals towards tourists/damage or undesirable, permanent alteration of natural features and historical resources.</a:t>
            </a:r>
            <a:endParaRPr lang="en-GB" altLang="en-US" sz="2400" dirty="0"/>
          </a:p>
          <a:p>
            <a:pPr>
              <a:lnSpc>
                <a:spcPct val="90000"/>
              </a:lnSpc>
            </a:pPr>
            <a:r>
              <a:rPr lang="en-GB" altLang="en-US" sz="2400" dirty="0"/>
              <a:t>Loss of cultural identities / the loss of market share / the stoppage of unique local events and activities</a:t>
            </a:r>
            <a:endParaRPr lang="en-GB" altLang="en-US" sz="2400" dirty="0"/>
          </a:p>
          <a:p>
            <a:pPr>
              <a:lnSpc>
                <a:spcPct val="90000"/>
              </a:lnSpc>
            </a:pPr>
            <a:r>
              <a:rPr lang="en-GB" altLang="en-US" sz="2400" dirty="0"/>
              <a:t>Overcrowding, congestion &amp; traffic problems/pollution/high seasonality/other factors</a:t>
            </a:r>
            <a:endParaRPr lang="en-GB" altLang="en-US" sz="2400" dirty="0"/>
          </a:p>
          <a:p>
            <a:pPr>
              <a:lnSpc>
                <a:spcPct val="90000"/>
              </a:lnSpc>
            </a:pPr>
            <a:endParaRPr lang="en-GB" altLang="en-US" sz="2400" dirty="0">
              <a:solidFill>
                <a:schemeClr val="accent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en-US">
                <a:solidFill>
                  <a:srgbClr val="FF3300"/>
                </a:solidFill>
              </a:rPr>
              <a:t>Complexity</a:t>
            </a:r>
            <a:endParaRPr lang="en-GB" altLang="en-US">
              <a:solidFill>
                <a:srgbClr val="FF3300"/>
              </a:solidFill>
            </a:endParaRPr>
          </a:p>
        </p:txBody>
      </p:sp>
      <p:sp>
        <p:nvSpPr>
          <p:cNvPr id="38915" name="Rectangle 3"/>
          <p:cNvSpPr>
            <a:spLocks noGrp="1" noChangeArrowheads="1"/>
          </p:cNvSpPr>
          <p:nvPr>
            <p:ph type="body" idx="1"/>
          </p:nvPr>
        </p:nvSpPr>
        <p:spPr/>
        <p:txBody>
          <a:bodyPr/>
          <a:lstStyle/>
          <a:p>
            <a:r>
              <a:rPr lang="en-US" altLang="en-US" sz="2400" dirty="0"/>
              <a:t>A destination environment is a complex dynamic, fragmented by several firms and </a:t>
            </a:r>
            <a:r>
              <a:rPr lang="en-US" altLang="en-US" sz="2400" dirty="0" err="1"/>
              <a:t>organisations</a:t>
            </a:r>
            <a:r>
              <a:rPr lang="en-US" altLang="en-US" sz="2400" dirty="0"/>
              <a:t> which have numerous linkages and interdependencies.</a:t>
            </a:r>
            <a:endParaRPr lang="en-US" altLang="en-US" sz="2400" dirty="0"/>
          </a:p>
          <a:p>
            <a:pPr marL="0" indent="0">
              <a:buNone/>
            </a:pPr>
            <a:endParaRPr lang="en-US" altLang="en-US" sz="2400" dirty="0"/>
          </a:p>
          <a:p>
            <a:r>
              <a:rPr lang="en-US" altLang="en-US" sz="2400" dirty="0"/>
              <a:t>Difficult for one </a:t>
            </a:r>
            <a:r>
              <a:rPr lang="en-US" altLang="en-US" sz="2400" dirty="0" err="1"/>
              <a:t>organisation</a:t>
            </a:r>
            <a:r>
              <a:rPr lang="en-US" altLang="en-US" sz="2400" dirty="0"/>
              <a:t> to control</a:t>
            </a:r>
            <a:endParaRPr lang="en-US" altLang="en-US" sz="2400" dirty="0"/>
          </a:p>
        </p:txBody>
      </p:sp>
      <p:sp>
        <p:nvSpPr>
          <p:cNvPr id="38916" name="Rectangle 4"/>
          <p:cNvSpPr>
            <a:spLocks noChangeArrowheads="1"/>
          </p:cNvSpPr>
          <p:nvPr/>
        </p:nvSpPr>
        <p:spPr bwMode="auto">
          <a:xfrm>
            <a:off x="5292725" y="6165850"/>
            <a:ext cx="35782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FontTx/>
              <a:buChar char="•"/>
            </a:pPr>
            <a:r>
              <a:rPr lang="en-US" altLang="en-US"/>
              <a:t>Rodriguez and Rodriguez (2008)</a:t>
            </a:r>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381000" y="228600"/>
            <a:ext cx="8412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b="1">
                <a:solidFill>
                  <a:srgbClr val="FF0000"/>
                </a:solidFill>
                <a:latin typeface="Times New Roman" panose="02020603050405020304" pitchFamily="18" charset="0"/>
              </a:rPr>
              <a:t>Sustainable Development/Tourism – issues to consider</a:t>
            </a:r>
            <a:endParaRPr lang="en-GB" altLang="en-US" sz="2800" b="1">
              <a:solidFill>
                <a:srgbClr val="FF0000"/>
              </a:solidFill>
              <a:latin typeface="Times New Roman" panose="02020603050405020304" pitchFamily="18" charset="0"/>
            </a:endParaRPr>
          </a:p>
        </p:txBody>
      </p:sp>
      <p:sp>
        <p:nvSpPr>
          <p:cNvPr id="19459" name="Text Box 3"/>
          <p:cNvSpPr txBox="1">
            <a:spLocks noChangeArrowheads="1"/>
          </p:cNvSpPr>
          <p:nvPr/>
        </p:nvSpPr>
        <p:spPr bwMode="auto">
          <a:xfrm>
            <a:off x="304800" y="1016000"/>
            <a:ext cx="1427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b="1" dirty="0">
                <a:latin typeface="Times New Roman" panose="02020603050405020304" pitchFamily="18" charset="0"/>
              </a:rPr>
              <a:t>Political</a:t>
            </a:r>
            <a:endParaRPr lang="en-GB" altLang="en-US" sz="2800" b="1" dirty="0">
              <a:latin typeface="Times New Roman" panose="02020603050405020304" pitchFamily="18" charset="0"/>
            </a:endParaRPr>
          </a:p>
        </p:txBody>
      </p:sp>
      <p:sp>
        <p:nvSpPr>
          <p:cNvPr id="19460" name="Text Box 4"/>
          <p:cNvSpPr txBox="1">
            <a:spLocks noChangeArrowheads="1"/>
          </p:cNvSpPr>
          <p:nvPr/>
        </p:nvSpPr>
        <p:spPr bwMode="auto">
          <a:xfrm>
            <a:off x="7086600" y="990600"/>
            <a:ext cx="16843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b="1" dirty="0">
                <a:latin typeface="Times New Roman" panose="02020603050405020304" pitchFamily="18" charset="0"/>
              </a:rPr>
              <a:t>Economic</a:t>
            </a:r>
            <a:endParaRPr lang="en-GB" altLang="en-US" sz="2800" b="1" dirty="0">
              <a:latin typeface="Times New Roman" panose="02020603050405020304" pitchFamily="18" charset="0"/>
            </a:endParaRPr>
          </a:p>
        </p:txBody>
      </p:sp>
      <p:sp>
        <p:nvSpPr>
          <p:cNvPr id="19461" name="Text Box 5"/>
          <p:cNvSpPr txBox="1">
            <a:spLocks noChangeArrowheads="1"/>
          </p:cNvSpPr>
          <p:nvPr/>
        </p:nvSpPr>
        <p:spPr bwMode="auto">
          <a:xfrm>
            <a:off x="-76200" y="5174239"/>
            <a:ext cx="2438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b="1" dirty="0">
                <a:latin typeface="Times New Roman" panose="02020603050405020304" pitchFamily="18" charset="0"/>
              </a:rPr>
              <a:t>Socio-cultural</a:t>
            </a:r>
            <a:endParaRPr lang="en-GB" altLang="en-US" sz="2800" b="1" dirty="0">
              <a:latin typeface="Times New Roman" panose="02020603050405020304" pitchFamily="18" charset="0"/>
            </a:endParaRPr>
          </a:p>
        </p:txBody>
      </p:sp>
      <p:sp>
        <p:nvSpPr>
          <p:cNvPr id="19462" name="Text Box 6"/>
          <p:cNvSpPr txBox="1">
            <a:spLocks noChangeArrowheads="1"/>
          </p:cNvSpPr>
          <p:nvPr/>
        </p:nvSpPr>
        <p:spPr bwMode="auto">
          <a:xfrm>
            <a:off x="6477000" y="4948237"/>
            <a:ext cx="2514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b="1" dirty="0">
                <a:latin typeface="Times New Roman" panose="02020603050405020304" pitchFamily="18" charset="0"/>
              </a:rPr>
              <a:t>Environmental</a:t>
            </a:r>
            <a:endParaRPr lang="en-GB" altLang="en-US" sz="2800" b="1" dirty="0">
              <a:latin typeface="Times New Roman" panose="02020603050405020304" pitchFamily="18" charset="0"/>
            </a:endParaRPr>
          </a:p>
        </p:txBody>
      </p:sp>
      <p:sp>
        <p:nvSpPr>
          <p:cNvPr id="19463" name="Text Box 7"/>
          <p:cNvSpPr txBox="1">
            <a:spLocks noChangeArrowheads="1"/>
          </p:cNvSpPr>
          <p:nvPr/>
        </p:nvSpPr>
        <p:spPr bwMode="auto">
          <a:xfrm>
            <a:off x="3505200" y="963613"/>
            <a:ext cx="2032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000">
                <a:latin typeface="Times New Roman" panose="02020603050405020304" pitchFamily="18" charset="0"/>
              </a:rPr>
              <a:t>New World Order</a:t>
            </a:r>
            <a:endParaRPr lang="en-GB" altLang="en-US" sz="2000">
              <a:latin typeface="Times New Roman" panose="02020603050405020304" pitchFamily="18" charset="0"/>
            </a:endParaRPr>
          </a:p>
          <a:p>
            <a:r>
              <a:rPr lang="en-GB" altLang="en-US" sz="2000">
                <a:latin typeface="Times New Roman" panose="02020603050405020304" pitchFamily="18" charset="0"/>
              </a:rPr>
              <a:t>Trade systems</a:t>
            </a:r>
            <a:endParaRPr lang="en-GB" altLang="en-US" sz="2000">
              <a:latin typeface="Times New Roman" panose="02020603050405020304" pitchFamily="18" charset="0"/>
            </a:endParaRPr>
          </a:p>
          <a:p>
            <a:r>
              <a:rPr lang="en-GB" altLang="en-US" sz="2000">
                <a:latin typeface="Times New Roman" panose="02020603050405020304" pitchFamily="18" charset="0"/>
              </a:rPr>
              <a:t>Ethical practices?</a:t>
            </a:r>
            <a:endParaRPr lang="en-GB" altLang="en-US" sz="2000">
              <a:latin typeface="Times New Roman" panose="02020603050405020304" pitchFamily="18" charset="0"/>
            </a:endParaRPr>
          </a:p>
        </p:txBody>
      </p:sp>
      <p:sp>
        <p:nvSpPr>
          <p:cNvPr id="19464" name="Text Box 8"/>
          <p:cNvSpPr txBox="1">
            <a:spLocks noChangeArrowheads="1"/>
          </p:cNvSpPr>
          <p:nvPr/>
        </p:nvSpPr>
        <p:spPr bwMode="auto">
          <a:xfrm>
            <a:off x="136525" y="2909888"/>
            <a:ext cx="238918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000">
                <a:latin typeface="Times New Roman" panose="02020603050405020304" pitchFamily="18" charset="0"/>
              </a:rPr>
              <a:t>Power struggles</a:t>
            </a:r>
            <a:endParaRPr lang="en-GB" altLang="en-US" sz="2000">
              <a:latin typeface="Times New Roman" panose="02020603050405020304" pitchFamily="18" charset="0"/>
            </a:endParaRPr>
          </a:p>
          <a:p>
            <a:r>
              <a:rPr lang="en-GB" altLang="en-US" sz="2000">
                <a:latin typeface="Times New Roman" panose="02020603050405020304" pitchFamily="18" charset="0"/>
              </a:rPr>
              <a:t>Local empowerment?</a:t>
            </a:r>
            <a:endParaRPr lang="en-GB" altLang="en-US" sz="2000">
              <a:latin typeface="Times New Roman" panose="02020603050405020304" pitchFamily="18" charset="0"/>
            </a:endParaRPr>
          </a:p>
          <a:p>
            <a:r>
              <a:rPr lang="en-GB" altLang="en-US" sz="2000">
                <a:latin typeface="Times New Roman" panose="02020603050405020304" pitchFamily="18" charset="0"/>
              </a:rPr>
              <a:t>Ethical practices?</a:t>
            </a:r>
            <a:endParaRPr lang="en-GB" altLang="en-US" sz="2000">
              <a:latin typeface="Times New Roman" panose="02020603050405020304" pitchFamily="18" charset="0"/>
            </a:endParaRPr>
          </a:p>
        </p:txBody>
      </p:sp>
      <p:sp>
        <p:nvSpPr>
          <p:cNvPr id="19465" name="Text Box 9"/>
          <p:cNvSpPr txBox="1">
            <a:spLocks noChangeArrowheads="1"/>
          </p:cNvSpPr>
          <p:nvPr/>
        </p:nvSpPr>
        <p:spPr bwMode="auto">
          <a:xfrm>
            <a:off x="2955925" y="53752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400">
              <a:latin typeface="Times New Roman" panose="02020603050405020304" pitchFamily="18" charset="0"/>
            </a:endParaRPr>
          </a:p>
        </p:txBody>
      </p:sp>
      <p:sp>
        <p:nvSpPr>
          <p:cNvPr id="19466" name="Line 10"/>
          <p:cNvSpPr>
            <a:spLocks noChangeShapeType="1"/>
          </p:cNvSpPr>
          <p:nvPr/>
        </p:nvSpPr>
        <p:spPr bwMode="auto">
          <a:xfrm flipV="1">
            <a:off x="2964585" y="4581128"/>
            <a:ext cx="0" cy="30480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67" name="Text Box 11"/>
          <p:cNvSpPr txBox="1">
            <a:spLocks noChangeArrowheads="1"/>
          </p:cNvSpPr>
          <p:nvPr/>
        </p:nvSpPr>
        <p:spPr bwMode="auto">
          <a:xfrm>
            <a:off x="2950730" y="4005262"/>
            <a:ext cx="37338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dirty="0">
                <a:latin typeface="Times New Roman" panose="02020603050405020304" pitchFamily="18" charset="0"/>
              </a:rPr>
              <a:t>Population = degradation of the environment?</a:t>
            </a:r>
            <a:endParaRPr lang="en-GB" altLang="en-US" sz="2000" dirty="0">
              <a:latin typeface="Times New Roman" panose="02020603050405020304" pitchFamily="18" charset="0"/>
            </a:endParaRPr>
          </a:p>
          <a:p>
            <a:r>
              <a:rPr lang="en-GB" altLang="en-US" sz="2000" dirty="0">
                <a:latin typeface="Times New Roman" panose="02020603050405020304" pitchFamily="18" charset="0"/>
              </a:rPr>
              <a:t>Poverty = improvement in the environment?</a:t>
            </a:r>
            <a:endParaRPr lang="en-GB" altLang="en-US" sz="2000" dirty="0">
              <a:latin typeface="Times New Roman" panose="02020603050405020304" pitchFamily="18" charset="0"/>
            </a:endParaRPr>
          </a:p>
          <a:p>
            <a:r>
              <a:rPr lang="en-GB" altLang="en-US" sz="2000" dirty="0">
                <a:latin typeface="Times New Roman" panose="02020603050405020304" pitchFamily="18" charset="0"/>
              </a:rPr>
              <a:t>Can we achieve social equity?</a:t>
            </a:r>
            <a:endParaRPr lang="en-GB" altLang="en-US" sz="2000" dirty="0">
              <a:latin typeface="Times New Roman" panose="02020603050405020304" pitchFamily="18" charset="0"/>
            </a:endParaRPr>
          </a:p>
        </p:txBody>
      </p:sp>
      <p:sp>
        <p:nvSpPr>
          <p:cNvPr id="19468" name="Line 12"/>
          <p:cNvSpPr>
            <a:spLocks noChangeShapeType="1"/>
          </p:cNvSpPr>
          <p:nvPr/>
        </p:nvSpPr>
        <p:spPr bwMode="auto">
          <a:xfrm flipH="1">
            <a:off x="2950730" y="5021839"/>
            <a:ext cx="0" cy="30480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69" name="Text Box 13"/>
          <p:cNvSpPr txBox="1">
            <a:spLocks noChangeArrowheads="1"/>
          </p:cNvSpPr>
          <p:nvPr/>
        </p:nvSpPr>
        <p:spPr bwMode="auto">
          <a:xfrm>
            <a:off x="6781800" y="2743200"/>
            <a:ext cx="21336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a:latin typeface="Times New Roman" panose="02020603050405020304" pitchFamily="18" charset="0"/>
              </a:rPr>
              <a:t>Can these coexist?</a:t>
            </a:r>
            <a:endParaRPr lang="en-GB" altLang="en-US" sz="2000">
              <a:latin typeface="Times New Roman" panose="02020603050405020304" pitchFamily="18" charset="0"/>
            </a:endParaRPr>
          </a:p>
          <a:p>
            <a:r>
              <a:rPr lang="en-GB" altLang="en-US" sz="2000">
                <a:latin typeface="Times New Roman" panose="02020603050405020304" pitchFamily="18" charset="0"/>
              </a:rPr>
              <a:t>Environmental Economics?</a:t>
            </a:r>
            <a:endParaRPr lang="en-GB" altLang="en-US" sz="2000">
              <a:latin typeface="Times New Roman" panose="02020603050405020304" pitchFamily="18" charset="0"/>
            </a:endParaRPr>
          </a:p>
          <a:p>
            <a:r>
              <a:rPr lang="en-GB" altLang="en-US" sz="2000">
                <a:latin typeface="Times New Roman" panose="02020603050405020304" pitchFamily="18" charset="0"/>
              </a:rPr>
              <a:t>Ethical practices?</a:t>
            </a:r>
            <a:endParaRPr lang="en-GB" altLang="en-US" sz="2000">
              <a:latin typeface="Times New Roman" panose="02020603050405020304" pitchFamily="18" charset="0"/>
            </a:endParaRPr>
          </a:p>
        </p:txBody>
      </p:sp>
      <p:sp>
        <p:nvSpPr>
          <p:cNvPr id="19470" name="Text Box 14"/>
          <p:cNvSpPr txBox="1">
            <a:spLocks noChangeArrowheads="1"/>
          </p:cNvSpPr>
          <p:nvPr/>
        </p:nvSpPr>
        <p:spPr bwMode="auto">
          <a:xfrm>
            <a:off x="3641725" y="2833688"/>
            <a:ext cx="21272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000" b="1">
                <a:solidFill>
                  <a:srgbClr val="FF0000"/>
                </a:solidFill>
                <a:latin typeface="Times New Roman" panose="02020603050405020304" pitchFamily="18" charset="0"/>
              </a:rPr>
              <a:t>Power/ownership</a:t>
            </a:r>
            <a:endParaRPr lang="en-GB" altLang="en-US" sz="2000" b="1">
              <a:solidFill>
                <a:srgbClr val="FF0000"/>
              </a:solidFill>
              <a:latin typeface="Times New Roman" panose="02020603050405020304" pitchFamily="18" charset="0"/>
            </a:endParaRPr>
          </a:p>
          <a:p>
            <a:r>
              <a:rPr lang="en-GB" altLang="en-US" sz="2000" b="1">
                <a:solidFill>
                  <a:srgbClr val="FF0000"/>
                </a:solidFill>
                <a:latin typeface="Times New Roman" panose="02020603050405020304" pitchFamily="18" charset="0"/>
              </a:rPr>
              <a:t>of resources?</a:t>
            </a:r>
            <a:endParaRPr lang="en-GB" altLang="en-US" sz="2000" b="1">
              <a:solidFill>
                <a:srgbClr val="FF0000"/>
              </a:solidFill>
              <a:latin typeface="Times New Roman" panose="02020603050405020304" pitchFamily="18" charset="0"/>
            </a:endParaRPr>
          </a:p>
          <a:p>
            <a:r>
              <a:rPr lang="en-GB" altLang="en-US" sz="2000" b="1">
                <a:solidFill>
                  <a:srgbClr val="FF0000"/>
                </a:solidFill>
                <a:latin typeface="Times New Roman" panose="02020603050405020304" pitchFamily="18" charset="0"/>
              </a:rPr>
              <a:t>Benefits to locals?</a:t>
            </a:r>
            <a:endParaRPr lang="en-GB" altLang="en-US" sz="2000" b="1">
              <a:solidFill>
                <a:srgbClr val="FF0000"/>
              </a:solidFill>
              <a:latin typeface="Times New Roman" panose="02020603050405020304" pitchFamily="18" charset="0"/>
            </a:endParaRPr>
          </a:p>
        </p:txBody>
      </p:sp>
      <p:sp>
        <p:nvSpPr>
          <p:cNvPr id="19471" name="Text Box 15"/>
          <p:cNvSpPr txBox="1">
            <a:spLocks noChangeArrowheads="1"/>
          </p:cNvSpPr>
          <p:nvPr/>
        </p:nvSpPr>
        <p:spPr bwMode="auto">
          <a:xfrm>
            <a:off x="0" y="2971800"/>
            <a:ext cx="2743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2400">
              <a:latin typeface="Times New Roman" panose="02020603050405020304" pitchFamily="18" charset="0"/>
            </a:endParaRPr>
          </a:p>
        </p:txBody>
      </p:sp>
      <p:sp>
        <p:nvSpPr>
          <p:cNvPr id="19472" name="Rectangle 16"/>
          <p:cNvSpPr>
            <a:spLocks noChangeArrowheads="1"/>
          </p:cNvSpPr>
          <p:nvPr/>
        </p:nvSpPr>
        <p:spPr bwMode="auto">
          <a:xfrm>
            <a:off x="152400" y="2819400"/>
            <a:ext cx="2362200" cy="1371600"/>
          </a:xfrm>
          <a:prstGeom prst="rect">
            <a:avLst/>
          </a:prstGeom>
          <a:noFill/>
          <a:ln w="1905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3" name="Rectangle 17"/>
          <p:cNvSpPr>
            <a:spLocks noChangeArrowheads="1"/>
          </p:cNvSpPr>
          <p:nvPr/>
        </p:nvSpPr>
        <p:spPr bwMode="auto">
          <a:xfrm>
            <a:off x="2580265" y="3991768"/>
            <a:ext cx="3810000" cy="1616075"/>
          </a:xfrm>
          <a:prstGeom prst="rect">
            <a:avLst/>
          </a:prstGeom>
          <a:noFill/>
          <a:ln w="1905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4" name="Rectangle 18"/>
          <p:cNvSpPr>
            <a:spLocks noChangeArrowheads="1"/>
          </p:cNvSpPr>
          <p:nvPr/>
        </p:nvSpPr>
        <p:spPr bwMode="auto">
          <a:xfrm>
            <a:off x="3505200" y="990600"/>
            <a:ext cx="2057400" cy="1066800"/>
          </a:xfrm>
          <a:prstGeom prst="rect">
            <a:avLst/>
          </a:prstGeom>
          <a:noFill/>
          <a:ln w="1905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5" name="Rectangle 19"/>
          <p:cNvSpPr>
            <a:spLocks noChangeArrowheads="1"/>
          </p:cNvSpPr>
          <p:nvPr/>
        </p:nvSpPr>
        <p:spPr bwMode="auto">
          <a:xfrm>
            <a:off x="6781800" y="2667000"/>
            <a:ext cx="2133600" cy="1676400"/>
          </a:xfrm>
          <a:prstGeom prst="rect">
            <a:avLst/>
          </a:prstGeom>
          <a:noFill/>
          <a:ln w="1905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76" name="Line 20"/>
          <p:cNvSpPr>
            <a:spLocks noChangeShapeType="1"/>
          </p:cNvSpPr>
          <p:nvPr/>
        </p:nvSpPr>
        <p:spPr bwMode="auto">
          <a:xfrm flipV="1">
            <a:off x="1066800" y="1524000"/>
            <a:ext cx="0" cy="129540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7" name="Line 21"/>
          <p:cNvSpPr>
            <a:spLocks noChangeShapeType="1"/>
          </p:cNvSpPr>
          <p:nvPr/>
        </p:nvSpPr>
        <p:spPr bwMode="auto">
          <a:xfrm>
            <a:off x="1066800" y="4191000"/>
            <a:ext cx="0" cy="129540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8" name="Line 22"/>
          <p:cNvSpPr>
            <a:spLocks noChangeShapeType="1"/>
          </p:cNvSpPr>
          <p:nvPr/>
        </p:nvSpPr>
        <p:spPr bwMode="auto">
          <a:xfrm flipH="1" flipV="1">
            <a:off x="2071846" y="5105399"/>
            <a:ext cx="609600" cy="38100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9" name="Line 23"/>
          <p:cNvSpPr>
            <a:spLocks noChangeShapeType="1"/>
          </p:cNvSpPr>
          <p:nvPr/>
        </p:nvSpPr>
        <p:spPr bwMode="auto">
          <a:xfrm flipV="1">
            <a:off x="6310154" y="5363368"/>
            <a:ext cx="762000" cy="30480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0" name="Line 24"/>
          <p:cNvSpPr>
            <a:spLocks noChangeShapeType="1"/>
          </p:cNvSpPr>
          <p:nvPr/>
        </p:nvSpPr>
        <p:spPr bwMode="auto">
          <a:xfrm>
            <a:off x="7848600" y="4343400"/>
            <a:ext cx="0" cy="830839"/>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1" name="Line 25"/>
          <p:cNvSpPr>
            <a:spLocks noChangeShapeType="1"/>
          </p:cNvSpPr>
          <p:nvPr/>
        </p:nvSpPr>
        <p:spPr bwMode="auto">
          <a:xfrm flipV="1">
            <a:off x="7848600" y="1524000"/>
            <a:ext cx="0" cy="114300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2" name="Line 26"/>
          <p:cNvSpPr>
            <a:spLocks noChangeShapeType="1"/>
          </p:cNvSpPr>
          <p:nvPr/>
        </p:nvSpPr>
        <p:spPr bwMode="auto">
          <a:xfrm flipH="1">
            <a:off x="1752600" y="1295400"/>
            <a:ext cx="17526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3" name="Line 27"/>
          <p:cNvSpPr>
            <a:spLocks noChangeShapeType="1"/>
          </p:cNvSpPr>
          <p:nvPr/>
        </p:nvSpPr>
        <p:spPr bwMode="auto">
          <a:xfrm>
            <a:off x="5562600" y="1295400"/>
            <a:ext cx="15240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4" name="Line 28"/>
          <p:cNvSpPr>
            <a:spLocks noChangeShapeType="1"/>
          </p:cNvSpPr>
          <p:nvPr/>
        </p:nvSpPr>
        <p:spPr bwMode="auto">
          <a:xfrm flipH="1" flipV="1">
            <a:off x="1676400" y="1524000"/>
            <a:ext cx="1981200" cy="1447800"/>
          </a:xfrm>
          <a:prstGeom prst="line">
            <a:avLst/>
          </a:prstGeom>
          <a:noFill/>
          <a:ln w="28575">
            <a:solidFill>
              <a:schemeClr val="tx1"/>
            </a:solidFill>
            <a:prstDash val="dash"/>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5" name="Line 29"/>
          <p:cNvSpPr>
            <a:spLocks noChangeShapeType="1"/>
          </p:cNvSpPr>
          <p:nvPr/>
        </p:nvSpPr>
        <p:spPr bwMode="auto">
          <a:xfrm flipV="1">
            <a:off x="5486400" y="1447800"/>
            <a:ext cx="1981200" cy="1524000"/>
          </a:xfrm>
          <a:prstGeom prst="line">
            <a:avLst/>
          </a:prstGeom>
          <a:noFill/>
          <a:ln w="28575">
            <a:solidFill>
              <a:schemeClr val="tx1"/>
            </a:solidFill>
            <a:prstDash val="dash"/>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6" name="Line 30"/>
          <p:cNvSpPr>
            <a:spLocks noChangeShapeType="1"/>
          </p:cNvSpPr>
          <p:nvPr/>
        </p:nvSpPr>
        <p:spPr bwMode="auto">
          <a:xfrm flipH="1">
            <a:off x="1828800" y="3810000"/>
            <a:ext cx="1905000" cy="1600200"/>
          </a:xfrm>
          <a:prstGeom prst="line">
            <a:avLst/>
          </a:prstGeom>
          <a:noFill/>
          <a:ln w="28575">
            <a:solidFill>
              <a:schemeClr val="tx1"/>
            </a:solidFill>
            <a:prstDash val="dash"/>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7" name="Line 31"/>
          <p:cNvSpPr>
            <a:spLocks noChangeShapeType="1"/>
          </p:cNvSpPr>
          <p:nvPr/>
        </p:nvSpPr>
        <p:spPr bwMode="auto">
          <a:xfrm>
            <a:off x="5486400" y="3810000"/>
            <a:ext cx="1398584" cy="1264443"/>
          </a:xfrm>
          <a:prstGeom prst="line">
            <a:avLst/>
          </a:prstGeom>
          <a:noFill/>
          <a:ln w="28575">
            <a:solidFill>
              <a:schemeClr val="tx1"/>
            </a:solidFill>
            <a:prstDash val="dash"/>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84213" y="260350"/>
            <a:ext cx="7772400" cy="865188"/>
          </a:xfrm>
        </p:spPr>
        <p:txBody>
          <a:bodyPr/>
          <a:lstStyle/>
          <a:p>
            <a:r>
              <a:rPr lang="en-GB" altLang="en-US">
                <a:solidFill>
                  <a:srgbClr val="FF3300"/>
                </a:solidFill>
              </a:rPr>
              <a:t>Class Exercise</a:t>
            </a:r>
            <a:endParaRPr lang="en-GB" altLang="en-US">
              <a:solidFill>
                <a:srgbClr val="FF3300"/>
              </a:solidFill>
            </a:endParaRPr>
          </a:p>
        </p:txBody>
      </p:sp>
      <p:grpSp>
        <p:nvGrpSpPr>
          <p:cNvPr id="51203" name="Group 3"/>
          <p:cNvGrpSpPr/>
          <p:nvPr/>
        </p:nvGrpSpPr>
        <p:grpSpPr bwMode="auto">
          <a:xfrm>
            <a:off x="900113" y="1989138"/>
            <a:ext cx="7226300" cy="4648200"/>
            <a:chOff x="584" y="1056"/>
            <a:chExt cx="4552" cy="2928"/>
          </a:xfrm>
        </p:grpSpPr>
        <p:grpSp>
          <p:nvGrpSpPr>
            <p:cNvPr id="51204" name="Group 4"/>
            <p:cNvGrpSpPr/>
            <p:nvPr/>
          </p:nvGrpSpPr>
          <p:grpSpPr bwMode="auto">
            <a:xfrm>
              <a:off x="2072" y="1056"/>
              <a:ext cx="1528" cy="775"/>
              <a:chOff x="2020" y="1177"/>
              <a:chExt cx="1528" cy="775"/>
            </a:xfrm>
          </p:grpSpPr>
          <p:sp>
            <p:nvSpPr>
              <p:cNvPr id="51205" name="Oval 5"/>
              <p:cNvSpPr>
                <a:spLocks noChangeArrowheads="1"/>
              </p:cNvSpPr>
              <p:nvPr/>
            </p:nvSpPr>
            <p:spPr bwMode="auto">
              <a:xfrm>
                <a:off x="2020" y="1177"/>
                <a:ext cx="1528" cy="775"/>
              </a:xfrm>
              <a:prstGeom prst="ellipse">
                <a:avLst/>
              </a:prstGeom>
              <a:solidFill>
                <a:srgbClr val="D5AFD0"/>
              </a:solidFill>
              <a:ln w="12700">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06" name="Rectangle 6"/>
              <p:cNvSpPr>
                <a:spLocks noChangeArrowheads="1"/>
              </p:cNvSpPr>
              <p:nvPr/>
            </p:nvSpPr>
            <p:spPr bwMode="auto">
              <a:xfrm>
                <a:off x="2108" y="1451"/>
                <a:ext cx="1378" cy="229"/>
              </a:xfrm>
              <a:prstGeom prst="rect">
                <a:avLst/>
              </a:prstGeom>
              <a:solidFill>
                <a:srgbClr val="D5AFD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b="1" i="1"/>
                  <a:t>Local Government</a:t>
                </a:r>
                <a:endParaRPr lang="en-GB" altLang="en-US" b="1" i="1">
                  <a:latin typeface="Times New Roman" panose="02020603050405020304" pitchFamily="18" charset="0"/>
                </a:endParaRPr>
              </a:p>
            </p:txBody>
          </p:sp>
        </p:grpSp>
        <p:grpSp>
          <p:nvGrpSpPr>
            <p:cNvPr id="51207" name="Group 7"/>
            <p:cNvGrpSpPr/>
            <p:nvPr/>
          </p:nvGrpSpPr>
          <p:grpSpPr bwMode="auto">
            <a:xfrm>
              <a:off x="3608" y="2400"/>
              <a:ext cx="1528" cy="775"/>
              <a:chOff x="4080" y="2976"/>
              <a:chExt cx="1528" cy="775"/>
            </a:xfrm>
          </p:grpSpPr>
          <p:sp>
            <p:nvSpPr>
              <p:cNvPr id="51208" name="Oval 8"/>
              <p:cNvSpPr>
                <a:spLocks noChangeArrowheads="1"/>
              </p:cNvSpPr>
              <p:nvPr/>
            </p:nvSpPr>
            <p:spPr bwMode="auto">
              <a:xfrm>
                <a:off x="4080" y="2976"/>
                <a:ext cx="1528" cy="775"/>
              </a:xfrm>
              <a:prstGeom prst="ellipse">
                <a:avLst/>
              </a:prstGeom>
              <a:solidFill>
                <a:srgbClr val="D5AFD0"/>
              </a:solidFill>
              <a:ln w="12700">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09" name="Rectangle 9"/>
              <p:cNvSpPr>
                <a:spLocks noChangeArrowheads="1"/>
              </p:cNvSpPr>
              <p:nvPr/>
            </p:nvSpPr>
            <p:spPr bwMode="auto">
              <a:xfrm>
                <a:off x="4142" y="3216"/>
                <a:ext cx="1442" cy="229"/>
              </a:xfrm>
              <a:prstGeom prst="rect">
                <a:avLst/>
              </a:prstGeom>
              <a:solidFill>
                <a:srgbClr val="D5AFD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b="1" i="1"/>
                  <a:t>Local Communities</a:t>
                </a:r>
                <a:endParaRPr lang="en-GB" altLang="en-US" b="1" i="1">
                  <a:latin typeface="Times New Roman" panose="02020603050405020304" pitchFamily="18" charset="0"/>
                </a:endParaRPr>
              </a:p>
            </p:txBody>
          </p:sp>
        </p:grpSp>
        <p:grpSp>
          <p:nvGrpSpPr>
            <p:cNvPr id="51210" name="Group 10"/>
            <p:cNvGrpSpPr/>
            <p:nvPr/>
          </p:nvGrpSpPr>
          <p:grpSpPr bwMode="auto">
            <a:xfrm>
              <a:off x="632" y="1482"/>
              <a:ext cx="1528" cy="774"/>
              <a:chOff x="436" y="1491"/>
              <a:chExt cx="1528" cy="774"/>
            </a:xfrm>
          </p:grpSpPr>
          <p:sp>
            <p:nvSpPr>
              <p:cNvPr id="51211" name="Oval 11"/>
              <p:cNvSpPr>
                <a:spLocks noChangeArrowheads="1"/>
              </p:cNvSpPr>
              <p:nvPr/>
            </p:nvSpPr>
            <p:spPr bwMode="auto">
              <a:xfrm>
                <a:off x="436" y="1491"/>
                <a:ext cx="1528" cy="774"/>
              </a:xfrm>
              <a:prstGeom prst="ellipse">
                <a:avLst/>
              </a:prstGeom>
              <a:solidFill>
                <a:srgbClr val="D5AFD0"/>
              </a:solidFill>
              <a:ln w="12700">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2" name="Rectangle 12"/>
              <p:cNvSpPr>
                <a:spLocks noChangeArrowheads="1"/>
              </p:cNvSpPr>
              <p:nvPr/>
            </p:nvSpPr>
            <p:spPr bwMode="auto">
              <a:xfrm>
                <a:off x="527" y="1666"/>
                <a:ext cx="1346" cy="402"/>
              </a:xfrm>
              <a:prstGeom prst="rect">
                <a:avLst/>
              </a:prstGeom>
              <a:solidFill>
                <a:srgbClr val="D5AFD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b="1" i="1"/>
                  <a:t>Local Developers/</a:t>
                </a:r>
                <a:endParaRPr lang="en-GB" altLang="en-US" b="1" i="1"/>
              </a:p>
              <a:p>
                <a:pPr algn="ctr" eaLnBrk="0" hangingPunct="0"/>
                <a:r>
                  <a:rPr lang="en-GB" altLang="en-US" b="1" i="1"/>
                  <a:t>Investors</a:t>
                </a:r>
                <a:endParaRPr lang="en-GB" altLang="en-US" b="1" i="1">
                  <a:latin typeface="Times New Roman" panose="02020603050405020304" pitchFamily="18" charset="0"/>
                </a:endParaRPr>
              </a:p>
            </p:txBody>
          </p:sp>
        </p:grpSp>
        <p:grpSp>
          <p:nvGrpSpPr>
            <p:cNvPr id="51213" name="Group 13"/>
            <p:cNvGrpSpPr/>
            <p:nvPr/>
          </p:nvGrpSpPr>
          <p:grpSpPr bwMode="auto">
            <a:xfrm>
              <a:off x="584" y="2400"/>
              <a:ext cx="1528" cy="775"/>
              <a:chOff x="576" y="2256"/>
              <a:chExt cx="1528" cy="775"/>
            </a:xfrm>
          </p:grpSpPr>
          <p:sp>
            <p:nvSpPr>
              <p:cNvPr id="51214" name="Oval 14"/>
              <p:cNvSpPr>
                <a:spLocks noChangeArrowheads="1"/>
              </p:cNvSpPr>
              <p:nvPr/>
            </p:nvSpPr>
            <p:spPr bwMode="auto">
              <a:xfrm>
                <a:off x="576" y="2256"/>
                <a:ext cx="1528" cy="775"/>
              </a:xfrm>
              <a:prstGeom prst="ellipse">
                <a:avLst/>
              </a:prstGeom>
              <a:solidFill>
                <a:srgbClr val="D5AFD0"/>
              </a:solidFill>
              <a:ln w="12700">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5" name="Rectangle 15"/>
              <p:cNvSpPr>
                <a:spLocks noChangeArrowheads="1"/>
              </p:cNvSpPr>
              <p:nvPr/>
            </p:nvSpPr>
            <p:spPr bwMode="auto">
              <a:xfrm>
                <a:off x="759" y="2527"/>
                <a:ext cx="1266" cy="229"/>
              </a:xfrm>
              <a:prstGeom prst="rect">
                <a:avLst/>
              </a:prstGeom>
              <a:solidFill>
                <a:srgbClr val="D5AFD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b="1" i="1"/>
                  <a:t>Local Employers</a:t>
                </a:r>
                <a:endParaRPr lang="en-GB" altLang="en-US" b="1" i="1">
                  <a:latin typeface="Times New Roman" panose="02020603050405020304" pitchFamily="18" charset="0"/>
                </a:endParaRPr>
              </a:p>
            </p:txBody>
          </p:sp>
        </p:grpSp>
        <p:grpSp>
          <p:nvGrpSpPr>
            <p:cNvPr id="51216" name="Group 16"/>
            <p:cNvGrpSpPr/>
            <p:nvPr/>
          </p:nvGrpSpPr>
          <p:grpSpPr bwMode="auto">
            <a:xfrm>
              <a:off x="1160" y="3209"/>
              <a:ext cx="1528" cy="775"/>
              <a:chOff x="2068" y="2743"/>
              <a:chExt cx="1528" cy="775"/>
            </a:xfrm>
          </p:grpSpPr>
          <p:sp>
            <p:nvSpPr>
              <p:cNvPr id="51217" name="Oval 17"/>
              <p:cNvSpPr>
                <a:spLocks noChangeArrowheads="1"/>
              </p:cNvSpPr>
              <p:nvPr/>
            </p:nvSpPr>
            <p:spPr bwMode="auto">
              <a:xfrm>
                <a:off x="2068" y="2743"/>
                <a:ext cx="1528" cy="775"/>
              </a:xfrm>
              <a:prstGeom prst="ellipse">
                <a:avLst/>
              </a:prstGeom>
              <a:solidFill>
                <a:srgbClr val="D5AFD0"/>
              </a:solidFill>
              <a:ln w="12700">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8" name="Rectangle 18"/>
              <p:cNvSpPr>
                <a:spLocks noChangeArrowheads="1"/>
              </p:cNvSpPr>
              <p:nvPr/>
            </p:nvSpPr>
            <p:spPr bwMode="auto">
              <a:xfrm>
                <a:off x="2187" y="2957"/>
                <a:ext cx="1290" cy="229"/>
              </a:xfrm>
              <a:prstGeom prst="rect">
                <a:avLst/>
              </a:prstGeom>
              <a:solidFill>
                <a:srgbClr val="D5AFD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b="1" i="1"/>
                  <a:t>Local Employees</a:t>
                </a:r>
                <a:endParaRPr lang="en-GB" altLang="en-US" b="1" i="1">
                  <a:latin typeface="Times New Roman" panose="02020603050405020304" pitchFamily="18" charset="0"/>
                </a:endParaRPr>
              </a:p>
            </p:txBody>
          </p:sp>
        </p:grpSp>
        <p:grpSp>
          <p:nvGrpSpPr>
            <p:cNvPr id="51219" name="Group 19"/>
            <p:cNvGrpSpPr/>
            <p:nvPr/>
          </p:nvGrpSpPr>
          <p:grpSpPr bwMode="auto">
            <a:xfrm>
              <a:off x="3504" y="1481"/>
              <a:ext cx="1528" cy="775"/>
              <a:chOff x="3648" y="816"/>
              <a:chExt cx="1528" cy="775"/>
            </a:xfrm>
          </p:grpSpPr>
          <p:sp>
            <p:nvSpPr>
              <p:cNvPr id="51220" name="Oval 20"/>
              <p:cNvSpPr>
                <a:spLocks noChangeArrowheads="1"/>
              </p:cNvSpPr>
              <p:nvPr/>
            </p:nvSpPr>
            <p:spPr bwMode="auto">
              <a:xfrm>
                <a:off x="3648" y="816"/>
                <a:ext cx="1528" cy="775"/>
              </a:xfrm>
              <a:prstGeom prst="ellipse">
                <a:avLst/>
              </a:prstGeom>
              <a:solidFill>
                <a:srgbClr val="D5AFD0"/>
              </a:solidFill>
              <a:ln w="12700">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21" name="Rectangle 21"/>
              <p:cNvSpPr>
                <a:spLocks noChangeArrowheads="1"/>
              </p:cNvSpPr>
              <p:nvPr/>
            </p:nvSpPr>
            <p:spPr bwMode="auto">
              <a:xfrm>
                <a:off x="3818" y="960"/>
                <a:ext cx="1178" cy="402"/>
              </a:xfrm>
              <a:prstGeom prst="rect">
                <a:avLst/>
              </a:prstGeom>
              <a:solidFill>
                <a:srgbClr val="D5AFD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b="1" i="1"/>
                  <a:t>Special Interest</a:t>
                </a:r>
                <a:endParaRPr lang="en-GB" altLang="en-US" b="1" i="1"/>
              </a:p>
              <a:p>
                <a:pPr algn="ctr" eaLnBrk="0" hangingPunct="0"/>
                <a:r>
                  <a:rPr lang="en-GB" altLang="en-US" b="1" i="1"/>
                  <a:t>Groups</a:t>
                </a:r>
                <a:endParaRPr lang="en-GB" altLang="en-US" b="1" i="1"/>
              </a:p>
            </p:txBody>
          </p:sp>
        </p:grpSp>
        <p:grpSp>
          <p:nvGrpSpPr>
            <p:cNvPr id="51222" name="Group 22"/>
            <p:cNvGrpSpPr/>
            <p:nvPr/>
          </p:nvGrpSpPr>
          <p:grpSpPr bwMode="auto">
            <a:xfrm>
              <a:off x="1680" y="1821"/>
              <a:ext cx="2256" cy="1443"/>
              <a:chOff x="1728" y="1677"/>
              <a:chExt cx="2256" cy="1443"/>
            </a:xfrm>
          </p:grpSpPr>
          <p:graphicFrame>
            <p:nvGraphicFramePr>
              <p:cNvPr id="51223" name="Object 23">
                <a:hlinkClick r:id="" action="ppaction://ole?verb=0"/>
              </p:cNvPr>
              <p:cNvGraphicFramePr/>
              <p:nvPr/>
            </p:nvGraphicFramePr>
            <p:xfrm>
              <a:off x="1728" y="1677"/>
              <a:ext cx="2256" cy="1443"/>
            </p:xfrm>
            <a:graphic>
              <a:graphicData uri="http://schemas.openxmlformats.org/presentationml/2006/ole">
                <mc:AlternateContent xmlns:mc="http://schemas.openxmlformats.org/markup-compatibility/2006">
                  <mc:Choice xmlns:v="urn:schemas-microsoft-com:vml" Requires="v">
                    <p:oleObj spid="_x0000_s7172" name="Lotus SmartPics Image" r:id="rId1" imgW="35728275" imgH="36680775" progId="LotusSmartPicsImage">
                      <p:embed/>
                    </p:oleObj>
                  </mc:Choice>
                  <mc:Fallback>
                    <p:oleObj name="Lotus SmartPics Image" r:id="rId1" imgW="35728275" imgH="36680775" progId="LotusSmartPicsImage">
                      <p:embed/>
                      <p:pic>
                        <p:nvPicPr>
                          <p:cNvPr id="0" name="Object 23">
                            <a:hlinkClick r:id="" action="ppaction://ole?verb=0"/>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8" y="1677"/>
                            <a:ext cx="2256" cy="1443"/>
                          </a:xfrm>
                          <a:prstGeom prst="rect">
                            <a:avLst/>
                          </a:prstGeom>
                          <a:noFill/>
                          <a:ln>
                            <a:noFill/>
                          </a:ln>
                          <a:effectLst/>
                          <a:extLst>
                            <a:ext uri="{909E8E84-426E-40DD-AFC4-6F175D3DCCD1}">
                              <a14:hiddenFill xmlns:a14="http://schemas.microsoft.com/office/drawing/2010/main">
                                <a:solidFill>
                                  <a:srgbClr val="D5AFD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224" name="Rectangle 24"/>
              <p:cNvSpPr>
                <a:spLocks noChangeArrowheads="1"/>
              </p:cNvSpPr>
              <p:nvPr/>
            </p:nvSpPr>
            <p:spPr bwMode="auto">
              <a:xfrm>
                <a:off x="2346" y="2199"/>
                <a:ext cx="972" cy="325"/>
              </a:xfrm>
              <a:prstGeom prst="rect">
                <a:avLst/>
              </a:prstGeom>
              <a:noFill/>
              <a:ln>
                <a:noFill/>
              </a:ln>
              <a:effectLst/>
              <a:extLst>
                <a:ext uri="{909E8E84-426E-40DD-AFC4-6F175D3DCCD1}">
                  <a14:hiddenFill xmlns:a14="http://schemas.microsoft.com/office/drawing/2010/main">
                    <a:solidFill>
                      <a:srgbClr val="D5AFD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sz="2800" b="1" i="1">
                    <a:latin typeface="Times New Roman" panose="02020603050405020304" pitchFamily="18" charset="0"/>
                  </a:rPr>
                  <a:t>Conflict?</a:t>
                </a:r>
                <a:endParaRPr lang="en-GB" altLang="en-US" sz="2800" b="1" i="1">
                  <a:latin typeface="Times New Roman" panose="02020603050405020304" pitchFamily="18" charset="0"/>
                </a:endParaRPr>
              </a:p>
            </p:txBody>
          </p:sp>
        </p:grpSp>
        <p:grpSp>
          <p:nvGrpSpPr>
            <p:cNvPr id="51225" name="Group 25"/>
            <p:cNvGrpSpPr/>
            <p:nvPr/>
          </p:nvGrpSpPr>
          <p:grpSpPr bwMode="auto">
            <a:xfrm>
              <a:off x="2888" y="3168"/>
              <a:ext cx="1528" cy="775"/>
              <a:chOff x="2068" y="2743"/>
              <a:chExt cx="1528" cy="775"/>
            </a:xfrm>
          </p:grpSpPr>
          <p:sp>
            <p:nvSpPr>
              <p:cNvPr id="51226" name="Oval 26"/>
              <p:cNvSpPr>
                <a:spLocks noChangeArrowheads="1"/>
              </p:cNvSpPr>
              <p:nvPr/>
            </p:nvSpPr>
            <p:spPr bwMode="auto">
              <a:xfrm>
                <a:off x="2068" y="2743"/>
                <a:ext cx="1528" cy="775"/>
              </a:xfrm>
              <a:prstGeom prst="ellipse">
                <a:avLst/>
              </a:prstGeom>
              <a:solidFill>
                <a:srgbClr val="D5AFD0"/>
              </a:solidFill>
              <a:ln w="12700">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27" name="Rectangle 27"/>
              <p:cNvSpPr>
                <a:spLocks noChangeArrowheads="1"/>
              </p:cNvSpPr>
              <p:nvPr/>
            </p:nvSpPr>
            <p:spPr bwMode="auto">
              <a:xfrm>
                <a:off x="2491" y="2957"/>
                <a:ext cx="682" cy="229"/>
              </a:xfrm>
              <a:prstGeom prst="rect">
                <a:avLst/>
              </a:prstGeom>
              <a:solidFill>
                <a:srgbClr val="D5AFD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GB" altLang="en-US" b="1" i="1"/>
                  <a:t>Tourists</a:t>
                </a:r>
                <a:endParaRPr lang="en-GB" altLang="en-US" b="1" i="1">
                  <a:latin typeface="Times New Roman" panose="02020603050405020304" pitchFamily="18" charset="0"/>
                </a:endParaRPr>
              </a:p>
            </p:txBody>
          </p:sp>
        </p:grpSp>
      </p:grpSp>
      <p:sp>
        <p:nvSpPr>
          <p:cNvPr id="51228" name="Rectangle 28"/>
          <p:cNvSpPr>
            <a:spLocks noChangeArrowheads="1"/>
          </p:cNvSpPr>
          <p:nvPr/>
        </p:nvSpPr>
        <p:spPr bwMode="auto">
          <a:xfrm>
            <a:off x="179388" y="1196975"/>
            <a:ext cx="878363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400" b="1" dirty="0">
                <a:latin typeface="Times New Roman" panose="02020603050405020304" pitchFamily="18" charset="0"/>
              </a:rPr>
              <a:t>Identify and comment on the potential conflicts between different stakeholder groupings during the tourism development process</a:t>
            </a:r>
            <a:endParaRPr lang="en-GB" altLang="en-US" sz="2400" b="1"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1203"/>
                                        </p:tgtEl>
                                        <p:attrNameLst>
                                          <p:attrName>style.visibility</p:attrName>
                                        </p:attrNameLst>
                                      </p:cBhvr>
                                      <p:to>
                                        <p:strVal val="visible"/>
                                      </p:to>
                                    </p:set>
                                    <p:anim calcmode="lin" valueType="num">
                                      <p:cBhvr additive="base">
                                        <p:cTn id="7" dur="500" fill="hold"/>
                                        <p:tgtEl>
                                          <p:spTgt spid="51203"/>
                                        </p:tgtEl>
                                        <p:attrNameLst>
                                          <p:attrName>ppt_x</p:attrName>
                                        </p:attrNameLst>
                                      </p:cBhvr>
                                      <p:tavLst>
                                        <p:tav tm="0">
                                          <p:val>
                                            <p:strVal val="0-#ppt_w/2"/>
                                          </p:val>
                                        </p:tav>
                                        <p:tav tm="100000">
                                          <p:val>
                                            <p:strVal val="#ppt_x"/>
                                          </p:val>
                                        </p:tav>
                                      </p:tavLst>
                                    </p:anim>
                                    <p:anim calcmode="lin" valueType="num">
                                      <p:cBhvr additive="base">
                                        <p:cTn id="8" dur="500" fill="hold"/>
                                        <p:tgtEl>
                                          <p:spTgt spid="512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normAutofit fontScale="90000"/>
          </a:bodyPr>
          <a:lstStyle/>
          <a:p>
            <a:r>
              <a:rPr lang="en-GB" altLang="en-US" sz="4000" dirty="0">
                <a:solidFill>
                  <a:srgbClr val="FF3300"/>
                </a:solidFill>
              </a:rPr>
              <a:t>Areas of common conflicts in hospitality and tourism development</a:t>
            </a:r>
            <a:endParaRPr lang="en-GB" altLang="en-US" sz="4000" dirty="0">
              <a:solidFill>
                <a:srgbClr val="FF3300"/>
              </a:solidFill>
            </a:endParaRPr>
          </a:p>
        </p:txBody>
      </p:sp>
      <p:sp>
        <p:nvSpPr>
          <p:cNvPr id="53251" name="Text Box 3"/>
          <p:cNvSpPr txBox="1">
            <a:spLocks noChangeArrowheads="1"/>
          </p:cNvSpPr>
          <p:nvPr/>
        </p:nvSpPr>
        <p:spPr bwMode="auto">
          <a:xfrm>
            <a:off x="609600" y="1981200"/>
            <a:ext cx="7921625" cy="1625600"/>
          </a:xfrm>
          <a:prstGeom prst="rect">
            <a:avLst/>
          </a:prstGeom>
          <a:solidFill>
            <a:schemeClr val="bg1"/>
          </a:soli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b="1" dirty="0"/>
              <a:t>“There is considerable scope for tension between those with </a:t>
            </a:r>
            <a:endParaRPr lang="en-GB" altLang="en-US" sz="2000" b="1" dirty="0"/>
          </a:p>
          <a:p>
            <a:r>
              <a:rPr lang="en-GB" altLang="en-US" sz="2000" b="1" dirty="0"/>
              <a:t>  the power to grant or withhold planning permission, the </a:t>
            </a:r>
            <a:endParaRPr lang="en-GB" altLang="en-US" sz="2000" b="1" dirty="0"/>
          </a:p>
          <a:p>
            <a:r>
              <a:rPr lang="en-GB" altLang="en-US" sz="2000" b="1" dirty="0"/>
              <a:t>  planning authorities; and those wishing to construct new </a:t>
            </a:r>
            <a:endParaRPr lang="en-GB" altLang="en-US" sz="2000" b="1" dirty="0"/>
          </a:p>
          <a:p>
            <a:r>
              <a:rPr lang="en-GB" altLang="en-US" sz="2000" b="1" dirty="0"/>
              <a:t>  developments, the developers and operators.”</a:t>
            </a:r>
            <a:endParaRPr lang="en-GB" altLang="en-US" sz="2000" b="1" dirty="0"/>
          </a:p>
          <a:p>
            <a:r>
              <a:rPr lang="en-GB" altLang="en-US" sz="2000" b="1" dirty="0">
                <a:latin typeface="Times New Roman" panose="02020603050405020304" pitchFamily="18" charset="0"/>
              </a:rPr>
              <a:t>				         </a:t>
            </a:r>
            <a:r>
              <a:rPr lang="en-GB" altLang="en-US" b="1" i="1" dirty="0"/>
              <a:t>Davidson &amp; Maitland (1997:175)</a:t>
            </a:r>
            <a:endParaRPr lang="en-GB" altLang="en-US" b="1" i="1" dirty="0"/>
          </a:p>
        </p:txBody>
      </p:sp>
      <p:sp>
        <p:nvSpPr>
          <p:cNvPr id="53252" name="Text Box 4"/>
          <p:cNvSpPr txBox="1">
            <a:spLocks noChangeArrowheads="1"/>
          </p:cNvSpPr>
          <p:nvPr/>
        </p:nvSpPr>
        <p:spPr bwMode="auto">
          <a:xfrm>
            <a:off x="838200" y="4114800"/>
            <a:ext cx="7848600" cy="1625600"/>
          </a:xfrm>
          <a:prstGeom prst="rect">
            <a:avLst/>
          </a:prstGeom>
          <a:solidFill>
            <a:schemeClr val="bg1"/>
          </a:soli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b="1" dirty="0"/>
              <a:t>“Opposition to the growth of tourism in an area or the </a:t>
            </a:r>
            <a:endParaRPr lang="en-GB" altLang="en-US" sz="2000" b="1" dirty="0"/>
          </a:p>
          <a:p>
            <a:r>
              <a:rPr lang="en-GB" altLang="en-US" sz="2000" b="1" dirty="0"/>
              <a:t>  establishment of specific tourism developments often arises </a:t>
            </a:r>
            <a:endParaRPr lang="en-GB" altLang="en-US" sz="2000" b="1" dirty="0"/>
          </a:p>
          <a:p>
            <a:r>
              <a:rPr lang="en-GB" altLang="en-US" sz="2000" b="1" dirty="0"/>
              <a:t>  because access to common resources … is coveted by other </a:t>
            </a:r>
            <a:endParaRPr lang="en-GB" altLang="en-US" sz="2000" b="1" dirty="0"/>
          </a:p>
          <a:p>
            <a:r>
              <a:rPr lang="en-GB" altLang="en-US" sz="2000" b="1" dirty="0"/>
              <a:t>  users with different, often incompatible interests”</a:t>
            </a:r>
            <a:endParaRPr lang="en-GB" altLang="en-US" sz="2000" b="1" dirty="0">
              <a:latin typeface="Times New Roman" panose="02020603050405020304" pitchFamily="18" charset="0"/>
            </a:endParaRPr>
          </a:p>
          <a:p>
            <a:r>
              <a:rPr lang="en-GB" altLang="en-US" sz="2000" b="1" dirty="0">
                <a:latin typeface="Times New Roman" panose="02020603050405020304" pitchFamily="18" charset="0"/>
              </a:rPr>
              <a:t>				 	                   </a:t>
            </a:r>
            <a:r>
              <a:rPr lang="en-GB" altLang="en-US" b="1" i="1" dirty="0"/>
              <a:t>Hall (2000:182)</a:t>
            </a:r>
            <a:endParaRPr lang="en-GB" altLang="en-US" b="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additive="base">
                                        <p:cTn id="7" dur="500" fill="hold"/>
                                        <p:tgtEl>
                                          <p:spTgt spid="53251"/>
                                        </p:tgtEl>
                                        <p:attrNameLst>
                                          <p:attrName>ppt_x</p:attrName>
                                        </p:attrNameLst>
                                      </p:cBhvr>
                                      <p:tavLst>
                                        <p:tav tm="0">
                                          <p:val>
                                            <p:strVal val="0-#ppt_w/2"/>
                                          </p:val>
                                        </p:tav>
                                        <p:tav tm="100000">
                                          <p:val>
                                            <p:strVal val="#ppt_x"/>
                                          </p:val>
                                        </p:tav>
                                      </p:tavLst>
                                    </p:anim>
                                    <p:anim calcmode="lin" valueType="num">
                                      <p:cBhvr additive="base">
                                        <p:cTn id="8" dur="500" fill="hold"/>
                                        <p:tgtEl>
                                          <p:spTgt spid="5325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3252"/>
                                        </p:tgtEl>
                                        <p:attrNameLst>
                                          <p:attrName>style.visibility</p:attrName>
                                        </p:attrNameLst>
                                      </p:cBhvr>
                                      <p:to>
                                        <p:strVal val="visible"/>
                                      </p:to>
                                    </p:set>
                                    <p:anim calcmode="lin" valueType="num">
                                      <p:cBhvr additive="base">
                                        <p:cTn id="13" dur="500" fill="hold"/>
                                        <p:tgtEl>
                                          <p:spTgt spid="53252"/>
                                        </p:tgtEl>
                                        <p:attrNameLst>
                                          <p:attrName>ppt_x</p:attrName>
                                        </p:attrNameLst>
                                      </p:cBhvr>
                                      <p:tavLst>
                                        <p:tav tm="0">
                                          <p:val>
                                            <p:strVal val="0-#ppt_w/2"/>
                                          </p:val>
                                        </p:tav>
                                        <p:tav tm="100000">
                                          <p:val>
                                            <p:strVal val="#ppt_x"/>
                                          </p:val>
                                        </p:tav>
                                      </p:tavLst>
                                    </p:anim>
                                    <p:anim calcmode="lin" valueType="num">
                                      <p:cBhvr additive="base">
                                        <p:cTn id="14" dur="500" fill="hold"/>
                                        <p:tgtEl>
                                          <p:spTgt spid="53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autoUpdateAnimBg="0"/>
      <p:bldP spid="53252"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idx="4294967295"/>
          </p:nvPr>
        </p:nvSpPr>
        <p:spPr>
          <a:xfrm>
            <a:off x="0" y="274638"/>
            <a:ext cx="8229600" cy="1143000"/>
          </a:xfrm>
        </p:spPr>
        <p:txBody>
          <a:bodyPr>
            <a:normAutofit fontScale="90000"/>
          </a:bodyPr>
          <a:lstStyle/>
          <a:p>
            <a:r>
              <a:rPr lang="en-US" altLang="en-US" sz="4000">
                <a:solidFill>
                  <a:srgbClr val="FF3300"/>
                </a:solidFill>
              </a:rPr>
              <a:t>Tourism and Cultural Heritage Management</a:t>
            </a:r>
            <a:endParaRPr lang="en-GB" altLang="en-US" sz="4000">
              <a:solidFill>
                <a:srgbClr val="FF3300"/>
              </a:solidFill>
            </a:endParaRPr>
          </a:p>
        </p:txBody>
      </p:sp>
      <p:sp>
        <p:nvSpPr>
          <p:cNvPr id="3075" name="Rectangle 3"/>
          <p:cNvSpPr>
            <a:spLocks noGrp="1" noChangeArrowheads="1"/>
          </p:cNvSpPr>
          <p:nvPr>
            <p:ph type="body" idx="4294967295"/>
          </p:nvPr>
        </p:nvSpPr>
        <p:spPr>
          <a:xfrm>
            <a:off x="0" y="1600200"/>
            <a:ext cx="8229600" cy="4525963"/>
          </a:xfrm>
        </p:spPr>
        <p:txBody>
          <a:bodyPr/>
          <a:lstStyle/>
          <a:p>
            <a:r>
              <a:rPr lang="en-US" altLang="en-US" sz="2400" b="1" dirty="0"/>
              <a:t>` It is not surprising that tourism and cultural heritage management view each other with suspicion for they share very little in common apart form their resource base’ </a:t>
            </a:r>
            <a:endParaRPr lang="en-US" altLang="en-US" sz="2400" b="1" dirty="0"/>
          </a:p>
          <a:p>
            <a:pPr>
              <a:buFontTx/>
              <a:buNone/>
            </a:pPr>
            <a:r>
              <a:rPr lang="en-US" altLang="en-US" b="1" dirty="0"/>
              <a:t>                                 </a:t>
            </a:r>
            <a:r>
              <a:rPr lang="en-US" altLang="en-US" sz="2000" b="1" dirty="0"/>
              <a:t>Mc </a:t>
            </a:r>
            <a:r>
              <a:rPr lang="en-US" altLang="en-US" sz="2000" b="1" dirty="0" err="1"/>
              <a:t>kercher</a:t>
            </a:r>
            <a:r>
              <a:rPr lang="en-US" altLang="en-US" sz="2000" b="1" dirty="0"/>
              <a:t> &amp; Du </a:t>
            </a:r>
            <a:r>
              <a:rPr lang="en-US" altLang="en-US" sz="2000" b="1" dirty="0" err="1"/>
              <a:t>Cros</a:t>
            </a:r>
            <a:r>
              <a:rPr lang="en-US" altLang="en-US" sz="2000" b="1" dirty="0"/>
              <a:t> (2002:13)</a:t>
            </a:r>
            <a:endParaRPr lang="en-GB" altLang="en-US" sz="20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4213" y="260350"/>
            <a:ext cx="7772400" cy="1143000"/>
          </a:xfrm>
        </p:spPr>
        <p:txBody>
          <a:bodyPr>
            <a:normAutofit fontScale="90000"/>
          </a:bodyPr>
          <a:lstStyle/>
          <a:p>
            <a:r>
              <a:rPr lang="en-GB" altLang="en-US" sz="4000" b="1">
                <a:solidFill>
                  <a:srgbClr val="FF3300"/>
                </a:solidFill>
              </a:rPr>
              <a:t>Conflict situation Resolution Methods</a:t>
            </a:r>
            <a:endParaRPr lang="en-GB" altLang="en-US" sz="4000" b="1">
              <a:solidFill>
                <a:srgbClr val="FF3300"/>
              </a:solidFill>
            </a:endParaRPr>
          </a:p>
        </p:txBody>
      </p:sp>
      <p:sp>
        <p:nvSpPr>
          <p:cNvPr id="55299" name="Rectangle 3"/>
          <p:cNvSpPr>
            <a:spLocks noGrp="1" noChangeArrowheads="1"/>
          </p:cNvSpPr>
          <p:nvPr>
            <p:ph type="body" idx="1"/>
          </p:nvPr>
        </p:nvSpPr>
        <p:spPr>
          <a:xfrm>
            <a:off x="250825" y="1412875"/>
            <a:ext cx="8713788" cy="5445125"/>
          </a:xfrm>
        </p:spPr>
        <p:txBody>
          <a:bodyPr/>
          <a:lstStyle/>
          <a:p>
            <a:r>
              <a:rPr lang="en-GB" altLang="en-US" sz="2400" dirty="0"/>
              <a:t>Joint management agreement / co-management scheme</a:t>
            </a:r>
            <a:endParaRPr lang="en-GB" altLang="en-US" sz="2400" dirty="0"/>
          </a:p>
          <a:p>
            <a:r>
              <a:rPr lang="en-GB" altLang="en-US" sz="2400" dirty="0"/>
              <a:t>Consultation and bargaining  </a:t>
            </a:r>
            <a:endParaRPr lang="en-GB" altLang="en-US" sz="2400" dirty="0"/>
          </a:p>
          <a:p>
            <a:r>
              <a:rPr lang="en-GB" altLang="en-US" sz="2400" dirty="0"/>
              <a:t>Education </a:t>
            </a:r>
            <a:endParaRPr lang="en-GB" altLang="en-US" sz="2400" dirty="0"/>
          </a:p>
          <a:p>
            <a:r>
              <a:rPr lang="en-GB" altLang="en-US" sz="2400" dirty="0"/>
              <a:t>Arbitration </a:t>
            </a:r>
            <a:endParaRPr lang="en-GB" altLang="en-US" sz="2400" dirty="0"/>
          </a:p>
        </p:txBody>
      </p:sp>
      <p:sp>
        <p:nvSpPr>
          <p:cNvPr id="55300" name="Text Box 4"/>
          <p:cNvSpPr txBox="1">
            <a:spLocks noChangeArrowheads="1"/>
          </p:cNvSpPr>
          <p:nvPr/>
        </p:nvSpPr>
        <p:spPr bwMode="auto">
          <a:xfrm>
            <a:off x="323850" y="3141663"/>
            <a:ext cx="8610600" cy="1625600"/>
          </a:xfrm>
          <a:prstGeom prst="rect">
            <a:avLst/>
          </a:prstGeom>
          <a:solidFill>
            <a:schemeClr val="bg1"/>
          </a:soli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b="1" dirty="0">
                <a:solidFill>
                  <a:schemeClr val="accent2"/>
                </a:solidFill>
              </a:rPr>
              <a:t>“</a:t>
            </a:r>
            <a:r>
              <a:rPr lang="en-GB" altLang="en-US" sz="2000" b="1" dirty="0"/>
              <a:t>Conflict resolution can take a number of forms, ranging from</a:t>
            </a:r>
            <a:endParaRPr lang="en-GB" altLang="en-US" sz="2000" b="1" dirty="0"/>
          </a:p>
          <a:p>
            <a:r>
              <a:rPr lang="en-GB" altLang="en-US" sz="2000" b="1" dirty="0"/>
              <a:t>  information exchange to mediation involving a neutral third party,  </a:t>
            </a:r>
            <a:endParaRPr lang="en-GB" altLang="en-US" sz="2000" b="1" dirty="0"/>
          </a:p>
          <a:p>
            <a:r>
              <a:rPr lang="en-GB" altLang="en-US" sz="2000" b="1" dirty="0"/>
              <a:t>  through to binding arbitration in which a decision- making function </a:t>
            </a:r>
            <a:endParaRPr lang="en-GB" altLang="en-US" sz="2000" b="1" dirty="0"/>
          </a:p>
          <a:p>
            <a:r>
              <a:rPr lang="en-GB" altLang="en-US" sz="2000" b="1" dirty="0"/>
              <a:t>  is mutually given to a third party by the affected stakeholders.”</a:t>
            </a:r>
            <a:endParaRPr lang="en-GB" altLang="en-US" sz="2000" b="1" dirty="0"/>
          </a:p>
          <a:p>
            <a:r>
              <a:rPr lang="en-GB" altLang="en-US" sz="2000" b="1" dirty="0">
                <a:latin typeface="Times New Roman" panose="02020603050405020304" pitchFamily="18" charset="0"/>
              </a:rPr>
              <a:t>					                                   </a:t>
            </a:r>
            <a:r>
              <a:rPr lang="en-GB" altLang="en-US" i="1" dirty="0"/>
              <a:t>Hall (2000:183</a:t>
            </a:r>
            <a:r>
              <a:rPr lang="en-GB" altLang="en-US" i="1" dirty="0">
                <a:solidFill>
                  <a:schemeClr val="accent2"/>
                </a:solidFill>
              </a:rPr>
              <a:t>)</a:t>
            </a:r>
            <a:endParaRPr lang="en-GB" altLang="en-US" sz="2000" i="1" dirty="0">
              <a:solidFill>
                <a:schemeClr val="accent2"/>
              </a:solidFill>
              <a:latin typeface="Times New Roman" panose="02020603050405020304" pitchFamily="18" charset="0"/>
            </a:endParaRPr>
          </a:p>
        </p:txBody>
      </p:sp>
      <p:sp>
        <p:nvSpPr>
          <p:cNvPr id="55301" name="Text Box 5"/>
          <p:cNvSpPr txBox="1">
            <a:spLocks noChangeArrowheads="1"/>
          </p:cNvSpPr>
          <p:nvPr/>
        </p:nvSpPr>
        <p:spPr bwMode="auto">
          <a:xfrm>
            <a:off x="323850" y="5013325"/>
            <a:ext cx="8610600" cy="1625600"/>
          </a:xfrm>
          <a:prstGeom prst="rect">
            <a:avLst/>
          </a:prstGeom>
          <a:solidFill>
            <a:schemeClr val="bg1"/>
          </a:soli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000" b="1" dirty="0"/>
              <a:t>“Much conflict resolution, particularly in terms of land-use planning,</a:t>
            </a:r>
            <a:endParaRPr lang="en-GB" altLang="en-US" sz="2000" b="1" dirty="0"/>
          </a:p>
          <a:p>
            <a:r>
              <a:rPr lang="en-GB" altLang="en-US" sz="2000" b="1" dirty="0"/>
              <a:t>  is based on the interests of the stakeholders engaged in the   </a:t>
            </a:r>
            <a:endParaRPr lang="en-GB" altLang="en-US" sz="2000" b="1" dirty="0"/>
          </a:p>
          <a:p>
            <a:r>
              <a:rPr lang="en-GB" altLang="en-US" sz="2000" b="1" dirty="0"/>
              <a:t>  conflicts. Such a process of consultation and bargaining assumes </a:t>
            </a:r>
            <a:endParaRPr lang="en-GB" altLang="en-US" sz="2000" b="1" dirty="0"/>
          </a:p>
          <a:p>
            <a:r>
              <a:rPr lang="en-GB" altLang="en-US" sz="2000" b="1" dirty="0"/>
              <a:t>  that stakeholders have clearly defined specific interests which are </a:t>
            </a:r>
            <a:endParaRPr lang="en-GB" altLang="en-US" sz="2000" b="1" dirty="0"/>
          </a:p>
          <a:p>
            <a:r>
              <a:rPr lang="en-GB" altLang="en-US" sz="2000" b="1" dirty="0"/>
              <a:t>  amenable to negotiation.”				</a:t>
            </a:r>
            <a:r>
              <a:rPr lang="en-GB" altLang="en-US" i="1" dirty="0"/>
              <a:t>Hall (2000:184)</a:t>
            </a:r>
            <a:endParaRPr lang="en-GB" altLang="en-US" b="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300"/>
                                        </p:tgtEl>
                                        <p:attrNameLst>
                                          <p:attrName>style.visibility</p:attrName>
                                        </p:attrNameLst>
                                      </p:cBhvr>
                                      <p:to>
                                        <p:strVal val="visible"/>
                                      </p:to>
                                    </p:set>
                                    <p:anim calcmode="lin" valueType="num">
                                      <p:cBhvr additive="base">
                                        <p:cTn id="7" dur="500" fill="hold"/>
                                        <p:tgtEl>
                                          <p:spTgt spid="55300"/>
                                        </p:tgtEl>
                                        <p:attrNameLst>
                                          <p:attrName>ppt_x</p:attrName>
                                        </p:attrNameLst>
                                      </p:cBhvr>
                                      <p:tavLst>
                                        <p:tav tm="0">
                                          <p:val>
                                            <p:strVal val="0-#ppt_w/2"/>
                                          </p:val>
                                        </p:tav>
                                        <p:tav tm="100000">
                                          <p:val>
                                            <p:strVal val="#ppt_x"/>
                                          </p:val>
                                        </p:tav>
                                      </p:tavLst>
                                    </p:anim>
                                    <p:anim calcmode="lin" valueType="num">
                                      <p:cBhvr additive="base">
                                        <p:cTn id="8" dur="500" fill="hold"/>
                                        <p:tgtEl>
                                          <p:spTgt spid="5530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5301"/>
                                        </p:tgtEl>
                                        <p:attrNameLst>
                                          <p:attrName>style.visibility</p:attrName>
                                        </p:attrNameLst>
                                      </p:cBhvr>
                                      <p:to>
                                        <p:strVal val="visible"/>
                                      </p:to>
                                    </p:set>
                                    <p:anim calcmode="lin" valueType="num">
                                      <p:cBhvr additive="base">
                                        <p:cTn id="13" dur="500" fill="hold"/>
                                        <p:tgtEl>
                                          <p:spTgt spid="55301"/>
                                        </p:tgtEl>
                                        <p:attrNameLst>
                                          <p:attrName>ppt_x</p:attrName>
                                        </p:attrNameLst>
                                      </p:cBhvr>
                                      <p:tavLst>
                                        <p:tav tm="0">
                                          <p:val>
                                            <p:strVal val="0-#ppt_w/2"/>
                                          </p:val>
                                        </p:tav>
                                        <p:tav tm="100000">
                                          <p:val>
                                            <p:strVal val="#ppt_x"/>
                                          </p:val>
                                        </p:tav>
                                      </p:tavLst>
                                    </p:anim>
                                    <p:anim calcmode="lin" valueType="num">
                                      <p:cBhvr additive="base">
                                        <p:cTn id="14" dur="500" fill="hold"/>
                                        <p:tgtEl>
                                          <p:spTgt spid="553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animBg="1" autoUpdateAnimBg="0"/>
      <p:bldP spid="55301"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title"/>
          </p:nvPr>
        </p:nvSpPr>
        <p:spPr>
          <a:xfrm>
            <a:off x="323850" y="260350"/>
            <a:ext cx="8229600" cy="1143000"/>
          </a:xfrm>
        </p:spPr>
        <p:txBody>
          <a:bodyPr>
            <a:normAutofit fontScale="90000"/>
          </a:bodyPr>
          <a:lstStyle/>
          <a:p>
            <a:br>
              <a:rPr lang="en-US" altLang="en-US" sz="4000"/>
            </a:br>
            <a:br>
              <a:rPr lang="en-US" altLang="en-US" sz="4000"/>
            </a:br>
            <a:endParaRPr lang="en-GB" altLang="en-US" sz="4000"/>
          </a:p>
        </p:txBody>
      </p:sp>
      <p:sp>
        <p:nvSpPr>
          <p:cNvPr id="4102" name="Text Box 6"/>
          <p:cNvSpPr txBox="1">
            <a:spLocks noChangeArrowheads="1"/>
          </p:cNvSpPr>
          <p:nvPr/>
        </p:nvSpPr>
        <p:spPr bwMode="auto">
          <a:xfrm>
            <a:off x="0" y="333375"/>
            <a:ext cx="9144000"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t>                   </a:t>
            </a:r>
            <a:r>
              <a:rPr lang="en-US" altLang="en-US" b="1" dirty="0">
                <a:solidFill>
                  <a:srgbClr val="FF3300"/>
                </a:solidFill>
              </a:rPr>
              <a:t>Comparing Cultural Heritage Management and Tourism</a:t>
            </a:r>
            <a:endParaRPr lang="en-US" altLang="en-US" b="1" dirty="0">
              <a:solidFill>
                <a:srgbClr val="FF3300"/>
              </a:solidFill>
            </a:endParaRPr>
          </a:p>
          <a:p>
            <a:pPr>
              <a:spcBef>
                <a:spcPct val="50000"/>
              </a:spcBef>
            </a:pPr>
            <a:r>
              <a:rPr lang="en-US" altLang="en-US" u="sng" dirty="0"/>
              <a:t>                                                    Cultural heritage Management           Hospitality/Tourism</a:t>
            </a:r>
            <a:endParaRPr lang="en-US" altLang="en-US" u="sng" dirty="0"/>
          </a:p>
          <a:p>
            <a:pPr>
              <a:spcBef>
                <a:spcPct val="50000"/>
              </a:spcBef>
            </a:pPr>
            <a:r>
              <a:rPr lang="en-US" altLang="en-US" b="1" dirty="0"/>
              <a:t>Structure:  </a:t>
            </a:r>
            <a:r>
              <a:rPr lang="en-US" altLang="en-US" dirty="0"/>
              <a:t>                                    Public sector                                       Private</a:t>
            </a:r>
            <a:endParaRPr lang="en-US" altLang="en-US" dirty="0"/>
          </a:p>
          <a:p>
            <a:pPr>
              <a:spcBef>
                <a:spcPct val="50000"/>
              </a:spcBef>
            </a:pPr>
            <a:endParaRPr lang="en-US" altLang="en-US" dirty="0"/>
          </a:p>
          <a:p>
            <a:pPr>
              <a:spcBef>
                <a:spcPct val="50000"/>
              </a:spcBef>
            </a:pPr>
            <a:r>
              <a:rPr lang="en-US" altLang="en-US" b="1" dirty="0"/>
              <a:t>Goal: </a:t>
            </a:r>
            <a:r>
              <a:rPr lang="en-US" altLang="en-US" dirty="0"/>
              <a:t>                                           Social goals                                         Commercial goals</a:t>
            </a:r>
            <a:endParaRPr lang="en-US" altLang="en-US" dirty="0"/>
          </a:p>
          <a:p>
            <a:pPr>
              <a:spcBef>
                <a:spcPct val="50000"/>
              </a:spcBef>
            </a:pPr>
            <a:r>
              <a:rPr lang="en-US" altLang="en-US" dirty="0"/>
              <a:t>                                                                                                                </a:t>
            </a:r>
            <a:endParaRPr lang="en-US" altLang="en-US" dirty="0"/>
          </a:p>
          <a:p>
            <a:pPr>
              <a:spcBef>
                <a:spcPct val="50000"/>
              </a:spcBef>
            </a:pPr>
            <a:r>
              <a:rPr lang="en-US" altLang="en-US" b="1" dirty="0"/>
              <a:t>Key Stakeholders:                     </a:t>
            </a:r>
            <a:r>
              <a:rPr lang="en-US" altLang="en-US" dirty="0"/>
              <a:t>Community/ethnic groups               Business groups/non-residents</a:t>
            </a:r>
            <a:endParaRPr lang="en-US" altLang="en-US" dirty="0"/>
          </a:p>
          <a:p>
            <a:pPr>
              <a:spcBef>
                <a:spcPct val="50000"/>
              </a:spcBef>
            </a:pPr>
            <a:r>
              <a:rPr lang="en-US" altLang="en-US" dirty="0"/>
              <a:t>                                                     heritage groups                                  </a:t>
            </a:r>
            <a:endParaRPr lang="en-US" altLang="en-US" dirty="0"/>
          </a:p>
          <a:p>
            <a:pPr>
              <a:spcBef>
                <a:spcPct val="50000"/>
              </a:spcBef>
            </a:pPr>
            <a:r>
              <a:rPr lang="en-US" altLang="en-US" b="1" dirty="0"/>
              <a:t>Economic Attitude to Assets:   </a:t>
            </a:r>
            <a:r>
              <a:rPr lang="en-US" altLang="en-US" dirty="0"/>
              <a:t>Existence value/conserve                Use value                                                </a:t>
            </a:r>
            <a:r>
              <a:rPr lang="en-US" altLang="en-US" b="1" dirty="0"/>
              <a:t>Employment background         </a:t>
            </a:r>
            <a:r>
              <a:rPr lang="en-US" altLang="en-US" dirty="0"/>
              <a:t>social science/ arts                           Business</a:t>
            </a:r>
            <a:endParaRPr lang="en-US" altLang="en-US" dirty="0"/>
          </a:p>
          <a:p>
            <a:pPr>
              <a:spcBef>
                <a:spcPct val="50000"/>
              </a:spcBef>
            </a:pPr>
            <a:r>
              <a:rPr lang="en-US" altLang="en-US" b="1" dirty="0"/>
              <a:t>Use of Asset:                                </a:t>
            </a:r>
            <a:r>
              <a:rPr lang="en-US" altLang="en-US" dirty="0"/>
              <a:t>value to community                         a brand/product</a:t>
            </a:r>
            <a:endParaRPr lang="en-US" altLang="en-US" dirty="0"/>
          </a:p>
          <a:p>
            <a:pPr>
              <a:spcBef>
                <a:spcPct val="50000"/>
              </a:spcBef>
            </a:pPr>
            <a:r>
              <a:rPr lang="en-US" altLang="en-US" b="1" dirty="0"/>
              <a:t>International Bodies/Political:        </a:t>
            </a:r>
            <a:r>
              <a:rPr lang="en-US" altLang="en-US" dirty="0"/>
              <a:t>UNESCO/NGO’S                          WTO/Tourism                                     </a:t>
            </a:r>
            <a:endParaRPr lang="en-US" altLang="en-US" dirty="0"/>
          </a:p>
          <a:p>
            <a:pPr>
              <a:spcBef>
                <a:spcPct val="50000"/>
              </a:spcBef>
            </a:pPr>
            <a:r>
              <a:rPr lang="en-US" altLang="en-US" dirty="0">
                <a:solidFill>
                  <a:schemeClr val="accent2"/>
                </a:solidFill>
              </a:rPr>
              <a:t>                                                      </a:t>
            </a:r>
            <a:endParaRPr lang="en-GB" altLang="en-US" dirty="0">
              <a:solidFill>
                <a:schemeClr val="accent2"/>
              </a:solidFill>
            </a:endParaRPr>
          </a:p>
        </p:txBody>
      </p:sp>
      <p:sp>
        <p:nvSpPr>
          <p:cNvPr id="4104" name="Line 8"/>
          <p:cNvSpPr>
            <a:spLocks noChangeShapeType="1"/>
          </p:cNvSpPr>
          <p:nvPr/>
        </p:nvSpPr>
        <p:spPr bwMode="auto">
          <a:xfrm>
            <a:off x="0" y="692150"/>
            <a:ext cx="9201150"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5" name="Line 9"/>
          <p:cNvSpPr>
            <a:spLocks noChangeShapeType="1"/>
          </p:cNvSpPr>
          <p:nvPr/>
        </p:nvSpPr>
        <p:spPr bwMode="auto">
          <a:xfrm flipH="1">
            <a:off x="0" y="1052513"/>
            <a:ext cx="179388"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6" name="Line 10"/>
          <p:cNvSpPr>
            <a:spLocks noChangeShapeType="1"/>
          </p:cNvSpPr>
          <p:nvPr/>
        </p:nvSpPr>
        <p:spPr bwMode="auto">
          <a:xfrm>
            <a:off x="8893175" y="1052513"/>
            <a:ext cx="250825"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9" name="Line 13"/>
          <p:cNvSpPr>
            <a:spLocks noChangeShapeType="1"/>
          </p:cNvSpPr>
          <p:nvPr/>
        </p:nvSpPr>
        <p:spPr bwMode="auto">
          <a:xfrm>
            <a:off x="8027988" y="1052513"/>
            <a:ext cx="1116012"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en-US">
                <a:solidFill>
                  <a:srgbClr val="FF3300"/>
                </a:solidFill>
              </a:rPr>
              <a:t>Peaceful Co-existence</a:t>
            </a:r>
            <a:endParaRPr lang="en-GB" altLang="en-US">
              <a:solidFill>
                <a:srgbClr val="FF3300"/>
              </a:solidFill>
            </a:endParaRPr>
          </a:p>
        </p:txBody>
      </p:sp>
      <p:sp>
        <p:nvSpPr>
          <p:cNvPr id="6147" name="Rectangle 3"/>
          <p:cNvSpPr>
            <a:spLocks noGrp="1" noChangeArrowheads="1"/>
          </p:cNvSpPr>
          <p:nvPr>
            <p:ph type="body" idx="1"/>
          </p:nvPr>
        </p:nvSpPr>
        <p:spPr/>
        <p:txBody>
          <a:bodyPr>
            <a:normAutofit/>
          </a:bodyPr>
          <a:lstStyle/>
          <a:p>
            <a:pPr>
              <a:buFontTx/>
              <a:buNone/>
            </a:pPr>
            <a:r>
              <a:rPr lang="en-US" altLang="en-US" dirty="0"/>
              <a:t>  </a:t>
            </a:r>
            <a:r>
              <a:rPr lang="en-US" altLang="en-US" sz="2400" dirty="0"/>
              <a:t>`Productive working relationships can exist at both high visitation or low visitation, provided that they are managed for such use levels’  Mc Kercher and Du </a:t>
            </a:r>
            <a:r>
              <a:rPr lang="en-US" altLang="en-US" sz="2400" dirty="0" err="1"/>
              <a:t>Cros</a:t>
            </a:r>
            <a:r>
              <a:rPr lang="en-US" altLang="en-US" sz="2400" dirty="0"/>
              <a:t> 2002 p. 19</a:t>
            </a:r>
            <a:endParaRPr lang="en-US" altLang="en-US" sz="2400" dirty="0"/>
          </a:p>
          <a:p>
            <a:pPr>
              <a:buFontTx/>
              <a:buNone/>
            </a:pPr>
            <a:endParaRPr lang="en-US" altLang="en-US" sz="2400" dirty="0"/>
          </a:p>
          <a:p>
            <a:r>
              <a:rPr lang="en-US" altLang="en-US" sz="2400" dirty="0"/>
              <a:t>Power relationships remain stable</a:t>
            </a:r>
            <a:endParaRPr lang="en-US" altLang="en-US" sz="2400" dirty="0"/>
          </a:p>
          <a:p>
            <a:pPr marL="0" indent="0">
              <a:buNone/>
            </a:pPr>
            <a:endParaRPr lang="en-US" altLang="en-US" sz="2400" dirty="0"/>
          </a:p>
          <a:p>
            <a:r>
              <a:rPr lang="en-US" altLang="en-US" sz="2400" dirty="0"/>
              <a:t>Agree on preserving historic buildings</a:t>
            </a:r>
            <a:endParaRPr lang="en-US" altLang="en-US" sz="2400" dirty="0"/>
          </a:p>
          <a:p>
            <a:pPr>
              <a:buFontTx/>
              <a:buNone/>
            </a:pPr>
            <a:r>
              <a:rPr lang="en-US" altLang="en-US" sz="2400" dirty="0"/>
              <a:t>   (tourism and tourists may justify the preservation) </a:t>
            </a:r>
            <a:endParaRPr lang="en-GB" altLang="en-US" sz="2400" dirty="0"/>
          </a:p>
          <a:p>
            <a:endParaRPr lang="en-GB" altLang="en-US" dirty="0">
              <a:solidFill>
                <a:schemeClr val="accent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p:txBody>
          <a:bodyPr>
            <a:normAutofit fontScale="90000"/>
          </a:bodyPr>
          <a:lstStyle/>
          <a:p>
            <a:r>
              <a:rPr lang="en-US" altLang="en-US" sz="4000">
                <a:solidFill>
                  <a:srgbClr val="FF3300"/>
                </a:solidFill>
              </a:rPr>
              <a:t>New Interest can cause conflicts/commercial use</a:t>
            </a:r>
            <a:endParaRPr lang="en-GB" altLang="en-US" sz="4000">
              <a:solidFill>
                <a:srgbClr val="FF3300"/>
              </a:solidFill>
            </a:endParaRPr>
          </a:p>
        </p:txBody>
      </p:sp>
      <p:sp>
        <p:nvSpPr>
          <p:cNvPr id="12294" name="Rectangle 6"/>
          <p:cNvSpPr>
            <a:spLocks noGrp="1" noChangeArrowheads="1"/>
          </p:cNvSpPr>
          <p:nvPr>
            <p:ph type="body" sz="half" idx="2"/>
          </p:nvPr>
        </p:nvSpPr>
        <p:spPr/>
        <p:txBody>
          <a:bodyPr/>
          <a:lstStyle/>
          <a:p>
            <a:r>
              <a:rPr lang="en-US" altLang="en-US" sz="2400" dirty="0"/>
              <a:t>Open conflict</a:t>
            </a:r>
            <a:endParaRPr lang="en-US" altLang="en-US" sz="2400" dirty="0"/>
          </a:p>
          <a:p>
            <a:r>
              <a:rPr lang="en-US" altLang="en-US" sz="2400" dirty="0"/>
              <a:t>Perceived conflict exist on how the different stakeholders view the assets.</a:t>
            </a:r>
            <a:endParaRPr lang="en-US" altLang="en-US" sz="2400" dirty="0"/>
          </a:p>
          <a:p>
            <a:r>
              <a:rPr lang="en-US" altLang="en-US" sz="2400" dirty="0"/>
              <a:t>For example</a:t>
            </a:r>
            <a:endParaRPr lang="en-US" altLang="en-US" sz="2400" dirty="0"/>
          </a:p>
          <a:p>
            <a:r>
              <a:rPr lang="en-US" altLang="en-US" sz="2400" dirty="0"/>
              <a:t>Disneyfication of the Gettysburg battlefield site</a:t>
            </a:r>
            <a:endParaRPr lang="en-US" altLang="en-US" sz="2400" dirty="0"/>
          </a:p>
          <a:p>
            <a:pPr>
              <a:buFontTx/>
              <a:buNone/>
            </a:pPr>
            <a:endParaRPr lang="en-GB" altLang="en-US" sz="2000" dirty="0"/>
          </a:p>
          <a:p>
            <a:endParaRPr lang="en-GB" altLang="en-US" sz="2000" dirty="0"/>
          </a:p>
          <a:p>
            <a:endParaRPr lang="en-GB" altLang="en-US" sz="2800" dirty="0"/>
          </a:p>
        </p:txBody>
      </p:sp>
      <p:pic>
        <p:nvPicPr>
          <p:cNvPr id="12295" name="Picture 7"/>
          <p:cNvPicPr>
            <a:picLocks noGrp="1" noChangeAspect="1" noChangeArrowheads="1"/>
          </p:cNvPicPr>
          <p:nvPr>
            <p:ph type="body" sz="half" idx="1"/>
          </p:nvPr>
        </p:nvPicPr>
        <p:blipFill>
          <a:blip r:embed="rId1">
            <a:extLst>
              <a:ext uri="{28A0092B-C50C-407E-A947-70E740481C1C}">
                <a14:useLocalDpi xmlns:a14="http://schemas.microsoft.com/office/drawing/2010/main" val="0"/>
              </a:ext>
            </a:extLst>
          </a:blip>
          <a:srcRect/>
          <a:stretch>
            <a:fillRect/>
          </a:stretch>
        </p:blipFill>
        <p:spPr>
          <a:xfrm>
            <a:off x="395288" y="1557338"/>
            <a:ext cx="4038600" cy="41767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4724400"/>
            <a:ext cx="4095750" cy="213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normAutofit fontScale="90000"/>
          </a:bodyPr>
          <a:lstStyle/>
          <a:p>
            <a:r>
              <a:rPr lang="en-GB" altLang="en-US" sz="4000">
                <a:solidFill>
                  <a:srgbClr val="FF3300"/>
                </a:solidFill>
              </a:rPr>
              <a:t>Factors influencing conflict situation in tourism development</a:t>
            </a:r>
            <a:endParaRPr lang="en-GB" altLang="en-US" sz="4000">
              <a:solidFill>
                <a:srgbClr val="FF3300"/>
              </a:solidFill>
            </a:endParaRPr>
          </a:p>
        </p:txBody>
      </p:sp>
      <p:sp>
        <p:nvSpPr>
          <p:cNvPr id="57347" name="Rectangle 3"/>
          <p:cNvSpPr>
            <a:spLocks noGrp="1" noChangeArrowheads="1"/>
          </p:cNvSpPr>
          <p:nvPr>
            <p:ph type="body" idx="1"/>
          </p:nvPr>
        </p:nvSpPr>
        <p:spPr/>
        <p:txBody>
          <a:bodyPr>
            <a:normAutofit/>
          </a:bodyPr>
          <a:lstStyle/>
          <a:p>
            <a:r>
              <a:rPr lang="en-GB" altLang="en-US" sz="2400" dirty="0"/>
              <a:t>Multi-motivational nature of tourism</a:t>
            </a:r>
            <a:endParaRPr lang="en-GB" altLang="en-US" sz="2400" dirty="0"/>
          </a:p>
          <a:p>
            <a:r>
              <a:rPr lang="en-GB" altLang="en-US" sz="2400" dirty="0"/>
              <a:t>Extent of cultural diversity</a:t>
            </a:r>
            <a:endParaRPr lang="en-GB" altLang="en-US" sz="2400" dirty="0"/>
          </a:p>
          <a:p>
            <a:r>
              <a:rPr lang="en-GB" altLang="en-US" sz="2400" dirty="0"/>
              <a:t>Economic reconstruction </a:t>
            </a:r>
            <a:endParaRPr lang="en-GB" altLang="en-US" sz="2400" dirty="0"/>
          </a:p>
          <a:p>
            <a:r>
              <a:rPr lang="en-GB" altLang="en-US" sz="2400" dirty="0"/>
              <a:t>Appropriateness of development</a:t>
            </a:r>
            <a:endParaRPr lang="en-GB" altLang="en-US" sz="2400" dirty="0"/>
          </a:p>
          <a:p>
            <a:r>
              <a:rPr lang="en-GB" altLang="en-US" sz="2400" dirty="0"/>
              <a:t>Rate of development</a:t>
            </a:r>
            <a:endParaRPr lang="en-GB" altLang="en-US" sz="2400" dirty="0"/>
          </a:p>
          <a:p>
            <a:r>
              <a:rPr lang="en-GB" altLang="en-US" sz="2400" dirty="0"/>
              <a:t>Structural and institutional arrangement</a:t>
            </a:r>
            <a:endParaRPr lang="en-GB" altLang="en-US" sz="2400" dirty="0"/>
          </a:p>
          <a:p>
            <a:r>
              <a:rPr lang="en-GB" altLang="en-US" sz="2400" dirty="0"/>
              <a:t>Extent of pressure on resources</a:t>
            </a:r>
            <a:endParaRPr lang="en-GB" altLang="en-US" sz="2400" dirty="0"/>
          </a:p>
        </p:txBody>
      </p:sp>
      <p:sp>
        <p:nvSpPr>
          <p:cNvPr id="57348" name="Text Box 4"/>
          <p:cNvSpPr txBox="1">
            <a:spLocks noChangeArrowheads="1"/>
          </p:cNvSpPr>
          <p:nvPr/>
        </p:nvSpPr>
        <p:spPr bwMode="auto">
          <a:xfrm>
            <a:off x="3759200" y="6113463"/>
            <a:ext cx="38560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a:solidFill>
                  <a:schemeClr val="accent2"/>
                </a:solidFill>
                <a:latin typeface="Times New Roman" panose="02020603050405020304" pitchFamily="18" charset="0"/>
              </a:rPr>
              <a:t>Robinson, 1999 &amp; Wall, 1999</a:t>
            </a:r>
            <a:endParaRPr lang="en-GB" altLang="en-US" sz="2400">
              <a:solidFill>
                <a:schemeClr val="accent2"/>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73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73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73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73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734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734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734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autoUpdateAnimBg="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r>
              <a:rPr lang="en-GB" altLang="en-US" sz="4000">
                <a:solidFill>
                  <a:srgbClr val="FF0000"/>
                </a:solidFill>
              </a:rPr>
              <a:t>Stonehenge</a:t>
            </a:r>
            <a:br>
              <a:rPr lang="en-GB" altLang="en-US" sz="4000">
                <a:solidFill>
                  <a:srgbClr val="FF0000"/>
                </a:solidFill>
              </a:rPr>
            </a:br>
            <a:r>
              <a:rPr lang="en-GB" altLang="en-US" sz="4000">
                <a:solidFill>
                  <a:srgbClr val="FF0000"/>
                </a:solidFill>
              </a:rPr>
              <a:t>Stakeholder Conflict</a:t>
            </a:r>
            <a:endParaRPr lang="en-GB" altLang="en-US" sz="4000">
              <a:solidFill>
                <a:srgbClr val="FF0000"/>
              </a:solidFill>
            </a:endParaRPr>
          </a:p>
        </p:txBody>
      </p:sp>
      <p:sp>
        <p:nvSpPr>
          <p:cNvPr id="27651" name="Rectangle 3"/>
          <p:cNvSpPr>
            <a:spLocks noGrp="1" noChangeArrowheads="1"/>
          </p:cNvSpPr>
          <p:nvPr>
            <p:ph type="body" idx="1"/>
          </p:nvPr>
        </p:nvSpPr>
        <p:spPr/>
        <p:txBody>
          <a:bodyPr/>
          <a:lstStyle/>
          <a:p>
            <a:endParaRPr lang="en-US" altLang="en-US"/>
          </a:p>
        </p:txBody>
      </p:sp>
      <p:pic>
        <p:nvPicPr>
          <p:cNvPr id="27652"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9750" y="1628775"/>
            <a:ext cx="8135938" cy="4608513"/>
          </a:xfrm>
          <a:prstGeom prst="rect">
            <a:avLst/>
          </a:prstGeom>
          <a:noFill/>
          <a:extLst>
            <a:ext uri="{909E8E84-426E-40DD-AFC4-6F175D3DCCD1}">
              <a14:hiddenFill xmlns:a14="http://schemas.microsoft.com/office/drawing/2010/main">
                <a:solidFill>
                  <a:srgbClr val="FFFFFF"/>
                </a:solidFill>
              </a14:hiddenFill>
            </a:ext>
          </a:extLst>
        </p:spPr>
      </p:pic>
      <p:pic>
        <p:nvPicPr>
          <p:cNvPr id="27654" name="Picture 6">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628775"/>
            <a:ext cx="4762500" cy="1528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fontScale="90000"/>
          </a:bodyPr>
          <a:lstStyle/>
          <a:p>
            <a:r>
              <a:rPr lang="en-GB" altLang="en-US" sz="4000">
                <a:solidFill>
                  <a:srgbClr val="FF0000"/>
                </a:solidFill>
              </a:rPr>
              <a:t>New Golf Proposal in Scotland</a:t>
            </a:r>
            <a:br>
              <a:rPr lang="en-GB" altLang="en-US" sz="4000">
                <a:solidFill>
                  <a:srgbClr val="FF0000"/>
                </a:solidFill>
              </a:rPr>
            </a:br>
            <a:r>
              <a:rPr lang="en-GB" altLang="en-US" sz="4000">
                <a:solidFill>
                  <a:srgbClr val="FF0000"/>
                </a:solidFill>
              </a:rPr>
              <a:t>Aberdeenshire</a:t>
            </a:r>
            <a:endParaRPr lang="en-GB" altLang="en-US" sz="4000">
              <a:solidFill>
                <a:srgbClr val="FF0000"/>
              </a:solidFill>
            </a:endParaRPr>
          </a:p>
        </p:txBody>
      </p:sp>
      <p:sp>
        <p:nvSpPr>
          <p:cNvPr id="32771" name="Rectangle 3"/>
          <p:cNvSpPr>
            <a:spLocks noGrp="1" noChangeArrowheads="1"/>
          </p:cNvSpPr>
          <p:nvPr>
            <p:ph type="body" idx="1"/>
          </p:nvPr>
        </p:nvSpPr>
        <p:spPr/>
        <p:txBody>
          <a:bodyPr/>
          <a:lstStyle/>
          <a:p>
            <a:endParaRPr lang="en-US" altLang="en-US"/>
          </a:p>
        </p:txBody>
      </p:sp>
      <p:pic>
        <p:nvPicPr>
          <p:cNvPr id="32772"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24075" y="2133600"/>
            <a:ext cx="4572000" cy="3305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ltLang="en-US">
                <a:solidFill>
                  <a:srgbClr val="FF3300"/>
                </a:solidFill>
              </a:rPr>
              <a:t>Stringent Controls</a:t>
            </a:r>
            <a:endParaRPr lang="en-GB" altLang="en-US">
              <a:solidFill>
                <a:srgbClr val="FF3300"/>
              </a:solidFill>
            </a:endParaRPr>
          </a:p>
        </p:txBody>
      </p:sp>
      <p:sp>
        <p:nvSpPr>
          <p:cNvPr id="14339" name="Rectangle 3"/>
          <p:cNvSpPr>
            <a:spLocks noGrp="1" noChangeArrowheads="1"/>
          </p:cNvSpPr>
          <p:nvPr>
            <p:ph type="body" idx="1"/>
          </p:nvPr>
        </p:nvSpPr>
        <p:spPr/>
        <p:txBody>
          <a:bodyPr>
            <a:normAutofit/>
          </a:bodyPr>
          <a:lstStyle/>
          <a:p>
            <a:r>
              <a:rPr lang="en-US" altLang="en-US" sz="2400" dirty="0"/>
              <a:t>Tough planning regulations can also cause conflict</a:t>
            </a:r>
            <a:endParaRPr lang="en-US" altLang="en-US" sz="2400" dirty="0"/>
          </a:p>
          <a:p>
            <a:r>
              <a:rPr lang="en-US" altLang="en-US" sz="2400" dirty="0"/>
              <a:t>loss of power among tourism stakeholders</a:t>
            </a:r>
            <a:endParaRPr lang="en-US" altLang="en-US" sz="2400" dirty="0"/>
          </a:p>
          <a:p>
            <a:r>
              <a:rPr lang="en-US" altLang="en-US" sz="2400" dirty="0"/>
              <a:t>Lake District example</a:t>
            </a:r>
            <a:endParaRPr lang="en-US" altLang="en-US" sz="2400" dirty="0"/>
          </a:p>
          <a:p>
            <a:pPr>
              <a:buFontTx/>
              <a:buNone/>
            </a:pPr>
            <a:endParaRPr lang="en-US" altLang="en-US" sz="2400" dirty="0"/>
          </a:p>
          <a:p>
            <a:pPr>
              <a:buFontTx/>
              <a:buNone/>
            </a:pPr>
            <a:r>
              <a:rPr lang="en-US" altLang="en-US" sz="2400" dirty="0"/>
              <a:t>Or local unrest over perceived power of large </a:t>
            </a:r>
            <a:r>
              <a:rPr lang="en-US" altLang="en-US" sz="2400" dirty="0" err="1"/>
              <a:t>organisations</a:t>
            </a:r>
            <a:r>
              <a:rPr lang="en-US" altLang="en-US" sz="2400" dirty="0"/>
              <a:t>-------Supermarkets</a:t>
            </a:r>
            <a:endParaRPr lang="en-GB" alt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274638"/>
            <a:ext cx="8229600" cy="634082"/>
          </a:xfrm>
        </p:spPr>
        <p:txBody>
          <a:bodyPr>
            <a:normAutofit fontScale="90000"/>
          </a:bodyPr>
          <a:lstStyle/>
          <a:p>
            <a:r>
              <a:rPr lang="en-GB" altLang="en-US" sz="3600" dirty="0"/>
              <a:t>New Shopping Developments</a:t>
            </a:r>
            <a:endParaRPr lang="en-GB" altLang="en-US" sz="3600" dirty="0"/>
          </a:p>
        </p:txBody>
      </p:sp>
      <p:sp>
        <p:nvSpPr>
          <p:cNvPr id="25603" name="Rectangle 3"/>
          <p:cNvSpPr>
            <a:spLocks noGrp="1" noChangeArrowheads="1"/>
          </p:cNvSpPr>
          <p:nvPr>
            <p:ph type="body" idx="1"/>
          </p:nvPr>
        </p:nvSpPr>
        <p:spPr>
          <a:xfrm>
            <a:off x="468313" y="908720"/>
            <a:ext cx="8229600" cy="5317455"/>
          </a:xfrm>
        </p:spPr>
        <p:txBody>
          <a:bodyPr/>
          <a:lstStyle/>
          <a:p>
            <a:r>
              <a:rPr lang="en-US" altLang="en-US" dirty="0"/>
              <a:t>.</a:t>
            </a:r>
            <a:endParaRPr lang="en-US" altLang="en-US" dirty="0"/>
          </a:p>
        </p:txBody>
      </p:sp>
      <p:pic>
        <p:nvPicPr>
          <p:cNvPr id="25604"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659312" y="1118506"/>
            <a:ext cx="4105697" cy="3247343"/>
          </a:xfrm>
          <a:prstGeom prst="rect">
            <a:avLst/>
          </a:prstGeom>
          <a:noFill/>
          <a:extLst>
            <a:ext uri="{909E8E84-426E-40DD-AFC4-6F175D3DCCD1}">
              <a14:hiddenFill xmlns:a14="http://schemas.microsoft.com/office/drawing/2010/main">
                <a:solidFill>
                  <a:srgbClr val="FFFFFF"/>
                </a:solidFill>
              </a14:hiddenFill>
            </a:ext>
          </a:extLst>
        </p:spPr>
      </p:pic>
      <p:sp>
        <p:nvSpPr>
          <p:cNvPr id="25605" name="Text Box 5"/>
          <p:cNvSpPr txBox="1">
            <a:spLocks noChangeArrowheads="1"/>
          </p:cNvSpPr>
          <p:nvPr/>
        </p:nvSpPr>
        <p:spPr bwMode="auto">
          <a:xfrm>
            <a:off x="662781" y="4514757"/>
            <a:ext cx="799306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b="1" dirty="0"/>
              <a:t>In your stakeholder groups prepare a short argument  that presents your case for/against the building of a new supermarket by a select coastal resort</a:t>
            </a:r>
            <a:endParaRPr lang="en-GB" altLang="en-US" sz="2400" b="1" dirty="0"/>
          </a:p>
        </p:txBody>
      </p:sp>
      <p:pic>
        <p:nvPicPr>
          <p:cNvPr id="2560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216" y="1052736"/>
            <a:ext cx="4191000" cy="3313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685800" y="304800"/>
            <a:ext cx="7772400" cy="587375"/>
          </a:xfrm>
        </p:spPr>
        <p:txBody>
          <a:bodyPr>
            <a:normAutofit/>
          </a:bodyPr>
          <a:lstStyle/>
          <a:p>
            <a:r>
              <a:rPr lang="en-GB" altLang="en-US" sz="3200" dirty="0">
                <a:solidFill>
                  <a:srgbClr val="FF3300"/>
                </a:solidFill>
              </a:rPr>
              <a:t>Avoidance of conflict situation</a:t>
            </a:r>
            <a:endParaRPr lang="en-GB" altLang="en-US" sz="3200" dirty="0">
              <a:solidFill>
                <a:srgbClr val="FF3300"/>
              </a:solidFill>
            </a:endParaRPr>
          </a:p>
        </p:txBody>
      </p:sp>
      <p:sp>
        <p:nvSpPr>
          <p:cNvPr id="59395" name="Text Box 3"/>
          <p:cNvSpPr txBox="1">
            <a:spLocks noChangeArrowheads="1"/>
          </p:cNvSpPr>
          <p:nvPr/>
        </p:nvSpPr>
        <p:spPr bwMode="auto">
          <a:xfrm>
            <a:off x="543050" y="1154569"/>
            <a:ext cx="8077200" cy="2677656"/>
          </a:xfrm>
          <a:prstGeom prst="rect">
            <a:avLst/>
          </a:prstGeom>
          <a:solidFill>
            <a:schemeClr val="bg1"/>
          </a:soli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400" b="1" dirty="0"/>
              <a:t>Through the implementation of an effective tourism planning</a:t>
            </a:r>
            <a:endParaRPr lang="en-GB" altLang="en-US" sz="2400" b="1" dirty="0"/>
          </a:p>
          <a:p>
            <a:r>
              <a:rPr lang="en-GB" altLang="en-US" sz="2400" b="1" dirty="0"/>
              <a:t>procedure which ensures that all stakeholder views are taken</a:t>
            </a:r>
            <a:endParaRPr lang="en-GB" altLang="en-US" sz="2400" b="1" dirty="0"/>
          </a:p>
          <a:p>
            <a:r>
              <a:rPr lang="en-GB" altLang="en-US" sz="2400" b="1" dirty="0"/>
              <a:t>into consideration at the vision creation phase. The intention</a:t>
            </a:r>
            <a:endParaRPr lang="en-GB" altLang="en-US" sz="2400" b="1" dirty="0"/>
          </a:p>
          <a:p>
            <a:r>
              <a:rPr lang="en-GB" altLang="en-US" sz="2400" b="1" dirty="0"/>
              <a:t>must be to create a sense of shared ownership of the strategy.</a:t>
            </a:r>
            <a:endParaRPr lang="en-GB" altLang="en-US" sz="2400" b="1" dirty="0"/>
          </a:p>
          <a:p>
            <a:r>
              <a:rPr lang="en-GB" altLang="en-US" sz="2400" b="1" dirty="0"/>
              <a:t>The stakeholders views and perceptions must continue to be</a:t>
            </a:r>
            <a:endParaRPr lang="en-GB" altLang="en-US" sz="2400" b="1" dirty="0"/>
          </a:p>
          <a:p>
            <a:r>
              <a:rPr lang="en-GB" altLang="en-US" sz="2400" b="1" dirty="0"/>
              <a:t>sought and valued through the ensuing cycle of strategy</a:t>
            </a:r>
            <a:endParaRPr lang="en-GB" altLang="en-US" sz="2400" b="1" dirty="0"/>
          </a:p>
          <a:p>
            <a:r>
              <a:rPr lang="en-GB" altLang="en-US" sz="2400" b="1" dirty="0"/>
              <a:t>development and implementation .</a:t>
            </a:r>
            <a:endParaRPr lang="en-GB" altLang="en-US" sz="2400" b="1" dirty="0"/>
          </a:p>
        </p:txBody>
      </p:sp>
      <p:grpSp>
        <p:nvGrpSpPr>
          <p:cNvPr id="59396" name="Group 4"/>
          <p:cNvGrpSpPr/>
          <p:nvPr/>
        </p:nvGrpSpPr>
        <p:grpSpPr bwMode="auto">
          <a:xfrm>
            <a:off x="714641" y="3832225"/>
            <a:ext cx="7467600" cy="2293938"/>
            <a:chOff x="528" y="2544"/>
            <a:chExt cx="4704" cy="1445"/>
          </a:xfrm>
        </p:grpSpPr>
        <p:sp>
          <p:nvSpPr>
            <p:cNvPr id="59397" name="AutoShape 5"/>
            <p:cNvSpPr>
              <a:spLocks noChangeArrowheads="1"/>
            </p:cNvSpPr>
            <p:nvPr/>
          </p:nvSpPr>
          <p:spPr bwMode="auto">
            <a:xfrm>
              <a:off x="528" y="2544"/>
              <a:ext cx="1632" cy="1344"/>
            </a:xfrm>
            <a:prstGeom prst="irregularSeal2">
              <a:avLst/>
            </a:prstGeom>
            <a:solidFill>
              <a:srgbClr val="FF00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2000" b="1"/>
                <a:t>Sustainable</a:t>
              </a:r>
              <a:endParaRPr lang="en-GB" altLang="en-US" sz="2000" b="1"/>
            </a:p>
            <a:p>
              <a:pPr algn="ctr"/>
              <a:r>
                <a:rPr lang="en-GB" altLang="en-US" sz="2000" b="1"/>
                <a:t>approach</a:t>
              </a:r>
              <a:endParaRPr lang="en-GB" altLang="en-US" sz="2000" b="1">
                <a:latin typeface="Times New Roman" panose="02020603050405020304" pitchFamily="18" charset="0"/>
              </a:endParaRPr>
            </a:p>
          </p:txBody>
        </p:sp>
        <p:sp>
          <p:nvSpPr>
            <p:cNvPr id="59398" name="AutoShape 6"/>
            <p:cNvSpPr>
              <a:spLocks noChangeArrowheads="1"/>
            </p:cNvSpPr>
            <p:nvPr/>
          </p:nvSpPr>
          <p:spPr bwMode="auto">
            <a:xfrm>
              <a:off x="1968" y="2544"/>
              <a:ext cx="1728" cy="1392"/>
            </a:xfrm>
            <a:prstGeom prst="irregularSeal2">
              <a:avLst/>
            </a:prstGeom>
            <a:solidFill>
              <a:srgbClr val="FF00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2000" b="1"/>
                <a:t>Top-down/</a:t>
              </a:r>
              <a:endParaRPr lang="en-GB" altLang="en-US" sz="2000" b="1"/>
            </a:p>
            <a:p>
              <a:pPr algn="ctr"/>
              <a:r>
                <a:rPr lang="en-GB" altLang="en-US" sz="2000" b="1"/>
                <a:t>bottom-up</a:t>
              </a:r>
              <a:endParaRPr lang="en-GB" altLang="en-US" sz="2000" b="1"/>
            </a:p>
            <a:p>
              <a:pPr algn="ctr"/>
              <a:r>
                <a:rPr lang="en-GB" altLang="en-US" sz="2000" b="1"/>
                <a:t>approach</a:t>
              </a:r>
              <a:endParaRPr lang="en-GB" altLang="en-US" sz="2000" b="1">
                <a:latin typeface="Times New Roman" panose="02020603050405020304" pitchFamily="18" charset="0"/>
              </a:endParaRPr>
            </a:p>
          </p:txBody>
        </p:sp>
        <p:sp>
          <p:nvSpPr>
            <p:cNvPr id="59399" name="AutoShape 7"/>
            <p:cNvSpPr>
              <a:spLocks noChangeArrowheads="1"/>
            </p:cNvSpPr>
            <p:nvPr/>
          </p:nvSpPr>
          <p:spPr bwMode="auto">
            <a:xfrm>
              <a:off x="3552" y="2544"/>
              <a:ext cx="1680" cy="1392"/>
            </a:xfrm>
            <a:prstGeom prst="irregularSeal2">
              <a:avLst/>
            </a:prstGeom>
            <a:solidFill>
              <a:srgbClr val="FF00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2000" b="1" dirty="0"/>
                <a:t>   Community-</a:t>
              </a:r>
              <a:endParaRPr lang="en-GB" altLang="en-US" sz="2000" b="1" dirty="0"/>
            </a:p>
            <a:p>
              <a:pPr algn="ctr"/>
              <a:r>
                <a:rPr lang="en-GB" altLang="en-US" sz="2000" b="1" dirty="0"/>
                <a:t>based</a:t>
              </a:r>
              <a:endParaRPr lang="en-GB" altLang="en-US" sz="2000" b="1" dirty="0"/>
            </a:p>
            <a:p>
              <a:pPr algn="ctr"/>
              <a:r>
                <a:rPr lang="en-GB" altLang="en-US" sz="2000" b="1" dirty="0"/>
                <a:t>approach</a:t>
              </a:r>
              <a:endParaRPr lang="en-GB" altLang="en-US" sz="2000" b="1" dirty="0">
                <a:latin typeface="Times New Roman" panose="02020603050405020304" pitchFamily="18" charset="0"/>
              </a:endParaRPr>
            </a:p>
          </p:txBody>
        </p:sp>
        <p:sp>
          <p:nvSpPr>
            <p:cNvPr id="59400" name="Text Box 8"/>
            <p:cNvSpPr txBox="1">
              <a:spLocks noChangeArrowheads="1"/>
            </p:cNvSpPr>
            <p:nvPr/>
          </p:nvSpPr>
          <p:spPr bwMode="auto">
            <a:xfrm>
              <a:off x="2779" y="3758"/>
              <a:ext cx="104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i="1"/>
                <a:t>Russell (2000)</a:t>
              </a:r>
              <a:endParaRPr lang="en-GB" altLang="en-US" sz="2000" b="1" i="1">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395"/>
                                        </p:tgtEl>
                                        <p:attrNameLst>
                                          <p:attrName>style.visibility</p:attrName>
                                        </p:attrNameLst>
                                      </p:cBhvr>
                                      <p:to>
                                        <p:strVal val="visible"/>
                                      </p:to>
                                    </p:set>
                                    <p:anim calcmode="lin" valueType="num">
                                      <p:cBhvr additive="base">
                                        <p:cTn id="7" dur="500" fill="hold"/>
                                        <p:tgtEl>
                                          <p:spTgt spid="59395"/>
                                        </p:tgtEl>
                                        <p:attrNameLst>
                                          <p:attrName>ppt_x</p:attrName>
                                        </p:attrNameLst>
                                      </p:cBhvr>
                                      <p:tavLst>
                                        <p:tav tm="0">
                                          <p:val>
                                            <p:strVal val="0-#ppt_w/2"/>
                                          </p:val>
                                        </p:tav>
                                        <p:tav tm="100000">
                                          <p:val>
                                            <p:strVal val="#ppt_x"/>
                                          </p:val>
                                        </p:tav>
                                      </p:tavLst>
                                    </p:anim>
                                    <p:anim calcmode="lin" valueType="num">
                                      <p:cBhvr additive="base">
                                        <p:cTn id="8" dur="500" fill="hold"/>
                                        <p:tgtEl>
                                          <p:spTgt spid="5939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9396"/>
                                        </p:tgtEl>
                                        <p:attrNameLst>
                                          <p:attrName>style.visibility</p:attrName>
                                        </p:attrNameLst>
                                      </p:cBhvr>
                                      <p:to>
                                        <p:strVal val="visible"/>
                                      </p:to>
                                    </p:set>
                                    <p:anim calcmode="lin" valueType="num">
                                      <p:cBhvr additive="base">
                                        <p:cTn id="13" dur="500" fill="hold"/>
                                        <p:tgtEl>
                                          <p:spTgt spid="59396"/>
                                        </p:tgtEl>
                                        <p:attrNameLst>
                                          <p:attrName>ppt_x</p:attrName>
                                        </p:attrNameLst>
                                      </p:cBhvr>
                                      <p:tavLst>
                                        <p:tav tm="0">
                                          <p:val>
                                            <p:strVal val="0-#ppt_w/2"/>
                                          </p:val>
                                        </p:tav>
                                        <p:tav tm="100000">
                                          <p:val>
                                            <p:strVal val="#ppt_x"/>
                                          </p:val>
                                        </p:tav>
                                      </p:tavLst>
                                    </p:anim>
                                    <p:anim calcmode="lin" valueType="num">
                                      <p:cBhvr additive="base">
                                        <p:cTn id="14" dur="500" fill="hold"/>
                                        <p:tgtEl>
                                          <p:spTgt spid="593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br>
              <a:rPr lang="en-GB" altLang="en-US" sz="3200">
                <a:solidFill>
                  <a:srgbClr val="FF3300"/>
                </a:solidFill>
              </a:rPr>
            </a:br>
            <a:r>
              <a:rPr lang="en-GB" altLang="en-US" sz="3200">
                <a:solidFill>
                  <a:srgbClr val="FF3300"/>
                </a:solidFill>
              </a:rPr>
              <a:t>Future Foot Prints</a:t>
            </a:r>
            <a:br>
              <a:rPr lang="en-GB" altLang="en-US" sz="4000">
                <a:solidFill>
                  <a:srgbClr val="FF3300"/>
                </a:solidFill>
              </a:rPr>
            </a:br>
            <a:r>
              <a:rPr lang="en-GB" altLang="en-US" sz="1600">
                <a:hlinkClick r:id="rId1"/>
              </a:rPr>
              <a:t>http://www.futurefootprints.org.uk/ffprints.php?stylesheet=style&amp;page=localgov</a:t>
            </a:r>
            <a:br>
              <a:rPr lang="en-GB" altLang="en-US" sz="1600"/>
            </a:br>
            <a:br>
              <a:rPr lang="en-GB" altLang="en-US" sz="4000">
                <a:solidFill>
                  <a:srgbClr val="FF3300"/>
                </a:solidFill>
              </a:rPr>
            </a:br>
            <a:endParaRPr lang="en-GB" altLang="en-US" sz="4000">
              <a:solidFill>
                <a:srgbClr val="FF3300"/>
              </a:solidFill>
            </a:endParaRPr>
          </a:p>
        </p:txBody>
      </p:sp>
      <p:sp>
        <p:nvSpPr>
          <p:cNvPr id="23555" name="Rectangle 3"/>
          <p:cNvSpPr>
            <a:spLocks noGrp="1" noChangeArrowheads="1"/>
          </p:cNvSpPr>
          <p:nvPr>
            <p:ph type="body" idx="1"/>
          </p:nvPr>
        </p:nvSpPr>
        <p:spPr/>
        <p:txBody>
          <a:bodyPr/>
          <a:lstStyle/>
          <a:p>
            <a:r>
              <a:rPr lang="en-GB" altLang="en-US" sz="2800" dirty="0"/>
              <a:t>Tourism is big business and therefore adoption of sustainable practices can deliver huge gains. </a:t>
            </a:r>
            <a:br>
              <a:rPr lang="en-GB" altLang="en-US" sz="2800" dirty="0"/>
            </a:br>
            <a:br>
              <a:rPr lang="en-GB" altLang="en-US" sz="2800" dirty="0"/>
            </a:br>
            <a:r>
              <a:rPr lang="en-GB" altLang="en-US" sz="2800" dirty="0"/>
              <a:t>Chris Hines  </a:t>
            </a:r>
            <a:endParaRPr lang="en-GB" altLang="en-US" sz="2800" dirty="0"/>
          </a:p>
          <a:p>
            <a:r>
              <a:rPr lang="en-GB" altLang="en-US" dirty="0">
                <a:solidFill>
                  <a:schemeClr val="accent2"/>
                </a:solidFill>
              </a:rPr>
              <a:t>                  </a:t>
            </a:r>
            <a:endParaRPr lang="en-GB" altLang="en-US" dirty="0">
              <a:solidFill>
                <a:schemeClr val="accent2"/>
              </a:solidFill>
            </a:endParaRPr>
          </a:p>
        </p:txBody>
      </p:sp>
      <p:pic>
        <p:nvPicPr>
          <p:cNvPr id="235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4221163"/>
            <a:ext cx="1512888" cy="2232025"/>
          </a:xfrm>
          <a:prstGeom prst="rect">
            <a:avLst/>
          </a:prstGeom>
          <a:noFill/>
          <a:extLst>
            <a:ext uri="{909E8E84-426E-40DD-AFC4-6F175D3DCCD1}">
              <a14:hiddenFill xmlns:a14="http://schemas.microsoft.com/office/drawing/2010/main">
                <a:solidFill>
                  <a:srgbClr val="FFFFFF"/>
                </a:solidFill>
              </a14:hiddenFill>
            </a:ext>
          </a:extLst>
        </p:spPr>
      </p:pic>
      <p:pic>
        <p:nvPicPr>
          <p:cNvPr id="235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3213100"/>
            <a:ext cx="4191000" cy="3162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GB" altLang="en-US" sz="4000" b="1">
                <a:solidFill>
                  <a:srgbClr val="FF0000"/>
                </a:solidFill>
              </a:rPr>
              <a:t>Reform decision-making systems</a:t>
            </a:r>
            <a:endParaRPr lang="en-GB" altLang="en-US" sz="4000" b="1">
              <a:solidFill>
                <a:srgbClr val="FF0000"/>
              </a:solidFill>
            </a:endParaRPr>
          </a:p>
        </p:txBody>
      </p:sp>
      <p:sp>
        <p:nvSpPr>
          <p:cNvPr id="36867" name="Rectangle 3"/>
          <p:cNvSpPr>
            <a:spLocks noGrp="1" noChangeArrowheads="1"/>
          </p:cNvSpPr>
          <p:nvPr>
            <p:ph type="body" idx="1"/>
          </p:nvPr>
        </p:nvSpPr>
        <p:spPr/>
        <p:txBody>
          <a:bodyPr/>
          <a:lstStyle/>
          <a:p>
            <a:pPr marL="660400" indent="-660400">
              <a:lnSpc>
                <a:spcPct val="80000"/>
              </a:lnSpc>
            </a:pPr>
            <a:br>
              <a:rPr lang="en-GB" altLang="en-US" sz="1600" dirty="0"/>
            </a:br>
            <a:r>
              <a:rPr lang="en-GB" altLang="en-US" sz="2000" b="1" dirty="0"/>
              <a:t>It is impossible to prescribe exactly how each tourism enterprise should develop in ways that best fit with livelihoods. The most important principle is therefore to enhance participation by the poor in decision-making. Systems are needed that allow local livelihood priorities to influence tourism development. Three different ways of doing this can be identified:</a:t>
            </a:r>
            <a:br>
              <a:rPr lang="en-GB" altLang="en-US" sz="2000" b="1" dirty="0"/>
            </a:br>
            <a:endParaRPr lang="en-GB" altLang="en-US" sz="2000" b="1" dirty="0"/>
          </a:p>
          <a:p>
            <a:pPr marL="660400" indent="-660400">
              <a:lnSpc>
                <a:spcPct val="80000"/>
              </a:lnSpc>
            </a:pPr>
            <a:r>
              <a:rPr lang="en-GB" altLang="en-US" sz="2000" b="1" dirty="0"/>
              <a:t>Strengthen rights at local level (e.g. tenure over tourism assets), so that local people have market power and make their own decisions over developments. </a:t>
            </a:r>
            <a:endParaRPr lang="en-GB" altLang="en-US" sz="2000" b="1" dirty="0"/>
          </a:p>
          <a:p>
            <a:pPr marL="660400" indent="-660400">
              <a:lnSpc>
                <a:spcPct val="80000"/>
              </a:lnSpc>
            </a:pPr>
            <a:r>
              <a:rPr lang="en-GB" altLang="en-US" sz="2000" b="1" dirty="0"/>
              <a:t>Develop more participatory planning. </a:t>
            </a:r>
            <a:endParaRPr lang="en-GB" altLang="en-US" sz="2000" b="1" dirty="0"/>
          </a:p>
          <a:p>
            <a:pPr marL="660400" indent="-660400">
              <a:lnSpc>
                <a:spcPct val="80000"/>
              </a:lnSpc>
            </a:pPr>
            <a:r>
              <a:rPr lang="en-GB" altLang="en-US" sz="1600" b="1" i="1" dirty="0"/>
              <a:t>This material that has been provided by the </a:t>
            </a:r>
            <a:r>
              <a:rPr lang="en-GB" altLang="en-US" sz="1600" b="1" i="1" dirty="0">
                <a:hlinkClick r:id="rId1"/>
              </a:rPr>
              <a:t>Overseas Development Institute</a:t>
            </a:r>
            <a:endParaRPr lang="en-GB" altLang="en-US" sz="1600" b="1" dirty="0"/>
          </a:p>
          <a:p>
            <a:pPr marL="660400" indent="-660400">
              <a:lnSpc>
                <a:spcPct val="80000"/>
              </a:lnSpc>
            </a:pPr>
            <a:r>
              <a:rPr lang="en-GB" altLang="en-US" sz="1600" b="1" dirty="0"/>
              <a:t>PRO-POOR TOURISM: PUTTING POVERTY AT THE HEART OF THE TOURISM AGENDA</a:t>
            </a:r>
            <a:endParaRPr lang="en-GB" altLang="en-US" sz="1600" b="1" dirty="0"/>
          </a:p>
          <a:p>
            <a:pPr marL="660400" indent="-660400">
              <a:lnSpc>
                <a:spcPct val="80000"/>
              </a:lnSpc>
            </a:pPr>
            <a:r>
              <a:rPr lang="en-GB" altLang="en-US" sz="1600" b="1" dirty="0"/>
              <a:t>Caroline Ashley, Charlotte Boyd and Harold Goodwin, Number 51, March 2000</a:t>
            </a:r>
            <a:endParaRPr lang="en-GB" altLang="en-US" sz="1600"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en-US"/>
              <a:t>References</a:t>
            </a:r>
            <a:endParaRPr lang="en-GB" altLang="en-US"/>
          </a:p>
        </p:txBody>
      </p:sp>
      <p:sp>
        <p:nvSpPr>
          <p:cNvPr id="17411" name="Rectangle 3"/>
          <p:cNvSpPr>
            <a:spLocks noGrp="1" noChangeArrowheads="1"/>
          </p:cNvSpPr>
          <p:nvPr>
            <p:ph type="body" idx="1"/>
          </p:nvPr>
        </p:nvSpPr>
        <p:spPr/>
        <p:txBody>
          <a:bodyPr>
            <a:normAutofit lnSpcReduction="10000"/>
          </a:bodyPr>
          <a:lstStyle/>
          <a:p>
            <a:pPr>
              <a:lnSpc>
                <a:spcPct val="80000"/>
              </a:lnSpc>
            </a:pPr>
            <a:r>
              <a:rPr lang="en-US" altLang="en-US" sz="1800"/>
              <a:t>Mowforth, M and Munt. I (2008) </a:t>
            </a:r>
            <a:r>
              <a:rPr lang="en-US" altLang="en-US" sz="1800" i="1"/>
              <a:t>Tourism and Sustainability, Development Globalisation and New Tourism in the Third World:</a:t>
            </a:r>
            <a:r>
              <a:rPr lang="en-US" altLang="en-US" sz="1800"/>
              <a:t> Taylor and Francis</a:t>
            </a:r>
            <a:endParaRPr lang="en-US" altLang="en-US" sz="1800"/>
          </a:p>
          <a:p>
            <a:pPr>
              <a:lnSpc>
                <a:spcPct val="80000"/>
              </a:lnSpc>
            </a:pPr>
            <a:r>
              <a:rPr lang="en-US" altLang="en-US" sz="1800"/>
              <a:t>Mc Kercher and Du Cros (2002) </a:t>
            </a:r>
            <a:r>
              <a:rPr lang="en-US" altLang="en-US" sz="1800" i="1"/>
              <a:t>Cultural Tourism The Partnership between tourism and culture: </a:t>
            </a:r>
            <a:r>
              <a:rPr lang="en-US" altLang="en-US" sz="1800"/>
              <a:t>Routledge</a:t>
            </a:r>
            <a:endParaRPr lang="en-US" altLang="en-US" sz="1800" i="1"/>
          </a:p>
          <a:p>
            <a:pPr>
              <a:lnSpc>
                <a:spcPct val="80000"/>
              </a:lnSpc>
            </a:pPr>
            <a:r>
              <a:rPr lang="en-US" altLang="en-US" sz="1800"/>
              <a:t>Gretzel, U  et al, (2010) </a:t>
            </a:r>
            <a:r>
              <a:rPr lang="en-US" altLang="en-US" sz="1800" i="1"/>
              <a:t>Information and Communication in Tourism</a:t>
            </a:r>
            <a:r>
              <a:rPr lang="en-US" altLang="en-US" sz="1800"/>
              <a:t>: Springer</a:t>
            </a:r>
            <a:endParaRPr lang="en-US" altLang="en-US" sz="1800"/>
          </a:p>
          <a:p>
            <a:pPr>
              <a:lnSpc>
                <a:spcPct val="80000"/>
              </a:lnSpc>
            </a:pPr>
            <a:r>
              <a:rPr lang="en-GB" altLang="en-US" sz="1800"/>
              <a:t>Davidson, R. &amp; Maitland, R. (1997) </a:t>
            </a:r>
            <a:r>
              <a:rPr lang="en-GB" altLang="en-US" sz="1800" i="1"/>
              <a:t>Tourism Destinations</a:t>
            </a:r>
            <a:r>
              <a:rPr lang="en-GB" altLang="en-US" sz="1800"/>
              <a:t>, London: Hodder &amp; Stoughton</a:t>
            </a:r>
            <a:endParaRPr lang="en-GB" altLang="en-US" sz="1800"/>
          </a:p>
          <a:p>
            <a:pPr>
              <a:lnSpc>
                <a:spcPct val="80000"/>
              </a:lnSpc>
            </a:pPr>
            <a:r>
              <a:rPr lang="en-GB" altLang="en-US" sz="1800"/>
              <a:t>Hall, C.M. (2000) </a:t>
            </a:r>
            <a:r>
              <a:rPr lang="en-GB" altLang="en-US" sz="1800" i="1"/>
              <a:t>Tourism Planning, </a:t>
            </a:r>
            <a:r>
              <a:rPr lang="en-GB" altLang="en-US" sz="1800"/>
              <a:t>Harlow: Pearson Education Ltd</a:t>
            </a:r>
            <a:endParaRPr lang="en-GB" altLang="en-US" sz="1800"/>
          </a:p>
          <a:p>
            <a:pPr>
              <a:lnSpc>
                <a:spcPct val="80000"/>
              </a:lnSpc>
            </a:pPr>
            <a:r>
              <a:rPr lang="en-GB" altLang="en-US" sz="1800"/>
              <a:t>Page, S. (1995) </a:t>
            </a:r>
            <a:r>
              <a:rPr lang="en-GB" altLang="en-US" sz="1800" i="1"/>
              <a:t>Urban Tourism,</a:t>
            </a:r>
            <a:r>
              <a:rPr lang="en-GB" altLang="en-US" sz="1800"/>
              <a:t> London: Routledge</a:t>
            </a:r>
            <a:endParaRPr lang="en-GB" altLang="en-US" sz="1800"/>
          </a:p>
          <a:p>
            <a:pPr>
              <a:lnSpc>
                <a:spcPct val="80000"/>
              </a:lnSpc>
            </a:pPr>
            <a:r>
              <a:rPr lang="en-GB" altLang="en-US" sz="1800"/>
              <a:t>Robinson, M. (1999) Tourism development in de-industrializing centres in the UK in </a:t>
            </a:r>
            <a:r>
              <a:rPr lang="en-GB" altLang="en-US" sz="1800" i="1"/>
              <a:t>Tourism and cultural conflicts</a:t>
            </a:r>
            <a:r>
              <a:rPr lang="en-GB" altLang="en-US" sz="1800"/>
              <a:t>, Robinson, M. and Boniface, P. (eds.), Oxon: CABI</a:t>
            </a:r>
            <a:endParaRPr lang="en-GB" altLang="en-US" sz="1800"/>
          </a:p>
          <a:p>
            <a:pPr>
              <a:lnSpc>
                <a:spcPct val="80000"/>
              </a:lnSpc>
            </a:pPr>
            <a:r>
              <a:rPr lang="en-GB" altLang="en-US" sz="1800"/>
              <a:t>Russell, P. (2000) “Community-based Tourism” </a:t>
            </a:r>
            <a:r>
              <a:rPr lang="en-GB" altLang="en-US" sz="1800" i="1"/>
              <a:t>Travel &amp; Tourism Analyst, </a:t>
            </a:r>
            <a:r>
              <a:rPr lang="en-GB" altLang="en-US" sz="1800"/>
              <a:t>no 5, pp 87-114 </a:t>
            </a:r>
            <a:endParaRPr lang="en-GB" altLang="en-US" sz="1800"/>
          </a:p>
          <a:p>
            <a:pPr>
              <a:lnSpc>
                <a:spcPct val="80000"/>
              </a:lnSpc>
            </a:pPr>
            <a:r>
              <a:rPr lang="en-GB" altLang="en-US" sz="1800"/>
              <a:t>Wall, G. (1999) Partnerships involving indigenous people in the management of heritage sites in </a:t>
            </a:r>
            <a:r>
              <a:rPr lang="en-GB" altLang="en-US" sz="1800" i="1"/>
              <a:t>Tourism and cultural conflicts</a:t>
            </a:r>
            <a:r>
              <a:rPr lang="en-GB" altLang="en-US" sz="1800"/>
              <a:t>, Robinson, M. and Boniface, P. (eds.), Oxon: CABI</a:t>
            </a:r>
            <a:endParaRPr lang="en-GB" altLang="en-US" sz="1800"/>
          </a:p>
          <a:p>
            <a:pPr>
              <a:lnSpc>
                <a:spcPct val="80000"/>
              </a:lnSpc>
            </a:pPr>
            <a:endParaRPr lang="en-GB" altLang="en-US" sz="1800"/>
          </a:p>
          <a:p>
            <a:pPr>
              <a:lnSpc>
                <a:spcPct val="80000"/>
              </a:lnSpc>
            </a:pPr>
            <a:endParaRPr lang="en-GB" altLang="en-US" sz="1800" b="1"/>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8573</Words>
  <Application>WPS Presentation</Application>
  <PresentationFormat>On-screen Show (4:3)</PresentationFormat>
  <Paragraphs>243</Paragraphs>
  <Slides>23</Slides>
  <Notes>0</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1</vt:i4>
      </vt:variant>
      <vt:variant>
        <vt:lpstr>幻灯片标题</vt:lpstr>
      </vt:variant>
      <vt:variant>
        <vt:i4>23</vt:i4>
      </vt:variant>
    </vt:vector>
  </HeadingPairs>
  <TitlesOfParts>
    <vt:vector size="34" baseType="lpstr">
      <vt:lpstr>Arial</vt:lpstr>
      <vt:lpstr>SimSun</vt:lpstr>
      <vt:lpstr>Wingdings</vt:lpstr>
      <vt:lpstr>Times New Roman</vt:lpstr>
      <vt:lpstr>Myriad Pro</vt:lpstr>
      <vt:lpstr>Segoe Print</vt:lpstr>
      <vt:lpstr>Microsoft YaHei</vt:lpstr>
      <vt:lpstr>Arial Unicode MS</vt:lpstr>
      <vt:lpstr>Calibri</vt:lpstr>
      <vt:lpstr>20140311PresentationUWTSDTemplate</vt:lpstr>
      <vt:lpstr>LotusSmartPicsImage</vt:lpstr>
      <vt:lpstr>Contemporary Themes in the Hotel &amp;Hospitality Sector (M6X01931 BIRM)   Session 1 </vt:lpstr>
      <vt:lpstr>Stakeholder Conflict Avoidance and Resolution</vt:lpstr>
      <vt:lpstr>Learning Outcomes</vt:lpstr>
      <vt:lpstr>Definitions</vt:lpstr>
      <vt:lpstr>Conflict Avoidance</vt:lpstr>
      <vt:lpstr>Complexity</vt:lpstr>
      <vt:lpstr>PowerPoint 演示文稿</vt:lpstr>
      <vt:lpstr>Class Exercise</vt:lpstr>
      <vt:lpstr>Areas of common conflicts in hospitality and tourism development</vt:lpstr>
      <vt:lpstr>Tourism and Cultural Heritage Management</vt:lpstr>
      <vt:lpstr>Conflict situation Resolution Methods</vt:lpstr>
      <vt:lpstr>  </vt:lpstr>
      <vt:lpstr>Peaceful Co-existence</vt:lpstr>
      <vt:lpstr>New Interest can cause conflicts/commercial use</vt:lpstr>
      <vt:lpstr>Factors influencing conflict situation in tourism development</vt:lpstr>
      <vt:lpstr>Stonehenge Stakeholder Conflict</vt:lpstr>
      <vt:lpstr>New Golf Proposal in Scotland Aberdeenshire</vt:lpstr>
      <vt:lpstr>Stringent Controls</vt:lpstr>
      <vt:lpstr>New Shopping Developments</vt:lpstr>
      <vt:lpstr>Avoidance of conflict situation</vt:lpstr>
      <vt:lpstr> Future Foot Prints http://www.futurefootprints.org.uk/ffprints.php?stylesheet=style&amp;page=localgov  </vt:lpstr>
      <vt:lpstr>Reform decision-making systems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Changes MK</cp:lastModifiedBy>
  <cp:revision>153</cp:revision>
  <dcterms:created xsi:type="dcterms:W3CDTF">2015-04-14T15:21:00Z</dcterms:created>
  <dcterms:modified xsi:type="dcterms:W3CDTF">2020-06-22T23:38:18Z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y fmtid="{D5CDD505-2E9C-101B-9397-08002B2CF9AE}" pid="3" name="KSOProductBuildVer">
    <vt:lpwstr>1033-11.2.0.9431</vt:lpwstr>
  </property>
</Properties>
</file>