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66" r:id="rId3"/>
    <p:sldId id="262" r:id="rId4"/>
    <p:sldId id="263" r:id="rId5"/>
    <p:sldId id="264" r:id="rId6"/>
    <p:sldId id="265" r:id="rId7"/>
    <p:sldId id="257" r:id="rId8"/>
    <p:sldId id="258" r:id="rId9"/>
    <p:sldId id="259" r:id="rId10"/>
    <p:sldId id="260" r:id="rId11"/>
    <p:sldId id="26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2200203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3438446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2240011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3D249D-2388-485C-A988-A5A4F5F4E43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1464063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3D249D-2388-485C-A988-A5A4F5F4E437}"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2499664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3D249D-2388-485C-A988-A5A4F5F4E437}"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1989149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3D249D-2388-485C-A988-A5A4F5F4E437}"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622378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33D249D-2388-485C-A988-A5A4F5F4E43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2834065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33D249D-2388-485C-A988-A5A4F5F4E43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435494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33D249D-2388-485C-A988-A5A4F5F4E437}"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4002219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32515312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11868123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790185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2264560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1415168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2887521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D249D-2388-485C-A988-A5A4F5F4E437}"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D20C2-B488-472E-B138-E46602C90232}" type="slidenum">
              <a:rPr lang="en-GB" smtClean="0"/>
              <a:t>‹#›</a:t>
            </a:fld>
            <a:endParaRPr lang="en-GB"/>
          </a:p>
        </p:txBody>
      </p:sp>
    </p:spTree>
    <p:extLst>
      <p:ext uri="{BB962C8B-B14F-4D97-AF65-F5344CB8AC3E}">
        <p14:creationId xmlns:p14="http://schemas.microsoft.com/office/powerpoint/2010/main" val="1490020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33D249D-2388-485C-A988-A5A4F5F4E437}" type="datetimeFigureOut">
              <a:rPr lang="en-GB" smtClean="0"/>
              <a:t>15/03/2026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92D20C2-B488-472E-B138-E46602C90232}" type="slidenum">
              <a:rPr lang="en-GB" smtClean="0"/>
              <a:t>‹#›</a:t>
            </a:fld>
            <a:endParaRPr lang="en-GB"/>
          </a:p>
        </p:txBody>
      </p:sp>
    </p:spTree>
    <p:extLst>
      <p:ext uri="{BB962C8B-B14F-4D97-AF65-F5344CB8AC3E}">
        <p14:creationId xmlns:p14="http://schemas.microsoft.com/office/powerpoint/2010/main" val="200027477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32000" y="876906"/>
            <a:ext cx="9729652" cy="2208590"/>
          </a:xfrm>
        </p:spPr>
        <p:txBody>
          <a:bodyPr>
            <a:noAutofit/>
          </a:bodyPr>
          <a:lstStyle/>
          <a:p>
            <a:pPr algn="ctr">
              <a:lnSpc>
                <a:spcPct val="150000"/>
              </a:lnSpc>
            </a:pPr>
            <a:r>
              <a:rPr lang="en-GB" sz="2800" b="1" dirty="0">
                <a:latin typeface="Times New Roman" panose="02020603050405020304" pitchFamily="18" charset="0"/>
                <a:cs typeface="Times New Roman" panose="02020603050405020304" pitchFamily="18" charset="0"/>
              </a:rPr>
              <a:t>Digital Safety Action Plan for Greenfield Home Care Agency: Enhancing Data Security, Safe Microsoft 365 Use, and Protection of Client Information</a:t>
            </a:r>
          </a:p>
        </p:txBody>
      </p:sp>
      <p:sp>
        <p:nvSpPr>
          <p:cNvPr id="3" name="Subtitle 2"/>
          <p:cNvSpPr>
            <a:spLocks noGrp="1"/>
          </p:cNvSpPr>
          <p:nvPr>
            <p:ph type="subTitle" idx="1"/>
          </p:nvPr>
        </p:nvSpPr>
        <p:spPr>
          <a:xfrm>
            <a:off x="4562793" y="4267517"/>
            <a:ext cx="4668067" cy="626215"/>
          </a:xfrm>
        </p:spPr>
        <p:txBody>
          <a:bodyPr>
            <a:normAutofit/>
          </a:bodyPr>
          <a:lstStyle/>
          <a:p>
            <a:pPr algn="ctr"/>
            <a:r>
              <a:rPr lang="en-GB" sz="2400" b="1" dirty="0">
                <a:latin typeface="Times New Roman" panose="02020603050405020304" pitchFamily="18" charset="0"/>
                <a:cs typeface="Times New Roman" panose="02020603050405020304" pitchFamily="18" charset="0"/>
              </a:rPr>
              <a:t>Group Presentation</a:t>
            </a:r>
          </a:p>
        </p:txBody>
      </p:sp>
    </p:spTree>
    <p:extLst>
      <p:ext uri="{BB962C8B-B14F-4D97-AF65-F5344CB8AC3E}">
        <p14:creationId xmlns:p14="http://schemas.microsoft.com/office/powerpoint/2010/main" val="321816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E056DE-DEF3-450D-8633-A2A034797144}"/>
              </a:ext>
            </a:extLst>
          </p:cNvPr>
          <p:cNvSpPr>
            <a:spLocks noGrp="1"/>
          </p:cNvSpPr>
          <p:nvPr>
            <p:ph idx="1"/>
          </p:nvPr>
        </p:nvSpPr>
        <p:spPr>
          <a:xfrm>
            <a:off x="1416575" y="624254"/>
            <a:ext cx="10018713" cy="1318846"/>
          </a:xfrm>
        </p:spPr>
        <p:txBody>
          <a:bodyPr>
            <a:normAutofit fontScale="70000" lnSpcReduction="20000"/>
          </a:bodyPr>
          <a:lstStyle/>
          <a:p>
            <a:pPr marL="0" indent="0" algn="ctr">
              <a:buNone/>
            </a:pPr>
            <a:r>
              <a:rPr lang="en-US" b="1" dirty="0">
                <a:latin typeface="Times" panose="02020603050405020304" pitchFamily="18" charset="0"/>
              </a:rPr>
              <a:t>Group Member</a:t>
            </a:r>
            <a:r>
              <a:rPr lang="en-US" dirty="0">
                <a:latin typeface="Times" panose="02020603050405020304" pitchFamily="18" charset="0"/>
              </a:rPr>
              <a:t>: 01</a:t>
            </a:r>
          </a:p>
          <a:p>
            <a:pPr marL="0" indent="0" algn="ctr">
              <a:buNone/>
            </a:pPr>
            <a:r>
              <a:rPr lang="en-US" b="1" dirty="0">
                <a:latin typeface="Times" panose="02020603050405020304" pitchFamily="18" charset="0"/>
              </a:rPr>
              <a:t>Topic: </a:t>
            </a:r>
            <a:r>
              <a:rPr lang="en-US" dirty="0">
                <a:latin typeface="Times" panose="02020603050405020304" pitchFamily="18" charset="0"/>
              </a:rPr>
              <a:t>Microsoft Productivity  Application </a:t>
            </a:r>
          </a:p>
          <a:p>
            <a:pPr marL="0" indent="0" algn="ctr">
              <a:buNone/>
            </a:pPr>
            <a:r>
              <a:rPr lang="en-US" b="1" dirty="0">
                <a:latin typeface="Times" panose="02020603050405020304" pitchFamily="18" charset="0"/>
              </a:rPr>
              <a:t>Student Number: </a:t>
            </a:r>
            <a:r>
              <a:rPr lang="en-US" dirty="0">
                <a:latin typeface="Times" panose="02020603050405020304" pitchFamily="18" charset="0"/>
              </a:rPr>
              <a:t>2511892 </a:t>
            </a:r>
          </a:p>
          <a:p>
            <a:pPr marL="0" indent="0" algn="ctr">
              <a:buNone/>
            </a:pPr>
            <a:r>
              <a:rPr lang="en-US" b="1" dirty="0">
                <a:latin typeface="Times" panose="02020603050405020304" pitchFamily="18" charset="0"/>
              </a:rPr>
              <a:t>Student Name: </a:t>
            </a:r>
            <a:r>
              <a:rPr lang="en-US" dirty="0">
                <a:latin typeface="Times" panose="02020603050405020304" pitchFamily="18" charset="0"/>
              </a:rPr>
              <a:t>Arlette </a:t>
            </a:r>
            <a:r>
              <a:rPr lang="en-US" dirty="0" err="1">
                <a:latin typeface="Times" panose="02020603050405020304" pitchFamily="18" charset="0"/>
              </a:rPr>
              <a:t>Lutala</a:t>
            </a:r>
            <a:endParaRPr lang="en-AE" dirty="0">
              <a:latin typeface="Times" panose="02020603050405020304" pitchFamily="18" charset="0"/>
            </a:endParaRPr>
          </a:p>
        </p:txBody>
      </p:sp>
      <p:sp>
        <p:nvSpPr>
          <p:cNvPr id="4" name="Content Placeholder 2">
            <a:extLst>
              <a:ext uri="{FF2B5EF4-FFF2-40B4-BE49-F238E27FC236}">
                <a16:creationId xmlns:a16="http://schemas.microsoft.com/office/drawing/2014/main" id="{07695DF1-47C6-4DE4-818C-0614DDFFC3A7}"/>
              </a:ext>
            </a:extLst>
          </p:cNvPr>
          <p:cNvSpPr txBox="1">
            <a:spLocks/>
          </p:cNvSpPr>
          <p:nvPr/>
        </p:nvSpPr>
        <p:spPr>
          <a:xfrm>
            <a:off x="1416575" y="2356337"/>
            <a:ext cx="10018713" cy="1397978"/>
          </a:xfrm>
          <a:prstGeom prst="rect">
            <a:avLst/>
          </a:prstGeom>
        </p:spPr>
        <p:txBody>
          <a:bodyPr vert="horz" lIns="91440" tIns="45720" rIns="91440" bIns="45720" rtlCol="0" anchor="ctr">
            <a:normAutofit fontScale="70000" lnSpcReduction="2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gn="ctr">
              <a:buFont typeface="Arial"/>
              <a:buNone/>
            </a:pPr>
            <a:r>
              <a:rPr lang="en-US" b="1" dirty="0">
                <a:latin typeface="Times" panose="02020603050405020304" pitchFamily="18" charset="0"/>
              </a:rPr>
              <a:t>Group Member</a:t>
            </a:r>
            <a:r>
              <a:rPr lang="en-US" dirty="0">
                <a:latin typeface="Times" panose="02020603050405020304" pitchFamily="18" charset="0"/>
              </a:rPr>
              <a:t>: 02</a:t>
            </a:r>
          </a:p>
          <a:p>
            <a:pPr marL="0" indent="0" algn="ctr">
              <a:buFont typeface="Arial"/>
              <a:buNone/>
            </a:pPr>
            <a:r>
              <a:rPr lang="en-US" b="1" dirty="0">
                <a:latin typeface="Times" panose="02020603050405020304" pitchFamily="18" charset="0"/>
              </a:rPr>
              <a:t>Topic: </a:t>
            </a:r>
            <a:r>
              <a:rPr lang="en-US" dirty="0">
                <a:latin typeface="Times" panose="02020603050405020304" pitchFamily="18" charset="0"/>
              </a:rPr>
              <a:t>Microsoft 365 Communication/Collaboration Tool</a:t>
            </a:r>
          </a:p>
          <a:p>
            <a:pPr marL="0" indent="0" algn="ctr">
              <a:buFont typeface="Arial"/>
              <a:buNone/>
            </a:pPr>
            <a:r>
              <a:rPr lang="en-US" b="1" dirty="0">
                <a:latin typeface="Times" panose="02020603050405020304" pitchFamily="18" charset="0"/>
              </a:rPr>
              <a:t>Student Number: </a:t>
            </a:r>
            <a:r>
              <a:rPr lang="en-US" dirty="0">
                <a:latin typeface="Times" panose="02020603050405020304" pitchFamily="18" charset="0"/>
              </a:rPr>
              <a:t>2442408</a:t>
            </a:r>
          </a:p>
          <a:p>
            <a:pPr marL="0" indent="0" algn="ctr">
              <a:buFont typeface="Arial"/>
              <a:buNone/>
            </a:pPr>
            <a:r>
              <a:rPr lang="en-US" b="1" dirty="0">
                <a:latin typeface="Times" panose="02020603050405020304" pitchFamily="18" charset="0"/>
              </a:rPr>
              <a:t>Student Name: </a:t>
            </a:r>
            <a:r>
              <a:rPr lang="en-US" dirty="0" err="1">
                <a:latin typeface="Times" panose="02020603050405020304" pitchFamily="18" charset="0"/>
              </a:rPr>
              <a:t>Bappy</a:t>
            </a:r>
            <a:r>
              <a:rPr lang="en-US" dirty="0">
                <a:latin typeface="Times" panose="02020603050405020304" pitchFamily="18" charset="0"/>
              </a:rPr>
              <a:t> </a:t>
            </a:r>
            <a:r>
              <a:rPr lang="en-US" dirty="0" err="1">
                <a:latin typeface="Times" panose="02020603050405020304" pitchFamily="18" charset="0"/>
              </a:rPr>
              <a:t>Bappy</a:t>
            </a:r>
            <a:r>
              <a:rPr lang="en-US" dirty="0">
                <a:latin typeface="Times" panose="02020603050405020304" pitchFamily="18" charset="0"/>
              </a:rPr>
              <a:t> Chakraborty</a:t>
            </a:r>
            <a:endParaRPr lang="en-AE" dirty="0">
              <a:latin typeface="Times" panose="02020603050405020304" pitchFamily="18" charset="0"/>
            </a:endParaRPr>
          </a:p>
        </p:txBody>
      </p:sp>
      <p:sp>
        <p:nvSpPr>
          <p:cNvPr id="5" name="Content Placeholder 2">
            <a:extLst>
              <a:ext uri="{FF2B5EF4-FFF2-40B4-BE49-F238E27FC236}">
                <a16:creationId xmlns:a16="http://schemas.microsoft.com/office/drawing/2014/main" id="{92DAF93D-EDE3-4034-AF76-1BAFF8C3CEDD}"/>
              </a:ext>
            </a:extLst>
          </p:cNvPr>
          <p:cNvSpPr txBox="1">
            <a:spLocks/>
          </p:cNvSpPr>
          <p:nvPr/>
        </p:nvSpPr>
        <p:spPr>
          <a:xfrm>
            <a:off x="1416575" y="4114800"/>
            <a:ext cx="10018713" cy="1458221"/>
          </a:xfrm>
          <a:prstGeom prst="rect">
            <a:avLst/>
          </a:prstGeom>
        </p:spPr>
        <p:txBody>
          <a:bodyPr vert="horz" lIns="91440" tIns="45720" rIns="91440" bIns="45720" rtlCol="0" anchor="ctr">
            <a:normAutofit fontScale="77500" lnSpcReduction="2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gn="ctr">
              <a:buFont typeface="Arial"/>
              <a:buNone/>
            </a:pPr>
            <a:r>
              <a:rPr lang="en-US" b="1">
                <a:latin typeface="Times" panose="02020603050405020304" pitchFamily="18" charset="0"/>
              </a:rPr>
              <a:t>Group Member</a:t>
            </a:r>
            <a:r>
              <a:rPr lang="en-US">
                <a:latin typeface="Times" panose="02020603050405020304" pitchFamily="18" charset="0"/>
              </a:rPr>
              <a:t>: 03</a:t>
            </a:r>
          </a:p>
          <a:p>
            <a:pPr marL="0" indent="0" algn="ctr">
              <a:buFont typeface="Arial"/>
              <a:buNone/>
            </a:pPr>
            <a:r>
              <a:rPr lang="en-US" b="1">
                <a:latin typeface="Times" panose="02020603050405020304" pitchFamily="18" charset="0"/>
              </a:rPr>
              <a:t>Topic: </a:t>
            </a:r>
            <a:r>
              <a:rPr lang="en-US">
                <a:latin typeface="Times" panose="02020603050405020304" pitchFamily="18" charset="0"/>
              </a:rPr>
              <a:t>Digital Safety Action Plan for Greenfield</a:t>
            </a:r>
          </a:p>
          <a:p>
            <a:pPr marL="0" indent="0" algn="ctr">
              <a:buFont typeface="Arial"/>
              <a:buNone/>
            </a:pPr>
            <a:r>
              <a:rPr lang="en-US" b="1">
                <a:latin typeface="Times" panose="02020603050405020304" pitchFamily="18" charset="0"/>
              </a:rPr>
              <a:t>Student Number: </a:t>
            </a:r>
            <a:r>
              <a:rPr lang="en-US">
                <a:latin typeface="Times" panose="02020603050405020304" pitchFamily="18" charset="0"/>
              </a:rPr>
              <a:t>2523960</a:t>
            </a:r>
          </a:p>
          <a:p>
            <a:pPr marL="0" indent="0" algn="ctr">
              <a:buFont typeface="Arial"/>
              <a:buNone/>
            </a:pPr>
            <a:r>
              <a:rPr lang="en-US" b="1">
                <a:latin typeface="Times" panose="02020603050405020304" pitchFamily="18" charset="0"/>
              </a:rPr>
              <a:t>Student Name: </a:t>
            </a:r>
            <a:r>
              <a:rPr lang="en-US">
                <a:latin typeface="Times" panose="02020603050405020304" pitchFamily="18" charset="0"/>
              </a:rPr>
              <a:t>Hamna Nasir</a:t>
            </a:r>
            <a:endParaRPr lang="en-AE" dirty="0">
              <a:latin typeface="Times" panose="02020603050405020304" pitchFamily="18" charset="0"/>
            </a:endParaRPr>
          </a:p>
        </p:txBody>
      </p:sp>
    </p:spTree>
    <p:extLst>
      <p:ext uri="{BB962C8B-B14F-4D97-AF65-F5344CB8AC3E}">
        <p14:creationId xmlns:p14="http://schemas.microsoft.com/office/powerpoint/2010/main" val="1831232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012" y="564465"/>
            <a:ext cx="9741125" cy="1078185"/>
          </a:xfrm>
        </p:spPr>
        <p:txBody>
          <a:bodyPr>
            <a:noAutofit/>
          </a:bodyPr>
          <a:lstStyle/>
          <a:p>
            <a:pPr algn="ctr"/>
            <a:r>
              <a:rPr lang="en-GB" b="1" dirty="0">
                <a:latin typeface="Times New Roman" panose="02020603050405020304" pitchFamily="18" charset="0"/>
                <a:cs typeface="Times New Roman" panose="02020603050405020304" pitchFamily="18" charset="0"/>
              </a:rPr>
              <a:t>Group 1: Microsoft 365 productivity application</a:t>
            </a:r>
          </a:p>
        </p:txBody>
      </p:sp>
      <p:sp>
        <p:nvSpPr>
          <p:cNvPr id="3" name="Content Placeholder 2"/>
          <p:cNvSpPr>
            <a:spLocks noGrp="1"/>
          </p:cNvSpPr>
          <p:nvPr>
            <p:ph idx="1"/>
          </p:nvPr>
        </p:nvSpPr>
        <p:spPr>
          <a:xfrm>
            <a:off x="1489165" y="1823181"/>
            <a:ext cx="10254343" cy="4580224"/>
          </a:xfrm>
        </p:spPr>
        <p:txBody>
          <a:bodyPr>
            <a:normAutofit/>
          </a:bodyPr>
          <a:lstStyle/>
          <a:p>
            <a:pPr algn="just"/>
            <a:r>
              <a:rPr lang="en-GB" dirty="0">
                <a:latin typeface="Times New Roman" panose="02020603050405020304" pitchFamily="18" charset="0"/>
                <a:cs typeface="Times New Roman" panose="02020603050405020304" pitchFamily="18" charset="0"/>
              </a:rPr>
              <a:t>PowerPoint :this is a present ranging analysis of the use of PowerPoint technology in Highers education ,it's any addresses for overlapping issues .</a:t>
            </a:r>
          </a:p>
          <a:p>
            <a:pPr algn="just"/>
            <a:r>
              <a:rPr lang="en-GB" dirty="0">
                <a:latin typeface="Times New Roman" panose="02020603050405020304" pitchFamily="18" charset="0"/>
                <a:cs typeface="Times New Roman" panose="02020603050405020304" pitchFamily="18" charset="0"/>
              </a:rPr>
              <a:t>It’s a widely used presentation software developed by </a:t>
            </a:r>
            <a:r>
              <a:rPr lang="en-GB" dirty="0" err="1">
                <a:latin typeface="Times New Roman" panose="02020603050405020304" pitchFamily="18" charset="0"/>
                <a:cs typeface="Times New Roman" panose="02020603050405020304" pitchFamily="18" charset="0"/>
              </a:rPr>
              <a:t>Microsoftit's</a:t>
            </a:r>
            <a:r>
              <a:rPr lang="en-GB" dirty="0">
                <a:latin typeface="Times New Roman" panose="02020603050405020304" pitchFamily="18" charset="0"/>
                <a:cs typeface="Times New Roman" panose="02020603050405020304" pitchFamily="18" charset="0"/>
              </a:rPr>
              <a:t> also part of the Microsoft office suite and its available for windows</a:t>
            </a:r>
          </a:p>
          <a:p>
            <a:pPr algn="just"/>
            <a:r>
              <a:rPr lang="en-GB" dirty="0">
                <a:latin typeface="Times New Roman" panose="02020603050405020304" pitchFamily="18" charset="0"/>
                <a:cs typeface="Times New Roman" panose="02020603050405020304" pitchFamily="18" charset="0"/>
              </a:rPr>
              <a:t>Example : </a:t>
            </a:r>
            <a:r>
              <a:rPr lang="en-GB" dirty="0" err="1">
                <a:latin typeface="Times New Roman" panose="02020603050405020304" pitchFamily="18" charset="0"/>
                <a:cs typeface="Times New Roman" panose="02020603050405020304" pitchFamily="18" charset="0"/>
              </a:rPr>
              <a:t>macOS</a:t>
            </a:r>
            <a:r>
              <a:rPr lang="en-GB" dirty="0">
                <a:latin typeface="Times New Roman" panose="02020603050405020304" pitchFamily="18" charset="0"/>
                <a:cs typeface="Times New Roman" panose="02020603050405020304" pitchFamily="18" charset="0"/>
              </a:rPr>
              <a:t> , and iOS also android operating systems.</a:t>
            </a:r>
          </a:p>
          <a:p>
            <a:pPr algn="just"/>
            <a:r>
              <a:rPr lang="en-GB" dirty="0">
                <a:latin typeface="Times New Roman" panose="02020603050405020304" pitchFamily="18" charset="0"/>
                <a:cs typeface="Times New Roman" panose="02020603050405020304" pitchFamily="18" charset="0"/>
              </a:rPr>
              <a:t>Can help you create any presentation by using PowerPoint, and help you to add text and image , charts , graphs , audio , video , and different types of design to make the content rich and by including slide and layouts , themes and colours as well</a:t>
            </a:r>
          </a:p>
        </p:txBody>
      </p:sp>
    </p:spTree>
    <p:extLst>
      <p:ext uri="{BB962C8B-B14F-4D97-AF65-F5344CB8AC3E}">
        <p14:creationId xmlns:p14="http://schemas.microsoft.com/office/powerpoint/2010/main" val="3771744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590" y="815718"/>
            <a:ext cx="6382793" cy="831459"/>
          </a:xfrm>
        </p:spPr>
        <p:txBody>
          <a:bodyPr>
            <a:noAutofit/>
          </a:bodyPr>
          <a:lstStyle/>
          <a:p>
            <a:pPr algn="ctr"/>
            <a:r>
              <a:rPr lang="en-GB" sz="5400"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1687042" y="1498359"/>
            <a:ext cx="9757955" cy="4990011"/>
          </a:xfrm>
        </p:spPr>
        <p:txBody>
          <a:bodyPr>
            <a:noAutofit/>
          </a:bodyPr>
          <a:lstStyle/>
          <a:p>
            <a:pPr marL="0" indent="0" algn="just">
              <a:buNone/>
            </a:pPr>
            <a:r>
              <a:rPr lang="en-GB" dirty="0">
                <a:latin typeface="Times New Roman" panose="02020603050405020304" pitchFamily="18" charset="0"/>
                <a:cs typeface="Times New Roman" panose="02020603050405020304" pitchFamily="18" charset="0"/>
              </a:rPr>
              <a:t>DESPITE THE PUSH for more technology, the majority of professors have not introduced technology into the classroom. For some, reluctance reflects the lack of recognition for the time spent developing technology-intensive courses and the pressing need to publish. Desktop Presentation Programs (DPPs), such as PowerPoint, offer an introductory first step. With minimal financial and economic costs, DPPs have the advantage of including visual appeal, organized notes, animated graphics, more class time for interactive activities, up-to-date information through links to the World-Wide Web (Web), and the ability to address various learning styles</a:t>
            </a:r>
          </a:p>
          <a:p>
            <a:pPr algn="just"/>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5400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7466" y="117566"/>
            <a:ext cx="9729945" cy="1502229"/>
          </a:xfrm>
        </p:spPr>
        <p:txBody>
          <a:bodyPr>
            <a:normAutofit/>
          </a:bodyPr>
          <a:lstStyle/>
          <a:p>
            <a:pPr algn="ctr"/>
            <a:r>
              <a:rPr lang="en-GB" altLang="en-US" sz="3600" b="1" dirty="0">
                <a:latin typeface="Times New Roman" panose="02020603050405020304" pitchFamily="18" charset="0"/>
                <a:cs typeface="Times New Roman" panose="02020603050405020304" pitchFamily="18" charset="0"/>
              </a:rPr>
              <a:t>Group 2: Microsoft 365 (</a:t>
            </a:r>
            <a:r>
              <a:rPr lang="en-GB" altLang="en-US" sz="3600" b="1" dirty="0" err="1">
                <a:latin typeface="Times New Roman" panose="02020603050405020304" pitchFamily="18" charset="0"/>
                <a:cs typeface="Times New Roman" panose="02020603050405020304" pitchFamily="18" charset="0"/>
              </a:rPr>
              <a:t>ms</a:t>
            </a:r>
            <a:r>
              <a:rPr lang="en-GB" altLang="en-US" sz="3600" b="1" dirty="0">
                <a:latin typeface="Times New Roman" panose="02020603050405020304" pitchFamily="18" charset="0"/>
                <a:cs typeface="Times New Roman" panose="02020603050405020304" pitchFamily="18" charset="0"/>
              </a:rPr>
              <a:t> teams) Communication and collaboration tool</a:t>
            </a:r>
            <a:endParaRPr lang="en-GB"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593669" y="2155372"/>
            <a:ext cx="9453742" cy="3905794"/>
          </a:xfrm>
        </p:spPr>
        <p:txBody>
          <a:bodyPr>
            <a:normAutofit/>
          </a:bodyPr>
          <a:lstStyle/>
          <a:p>
            <a:r>
              <a:rPr lang="en-GB" altLang="en-US" sz="3200" dirty="0">
                <a:latin typeface="Times New Roman" panose="02020603050405020304" pitchFamily="18" charset="0"/>
                <a:cs typeface="Times New Roman" panose="02020603050405020304" pitchFamily="18" charset="0"/>
              </a:rPr>
              <a:t>Communication between carers in the field and in the main office</a:t>
            </a:r>
          </a:p>
          <a:p>
            <a:r>
              <a:rPr lang="en-GB" altLang="en-US" sz="3200" dirty="0">
                <a:latin typeface="Times New Roman" panose="02020603050405020304" pitchFamily="18" charset="0"/>
                <a:cs typeface="Times New Roman" panose="02020603050405020304" pitchFamily="18" charset="0"/>
              </a:rPr>
              <a:t>Instant messages</a:t>
            </a:r>
          </a:p>
          <a:p>
            <a:r>
              <a:rPr lang="en-GB" altLang="en-US" sz="3200" dirty="0">
                <a:latin typeface="Times New Roman" panose="02020603050405020304" pitchFamily="18" charset="0"/>
                <a:cs typeface="Times New Roman" panose="02020603050405020304" pitchFamily="18" charset="0"/>
              </a:rPr>
              <a:t>Daily updates and announcements</a:t>
            </a:r>
          </a:p>
          <a:p>
            <a:r>
              <a:rPr lang="en-GB" altLang="en-US" sz="3200" dirty="0">
                <a:latin typeface="Times New Roman" panose="02020603050405020304" pitchFamily="18" charset="0"/>
                <a:cs typeface="Times New Roman" panose="02020603050405020304" pitchFamily="18" charset="0"/>
              </a:rPr>
              <a:t>Virtual meetings and trainings</a:t>
            </a:r>
          </a:p>
          <a:p>
            <a:r>
              <a:rPr lang="en-GB" altLang="en-US" sz="3200" dirty="0">
                <a:latin typeface="Times New Roman" panose="02020603050405020304" pitchFamily="18" charset="0"/>
                <a:cs typeface="Times New Roman" panose="02020603050405020304" pitchFamily="18" charset="0"/>
              </a:rPr>
              <a:t>Emergency support</a:t>
            </a:r>
          </a:p>
          <a:p>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2999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107" y="658314"/>
            <a:ext cx="9661572" cy="1079045"/>
          </a:xfrm>
        </p:spPr>
        <p:txBody>
          <a:bodyPr>
            <a:noAutofit/>
          </a:bodyPr>
          <a:lstStyle/>
          <a:p>
            <a:pPr algn="ctr"/>
            <a:r>
              <a:rPr lang="en-GB" altLang="en-US" sz="3600" b="1" dirty="0">
                <a:latin typeface="Times New Roman" panose="02020603050405020304" pitchFamily="18" charset="0"/>
                <a:cs typeface="Times New Roman" panose="02020603050405020304" pitchFamily="18" charset="0"/>
              </a:rPr>
              <a:t>Advantages and challenges using Microsoft teams in care home</a:t>
            </a:r>
            <a:endParaRPr lang="en-GB" sz="3600" b="1"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type="body" idx="1"/>
          </p:nvPr>
        </p:nvSpPr>
        <p:spPr>
          <a:xfrm>
            <a:off x="1494107" y="2161426"/>
            <a:ext cx="3045227" cy="500015"/>
          </a:xfrm>
        </p:spPr>
        <p:txBody>
          <a:bodyPr/>
          <a:lstStyle/>
          <a:p>
            <a:pPr algn="ctr"/>
            <a:r>
              <a:rPr lang="en-GB" b="1" dirty="0">
                <a:latin typeface="Times New Roman" panose="02020603050405020304" pitchFamily="18" charset="0"/>
                <a:cs typeface="Times New Roman" panose="02020603050405020304" pitchFamily="18" charset="0"/>
              </a:rPr>
              <a:t>Advantages</a:t>
            </a:r>
          </a:p>
        </p:txBody>
      </p:sp>
      <p:sp>
        <p:nvSpPr>
          <p:cNvPr id="5" name="Content Placeholder 4"/>
          <p:cNvSpPr>
            <a:spLocks noGrp="1"/>
          </p:cNvSpPr>
          <p:nvPr>
            <p:ph sz="half" idx="2"/>
          </p:nvPr>
        </p:nvSpPr>
        <p:spPr>
          <a:xfrm>
            <a:off x="1141410" y="2886891"/>
            <a:ext cx="4878392" cy="2904307"/>
          </a:xfrm>
        </p:spPr>
        <p:txBody>
          <a:bodyPr>
            <a:normAutofit/>
          </a:bodyPr>
          <a:lstStyle/>
          <a:p>
            <a:r>
              <a:rPr lang="en-GB" sz="2800" dirty="0">
                <a:latin typeface="Times New Roman" panose="02020603050405020304" pitchFamily="18" charset="0"/>
                <a:cs typeface="Times New Roman" panose="02020603050405020304" pitchFamily="18" charset="0"/>
              </a:rPr>
              <a:t>Team collaboration</a:t>
            </a:r>
          </a:p>
          <a:p>
            <a:r>
              <a:rPr lang="en-GB" sz="2800" dirty="0">
                <a:latin typeface="Times New Roman" panose="02020603050405020304" pitchFamily="18" charset="0"/>
                <a:cs typeface="Times New Roman" panose="02020603050405020304" pitchFamily="18" charset="0"/>
              </a:rPr>
              <a:t>Remote meeting</a:t>
            </a:r>
          </a:p>
          <a:p>
            <a:r>
              <a:rPr lang="en-GB" sz="2800" dirty="0">
                <a:latin typeface="Times New Roman" panose="02020603050405020304" pitchFamily="18" charset="0"/>
                <a:cs typeface="Times New Roman" panose="02020603050405020304" pitchFamily="18" charset="0"/>
              </a:rPr>
              <a:t>Data management</a:t>
            </a:r>
          </a:p>
          <a:p>
            <a:r>
              <a:rPr lang="en-GB" sz="2800" dirty="0">
                <a:latin typeface="Times New Roman" panose="02020603050405020304" pitchFamily="18" charset="0"/>
                <a:cs typeface="Times New Roman" panose="02020603050405020304" pitchFamily="18" charset="0"/>
              </a:rPr>
              <a:t>Flexibility</a:t>
            </a:r>
          </a:p>
        </p:txBody>
      </p:sp>
      <p:sp>
        <p:nvSpPr>
          <p:cNvPr id="6" name="Text Placeholder 5"/>
          <p:cNvSpPr>
            <a:spLocks noGrp="1"/>
          </p:cNvSpPr>
          <p:nvPr>
            <p:ph type="body" sz="quarter" idx="3"/>
          </p:nvPr>
        </p:nvSpPr>
        <p:spPr>
          <a:xfrm>
            <a:off x="6818819" y="2161426"/>
            <a:ext cx="3735969" cy="506778"/>
          </a:xfrm>
        </p:spPr>
        <p:txBody>
          <a:bodyPr/>
          <a:lstStyle/>
          <a:p>
            <a:pPr algn="ctr"/>
            <a:r>
              <a:rPr lang="en-GB" altLang="en-US" b="1" dirty="0">
                <a:latin typeface="Times New Roman" panose="02020603050405020304" pitchFamily="18" charset="0"/>
                <a:cs typeface="Times New Roman" panose="02020603050405020304" pitchFamily="18" charset="0"/>
              </a:rPr>
              <a:t>Challenges</a:t>
            </a:r>
          </a:p>
        </p:txBody>
      </p:sp>
      <p:sp>
        <p:nvSpPr>
          <p:cNvPr id="7" name="Content Placeholder 6"/>
          <p:cNvSpPr>
            <a:spLocks noGrp="1"/>
          </p:cNvSpPr>
          <p:nvPr>
            <p:ph sz="quarter" idx="4"/>
          </p:nvPr>
        </p:nvSpPr>
        <p:spPr>
          <a:xfrm>
            <a:off x="6230982" y="2886891"/>
            <a:ext cx="4816427" cy="2904307"/>
          </a:xfrm>
        </p:spPr>
        <p:txBody>
          <a:bodyPr>
            <a:normAutofit/>
          </a:bodyPr>
          <a:lstStyle/>
          <a:p>
            <a:pPr algn="just"/>
            <a:r>
              <a:rPr lang="en-GB" sz="2800" dirty="0">
                <a:latin typeface="Times New Roman" panose="02020603050405020304" pitchFamily="18" charset="0"/>
                <a:cs typeface="Times New Roman" panose="02020603050405020304" pitchFamily="18" charset="0"/>
              </a:rPr>
              <a:t>Digital literacy</a:t>
            </a:r>
          </a:p>
          <a:p>
            <a:pPr algn="just"/>
            <a:r>
              <a:rPr lang="en-GB" sz="2800" dirty="0">
                <a:latin typeface="Times New Roman" panose="02020603050405020304" pitchFamily="18" charset="0"/>
                <a:cs typeface="Times New Roman" panose="02020603050405020304" pitchFamily="18" charset="0"/>
              </a:rPr>
              <a:t>Network connection</a:t>
            </a:r>
          </a:p>
          <a:p>
            <a:pPr algn="just"/>
            <a:r>
              <a:rPr lang="en-GB" sz="2800" dirty="0">
                <a:latin typeface="Times New Roman" panose="02020603050405020304" pitchFamily="18" charset="0"/>
                <a:cs typeface="Times New Roman" panose="02020603050405020304" pitchFamily="18" charset="0"/>
              </a:rPr>
              <a:t>Data security</a:t>
            </a:r>
          </a:p>
          <a:p>
            <a:pPr algn="just"/>
            <a:r>
              <a:rPr lang="en-GB" sz="2800" dirty="0" err="1">
                <a:latin typeface="Times New Roman" panose="02020603050405020304" pitchFamily="18" charset="0"/>
                <a:cs typeface="Times New Roman" panose="02020603050405020304" pitchFamily="18" charset="0"/>
              </a:rPr>
              <a:t>Infoxication</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3106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7933" y="320928"/>
            <a:ext cx="11691490" cy="705394"/>
          </a:xfrm>
        </p:spPr>
        <p:txBody>
          <a:bodyPr>
            <a:noAutofit/>
          </a:bodyPr>
          <a:lstStyle/>
          <a:p>
            <a:pPr algn="ctr"/>
            <a:r>
              <a:rPr lang="en-GB" altLang="en-US" sz="3200" b="1" dirty="0">
                <a:solidFill>
                  <a:schemeClr val="bg1"/>
                </a:solidFill>
                <a:latin typeface="Times New Roman" panose="02020603050405020304" pitchFamily="18" charset="0"/>
                <a:cs typeface="Times New Roman" panose="02020603050405020304" pitchFamily="18" charset="0"/>
              </a:rPr>
              <a:t>Group 3: </a:t>
            </a:r>
            <a:r>
              <a:rPr lang="en-GB" sz="3200" b="1" dirty="0">
                <a:solidFill>
                  <a:schemeClr val="bg1"/>
                </a:solidFill>
                <a:latin typeface="Times New Roman" panose="02020603050405020304" pitchFamily="18" charset="0"/>
                <a:cs typeface="Times New Roman" panose="02020603050405020304" pitchFamily="18" charset="0"/>
              </a:rPr>
              <a:t>Digital Safety Action Plan for Greenfield Home Care Agency</a:t>
            </a:r>
          </a:p>
        </p:txBody>
      </p:sp>
      <p:sp>
        <p:nvSpPr>
          <p:cNvPr id="3" name="Content Placeholder 2"/>
          <p:cNvSpPr>
            <a:spLocks noGrp="1"/>
          </p:cNvSpPr>
          <p:nvPr>
            <p:ph idx="1"/>
          </p:nvPr>
        </p:nvSpPr>
        <p:spPr>
          <a:xfrm>
            <a:off x="173079" y="1145455"/>
            <a:ext cx="6354721" cy="5666132"/>
          </a:xfrm>
        </p:spPr>
        <p:txBody>
          <a:bodyPr>
            <a:noAutofit/>
          </a:bodyPr>
          <a:lstStyle/>
          <a:p>
            <a:pPr marL="0" indent="0" algn="just">
              <a:buClr>
                <a:schemeClr val="bg1"/>
              </a:buClr>
              <a:buNone/>
            </a:pPr>
            <a:r>
              <a:rPr lang="en-GB" sz="2000" b="1" dirty="0">
                <a:solidFill>
                  <a:schemeClr val="bg1"/>
                </a:solidFill>
                <a:latin typeface="Times" panose="02020603050405020304" pitchFamily="18" charset="0"/>
              </a:rPr>
              <a:t>Purpose of the Plan</a:t>
            </a:r>
          </a:p>
          <a:p>
            <a:pPr marL="0" indent="0" algn="just">
              <a:buClr>
                <a:schemeClr val="bg1"/>
              </a:buClr>
              <a:buNone/>
            </a:pPr>
            <a:r>
              <a:rPr lang="en-GB" sz="1800" dirty="0">
                <a:solidFill>
                  <a:schemeClr val="bg1"/>
                </a:solidFill>
                <a:latin typeface="Times" panose="02020603050405020304" pitchFamily="18" charset="0"/>
              </a:rPr>
              <a:t>Greenfield Home Care Agency offers person-centred services to the older adults and handles sensitive information about the clients. As the new method of communication has become Microsoft 365, the organisation should make sure that employees have access to digital tools in a safe manner.</a:t>
            </a:r>
          </a:p>
          <a:p>
            <a:pPr algn="just">
              <a:buClr>
                <a:schemeClr val="bg1"/>
              </a:buClr>
              <a:buFont typeface="Arial" panose="020B0604020202020204" pitchFamily="34" charset="0"/>
              <a:buChar char="•"/>
            </a:pPr>
            <a:endParaRPr lang="en-GB" sz="1800" dirty="0">
              <a:solidFill>
                <a:schemeClr val="bg1"/>
              </a:solidFill>
              <a:latin typeface="Times" panose="02020603050405020304" pitchFamily="18" charset="0"/>
            </a:endParaRPr>
          </a:p>
          <a:p>
            <a:pPr marL="0" indent="0" algn="just">
              <a:buClr>
                <a:schemeClr val="bg1"/>
              </a:buClr>
              <a:buNone/>
            </a:pPr>
            <a:r>
              <a:rPr lang="en-GB" sz="2000" b="1" dirty="0">
                <a:solidFill>
                  <a:schemeClr val="bg1"/>
                </a:solidFill>
                <a:latin typeface="Times" panose="02020603050405020304" pitchFamily="18" charset="0"/>
              </a:rPr>
              <a:t>Objectives</a:t>
            </a:r>
          </a:p>
          <a:p>
            <a:pPr algn="just">
              <a:buClr>
                <a:schemeClr val="bg1"/>
              </a:buClr>
              <a:buFont typeface="Arial" panose="020B0604020202020204" pitchFamily="34" charset="0"/>
              <a:buChar char="•"/>
            </a:pPr>
            <a:r>
              <a:rPr lang="en-GB" sz="1800" dirty="0">
                <a:solidFill>
                  <a:schemeClr val="bg1"/>
                </a:solidFill>
                <a:latin typeface="Times" panose="02020603050405020304" pitchFamily="18" charset="0"/>
              </a:rPr>
              <a:t>Enhance secure access to Microsoft 365 servers of carers, nurses, and administrators.</a:t>
            </a:r>
          </a:p>
          <a:p>
            <a:pPr algn="just">
              <a:buClr>
                <a:schemeClr val="bg1"/>
              </a:buClr>
              <a:buFont typeface="Arial" panose="020B0604020202020204" pitchFamily="34" charset="0"/>
              <a:buChar char="•"/>
            </a:pPr>
            <a:r>
              <a:rPr lang="en-GB" sz="1800" dirty="0">
                <a:solidFill>
                  <a:schemeClr val="bg1"/>
                </a:solidFill>
                <a:latin typeface="Times" panose="02020603050405020304" pitchFamily="18" charset="0"/>
              </a:rPr>
              <a:t>Increase employee understanding of email security vulnerabilities like phishing attacks.</a:t>
            </a:r>
          </a:p>
          <a:p>
            <a:pPr algn="just">
              <a:buClr>
                <a:schemeClr val="bg1"/>
              </a:buClr>
              <a:buFont typeface="Arial" panose="020B0604020202020204" pitchFamily="34" charset="0"/>
              <a:buChar char="•"/>
            </a:pPr>
            <a:r>
              <a:rPr lang="en-GB" sz="1800" dirty="0">
                <a:solidFill>
                  <a:schemeClr val="bg1"/>
                </a:solidFill>
                <a:latin typeface="Times" panose="02020603050405020304" pitchFamily="18" charset="0"/>
              </a:rPr>
              <a:t>Adopt efficient data management measures in regard to record keeping and distribution of client care records.</a:t>
            </a:r>
          </a:p>
          <a:p>
            <a:pPr algn="just">
              <a:buClr>
                <a:schemeClr val="bg1"/>
              </a:buClr>
              <a:buFont typeface="Arial" panose="020B0604020202020204" pitchFamily="34" charset="0"/>
              <a:buChar char="•"/>
            </a:pPr>
            <a:r>
              <a:rPr lang="en-GB" sz="1800" dirty="0">
                <a:solidFill>
                  <a:schemeClr val="bg1"/>
                </a:solidFill>
                <a:latin typeface="Times" panose="02020603050405020304" pitchFamily="18" charset="0"/>
              </a:rPr>
              <a:t>Provide confidentiality and regulatory protection during sensitive personal and healthcare information handling.</a:t>
            </a:r>
          </a:p>
        </p:txBody>
      </p:sp>
      <p:pic>
        <p:nvPicPr>
          <p:cNvPr id="5" name="Picture 4">
            <a:extLst>
              <a:ext uri="{FF2B5EF4-FFF2-40B4-BE49-F238E27FC236}">
                <a16:creationId xmlns:a16="http://schemas.microsoft.com/office/drawing/2014/main" id="{AA7B95DC-17C7-489F-8E09-D717DD91A297}"/>
              </a:ext>
            </a:extLst>
          </p:cNvPr>
          <p:cNvPicPr>
            <a:picLocks noChangeAspect="1"/>
          </p:cNvPicPr>
          <p:nvPr/>
        </p:nvPicPr>
        <p:blipFill rotWithShape="1">
          <a:blip r:embed="rId2">
            <a:extLst>
              <a:ext uri="{28A0092B-C50C-407E-A947-70E740481C1C}">
                <a14:useLocalDpi xmlns:a14="http://schemas.microsoft.com/office/drawing/2010/main" val="0"/>
              </a:ext>
            </a:extLst>
          </a:blip>
          <a:srcRect r="5331" b="8066"/>
          <a:stretch/>
        </p:blipFill>
        <p:spPr>
          <a:xfrm>
            <a:off x="6527800" y="782515"/>
            <a:ext cx="5740400" cy="556748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32010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1962B13-EE50-498F-AC9A-3C7E627C062C}"/>
              </a:ext>
            </a:extLst>
          </p:cNvPr>
          <p:cNvSpPr/>
          <p:nvPr/>
        </p:nvSpPr>
        <p:spPr>
          <a:xfrm>
            <a:off x="298938" y="1063868"/>
            <a:ext cx="6075701" cy="5671039"/>
          </a:xfrm>
          <a:prstGeom prst="roundRect">
            <a:avLst/>
          </a:prstGeom>
          <a:solidFill>
            <a:schemeClr val="accent1">
              <a:lumMod val="20000"/>
              <a:lumOff val="8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E"/>
          </a:p>
        </p:txBody>
      </p:sp>
      <p:sp>
        <p:nvSpPr>
          <p:cNvPr id="2" name="Title 1"/>
          <p:cNvSpPr>
            <a:spLocks noGrp="1"/>
          </p:cNvSpPr>
          <p:nvPr>
            <p:ph type="title"/>
          </p:nvPr>
        </p:nvSpPr>
        <p:spPr>
          <a:xfrm>
            <a:off x="2330133" y="187444"/>
            <a:ext cx="8329158" cy="766145"/>
          </a:xfrm>
        </p:spPr>
        <p:txBody>
          <a:bodyPr>
            <a:normAutofit/>
          </a:bodyPr>
          <a:lstStyle/>
          <a:p>
            <a:r>
              <a:rPr lang="en-GB" sz="3200" b="1" dirty="0">
                <a:latin typeface="Times New Roman" panose="02020603050405020304" pitchFamily="18" charset="0"/>
                <a:cs typeface="Times New Roman" panose="02020603050405020304" pitchFamily="18" charset="0"/>
              </a:rPr>
              <a:t>Secure Access and Email Awareness</a:t>
            </a:r>
          </a:p>
        </p:txBody>
      </p:sp>
      <p:sp>
        <p:nvSpPr>
          <p:cNvPr id="3" name="Content Placeholder 2"/>
          <p:cNvSpPr>
            <a:spLocks noGrp="1"/>
          </p:cNvSpPr>
          <p:nvPr>
            <p:ph sz="half" idx="1"/>
          </p:nvPr>
        </p:nvSpPr>
        <p:spPr>
          <a:xfrm>
            <a:off x="580508" y="1081453"/>
            <a:ext cx="5794711" cy="5763733"/>
          </a:xfrm>
        </p:spPr>
        <p:txBody>
          <a:bodyPr>
            <a:noAutofit/>
          </a:bodyPr>
          <a:lstStyle/>
          <a:p>
            <a:pPr marL="0" indent="0">
              <a:buNone/>
            </a:pPr>
            <a:r>
              <a:rPr lang="en-GB" sz="2400" b="1" dirty="0">
                <a:latin typeface="Times New Roman" panose="02020603050405020304" pitchFamily="18" charset="0"/>
                <a:cs typeface="Times New Roman" panose="02020603050405020304" pitchFamily="18" charset="0"/>
              </a:rPr>
              <a:t>Secure Access (Microsoft 365)</a:t>
            </a:r>
          </a:p>
          <a:p>
            <a:r>
              <a:rPr lang="en-GB" sz="2400" dirty="0">
                <a:latin typeface="Times New Roman" panose="02020603050405020304" pitchFamily="18" charset="0"/>
                <a:cs typeface="Times New Roman" panose="02020603050405020304" pitchFamily="18" charset="0"/>
              </a:rPr>
              <a:t>Purpose is to secure the client and organisational information of Greenfield.</a:t>
            </a:r>
          </a:p>
          <a:p>
            <a:r>
              <a:rPr lang="en-GB" sz="2400" dirty="0">
                <a:latin typeface="Times New Roman" panose="02020603050405020304" pitchFamily="18" charset="0"/>
                <a:cs typeface="Times New Roman" panose="02020603050405020304" pitchFamily="18" charset="0"/>
              </a:rPr>
              <a:t>Strong password policies should be used on all staff accounts.</a:t>
            </a:r>
          </a:p>
          <a:p>
            <a:r>
              <a:rPr lang="en-GB" sz="2400" dirty="0">
                <a:latin typeface="Times New Roman" panose="02020603050405020304" pitchFamily="18" charset="0"/>
                <a:cs typeface="Times New Roman" panose="02020603050405020304" pitchFamily="18" charset="0"/>
              </a:rPr>
              <a:t>Make client record access enabled with Multi-Factor Authentication (MFA).</a:t>
            </a:r>
          </a:p>
          <a:p>
            <a:r>
              <a:rPr lang="en-GB" sz="2400" dirty="0">
                <a:latin typeface="Times New Roman" panose="02020603050405020304" pitchFamily="18" charset="0"/>
                <a:cs typeface="Times New Roman" panose="02020603050405020304" pitchFamily="18" charset="0"/>
              </a:rPr>
              <a:t>Implement role-based access control in such a way that staffs can only access pertinent information about clients.</a:t>
            </a:r>
          </a:p>
          <a:p>
            <a:r>
              <a:rPr lang="en-GB" sz="2400" dirty="0">
                <a:latin typeface="Times New Roman" panose="02020603050405020304" pitchFamily="18" charset="0"/>
                <a:cs typeface="Times New Roman" panose="02020603050405020304" pitchFamily="18" charset="0"/>
              </a:rPr>
              <a:t>Keep track of the number of logins to identify the unauthorised logins.</a:t>
            </a:r>
          </a:p>
        </p:txBody>
      </p:sp>
      <p:sp>
        <p:nvSpPr>
          <p:cNvPr id="6" name="Rectangle: Rounded Corners 5">
            <a:extLst>
              <a:ext uri="{FF2B5EF4-FFF2-40B4-BE49-F238E27FC236}">
                <a16:creationId xmlns:a16="http://schemas.microsoft.com/office/drawing/2014/main" id="{7A5598ED-77F3-428C-A21D-CC5A68961804}"/>
              </a:ext>
            </a:extLst>
          </p:cNvPr>
          <p:cNvSpPr/>
          <p:nvPr/>
        </p:nvSpPr>
        <p:spPr>
          <a:xfrm>
            <a:off x="6614353" y="1063868"/>
            <a:ext cx="5404732" cy="5671039"/>
          </a:xfrm>
          <a:prstGeom prst="roundRect">
            <a:avLst/>
          </a:prstGeom>
          <a:solidFill>
            <a:schemeClr val="accent1">
              <a:lumMod val="20000"/>
              <a:lumOff val="8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E" dirty="0"/>
          </a:p>
        </p:txBody>
      </p:sp>
      <p:sp>
        <p:nvSpPr>
          <p:cNvPr id="4" name="Content Placeholder 3"/>
          <p:cNvSpPr>
            <a:spLocks noGrp="1"/>
          </p:cNvSpPr>
          <p:nvPr>
            <p:ph sz="half" idx="2"/>
          </p:nvPr>
        </p:nvSpPr>
        <p:spPr>
          <a:xfrm>
            <a:off x="6963508" y="1768079"/>
            <a:ext cx="5125916" cy="4390480"/>
          </a:xfrm>
        </p:spPr>
        <p:txBody>
          <a:bodyPr>
            <a:noAutofit/>
          </a:bodyPr>
          <a:lstStyle/>
          <a:p>
            <a:pPr marL="0" indent="0">
              <a:buNone/>
            </a:pPr>
            <a:r>
              <a:rPr lang="en-GB" sz="2800" b="1" dirty="0">
                <a:latin typeface="Times New Roman" panose="02020603050405020304" pitchFamily="18" charset="0"/>
                <a:cs typeface="Times New Roman" panose="02020603050405020304" pitchFamily="18" charset="0"/>
              </a:rPr>
              <a:t>Email Awareness</a:t>
            </a:r>
          </a:p>
          <a:p>
            <a:pPr marL="0" indent="0">
              <a:buNone/>
            </a:pPr>
            <a:r>
              <a:rPr lang="en-GB" sz="2800" b="1" dirty="0">
                <a:latin typeface="Times New Roman" panose="02020603050405020304" pitchFamily="18" charset="0"/>
                <a:cs typeface="Times New Roman" panose="02020603050405020304" pitchFamily="18" charset="0"/>
              </a:rPr>
              <a:t>Aim:</a:t>
            </a:r>
            <a:r>
              <a:rPr lang="en-GB" sz="2800" dirty="0">
                <a:latin typeface="Times New Roman" panose="02020603050405020304" pitchFamily="18" charset="0"/>
                <a:cs typeface="Times New Roman" panose="02020603050405020304" pitchFamily="18" charset="0"/>
              </a:rPr>
              <a:t> Minimize phishing and email cyber-threats.</a:t>
            </a:r>
          </a:p>
          <a:p>
            <a:r>
              <a:rPr lang="en-GB" sz="2800" dirty="0">
                <a:latin typeface="Times New Roman" panose="02020603050405020304" pitchFamily="18" charset="0"/>
                <a:cs typeface="Times New Roman" panose="02020603050405020304" pitchFamily="18" charset="0"/>
              </a:rPr>
              <a:t>Train the staff to recognize phishing emails.</a:t>
            </a:r>
          </a:p>
          <a:p>
            <a:r>
              <a:rPr lang="en-GB" sz="2800" dirty="0">
                <a:latin typeface="Times New Roman" panose="02020603050405020304" pitchFamily="18" charset="0"/>
                <a:cs typeface="Times New Roman" panose="02020603050405020304" pitchFamily="18" charset="0"/>
              </a:rPr>
              <a:t>Spam filters and email security services, available in Microsoft 365.</a:t>
            </a:r>
          </a:p>
          <a:p>
            <a:r>
              <a:rPr lang="en-GB" sz="2800" dirty="0">
                <a:latin typeface="Times New Roman" panose="02020603050405020304" pitchFamily="18" charset="0"/>
                <a:cs typeface="Times New Roman" panose="02020603050405020304" pitchFamily="18" charset="0"/>
              </a:rPr>
              <a:t>Promote reporting of suspicious emails to IT among the staff.</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9160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89D1DF4-52D8-4377-9D84-C53BD6370776}"/>
              </a:ext>
            </a:extLst>
          </p:cNvPr>
          <p:cNvSpPr/>
          <p:nvPr/>
        </p:nvSpPr>
        <p:spPr>
          <a:xfrm>
            <a:off x="6172200" y="852854"/>
            <a:ext cx="5917223" cy="6005146"/>
          </a:xfrm>
          <a:prstGeom prst="roundRect">
            <a:avLst/>
          </a:prstGeom>
          <a:solidFill>
            <a:schemeClr val="accent1">
              <a:lumMod val="20000"/>
              <a:lumOff val="8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E"/>
          </a:p>
        </p:txBody>
      </p:sp>
      <p:sp>
        <p:nvSpPr>
          <p:cNvPr id="2" name="Title 1"/>
          <p:cNvSpPr>
            <a:spLocks noGrp="1"/>
          </p:cNvSpPr>
          <p:nvPr>
            <p:ph type="title"/>
          </p:nvPr>
        </p:nvSpPr>
        <p:spPr>
          <a:xfrm>
            <a:off x="1969393" y="104712"/>
            <a:ext cx="8059783" cy="962088"/>
          </a:xfrm>
        </p:spPr>
        <p:txBody>
          <a:bodyPr>
            <a:normAutofit/>
          </a:bodyPr>
          <a:lstStyle/>
          <a:p>
            <a:r>
              <a:rPr lang="en-GB" sz="2800" b="1" dirty="0">
                <a:latin typeface="Times New Roman" panose="02020603050405020304" pitchFamily="18" charset="0"/>
                <a:cs typeface="Times New Roman" panose="02020603050405020304" pitchFamily="18" charset="0"/>
              </a:rPr>
              <a:t>Data Management, Confidentiality and Compliance</a:t>
            </a:r>
          </a:p>
        </p:txBody>
      </p:sp>
      <p:sp>
        <p:nvSpPr>
          <p:cNvPr id="3" name="Content Placeholder 2"/>
          <p:cNvSpPr>
            <a:spLocks noGrp="1"/>
          </p:cNvSpPr>
          <p:nvPr>
            <p:ph sz="half" idx="1"/>
          </p:nvPr>
        </p:nvSpPr>
        <p:spPr>
          <a:xfrm>
            <a:off x="6424898" y="1241764"/>
            <a:ext cx="5572369" cy="5272588"/>
          </a:xfrm>
        </p:spPr>
        <p:txBody>
          <a:bodyPr>
            <a:noAutofit/>
          </a:bodyPr>
          <a:lstStyle/>
          <a:p>
            <a:pPr marL="0" indent="0" algn="just">
              <a:buNone/>
            </a:pPr>
            <a:r>
              <a:rPr lang="en-GB" sz="1600" b="1" dirty="0">
                <a:latin typeface="Times New Roman" panose="02020603050405020304" pitchFamily="18" charset="0"/>
                <a:cs typeface="Times New Roman" panose="02020603050405020304" pitchFamily="18" charset="0"/>
              </a:rPr>
              <a:t>Data Management</a:t>
            </a:r>
          </a:p>
          <a:p>
            <a:pPr algn="just"/>
            <a:r>
              <a:rPr lang="en-GB" sz="1600" dirty="0">
                <a:latin typeface="Times New Roman" panose="02020603050405020304" pitchFamily="18" charset="0"/>
                <a:cs typeface="Times New Roman" panose="02020603050405020304" pitchFamily="18" charset="0"/>
              </a:rPr>
              <a:t>Purpose is to prevent unsecured access, storage and protection of client care records.</a:t>
            </a:r>
          </a:p>
          <a:p>
            <a:pPr algn="just"/>
            <a:r>
              <a:rPr lang="en-GB" sz="1600" dirty="0">
                <a:latin typeface="Times New Roman" panose="02020603050405020304" pitchFamily="18" charset="0"/>
                <a:cs typeface="Times New Roman" panose="02020603050405020304" pitchFamily="18" charset="0"/>
              </a:rPr>
              <a:t>Code data (confidential client data, internal data, general information).</a:t>
            </a:r>
          </a:p>
          <a:p>
            <a:pPr algn="just"/>
            <a:r>
              <a:rPr lang="en-GB" sz="1600" dirty="0">
                <a:latin typeface="Times New Roman" panose="02020603050405020304" pitchFamily="18" charset="0"/>
                <a:cs typeface="Times New Roman" panose="02020603050405020304" pitchFamily="18" charset="0"/>
              </a:rPr>
              <a:t>Keep records in an encrypted Microsoft 365 cloud storage (SharePoint/OneDrive).</a:t>
            </a:r>
          </a:p>
          <a:p>
            <a:pPr algn="just"/>
            <a:r>
              <a:rPr lang="en-GB" sz="1600" dirty="0">
                <a:latin typeface="Times New Roman" panose="02020603050405020304" pitchFamily="18" charset="0"/>
                <a:cs typeface="Times New Roman" panose="02020603050405020304" pitchFamily="18" charset="0"/>
              </a:rPr>
              <a:t>Automatic backups on regular basis.</a:t>
            </a:r>
          </a:p>
          <a:p>
            <a:pPr algn="just"/>
            <a:r>
              <a:rPr lang="en-GB" sz="1600" dirty="0">
                <a:latin typeface="Times New Roman" panose="02020603050405020304" pitchFamily="18" charset="0"/>
                <a:cs typeface="Times New Roman" panose="02020603050405020304" pitchFamily="18" charset="0"/>
              </a:rPr>
              <a:t>Introduce strategies of data retention and safe deletion.</a:t>
            </a:r>
          </a:p>
          <a:p>
            <a:pPr marL="0" indent="0" algn="just">
              <a:buNone/>
            </a:pPr>
            <a:r>
              <a:rPr lang="en-GB" sz="1600" b="1" dirty="0">
                <a:latin typeface="Times New Roman" panose="02020603050405020304" pitchFamily="18" charset="0"/>
                <a:cs typeface="Times New Roman" panose="02020603050405020304" pitchFamily="18" charset="0"/>
              </a:rPr>
              <a:t>Compliance and Confidentiality</a:t>
            </a:r>
            <a:endParaRPr lang="en-GB" sz="1600" dirty="0">
              <a:latin typeface="Times New Roman" panose="02020603050405020304" pitchFamily="18" charset="0"/>
              <a:cs typeface="Times New Roman" panose="02020603050405020304" pitchFamily="18" charset="0"/>
            </a:endParaRPr>
          </a:p>
          <a:p>
            <a:pPr algn="just"/>
            <a:r>
              <a:rPr lang="en-GB" sz="1600" dirty="0">
                <a:latin typeface="Times New Roman" panose="02020603050405020304" pitchFamily="18" charset="0"/>
                <a:cs typeface="Times New Roman" panose="02020603050405020304" pitchFamily="18" charset="0"/>
              </a:rPr>
              <a:t>Aim is to have responsible and legal management of sensitive information.</a:t>
            </a:r>
          </a:p>
          <a:p>
            <a:pPr algn="just"/>
            <a:r>
              <a:rPr lang="en-GB" sz="1600" dirty="0">
                <a:latin typeface="Times New Roman" panose="02020603050405020304" pitchFamily="18" charset="0"/>
                <a:cs typeface="Times New Roman" panose="02020603050405020304" pitchFamily="18" charset="0"/>
              </a:rPr>
              <a:t>Mandate employees with secrecy confidentiality client information.</a:t>
            </a:r>
          </a:p>
          <a:p>
            <a:pPr algn="just"/>
            <a:r>
              <a:rPr lang="en-GB" sz="1600" dirty="0">
                <a:latin typeface="Times New Roman" panose="02020603050405020304" pitchFamily="18" charset="0"/>
                <a:cs typeface="Times New Roman" panose="02020603050405020304" pitchFamily="18" charset="0"/>
              </a:rPr>
              <a:t>Adhere to information protection and healthcare privacy laws.</a:t>
            </a:r>
          </a:p>
          <a:p>
            <a:pPr algn="just"/>
            <a:r>
              <a:rPr lang="en-GB" sz="1600" dirty="0">
                <a:latin typeface="Times New Roman" panose="02020603050405020304" pitchFamily="18" charset="0"/>
                <a:cs typeface="Times New Roman" panose="02020603050405020304" pitchFamily="18" charset="0"/>
              </a:rPr>
              <a:t>Complete frequent security auditing of data.</a:t>
            </a:r>
          </a:p>
          <a:p>
            <a:pPr algn="just"/>
            <a:r>
              <a:rPr lang="en-GB" sz="1600" dirty="0">
                <a:latin typeface="Times New Roman" panose="02020603050405020304" pitchFamily="18" charset="0"/>
                <a:cs typeface="Times New Roman" panose="02020603050405020304" pitchFamily="18" charset="0"/>
              </a:rPr>
              <a:t>Build a data breach response plan.</a:t>
            </a:r>
          </a:p>
        </p:txBody>
      </p:sp>
      <p:pic>
        <p:nvPicPr>
          <p:cNvPr id="7" name="Picture 6">
            <a:extLst>
              <a:ext uri="{FF2B5EF4-FFF2-40B4-BE49-F238E27FC236}">
                <a16:creationId xmlns:a16="http://schemas.microsoft.com/office/drawing/2014/main" id="{C2AC26F2-B0A2-4AC8-91CC-7BE2F9EEC4E0}"/>
              </a:ext>
            </a:extLst>
          </p:cNvPr>
          <p:cNvPicPr>
            <a:picLocks noChangeAspect="1"/>
          </p:cNvPicPr>
          <p:nvPr/>
        </p:nvPicPr>
        <p:blipFill rotWithShape="1">
          <a:blip r:embed="rId2">
            <a:extLst>
              <a:ext uri="{28A0092B-C50C-407E-A947-70E740481C1C}">
                <a14:useLocalDpi xmlns:a14="http://schemas.microsoft.com/office/drawing/2010/main" val="0"/>
              </a:ext>
            </a:extLst>
          </a:blip>
          <a:srcRect t="9684"/>
          <a:stretch/>
        </p:blipFill>
        <p:spPr>
          <a:xfrm>
            <a:off x="101600" y="1612899"/>
            <a:ext cx="5982677" cy="3907367"/>
          </a:xfrm>
          <a:prstGeom prst="rect">
            <a:avLst/>
          </a:prstGeom>
        </p:spPr>
      </p:pic>
    </p:spTree>
    <p:extLst>
      <p:ext uri="{BB962C8B-B14F-4D97-AF65-F5344CB8AC3E}">
        <p14:creationId xmlns:p14="http://schemas.microsoft.com/office/powerpoint/2010/main" val="296497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586014"/>
            <a:ext cx="12132733" cy="1201755"/>
          </a:xfrm>
        </p:spPr>
        <p:txBody>
          <a:bodyPr>
            <a:noAutofit/>
          </a:bodyPr>
          <a:lstStyle/>
          <a:p>
            <a:r>
              <a:rPr lang="en-GB" sz="4400" b="1" dirty="0">
                <a:latin typeface="Times New Roman" panose="02020603050405020304" pitchFamily="18" charset="0"/>
                <a:cs typeface="Times New Roman" panose="02020603050405020304" pitchFamily="18" charset="0"/>
              </a:rPr>
              <a:t>Digital Safety Action Plan Checklist for Greenfield</a:t>
            </a:r>
          </a:p>
        </p:txBody>
      </p:sp>
      <p:graphicFrame>
        <p:nvGraphicFramePr>
          <p:cNvPr id="7" name="Table 6"/>
          <p:cNvGraphicFramePr>
            <a:graphicFrameLocks noGrp="1"/>
          </p:cNvGraphicFramePr>
          <p:nvPr>
            <p:extLst>
              <p:ext uri="{D42A27DB-BD31-4B8C-83A1-F6EECF244321}">
                <p14:modId xmlns:p14="http://schemas.microsoft.com/office/powerpoint/2010/main" val="2695264793"/>
              </p:ext>
            </p:extLst>
          </p:nvPr>
        </p:nvGraphicFramePr>
        <p:xfrm>
          <a:off x="330199" y="2319826"/>
          <a:ext cx="11472333" cy="4234564"/>
        </p:xfrm>
        <a:graphic>
          <a:graphicData uri="http://schemas.openxmlformats.org/drawingml/2006/table">
            <a:tbl>
              <a:tblPr>
                <a:tableStyleId>{5940675A-B579-460E-94D1-54222C63F5DA}</a:tableStyleId>
              </a:tblPr>
              <a:tblGrid>
                <a:gridCol w="2424484">
                  <a:extLst>
                    <a:ext uri="{9D8B030D-6E8A-4147-A177-3AD203B41FA5}">
                      <a16:colId xmlns:a16="http://schemas.microsoft.com/office/drawing/2014/main" val="3687419223"/>
                    </a:ext>
                  </a:extLst>
                </a:gridCol>
                <a:gridCol w="5223738">
                  <a:extLst>
                    <a:ext uri="{9D8B030D-6E8A-4147-A177-3AD203B41FA5}">
                      <a16:colId xmlns:a16="http://schemas.microsoft.com/office/drawing/2014/main" val="1181423309"/>
                    </a:ext>
                  </a:extLst>
                </a:gridCol>
                <a:gridCol w="3824111">
                  <a:extLst>
                    <a:ext uri="{9D8B030D-6E8A-4147-A177-3AD203B41FA5}">
                      <a16:colId xmlns:a16="http://schemas.microsoft.com/office/drawing/2014/main" val="69520973"/>
                    </a:ext>
                  </a:extLst>
                </a:gridCol>
              </a:tblGrid>
              <a:tr h="444047">
                <a:tc>
                  <a:txBody>
                    <a:bodyPr/>
                    <a:lstStyle/>
                    <a:p>
                      <a:r>
                        <a:rPr lang="en-GB" sz="2400" dirty="0"/>
                        <a:t>Area</a:t>
                      </a:r>
                      <a:endParaRPr lang="en-GB" sz="2400" dirty="0">
                        <a:latin typeface="Times" panose="02020603050405020304" pitchFamily="18" charset="0"/>
                        <a:cs typeface="Times New Roman" panose="02020603050405020304" pitchFamily="18" charset="0"/>
                      </a:endParaRPr>
                    </a:p>
                  </a:txBody>
                  <a:tcPr marL="63245" marR="63245" marT="31622" marB="31622" anchor="ctr"/>
                </a:tc>
                <a:tc>
                  <a:txBody>
                    <a:bodyPr/>
                    <a:lstStyle/>
                    <a:p>
                      <a:r>
                        <a:rPr lang="en-GB" sz="2400"/>
                        <a:t>Key Actions</a:t>
                      </a:r>
                      <a:endParaRPr lang="en-GB" sz="2400">
                        <a:latin typeface="Times" panose="02020603050405020304" pitchFamily="18" charset="0"/>
                        <a:cs typeface="Times New Roman" panose="02020603050405020304" pitchFamily="18" charset="0"/>
                      </a:endParaRPr>
                    </a:p>
                  </a:txBody>
                  <a:tcPr marL="63245" marR="63245" marT="31622" marB="31622" anchor="ctr"/>
                </a:tc>
                <a:tc>
                  <a:txBody>
                    <a:bodyPr/>
                    <a:lstStyle/>
                    <a:p>
                      <a:r>
                        <a:rPr lang="en-GB" sz="2400"/>
                        <a:t>Checklist</a:t>
                      </a:r>
                      <a:endParaRPr lang="en-GB" sz="2400">
                        <a:latin typeface="Times" panose="02020603050405020304" pitchFamily="18" charset="0"/>
                        <a:cs typeface="Times New Roman" panose="02020603050405020304" pitchFamily="18" charset="0"/>
                      </a:endParaRPr>
                    </a:p>
                  </a:txBody>
                  <a:tcPr marL="63245" marR="63245" marT="31622" marB="31622" anchor="ctr"/>
                </a:tc>
                <a:extLst>
                  <a:ext uri="{0D108BD9-81ED-4DB2-BD59-A6C34878D82A}">
                    <a16:rowId xmlns:a16="http://schemas.microsoft.com/office/drawing/2014/main" val="3678356642"/>
                  </a:ext>
                </a:extLst>
              </a:tr>
              <a:tr h="1532713">
                <a:tc>
                  <a:txBody>
                    <a:bodyPr/>
                    <a:lstStyle/>
                    <a:p>
                      <a:r>
                        <a:rPr lang="en-GB" sz="2400" dirty="0"/>
                        <a:t>Secure Access</a:t>
                      </a:r>
                      <a:endParaRPr lang="en-GB" sz="2400" dirty="0">
                        <a:latin typeface="Times" panose="02020603050405020304" pitchFamily="18" charset="0"/>
                        <a:cs typeface="Times New Roman" panose="02020603050405020304" pitchFamily="18" charset="0"/>
                      </a:endParaRPr>
                    </a:p>
                  </a:txBody>
                  <a:tcPr marL="63245" marR="63245" marT="31622" marB="31622" anchor="ctr"/>
                </a:tc>
                <a:tc>
                  <a:txBody>
                    <a:bodyPr/>
                    <a:lstStyle/>
                    <a:p>
                      <a:r>
                        <a:rPr lang="en-GB" sz="2400" dirty="0"/>
                        <a:t>Strong passwords, Multi-factor authentication, Role-based access control for carers, login monitoring</a:t>
                      </a:r>
                      <a:endParaRPr lang="en-GB" sz="2400" dirty="0">
                        <a:latin typeface="Times" panose="02020603050405020304" pitchFamily="18" charset="0"/>
                        <a:cs typeface="Times New Roman" panose="02020603050405020304" pitchFamily="18" charset="0"/>
                      </a:endParaRPr>
                    </a:p>
                  </a:txBody>
                  <a:tcPr marL="63245" marR="63245" marT="31622" marB="31622" anchor="ctr"/>
                </a:tc>
                <a:tc>
                  <a:txBody>
                    <a:bodyPr/>
                    <a:lstStyle/>
                    <a:p>
                      <a:r>
                        <a:rPr lang="en-GB" sz="2400" dirty="0"/>
                        <a:t>☐ Password policy applied </a:t>
                      </a:r>
                    </a:p>
                    <a:p>
                      <a:r>
                        <a:rPr lang="en-GB" sz="2400" dirty="0"/>
                        <a:t>☐ MFA enabled </a:t>
                      </a:r>
                    </a:p>
                    <a:p>
                      <a:r>
                        <a:rPr lang="en-GB" sz="2400" dirty="0"/>
                        <a:t>☐ Staff access levels defined </a:t>
                      </a:r>
                    </a:p>
                    <a:p>
                      <a:r>
                        <a:rPr lang="en-GB" sz="2400" dirty="0"/>
                        <a:t>☐ Login monitoring active</a:t>
                      </a:r>
                      <a:endParaRPr lang="en-GB" sz="2400" dirty="0">
                        <a:latin typeface="Times" panose="02020603050405020304" pitchFamily="18" charset="0"/>
                        <a:cs typeface="Times New Roman" panose="02020603050405020304" pitchFamily="18" charset="0"/>
                      </a:endParaRPr>
                    </a:p>
                  </a:txBody>
                  <a:tcPr marL="63245" marR="63245" marT="31622" marB="31622" anchor="ctr"/>
                </a:tc>
                <a:extLst>
                  <a:ext uri="{0D108BD9-81ED-4DB2-BD59-A6C34878D82A}">
                    <a16:rowId xmlns:a16="http://schemas.microsoft.com/office/drawing/2014/main" val="3375922534"/>
                  </a:ext>
                </a:extLst>
              </a:tr>
              <a:tr h="1532713">
                <a:tc>
                  <a:txBody>
                    <a:bodyPr/>
                    <a:lstStyle/>
                    <a:p>
                      <a:r>
                        <a:rPr lang="en-GB" sz="2400"/>
                        <a:t>Email Awareness</a:t>
                      </a:r>
                      <a:endParaRPr lang="en-GB" sz="2400">
                        <a:latin typeface="Times" panose="02020603050405020304" pitchFamily="18" charset="0"/>
                        <a:cs typeface="Times New Roman" panose="02020603050405020304" pitchFamily="18" charset="0"/>
                      </a:endParaRPr>
                    </a:p>
                  </a:txBody>
                  <a:tcPr marL="63245" marR="63245" marT="31622" marB="31622" anchor="ctr"/>
                </a:tc>
                <a:tc>
                  <a:txBody>
                    <a:bodyPr/>
                    <a:lstStyle/>
                    <a:p>
                      <a:r>
                        <a:rPr lang="en-GB" sz="2400" dirty="0"/>
                        <a:t>Staff phishing training, Microsoft 365 email filtering, suspicious email reporting, phishing simulations</a:t>
                      </a:r>
                      <a:endParaRPr lang="en-GB" sz="2400" dirty="0">
                        <a:latin typeface="Times" panose="02020603050405020304" pitchFamily="18" charset="0"/>
                        <a:cs typeface="Times New Roman" panose="02020603050405020304" pitchFamily="18" charset="0"/>
                      </a:endParaRPr>
                    </a:p>
                  </a:txBody>
                  <a:tcPr marL="63245" marR="63245" marT="31622" marB="31622" anchor="ctr"/>
                </a:tc>
                <a:tc>
                  <a:txBody>
                    <a:bodyPr/>
                    <a:lstStyle/>
                    <a:p>
                      <a:r>
                        <a:rPr lang="en-GB" sz="2400" dirty="0"/>
                        <a:t>☐ Staff trained </a:t>
                      </a:r>
                    </a:p>
                    <a:p>
                      <a:r>
                        <a:rPr lang="en-GB" sz="2400" dirty="0"/>
                        <a:t>☐ Email security activated </a:t>
                      </a:r>
                    </a:p>
                    <a:p>
                      <a:r>
                        <a:rPr lang="en-GB" sz="2400" dirty="0"/>
                        <a:t>☐ Reporting procedure created </a:t>
                      </a:r>
                    </a:p>
                    <a:p>
                      <a:r>
                        <a:rPr lang="en-GB" sz="2400" dirty="0"/>
                        <a:t>☐ Awareness tests conducted</a:t>
                      </a:r>
                      <a:endParaRPr lang="en-GB" sz="2400" dirty="0">
                        <a:latin typeface="Times" panose="02020603050405020304" pitchFamily="18" charset="0"/>
                        <a:cs typeface="Times New Roman" panose="02020603050405020304" pitchFamily="18" charset="0"/>
                      </a:endParaRPr>
                    </a:p>
                  </a:txBody>
                  <a:tcPr marL="63245" marR="63245" marT="31622" marB="31622" anchor="ctr"/>
                </a:tc>
                <a:extLst>
                  <a:ext uri="{0D108BD9-81ED-4DB2-BD59-A6C34878D82A}">
                    <a16:rowId xmlns:a16="http://schemas.microsoft.com/office/drawing/2014/main" val="1737075910"/>
                  </a:ext>
                </a:extLst>
              </a:tr>
            </a:tbl>
          </a:graphicData>
        </a:graphic>
      </p:graphicFrame>
    </p:spTree>
    <p:extLst>
      <p:ext uri="{BB962C8B-B14F-4D97-AF65-F5344CB8AC3E}">
        <p14:creationId xmlns:p14="http://schemas.microsoft.com/office/powerpoint/2010/main" val="31587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143" y="186440"/>
            <a:ext cx="6435044" cy="437814"/>
          </a:xfrm>
        </p:spPr>
        <p:txBody>
          <a:bodyPr>
            <a:noAutofit/>
          </a:bodyPr>
          <a:lstStyle/>
          <a:p>
            <a:pPr algn="ctr"/>
            <a:r>
              <a:rPr lang="en-GB" sz="36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713251" y="281354"/>
            <a:ext cx="9866085" cy="4121963"/>
          </a:xfrm>
        </p:spPr>
        <p:txBody>
          <a:bodyPr>
            <a:noAutofit/>
          </a:bodyPr>
          <a:lstStyle/>
          <a:p>
            <a:pPr algn="just"/>
            <a:r>
              <a:rPr lang="en-GB" sz="1600" dirty="0">
                <a:latin typeface="Times New Roman" panose="02020603050405020304" pitchFamily="18" charset="0"/>
                <a:cs typeface="Times New Roman" panose="02020603050405020304" pitchFamily="18" charset="0"/>
              </a:rPr>
              <a:t>Almeida, F., 2023. Cybersecurity in healthcare: protecting patient data and digital systems. </a:t>
            </a:r>
            <a:r>
              <a:rPr lang="en-GB" sz="1600" i="1" dirty="0">
                <a:latin typeface="Times New Roman" panose="02020603050405020304" pitchFamily="18" charset="0"/>
                <a:cs typeface="Times New Roman" panose="02020603050405020304" pitchFamily="18" charset="0"/>
              </a:rPr>
              <a:t>Journal of Information Security and Applications</a:t>
            </a:r>
            <a:r>
              <a:rPr lang="en-GB" sz="1600" dirty="0">
                <a:latin typeface="Times New Roman" panose="02020603050405020304" pitchFamily="18" charset="0"/>
                <a:cs typeface="Times New Roman" panose="02020603050405020304" pitchFamily="18" charset="0"/>
              </a:rPr>
              <a:t>, 72.</a:t>
            </a:r>
          </a:p>
          <a:p>
            <a:pPr algn="just"/>
            <a:r>
              <a:rPr lang="en-GB" sz="1600" dirty="0" err="1">
                <a:latin typeface="Times New Roman" panose="02020603050405020304" pitchFamily="18" charset="0"/>
                <a:cs typeface="Times New Roman" panose="02020603050405020304" pitchFamily="18" charset="0"/>
              </a:rPr>
              <a:t>Bada</a:t>
            </a:r>
            <a:r>
              <a:rPr lang="en-GB" sz="1600" dirty="0">
                <a:latin typeface="Times New Roman" panose="02020603050405020304" pitchFamily="18" charset="0"/>
                <a:cs typeface="Times New Roman" panose="02020603050405020304" pitchFamily="18" charset="0"/>
              </a:rPr>
              <a:t>, M., </a:t>
            </a:r>
            <a:r>
              <a:rPr lang="en-GB" sz="1600" dirty="0" err="1">
                <a:latin typeface="Times New Roman" panose="02020603050405020304" pitchFamily="18" charset="0"/>
                <a:cs typeface="Times New Roman" panose="02020603050405020304" pitchFamily="18" charset="0"/>
              </a:rPr>
              <a:t>Sasse</a:t>
            </a:r>
            <a:r>
              <a:rPr lang="en-GB" sz="1600" dirty="0">
                <a:latin typeface="Times New Roman" panose="02020603050405020304" pitchFamily="18" charset="0"/>
                <a:cs typeface="Times New Roman" panose="02020603050405020304" pitchFamily="18" charset="0"/>
              </a:rPr>
              <a:t>, A. and Nurse, J., 2022. Cybersecurity awareness campaigns: why do they fail to change behaviour? </a:t>
            </a:r>
            <a:r>
              <a:rPr lang="en-GB" sz="1600" i="1" dirty="0">
                <a:latin typeface="Times New Roman" panose="02020603050405020304" pitchFamily="18" charset="0"/>
                <a:cs typeface="Times New Roman" panose="02020603050405020304" pitchFamily="18" charset="0"/>
              </a:rPr>
              <a:t>Computers &amp; Security</a:t>
            </a:r>
            <a:r>
              <a:rPr lang="en-GB" sz="1600" dirty="0">
                <a:latin typeface="Times New Roman" panose="02020603050405020304" pitchFamily="18" charset="0"/>
                <a:cs typeface="Times New Roman" panose="02020603050405020304" pitchFamily="18" charset="0"/>
              </a:rPr>
              <a:t>, 101.</a:t>
            </a:r>
          </a:p>
          <a:p>
            <a:pPr algn="just"/>
            <a:r>
              <a:rPr lang="en-GB" sz="1600" dirty="0" err="1">
                <a:latin typeface="Times New Roman" panose="02020603050405020304" pitchFamily="18" charset="0"/>
                <a:cs typeface="Times New Roman" panose="02020603050405020304" pitchFamily="18" charset="0"/>
              </a:rPr>
              <a:t>Hadlington</a:t>
            </a:r>
            <a:r>
              <a:rPr lang="en-GB" sz="1600" dirty="0">
                <a:latin typeface="Times New Roman" panose="02020603050405020304" pitchFamily="18" charset="0"/>
                <a:cs typeface="Times New Roman" panose="02020603050405020304" pitchFamily="18" charset="0"/>
              </a:rPr>
              <a:t>, L., 2023. Human factors in cybersecurity and the role of employee awareness in preventing cyber threats. </a:t>
            </a:r>
            <a:r>
              <a:rPr lang="en-GB" sz="1600" i="1" dirty="0">
                <a:latin typeface="Times New Roman" panose="02020603050405020304" pitchFamily="18" charset="0"/>
                <a:cs typeface="Times New Roman" panose="02020603050405020304" pitchFamily="18" charset="0"/>
              </a:rPr>
              <a:t>Information &amp; Computer Security</a:t>
            </a:r>
            <a:r>
              <a:rPr lang="en-GB" sz="1600" dirty="0">
                <a:latin typeface="Times New Roman" panose="02020603050405020304" pitchFamily="18" charset="0"/>
                <a:cs typeface="Times New Roman" panose="02020603050405020304" pitchFamily="18" charset="0"/>
              </a:rPr>
              <a:t>, 31(2).</a:t>
            </a:r>
          </a:p>
          <a:p>
            <a:pPr algn="just"/>
            <a:r>
              <a:rPr lang="en-GB" sz="1600" dirty="0">
                <a:latin typeface="Times New Roman" panose="02020603050405020304" pitchFamily="18" charset="0"/>
                <a:cs typeface="Times New Roman" panose="02020603050405020304" pitchFamily="18" charset="0"/>
              </a:rPr>
              <a:t>Whitman, M.E. and </a:t>
            </a:r>
            <a:r>
              <a:rPr lang="en-GB" sz="1600" dirty="0" err="1">
                <a:latin typeface="Times New Roman" panose="02020603050405020304" pitchFamily="18" charset="0"/>
                <a:cs typeface="Times New Roman" panose="02020603050405020304" pitchFamily="18" charset="0"/>
              </a:rPr>
              <a:t>Mattord</a:t>
            </a:r>
            <a:r>
              <a:rPr lang="en-GB" sz="1600" dirty="0">
                <a:latin typeface="Times New Roman" panose="02020603050405020304" pitchFamily="18" charset="0"/>
                <a:cs typeface="Times New Roman" panose="02020603050405020304" pitchFamily="18" charset="0"/>
              </a:rPr>
              <a:t>, H.J., 2024. </a:t>
            </a:r>
            <a:r>
              <a:rPr lang="en-GB" sz="1600" i="1" dirty="0">
                <a:latin typeface="Times New Roman" panose="02020603050405020304" pitchFamily="18" charset="0"/>
                <a:cs typeface="Times New Roman" panose="02020603050405020304" pitchFamily="18" charset="0"/>
              </a:rPr>
              <a:t>Principles of Information Security</a:t>
            </a:r>
            <a:r>
              <a:rPr lang="en-GB" sz="1600" dirty="0">
                <a:latin typeface="Times New Roman" panose="02020603050405020304" pitchFamily="18" charset="0"/>
                <a:cs typeface="Times New Roman" panose="02020603050405020304" pitchFamily="18" charset="0"/>
              </a:rPr>
              <a:t>. 8th ed. Boston: Cengage Learning.</a:t>
            </a:r>
          </a:p>
        </p:txBody>
      </p:sp>
      <p:sp>
        <p:nvSpPr>
          <p:cNvPr id="8" name="Content Placeholder 2"/>
          <p:cNvSpPr txBox="1">
            <a:spLocks/>
          </p:cNvSpPr>
          <p:nvPr/>
        </p:nvSpPr>
        <p:spPr>
          <a:xfrm>
            <a:off x="1713251" y="3065585"/>
            <a:ext cx="10018713" cy="2077916"/>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lgn="just"/>
            <a:r>
              <a:rPr lang="en-US" sz="1800" dirty="0" err="1"/>
              <a:t>Amernic</a:t>
            </a:r>
            <a:r>
              <a:rPr lang="en-US" sz="1800" dirty="0"/>
              <a:t>, J. H., &amp; Craig, R. J. (1999). The internet in undergraduate management education: A concern for neophytes among metaphors. Prometheus, 17, 437–450.​​</a:t>
            </a:r>
          </a:p>
          <a:p>
            <a:pPr algn="just"/>
            <a:r>
              <a:rPr lang="en-US" sz="1800" dirty="0" err="1"/>
              <a:t>Amernic</a:t>
            </a:r>
            <a:r>
              <a:rPr lang="en-US" sz="1800" dirty="0"/>
              <a:t>, J., &amp; Craig, R. (2004). An agenda for the reform of accounting education in the post-Enron era: Moving accounting ‘out of the shadows.’ Abacus, 40, 342–378.</a:t>
            </a:r>
          </a:p>
        </p:txBody>
      </p:sp>
      <p:sp>
        <p:nvSpPr>
          <p:cNvPr id="9" name="Content Placeholder 5"/>
          <p:cNvSpPr txBox="1">
            <a:spLocks/>
          </p:cNvSpPr>
          <p:nvPr/>
        </p:nvSpPr>
        <p:spPr>
          <a:xfrm>
            <a:off x="1713251" y="4755130"/>
            <a:ext cx="9332486" cy="2089518"/>
          </a:xfrm>
          <a:prstGeom prst="rect">
            <a:avLst/>
          </a:prstGeom>
        </p:spPr>
        <p:txBody>
          <a:bodyP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US" sz="1800" dirty="0" err="1"/>
              <a:t>Adelaja</a:t>
            </a:r>
            <a:r>
              <a:rPr lang="en-US" sz="1800" dirty="0"/>
              <a:t>, 1. (2020). Future Healthcare Journal, (7), e67–e70</a:t>
            </a:r>
          </a:p>
          <a:p>
            <a:r>
              <a:rPr lang="en-US" sz="1800" dirty="0"/>
              <a:t>Edger, K, (2024)  Admission avoidance hospital at home. Cochrane Database of Systematic Reviews, (3), Article CD007491.</a:t>
            </a:r>
          </a:p>
          <a:p>
            <a:r>
              <a:rPr lang="en-US" sz="1800" dirty="0"/>
              <a:t>Hargreaves, C., (2022). K.R. Team performance management. International Journal, 28(1–2), pp.79–94.</a:t>
            </a:r>
          </a:p>
        </p:txBody>
      </p:sp>
    </p:spTree>
    <p:extLst>
      <p:ext uri="{BB962C8B-B14F-4D97-AF65-F5344CB8AC3E}">
        <p14:creationId xmlns:p14="http://schemas.microsoft.com/office/powerpoint/2010/main" val="25028174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146</TotalTime>
  <Words>1049</Words>
  <Application>Microsoft Office PowerPoint</Application>
  <PresentationFormat>Widescreen</PresentationFormat>
  <Paragraphs>98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Corbel</vt:lpstr>
      <vt:lpstr>Times</vt:lpstr>
      <vt:lpstr>Times New Roman</vt:lpstr>
      <vt:lpstr>Parallax</vt:lpstr>
      <vt:lpstr>Digital Safety Action Plan for Greenfield Home Care Agency: Enhancing Data Security, Safe Microsoft 365 Use, and Protection of Client Information</vt:lpstr>
      <vt:lpstr>PowerPoint Presentation</vt:lpstr>
      <vt:lpstr>Group 1: Microsoft 365 productivity application</vt:lpstr>
      <vt:lpstr>Introduction</vt:lpstr>
      <vt:lpstr>Group 2: Microsoft 365 (ms teams) Communication and collaboration tool</vt:lpstr>
      <vt:lpstr>Advantages and challenges using Microsoft teams in care home</vt:lpstr>
      <vt:lpstr>Group 3: Digital Safety Action Plan for Greenfield Home Care Agency</vt:lpstr>
      <vt:lpstr>Secure Access and Email Awareness</vt:lpstr>
      <vt:lpstr>Data Management, Confidentiality and Compliance</vt:lpstr>
      <vt:lpstr>Digital Safety Action Plan Checklist for Greenfield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Safety Action Plan for Greenfield Agency: Strengthening Data Security, Data Protection, and Organizational Compliance</dc:title>
  <cp:lastModifiedBy>Hamna Nasir (2523960)</cp:lastModifiedBy>
  <cp:revision>1</cp:revision>
  <dcterms:created xsi:type="dcterms:W3CDTF">2026-03-06T23:12:23Z</dcterms:created>
  <dcterms:modified xsi:type="dcterms:W3CDTF">2026-03-15T06:54:22Z</dcterms:modified>
</cp:coreProperties>
</file>