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6" r:id="rId2"/>
    <p:sldId id="268" r:id="rId3"/>
    <p:sldId id="269" r:id="rId4"/>
    <p:sldId id="257" r:id="rId5"/>
    <p:sldId id="259" r:id="rId6"/>
    <p:sldId id="260" r:id="rId7"/>
    <p:sldId id="261" r:id="rId8"/>
    <p:sldId id="262" r:id="rId9"/>
    <p:sldId id="264" r:id="rId10"/>
    <p:sldId id="265" r:id="rId11"/>
    <p:sldId id="266" r:id="rId12"/>
    <p:sldId id="267" r:id="rId1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3" d="100"/>
          <a:sy n="83" d="100"/>
        </p:scale>
        <p:origin x="1450" y="4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5FF3161-BE96-4663-B060-BE07AFF18507}" type="doc">
      <dgm:prSet loTypeId="urn:microsoft.com/office/officeart/2005/8/layout/arrow5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031B9740-5BF4-4BB8-A1D1-4F1A86911E6D}">
      <dgm:prSet phldrT="[Text]" custT="1"/>
      <dgm:spPr/>
      <dgm:t>
        <a:bodyPr/>
        <a:lstStyle/>
        <a:p>
          <a:r>
            <a:rPr lang="en-GB" sz="2400" dirty="0" smtClean="0"/>
            <a:t>Structural Functionalism</a:t>
          </a:r>
        </a:p>
        <a:p>
          <a:r>
            <a:rPr lang="en-GB" sz="2400" dirty="0" smtClean="0"/>
            <a:t>Social Harmony</a:t>
          </a:r>
        </a:p>
        <a:p>
          <a:r>
            <a:rPr lang="en-GB" sz="2400" dirty="0" smtClean="0"/>
            <a:t>Expression</a:t>
          </a:r>
        </a:p>
        <a:p>
          <a:r>
            <a:rPr lang="en-GB" sz="2400" dirty="0" smtClean="0"/>
            <a:t>Need</a:t>
          </a:r>
          <a:r>
            <a:rPr lang="en-GB" sz="2000" dirty="0" smtClean="0"/>
            <a:t>s</a:t>
          </a:r>
          <a:endParaRPr lang="en-GB" sz="2000" dirty="0"/>
        </a:p>
      </dgm:t>
    </dgm:pt>
    <dgm:pt modelId="{6AC250CA-1A27-4692-9765-5E90AF071272}" type="parTrans" cxnId="{8CB91E06-D5A3-4572-89D5-132F371E80AA}">
      <dgm:prSet/>
      <dgm:spPr/>
      <dgm:t>
        <a:bodyPr/>
        <a:lstStyle/>
        <a:p>
          <a:endParaRPr lang="en-GB"/>
        </a:p>
      </dgm:t>
    </dgm:pt>
    <dgm:pt modelId="{3A04888B-B4EF-4166-8C9D-2BEFAC0EA405}" type="sibTrans" cxnId="{8CB91E06-D5A3-4572-89D5-132F371E80AA}">
      <dgm:prSet/>
      <dgm:spPr/>
      <dgm:t>
        <a:bodyPr/>
        <a:lstStyle/>
        <a:p>
          <a:endParaRPr lang="en-GB"/>
        </a:p>
      </dgm:t>
    </dgm:pt>
    <dgm:pt modelId="{9B20EA5B-B7B7-4384-88F0-5541214F89BC}">
      <dgm:prSet phldrT="[Text]" custT="1"/>
      <dgm:spPr/>
      <dgm:t>
        <a:bodyPr/>
        <a:lstStyle/>
        <a:p>
          <a:endParaRPr lang="en-GB" sz="2400" dirty="0" smtClean="0"/>
        </a:p>
        <a:p>
          <a:r>
            <a:rPr lang="en-GB" sz="2400" dirty="0" smtClean="0"/>
            <a:t>Conflict Theory</a:t>
          </a:r>
        </a:p>
        <a:p>
          <a:r>
            <a:rPr lang="en-GB" sz="2400" dirty="0" smtClean="0"/>
            <a:t>Mass manipulation</a:t>
          </a:r>
        </a:p>
        <a:p>
          <a:r>
            <a:rPr lang="en-GB" sz="2400" dirty="0" smtClean="0"/>
            <a:t>Conformity  and enforced consensus</a:t>
          </a:r>
        </a:p>
        <a:p>
          <a:r>
            <a:rPr lang="en-GB" sz="2400" dirty="0" smtClean="0"/>
            <a:t>Passive Dupes</a:t>
          </a:r>
        </a:p>
        <a:p>
          <a:endParaRPr lang="en-GB" sz="1800" dirty="0"/>
        </a:p>
      </dgm:t>
    </dgm:pt>
    <dgm:pt modelId="{BC6F013C-A579-42C8-97E0-5059F07D0168}" type="parTrans" cxnId="{4897B66F-5241-48E5-9EE6-F15107FE4850}">
      <dgm:prSet/>
      <dgm:spPr/>
      <dgm:t>
        <a:bodyPr/>
        <a:lstStyle/>
        <a:p>
          <a:endParaRPr lang="en-GB"/>
        </a:p>
      </dgm:t>
    </dgm:pt>
    <dgm:pt modelId="{C0EFF6E1-E04B-4D8A-A319-E0197D6119AA}" type="sibTrans" cxnId="{4897B66F-5241-48E5-9EE6-F15107FE4850}">
      <dgm:prSet/>
      <dgm:spPr/>
      <dgm:t>
        <a:bodyPr/>
        <a:lstStyle/>
        <a:p>
          <a:endParaRPr lang="en-GB"/>
        </a:p>
      </dgm:t>
    </dgm:pt>
    <dgm:pt modelId="{0017E0A3-9C5B-4F7C-AACF-F31FBBABD591}" type="pres">
      <dgm:prSet presAssocID="{D5FF3161-BE96-4663-B060-BE07AFF18507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BC09C227-F9A8-4FEB-BAE5-D781095A0022}" type="pres">
      <dgm:prSet presAssocID="{031B9740-5BF4-4BB8-A1D1-4F1A86911E6D}" presName="arrow" presStyleLbl="node1" presStyleIdx="0" presStyleCnt="2" custScaleX="110943" custScaleY="102017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979E1E59-92EB-40FC-B7BD-5A8645725978}" type="pres">
      <dgm:prSet presAssocID="{9B20EA5B-B7B7-4384-88F0-5541214F89BC}" presName="arrow" presStyleLbl="node1" presStyleIdx="1" presStyleCnt="2" custScaleX="102054" custScaleY="102055" custRadScaleRad="94355" custRadScaleInc="-3268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4897B66F-5241-48E5-9EE6-F15107FE4850}" srcId="{D5FF3161-BE96-4663-B060-BE07AFF18507}" destId="{9B20EA5B-B7B7-4384-88F0-5541214F89BC}" srcOrd="1" destOrd="0" parTransId="{BC6F013C-A579-42C8-97E0-5059F07D0168}" sibTransId="{C0EFF6E1-E04B-4D8A-A319-E0197D6119AA}"/>
    <dgm:cxn modelId="{E39A89A5-D8E3-454E-9B01-C81A201B9C1E}" type="presOf" srcId="{031B9740-5BF4-4BB8-A1D1-4F1A86911E6D}" destId="{BC09C227-F9A8-4FEB-BAE5-D781095A0022}" srcOrd="0" destOrd="0" presId="urn:microsoft.com/office/officeart/2005/8/layout/arrow5"/>
    <dgm:cxn modelId="{C9D4E86F-207B-4077-901E-07F396A63126}" type="presOf" srcId="{9B20EA5B-B7B7-4384-88F0-5541214F89BC}" destId="{979E1E59-92EB-40FC-B7BD-5A8645725978}" srcOrd="0" destOrd="0" presId="urn:microsoft.com/office/officeart/2005/8/layout/arrow5"/>
    <dgm:cxn modelId="{8CB91E06-D5A3-4572-89D5-132F371E80AA}" srcId="{D5FF3161-BE96-4663-B060-BE07AFF18507}" destId="{031B9740-5BF4-4BB8-A1D1-4F1A86911E6D}" srcOrd="0" destOrd="0" parTransId="{6AC250CA-1A27-4692-9765-5E90AF071272}" sibTransId="{3A04888B-B4EF-4166-8C9D-2BEFAC0EA405}"/>
    <dgm:cxn modelId="{15690EF4-9DD6-443E-9215-0A4F4F6A0AB5}" type="presOf" srcId="{D5FF3161-BE96-4663-B060-BE07AFF18507}" destId="{0017E0A3-9C5B-4F7C-AACF-F31FBBABD591}" srcOrd="0" destOrd="0" presId="urn:microsoft.com/office/officeart/2005/8/layout/arrow5"/>
    <dgm:cxn modelId="{ADAD496B-961A-4724-8484-A2A09A8EC6EF}" type="presParOf" srcId="{0017E0A3-9C5B-4F7C-AACF-F31FBBABD591}" destId="{BC09C227-F9A8-4FEB-BAE5-D781095A0022}" srcOrd="0" destOrd="0" presId="urn:microsoft.com/office/officeart/2005/8/layout/arrow5"/>
    <dgm:cxn modelId="{A8FA059C-3104-4F9B-AC12-E65D4DEA371E}" type="presParOf" srcId="{0017E0A3-9C5B-4F7C-AACF-F31FBBABD591}" destId="{979E1E59-92EB-40FC-B7BD-5A8645725978}" srcOrd="1" destOrd="0" presId="urn:microsoft.com/office/officeart/2005/8/layout/arrow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C09C227-F9A8-4FEB-BAE5-D781095A0022}">
      <dsp:nvSpPr>
        <dsp:cNvPr id="0" name=""/>
        <dsp:cNvSpPr/>
      </dsp:nvSpPr>
      <dsp:spPr>
        <a:xfrm rot="16200000">
          <a:off x="-143882" y="84547"/>
          <a:ext cx="4943524" cy="4545789"/>
        </a:xfrm>
        <a:prstGeom prst="downArrow">
          <a:avLst>
            <a:gd name="adj1" fmla="val 50000"/>
            <a:gd name="adj2" fmla="val 35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0688" tIns="170688" rIns="170688" bIns="170688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400" kern="1200" dirty="0" smtClean="0"/>
            <a:t>Structural Functionalism</a:t>
          </a:r>
        </a:p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400" kern="1200" dirty="0" smtClean="0"/>
            <a:t>Social Harmony</a:t>
          </a:r>
        </a:p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400" kern="1200" dirty="0" smtClean="0"/>
            <a:t>Expression</a:t>
          </a:r>
        </a:p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400" kern="1200" dirty="0" smtClean="0"/>
            <a:t>Need</a:t>
          </a:r>
          <a:r>
            <a:rPr lang="en-GB" sz="2000" kern="1200" dirty="0" smtClean="0"/>
            <a:t>s</a:t>
          </a:r>
          <a:endParaRPr lang="en-GB" sz="2000" kern="1200" dirty="0"/>
        </a:p>
      </dsp:txBody>
      <dsp:txXfrm rot="5400000">
        <a:off x="54986" y="1121560"/>
        <a:ext cx="3750276" cy="2471762"/>
      </dsp:txXfrm>
    </dsp:sp>
    <dsp:sp modelId="{979E1E59-92EB-40FC-B7BD-5A8645725978}">
      <dsp:nvSpPr>
        <dsp:cNvPr id="0" name=""/>
        <dsp:cNvSpPr/>
      </dsp:nvSpPr>
      <dsp:spPr>
        <a:xfrm rot="5400000">
          <a:off x="4596531" y="-22"/>
          <a:ext cx="4547438" cy="4547483"/>
        </a:xfrm>
        <a:prstGeom prst="downArrow">
          <a:avLst>
            <a:gd name="adj1" fmla="val 50000"/>
            <a:gd name="adj2" fmla="val 35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0688" tIns="170688" rIns="170688" bIns="170688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400" kern="1200" dirty="0" smtClean="0"/>
        </a:p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400" kern="1200" dirty="0" smtClean="0"/>
            <a:t>Conflict Theory</a:t>
          </a:r>
        </a:p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400" kern="1200" dirty="0" smtClean="0"/>
            <a:t>Mass manipulation</a:t>
          </a:r>
        </a:p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400" kern="1200" dirty="0" smtClean="0"/>
            <a:t>Conformity  and enforced consensus</a:t>
          </a:r>
        </a:p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400" kern="1200" dirty="0" smtClean="0"/>
            <a:t>Passive Dupes</a:t>
          </a:r>
        </a:p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800" kern="1200" dirty="0"/>
        </a:p>
      </dsp:txBody>
      <dsp:txXfrm rot="-5400000">
        <a:off x="5392311" y="1136861"/>
        <a:ext cx="3751681" cy="227371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arrow5">
  <dgm:title val=""/>
  <dgm:desc val=""/>
  <dgm:catLst>
    <dgm:cat type="relationship" pri="6000"/>
    <dgm:cat type="process" pri="3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4" srcId="0" destId="1" srcOrd="0" destOrd="0"/>
        <dgm:cxn modelId="5" srcId="0" destId="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ch" ptType="node" func="cnt" op="equ" val="2">
        <dgm:choose name="Name2">
          <dgm:if name="Name3" func="var" arg="dir" op="equ" val="norm">
            <dgm:alg type="cycle">
              <dgm:param type="rotPath" val="alongPath"/>
              <dgm:param type="stAng" val="270"/>
            </dgm:alg>
          </dgm:if>
          <dgm:else name="Name4">
            <dgm:alg type="cycle">
              <dgm:param type="rotPath" val="alongPath"/>
              <dgm:param type="stAng" val="90"/>
              <dgm:param type="spanAng" val="-360"/>
            </dgm:alg>
          </dgm:else>
        </dgm:choose>
      </dgm:if>
      <dgm:else name="Name5">
        <dgm:choose name="Name6">
          <dgm:if name="Name7" func="var" arg="dir" op="equ" val="norm">
            <dgm:alg type="cycle">
              <dgm:param type="rotPath" val="alongPath"/>
            </dgm:alg>
          </dgm:if>
          <dgm:else name="Name8">
            <dgm:alg type="cycle">
              <dgm:param type="rotPath" val="alongPath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lte" val="2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0.1"/>
          <dgm:constr type="sibSp" refType="h" op="lte" fact="0.1"/>
          <dgm:constr type="diam" refType="w" refFor="ch" refPtType="node" op="equ" fact="1.1"/>
        </dgm:constrLst>
      </dgm:if>
      <dgm:if name="Name11" axis="ch" ptType="node" func="cnt" op="equ" val="5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2"/>
          <dgm:constr type="sibSp" refType="h" op="lte" fact="0.1"/>
        </dgm:constrLst>
      </dgm:if>
      <dgm:if name="Name12" axis="ch" ptType="node" func="cnt" op="equ" val="6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if name="Name13" axis="ch" ptType="node" func="cnt" op="equ" val="7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if name="Name14" axis="ch" ptType="node" func="cnt" op="equ" val="8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/>
          <dgm:constr type="sibSp" refType="h" op="lte" fact="0.1"/>
        </dgm:constrLst>
      </dgm:if>
      <dgm:if name="Name15" axis="ch" ptType="node" func="cnt" op="gte" val="9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else name="Name16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35"/>
        </dgm:constrLst>
      </dgm:else>
    </dgm:choose>
    <dgm:ruleLst/>
    <dgm:forEach name="Name17" axis="ch" ptType="node">
      <dgm:layoutNode name="arrow">
        <dgm:varLst>
          <dgm:bulletEnabled val="1"/>
        </dgm:varLst>
        <dgm:alg type="tx"/>
        <dgm:shape xmlns:r="http://schemas.openxmlformats.org/officeDocument/2006/relationships" type="downArrow" r:blip="">
          <dgm:adjLst>
            <dgm:adj idx="2" val="0.35"/>
          </dgm:adjLst>
        </dgm:shape>
        <dgm:presOf axis="desOrSelf" ptType="node"/>
        <dgm:constrLst/>
        <dgm:ruleLst>
          <dgm:rule type="primFontSz" val="5" fact="NaN" max="NaN"/>
        </dgm:ruleLst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984057-AB60-49E4-A105-96A9C3F5F509}" type="datetimeFigureOut">
              <a:rPr lang="en-US" smtClean="0"/>
              <a:t>10/11/2020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D33906-6567-4C37-B5B0-DD99805E6EAD}" type="slidenum">
              <a:rPr lang="en-GB" smtClean="0"/>
              <a:t>‹#›</a:t>
            </a:fld>
            <a:endParaRPr lang="en-GB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984057-AB60-49E4-A105-96A9C3F5F509}" type="datetimeFigureOut">
              <a:rPr lang="en-US" smtClean="0"/>
              <a:t>10/11/2020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D33906-6567-4C37-B5B0-DD99805E6EA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984057-AB60-49E4-A105-96A9C3F5F509}" type="datetimeFigureOut">
              <a:rPr lang="en-US" smtClean="0"/>
              <a:t>10/11/2020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B6D33906-6567-4C37-B5B0-DD99805E6EAD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984057-AB60-49E4-A105-96A9C3F5F509}" type="datetimeFigureOut">
              <a:rPr lang="en-US" smtClean="0"/>
              <a:t>10/11/2020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D33906-6567-4C37-B5B0-DD99805E6EA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984057-AB60-49E4-A105-96A9C3F5F509}" type="datetimeFigureOut">
              <a:rPr lang="en-US" smtClean="0"/>
              <a:t>10/11/2020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D33906-6567-4C37-B5B0-DD99805E6EA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984057-AB60-49E4-A105-96A9C3F5F509}" type="datetimeFigureOut">
              <a:rPr lang="en-US" smtClean="0"/>
              <a:t>10/11/2020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D33906-6567-4C37-B5B0-DD99805E6EA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984057-AB60-49E4-A105-96A9C3F5F509}" type="datetimeFigureOut">
              <a:rPr lang="en-US" smtClean="0"/>
              <a:t>10/11/2020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D33906-6567-4C37-B5B0-DD99805E6EA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984057-AB60-49E4-A105-96A9C3F5F509}" type="datetimeFigureOut">
              <a:rPr lang="en-US" smtClean="0"/>
              <a:t>10/11/2020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D33906-6567-4C37-B5B0-DD99805E6EA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en-US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Click icon to add picture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984057-AB60-49E4-A105-96A9C3F5F509}" type="datetimeFigureOut">
              <a:rPr lang="en-US" smtClean="0"/>
              <a:t>10/11/2020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D33906-6567-4C37-B5B0-DD99805E6EA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984057-AB60-49E4-A105-96A9C3F5F509}" type="datetimeFigureOut">
              <a:rPr lang="en-US" smtClean="0"/>
              <a:t>10/11/2020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D33906-6567-4C37-B5B0-DD99805E6EA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984057-AB60-49E4-A105-96A9C3F5F509}" type="datetimeFigureOut">
              <a:rPr lang="en-US" smtClean="0"/>
              <a:t>10/11/2020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D33906-6567-4C37-B5B0-DD99805E6EA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1B984057-AB60-49E4-A105-96A9C3F5F509}" type="datetimeFigureOut">
              <a:rPr lang="en-US" smtClean="0"/>
              <a:t>10/11/2020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B6D33906-6567-4C37-B5B0-DD99805E6EAD}" type="slidenum">
              <a:rPr lang="en-GB" smtClean="0"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Crisis management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929066"/>
            <a:ext cx="6400800" cy="2500330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Level </a:t>
            </a:r>
            <a:r>
              <a:rPr lang="en-GB" dirty="0" smtClean="0"/>
              <a:t>6</a:t>
            </a:r>
          </a:p>
          <a:p>
            <a:endParaRPr lang="en-GB" dirty="0" smtClean="0"/>
          </a:p>
          <a:p>
            <a:r>
              <a:rPr lang="en-GB" sz="4500" dirty="0" smtClean="0"/>
              <a:t>SOCIOLOGICAL THEORIES</a:t>
            </a:r>
            <a:endParaRPr lang="en-GB" sz="4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Sociology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What is Society?</a:t>
            </a:r>
          </a:p>
          <a:p>
            <a:endParaRPr lang="en-GB" dirty="0"/>
          </a:p>
          <a:p>
            <a:r>
              <a:rPr lang="en-GB" dirty="0" smtClean="0"/>
              <a:t>Globalisation</a:t>
            </a:r>
          </a:p>
          <a:p>
            <a:r>
              <a:rPr lang="en-GB" dirty="0" err="1" smtClean="0"/>
              <a:t>Massification</a:t>
            </a:r>
            <a:endParaRPr lang="en-GB" dirty="0" smtClean="0"/>
          </a:p>
          <a:p>
            <a:r>
              <a:rPr lang="en-GB" dirty="0" smtClean="0"/>
              <a:t>Individualization</a:t>
            </a:r>
          </a:p>
          <a:p>
            <a:r>
              <a:rPr lang="en-GB" dirty="0" smtClean="0"/>
              <a:t>Commercialisation</a:t>
            </a:r>
          </a:p>
          <a:p>
            <a:r>
              <a:rPr lang="en-GB" dirty="0" smtClean="0"/>
              <a:t>Consumer Society</a:t>
            </a:r>
          </a:p>
          <a:p>
            <a:r>
              <a:rPr lang="en-GB" dirty="0" smtClean="0"/>
              <a:t>Trends</a:t>
            </a:r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2189248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Cultural Identities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>
              <a:buClr>
                <a:prstClr val="white">
                  <a:shade val="95000"/>
                </a:prstClr>
              </a:buClr>
            </a:pPr>
            <a:r>
              <a:rPr lang="en-GB" dirty="0">
                <a:solidFill>
                  <a:prstClr val="white"/>
                </a:solidFill>
              </a:rPr>
              <a:t>What is Culture?</a:t>
            </a:r>
          </a:p>
          <a:p>
            <a:pPr lvl="0">
              <a:buClr>
                <a:prstClr val="white">
                  <a:shade val="95000"/>
                </a:prstClr>
              </a:buClr>
            </a:pPr>
            <a:r>
              <a:rPr lang="en-GB" dirty="0">
                <a:solidFill>
                  <a:prstClr val="white"/>
                </a:solidFill>
              </a:rPr>
              <a:t>A Set of Values and </a:t>
            </a:r>
            <a:r>
              <a:rPr lang="en-GB" dirty="0" smtClean="0">
                <a:solidFill>
                  <a:prstClr val="white"/>
                </a:solidFill>
              </a:rPr>
              <a:t>Beliefs</a:t>
            </a:r>
          </a:p>
          <a:p>
            <a:pPr lvl="0">
              <a:buClr>
                <a:prstClr val="white">
                  <a:shade val="95000"/>
                </a:prstClr>
              </a:buClr>
            </a:pPr>
            <a:endParaRPr lang="en-GB" dirty="0">
              <a:solidFill>
                <a:prstClr val="white"/>
              </a:solidFill>
            </a:endParaRPr>
          </a:p>
          <a:p>
            <a:pPr lvl="0">
              <a:buClr>
                <a:prstClr val="white">
                  <a:shade val="95000"/>
                </a:prstClr>
              </a:buClr>
            </a:pPr>
            <a:r>
              <a:rPr lang="en-GB" dirty="0" smtClean="0">
                <a:solidFill>
                  <a:prstClr val="white"/>
                </a:solidFill>
              </a:rPr>
              <a:t>Popular Cultures</a:t>
            </a:r>
            <a:endParaRPr lang="en-GB" dirty="0" smtClean="0"/>
          </a:p>
          <a:p>
            <a:r>
              <a:rPr lang="en-GB" dirty="0" smtClean="0"/>
              <a:t>High Culture</a:t>
            </a:r>
          </a:p>
          <a:p>
            <a:r>
              <a:rPr lang="en-GB" dirty="0" smtClean="0"/>
              <a:t>Counter Cultures</a:t>
            </a:r>
          </a:p>
          <a:p>
            <a:r>
              <a:rPr lang="en-GB" dirty="0" smtClean="0"/>
              <a:t>Sub Cultures</a:t>
            </a:r>
          </a:p>
          <a:p>
            <a:r>
              <a:rPr lang="en-GB" dirty="0" smtClean="0"/>
              <a:t>Mass Media</a:t>
            </a:r>
          </a:p>
          <a:p>
            <a:r>
              <a:rPr lang="en-GB" dirty="0" smtClean="0"/>
              <a:t>Global Cultures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7560699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857232"/>
            <a:ext cx="8229600" cy="1143008"/>
          </a:xfrm>
        </p:spPr>
        <p:txBody>
          <a:bodyPr>
            <a:normAutofit/>
          </a:bodyPr>
          <a:lstStyle/>
          <a:p>
            <a:r>
              <a:rPr lang="en-GB" dirty="0" smtClean="0"/>
              <a:t>Leisure in Society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500306"/>
            <a:ext cx="8229600" cy="3625857"/>
          </a:xfrm>
        </p:spPr>
        <p:txBody>
          <a:bodyPr/>
          <a:lstStyle/>
          <a:p>
            <a:r>
              <a:rPr lang="en-GB" sz="4400" smtClean="0"/>
              <a:t>“Leisure plays </a:t>
            </a:r>
            <a:r>
              <a:rPr lang="en-GB" sz="4400" dirty="0" smtClean="0"/>
              <a:t>a central role in the cultural life of modern complex society” </a:t>
            </a:r>
          </a:p>
          <a:p>
            <a:r>
              <a:rPr lang="en-GB" sz="4400" dirty="0"/>
              <a:t> </a:t>
            </a:r>
            <a:r>
              <a:rPr lang="en-GB" sz="4400" dirty="0" smtClean="0"/>
              <a:t>                       Hargreaves (2007)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Leisure and Hegemony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000240"/>
            <a:ext cx="8229600" cy="4857760"/>
          </a:xfrm>
        </p:spPr>
        <p:txBody>
          <a:bodyPr/>
          <a:lstStyle/>
          <a:p>
            <a:r>
              <a:rPr lang="en-GB" dirty="0" smtClean="0"/>
              <a:t>Social Power</a:t>
            </a:r>
          </a:p>
          <a:p>
            <a:r>
              <a:rPr lang="en-GB" dirty="0"/>
              <a:t>B</a:t>
            </a:r>
            <a:r>
              <a:rPr lang="en-GB" dirty="0" smtClean="0"/>
              <a:t>ound by economic and political power</a:t>
            </a:r>
          </a:p>
          <a:p>
            <a:r>
              <a:rPr lang="en-GB" dirty="0" smtClean="0"/>
              <a:t>Subtle balance of force, </a:t>
            </a:r>
            <a:r>
              <a:rPr lang="en-GB" dirty="0" err="1" smtClean="0"/>
              <a:t>coercian</a:t>
            </a:r>
            <a:r>
              <a:rPr lang="en-GB" dirty="0" smtClean="0"/>
              <a:t> and consent</a:t>
            </a:r>
          </a:p>
          <a:p>
            <a:r>
              <a:rPr lang="en-GB" dirty="0"/>
              <a:t>P</a:t>
            </a:r>
            <a:r>
              <a:rPr lang="en-GB" dirty="0" smtClean="0"/>
              <a:t>ower network and feeds cultures</a:t>
            </a:r>
            <a:endParaRPr lang="en-GB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Power relations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928802"/>
            <a:ext cx="9144000" cy="4929198"/>
          </a:xfrm>
        </p:spPr>
        <p:txBody>
          <a:bodyPr/>
          <a:lstStyle/>
          <a:p>
            <a:r>
              <a:rPr lang="en-GB" dirty="0" smtClean="0"/>
              <a:t>VALUES</a:t>
            </a:r>
          </a:p>
          <a:p>
            <a:r>
              <a:rPr lang="en-GB" dirty="0" smtClean="0"/>
              <a:t>BELIEFS</a:t>
            </a:r>
          </a:p>
          <a:p>
            <a:r>
              <a:rPr lang="en-GB" dirty="0" smtClean="0"/>
              <a:t>ELITISM</a:t>
            </a:r>
          </a:p>
          <a:p>
            <a:r>
              <a:rPr lang="en-GB" dirty="0" smtClean="0"/>
              <a:t>IDEOLOGIES</a:t>
            </a:r>
            <a:endParaRPr lang="en-GB" dirty="0"/>
          </a:p>
          <a:p>
            <a:r>
              <a:rPr lang="en-GB" dirty="0" smtClean="0"/>
              <a:t>PATERNALISM</a:t>
            </a:r>
          </a:p>
          <a:p>
            <a:r>
              <a:rPr lang="en-GB" dirty="0" smtClean="0"/>
              <a:t>CULTURES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857232"/>
          </a:xfrm>
        </p:spPr>
        <p:txBody>
          <a:bodyPr>
            <a:normAutofit/>
          </a:bodyPr>
          <a:lstStyle/>
          <a:p>
            <a:r>
              <a:rPr lang="en-GB" dirty="0" smtClean="0"/>
              <a:t>Issues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928670"/>
            <a:ext cx="9144000" cy="5929330"/>
          </a:xfrm>
        </p:spPr>
        <p:txBody>
          <a:bodyPr>
            <a:normAutofit fontScale="85000" lnSpcReduction="20000"/>
          </a:bodyPr>
          <a:lstStyle/>
          <a:p>
            <a:r>
              <a:rPr lang="en-GB" dirty="0" smtClean="0"/>
              <a:t>Elitism</a:t>
            </a:r>
          </a:p>
          <a:p>
            <a:r>
              <a:rPr lang="en-GB" dirty="0" smtClean="0"/>
              <a:t>Access</a:t>
            </a:r>
          </a:p>
          <a:p>
            <a:r>
              <a:rPr lang="en-GB" dirty="0" smtClean="0"/>
              <a:t>Programming</a:t>
            </a:r>
          </a:p>
          <a:p>
            <a:r>
              <a:rPr lang="en-GB" dirty="0" smtClean="0"/>
              <a:t>Provision</a:t>
            </a:r>
          </a:p>
          <a:p>
            <a:r>
              <a:rPr lang="en-GB" dirty="0" smtClean="0"/>
              <a:t>Money</a:t>
            </a:r>
          </a:p>
          <a:p>
            <a:r>
              <a:rPr lang="en-GB" dirty="0" smtClean="0"/>
              <a:t>Class</a:t>
            </a:r>
          </a:p>
          <a:p>
            <a:r>
              <a:rPr lang="en-GB" dirty="0" smtClean="0"/>
              <a:t>Gender</a:t>
            </a:r>
          </a:p>
          <a:p>
            <a:r>
              <a:rPr lang="en-GB" dirty="0" smtClean="0"/>
              <a:t>Race </a:t>
            </a:r>
          </a:p>
          <a:p>
            <a:r>
              <a:rPr lang="en-GB" dirty="0" smtClean="0"/>
              <a:t>Ethnicity</a:t>
            </a:r>
          </a:p>
          <a:p>
            <a:r>
              <a:rPr lang="en-GB" dirty="0" smtClean="0"/>
              <a:t>Disability</a:t>
            </a:r>
          </a:p>
          <a:p>
            <a:r>
              <a:rPr lang="en-GB" dirty="0" smtClean="0"/>
              <a:t>Nationalism</a:t>
            </a:r>
          </a:p>
          <a:p>
            <a:r>
              <a:rPr lang="en-GB" dirty="0" smtClean="0"/>
              <a:t>Undermining Cultures</a:t>
            </a:r>
          </a:p>
          <a:p>
            <a:r>
              <a:rPr lang="en-GB" dirty="0" smtClean="0"/>
              <a:t>Cheating and deviance</a:t>
            </a:r>
          </a:p>
          <a:p>
            <a:r>
              <a:rPr lang="en-GB" dirty="0" smtClean="0"/>
              <a:t>Win all culture</a:t>
            </a:r>
          </a:p>
          <a:p>
            <a:r>
              <a:rPr lang="en-GB" dirty="0" smtClean="0"/>
              <a:t>Ideologies</a:t>
            </a:r>
            <a:endParaRPr lang="en-GB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00108"/>
          </a:xfrm>
        </p:spPr>
        <p:txBody>
          <a:bodyPr/>
          <a:lstStyle/>
          <a:p>
            <a:r>
              <a:rPr lang="en-GB" dirty="0" smtClean="0"/>
              <a:t>Power Structures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928670"/>
            <a:ext cx="9144000" cy="5929330"/>
          </a:xfrm>
        </p:spPr>
        <p:txBody>
          <a:bodyPr>
            <a:normAutofit/>
          </a:bodyPr>
          <a:lstStyle/>
          <a:p>
            <a:r>
              <a:rPr lang="en-GB" dirty="0"/>
              <a:t>L</a:t>
            </a:r>
            <a:r>
              <a:rPr lang="en-GB" dirty="0" smtClean="0"/>
              <a:t>eisure mirrors society</a:t>
            </a:r>
          </a:p>
          <a:p>
            <a:r>
              <a:rPr lang="en-GB" dirty="0" smtClean="0"/>
              <a:t>Socialisation</a:t>
            </a:r>
          </a:p>
          <a:p>
            <a:r>
              <a:rPr lang="en-GB" dirty="0" smtClean="0"/>
              <a:t>Institutions</a:t>
            </a:r>
          </a:p>
          <a:p>
            <a:r>
              <a:rPr lang="en-GB" dirty="0" smtClean="0"/>
              <a:t>Education</a:t>
            </a:r>
          </a:p>
          <a:p>
            <a:r>
              <a:rPr lang="en-GB" dirty="0" smtClean="0"/>
              <a:t>Government</a:t>
            </a:r>
          </a:p>
          <a:p>
            <a:r>
              <a:rPr lang="en-GB" dirty="0" smtClean="0"/>
              <a:t>State power </a:t>
            </a:r>
            <a:endParaRPr lang="en-GB" dirty="0"/>
          </a:p>
          <a:p>
            <a:r>
              <a:rPr lang="en-GB" dirty="0" smtClean="0"/>
              <a:t>Nationalism</a:t>
            </a:r>
          </a:p>
          <a:p>
            <a:r>
              <a:rPr lang="en-GB" dirty="0" smtClean="0"/>
              <a:t>Civil society</a:t>
            </a:r>
          </a:p>
          <a:p>
            <a:r>
              <a:rPr lang="en-GB" dirty="0" smtClean="0"/>
              <a:t>Cultures</a:t>
            </a:r>
          </a:p>
          <a:p>
            <a:r>
              <a:rPr lang="en-GB" dirty="0" smtClean="0"/>
              <a:t>Economy</a:t>
            </a:r>
          </a:p>
          <a:p>
            <a:r>
              <a:rPr lang="en-GB" dirty="0" smtClean="0"/>
              <a:t>Media</a:t>
            </a:r>
          </a:p>
          <a:p>
            <a:pPr marL="137160" indent="0">
              <a:buNone/>
            </a:pPr>
            <a:endParaRPr lang="en-GB" dirty="0" smtClean="0"/>
          </a:p>
          <a:p>
            <a:endParaRPr lang="en-GB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54032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Structural functionalism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071546"/>
            <a:ext cx="9144000" cy="5786454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Leisure is an important but residual part of life</a:t>
            </a:r>
          </a:p>
          <a:p>
            <a:r>
              <a:rPr lang="en-GB" dirty="0" smtClean="0"/>
              <a:t>Industrial and Institutional framework provides presence for leisure</a:t>
            </a:r>
          </a:p>
          <a:p>
            <a:r>
              <a:rPr lang="en-GB" dirty="0" smtClean="0"/>
              <a:t>Leisure is spiritual </a:t>
            </a:r>
            <a:r>
              <a:rPr lang="en-GB" dirty="0" err="1"/>
              <a:t>I</a:t>
            </a:r>
            <a:r>
              <a:rPr lang="en-GB" dirty="0" err="1" smtClean="0"/>
              <a:t>nspirationalism</a:t>
            </a:r>
            <a:endParaRPr lang="en-GB" dirty="0" smtClean="0"/>
          </a:p>
          <a:p>
            <a:r>
              <a:rPr lang="en-GB" dirty="0" smtClean="0"/>
              <a:t>Social experience</a:t>
            </a:r>
          </a:p>
          <a:p>
            <a:r>
              <a:rPr lang="en-GB" dirty="0" smtClean="0"/>
              <a:t>Personal experience</a:t>
            </a:r>
          </a:p>
          <a:p>
            <a:r>
              <a:rPr lang="en-GB" dirty="0" smtClean="0"/>
              <a:t>Goals and education</a:t>
            </a:r>
          </a:p>
          <a:p>
            <a:r>
              <a:rPr lang="en-GB" dirty="0" smtClean="0"/>
              <a:t>Creates consensus and cohesion in society</a:t>
            </a:r>
          </a:p>
          <a:p>
            <a:r>
              <a:rPr lang="en-GB" dirty="0" smtClean="0"/>
              <a:t>Tension release</a:t>
            </a:r>
          </a:p>
          <a:p>
            <a:r>
              <a:rPr lang="en-GB" dirty="0" smtClean="0"/>
              <a:t>A from of social expression</a:t>
            </a:r>
          </a:p>
          <a:p>
            <a:r>
              <a:rPr lang="en-GB" dirty="0" smtClean="0"/>
              <a:t>Satisfies needs</a:t>
            </a:r>
          </a:p>
          <a:p>
            <a:r>
              <a:rPr lang="en-GB" dirty="0" smtClean="0"/>
              <a:t>An instrument of social harmony</a:t>
            </a:r>
            <a:endParaRPr lang="en-GB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Marxist Conflict Theory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57298"/>
            <a:ext cx="8229600" cy="5500702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Conflict – Capitalism</a:t>
            </a:r>
          </a:p>
          <a:p>
            <a:r>
              <a:rPr lang="en-GB" dirty="0" smtClean="0"/>
              <a:t>Elite Control of the masses</a:t>
            </a:r>
          </a:p>
          <a:p>
            <a:r>
              <a:rPr lang="en-GB" dirty="0" smtClean="0"/>
              <a:t>Mass manipulation</a:t>
            </a:r>
          </a:p>
          <a:p>
            <a:r>
              <a:rPr lang="en-GB" dirty="0" smtClean="0"/>
              <a:t>Conformity – Passive dupes</a:t>
            </a:r>
          </a:p>
          <a:p>
            <a:r>
              <a:rPr lang="en-GB" dirty="0" smtClean="0"/>
              <a:t>Leisure is a distorted from of PE</a:t>
            </a:r>
          </a:p>
          <a:p>
            <a:r>
              <a:rPr lang="en-GB" dirty="0" smtClean="0"/>
              <a:t>Leisure is shaped by society</a:t>
            </a:r>
          </a:p>
          <a:p>
            <a:r>
              <a:rPr lang="en-GB" dirty="0" smtClean="0"/>
              <a:t>Leisure is non creative and non expressive</a:t>
            </a:r>
          </a:p>
          <a:p>
            <a:r>
              <a:rPr lang="en-GB" dirty="0" smtClean="0"/>
              <a:t>Leisure is a secular opiate</a:t>
            </a:r>
          </a:p>
          <a:p>
            <a:r>
              <a:rPr lang="en-GB" dirty="0" smtClean="0"/>
              <a:t>Leisure is a temporary social opiate</a:t>
            </a:r>
          </a:p>
          <a:p>
            <a:r>
              <a:rPr lang="en-GB" dirty="0" smtClean="0"/>
              <a:t>Leisure is the last bastion of conflict</a:t>
            </a:r>
          </a:p>
          <a:p>
            <a:r>
              <a:rPr lang="en-GB" dirty="0" smtClean="0"/>
              <a:t>Class, Money, Gender, Race, Ethnicity, Nationality and Ability</a:t>
            </a:r>
            <a:endParaRPr lang="en-GB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Conflict issues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sz="3600" dirty="0" smtClean="0"/>
              <a:t>Alienation</a:t>
            </a:r>
          </a:p>
          <a:p>
            <a:r>
              <a:rPr lang="en-GB" sz="3600" dirty="0" smtClean="0"/>
              <a:t>Escapism</a:t>
            </a:r>
          </a:p>
          <a:p>
            <a:r>
              <a:rPr lang="en-GB" sz="3600" dirty="0" smtClean="0"/>
              <a:t>Commercialism</a:t>
            </a:r>
          </a:p>
          <a:p>
            <a:r>
              <a:rPr lang="en-GB" sz="3600" dirty="0" smtClean="0"/>
              <a:t>Deviance</a:t>
            </a:r>
          </a:p>
          <a:p>
            <a:r>
              <a:rPr lang="en-GB" sz="3600" dirty="0" err="1" smtClean="0"/>
              <a:t>Devisive</a:t>
            </a:r>
            <a:r>
              <a:rPr lang="en-GB" sz="3600" dirty="0" smtClean="0"/>
              <a:t> behaviour – Sexism /Racism</a:t>
            </a:r>
          </a:p>
          <a:p>
            <a:endParaRPr lang="en-GB" dirty="0"/>
          </a:p>
          <a:p>
            <a:r>
              <a:rPr lang="en-GB" sz="3200" dirty="0" smtClean="0"/>
              <a:t>Can Leisure benefit society</a:t>
            </a:r>
            <a:r>
              <a:rPr lang="en-GB" dirty="0" smtClean="0"/>
              <a:t>?</a:t>
            </a:r>
            <a:endParaRPr lang="en-GB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868478"/>
          </a:xfrm>
        </p:spPr>
        <p:txBody>
          <a:bodyPr/>
          <a:lstStyle/>
          <a:p>
            <a:r>
              <a:rPr lang="en-GB" dirty="0" smtClean="0"/>
              <a:t>POLARITY OF LEISURE</a:t>
            </a:r>
            <a:br>
              <a:rPr lang="en-GB" dirty="0" smtClean="0"/>
            </a:br>
            <a:r>
              <a:rPr lang="en-GB" dirty="0" smtClean="0"/>
              <a:t>Division and Conflict</a:t>
            </a:r>
            <a:endParaRPr lang="en-GB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</p:nvPr>
        </p:nvGraphicFramePr>
        <p:xfrm>
          <a:off x="0" y="2143116"/>
          <a:ext cx="9144000" cy="471488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pex">
  <a:themeElements>
    <a:clrScheme name="Verve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FF388C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17BBFD"/>
      </a:hlink>
      <a:folHlink>
        <a:srgbClr val="FF79C2"/>
      </a:folHlink>
    </a:clrScheme>
    <a:fontScheme name="Apex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pex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136</TotalTime>
  <Words>288</Words>
  <Application>Microsoft Office PowerPoint</Application>
  <PresentationFormat>On-screen Show (4:3)</PresentationFormat>
  <Paragraphs>108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8" baseType="lpstr">
      <vt:lpstr>Book Antiqua</vt:lpstr>
      <vt:lpstr>Lucida Sans</vt:lpstr>
      <vt:lpstr>Wingdings</vt:lpstr>
      <vt:lpstr>Wingdings 2</vt:lpstr>
      <vt:lpstr>Wingdings 3</vt:lpstr>
      <vt:lpstr>Apex</vt:lpstr>
      <vt:lpstr>Crisis management</vt:lpstr>
      <vt:lpstr>Sociology</vt:lpstr>
      <vt:lpstr>Cultural Identities</vt:lpstr>
      <vt:lpstr>Leisure in Society</vt:lpstr>
      <vt:lpstr>Leisure and Hegemony</vt:lpstr>
      <vt:lpstr>Power relations</vt:lpstr>
      <vt:lpstr>Issues</vt:lpstr>
      <vt:lpstr>Power Structures</vt:lpstr>
      <vt:lpstr>Structural functionalism</vt:lpstr>
      <vt:lpstr>Marxist Conflict Theory</vt:lpstr>
      <vt:lpstr>Conflict issues</vt:lpstr>
      <vt:lpstr>POLARITY OF LEISURE Division and Conflict</vt:lpstr>
    </vt:vector>
  </TitlesOfParts>
  <Company>Swansea Metropolitan University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Sociology of Sport</dc:title>
  <dc:creator>J Jones</dc:creator>
  <cp:lastModifiedBy>Jacqui Jones</cp:lastModifiedBy>
  <cp:revision>13</cp:revision>
  <dcterms:created xsi:type="dcterms:W3CDTF">2010-10-12T15:37:36Z</dcterms:created>
  <dcterms:modified xsi:type="dcterms:W3CDTF">2020-10-11T22:12:20Z</dcterms:modified>
</cp:coreProperties>
</file>