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7"/>
  </p:notesMasterIdLst>
  <p:sldIdLst>
    <p:sldId id="278"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5" r:id="rId19"/>
    <p:sldId id="276" r:id="rId20"/>
    <p:sldId id="277" r:id="rId21"/>
    <p:sldId id="279" r:id="rId22"/>
    <p:sldId id="281" r:id="rId23"/>
    <p:sldId id="272" r:id="rId24"/>
    <p:sldId id="273" r:id="rId25"/>
    <p:sldId id="282" r:id="rId26"/>
  </p:sldIdLst>
  <p:sldSz cx="9144000" cy="6858000" type="screen4x3"/>
  <p:notesSz cx="6858000" cy="9144000"/>
  <p:embeddedFontLst>
    <p:embeddedFont>
      <p:font typeface="Calibri" panose="020F0502020204030204" pitchFamily="34" charset="0"/>
      <p:regular r:id="rId28"/>
      <p:bold r:id="rId29"/>
      <p:italic r:id="rId30"/>
      <p:boldItalic r:id="rId31"/>
    </p:embeddedFont>
    <p:embeddedFont>
      <p:font typeface="Congenial Light" panose="02000503040000020004" pitchFamily="2" charset="0"/>
      <p:regular r:id="rId32"/>
      <p:italic r:id="rId33"/>
    </p:embeddedFont>
    <p:embeddedFont>
      <p:font typeface="Consolas" panose="020B0609020204030204" pitchFamily="49" charset="0"/>
      <p:regular r:id="rId34"/>
      <p:bold r:id="rId35"/>
      <p:italic r:id="rId36"/>
      <p:boldItalic r:id="rId37"/>
    </p:embeddedFont>
    <p:embeddedFont>
      <p:font typeface="Corbel" panose="020B0503020204020204" pitchFamily="34" charset="0"/>
      <p:regular r:id="rId38"/>
      <p:bold r:id="rId39"/>
      <p:italic r:id="rId40"/>
      <p:boldItalic r:id="rId41"/>
    </p:embeddedFont>
    <p:embeddedFont>
      <p:font typeface="Verdana" panose="020B0604030504040204" pitchFamily="34" charset="0"/>
      <p:regular r:id="rId42"/>
      <p:bold r:id="rId43"/>
      <p:italic r:id="rId44"/>
      <p:boldItalic r:id="rId4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6" roundtripDataSignature="AMtx7mi7DejyaG0K4JAcQ2yIYTMnoYEXv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509" autoAdjust="0"/>
  </p:normalViewPr>
  <p:slideViewPr>
    <p:cSldViewPr snapToGrid="0">
      <p:cViewPr>
        <p:scale>
          <a:sx n="78" d="100"/>
          <a:sy n="78" d="100"/>
        </p:scale>
        <p:origin x="159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2.fntdata"/><Relationship Id="rId21" Type="http://schemas.openxmlformats.org/officeDocument/2006/relationships/slide" Target="slides/slide20.xml"/><Relationship Id="rId34" Type="http://schemas.openxmlformats.org/officeDocument/2006/relationships/font" Target="fonts/font7.fntdata"/><Relationship Id="rId42" Type="http://schemas.openxmlformats.org/officeDocument/2006/relationships/font" Target="fonts/font15.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2.fntdata"/><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schemas.openxmlformats.org/officeDocument/2006/relationships/font" Target="fonts/font10.fntdata"/><Relationship Id="rId40" Type="http://schemas.openxmlformats.org/officeDocument/2006/relationships/font" Target="fonts/font13.fntdata"/><Relationship Id="rId45" Type="http://schemas.openxmlformats.org/officeDocument/2006/relationships/font" Target="fonts/font1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font" Target="fonts/font9.fntdata"/><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4" Type="http://schemas.openxmlformats.org/officeDocument/2006/relationships/font" Target="fonts/font1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font" Target="fonts/font8.fntdata"/><Relationship Id="rId43" Type="http://schemas.openxmlformats.org/officeDocument/2006/relationships/font" Target="fonts/font16.fntdata"/><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6.fntdata"/><Relationship Id="rId38" Type="http://schemas.openxmlformats.org/officeDocument/2006/relationships/font" Target="fonts/font11.fntdata"/><Relationship Id="rId46" Type="http://customschemas.google.com/relationships/presentationmetadata" Target="metadata"/><Relationship Id="rId20" Type="http://schemas.openxmlformats.org/officeDocument/2006/relationships/slide" Target="slides/slide19.xml"/><Relationship Id="rId41"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9" name="Google Shape;149;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5" name="Google Shape;155;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This presentation has shed light on different factors that can lead a start-up to succeed beyond three years. In order to elaborate the factors in detail, the general overview and characteristics of start-ups in the contemporary scenario have been shed light on as well through the beginning slides of the presentation. The fundamentals of the factors to impact on the start-ups also have been highlighted in brief that lead the businesses to succeed beyond three years. Such factors have been identified to be the start-up ideas, leadership, identifying the niche markets, compatible teams to operate in the market, determining the best product-market fit, flexibility of the chosen business model, time of launching the business, heavy market competition, and funding as well as crisis response strategies. Finally, the last few slides of the presentation have highlighted some of the examples justifying how the aforementioned factors have been found to lead start-ups to succeed beyond three years. </a:t>
            </a:r>
            <a:endParaRPr/>
          </a:p>
          <a:p>
            <a:pPr marL="0" lvl="0" indent="0" algn="l" rtl="0">
              <a:spcBef>
                <a:spcPts val="0"/>
              </a:spcBef>
              <a:spcAft>
                <a:spcPts val="0"/>
              </a:spcAft>
              <a:buNone/>
            </a:pPr>
            <a:endParaRPr/>
          </a:p>
        </p:txBody>
      </p:sp>
      <p:sp>
        <p:nvSpPr>
          <p:cNvPr id="156" name="Google Shape;156;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3</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As per the report of Mansukhani and Choubisa (2017), start-up simply refers to the very first stages of business operations. In the contemporary scenario, startups have become so complex that such businesses are required to consider the locations, legal structure of the business, and funding for setting up the business as these are the basic requirements. Furthermore, the study also has shed light on the issues that the start-ups are facing in the contemporary scenario, and some of those are raising the required funds by convincing the investors belonging to the target market, the risks of failure, high stress and competitive business environment. In some other cases, the leaders have been found to develop unrealistic goals that also have been found to cause major issues for the initial business setups. Staff management is another challenge that has been found to be much significant in the contemporary scenario, as in this case, the highly competitive market is offering lucrative salary packages to the talented ones, and hence, start-ups have reported to face the shortage of talent. </a:t>
            </a:r>
            <a:endParaRPr/>
          </a:p>
          <a:p>
            <a:pPr marL="0" lvl="0" indent="0" algn="l" rtl="0">
              <a:spcBef>
                <a:spcPts val="0"/>
              </a:spcBef>
              <a:spcAft>
                <a:spcPts val="0"/>
              </a:spcAft>
              <a:buNone/>
            </a:pPr>
            <a:endParaRPr/>
          </a:p>
        </p:txBody>
      </p:sp>
      <p:sp>
        <p:nvSpPr>
          <p:cNvPr id="165" name="Google Shape;165;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4</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According to the statement of Lee and Kim (2019), in the contemporary scenario, the start-up business environments have become so complex that require more from the business setups other than determining the locations, legal structure of the business, and funding strategies. The heavily competitive markets have been found to compel the start-up businesses to focus on other aspects such as staff management, risk management strategies, back-up plans, and also growth strategies. Other than this, Sanz-Prieto </a:t>
            </a:r>
            <a:r>
              <a:rPr lang="en-US" sz="1200" i="1">
                <a:solidFill>
                  <a:schemeClr val="dk1"/>
                </a:solidFill>
                <a:latin typeface="Calibri"/>
                <a:ea typeface="Calibri"/>
                <a:cs typeface="Calibri"/>
                <a:sym typeface="Calibri"/>
              </a:rPr>
              <a:t>et al. </a:t>
            </a:r>
            <a:r>
              <a:rPr lang="en-US" sz="1200">
                <a:solidFill>
                  <a:schemeClr val="dk1"/>
                </a:solidFill>
                <a:latin typeface="Calibri"/>
                <a:ea typeface="Calibri"/>
                <a:cs typeface="Calibri"/>
                <a:sym typeface="Calibri"/>
              </a:rPr>
              <a:t>(2021) have shed light on the start-up ecosystems, innovation, originality, scalability, feasibility, and some other internal factors also have been found to play significant roles for leading the start-ups to succeed beyond three years. This is due to rapidly changing demands and requirements of the target consumers, and evolving market competition that eventually have been found to lead the competitors to adopt innovative strategies and methods to fulfill the ever changing demands and requirements of their target population. Hence, additional challenges and scenarios have been introduced to the start-up businesses that are planning to launch their setups in the competitive market</a:t>
            </a:r>
            <a:endParaRPr/>
          </a:p>
        </p:txBody>
      </p:sp>
      <p:sp>
        <p:nvSpPr>
          <p:cNvPr id="174" name="Google Shape;174;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As per the study of Islam and Khan (2021), start-up ideas have been reported to be one of the most significant factors for an initial business setup as this particularly can determine the whole business operations as well as additional requirements such as identifying the niche market and market competition to further determine the growth and funding strategies. The concept and ideas of a start-up also can determine the overall capability of the start-up to expand its business operations in the target market within a particular period of time. This is because the original business concept can contribute much to determining what type of market competition will be faced by the initial business setup, and thus, its growth can be measured to some extent. The ideas also can reflect through the growth opportunities the business will be having that would further be significant for being successful within three years or beyond. </a:t>
            </a:r>
            <a:endParaRPr/>
          </a:p>
          <a:p>
            <a:pPr marL="0" lvl="0" indent="0" algn="l" rtl="0">
              <a:spcBef>
                <a:spcPts val="0"/>
              </a:spcBef>
              <a:spcAft>
                <a:spcPts val="0"/>
              </a:spcAft>
              <a:buNone/>
            </a:pPr>
            <a:endParaRPr/>
          </a:p>
        </p:txBody>
      </p:sp>
      <p:sp>
        <p:nvSpPr>
          <p:cNvPr id="200" name="Google Shape;200;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6</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8" name="Google Shape;208;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As per the report of Ren </a:t>
            </a:r>
            <a:r>
              <a:rPr lang="en-US" sz="1200" i="1">
                <a:solidFill>
                  <a:schemeClr val="dk1"/>
                </a:solidFill>
                <a:latin typeface="Calibri"/>
                <a:ea typeface="Calibri"/>
                <a:cs typeface="Calibri"/>
                <a:sym typeface="Calibri"/>
              </a:rPr>
              <a:t>et al. </a:t>
            </a:r>
            <a:r>
              <a:rPr lang="en-US" sz="1200">
                <a:solidFill>
                  <a:schemeClr val="dk1"/>
                </a:solidFill>
                <a:latin typeface="Calibri"/>
                <a:ea typeface="Calibri"/>
                <a:cs typeface="Calibri"/>
                <a:sym typeface="Calibri"/>
              </a:rPr>
              <a:t>(2020), leadership has been found to be another significant factor for a strat-up business that can determine its success to some major extent. It has been found to be one of the most crucial components for a start-up as the business decisions have been found to play crucial roles in allowing the businesses to fetch the desired competitive advantages from the market that would be significant for succeeding. Furthermore, this particular factor would be significant for a startup to choose the most suitable resources and methods that would be crucial for ensuring success. Hence, workforce motivation, adopting the right business strategies are determined by the leadership solely and hence, this can be identified to be another crucial factor that can lead start-ups to succeed beyond three years</a:t>
            </a:r>
            <a:endParaRPr/>
          </a:p>
        </p:txBody>
      </p:sp>
      <p:sp>
        <p:nvSpPr>
          <p:cNvPr id="209" name="Google Shape;209;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As per the study of Laaksonen </a:t>
            </a:r>
            <a:r>
              <a:rPr lang="en-US" sz="1200" i="1">
                <a:solidFill>
                  <a:schemeClr val="dk1"/>
                </a:solidFill>
                <a:latin typeface="Calibri"/>
                <a:ea typeface="Calibri"/>
                <a:cs typeface="Calibri"/>
                <a:sym typeface="Calibri"/>
              </a:rPr>
              <a:t>et al. </a:t>
            </a:r>
            <a:r>
              <a:rPr lang="en-US" sz="1200">
                <a:solidFill>
                  <a:schemeClr val="dk1"/>
                </a:solidFill>
                <a:latin typeface="Calibri"/>
                <a:ea typeface="Calibri"/>
                <a:cs typeface="Calibri"/>
                <a:sym typeface="Calibri"/>
              </a:rPr>
              <a:t>(2022), it would be crucial for a start-up to identify the niche market as this can determine its success to some noticeable margin. In this case, the niche market can shed light on the target audiences of the start-up and also the market competition. Thus, it can be efficient in making the most effective decisions regarding expanding to the target market. Furthermore, this has been identified to be one of the most significant factors for a start-up to determine its success as this also can support the business to determine the demands and requirements of the consumers in detail along with the rapidly changing market trends. </a:t>
            </a:r>
            <a:endParaRPr/>
          </a:p>
          <a:p>
            <a:pPr marL="0" lvl="0" indent="0" algn="l" rtl="0">
              <a:spcBef>
                <a:spcPts val="0"/>
              </a:spcBef>
              <a:spcAft>
                <a:spcPts val="0"/>
              </a:spcAft>
              <a:buNone/>
            </a:pPr>
            <a:endParaRPr/>
          </a:p>
        </p:txBody>
      </p:sp>
      <p:sp>
        <p:nvSpPr>
          <p:cNvPr id="218" name="Google Shape;218;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As per the report of Sevilla-Bernardo </a:t>
            </a:r>
            <a:r>
              <a:rPr lang="en-US" sz="1200" i="1">
                <a:solidFill>
                  <a:schemeClr val="dk1"/>
                </a:solidFill>
                <a:latin typeface="Calibri"/>
                <a:ea typeface="Calibri"/>
                <a:cs typeface="Calibri"/>
                <a:sym typeface="Calibri"/>
              </a:rPr>
              <a:t>et al. </a:t>
            </a:r>
            <a:r>
              <a:rPr lang="en-US" sz="1200">
                <a:solidFill>
                  <a:schemeClr val="dk1"/>
                </a:solidFill>
                <a:latin typeface="Calibri"/>
                <a:ea typeface="Calibri"/>
                <a:cs typeface="Calibri"/>
                <a:sym typeface="Calibri"/>
              </a:rPr>
              <a:t>(2022), the employees are the driving force of a business as they lead the crucial business functions on a regular basis to further meet the business goals and objectives. In the contemporary scenario, the start-up businesses have reported this to be one of the primary challenges as the existing as well as already established market competitors hire the eligible talents that leads towards causing talent shortages within the particular target market. Hence, talent shortage has been identified to be another crucial factor for a strat-up business that can lead it to succeed beyond three years. </a:t>
            </a:r>
            <a:endParaRPr/>
          </a:p>
          <a:p>
            <a:pPr marL="0" lvl="0" indent="0" algn="l" rtl="0">
              <a:spcBef>
                <a:spcPts val="0"/>
              </a:spcBef>
              <a:spcAft>
                <a:spcPts val="0"/>
              </a:spcAft>
              <a:buNone/>
            </a:pPr>
            <a:endParaRPr/>
          </a:p>
        </p:txBody>
      </p:sp>
      <p:sp>
        <p:nvSpPr>
          <p:cNvPr id="232" name="Google Shape;232;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9</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 name="Google Shape;240;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As per the study of Baker-Brunnbauer (2019), flexibility is one of the most significant factors for a start-up business model as this can allow the business firm to learn from the market volatility to introduce the required changes to the core operational functions. Furthermore, this has been identified to be a crucial factor as this can enable a start-up business to track the rapidly changing market trends and identify the rapidly evolving demands and requirements of the target consumers. Thus, flexibility of the business model would be significant for the start-up to make necessary changes within its business functions to succeed within three years</a:t>
            </a:r>
            <a:endParaRPr/>
          </a:p>
        </p:txBody>
      </p:sp>
      <p:sp>
        <p:nvSpPr>
          <p:cNvPr id="241" name="Google Shape;241;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10</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9" name="Google Shape;249;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As per the study of Baker-Brunnbauer (2019), flexibility is one of the most significant factors for a start-up business model as this can allow the business firm to learn from the market volatility to introduce the required changes to the core operational functions. Furthermore, this has been identified to be a crucial factor as this can enable a start-up business to track the rapidly changing market trends and identify the rapidly evolving demands and requirements of the target consumers. Thus, flexibility of the business model would be significant for the start-up to make necessary changes within its business functions to succeed within three years</a:t>
            </a:r>
            <a:endParaRPr/>
          </a:p>
        </p:txBody>
      </p:sp>
      <p:sp>
        <p:nvSpPr>
          <p:cNvPr id="250" name="Google Shape;250;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0" name="Google Shape;260;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According to the report of He </a:t>
            </a:r>
            <a:r>
              <a:rPr lang="en-US" sz="1200" i="1">
                <a:solidFill>
                  <a:schemeClr val="dk1"/>
                </a:solidFill>
                <a:latin typeface="Calibri"/>
                <a:ea typeface="Calibri"/>
                <a:cs typeface="Calibri"/>
                <a:sym typeface="Calibri"/>
              </a:rPr>
              <a:t>et al. </a:t>
            </a:r>
            <a:r>
              <a:rPr lang="en-US" sz="1200">
                <a:solidFill>
                  <a:schemeClr val="dk1"/>
                </a:solidFill>
                <a:latin typeface="Calibri"/>
                <a:ea typeface="Calibri"/>
                <a:cs typeface="Calibri"/>
                <a:sym typeface="Calibri"/>
              </a:rPr>
              <a:t>(2020), timing plays one of the most significant roles for a start-up business as this can make all the differences allowing the business to identify the right opportunities. The time of entry plays one of the most crucial roles as this can allow the start-up to either be efficient or disorganized in identifying the potential opportunities and utilizing those properly. Furthermore, this particular factor also has been found to be crucial for properly understanding the rapidly changing behavior of the market as well as opportunities. Failing to identify the right time of launching can lead a start-up to succeed beyond three years</a:t>
            </a:r>
            <a:endParaRPr/>
          </a:p>
        </p:txBody>
      </p:sp>
      <p:sp>
        <p:nvSpPr>
          <p:cNvPr id="261" name="Google Shape;261;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9" name="Google Shape;269;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According to the study of Irwin </a:t>
            </a:r>
            <a:r>
              <a:rPr lang="en-US" sz="1200" i="1">
                <a:solidFill>
                  <a:schemeClr val="dk1"/>
                </a:solidFill>
                <a:latin typeface="Calibri"/>
                <a:ea typeface="Calibri"/>
                <a:cs typeface="Calibri"/>
                <a:sym typeface="Calibri"/>
              </a:rPr>
              <a:t>et al. </a:t>
            </a:r>
            <a:r>
              <a:rPr lang="en-US" sz="1200">
                <a:solidFill>
                  <a:schemeClr val="dk1"/>
                </a:solidFill>
                <a:latin typeface="Calibri"/>
                <a:ea typeface="Calibri"/>
                <a:cs typeface="Calibri"/>
                <a:sym typeface="Calibri"/>
              </a:rPr>
              <a:t>(2019), market competition is one of the most crucial factors for a start-up business as this can introduce a number of challenges including talent shortage, failing to identify the target consumers, and meet the consumer requirements. Hence, for a start-up, failing to measure the market competition can lead it to succeed beyond three years</a:t>
            </a:r>
            <a:endParaRPr/>
          </a:p>
        </p:txBody>
      </p:sp>
      <p:sp>
        <p:nvSpPr>
          <p:cNvPr id="270" name="Google Shape;270;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13</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8" name="Google Shape;278;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Funding plays one of the most significant roles in allowing a start-up to expand rapidly in the target market. Hence, it would be crucial for a start-up business to adopt the most suitable funding strategies at the initial stages of business (Antonacci </a:t>
            </a:r>
            <a:r>
              <a:rPr lang="en-US" sz="1200" i="1">
                <a:solidFill>
                  <a:schemeClr val="dk1"/>
                </a:solidFill>
                <a:latin typeface="Calibri"/>
                <a:ea typeface="Calibri"/>
                <a:cs typeface="Calibri"/>
                <a:sym typeface="Calibri"/>
              </a:rPr>
              <a:t>et al., </a:t>
            </a:r>
            <a:r>
              <a:rPr lang="en-US" sz="1200">
                <a:solidFill>
                  <a:schemeClr val="dk1"/>
                </a:solidFill>
                <a:latin typeface="Calibri"/>
                <a:ea typeface="Calibri"/>
                <a:cs typeface="Calibri"/>
                <a:sym typeface="Calibri"/>
              </a:rPr>
              <a:t>2021). Lack of funding on the other hand, can lead to the failure of a start-up business, and so this factor can lead it to succeed beyond three years or so. </a:t>
            </a:r>
            <a:endParaRPr/>
          </a:p>
          <a:p>
            <a:pPr marL="0" lvl="0" indent="0" algn="l" rtl="0">
              <a:spcBef>
                <a:spcPts val="0"/>
              </a:spcBef>
              <a:spcAft>
                <a:spcPts val="0"/>
              </a:spcAft>
              <a:buNone/>
            </a:pPr>
            <a:endParaRPr/>
          </a:p>
        </p:txBody>
      </p:sp>
      <p:sp>
        <p:nvSpPr>
          <p:cNvPr id="279" name="Google Shape;279;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14</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2" name="Google Shape;292;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volatility of the market can introduce a number of unfamiliar challenges to a start-up business. Hence, determining the most effective crisis response strategies would be significant for such a business to deal with such challenges along the way, and failing to do so would require additional time, probably more than three years, to fetch the desired success (Krishnan </a:t>
            </a:r>
            <a:r>
              <a:rPr lang="en-US" sz="1200" i="1">
                <a:solidFill>
                  <a:schemeClr val="dk1"/>
                </a:solidFill>
                <a:latin typeface="Calibri"/>
                <a:ea typeface="Calibri"/>
                <a:cs typeface="Calibri"/>
                <a:sym typeface="Calibri"/>
              </a:rPr>
              <a:t>et al., </a:t>
            </a:r>
            <a:r>
              <a:rPr lang="en-US" sz="1200">
                <a:solidFill>
                  <a:schemeClr val="dk1"/>
                </a:solidFill>
                <a:latin typeface="Calibri"/>
                <a:ea typeface="Calibri"/>
                <a:cs typeface="Calibri"/>
                <a:sym typeface="Calibri"/>
              </a:rPr>
              <a:t>2022). </a:t>
            </a:r>
            <a:endParaRPr/>
          </a:p>
          <a:p>
            <a:pPr marL="0" lvl="0" indent="0" algn="l" rtl="0">
              <a:spcBef>
                <a:spcPts val="0"/>
              </a:spcBef>
              <a:spcAft>
                <a:spcPts val="0"/>
              </a:spcAft>
              <a:buNone/>
            </a:pPr>
            <a:endParaRPr b="1"/>
          </a:p>
        </p:txBody>
      </p:sp>
      <p:sp>
        <p:nvSpPr>
          <p:cNvPr id="293" name="Google Shape;293;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15</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1" name="Google Shape;301;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dirty="0" err="1">
                <a:solidFill>
                  <a:schemeClr val="dk1"/>
                </a:solidFill>
                <a:latin typeface="Calibri"/>
                <a:ea typeface="Calibri"/>
                <a:cs typeface="Calibri"/>
                <a:sym typeface="Calibri"/>
              </a:rPr>
              <a:t>Mailchimp</a:t>
            </a:r>
            <a:r>
              <a:rPr lang="en-US" sz="1200" baseline="0" dirty="0">
                <a:solidFill>
                  <a:schemeClr val="dk1"/>
                </a:solidFill>
                <a:latin typeface="Calibri"/>
                <a:ea typeface="Calibri"/>
                <a:cs typeface="Calibri"/>
                <a:sym typeface="Calibri"/>
              </a:rPr>
              <a:t> is an email marketing</a:t>
            </a:r>
            <a:r>
              <a:rPr lang="en-US" sz="1200" dirty="0">
                <a:solidFill>
                  <a:schemeClr val="dk1"/>
                </a:solidFill>
                <a:latin typeface="Calibri"/>
                <a:ea typeface="Calibri"/>
                <a:cs typeface="Calibri"/>
                <a:sym typeface="Calibri"/>
              </a:rPr>
              <a:t> company that was established in 2001.</a:t>
            </a:r>
            <a:r>
              <a:rPr lang="en-US" sz="1200" baseline="0" dirty="0">
                <a:solidFill>
                  <a:schemeClr val="dk1"/>
                </a:solidFill>
                <a:latin typeface="Calibri"/>
                <a:ea typeface="Calibri"/>
                <a:cs typeface="Calibri"/>
                <a:sym typeface="Calibri"/>
              </a:rPr>
              <a:t> </a:t>
            </a:r>
            <a:r>
              <a:rPr lang="en-US" sz="1200" dirty="0">
                <a:solidFill>
                  <a:schemeClr val="dk1"/>
                </a:solidFill>
                <a:latin typeface="Calibri"/>
                <a:ea typeface="Calibri"/>
                <a:cs typeface="Calibri"/>
                <a:sym typeface="Calibri"/>
              </a:rPr>
              <a:t>The start-up was influenced by strategic planning, and accordingly expected more by setting unrealistic goals. During the beginning phase, the company faced multiple challenges including delayed growth. Later the potential causes were found to be the heavy market competition, and lack of crisis response strategies. Eventually</a:t>
            </a:r>
            <a:r>
              <a:rPr lang="en-US" sz="1200" baseline="0" dirty="0">
                <a:solidFill>
                  <a:schemeClr val="dk1"/>
                </a:solidFill>
                <a:latin typeface="Calibri"/>
                <a:ea typeface="Calibri"/>
                <a:cs typeface="Calibri"/>
                <a:sym typeface="Calibri"/>
              </a:rPr>
              <a:t>, it was successful by making effective decisions.</a:t>
            </a:r>
            <a:endParaRPr/>
          </a:p>
          <a:p>
            <a:pPr marL="0" lvl="0" indent="0" algn="l" rtl="0">
              <a:spcBef>
                <a:spcPts val="0"/>
              </a:spcBef>
              <a:spcAft>
                <a:spcPts val="0"/>
              </a:spcAft>
              <a:buNone/>
            </a:pPr>
            <a:endParaRPr/>
          </a:p>
        </p:txBody>
      </p:sp>
      <p:sp>
        <p:nvSpPr>
          <p:cNvPr id="302" name="Google Shape;302;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16</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0" name="Google Shape;310;p1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dirty="0" err="1">
                <a:solidFill>
                  <a:schemeClr val="dk1"/>
                </a:solidFill>
                <a:latin typeface="Calibri"/>
                <a:ea typeface="Calibri"/>
                <a:cs typeface="Calibri"/>
                <a:sym typeface="Calibri"/>
              </a:rPr>
              <a:t>Lyft</a:t>
            </a:r>
            <a:r>
              <a:rPr lang="en-US" sz="1200" baseline="0" dirty="0">
                <a:solidFill>
                  <a:schemeClr val="dk1"/>
                </a:solidFill>
                <a:latin typeface="Calibri"/>
                <a:ea typeface="Calibri"/>
                <a:cs typeface="Calibri"/>
                <a:sym typeface="Calibri"/>
              </a:rPr>
              <a:t> </a:t>
            </a:r>
            <a:r>
              <a:rPr lang="en-US" sz="1200" dirty="0">
                <a:solidFill>
                  <a:schemeClr val="dk1"/>
                </a:solidFill>
                <a:latin typeface="Calibri"/>
                <a:ea typeface="Calibri"/>
                <a:cs typeface="Calibri"/>
                <a:sym typeface="Calibri"/>
              </a:rPr>
              <a:t>was another startup that was established in 2012. The company offers</a:t>
            </a:r>
            <a:r>
              <a:rPr lang="en-US" sz="1200" baseline="0" dirty="0">
                <a:solidFill>
                  <a:schemeClr val="dk1"/>
                </a:solidFill>
                <a:latin typeface="Calibri"/>
                <a:ea typeface="Calibri"/>
                <a:cs typeface="Calibri"/>
                <a:sym typeface="Calibri"/>
              </a:rPr>
              <a:t> mobility as a service by availing vehicles for hiring, rental cars and bicycle-sharing systems</a:t>
            </a:r>
            <a:r>
              <a:rPr lang="en-US" sz="1200" dirty="0">
                <a:solidFill>
                  <a:schemeClr val="dk1"/>
                </a:solidFill>
                <a:latin typeface="Calibri"/>
                <a:ea typeface="Calibri"/>
                <a:cs typeface="Calibri"/>
                <a:sym typeface="Calibri"/>
              </a:rPr>
              <a:t>. Timing played the major role for the brand to grow rapidly in the target markets as during that period, the was able to identify some of the on-demands markets to expand its business operations.</a:t>
            </a:r>
            <a:r>
              <a:rPr lang="en-US" sz="1200" baseline="0" dirty="0">
                <a:solidFill>
                  <a:schemeClr val="dk1"/>
                </a:solidFill>
                <a:latin typeface="Calibri"/>
                <a:ea typeface="Calibri"/>
                <a:cs typeface="Calibri"/>
                <a:sym typeface="Calibri"/>
              </a:rPr>
              <a:t> It faced funding issues at the beginning stages but later, innovative measures taken by the company helped it to acquire more consumers from the market to become successful. </a:t>
            </a:r>
            <a:endParaRPr/>
          </a:p>
          <a:p>
            <a:pPr marL="0" lvl="0" indent="0" algn="l" rtl="0">
              <a:spcBef>
                <a:spcPts val="0"/>
              </a:spcBef>
              <a:spcAft>
                <a:spcPts val="0"/>
              </a:spcAft>
              <a:buNone/>
            </a:pPr>
            <a:endParaRPr/>
          </a:p>
        </p:txBody>
      </p:sp>
      <p:sp>
        <p:nvSpPr>
          <p:cNvPr id="311" name="Google Shape;311;p1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17</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8" name="Google Shape;318;p1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dirty="0">
                <a:solidFill>
                  <a:schemeClr val="dk1"/>
                </a:solidFill>
                <a:latin typeface="Calibri"/>
                <a:ea typeface="Calibri"/>
                <a:cs typeface="Calibri"/>
                <a:sym typeface="Calibri"/>
              </a:rPr>
              <a:t>It can be concluded that, the market volatility has been making major changes within the demands of the consumers, and hence, in the contemporary scenario, start-ups have reported to be influenced by a number of factors including the business ideas, leadership, determining the best product-market fit, availability of eligible workforce, flexibility of business model, and also competition. </a:t>
            </a:r>
            <a:r>
              <a:rPr lang="en-US" sz="1200" dirty="0" err="1">
                <a:solidFill>
                  <a:schemeClr val="dk1"/>
                </a:solidFill>
                <a:latin typeface="Calibri"/>
                <a:ea typeface="Calibri"/>
                <a:cs typeface="Calibri"/>
                <a:sym typeface="Calibri"/>
              </a:rPr>
              <a:t>Lyft</a:t>
            </a:r>
            <a:r>
              <a:rPr lang="en-US" sz="1200" dirty="0">
                <a:solidFill>
                  <a:schemeClr val="dk1"/>
                </a:solidFill>
                <a:latin typeface="Calibri"/>
                <a:ea typeface="Calibri"/>
                <a:cs typeface="Calibri"/>
                <a:sym typeface="Calibri"/>
              </a:rPr>
              <a:t> and </a:t>
            </a:r>
            <a:r>
              <a:rPr lang="en-US" sz="1200" dirty="0" err="1">
                <a:solidFill>
                  <a:schemeClr val="dk1"/>
                </a:solidFill>
                <a:latin typeface="Calibri"/>
                <a:ea typeface="Calibri"/>
                <a:cs typeface="Calibri"/>
                <a:sym typeface="Calibri"/>
              </a:rPr>
              <a:t>Mailchimp</a:t>
            </a:r>
            <a:r>
              <a:rPr lang="en-US" sz="1200" baseline="0" dirty="0">
                <a:solidFill>
                  <a:schemeClr val="dk1"/>
                </a:solidFill>
                <a:latin typeface="Calibri"/>
                <a:ea typeface="Calibri"/>
                <a:cs typeface="Calibri"/>
                <a:sym typeface="Calibri"/>
              </a:rPr>
              <a:t> </a:t>
            </a:r>
            <a:r>
              <a:rPr lang="en-US" sz="1200" dirty="0">
                <a:solidFill>
                  <a:schemeClr val="dk1"/>
                </a:solidFill>
                <a:latin typeface="Calibri"/>
                <a:ea typeface="Calibri"/>
                <a:cs typeface="Calibri"/>
                <a:sym typeface="Calibri"/>
              </a:rPr>
              <a:t>were two start-ups that were established in 2012</a:t>
            </a:r>
            <a:r>
              <a:rPr lang="en-US" sz="1200" baseline="0" dirty="0">
                <a:solidFill>
                  <a:schemeClr val="dk1"/>
                </a:solidFill>
                <a:latin typeface="Calibri"/>
                <a:ea typeface="Calibri"/>
                <a:cs typeface="Calibri"/>
                <a:sym typeface="Calibri"/>
              </a:rPr>
              <a:t> and 2001 respectively</a:t>
            </a:r>
            <a:r>
              <a:rPr lang="en-US" sz="1200" dirty="0">
                <a:solidFill>
                  <a:schemeClr val="dk1"/>
                </a:solidFill>
                <a:latin typeface="Calibri"/>
                <a:ea typeface="Calibri"/>
                <a:cs typeface="Calibri"/>
                <a:sym typeface="Calibri"/>
              </a:rPr>
              <a:t> and faced</a:t>
            </a:r>
            <a:r>
              <a:rPr lang="en-US" sz="1200" baseline="0" dirty="0">
                <a:solidFill>
                  <a:schemeClr val="dk1"/>
                </a:solidFill>
                <a:latin typeface="Calibri"/>
                <a:ea typeface="Calibri"/>
                <a:cs typeface="Calibri"/>
                <a:sym typeface="Calibri"/>
              </a:rPr>
              <a:t> common start-up issues including</a:t>
            </a:r>
            <a:r>
              <a:rPr lang="en-US" sz="1200" dirty="0">
                <a:solidFill>
                  <a:schemeClr val="dk1"/>
                </a:solidFill>
                <a:latin typeface="Calibri"/>
                <a:ea typeface="Calibri"/>
                <a:cs typeface="Calibri"/>
                <a:sym typeface="Calibri"/>
              </a:rPr>
              <a:t> lack of funding at the beginning</a:t>
            </a:r>
            <a:r>
              <a:rPr lang="en-US" sz="1200" baseline="0" dirty="0">
                <a:solidFill>
                  <a:schemeClr val="dk1"/>
                </a:solidFill>
                <a:latin typeface="Calibri"/>
                <a:ea typeface="Calibri"/>
                <a:cs typeface="Calibri"/>
                <a:sym typeface="Calibri"/>
              </a:rPr>
              <a:t> stages </a:t>
            </a:r>
            <a:r>
              <a:rPr lang="en-US" sz="1200" dirty="0">
                <a:solidFill>
                  <a:schemeClr val="dk1"/>
                </a:solidFill>
                <a:latin typeface="Calibri"/>
                <a:ea typeface="Calibri"/>
                <a:cs typeface="Calibri"/>
                <a:sym typeface="Calibri"/>
              </a:rPr>
              <a:t>and crisis management strategies and heavy market competition. </a:t>
            </a:r>
            <a:endParaRPr/>
          </a:p>
        </p:txBody>
      </p:sp>
      <p:sp>
        <p:nvSpPr>
          <p:cNvPr id="319" name="Google Shape;319;p1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23</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6" name="Google Shape;326;p1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fontScale="85000" lnSpcReduction="20000"/>
          </a:bodyPr>
          <a:lstStyle/>
          <a:p>
            <a:pPr marL="0" lvl="0" indent="0" algn="l" rtl="0">
              <a:spcBef>
                <a:spcPts val="0"/>
              </a:spcBef>
              <a:spcAft>
                <a:spcPts val="0"/>
              </a:spcAft>
              <a:buNone/>
            </a:pPr>
            <a:r>
              <a:rPr lang="en-US" sz="1200" dirty="0" err="1">
                <a:solidFill>
                  <a:schemeClr val="dk1"/>
                </a:solidFill>
                <a:latin typeface="Calibri"/>
                <a:ea typeface="Calibri"/>
                <a:cs typeface="Calibri"/>
                <a:sym typeface="Calibri"/>
              </a:rPr>
              <a:t>Antonacci</a:t>
            </a:r>
            <a:r>
              <a:rPr lang="en-US" sz="1200" dirty="0">
                <a:solidFill>
                  <a:schemeClr val="dk1"/>
                </a:solidFill>
                <a:latin typeface="Calibri"/>
                <a:ea typeface="Calibri"/>
                <a:cs typeface="Calibri"/>
                <a:sym typeface="Calibri"/>
              </a:rPr>
              <a:t>, C.L., </a:t>
            </a:r>
            <a:r>
              <a:rPr lang="en-US" sz="1200" dirty="0" err="1">
                <a:solidFill>
                  <a:schemeClr val="dk1"/>
                </a:solidFill>
                <a:latin typeface="Calibri"/>
                <a:ea typeface="Calibri"/>
                <a:cs typeface="Calibri"/>
                <a:sym typeface="Calibri"/>
              </a:rPr>
              <a:t>Omari</a:t>
            </a:r>
            <a:r>
              <a:rPr lang="en-US" sz="1200" dirty="0">
                <a:solidFill>
                  <a:schemeClr val="dk1"/>
                </a:solidFill>
                <a:latin typeface="Calibri"/>
                <a:ea typeface="Calibri"/>
                <a:cs typeface="Calibri"/>
                <a:sym typeface="Calibri"/>
              </a:rPr>
              <a:t>, A.M., </a:t>
            </a:r>
            <a:r>
              <a:rPr lang="en-US" sz="1200" dirty="0" err="1">
                <a:solidFill>
                  <a:schemeClr val="dk1"/>
                </a:solidFill>
                <a:latin typeface="Calibri"/>
                <a:ea typeface="Calibri"/>
                <a:cs typeface="Calibri"/>
                <a:sym typeface="Calibri"/>
              </a:rPr>
              <a:t>Bassora</a:t>
            </a:r>
            <a:r>
              <a:rPr lang="en-US" sz="1200" dirty="0">
                <a:solidFill>
                  <a:schemeClr val="dk1"/>
                </a:solidFill>
                <a:latin typeface="Calibri"/>
                <a:ea typeface="Calibri"/>
                <a:cs typeface="Calibri"/>
                <a:sym typeface="Calibri"/>
              </a:rPr>
              <a:t>, R., Levine, H.B., </a:t>
            </a:r>
            <a:r>
              <a:rPr lang="en-US" sz="1200" dirty="0" err="1">
                <a:solidFill>
                  <a:schemeClr val="dk1"/>
                </a:solidFill>
                <a:latin typeface="Calibri"/>
                <a:ea typeface="Calibri"/>
                <a:cs typeface="Calibri"/>
                <a:sym typeface="Calibri"/>
              </a:rPr>
              <a:t>Seidenstein</a:t>
            </a:r>
            <a:r>
              <a:rPr lang="en-US" sz="1200" dirty="0">
                <a:solidFill>
                  <a:schemeClr val="dk1"/>
                </a:solidFill>
                <a:latin typeface="Calibri"/>
                <a:ea typeface="Calibri"/>
                <a:cs typeface="Calibri"/>
                <a:sym typeface="Calibri"/>
              </a:rPr>
              <a:t>, A., Klein, G.R., </a:t>
            </a:r>
            <a:r>
              <a:rPr lang="en-US" sz="1200" dirty="0" err="1">
                <a:solidFill>
                  <a:schemeClr val="dk1"/>
                </a:solidFill>
                <a:latin typeface="Calibri"/>
                <a:ea typeface="Calibri"/>
                <a:cs typeface="Calibri"/>
                <a:sym typeface="Calibri"/>
              </a:rPr>
              <a:t>Inzerillo</a:t>
            </a:r>
            <a:r>
              <a:rPr lang="en-US" sz="1200" dirty="0">
                <a:solidFill>
                  <a:schemeClr val="dk1"/>
                </a:solidFill>
                <a:latin typeface="Calibri"/>
                <a:ea typeface="Calibri"/>
                <a:cs typeface="Calibri"/>
                <a:sym typeface="Calibri"/>
              </a:rPr>
              <a:t>, C., Alberta, F.G., </a:t>
            </a:r>
            <a:r>
              <a:rPr lang="en-US" sz="1200" dirty="0" err="1">
                <a:solidFill>
                  <a:schemeClr val="dk1"/>
                </a:solidFill>
                <a:latin typeface="Calibri"/>
                <a:ea typeface="Calibri"/>
                <a:cs typeface="Calibri"/>
                <a:sym typeface="Calibri"/>
              </a:rPr>
              <a:t>Sodha</a:t>
            </a:r>
            <a:r>
              <a:rPr lang="en-US" sz="1200" dirty="0">
                <a:solidFill>
                  <a:schemeClr val="dk1"/>
                </a:solidFill>
                <a:latin typeface="Calibri"/>
                <a:ea typeface="Calibri"/>
                <a:cs typeface="Calibri"/>
                <a:sym typeface="Calibri"/>
              </a:rPr>
              <a:t>, S., </a:t>
            </a:r>
            <a:r>
              <a:rPr lang="en-US" sz="1200" dirty="0" err="1">
                <a:solidFill>
                  <a:schemeClr val="dk1"/>
                </a:solidFill>
                <a:latin typeface="Calibri"/>
                <a:ea typeface="Calibri"/>
                <a:cs typeface="Calibri"/>
                <a:sym typeface="Calibri"/>
              </a:rPr>
              <a:t>Antonacci</a:t>
            </a:r>
            <a:r>
              <a:rPr lang="en-US" sz="1200" dirty="0">
                <a:solidFill>
                  <a:schemeClr val="dk1"/>
                </a:solidFill>
                <a:latin typeface="Calibri"/>
                <a:ea typeface="Calibri"/>
                <a:cs typeface="Calibri"/>
                <a:sym typeface="Calibri"/>
              </a:rPr>
              <a:t>, C. and Levine, H., 2021. Success of various marketing strategies for a new-to-the-area orthopedic practice. </a:t>
            </a:r>
            <a:r>
              <a:rPr lang="en-US" sz="1200" i="1" dirty="0" err="1">
                <a:solidFill>
                  <a:schemeClr val="dk1"/>
                </a:solidFill>
                <a:latin typeface="Calibri"/>
                <a:ea typeface="Calibri"/>
                <a:cs typeface="Calibri"/>
                <a:sym typeface="Calibri"/>
              </a:rPr>
              <a:t>Cureus</a:t>
            </a:r>
            <a:r>
              <a:rPr lang="en-US" sz="1200" dirty="0">
                <a:solidFill>
                  <a:schemeClr val="dk1"/>
                </a:solidFill>
                <a:latin typeface="Calibri"/>
                <a:ea typeface="Calibri"/>
                <a:cs typeface="Calibri"/>
                <a:sym typeface="Calibri"/>
              </a:rPr>
              <a:t>, </a:t>
            </a:r>
            <a:r>
              <a:rPr lang="en-US" sz="1200" i="1" dirty="0">
                <a:solidFill>
                  <a:schemeClr val="dk1"/>
                </a:solidFill>
                <a:latin typeface="Calibri"/>
                <a:ea typeface="Calibri"/>
                <a:cs typeface="Calibri"/>
                <a:sym typeface="Calibri"/>
              </a:rPr>
              <a:t>13</a:t>
            </a:r>
            <a:r>
              <a:rPr lang="en-US" sz="1200" dirty="0">
                <a:solidFill>
                  <a:schemeClr val="dk1"/>
                </a:solidFill>
                <a:latin typeface="Calibri"/>
                <a:ea typeface="Calibri"/>
                <a:cs typeface="Calibri"/>
                <a:sym typeface="Calibri"/>
              </a:rPr>
              <a:t>(9).</a:t>
            </a:r>
            <a:endParaRPr/>
          </a:p>
          <a:p>
            <a:pPr marL="0" lvl="0" indent="0" algn="l" rtl="0">
              <a:spcBef>
                <a:spcPts val="0"/>
              </a:spcBef>
              <a:spcAft>
                <a:spcPts val="0"/>
              </a:spcAft>
              <a:buNone/>
            </a:pPr>
            <a:r>
              <a:rPr lang="en-US" sz="1200" dirty="0">
                <a:solidFill>
                  <a:schemeClr val="dk1"/>
                </a:solidFill>
                <a:latin typeface="Calibri"/>
                <a:ea typeface="Calibri"/>
                <a:cs typeface="Calibri"/>
                <a:sym typeface="Calibri"/>
              </a:rPr>
              <a:t>Baker-</a:t>
            </a:r>
            <a:r>
              <a:rPr lang="en-US" sz="1200" dirty="0" err="1">
                <a:solidFill>
                  <a:schemeClr val="dk1"/>
                </a:solidFill>
                <a:latin typeface="Calibri"/>
                <a:ea typeface="Calibri"/>
                <a:cs typeface="Calibri"/>
                <a:sym typeface="Calibri"/>
              </a:rPr>
              <a:t>Brunnbauer</a:t>
            </a:r>
            <a:r>
              <a:rPr lang="en-US" sz="1200" dirty="0">
                <a:solidFill>
                  <a:schemeClr val="dk1"/>
                </a:solidFill>
                <a:latin typeface="Calibri"/>
                <a:ea typeface="Calibri"/>
                <a:cs typeface="Calibri"/>
                <a:sym typeface="Calibri"/>
              </a:rPr>
              <a:t>, J., 2019. Business model innovation in a paradoxical area of conflict.</a:t>
            </a:r>
            <a:endParaRPr/>
          </a:p>
          <a:p>
            <a:pPr marL="0" lvl="0" indent="0" algn="l" rtl="0">
              <a:spcBef>
                <a:spcPts val="0"/>
              </a:spcBef>
              <a:spcAft>
                <a:spcPts val="0"/>
              </a:spcAft>
              <a:buNone/>
            </a:pPr>
            <a:r>
              <a:rPr lang="en-US" sz="1200" dirty="0" err="1">
                <a:solidFill>
                  <a:schemeClr val="dk1"/>
                </a:solidFill>
                <a:latin typeface="Calibri"/>
                <a:ea typeface="Calibri"/>
                <a:cs typeface="Calibri"/>
                <a:sym typeface="Calibri"/>
              </a:rPr>
              <a:t>Capovilla</a:t>
            </a:r>
            <a:r>
              <a:rPr lang="en-US" sz="1200" dirty="0">
                <a:solidFill>
                  <a:schemeClr val="dk1"/>
                </a:solidFill>
                <a:latin typeface="Calibri"/>
                <a:ea typeface="Calibri"/>
                <a:cs typeface="Calibri"/>
                <a:sym typeface="Calibri"/>
              </a:rPr>
              <a:t>, L., 2019. The role of experiments in the quest for product/market fit: structuring business uncertainty through Agile methodologies.</a:t>
            </a:r>
            <a:endParaRPr/>
          </a:p>
          <a:p>
            <a:pPr marL="0" lvl="0" indent="0" algn="l" rtl="0">
              <a:spcBef>
                <a:spcPts val="0"/>
              </a:spcBef>
              <a:spcAft>
                <a:spcPts val="0"/>
              </a:spcAft>
              <a:buNone/>
            </a:pPr>
            <a:r>
              <a:rPr lang="en-US" sz="1200" dirty="0">
                <a:solidFill>
                  <a:schemeClr val="dk1"/>
                </a:solidFill>
                <a:latin typeface="Calibri"/>
                <a:ea typeface="Calibri"/>
                <a:cs typeface="Calibri"/>
                <a:sym typeface="Calibri"/>
              </a:rPr>
              <a:t>He, H., Lin, Z. and Li, H., 2020. Key survival factors in the exhibition industry. </a:t>
            </a:r>
            <a:r>
              <a:rPr lang="en-US" sz="1200" i="1" dirty="0">
                <a:solidFill>
                  <a:schemeClr val="dk1"/>
                </a:solidFill>
                <a:latin typeface="Calibri"/>
                <a:ea typeface="Calibri"/>
                <a:cs typeface="Calibri"/>
                <a:sym typeface="Calibri"/>
              </a:rPr>
              <a:t>International Journal of Hospitality Management</a:t>
            </a:r>
            <a:r>
              <a:rPr lang="en-US" sz="1200" dirty="0">
                <a:solidFill>
                  <a:schemeClr val="dk1"/>
                </a:solidFill>
                <a:latin typeface="Calibri"/>
                <a:ea typeface="Calibri"/>
                <a:cs typeface="Calibri"/>
                <a:sym typeface="Calibri"/>
              </a:rPr>
              <a:t>, </a:t>
            </a:r>
            <a:r>
              <a:rPr lang="en-US" sz="1200" i="1" dirty="0">
                <a:solidFill>
                  <a:schemeClr val="dk1"/>
                </a:solidFill>
                <a:latin typeface="Calibri"/>
                <a:ea typeface="Calibri"/>
                <a:cs typeface="Calibri"/>
                <a:sym typeface="Calibri"/>
              </a:rPr>
              <a:t>89</a:t>
            </a:r>
            <a:r>
              <a:rPr lang="en-US" sz="1200" dirty="0">
                <a:solidFill>
                  <a:schemeClr val="dk1"/>
                </a:solidFill>
                <a:latin typeface="Calibri"/>
                <a:ea typeface="Calibri"/>
                <a:cs typeface="Calibri"/>
                <a:sym typeface="Calibri"/>
              </a:rPr>
              <a:t>, p.102561.</a:t>
            </a:r>
            <a:endParaRPr/>
          </a:p>
          <a:p>
            <a:pPr marL="0" lvl="0" indent="0" algn="l" rtl="0">
              <a:spcBef>
                <a:spcPts val="0"/>
              </a:spcBef>
              <a:spcAft>
                <a:spcPts val="0"/>
              </a:spcAft>
              <a:buNone/>
            </a:pPr>
            <a:r>
              <a:rPr lang="en-US" sz="1200" dirty="0">
                <a:solidFill>
                  <a:schemeClr val="dk1"/>
                </a:solidFill>
                <a:latin typeface="Calibri"/>
                <a:ea typeface="Calibri"/>
                <a:cs typeface="Calibri"/>
                <a:sym typeface="Calibri"/>
              </a:rPr>
              <a:t>Irwin, K.C., </a:t>
            </a:r>
            <a:r>
              <a:rPr lang="en-US" sz="1200" dirty="0" err="1">
                <a:solidFill>
                  <a:schemeClr val="dk1"/>
                </a:solidFill>
                <a:latin typeface="Calibri"/>
                <a:ea typeface="Calibri"/>
                <a:cs typeface="Calibri"/>
                <a:sym typeface="Calibri"/>
              </a:rPr>
              <a:t>Gilstrap</a:t>
            </a:r>
            <a:r>
              <a:rPr lang="en-US" sz="1200" dirty="0">
                <a:solidFill>
                  <a:schemeClr val="dk1"/>
                </a:solidFill>
                <a:latin typeface="Calibri"/>
                <a:ea typeface="Calibri"/>
                <a:cs typeface="Calibri"/>
                <a:sym typeface="Calibri"/>
              </a:rPr>
              <a:t>, C.M., </a:t>
            </a:r>
            <a:r>
              <a:rPr lang="en-US" sz="1200" dirty="0" err="1">
                <a:solidFill>
                  <a:schemeClr val="dk1"/>
                </a:solidFill>
                <a:latin typeface="Calibri"/>
                <a:ea typeface="Calibri"/>
                <a:cs typeface="Calibri"/>
                <a:sym typeface="Calibri"/>
              </a:rPr>
              <a:t>Drnevich</a:t>
            </a:r>
            <a:r>
              <a:rPr lang="en-US" sz="1200" dirty="0">
                <a:solidFill>
                  <a:schemeClr val="dk1"/>
                </a:solidFill>
                <a:latin typeface="Calibri"/>
                <a:ea typeface="Calibri"/>
                <a:cs typeface="Calibri"/>
                <a:sym typeface="Calibri"/>
              </a:rPr>
              <a:t>, P.L. and Tudor, C.M., 2019. From start-up to acquisition: Implications of financial investment trends for small-to medium-sized high-tech enterprises. </a:t>
            </a:r>
            <a:r>
              <a:rPr lang="en-US" sz="1200" i="1" dirty="0">
                <a:solidFill>
                  <a:schemeClr val="dk1"/>
                </a:solidFill>
                <a:latin typeface="Calibri"/>
                <a:ea typeface="Calibri"/>
                <a:cs typeface="Calibri"/>
                <a:sym typeface="Calibri"/>
              </a:rPr>
              <a:t>Journal of Small Business Strategy</a:t>
            </a:r>
            <a:r>
              <a:rPr lang="en-US" sz="1200" dirty="0">
                <a:solidFill>
                  <a:schemeClr val="dk1"/>
                </a:solidFill>
                <a:latin typeface="Calibri"/>
                <a:ea typeface="Calibri"/>
                <a:cs typeface="Calibri"/>
                <a:sym typeface="Calibri"/>
              </a:rPr>
              <a:t>, </a:t>
            </a:r>
            <a:r>
              <a:rPr lang="en-US" sz="1200" i="1" dirty="0">
                <a:solidFill>
                  <a:schemeClr val="dk1"/>
                </a:solidFill>
                <a:latin typeface="Calibri"/>
                <a:ea typeface="Calibri"/>
                <a:cs typeface="Calibri"/>
                <a:sym typeface="Calibri"/>
              </a:rPr>
              <a:t>29</a:t>
            </a:r>
            <a:r>
              <a:rPr lang="en-US" sz="1200" dirty="0">
                <a:solidFill>
                  <a:schemeClr val="dk1"/>
                </a:solidFill>
                <a:latin typeface="Calibri"/>
                <a:ea typeface="Calibri"/>
                <a:cs typeface="Calibri"/>
                <a:sym typeface="Calibri"/>
              </a:rPr>
              <a:t>(2), pp.22-43.</a:t>
            </a:r>
            <a:endParaRPr/>
          </a:p>
          <a:p>
            <a:pPr marL="0" lvl="0" indent="0" algn="l" rtl="0">
              <a:spcBef>
                <a:spcPts val="0"/>
              </a:spcBef>
              <a:spcAft>
                <a:spcPts val="0"/>
              </a:spcAft>
              <a:buNone/>
            </a:pPr>
            <a:r>
              <a:rPr lang="en-US" sz="1200" dirty="0">
                <a:solidFill>
                  <a:schemeClr val="dk1"/>
                </a:solidFill>
                <a:latin typeface="Calibri"/>
                <a:ea typeface="Calibri"/>
                <a:cs typeface="Calibri"/>
                <a:sym typeface="Calibri"/>
              </a:rPr>
              <a:t>Islam, M.T. and Khan, M.T.A., 2021. Factors influencing the adoption of </a:t>
            </a:r>
            <a:r>
              <a:rPr lang="en-US" sz="1200" dirty="0" err="1">
                <a:solidFill>
                  <a:schemeClr val="dk1"/>
                </a:solidFill>
                <a:latin typeface="Calibri"/>
                <a:ea typeface="Calibri"/>
                <a:cs typeface="Calibri"/>
                <a:sym typeface="Calibri"/>
              </a:rPr>
              <a:t>crowdfunding</a:t>
            </a:r>
            <a:r>
              <a:rPr lang="en-US" sz="1200" dirty="0">
                <a:solidFill>
                  <a:schemeClr val="dk1"/>
                </a:solidFill>
                <a:latin typeface="Calibri"/>
                <a:ea typeface="Calibri"/>
                <a:cs typeface="Calibri"/>
                <a:sym typeface="Calibri"/>
              </a:rPr>
              <a:t> in Bangladesh: A study of start-up entrepreneurs. </a:t>
            </a:r>
            <a:r>
              <a:rPr lang="en-US" sz="1200" i="1" dirty="0">
                <a:solidFill>
                  <a:schemeClr val="dk1"/>
                </a:solidFill>
                <a:latin typeface="Calibri"/>
                <a:ea typeface="Calibri"/>
                <a:cs typeface="Calibri"/>
                <a:sym typeface="Calibri"/>
              </a:rPr>
              <a:t>Information Development</a:t>
            </a:r>
            <a:r>
              <a:rPr lang="en-US" sz="1200" dirty="0">
                <a:solidFill>
                  <a:schemeClr val="dk1"/>
                </a:solidFill>
                <a:latin typeface="Calibri"/>
                <a:ea typeface="Calibri"/>
                <a:cs typeface="Calibri"/>
                <a:sym typeface="Calibri"/>
              </a:rPr>
              <a:t>, </a:t>
            </a:r>
            <a:r>
              <a:rPr lang="en-US" sz="1200" i="1" dirty="0">
                <a:solidFill>
                  <a:schemeClr val="dk1"/>
                </a:solidFill>
                <a:latin typeface="Calibri"/>
                <a:ea typeface="Calibri"/>
                <a:cs typeface="Calibri"/>
                <a:sym typeface="Calibri"/>
              </a:rPr>
              <a:t>37</a:t>
            </a:r>
            <a:r>
              <a:rPr lang="en-US" sz="1200" dirty="0">
                <a:solidFill>
                  <a:schemeClr val="dk1"/>
                </a:solidFill>
                <a:latin typeface="Calibri"/>
                <a:ea typeface="Calibri"/>
                <a:cs typeface="Calibri"/>
                <a:sym typeface="Calibri"/>
              </a:rPr>
              <a:t>(1), pp.72-89.</a:t>
            </a:r>
            <a:endParaRPr/>
          </a:p>
          <a:p>
            <a:pPr marL="0" lvl="0" indent="0" algn="l" rtl="0">
              <a:spcBef>
                <a:spcPts val="0"/>
              </a:spcBef>
              <a:spcAft>
                <a:spcPts val="0"/>
              </a:spcAft>
              <a:buNone/>
            </a:pPr>
            <a:r>
              <a:rPr lang="en-US" sz="1200" dirty="0">
                <a:solidFill>
                  <a:schemeClr val="dk1"/>
                </a:solidFill>
                <a:latin typeface="Calibri"/>
                <a:ea typeface="Calibri"/>
                <a:cs typeface="Calibri"/>
                <a:sym typeface="Calibri"/>
              </a:rPr>
              <a:t>Krishnan, C.S.N., </a:t>
            </a:r>
            <a:r>
              <a:rPr lang="en-US" sz="1200" dirty="0" err="1">
                <a:solidFill>
                  <a:schemeClr val="dk1"/>
                </a:solidFill>
                <a:latin typeface="Calibri"/>
                <a:ea typeface="Calibri"/>
                <a:cs typeface="Calibri"/>
                <a:sym typeface="Calibri"/>
              </a:rPr>
              <a:t>Ganesh</a:t>
            </a:r>
            <a:r>
              <a:rPr lang="en-US" sz="1200" dirty="0">
                <a:solidFill>
                  <a:schemeClr val="dk1"/>
                </a:solidFill>
                <a:latin typeface="Calibri"/>
                <a:ea typeface="Calibri"/>
                <a:cs typeface="Calibri"/>
                <a:sym typeface="Calibri"/>
              </a:rPr>
              <a:t>, L.S. and </a:t>
            </a:r>
            <a:r>
              <a:rPr lang="en-US" sz="1200" dirty="0" err="1">
                <a:solidFill>
                  <a:schemeClr val="dk1"/>
                </a:solidFill>
                <a:latin typeface="Calibri"/>
                <a:ea typeface="Calibri"/>
                <a:cs typeface="Calibri"/>
                <a:sym typeface="Calibri"/>
              </a:rPr>
              <a:t>Rajendran</a:t>
            </a:r>
            <a:r>
              <a:rPr lang="en-US" sz="1200" dirty="0">
                <a:solidFill>
                  <a:schemeClr val="dk1"/>
                </a:solidFill>
                <a:latin typeface="Calibri"/>
                <a:ea typeface="Calibri"/>
                <a:cs typeface="Calibri"/>
                <a:sym typeface="Calibri"/>
              </a:rPr>
              <a:t>, C., 2022. Entrepreneurial Interventions for crisis management: Lessons from the Covid-19 Pandemic's impact on entrepreneurial ventures. </a:t>
            </a:r>
            <a:r>
              <a:rPr lang="en-US" sz="1200" i="1" dirty="0">
                <a:solidFill>
                  <a:schemeClr val="dk1"/>
                </a:solidFill>
                <a:latin typeface="Calibri"/>
                <a:ea typeface="Calibri"/>
                <a:cs typeface="Calibri"/>
                <a:sym typeface="Calibri"/>
              </a:rPr>
              <a:t>International Journal of Disaster Risk Reduction</a:t>
            </a:r>
            <a:r>
              <a:rPr lang="en-US" sz="1200" dirty="0">
                <a:solidFill>
                  <a:schemeClr val="dk1"/>
                </a:solidFill>
                <a:latin typeface="Calibri"/>
                <a:ea typeface="Calibri"/>
                <a:cs typeface="Calibri"/>
                <a:sym typeface="Calibri"/>
              </a:rPr>
              <a:t>, </a:t>
            </a:r>
            <a:r>
              <a:rPr lang="en-US" sz="1200" i="1" dirty="0">
                <a:solidFill>
                  <a:schemeClr val="dk1"/>
                </a:solidFill>
                <a:latin typeface="Calibri"/>
                <a:ea typeface="Calibri"/>
                <a:cs typeface="Calibri"/>
                <a:sym typeface="Calibri"/>
              </a:rPr>
              <a:t>72</a:t>
            </a:r>
            <a:r>
              <a:rPr lang="en-US" sz="1200" dirty="0">
                <a:solidFill>
                  <a:schemeClr val="dk1"/>
                </a:solidFill>
                <a:latin typeface="Calibri"/>
                <a:ea typeface="Calibri"/>
                <a:cs typeface="Calibri"/>
                <a:sym typeface="Calibri"/>
              </a:rPr>
              <a:t>, p.102830.</a:t>
            </a:r>
            <a:endParaRPr/>
          </a:p>
          <a:p>
            <a:pPr marL="0" lvl="0" indent="0" algn="l" rtl="0">
              <a:spcBef>
                <a:spcPts val="0"/>
              </a:spcBef>
              <a:spcAft>
                <a:spcPts val="0"/>
              </a:spcAft>
              <a:buNone/>
            </a:pPr>
            <a:r>
              <a:rPr lang="en-US" sz="1200" dirty="0" err="1">
                <a:solidFill>
                  <a:schemeClr val="dk1"/>
                </a:solidFill>
                <a:latin typeface="Calibri"/>
                <a:ea typeface="Calibri"/>
                <a:cs typeface="Calibri"/>
                <a:sym typeface="Calibri"/>
              </a:rPr>
              <a:t>Laaksonen</a:t>
            </a:r>
            <a:r>
              <a:rPr lang="en-US" sz="1200" dirty="0">
                <a:solidFill>
                  <a:schemeClr val="dk1"/>
                </a:solidFill>
                <a:latin typeface="Calibri"/>
                <a:ea typeface="Calibri"/>
                <a:cs typeface="Calibri"/>
                <a:sym typeface="Calibri"/>
              </a:rPr>
              <a:t>, N., </a:t>
            </a:r>
            <a:r>
              <a:rPr lang="en-US" sz="1200" dirty="0" err="1">
                <a:solidFill>
                  <a:schemeClr val="dk1"/>
                </a:solidFill>
                <a:latin typeface="Calibri"/>
                <a:ea typeface="Calibri"/>
                <a:cs typeface="Calibri"/>
                <a:sym typeface="Calibri"/>
              </a:rPr>
              <a:t>Bengtström</a:t>
            </a:r>
            <a:r>
              <a:rPr lang="en-US" sz="1200" dirty="0">
                <a:solidFill>
                  <a:schemeClr val="dk1"/>
                </a:solidFill>
                <a:latin typeface="Calibri"/>
                <a:ea typeface="Calibri"/>
                <a:cs typeface="Calibri"/>
                <a:sym typeface="Calibri"/>
              </a:rPr>
              <a:t>, M., </a:t>
            </a:r>
            <a:r>
              <a:rPr lang="en-US" sz="1200" dirty="0" err="1">
                <a:solidFill>
                  <a:schemeClr val="dk1"/>
                </a:solidFill>
                <a:latin typeface="Calibri"/>
                <a:ea typeface="Calibri"/>
                <a:cs typeface="Calibri"/>
                <a:sym typeface="Calibri"/>
              </a:rPr>
              <a:t>Axelin</a:t>
            </a:r>
            <a:r>
              <a:rPr lang="en-US" sz="1200" dirty="0">
                <a:solidFill>
                  <a:schemeClr val="dk1"/>
                </a:solidFill>
                <a:latin typeface="Calibri"/>
                <a:ea typeface="Calibri"/>
                <a:cs typeface="Calibri"/>
                <a:sym typeface="Calibri"/>
              </a:rPr>
              <a:t>, A., </a:t>
            </a:r>
            <a:r>
              <a:rPr lang="en-US" sz="1200" dirty="0" err="1">
                <a:solidFill>
                  <a:schemeClr val="dk1"/>
                </a:solidFill>
                <a:latin typeface="Calibri"/>
                <a:ea typeface="Calibri"/>
                <a:cs typeface="Calibri"/>
                <a:sym typeface="Calibri"/>
              </a:rPr>
              <a:t>Blomster</a:t>
            </a:r>
            <a:r>
              <a:rPr lang="en-US" sz="1200" dirty="0">
                <a:solidFill>
                  <a:schemeClr val="dk1"/>
                </a:solidFill>
                <a:latin typeface="Calibri"/>
                <a:ea typeface="Calibri"/>
                <a:cs typeface="Calibri"/>
                <a:sym typeface="Calibri"/>
              </a:rPr>
              <a:t>, J., </a:t>
            </a:r>
            <a:r>
              <a:rPr lang="en-US" sz="1200" dirty="0" err="1">
                <a:solidFill>
                  <a:schemeClr val="dk1"/>
                </a:solidFill>
                <a:latin typeface="Calibri"/>
                <a:ea typeface="Calibri"/>
                <a:cs typeface="Calibri"/>
                <a:sym typeface="Calibri"/>
              </a:rPr>
              <a:t>Scheinin</a:t>
            </a:r>
            <a:r>
              <a:rPr lang="en-US" sz="1200" dirty="0">
                <a:solidFill>
                  <a:schemeClr val="dk1"/>
                </a:solidFill>
                <a:latin typeface="Calibri"/>
                <a:ea typeface="Calibri"/>
                <a:cs typeface="Calibri"/>
                <a:sym typeface="Calibri"/>
              </a:rPr>
              <a:t>, M. and </a:t>
            </a:r>
            <a:r>
              <a:rPr lang="en-US" sz="1200" dirty="0" err="1">
                <a:solidFill>
                  <a:schemeClr val="dk1"/>
                </a:solidFill>
                <a:latin typeface="Calibri"/>
                <a:ea typeface="Calibri"/>
                <a:cs typeface="Calibri"/>
                <a:sym typeface="Calibri"/>
              </a:rPr>
              <a:t>Huupponen</a:t>
            </a:r>
            <a:r>
              <a:rPr lang="en-US" sz="1200" dirty="0">
                <a:solidFill>
                  <a:schemeClr val="dk1"/>
                </a:solidFill>
                <a:latin typeface="Calibri"/>
                <a:ea typeface="Calibri"/>
                <a:cs typeface="Calibri"/>
                <a:sym typeface="Calibri"/>
              </a:rPr>
              <a:t>, R., 2022. Success and failure factors of patient recruitment for industry-sponsored clinical trials and the role of the electronic health records—a qualitative interview study in the Nordic countries. </a:t>
            </a:r>
            <a:r>
              <a:rPr lang="en-US" sz="1200" i="1" dirty="0">
                <a:solidFill>
                  <a:schemeClr val="dk1"/>
                </a:solidFill>
                <a:latin typeface="Calibri"/>
                <a:ea typeface="Calibri"/>
                <a:cs typeface="Calibri"/>
                <a:sym typeface="Calibri"/>
              </a:rPr>
              <a:t>Trials</a:t>
            </a:r>
            <a:r>
              <a:rPr lang="en-US" sz="1200" dirty="0">
                <a:solidFill>
                  <a:schemeClr val="dk1"/>
                </a:solidFill>
                <a:latin typeface="Calibri"/>
                <a:ea typeface="Calibri"/>
                <a:cs typeface="Calibri"/>
                <a:sym typeface="Calibri"/>
              </a:rPr>
              <a:t>, </a:t>
            </a:r>
            <a:r>
              <a:rPr lang="en-US" sz="1200" i="1" dirty="0">
                <a:solidFill>
                  <a:schemeClr val="dk1"/>
                </a:solidFill>
                <a:latin typeface="Calibri"/>
                <a:ea typeface="Calibri"/>
                <a:cs typeface="Calibri"/>
                <a:sym typeface="Calibri"/>
              </a:rPr>
              <a:t>23</a:t>
            </a:r>
            <a:r>
              <a:rPr lang="en-US" sz="1200" dirty="0">
                <a:solidFill>
                  <a:schemeClr val="dk1"/>
                </a:solidFill>
                <a:latin typeface="Calibri"/>
                <a:ea typeface="Calibri"/>
                <a:cs typeface="Calibri"/>
                <a:sym typeface="Calibri"/>
              </a:rPr>
              <a:t>(1), p.385.</a:t>
            </a:r>
            <a:endParaRPr/>
          </a:p>
          <a:p>
            <a:pPr marL="0" lvl="0" indent="0" algn="l" rtl="0">
              <a:spcBef>
                <a:spcPts val="0"/>
              </a:spcBef>
              <a:spcAft>
                <a:spcPts val="0"/>
              </a:spcAft>
              <a:buNone/>
            </a:pPr>
            <a:r>
              <a:rPr lang="en-US" sz="1200" dirty="0">
                <a:solidFill>
                  <a:schemeClr val="dk1"/>
                </a:solidFill>
                <a:latin typeface="Calibri"/>
                <a:ea typeface="Calibri"/>
                <a:cs typeface="Calibri"/>
                <a:sym typeface="Calibri"/>
              </a:rPr>
              <a:t>Lee, W. and Kim, B., 2019. Business sustainability of start-ups based on government support: An empirical study of Korean start-ups. </a:t>
            </a:r>
            <a:r>
              <a:rPr lang="en-US" sz="1200" i="1" dirty="0">
                <a:solidFill>
                  <a:schemeClr val="dk1"/>
                </a:solidFill>
                <a:latin typeface="Calibri"/>
                <a:ea typeface="Calibri"/>
                <a:cs typeface="Calibri"/>
                <a:sym typeface="Calibri"/>
              </a:rPr>
              <a:t>Sustainability</a:t>
            </a:r>
            <a:r>
              <a:rPr lang="en-US" sz="1200" dirty="0">
                <a:solidFill>
                  <a:schemeClr val="dk1"/>
                </a:solidFill>
                <a:latin typeface="Calibri"/>
                <a:ea typeface="Calibri"/>
                <a:cs typeface="Calibri"/>
                <a:sym typeface="Calibri"/>
              </a:rPr>
              <a:t>, </a:t>
            </a:r>
            <a:r>
              <a:rPr lang="en-US" sz="1200" i="1" dirty="0">
                <a:solidFill>
                  <a:schemeClr val="dk1"/>
                </a:solidFill>
                <a:latin typeface="Calibri"/>
                <a:ea typeface="Calibri"/>
                <a:cs typeface="Calibri"/>
                <a:sym typeface="Calibri"/>
              </a:rPr>
              <a:t>11</a:t>
            </a:r>
            <a:r>
              <a:rPr lang="en-US" sz="1200" dirty="0">
                <a:solidFill>
                  <a:schemeClr val="dk1"/>
                </a:solidFill>
                <a:latin typeface="Calibri"/>
                <a:ea typeface="Calibri"/>
                <a:cs typeface="Calibri"/>
                <a:sym typeface="Calibri"/>
              </a:rPr>
              <a:t>(18), p.4851.</a:t>
            </a:r>
            <a:endParaRPr/>
          </a:p>
          <a:p>
            <a:pPr marL="0" lvl="0" indent="0" algn="l" rtl="0">
              <a:spcBef>
                <a:spcPts val="0"/>
              </a:spcBef>
              <a:spcAft>
                <a:spcPts val="0"/>
              </a:spcAft>
              <a:buNone/>
            </a:pPr>
            <a:r>
              <a:rPr lang="en-US" sz="1200" dirty="0" err="1">
                <a:solidFill>
                  <a:schemeClr val="dk1"/>
                </a:solidFill>
                <a:latin typeface="Calibri"/>
                <a:ea typeface="Calibri"/>
                <a:cs typeface="Calibri"/>
                <a:sym typeface="Calibri"/>
              </a:rPr>
              <a:t>Mansukhani</a:t>
            </a:r>
            <a:r>
              <a:rPr lang="en-US" sz="1200" dirty="0">
                <a:solidFill>
                  <a:schemeClr val="dk1"/>
                </a:solidFill>
                <a:latin typeface="Calibri"/>
                <a:ea typeface="Calibri"/>
                <a:cs typeface="Calibri"/>
                <a:sym typeface="Calibri"/>
              </a:rPr>
              <a:t>, S. and </a:t>
            </a:r>
            <a:r>
              <a:rPr lang="en-US" sz="1200" dirty="0" err="1">
                <a:solidFill>
                  <a:schemeClr val="dk1"/>
                </a:solidFill>
                <a:latin typeface="Calibri"/>
                <a:ea typeface="Calibri"/>
                <a:cs typeface="Calibri"/>
                <a:sym typeface="Calibri"/>
              </a:rPr>
              <a:t>Choubisa</a:t>
            </a:r>
            <a:r>
              <a:rPr lang="en-US" sz="1200" dirty="0">
                <a:solidFill>
                  <a:schemeClr val="dk1"/>
                </a:solidFill>
                <a:latin typeface="Calibri"/>
                <a:ea typeface="Calibri"/>
                <a:cs typeface="Calibri"/>
                <a:sym typeface="Calibri"/>
              </a:rPr>
              <a:t>, R., 2017. Entrepreneurial Ventures as Learning Organizations: A Face Value Analysis of Chosen Indian “Start-ups”. </a:t>
            </a:r>
            <a:r>
              <a:rPr lang="en-US" sz="1200" i="1" dirty="0">
                <a:solidFill>
                  <a:schemeClr val="dk1"/>
                </a:solidFill>
                <a:latin typeface="Calibri"/>
                <a:ea typeface="Calibri"/>
                <a:cs typeface="Calibri"/>
                <a:sym typeface="Calibri"/>
              </a:rPr>
              <a:t>EVIDENCE BASED MANAGEMENT</a:t>
            </a:r>
            <a:r>
              <a:rPr lang="en-US" sz="1200" dirty="0">
                <a:solidFill>
                  <a:schemeClr val="dk1"/>
                </a:solidFill>
                <a:latin typeface="Calibri"/>
                <a:ea typeface="Calibri"/>
                <a:cs typeface="Calibri"/>
                <a:sym typeface="Calibri"/>
              </a:rPr>
              <a:t>, p.327.</a:t>
            </a:r>
            <a:endParaRPr/>
          </a:p>
          <a:p>
            <a:pPr marL="0" lvl="0" indent="0" algn="l" rtl="0">
              <a:spcBef>
                <a:spcPts val="0"/>
              </a:spcBef>
              <a:spcAft>
                <a:spcPts val="0"/>
              </a:spcAft>
              <a:buNone/>
            </a:pPr>
            <a:r>
              <a:rPr lang="en-US" sz="1200" dirty="0" err="1">
                <a:solidFill>
                  <a:schemeClr val="dk1"/>
                </a:solidFill>
                <a:latin typeface="Calibri"/>
                <a:ea typeface="Calibri"/>
                <a:cs typeface="Calibri"/>
                <a:sym typeface="Calibri"/>
              </a:rPr>
              <a:t>Ren</a:t>
            </a:r>
            <a:r>
              <a:rPr lang="en-US" sz="1200" dirty="0">
                <a:solidFill>
                  <a:schemeClr val="dk1"/>
                </a:solidFill>
                <a:latin typeface="Calibri"/>
                <a:ea typeface="Calibri"/>
                <a:cs typeface="Calibri"/>
                <a:sym typeface="Calibri"/>
              </a:rPr>
              <a:t>, Q., </a:t>
            </a:r>
            <a:r>
              <a:rPr lang="en-US" sz="1200" dirty="0" err="1">
                <a:solidFill>
                  <a:schemeClr val="dk1"/>
                </a:solidFill>
                <a:latin typeface="Calibri"/>
                <a:ea typeface="Calibri"/>
                <a:cs typeface="Calibri"/>
                <a:sym typeface="Calibri"/>
              </a:rPr>
              <a:t>Xu</a:t>
            </a:r>
            <a:r>
              <a:rPr lang="en-US" sz="1200" dirty="0">
                <a:solidFill>
                  <a:schemeClr val="dk1"/>
                </a:solidFill>
                <a:latin typeface="Calibri"/>
                <a:ea typeface="Calibri"/>
                <a:cs typeface="Calibri"/>
                <a:sym typeface="Calibri"/>
              </a:rPr>
              <a:t>, Y., Zhou, R. and Liu, J., 2020. Can CEO’s humble leadership behavior really improve enterprise performance and sustainability? A case study of Chinese start-up companies. </a:t>
            </a:r>
            <a:r>
              <a:rPr lang="en-US" sz="1200" i="1" dirty="0">
                <a:solidFill>
                  <a:schemeClr val="dk1"/>
                </a:solidFill>
                <a:latin typeface="Calibri"/>
                <a:ea typeface="Calibri"/>
                <a:cs typeface="Calibri"/>
                <a:sym typeface="Calibri"/>
              </a:rPr>
              <a:t>Sustainability</a:t>
            </a:r>
            <a:r>
              <a:rPr lang="en-US" sz="1200" dirty="0">
                <a:solidFill>
                  <a:schemeClr val="dk1"/>
                </a:solidFill>
                <a:latin typeface="Calibri"/>
                <a:ea typeface="Calibri"/>
                <a:cs typeface="Calibri"/>
                <a:sym typeface="Calibri"/>
              </a:rPr>
              <a:t>, </a:t>
            </a:r>
            <a:r>
              <a:rPr lang="en-US" sz="1200" i="1" dirty="0">
                <a:solidFill>
                  <a:schemeClr val="dk1"/>
                </a:solidFill>
                <a:latin typeface="Calibri"/>
                <a:ea typeface="Calibri"/>
                <a:cs typeface="Calibri"/>
                <a:sym typeface="Calibri"/>
              </a:rPr>
              <a:t>12</a:t>
            </a:r>
            <a:r>
              <a:rPr lang="en-US" sz="1200" dirty="0">
                <a:solidFill>
                  <a:schemeClr val="dk1"/>
                </a:solidFill>
                <a:latin typeface="Calibri"/>
                <a:ea typeface="Calibri"/>
                <a:cs typeface="Calibri"/>
                <a:sym typeface="Calibri"/>
              </a:rPr>
              <a:t>(8), p.3168.</a:t>
            </a:r>
            <a:endParaRPr/>
          </a:p>
          <a:p>
            <a:pPr marL="0" lvl="0" indent="0" algn="l" rtl="0">
              <a:spcBef>
                <a:spcPts val="0"/>
              </a:spcBef>
              <a:spcAft>
                <a:spcPts val="0"/>
              </a:spcAft>
              <a:buNone/>
            </a:pPr>
            <a:r>
              <a:rPr lang="en-US" sz="1200" dirty="0" err="1">
                <a:solidFill>
                  <a:schemeClr val="dk1"/>
                </a:solidFill>
                <a:latin typeface="Calibri"/>
                <a:ea typeface="Calibri"/>
                <a:cs typeface="Calibri"/>
                <a:sym typeface="Calibri"/>
              </a:rPr>
              <a:t>Sanz-Prieto</a:t>
            </a:r>
            <a:r>
              <a:rPr lang="en-US" sz="1200" dirty="0">
                <a:solidFill>
                  <a:schemeClr val="dk1"/>
                </a:solidFill>
                <a:latin typeface="Calibri"/>
                <a:ea typeface="Calibri"/>
                <a:cs typeface="Calibri"/>
                <a:sym typeface="Calibri"/>
              </a:rPr>
              <a:t>, I., de-la-</a:t>
            </a:r>
            <a:r>
              <a:rPr lang="en-US" sz="1200" dirty="0" err="1">
                <a:solidFill>
                  <a:schemeClr val="dk1"/>
                </a:solidFill>
                <a:latin typeface="Calibri"/>
                <a:ea typeface="Calibri"/>
                <a:cs typeface="Calibri"/>
                <a:sym typeface="Calibri"/>
              </a:rPr>
              <a:t>Fuente</a:t>
            </a:r>
            <a:r>
              <a:rPr lang="en-US" sz="1200" dirty="0">
                <a:solidFill>
                  <a:schemeClr val="dk1"/>
                </a:solidFill>
                <a:latin typeface="Calibri"/>
                <a:ea typeface="Calibri"/>
                <a:cs typeface="Calibri"/>
                <a:sym typeface="Calibri"/>
              </a:rPr>
              <a:t>-</a:t>
            </a:r>
            <a:r>
              <a:rPr lang="en-US" sz="1200" dirty="0" err="1">
                <a:solidFill>
                  <a:schemeClr val="dk1"/>
                </a:solidFill>
                <a:latin typeface="Calibri"/>
                <a:ea typeface="Calibri"/>
                <a:cs typeface="Calibri"/>
                <a:sym typeface="Calibri"/>
              </a:rPr>
              <a:t>Valentín</a:t>
            </a:r>
            <a:r>
              <a:rPr lang="en-US" sz="1200" dirty="0">
                <a:solidFill>
                  <a:schemeClr val="dk1"/>
                </a:solidFill>
                <a:latin typeface="Calibri"/>
                <a:ea typeface="Calibri"/>
                <a:cs typeface="Calibri"/>
                <a:sym typeface="Calibri"/>
              </a:rPr>
              <a:t>, L. and Rios-Aguilar, S., 2021. Technical Due Diligence as a Methodology for Assessing Risks in Start-up Ecosystems. In </a:t>
            </a:r>
            <a:r>
              <a:rPr lang="en-US" sz="1200" i="1" dirty="0">
                <a:solidFill>
                  <a:schemeClr val="dk1"/>
                </a:solidFill>
                <a:latin typeface="Calibri"/>
                <a:ea typeface="Calibri"/>
                <a:cs typeface="Calibri"/>
                <a:sym typeface="Calibri"/>
              </a:rPr>
              <a:t>ICEIS (2)</a:t>
            </a:r>
            <a:r>
              <a:rPr lang="en-US" sz="1200" dirty="0">
                <a:solidFill>
                  <a:schemeClr val="dk1"/>
                </a:solidFill>
                <a:latin typeface="Calibri"/>
                <a:ea typeface="Calibri"/>
                <a:cs typeface="Calibri"/>
                <a:sym typeface="Calibri"/>
              </a:rPr>
              <a:t> (pp. 421-428).</a:t>
            </a:r>
            <a:endParaRPr/>
          </a:p>
          <a:p>
            <a:pPr marL="0" lvl="0" indent="0" algn="l" rtl="0">
              <a:spcBef>
                <a:spcPts val="0"/>
              </a:spcBef>
              <a:spcAft>
                <a:spcPts val="0"/>
              </a:spcAft>
              <a:buNone/>
            </a:pPr>
            <a:r>
              <a:rPr lang="en-US" sz="1200" dirty="0" err="1">
                <a:solidFill>
                  <a:schemeClr val="dk1"/>
                </a:solidFill>
                <a:latin typeface="Calibri"/>
                <a:ea typeface="Calibri"/>
                <a:cs typeface="Calibri"/>
                <a:sym typeface="Calibri"/>
              </a:rPr>
              <a:t>Sevilla</a:t>
            </a:r>
            <a:r>
              <a:rPr lang="en-US" sz="1200" dirty="0">
                <a:solidFill>
                  <a:schemeClr val="dk1"/>
                </a:solidFill>
                <a:latin typeface="Calibri"/>
                <a:ea typeface="Calibri"/>
                <a:cs typeface="Calibri"/>
                <a:sym typeface="Calibri"/>
              </a:rPr>
              <a:t>-Bernardo, J., Sanchez-Robles, B. and </a:t>
            </a:r>
            <a:r>
              <a:rPr lang="en-US" sz="1200" dirty="0" err="1">
                <a:solidFill>
                  <a:schemeClr val="dk1"/>
                </a:solidFill>
                <a:latin typeface="Calibri"/>
                <a:ea typeface="Calibri"/>
                <a:cs typeface="Calibri"/>
                <a:sym typeface="Calibri"/>
              </a:rPr>
              <a:t>Herrador-Alcaide</a:t>
            </a:r>
            <a:r>
              <a:rPr lang="en-US" sz="1200" dirty="0">
                <a:solidFill>
                  <a:schemeClr val="dk1"/>
                </a:solidFill>
                <a:latin typeface="Calibri"/>
                <a:ea typeface="Calibri"/>
                <a:cs typeface="Calibri"/>
                <a:sym typeface="Calibri"/>
              </a:rPr>
              <a:t>, T.C., 2022. Success Factors of Startups in Research Literature within the Entrepreneurial Ecosystem. </a:t>
            </a:r>
            <a:r>
              <a:rPr lang="en-US" sz="1200" i="1" dirty="0">
                <a:solidFill>
                  <a:schemeClr val="dk1"/>
                </a:solidFill>
                <a:latin typeface="Calibri"/>
                <a:ea typeface="Calibri"/>
                <a:cs typeface="Calibri"/>
                <a:sym typeface="Calibri"/>
              </a:rPr>
              <a:t>Administrative Sciences</a:t>
            </a:r>
            <a:r>
              <a:rPr lang="en-US" sz="1200" dirty="0">
                <a:solidFill>
                  <a:schemeClr val="dk1"/>
                </a:solidFill>
                <a:latin typeface="Calibri"/>
                <a:ea typeface="Calibri"/>
                <a:cs typeface="Calibri"/>
                <a:sym typeface="Calibri"/>
              </a:rPr>
              <a:t>, </a:t>
            </a:r>
            <a:r>
              <a:rPr lang="en-US" sz="1200" i="1" dirty="0">
                <a:solidFill>
                  <a:schemeClr val="dk1"/>
                </a:solidFill>
                <a:latin typeface="Calibri"/>
                <a:ea typeface="Calibri"/>
                <a:cs typeface="Calibri"/>
                <a:sym typeface="Calibri"/>
              </a:rPr>
              <a:t>12</a:t>
            </a:r>
            <a:r>
              <a:rPr lang="en-US" sz="1200" dirty="0">
                <a:solidFill>
                  <a:schemeClr val="dk1"/>
                </a:solidFill>
                <a:latin typeface="Calibri"/>
                <a:ea typeface="Calibri"/>
                <a:cs typeface="Calibri"/>
                <a:sym typeface="Calibri"/>
              </a:rPr>
              <a:t>(3), p.102.</a:t>
            </a:r>
            <a:endParaRPr/>
          </a:p>
          <a:p>
            <a:pPr marL="0" lvl="0" indent="0" algn="l" rtl="0">
              <a:spcBef>
                <a:spcPts val="0"/>
              </a:spcBef>
              <a:spcAft>
                <a:spcPts val="0"/>
              </a:spcAft>
              <a:buNone/>
            </a:pPr>
            <a:endParaRPr/>
          </a:p>
        </p:txBody>
      </p:sp>
      <p:sp>
        <p:nvSpPr>
          <p:cNvPr id="327" name="Google Shape;327;p1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24</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4"/>
        <p:cNvGrpSpPr/>
        <p:nvPr/>
      </p:nvGrpSpPr>
      <p:grpSpPr>
        <a:xfrm>
          <a:off x="0" y="0"/>
          <a:ext cx="0" cy="0"/>
          <a:chOff x="0" y="0"/>
          <a:chExt cx="0" cy="0"/>
        </a:xfrm>
      </p:grpSpPr>
      <p:sp>
        <p:nvSpPr>
          <p:cNvPr id="25" name="Google Shape;25;p20"/>
          <p:cNvSpPr txBox="1">
            <a:spLocks noGrp="1"/>
          </p:cNvSpPr>
          <p:nvPr>
            <p:ph type="dt" idx="10"/>
          </p:nvPr>
        </p:nvSpPr>
        <p:spPr>
          <a:xfrm>
            <a:off x="6477000" y="6416675"/>
            <a:ext cx="213360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20"/>
          <p:cNvSpPr txBox="1">
            <a:spLocks noGrp="1"/>
          </p:cNvSpPr>
          <p:nvPr>
            <p:ph type="ftr" idx="11"/>
          </p:nvPr>
        </p:nvSpPr>
        <p:spPr>
          <a:xfrm>
            <a:off x="914400" y="6416675"/>
            <a:ext cx="5562600"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20"/>
          <p:cNvSpPr txBox="1">
            <a:spLocks noGrp="1"/>
          </p:cNvSpPr>
          <p:nvPr>
            <p:ph type="sldNum" idx="12"/>
          </p:nvPr>
        </p:nvSpPr>
        <p:spPr>
          <a:xfrm>
            <a:off x="8610600" y="6416675"/>
            <a:ext cx="457200" cy="365125"/>
          </a:xfrm>
          <a:prstGeom prst="rect">
            <a:avLst/>
          </a:prstGeom>
          <a:noFill/>
          <a:ln>
            <a:noFill/>
          </a:ln>
        </p:spPr>
        <p:txBody>
          <a:bodyPr spcFirstLastPara="1" wrap="square" lIns="91425" tIns="45700" rIns="91425" bIns="45700" anchor="b"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
        <p:nvSpPr>
          <p:cNvPr id="28" name="Google Shape;28;p20"/>
          <p:cNvSpPr/>
          <p:nvPr/>
        </p:nvSpPr>
        <p:spPr>
          <a:xfrm>
            <a:off x="0" y="-1"/>
            <a:ext cx="365760" cy="6854456"/>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29" name="Google Shape;29;p20"/>
          <p:cNvSpPr/>
          <p:nvPr/>
        </p:nvSpPr>
        <p:spPr>
          <a:xfrm>
            <a:off x="309558" y="680477"/>
            <a:ext cx="45720"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30" name="Google Shape;30;p20"/>
          <p:cNvSpPr/>
          <p:nvPr/>
        </p:nvSpPr>
        <p:spPr>
          <a:xfrm>
            <a:off x="269073" y="680477"/>
            <a:ext cx="27432"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31" name="Google Shape;31;p20"/>
          <p:cNvSpPr/>
          <p:nvPr/>
        </p:nvSpPr>
        <p:spPr>
          <a:xfrm>
            <a:off x="250020" y="680477"/>
            <a:ext cx="9144"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32" name="Google Shape;32;p20"/>
          <p:cNvSpPr/>
          <p:nvPr/>
        </p:nvSpPr>
        <p:spPr>
          <a:xfrm>
            <a:off x="221768" y="680477"/>
            <a:ext cx="9144"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33" name="Google Shape;33;p20"/>
          <p:cNvSpPr txBox="1">
            <a:spLocks noGrp="1"/>
          </p:cNvSpPr>
          <p:nvPr>
            <p:ph type="ctrTitle"/>
          </p:nvPr>
        </p:nvSpPr>
        <p:spPr>
          <a:xfrm>
            <a:off x="914400" y="4343400"/>
            <a:ext cx="7772400" cy="1975104"/>
          </a:xfrm>
          <a:prstGeom prst="rect">
            <a:avLst/>
          </a:prstGeom>
          <a:noFill/>
          <a:ln>
            <a:noFill/>
          </a:ln>
        </p:spPr>
        <p:txBody>
          <a:bodyPr spcFirstLastPara="1" wrap="square" lIns="91425" tIns="45700" rIns="91425" bIns="45700" anchor="t" anchorCtr="0">
            <a:noAutofit/>
          </a:bodyPr>
          <a:lstStyle>
            <a:lvl1pPr marR="9144" lvl="0" algn="l">
              <a:spcBef>
                <a:spcPts val="0"/>
              </a:spcBef>
              <a:spcAft>
                <a:spcPts val="0"/>
              </a:spcAft>
              <a:buClr>
                <a:srgbClr val="C1EDFF"/>
              </a:buClr>
              <a:buSzPts val="4000"/>
              <a:buFont typeface="Consolas"/>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20"/>
          <p:cNvSpPr txBox="1">
            <a:spLocks noGrp="1"/>
          </p:cNvSpPr>
          <p:nvPr>
            <p:ph type="subTitle" idx="1"/>
          </p:nvPr>
        </p:nvSpPr>
        <p:spPr>
          <a:xfrm>
            <a:off x="914400" y="2834640"/>
            <a:ext cx="7772400" cy="1508760"/>
          </a:xfrm>
          <a:prstGeom prst="rect">
            <a:avLst/>
          </a:prstGeom>
          <a:noFill/>
          <a:ln>
            <a:noFill/>
          </a:ln>
        </p:spPr>
        <p:txBody>
          <a:bodyPr spcFirstLastPara="1" wrap="square" lIns="100575" tIns="45700" rIns="91425" bIns="45700" anchor="b" anchorCtr="0">
            <a:normAutofit/>
          </a:bodyPr>
          <a:lstStyle>
            <a:lvl1pPr lvl="0" algn="l">
              <a:spcBef>
                <a:spcPts val="0"/>
              </a:spcBef>
              <a:spcAft>
                <a:spcPts val="0"/>
              </a:spcAft>
              <a:buSzPts val="1900"/>
              <a:buNone/>
              <a:defRPr sz="2000">
                <a:solidFill>
                  <a:schemeClr val="lt1"/>
                </a:solidFill>
              </a:defRPr>
            </a:lvl1pPr>
            <a:lvl2pPr lvl="1" algn="ctr">
              <a:spcBef>
                <a:spcPts val="360"/>
              </a:spcBef>
              <a:spcAft>
                <a:spcPts val="0"/>
              </a:spcAft>
              <a:buSzPts val="1620"/>
              <a:buNone/>
              <a:defRPr/>
            </a:lvl2pPr>
            <a:lvl3pPr lvl="2" algn="ctr">
              <a:spcBef>
                <a:spcPts val="360"/>
              </a:spcBef>
              <a:spcAft>
                <a:spcPts val="0"/>
              </a:spcAft>
              <a:buSzPts val="1800"/>
              <a:buNone/>
              <a:defRPr/>
            </a:lvl3pPr>
            <a:lvl4pPr lvl="3" algn="ctr">
              <a:spcBef>
                <a:spcPts val="360"/>
              </a:spcBef>
              <a:spcAft>
                <a:spcPts val="0"/>
              </a:spcAft>
              <a:buSzPts val="1800"/>
              <a:buNone/>
              <a:defRPr/>
            </a:lvl4pPr>
            <a:lvl5pPr lvl="4" algn="ctr">
              <a:spcBef>
                <a:spcPts val="360"/>
              </a:spcBef>
              <a:spcAft>
                <a:spcPts val="0"/>
              </a:spcAft>
              <a:buSzPts val="1800"/>
              <a:buNone/>
              <a:defRPr/>
            </a:lvl5pPr>
            <a:lvl6pPr lvl="5" algn="ctr">
              <a:spcBef>
                <a:spcPts val="360"/>
              </a:spcBef>
              <a:spcAft>
                <a:spcPts val="0"/>
              </a:spcAft>
              <a:buSzPts val="1800"/>
              <a:buNone/>
              <a:defRPr/>
            </a:lvl6pPr>
            <a:lvl7pPr lvl="6" algn="ctr">
              <a:spcBef>
                <a:spcPts val="360"/>
              </a:spcBef>
              <a:spcAft>
                <a:spcPts val="0"/>
              </a:spcAft>
              <a:buSzPts val="180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a:endParaRPr/>
          </a:p>
        </p:txBody>
      </p:sp>
      <p:sp>
        <p:nvSpPr>
          <p:cNvPr id="35" name="Google Shape;35;p20"/>
          <p:cNvSpPr/>
          <p:nvPr/>
        </p:nvSpPr>
        <p:spPr>
          <a:xfrm>
            <a:off x="255291" y="5047394"/>
            <a:ext cx="73152" cy="169164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36" name="Google Shape;36;p20"/>
          <p:cNvSpPr/>
          <p:nvPr/>
        </p:nvSpPr>
        <p:spPr>
          <a:xfrm>
            <a:off x="255291" y="4796819"/>
            <a:ext cx="73152" cy="2286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37" name="Google Shape;37;p20"/>
          <p:cNvSpPr/>
          <p:nvPr/>
        </p:nvSpPr>
        <p:spPr>
          <a:xfrm>
            <a:off x="255291" y="4637685"/>
            <a:ext cx="73152" cy="13716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38" name="Google Shape;38;p20"/>
          <p:cNvSpPr/>
          <p:nvPr/>
        </p:nvSpPr>
        <p:spPr>
          <a:xfrm>
            <a:off x="255291" y="4542559"/>
            <a:ext cx="73152" cy="73152"/>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9"/>
        <p:cNvGrpSpPr/>
        <p:nvPr/>
      </p:nvGrpSpPr>
      <p:grpSpPr>
        <a:xfrm>
          <a:off x="0" y="0"/>
          <a:ext cx="0" cy="0"/>
          <a:chOff x="0" y="0"/>
          <a:chExt cx="0" cy="0"/>
        </a:xfrm>
      </p:grpSpPr>
      <p:sp>
        <p:nvSpPr>
          <p:cNvPr id="40" name="Google Shape;40;p21"/>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rgbClr val="C1ED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21"/>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lvl1pPr marL="457200" lvl="0" indent="-337185" algn="l">
              <a:spcBef>
                <a:spcPts val="700"/>
              </a:spcBef>
              <a:spcAft>
                <a:spcPts val="0"/>
              </a:spcAft>
              <a:buSzPts val="1710"/>
              <a:buChar char="▪"/>
              <a:defRPr/>
            </a:lvl1pPr>
            <a:lvl2pPr marL="914400" lvl="1" indent="-331469" algn="l">
              <a:spcBef>
                <a:spcPts val="360"/>
              </a:spcBef>
              <a:spcAft>
                <a:spcPts val="0"/>
              </a:spcAft>
              <a:buSzPts val="1620"/>
              <a:buChar char="🢭"/>
              <a:defRPr/>
            </a:lvl2pPr>
            <a:lvl3pPr marL="1371600" lvl="2" indent="-342900" algn="l">
              <a:spcBef>
                <a:spcPts val="360"/>
              </a:spcBef>
              <a:spcAft>
                <a:spcPts val="0"/>
              </a:spcAft>
              <a:buSzPts val="1800"/>
              <a:buChar char="■"/>
              <a:defRPr/>
            </a:lvl3pPr>
            <a:lvl4pPr marL="1828800" lvl="3" indent="-342900" algn="l">
              <a:spcBef>
                <a:spcPts val="360"/>
              </a:spcBef>
              <a:spcAft>
                <a:spcPts val="0"/>
              </a:spcAft>
              <a:buSzPts val="1800"/>
              <a:buChar char="🢝"/>
              <a:defRPr/>
            </a:lvl4pPr>
            <a:lvl5pPr marL="2286000" lvl="4" indent="-342900" algn="l">
              <a:spcBef>
                <a:spcPts val="360"/>
              </a:spcBef>
              <a:spcAft>
                <a:spcPts val="0"/>
              </a:spcAft>
              <a:buSzPts val="1800"/>
              <a:buChar char="●"/>
              <a:defRPr/>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2" name="Google Shape;42;p21"/>
          <p:cNvSpPr txBox="1">
            <a:spLocks noGrp="1"/>
          </p:cNvSpPr>
          <p:nvPr>
            <p:ph type="dt" idx="10"/>
          </p:nvPr>
        </p:nvSpPr>
        <p:spPr>
          <a:xfrm>
            <a:off x="6477000" y="6416675"/>
            <a:ext cx="213360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1"/>
          <p:cNvSpPr txBox="1">
            <a:spLocks noGrp="1"/>
          </p:cNvSpPr>
          <p:nvPr>
            <p:ph type="ftr" idx="11"/>
          </p:nvPr>
        </p:nvSpPr>
        <p:spPr>
          <a:xfrm>
            <a:off x="914400" y="6416675"/>
            <a:ext cx="5562600"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1"/>
          <p:cNvSpPr txBox="1">
            <a:spLocks noGrp="1"/>
          </p:cNvSpPr>
          <p:nvPr>
            <p:ph type="sldNum" idx="12"/>
          </p:nvPr>
        </p:nvSpPr>
        <p:spPr>
          <a:xfrm>
            <a:off x="8610600" y="6416675"/>
            <a:ext cx="457200" cy="365125"/>
          </a:xfrm>
          <a:prstGeom prst="rect">
            <a:avLst/>
          </a:prstGeom>
          <a:noFill/>
          <a:ln>
            <a:noFill/>
          </a:ln>
        </p:spPr>
        <p:txBody>
          <a:bodyPr spcFirstLastPara="1" wrap="square" lIns="91425" tIns="45700" rIns="91425" bIns="45700" anchor="b"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5"/>
        <p:cNvGrpSpPr/>
        <p:nvPr/>
      </p:nvGrpSpPr>
      <p:grpSpPr>
        <a:xfrm>
          <a:off x="0" y="0"/>
          <a:ext cx="0" cy="0"/>
          <a:chOff x="0" y="0"/>
          <a:chExt cx="0" cy="0"/>
        </a:xfrm>
      </p:grpSpPr>
      <p:sp>
        <p:nvSpPr>
          <p:cNvPr id="46" name="Google Shape;46;p22"/>
          <p:cNvSpPr/>
          <p:nvPr/>
        </p:nvSpPr>
        <p:spPr>
          <a:xfrm>
            <a:off x="4828952" y="1073888"/>
            <a:ext cx="4322136" cy="5791200"/>
          </a:xfrm>
          <a:custGeom>
            <a:avLst/>
            <a:gdLst/>
            <a:ahLst/>
            <a:cxnLst/>
            <a:rect l="l" t="t" r="r" b="b"/>
            <a:pathLst>
              <a:path w="2736" h="3648" extrusionOk="0">
                <a:moveTo>
                  <a:pt x="0" y="3648"/>
                </a:moveTo>
                <a:lnTo>
                  <a:pt x="720" y="2016"/>
                </a:lnTo>
                <a:lnTo>
                  <a:pt x="2736" y="672"/>
                </a:lnTo>
                <a:lnTo>
                  <a:pt x="2736" y="720"/>
                </a:lnTo>
                <a:lnTo>
                  <a:pt x="744" y="2038"/>
                </a:lnTo>
                <a:lnTo>
                  <a:pt x="48" y="3648"/>
                </a:lnTo>
                <a:lnTo>
                  <a:pt x="48" y="3648"/>
                </a:lnTo>
                <a:close/>
              </a:path>
            </a:pathLst>
          </a:custGeom>
          <a:noFill/>
          <a:ln w="9525" cap="flat" cmpd="sng">
            <a:solidFill>
              <a:schemeClr val="accent2">
                <a:alpha val="52941"/>
              </a:schemeClr>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47" name="Google Shape;47;p22"/>
          <p:cNvSpPr/>
          <p:nvPr/>
        </p:nvSpPr>
        <p:spPr>
          <a:xfrm>
            <a:off x="373966" y="0"/>
            <a:ext cx="5514536" cy="6615332"/>
          </a:xfrm>
          <a:custGeom>
            <a:avLst/>
            <a:gdLst/>
            <a:ahLst/>
            <a:cxnLst/>
            <a:rect l="l" t="t" r="r" b="b"/>
            <a:pathLst>
              <a:path w="3504" h="4128" extrusionOk="0">
                <a:moveTo>
                  <a:pt x="0" y="4080"/>
                </a:moveTo>
                <a:lnTo>
                  <a:pt x="0" y="4128"/>
                </a:lnTo>
                <a:lnTo>
                  <a:pt x="3504" y="2640"/>
                </a:lnTo>
                <a:lnTo>
                  <a:pt x="2880" y="0"/>
                </a:lnTo>
                <a:lnTo>
                  <a:pt x="2832" y="0"/>
                </a:lnTo>
                <a:lnTo>
                  <a:pt x="3465" y="2619"/>
                </a:lnTo>
                <a:lnTo>
                  <a:pt x="0" y="4080"/>
                </a:lnTo>
                <a:close/>
              </a:path>
            </a:pathLst>
          </a:custGeom>
          <a:noFill/>
          <a:ln w="9525" cap="flat" cmpd="sng">
            <a:solidFill>
              <a:schemeClr val="accent2">
                <a:alpha val="52941"/>
              </a:schemeClr>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48" name="Google Shape;48;p22"/>
          <p:cNvSpPr/>
          <p:nvPr/>
        </p:nvSpPr>
        <p:spPr>
          <a:xfrm rot="5236414">
            <a:off x="4462128" y="1483600"/>
            <a:ext cx="4114800" cy="1188720"/>
          </a:xfrm>
          <a:custGeom>
            <a:avLst/>
            <a:gdLst/>
            <a:ahLst/>
            <a:cxnLst/>
            <a:rect l="l" t="t" r="r" b="b"/>
            <a:pathLst>
              <a:path w="3552" h="1344" extrusionOk="0">
                <a:moveTo>
                  <a:pt x="0" y="0"/>
                </a:moveTo>
                <a:lnTo>
                  <a:pt x="3552" y="1344"/>
                </a:lnTo>
                <a:lnTo>
                  <a:pt x="0" y="48"/>
                </a:lnTo>
                <a:lnTo>
                  <a:pt x="0" y="0"/>
                </a:lnTo>
                <a:close/>
              </a:path>
            </a:pathLst>
          </a:custGeom>
          <a:solidFill>
            <a:srgbClr val="566885">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49" name="Google Shape;49;p22"/>
          <p:cNvSpPr/>
          <p:nvPr/>
        </p:nvSpPr>
        <p:spPr>
          <a:xfrm>
            <a:off x="5943600" y="0"/>
            <a:ext cx="2743200" cy="4267200"/>
          </a:xfrm>
          <a:custGeom>
            <a:avLst/>
            <a:gdLst/>
            <a:ahLst/>
            <a:cxnLst/>
            <a:rect l="l" t="t" r="r" b="b"/>
            <a:pathLst>
              <a:path w="1728" h="2688" extrusionOk="0">
                <a:moveTo>
                  <a:pt x="1104" y="0"/>
                </a:moveTo>
                <a:lnTo>
                  <a:pt x="1728" y="0"/>
                </a:lnTo>
                <a:lnTo>
                  <a:pt x="0" y="2688"/>
                </a:lnTo>
                <a:lnTo>
                  <a:pt x="1104" y="0"/>
                </a:lnTo>
                <a:close/>
              </a:path>
            </a:pathLst>
          </a:custGeom>
          <a:solidFill>
            <a:srgbClr val="536888">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50" name="Google Shape;50;p22"/>
          <p:cNvSpPr/>
          <p:nvPr/>
        </p:nvSpPr>
        <p:spPr>
          <a:xfrm>
            <a:off x="5943600" y="4267200"/>
            <a:ext cx="3200400" cy="1143000"/>
          </a:xfrm>
          <a:custGeom>
            <a:avLst/>
            <a:gdLst/>
            <a:ahLst/>
            <a:cxnLst/>
            <a:rect l="l" t="t" r="r" b="b"/>
            <a:pathLst>
              <a:path w="2016" h="720" extrusionOk="0">
                <a:moveTo>
                  <a:pt x="0" y="0"/>
                </a:moveTo>
                <a:lnTo>
                  <a:pt x="2016" y="240"/>
                </a:lnTo>
                <a:lnTo>
                  <a:pt x="2016" y="720"/>
                </a:lnTo>
                <a:lnTo>
                  <a:pt x="0" y="0"/>
                </a:lnTo>
                <a:close/>
              </a:path>
            </a:pathLst>
          </a:custGeom>
          <a:solidFill>
            <a:srgbClr val="536888">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51" name="Google Shape;51;p22"/>
          <p:cNvSpPr/>
          <p:nvPr/>
        </p:nvSpPr>
        <p:spPr>
          <a:xfrm>
            <a:off x="5943600" y="0"/>
            <a:ext cx="1371600" cy="4267200"/>
          </a:xfrm>
          <a:custGeom>
            <a:avLst/>
            <a:gdLst/>
            <a:ahLst/>
            <a:cxnLst/>
            <a:rect l="l" t="t" r="r" b="b"/>
            <a:pathLst>
              <a:path w="864" h="2688" extrusionOk="0">
                <a:moveTo>
                  <a:pt x="864" y="0"/>
                </a:moveTo>
                <a:lnTo>
                  <a:pt x="0" y="2688"/>
                </a:lnTo>
                <a:lnTo>
                  <a:pt x="768" y="0"/>
                </a:lnTo>
                <a:lnTo>
                  <a:pt x="864" y="0"/>
                </a:lnTo>
                <a:close/>
              </a:path>
            </a:pathLst>
          </a:custGeom>
          <a:solidFill>
            <a:srgbClr val="536888">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52" name="Google Shape;52;p22"/>
          <p:cNvSpPr/>
          <p:nvPr/>
        </p:nvSpPr>
        <p:spPr>
          <a:xfrm>
            <a:off x="5948363" y="4246563"/>
            <a:ext cx="2090737" cy="2611437"/>
          </a:xfrm>
          <a:custGeom>
            <a:avLst/>
            <a:gdLst/>
            <a:ahLst/>
            <a:cxnLst/>
            <a:rect l="l" t="t" r="r" b="b"/>
            <a:pathLst>
              <a:path w="1317" h="1645" extrusionOk="0">
                <a:moveTo>
                  <a:pt x="1071" y="1645"/>
                </a:moveTo>
                <a:lnTo>
                  <a:pt x="1317" y="1645"/>
                </a:lnTo>
                <a:lnTo>
                  <a:pt x="0" y="0"/>
                </a:lnTo>
                <a:lnTo>
                  <a:pt x="1071" y="1645"/>
                </a:lnTo>
                <a:close/>
              </a:path>
            </a:pathLst>
          </a:custGeom>
          <a:solidFill>
            <a:srgbClr val="536888">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53" name="Google Shape;53;p22"/>
          <p:cNvSpPr/>
          <p:nvPr/>
        </p:nvSpPr>
        <p:spPr>
          <a:xfrm>
            <a:off x="5943600" y="4267200"/>
            <a:ext cx="1600200" cy="2590800"/>
          </a:xfrm>
          <a:custGeom>
            <a:avLst/>
            <a:gdLst/>
            <a:ahLst/>
            <a:cxnLst/>
            <a:rect l="l" t="t" r="r" b="b"/>
            <a:pathLst>
              <a:path w="1008" h="1632" extrusionOk="0">
                <a:moveTo>
                  <a:pt x="1008" y="1632"/>
                </a:moveTo>
                <a:lnTo>
                  <a:pt x="0" y="0"/>
                </a:lnTo>
                <a:lnTo>
                  <a:pt x="960" y="1632"/>
                </a:lnTo>
                <a:lnTo>
                  <a:pt x="1008" y="1632"/>
                </a:lnTo>
                <a:close/>
              </a:path>
            </a:pathLst>
          </a:custGeom>
          <a:solidFill>
            <a:srgbClr val="536888">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54" name="Google Shape;54;p22"/>
          <p:cNvSpPr/>
          <p:nvPr/>
        </p:nvSpPr>
        <p:spPr>
          <a:xfrm>
            <a:off x="5943600" y="1371600"/>
            <a:ext cx="3200400" cy="2895600"/>
          </a:xfrm>
          <a:custGeom>
            <a:avLst/>
            <a:gdLst/>
            <a:ahLst/>
            <a:cxnLst/>
            <a:rect l="l" t="t" r="r" b="b"/>
            <a:pathLst>
              <a:path w="2016" h="1824" extrusionOk="0">
                <a:moveTo>
                  <a:pt x="2016" y="0"/>
                </a:moveTo>
                <a:lnTo>
                  <a:pt x="2016" y="144"/>
                </a:lnTo>
                <a:lnTo>
                  <a:pt x="0" y="1824"/>
                </a:lnTo>
                <a:lnTo>
                  <a:pt x="2016" y="0"/>
                </a:lnTo>
                <a:close/>
              </a:path>
            </a:pathLst>
          </a:custGeom>
          <a:solidFill>
            <a:srgbClr val="536888">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55" name="Google Shape;55;p22"/>
          <p:cNvSpPr/>
          <p:nvPr/>
        </p:nvSpPr>
        <p:spPr>
          <a:xfrm>
            <a:off x="5943600" y="1752600"/>
            <a:ext cx="3200400" cy="2514600"/>
          </a:xfrm>
          <a:custGeom>
            <a:avLst/>
            <a:gdLst/>
            <a:ahLst/>
            <a:cxnLst/>
            <a:rect l="l" t="t" r="r" b="b"/>
            <a:pathLst>
              <a:path w="2016" h="1584" extrusionOk="0">
                <a:moveTo>
                  <a:pt x="2016" y="0"/>
                </a:moveTo>
                <a:lnTo>
                  <a:pt x="0" y="1584"/>
                </a:lnTo>
                <a:lnTo>
                  <a:pt x="2016" y="48"/>
                </a:lnTo>
                <a:lnTo>
                  <a:pt x="2016" y="0"/>
                </a:lnTo>
                <a:close/>
              </a:path>
            </a:pathLst>
          </a:custGeom>
          <a:solidFill>
            <a:srgbClr val="536888">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56" name="Google Shape;56;p22"/>
          <p:cNvSpPr/>
          <p:nvPr/>
        </p:nvSpPr>
        <p:spPr>
          <a:xfrm>
            <a:off x="990600" y="4267200"/>
            <a:ext cx="4953000" cy="2590800"/>
          </a:xfrm>
          <a:custGeom>
            <a:avLst/>
            <a:gdLst/>
            <a:ahLst/>
            <a:cxnLst/>
            <a:rect l="l" t="t" r="r" b="b"/>
            <a:pathLst>
              <a:path w="3120" h="1632" extrusionOk="0">
                <a:moveTo>
                  <a:pt x="0" y="1632"/>
                </a:moveTo>
                <a:lnTo>
                  <a:pt x="3120" y="0"/>
                </a:lnTo>
                <a:lnTo>
                  <a:pt x="1056" y="1632"/>
                </a:lnTo>
                <a:lnTo>
                  <a:pt x="0" y="1632"/>
                </a:lnTo>
                <a:close/>
              </a:path>
            </a:pathLst>
          </a:custGeom>
          <a:solidFill>
            <a:srgbClr val="536888">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57" name="Google Shape;57;p22"/>
          <p:cNvSpPr/>
          <p:nvPr/>
        </p:nvSpPr>
        <p:spPr>
          <a:xfrm>
            <a:off x="533400" y="4267200"/>
            <a:ext cx="5334000" cy="2590800"/>
          </a:xfrm>
          <a:custGeom>
            <a:avLst/>
            <a:gdLst/>
            <a:ahLst/>
            <a:cxnLst/>
            <a:rect l="l" t="t" r="r" b="b"/>
            <a:pathLst>
              <a:path w="3360" h="1632" extrusionOk="0">
                <a:moveTo>
                  <a:pt x="0" y="1632"/>
                </a:moveTo>
                <a:lnTo>
                  <a:pt x="3360" y="0"/>
                </a:lnTo>
                <a:lnTo>
                  <a:pt x="144" y="1632"/>
                </a:lnTo>
                <a:lnTo>
                  <a:pt x="0" y="1632"/>
                </a:lnTo>
                <a:close/>
              </a:path>
            </a:pathLst>
          </a:custGeom>
          <a:solidFill>
            <a:srgbClr val="536888">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58" name="Google Shape;58;p22"/>
          <p:cNvSpPr/>
          <p:nvPr/>
        </p:nvSpPr>
        <p:spPr>
          <a:xfrm>
            <a:off x="366824" y="2438400"/>
            <a:ext cx="5638800" cy="1828800"/>
          </a:xfrm>
          <a:custGeom>
            <a:avLst/>
            <a:gdLst/>
            <a:ahLst/>
            <a:cxnLst/>
            <a:rect l="l" t="t" r="r" b="b"/>
            <a:pathLst>
              <a:path w="3552" h="1152" extrusionOk="0">
                <a:moveTo>
                  <a:pt x="0" y="0"/>
                </a:moveTo>
                <a:lnTo>
                  <a:pt x="3504" y="1152"/>
                </a:lnTo>
                <a:lnTo>
                  <a:pt x="0" y="384"/>
                </a:lnTo>
                <a:lnTo>
                  <a:pt x="0" y="0"/>
                </a:lnTo>
                <a:close/>
              </a:path>
            </a:pathLst>
          </a:custGeom>
          <a:solidFill>
            <a:srgbClr val="536888">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59" name="Google Shape;59;p22"/>
          <p:cNvSpPr/>
          <p:nvPr/>
        </p:nvSpPr>
        <p:spPr>
          <a:xfrm>
            <a:off x="366824" y="2133600"/>
            <a:ext cx="5638800" cy="2133600"/>
          </a:xfrm>
          <a:custGeom>
            <a:avLst/>
            <a:gdLst/>
            <a:ahLst/>
            <a:cxnLst/>
            <a:rect l="l" t="t" r="r" b="b"/>
            <a:pathLst>
              <a:path w="3552" h="1344" extrusionOk="0">
                <a:moveTo>
                  <a:pt x="0" y="0"/>
                </a:moveTo>
                <a:lnTo>
                  <a:pt x="3552" y="1344"/>
                </a:lnTo>
                <a:lnTo>
                  <a:pt x="0" y="48"/>
                </a:lnTo>
                <a:lnTo>
                  <a:pt x="0" y="0"/>
                </a:lnTo>
                <a:close/>
              </a:path>
            </a:pathLst>
          </a:custGeom>
          <a:solidFill>
            <a:srgbClr val="536888">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60" name="Google Shape;60;p22"/>
          <p:cNvSpPr/>
          <p:nvPr/>
        </p:nvSpPr>
        <p:spPr>
          <a:xfrm>
            <a:off x="4572000" y="4267200"/>
            <a:ext cx="1371600" cy="2590800"/>
          </a:xfrm>
          <a:custGeom>
            <a:avLst/>
            <a:gdLst/>
            <a:ahLst/>
            <a:cxnLst/>
            <a:rect l="l" t="t" r="r" b="b"/>
            <a:pathLst>
              <a:path w="864" h="1632" extrusionOk="0">
                <a:moveTo>
                  <a:pt x="0" y="1632"/>
                </a:moveTo>
                <a:lnTo>
                  <a:pt x="96" y="1632"/>
                </a:lnTo>
                <a:lnTo>
                  <a:pt x="864" y="0"/>
                </a:lnTo>
                <a:lnTo>
                  <a:pt x="0" y="1632"/>
                </a:lnTo>
                <a:close/>
              </a:path>
            </a:pathLst>
          </a:custGeom>
          <a:solidFill>
            <a:srgbClr val="566885">
              <a:alpha val="2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61" name="Google Shape;61;p22"/>
          <p:cNvSpPr txBox="1">
            <a:spLocks noGrp="1"/>
          </p:cNvSpPr>
          <p:nvPr>
            <p:ph type="body" idx="1"/>
          </p:nvPr>
        </p:nvSpPr>
        <p:spPr>
          <a:xfrm>
            <a:off x="706902" y="1351672"/>
            <a:ext cx="5718048" cy="977486"/>
          </a:xfrm>
          <a:prstGeom prst="rect">
            <a:avLst/>
          </a:prstGeom>
          <a:noFill/>
          <a:ln>
            <a:noFill/>
          </a:ln>
        </p:spPr>
        <p:txBody>
          <a:bodyPr spcFirstLastPara="1" wrap="square" lIns="82275" tIns="45700" rIns="91425" bIns="0" anchor="t" anchorCtr="0">
            <a:normAutofit/>
          </a:bodyPr>
          <a:lstStyle>
            <a:lvl1pPr marL="457200" lvl="0" indent="-228600" algn="l">
              <a:spcBef>
                <a:spcPts val="700"/>
              </a:spcBef>
              <a:spcAft>
                <a:spcPts val="0"/>
              </a:spcAft>
              <a:buSzPts val="1900"/>
              <a:buNone/>
              <a:defRPr sz="2000">
                <a:solidFill>
                  <a:schemeClr val="lt1"/>
                </a:solidFill>
              </a:defRPr>
            </a:lvl1pPr>
            <a:lvl2pPr marL="914400" lvl="1" indent="-228600" algn="l">
              <a:spcBef>
                <a:spcPts val="360"/>
              </a:spcBef>
              <a:spcAft>
                <a:spcPts val="0"/>
              </a:spcAft>
              <a:buSzPts val="1620"/>
              <a:buNone/>
              <a:defRPr sz="1800">
                <a:solidFill>
                  <a:schemeClr val="lt1"/>
                </a:solidFill>
              </a:defRPr>
            </a:lvl2pPr>
            <a:lvl3pPr marL="1371600" lvl="2" indent="-228600" algn="l">
              <a:spcBef>
                <a:spcPts val="320"/>
              </a:spcBef>
              <a:spcAft>
                <a:spcPts val="0"/>
              </a:spcAft>
              <a:buSzPts val="1600"/>
              <a:buNone/>
              <a:defRPr sz="1600">
                <a:solidFill>
                  <a:schemeClr val="lt1"/>
                </a:solidFill>
              </a:defRPr>
            </a:lvl3pPr>
            <a:lvl4pPr marL="1828800" lvl="3" indent="-228600" algn="l">
              <a:spcBef>
                <a:spcPts val="280"/>
              </a:spcBef>
              <a:spcAft>
                <a:spcPts val="0"/>
              </a:spcAft>
              <a:buSzPts val="1400"/>
              <a:buNone/>
              <a:defRPr sz="1400">
                <a:solidFill>
                  <a:schemeClr val="lt1"/>
                </a:solidFill>
              </a:defRPr>
            </a:lvl4pPr>
            <a:lvl5pPr marL="2286000" lvl="4" indent="-228600" algn="l">
              <a:spcBef>
                <a:spcPts val="280"/>
              </a:spcBef>
              <a:spcAft>
                <a:spcPts val="0"/>
              </a:spcAft>
              <a:buSzPts val="1400"/>
              <a:buNone/>
              <a:defRPr sz="1400">
                <a:solidFill>
                  <a:schemeClr val="lt1"/>
                </a:solidFill>
              </a:defRPr>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2" name="Google Shape;62;p22"/>
          <p:cNvSpPr txBox="1">
            <a:spLocks noGrp="1"/>
          </p:cNvSpPr>
          <p:nvPr>
            <p:ph type="dt" idx="10"/>
          </p:nvPr>
        </p:nvSpPr>
        <p:spPr>
          <a:xfrm>
            <a:off x="6477000" y="6416675"/>
            <a:ext cx="213360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2"/>
          <p:cNvSpPr txBox="1">
            <a:spLocks noGrp="1"/>
          </p:cNvSpPr>
          <p:nvPr>
            <p:ph type="ftr" idx="11"/>
          </p:nvPr>
        </p:nvSpPr>
        <p:spPr>
          <a:xfrm>
            <a:off x="914400" y="6416675"/>
            <a:ext cx="5562600"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2"/>
          <p:cNvSpPr txBox="1">
            <a:spLocks noGrp="1"/>
          </p:cNvSpPr>
          <p:nvPr>
            <p:ph type="sldNum" idx="12"/>
          </p:nvPr>
        </p:nvSpPr>
        <p:spPr>
          <a:xfrm>
            <a:off x="8610600" y="6416675"/>
            <a:ext cx="457200" cy="365125"/>
          </a:xfrm>
          <a:prstGeom prst="rect">
            <a:avLst/>
          </a:prstGeom>
          <a:noFill/>
          <a:ln>
            <a:noFill/>
          </a:ln>
        </p:spPr>
        <p:txBody>
          <a:bodyPr spcFirstLastPara="1" wrap="square" lIns="91425" tIns="45700" rIns="91425" bIns="45700" anchor="b"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
        <p:nvSpPr>
          <p:cNvPr id="65" name="Google Shape;65;p22"/>
          <p:cNvSpPr/>
          <p:nvPr/>
        </p:nvSpPr>
        <p:spPr>
          <a:xfrm>
            <a:off x="363160" y="402264"/>
            <a:ext cx="8503920" cy="886265"/>
          </a:xfrm>
          <a:prstGeom prst="rect">
            <a:avLst/>
          </a:prstGeom>
          <a:solidFill>
            <a:srgbClr val="566885">
              <a:alpha val="4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66" name="Google Shape;66;p22"/>
          <p:cNvSpPr txBox="1">
            <a:spLocks noGrp="1"/>
          </p:cNvSpPr>
          <p:nvPr>
            <p:ph type="title"/>
          </p:nvPr>
        </p:nvSpPr>
        <p:spPr>
          <a:xfrm>
            <a:off x="706902" y="512064"/>
            <a:ext cx="8156448" cy="777240"/>
          </a:xfrm>
          <a:prstGeom prst="rect">
            <a:avLst/>
          </a:prstGeom>
          <a:noFill/>
          <a:ln>
            <a:noFill/>
          </a:ln>
        </p:spPr>
        <p:txBody>
          <a:bodyPr spcFirstLastPara="1" wrap="square" lIns="91425" tIns="64000" rIns="91425" bIns="45700" anchor="t" anchorCtr="0">
            <a:noAutofit/>
          </a:bodyPr>
          <a:lstStyle>
            <a:lvl1pPr lvl="0" algn="l">
              <a:spcBef>
                <a:spcPts val="0"/>
              </a:spcBef>
              <a:spcAft>
                <a:spcPts val="0"/>
              </a:spcAft>
              <a:buClr>
                <a:srgbClr val="C1EDFF"/>
              </a:buClr>
              <a:buSzPts val="3800"/>
              <a:buFont typeface="Consolas"/>
              <a:buNone/>
              <a:defRPr sz="3800" b="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2"/>
          <p:cNvSpPr/>
          <p:nvPr/>
        </p:nvSpPr>
        <p:spPr>
          <a:xfrm flipH="1">
            <a:off x="371538" y="680477"/>
            <a:ext cx="27432"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68" name="Google Shape;68;p22"/>
          <p:cNvSpPr/>
          <p:nvPr/>
        </p:nvSpPr>
        <p:spPr>
          <a:xfrm flipH="1">
            <a:off x="411109" y="680477"/>
            <a:ext cx="27432"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69" name="Google Shape;69;p22"/>
          <p:cNvSpPr/>
          <p:nvPr/>
        </p:nvSpPr>
        <p:spPr>
          <a:xfrm flipH="1">
            <a:off x="448450" y="680477"/>
            <a:ext cx="9144"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70" name="Google Shape;70;p22"/>
          <p:cNvSpPr/>
          <p:nvPr/>
        </p:nvSpPr>
        <p:spPr>
          <a:xfrm flipH="1">
            <a:off x="476702" y="680477"/>
            <a:ext cx="9144"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71" name="Google Shape;71;p22"/>
          <p:cNvSpPr/>
          <p:nvPr/>
        </p:nvSpPr>
        <p:spPr>
          <a:xfrm>
            <a:off x="500478" y="680477"/>
            <a:ext cx="36576"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Two Content" type="twoObj">
  <p:cSld name="TWO_OBJECTS">
    <p:spTree>
      <p:nvGrpSpPr>
        <p:cNvPr id="1" name="Shape 72"/>
        <p:cNvGrpSpPr/>
        <p:nvPr/>
      </p:nvGrpSpPr>
      <p:grpSpPr>
        <a:xfrm>
          <a:off x="0" y="0"/>
          <a:ext cx="0" cy="0"/>
          <a:chOff x="0" y="0"/>
          <a:chExt cx="0" cy="0"/>
        </a:xfrm>
      </p:grpSpPr>
      <p:sp>
        <p:nvSpPr>
          <p:cNvPr id="73" name="Google Shape;73;p23"/>
          <p:cNvSpPr txBox="1">
            <a:spLocks noGrp="1"/>
          </p:cNvSpPr>
          <p:nvPr>
            <p:ph type="title"/>
          </p:nvPr>
        </p:nvSpPr>
        <p:spPr>
          <a:xfrm>
            <a:off x="457200" y="512064"/>
            <a:ext cx="8229600" cy="9144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rgbClr val="C1ED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3"/>
          <p:cNvSpPr txBox="1">
            <a:spLocks noGrp="1"/>
          </p:cNvSpPr>
          <p:nvPr>
            <p:ph type="body" idx="1"/>
          </p:nvPr>
        </p:nvSpPr>
        <p:spPr>
          <a:xfrm>
            <a:off x="464344" y="1770501"/>
            <a:ext cx="4038600" cy="4525963"/>
          </a:xfrm>
          <a:prstGeom prst="rect">
            <a:avLst/>
          </a:prstGeom>
          <a:noFill/>
          <a:ln>
            <a:noFill/>
          </a:ln>
        </p:spPr>
        <p:txBody>
          <a:bodyPr spcFirstLastPara="1" wrap="square" lIns="91425" tIns="45700" rIns="91425" bIns="45700" anchor="t" anchorCtr="0">
            <a:normAutofit/>
          </a:bodyPr>
          <a:lstStyle>
            <a:lvl1pPr marL="457200" lvl="0" indent="-397510" algn="l">
              <a:spcBef>
                <a:spcPts val="700"/>
              </a:spcBef>
              <a:spcAft>
                <a:spcPts val="0"/>
              </a:spcAft>
              <a:buSzPts val="2660"/>
              <a:buChar char="▪"/>
              <a:defRPr sz="2800"/>
            </a:lvl1pPr>
            <a:lvl2pPr marL="914400" lvl="1" indent="-365760" algn="l">
              <a:spcBef>
                <a:spcPts val="480"/>
              </a:spcBef>
              <a:spcAft>
                <a:spcPts val="0"/>
              </a:spcAft>
              <a:buSzPts val="2160"/>
              <a:buChar char="🢭"/>
              <a:defRPr sz="2400"/>
            </a:lvl2pPr>
            <a:lvl3pPr marL="1371600" lvl="2" indent="-355600" algn="l">
              <a:spcBef>
                <a:spcPts val="400"/>
              </a:spcBef>
              <a:spcAft>
                <a:spcPts val="0"/>
              </a:spcAft>
              <a:buSzPts val="2000"/>
              <a:buChar char="■"/>
              <a:defRPr sz="2000"/>
            </a:lvl3pPr>
            <a:lvl4pPr marL="1828800" lvl="3" indent="-342900" algn="l">
              <a:spcBef>
                <a:spcPts val="360"/>
              </a:spcBef>
              <a:spcAft>
                <a:spcPts val="0"/>
              </a:spcAft>
              <a:buSzPts val="1800"/>
              <a:buChar char="🢝"/>
              <a:defRPr sz="1800"/>
            </a:lvl4pPr>
            <a:lvl5pPr marL="2286000" lvl="4" indent="-342900" algn="l">
              <a:spcBef>
                <a:spcPts val="360"/>
              </a:spcBef>
              <a:spcAft>
                <a:spcPts val="0"/>
              </a:spcAft>
              <a:buSzPts val="1800"/>
              <a:buChar char="●"/>
              <a:defRPr sz="18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75" name="Google Shape;75;p23"/>
          <p:cNvSpPr txBox="1">
            <a:spLocks noGrp="1"/>
          </p:cNvSpPr>
          <p:nvPr>
            <p:ph type="body" idx="2"/>
          </p:nvPr>
        </p:nvSpPr>
        <p:spPr>
          <a:xfrm>
            <a:off x="4655344" y="1770501"/>
            <a:ext cx="4038600" cy="4525963"/>
          </a:xfrm>
          <a:prstGeom prst="rect">
            <a:avLst/>
          </a:prstGeom>
          <a:noFill/>
          <a:ln>
            <a:noFill/>
          </a:ln>
        </p:spPr>
        <p:txBody>
          <a:bodyPr spcFirstLastPara="1" wrap="square" lIns="91425" tIns="45700" rIns="91425" bIns="45700" anchor="t" anchorCtr="0">
            <a:normAutofit/>
          </a:bodyPr>
          <a:lstStyle>
            <a:lvl1pPr marL="457200" lvl="0" indent="-397510" algn="l">
              <a:spcBef>
                <a:spcPts val="700"/>
              </a:spcBef>
              <a:spcAft>
                <a:spcPts val="0"/>
              </a:spcAft>
              <a:buSzPts val="2660"/>
              <a:buChar char="▪"/>
              <a:defRPr sz="2800"/>
            </a:lvl1pPr>
            <a:lvl2pPr marL="914400" lvl="1" indent="-365760" algn="l">
              <a:spcBef>
                <a:spcPts val="480"/>
              </a:spcBef>
              <a:spcAft>
                <a:spcPts val="0"/>
              </a:spcAft>
              <a:buSzPts val="2160"/>
              <a:buChar char="🢭"/>
              <a:defRPr sz="2400"/>
            </a:lvl2pPr>
            <a:lvl3pPr marL="1371600" lvl="2" indent="-355600" algn="l">
              <a:spcBef>
                <a:spcPts val="400"/>
              </a:spcBef>
              <a:spcAft>
                <a:spcPts val="0"/>
              </a:spcAft>
              <a:buSzPts val="2000"/>
              <a:buChar char="■"/>
              <a:defRPr sz="2000"/>
            </a:lvl3pPr>
            <a:lvl4pPr marL="1828800" lvl="3" indent="-342900" algn="l">
              <a:spcBef>
                <a:spcPts val="360"/>
              </a:spcBef>
              <a:spcAft>
                <a:spcPts val="0"/>
              </a:spcAft>
              <a:buSzPts val="1800"/>
              <a:buChar char="🢝"/>
              <a:defRPr sz="1800"/>
            </a:lvl4pPr>
            <a:lvl5pPr marL="2286000" lvl="4" indent="-342900" algn="l">
              <a:spcBef>
                <a:spcPts val="360"/>
              </a:spcBef>
              <a:spcAft>
                <a:spcPts val="0"/>
              </a:spcAft>
              <a:buSzPts val="1800"/>
              <a:buChar char="●"/>
              <a:defRPr sz="18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76" name="Google Shape;76;p23"/>
          <p:cNvSpPr txBox="1">
            <a:spLocks noGrp="1"/>
          </p:cNvSpPr>
          <p:nvPr>
            <p:ph type="dt" idx="10"/>
          </p:nvPr>
        </p:nvSpPr>
        <p:spPr>
          <a:xfrm>
            <a:off x="6477000" y="6416675"/>
            <a:ext cx="213360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3"/>
          <p:cNvSpPr txBox="1">
            <a:spLocks noGrp="1"/>
          </p:cNvSpPr>
          <p:nvPr>
            <p:ph type="ftr" idx="11"/>
          </p:nvPr>
        </p:nvSpPr>
        <p:spPr>
          <a:xfrm>
            <a:off x="914400" y="6416675"/>
            <a:ext cx="5562600"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3"/>
          <p:cNvSpPr txBox="1">
            <a:spLocks noGrp="1"/>
          </p:cNvSpPr>
          <p:nvPr>
            <p:ph type="sldNum" idx="12"/>
          </p:nvPr>
        </p:nvSpPr>
        <p:spPr>
          <a:xfrm>
            <a:off x="8610600" y="6416675"/>
            <a:ext cx="457200" cy="365125"/>
          </a:xfrm>
          <a:prstGeom prst="rect">
            <a:avLst/>
          </a:prstGeom>
          <a:noFill/>
          <a:ln>
            <a:noFill/>
          </a:ln>
        </p:spPr>
        <p:txBody>
          <a:bodyPr spcFirstLastPara="1" wrap="square" lIns="91425" tIns="45700" rIns="91425" bIns="45700" anchor="b"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Comparison" type="twoTxTwoObj">
  <p:cSld name="TWO_OBJECTS_WITH_TEXT">
    <p:spTree>
      <p:nvGrpSpPr>
        <p:cNvPr id="1" name="Shape 79"/>
        <p:cNvGrpSpPr/>
        <p:nvPr/>
      </p:nvGrpSpPr>
      <p:grpSpPr>
        <a:xfrm>
          <a:off x="0" y="0"/>
          <a:ext cx="0" cy="0"/>
          <a:chOff x="0" y="0"/>
          <a:chExt cx="0" cy="0"/>
        </a:xfrm>
      </p:grpSpPr>
      <p:sp>
        <p:nvSpPr>
          <p:cNvPr id="80" name="Google Shape;80;p24"/>
          <p:cNvSpPr/>
          <p:nvPr/>
        </p:nvSpPr>
        <p:spPr>
          <a:xfrm>
            <a:off x="0" y="402265"/>
            <a:ext cx="8867080" cy="886265"/>
          </a:xfrm>
          <a:prstGeom prst="rect">
            <a:avLst/>
          </a:prstGeom>
          <a:solidFill>
            <a:srgbClr val="566885">
              <a:alpha val="4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81" name="Google Shape;81;p24"/>
          <p:cNvSpPr txBox="1">
            <a:spLocks noGrp="1"/>
          </p:cNvSpPr>
          <p:nvPr>
            <p:ph type="title"/>
          </p:nvPr>
        </p:nvSpPr>
        <p:spPr>
          <a:xfrm>
            <a:off x="504824" y="512064"/>
            <a:ext cx="7772400" cy="9144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rgbClr val="C1EDFF"/>
              </a:buClr>
              <a:buSzPts val="4000"/>
              <a:buFont typeface="Consolas"/>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24"/>
          <p:cNvSpPr txBox="1">
            <a:spLocks noGrp="1"/>
          </p:cNvSpPr>
          <p:nvPr>
            <p:ph type="body" idx="1"/>
          </p:nvPr>
        </p:nvSpPr>
        <p:spPr>
          <a:xfrm>
            <a:off x="457200" y="1809750"/>
            <a:ext cx="4040188" cy="639762"/>
          </a:xfrm>
          <a:prstGeom prst="rect">
            <a:avLst/>
          </a:prstGeom>
          <a:noFill/>
          <a:ln>
            <a:noFill/>
          </a:ln>
        </p:spPr>
        <p:txBody>
          <a:bodyPr spcFirstLastPara="1" wrap="square" lIns="91425" tIns="45700" rIns="91425" bIns="45700" anchor="ctr" anchorCtr="0">
            <a:normAutofit/>
          </a:bodyPr>
          <a:lstStyle>
            <a:lvl1pPr marL="457200" lvl="0" indent="-228600" algn="l">
              <a:spcBef>
                <a:spcPts val="700"/>
              </a:spcBef>
              <a:spcAft>
                <a:spcPts val="0"/>
              </a:spcAft>
              <a:buSzPts val="2280"/>
              <a:buNone/>
              <a:defRPr sz="2400" b="1">
                <a:solidFill>
                  <a:schemeClr val="accent2"/>
                </a:solidFill>
              </a:defRPr>
            </a:lvl1pPr>
            <a:lvl2pPr marL="914400" lvl="1" indent="-228600" algn="l">
              <a:spcBef>
                <a:spcPts val="400"/>
              </a:spcBef>
              <a:spcAft>
                <a:spcPts val="0"/>
              </a:spcAft>
              <a:buSzPts val="1800"/>
              <a:buNone/>
              <a:defRPr sz="2000" b="1"/>
            </a:lvl2pPr>
            <a:lvl3pPr marL="1371600" lvl="2" indent="-228600" algn="l">
              <a:spcBef>
                <a:spcPts val="360"/>
              </a:spcBef>
              <a:spcAft>
                <a:spcPts val="0"/>
              </a:spcAft>
              <a:buSzPts val="1800"/>
              <a:buNone/>
              <a:defRPr sz="1800" b="1"/>
            </a:lvl3pPr>
            <a:lvl4pPr marL="1828800" lvl="3" indent="-228600" algn="l">
              <a:spcBef>
                <a:spcPts val="320"/>
              </a:spcBef>
              <a:spcAft>
                <a:spcPts val="0"/>
              </a:spcAft>
              <a:buSzPts val="1600"/>
              <a:buNone/>
              <a:defRPr sz="1600" b="1"/>
            </a:lvl4pPr>
            <a:lvl5pPr marL="2286000" lvl="4" indent="-228600" algn="l">
              <a:spcBef>
                <a:spcPts val="320"/>
              </a:spcBef>
              <a:spcAft>
                <a:spcPts val="0"/>
              </a:spcAft>
              <a:buSzPts val="1600"/>
              <a:buNone/>
              <a:defRPr sz="1600" b="1"/>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3" name="Google Shape;83;p24"/>
          <p:cNvSpPr txBox="1">
            <a:spLocks noGrp="1"/>
          </p:cNvSpPr>
          <p:nvPr>
            <p:ph type="body" idx="2"/>
          </p:nvPr>
        </p:nvSpPr>
        <p:spPr>
          <a:xfrm>
            <a:off x="4645025" y="1809750"/>
            <a:ext cx="4041775" cy="639762"/>
          </a:xfrm>
          <a:prstGeom prst="rect">
            <a:avLst/>
          </a:prstGeom>
          <a:noFill/>
          <a:ln>
            <a:noFill/>
          </a:ln>
        </p:spPr>
        <p:txBody>
          <a:bodyPr spcFirstLastPara="1" wrap="square" lIns="91425" tIns="45700" rIns="91425" bIns="45700" anchor="ctr" anchorCtr="0">
            <a:normAutofit/>
          </a:bodyPr>
          <a:lstStyle>
            <a:lvl1pPr marL="457200" lvl="0" indent="-228600" algn="l">
              <a:spcBef>
                <a:spcPts val="700"/>
              </a:spcBef>
              <a:spcAft>
                <a:spcPts val="0"/>
              </a:spcAft>
              <a:buSzPts val="2280"/>
              <a:buNone/>
              <a:defRPr sz="2400" b="1">
                <a:solidFill>
                  <a:schemeClr val="accent2"/>
                </a:solidFill>
              </a:defRPr>
            </a:lvl1pPr>
            <a:lvl2pPr marL="914400" lvl="1" indent="-228600" algn="l">
              <a:spcBef>
                <a:spcPts val="400"/>
              </a:spcBef>
              <a:spcAft>
                <a:spcPts val="0"/>
              </a:spcAft>
              <a:buSzPts val="1800"/>
              <a:buNone/>
              <a:defRPr sz="2000" b="1"/>
            </a:lvl2pPr>
            <a:lvl3pPr marL="1371600" lvl="2" indent="-228600" algn="l">
              <a:spcBef>
                <a:spcPts val="360"/>
              </a:spcBef>
              <a:spcAft>
                <a:spcPts val="0"/>
              </a:spcAft>
              <a:buSzPts val="1800"/>
              <a:buNone/>
              <a:defRPr sz="1800" b="1"/>
            </a:lvl3pPr>
            <a:lvl4pPr marL="1828800" lvl="3" indent="-228600" algn="l">
              <a:spcBef>
                <a:spcPts val="320"/>
              </a:spcBef>
              <a:spcAft>
                <a:spcPts val="0"/>
              </a:spcAft>
              <a:buSzPts val="1600"/>
              <a:buNone/>
              <a:defRPr sz="1600" b="1"/>
            </a:lvl4pPr>
            <a:lvl5pPr marL="2286000" lvl="4" indent="-228600" algn="l">
              <a:spcBef>
                <a:spcPts val="320"/>
              </a:spcBef>
              <a:spcAft>
                <a:spcPts val="0"/>
              </a:spcAft>
              <a:buSzPts val="1600"/>
              <a:buNone/>
              <a:defRPr sz="1600" b="1"/>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4" name="Google Shape;84;p24"/>
          <p:cNvSpPr txBox="1">
            <a:spLocks noGrp="1"/>
          </p:cNvSpPr>
          <p:nvPr>
            <p:ph type="body" idx="3"/>
          </p:nvPr>
        </p:nvSpPr>
        <p:spPr>
          <a:xfrm>
            <a:off x="457200" y="2459037"/>
            <a:ext cx="4040188" cy="3959352"/>
          </a:xfrm>
          <a:prstGeom prst="rect">
            <a:avLst/>
          </a:prstGeom>
          <a:noFill/>
          <a:ln>
            <a:noFill/>
          </a:ln>
        </p:spPr>
        <p:txBody>
          <a:bodyPr spcFirstLastPara="1" wrap="square" lIns="91425" tIns="45700" rIns="91425" bIns="45700" anchor="t" anchorCtr="0">
            <a:normAutofit/>
          </a:bodyPr>
          <a:lstStyle>
            <a:lvl1pPr marL="457200" lvl="0" indent="-373380" algn="l">
              <a:spcBef>
                <a:spcPts val="700"/>
              </a:spcBef>
              <a:spcAft>
                <a:spcPts val="0"/>
              </a:spcAft>
              <a:buSzPts val="2280"/>
              <a:buChar char="▪"/>
              <a:defRPr sz="2400"/>
            </a:lvl1pPr>
            <a:lvl2pPr marL="914400" lvl="1" indent="-342900" algn="l">
              <a:spcBef>
                <a:spcPts val="400"/>
              </a:spcBef>
              <a:spcAft>
                <a:spcPts val="0"/>
              </a:spcAft>
              <a:buSzPts val="1800"/>
              <a:buChar char="🢭"/>
              <a:defRPr sz="2000"/>
            </a:lvl2pPr>
            <a:lvl3pPr marL="1371600" lvl="2" indent="-342900" algn="l">
              <a:spcBef>
                <a:spcPts val="360"/>
              </a:spcBef>
              <a:spcAft>
                <a:spcPts val="0"/>
              </a:spcAft>
              <a:buSzPts val="1800"/>
              <a:buChar char="■"/>
              <a:defRPr sz="1800"/>
            </a:lvl3pPr>
            <a:lvl4pPr marL="1828800" lvl="3" indent="-330200" algn="l">
              <a:spcBef>
                <a:spcPts val="320"/>
              </a:spcBef>
              <a:spcAft>
                <a:spcPts val="0"/>
              </a:spcAft>
              <a:buSzPts val="1600"/>
              <a:buChar char="🢝"/>
              <a:defRPr sz="1600"/>
            </a:lvl4pPr>
            <a:lvl5pPr marL="2286000" lvl="4" indent="-330200" algn="l">
              <a:spcBef>
                <a:spcPts val="320"/>
              </a:spcBef>
              <a:spcAft>
                <a:spcPts val="0"/>
              </a:spcAft>
              <a:buSzPts val="1600"/>
              <a:buChar char="●"/>
              <a:defRPr sz="16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5" name="Google Shape;85;p24"/>
          <p:cNvSpPr txBox="1">
            <a:spLocks noGrp="1"/>
          </p:cNvSpPr>
          <p:nvPr>
            <p:ph type="body" idx="4"/>
          </p:nvPr>
        </p:nvSpPr>
        <p:spPr>
          <a:xfrm>
            <a:off x="4645025" y="2459037"/>
            <a:ext cx="4041775" cy="3959352"/>
          </a:xfrm>
          <a:prstGeom prst="rect">
            <a:avLst/>
          </a:prstGeom>
          <a:noFill/>
          <a:ln>
            <a:noFill/>
          </a:ln>
        </p:spPr>
        <p:txBody>
          <a:bodyPr spcFirstLastPara="1" wrap="square" lIns="91425" tIns="45700" rIns="91425" bIns="45700" anchor="t" anchorCtr="0">
            <a:normAutofit/>
          </a:bodyPr>
          <a:lstStyle>
            <a:lvl1pPr marL="457200" lvl="0" indent="-373380" algn="l">
              <a:spcBef>
                <a:spcPts val="700"/>
              </a:spcBef>
              <a:spcAft>
                <a:spcPts val="0"/>
              </a:spcAft>
              <a:buSzPts val="2280"/>
              <a:buChar char="▪"/>
              <a:defRPr sz="2400"/>
            </a:lvl1pPr>
            <a:lvl2pPr marL="914400" lvl="1" indent="-342900" algn="l">
              <a:spcBef>
                <a:spcPts val="400"/>
              </a:spcBef>
              <a:spcAft>
                <a:spcPts val="0"/>
              </a:spcAft>
              <a:buSzPts val="1800"/>
              <a:buChar char="🢭"/>
              <a:defRPr sz="2000"/>
            </a:lvl2pPr>
            <a:lvl3pPr marL="1371600" lvl="2" indent="-342900" algn="l">
              <a:spcBef>
                <a:spcPts val="360"/>
              </a:spcBef>
              <a:spcAft>
                <a:spcPts val="0"/>
              </a:spcAft>
              <a:buSzPts val="1800"/>
              <a:buChar char="■"/>
              <a:defRPr sz="1800"/>
            </a:lvl3pPr>
            <a:lvl4pPr marL="1828800" lvl="3" indent="-330200" algn="l">
              <a:spcBef>
                <a:spcPts val="320"/>
              </a:spcBef>
              <a:spcAft>
                <a:spcPts val="0"/>
              </a:spcAft>
              <a:buSzPts val="1600"/>
              <a:buChar char="🢝"/>
              <a:defRPr sz="1600"/>
            </a:lvl4pPr>
            <a:lvl5pPr marL="2286000" lvl="4" indent="-330200" algn="l">
              <a:spcBef>
                <a:spcPts val="320"/>
              </a:spcBef>
              <a:spcAft>
                <a:spcPts val="0"/>
              </a:spcAft>
              <a:buSzPts val="1600"/>
              <a:buChar char="●"/>
              <a:defRPr sz="16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6" name="Google Shape;86;p24"/>
          <p:cNvSpPr txBox="1">
            <a:spLocks noGrp="1"/>
          </p:cNvSpPr>
          <p:nvPr>
            <p:ph type="dt" idx="10"/>
          </p:nvPr>
        </p:nvSpPr>
        <p:spPr>
          <a:xfrm>
            <a:off x="6477000" y="6416675"/>
            <a:ext cx="213360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4"/>
          <p:cNvSpPr txBox="1">
            <a:spLocks noGrp="1"/>
          </p:cNvSpPr>
          <p:nvPr>
            <p:ph type="ftr" idx="11"/>
          </p:nvPr>
        </p:nvSpPr>
        <p:spPr>
          <a:xfrm>
            <a:off x="914400" y="6416675"/>
            <a:ext cx="5562600"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4"/>
          <p:cNvSpPr txBox="1">
            <a:spLocks noGrp="1"/>
          </p:cNvSpPr>
          <p:nvPr>
            <p:ph type="sldNum" idx="12"/>
          </p:nvPr>
        </p:nvSpPr>
        <p:spPr>
          <a:xfrm>
            <a:off x="8610600" y="6416675"/>
            <a:ext cx="457200" cy="365125"/>
          </a:xfrm>
          <a:prstGeom prst="rect">
            <a:avLst/>
          </a:prstGeom>
          <a:noFill/>
          <a:ln>
            <a:noFill/>
          </a:ln>
        </p:spPr>
        <p:txBody>
          <a:bodyPr spcFirstLastPara="1" wrap="square" lIns="91425" tIns="45700" rIns="91425" bIns="45700" anchor="b"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
        <p:nvSpPr>
          <p:cNvPr id="89" name="Google Shape;89;p24"/>
          <p:cNvSpPr/>
          <p:nvPr/>
        </p:nvSpPr>
        <p:spPr>
          <a:xfrm>
            <a:off x="87790" y="680477"/>
            <a:ext cx="45720" cy="36576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90" name="Google Shape;90;p24"/>
          <p:cNvSpPr/>
          <p:nvPr/>
        </p:nvSpPr>
        <p:spPr>
          <a:xfrm>
            <a:off x="47305" y="680477"/>
            <a:ext cx="27432" cy="36576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91" name="Google Shape;91;p24"/>
          <p:cNvSpPr/>
          <p:nvPr/>
        </p:nvSpPr>
        <p:spPr>
          <a:xfrm>
            <a:off x="28252" y="680477"/>
            <a:ext cx="9144" cy="36576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92" name="Google Shape;92;p24"/>
          <p:cNvSpPr/>
          <p:nvPr/>
        </p:nvSpPr>
        <p:spPr>
          <a:xfrm>
            <a:off x="0" y="680477"/>
            <a:ext cx="9144" cy="36576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93" name="Google Shape;93;p24"/>
          <p:cNvSpPr/>
          <p:nvPr/>
        </p:nvSpPr>
        <p:spPr>
          <a:xfrm flipH="1">
            <a:off x="149770" y="680477"/>
            <a:ext cx="27432" cy="36576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94" name="Google Shape;94;p24"/>
          <p:cNvSpPr/>
          <p:nvPr/>
        </p:nvSpPr>
        <p:spPr>
          <a:xfrm flipH="1">
            <a:off x="189341" y="680477"/>
            <a:ext cx="27432" cy="36576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95" name="Google Shape;95;p24"/>
          <p:cNvSpPr/>
          <p:nvPr/>
        </p:nvSpPr>
        <p:spPr>
          <a:xfrm flipH="1">
            <a:off x="226682" y="680477"/>
            <a:ext cx="9144" cy="36576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96" name="Google Shape;96;p24"/>
          <p:cNvSpPr/>
          <p:nvPr/>
        </p:nvSpPr>
        <p:spPr>
          <a:xfrm flipH="1">
            <a:off x="254934" y="680477"/>
            <a:ext cx="9144" cy="36576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
        <p:nvSpPr>
          <p:cNvPr id="97" name="Google Shape;97;p24"/>
          <p:cNvSpPr/>
          <p:nvPr/>
        </p:nvSpPr>
        <p:spPr>
          <a:xfrm>
            <a:off x="278710" y="680477"/>
            <a:ext cx="36576" cy="36576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rbel"/>
              <a:ea typeface="Corbel"/>
              <a:cs typeface="Corbel"/>
              <a:sym typeface="Corbe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8"/>
        <p:cNvGrpSpPr/>
        <p:nvPr/>
      </p:nvGrpSpPr>
      <p:grpSpPr>
        <a:xfrm>
          <a:off x="0" y="0"/>
          <a:ext cx="0" cy="0"/>
          <a:chOff x="0" y="0"/>
          <a:chExt cx="0" cy="0"/>
        </a:xfrm>
      </p:grpSpPr>
      <p:sp>
        <p:nvSpPr>
          <p:cNvPr id="99" name="Google Shape;99;p25"/>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rgbClr val="C1EDFF"/>
              </a:buClr>
              <a:buSzPts val="4000"/>
              <a:buFont typeface="Consolas"/>
              <a:buNone/>
              <a:defRPr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0" name="Google Shape;100;p25"/>
          <p:cNvSpPr txBox="1">
            <a:spLocks noGrp="1"/>
          </p:cNvSpPr>
          <p:nvPr>
            <p:ph type="dt" idx="10"/>
          </p:nvPr>
        </p:nvSpPr>
        <p:spPr>
          <a:xfrm>
            <a:off x="6477000" y="6416675"/>
            <a:ext cx="213360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5"/>
          <p:cNvSpPr txBox="1">
            <a:spLocks noGrp="1"/>
          </p:cNvSpPr>
          <p:nvPr>
            <p:ph type="ftr" idx="11"/>
          </p:nvPr>
        </p:nvSpPr>
        <p:spPr>
          <a:xfrm>
            <a:off x="914400" y="6416675"/>
            <a:ext cx="5562600"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5"/>
          <p:cNvSpPr txBox="1">
            <a:spLocks noGrp="1"/>
          </p:cNvSpPr>
          <p:nvPr>
            <p:ph type="sldNum" idx="12"/>
          </p:nvPr>
        </p:nvSpPr>
        <p:spPr>
          <a:xfrm>
            <a:off x="8610600" y="6416675"/>
            <a:ext cx="457200" cy="365125"/>
          </a:xfrm>
          <a:prstGeom prst="rect">
            <a:avLst/>
          </a:prstGeom>
          <a:noFill/>
          <a:ln>
            <a:noFill/>
          </a:ln>
        </p:spPr>
        <p:txBody>
          <a:bodyPr spcFirstLastPara="1" wrap="square" lIns="91425" tIns="45700" rIns="91425" bIns="45700" anchor="b"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07"/>
        <p:cNvGrpSpPr/>
        <p:nvPr/>
      </p:nvGrpSpPr>
      <p:grpSpPr>
        <a:xfrm>
          <a:off x="0" y="0"/>
          <a:ext cx="0" cy="0"/>
          <a:chOff x="0" y="0"/>
          <a:chExt cx="0" cy="0"/>
        </a:xfrm>
      </p:grpSpPr>
      <p:sp>
        <p:nvSpPr>
          <p:cNvPr id="108" name="Google Shape;108;p27"/>
          <p:cNvSpPr txBox="1">
            <a:spLocks noGrp="1"/>
          </p:cNvSpPr>
          <p:nvPr>
            <p:ph type="title"/>
          </p:nvPr>
        </p:nvSpPr>
        <p:spPr>
          <a:xfrm>
            <a:off x="685800" y="273050"/>
            <a:ext cx="8229600" cy="11620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rgbClr val="C1EDFF"/>
              </a:buClr>
              <a:buSzPts val="3600"/>
              <a:buFont typeface="Consolas"/>
              <a:buNone/>
              <a:defRPr sz="36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9" name="Google Shape;109;p27"/>
          <p:cNvSpPr txBox="1">
            <a:spLocks noGrp="1"/>
          </p:cNvSpPr>
          <p:nvPr>
            <p:ph type="body" idx="1"/>
          </p:nvPr>
        </p:nvSpPr>
        <p:spPr>
          <a:xfrm>
            <a:off x="685800" y="1435100"/>
            <a:ext cx="2514600" cy="4572000"/>
          </a:xfrm>
          <a:prstGeom prst="rect">
            <a:avLst/>
          </a:prstGeom>
          <a:noFill/>
          <a:ln>
            <a:noFill/>
          </a:ln>
        </p:spPr>
        <p:txBody>
          <a:bodyPr spcFirstLastPara="1" wrap="square" lIns="91425" tIns="45700" rIns="91425" bIns="45700" anchor="t" anchorCtr="0">
            <a:normAutofit/>
          </a:bodyPr>
          <a:lstStyle>
            <a:lvl1pPr marL="457200" lvl="0" indent="-228600" algn="l">
              <a:spcBef>
                <a:spcPts val="700"/>
              </a:spcBef>
              <a:spcAft>
                <a:spcPts val="0"/>
              </a:spcAft>
              <a:buSzPts val="1710"/>
              <a:buNone/>
              <a:defRPr sz="1800"/>
            </a:lvl1pPr>
            <a:lvl2pPr marL="914400" lvl="1" indent="-228600" algn="l">
              <a:spcBef>
                <a:spcPts val="240"/>
              </a:spcBef>
              <a:spcAft>
                <a:spcPts val="0"/>
              </a:spcAft>
              <a:buSzPts val="1080"/>
              <a:buNone/>
              <a:defRPr sz="1200"/>
            </a:lvl2pPr>
            <a:lvl3pPr marL="1371600" lvl="2" indent="-228600" algn="l">
              <a:spcBef>
                <a:spcPts val="200"/>
              </a:spcBef>
              <a:spcAft>
                <a:spcPts val="0"/>
              </a:spcAft>
              <a:buSzPts val="1000"/>
              <a:buNone/>
              <a:defRPr sz="1000"/>
            </a:lvl3pPr>
            <a:lvl4pPr marL="1828800" lvl="3" indent="-228600" algn="l">
              <a:spcBef>
                <a:spcPts val="180"/>
              </a:spcBef>
              <a:spcAft>
                <a:spcPts val="0"/>
              </a:spcAft>
              <a:buSzPts val="900"/>
              <a:buNone/>
              <a:defRPr sz="900"/>
            </a:lvl4pPr>
            <a:lvl5pPr marL="2286000" lvl="4" indent="-228600" algn="l">
              <a:spcBef>
                <a:spcPts val="180"/>
              </a:spcBef>
              <a:spcAft>
                <a:spcPts val="0"/>
              </a:spcAft>
              <a:buSzPts val="900"/>
              <a:buNone/>
              <a:defRPr sz="9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110" name="Google Shape;110;p27"/>
          <p:cNvSpPr txBox="1">
            <a:spLocks noGrp="1"/>
          </p:cNvSpPr>
          <p:nvPr>
            <p:ph type="body" idx="2"/>
          </p:nvPr>
        </p:nvSpPr>
        <p:spPr>
          <a:xfrm>
            <a:off x="3429000" y="1435100"/>
            <a:ext cx="5486400" cy="4572000"/>
          </a:xfrm>
          <a:prstGeom prst="rect">
            <a:avLst/>
          </a:prstGeom>
          <a:noFill/>
          <a:ln>
            <a:noFill/>
          </a:ln>
        </p:spPr>
        <p:txBody>
          <a:bodyPr spcFirstLastPara="1" wrap="square" lIns="91425" tIns="45700" rIns="91425" bIns="45700" anchor="t" anchorCtr="0">
            <a:normAutofit/>
          </a:bodyPr>
          <a:lstStyle>
            <a:lvl1pPr marL="457200" lvl="0" indent="-421640" algn="l">
              <a:spcBef>
                <a:spcPts val="700"/>
              </a:spcBef>
              <a:spcAft>
                <a:spcPts val="0"/>
              </a:spcAft>
              <a:buSzPts val="3040"/>
              <a:buChar char="▪"/>
              <a:defRPr sz="3200"/>
            </a:lvl1pPr>
            <a:lvl2pPr marL="914400" lvl="1" indent="-388619" algn="l">
              <a:spcBef>
                <a:spcPts val="560"/>
              </a:spcBef>
              <a:spcAft>
                <a:spcPts val="0"/>
              </a:spcAft>
              <a:buSzPts val="2520"/>
              <a:buChar char="🢭"/>
              <a:defRPr sz="2800"/>
            </a:lvl2pPr>
            <a:lvl3pPr marL="1371600" lvl="2" indent="-381000" algn="l">
              <a:spcBef>
                <a:spcPts val="480"/>
              </a:spcBef>
              <a:spcAft>
                <a:spcPts val="0"/>
              </a:spcAft>
              <a:buSzPts val="2400"/>
              <a:buChar char="■"/>
              <a:defRPr sz="2400"/>
            </a:lvl3pPr>
            <a:lvl4pPr marL="1828800" lvl="3" indent="-355600" algn="l">
              <a:spcBef>
                <a:spcPts val="400"/>
              </a:spcBef>
              <a:spcAft>
                <a:spcPts val="0"/>
              </a:spcAft>
              <a:buSzPts val="2000"/>
              <a:buChar char="🢝"/>
              <a:defRPr sz="2000"/>
            </a:lvl4pPr>
            <a:lvl5pPr marL="2286000" lvl="4" indent="-355600" algn="l">
              <a:spcBef>
                <a:spcPts val="400"/>
              </a:spcBef>
              <a:spcAft>
                <a:spcPts val="0"/>
              </a:spcAft>
              <a:buSzPts val="2000"/>
              <a:buChar char="●"/>
              <a:defRPr sz="20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111" name="Google Shape;111;p27"/>
          <p:cNvSpPr txBox="1">
            <a:spLocks noGrp="1"/>
          </p:cNvSpPr>
          <p:nvPr>
            <p:ph type="dt" idx="10"/>
          </p:nvPr>
        </p:nvSpPr>
        <p:spPr>
          <a:xfrm>
            <a:off x="6477000" y="6416675"/>
            <a:ext cx="213360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27"/>
          <p:cNvSpPr txBox="1">
            <a:spLocks noGrp="1"/>
          </p:cNvSpPr>
          <p:nvPr>
            <p:ph type="ftr" idx="11"/>
          </p:nvPr>
        </p:nvSpPr>
        <p:spPr>
          <a:xfrm>
            <a:off x="914400" y="6416675"/>
            <a:ext cx="5562600"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7"/>
          <p:cNvSpPr txBox="1">
            <a:spLocks noGrp="1"/>
          </p:cNvSpPr>
          <p:nvPr>
            <p:ph type="sldNum" idx="12"/>
          </p:nvPr>
        </p:nvSpPr>
        <p:spPr>
          <a:xfrm>
            <a:off x="8610600" y="6416675"/>
            <a:ext cx="457200" cy="365125"/>
          </a:xfrm>
          <a:prstGeom prst="rect">
            <a:avLst/>
          </a:prstGeom>
          <a:noFill/>
          <a:ln>
            <a:noFill/>
          </a:ln>
        </p:spPr>
        <p:txBody>
          <a:bodyPr spcFirstLastPara="1" wrap="square" lIns="91425" tIns="45700" rIns="91425" bIns="45700" anchor="b"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5"/>
        <p:cNvGrpSpPr/>
        <p:nvPr/>
      </p:nvGrpSpPr>
      <p:grpSpPr>
        <a:xfrm>
          <a:off x="0" y="0"/>
          <a:ext cx="0" cy="0"/>
          <a:chOff x="0" y="0"/>
          <a:chExt cx="0" cy="0"/>
        </a:xfrm>
      </p:grpSpPr>
      <p:sp>
        <p:nvSpPr>
          <p:cNvPr id="136" name="Google Shape;136;p29"/>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rgbClr val="C1ED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7" name="Google Shape;137;p29"/>
          <p:cNvSpPr txBox="1">
            <a:spLocks noGrp="1"/>
          </p:cNvSpPr>
          <p:nvPr>
            <p:ph type="body" idx="1"/>
          </p:nvPr>
        </p:nvSpPr>
        <p:spPr>
          <a:xfrm rot="5400000">
            <a:off x="2514600" y="183360"/>
            <a:ext cx="4572000" cy="7772400"/>
          </a:xfrm>
          <a:prstGeom prst="rect">
            <a:avLst/>
          </a:prstGeom>
          <a:noFill/>
          <a:ln>
            <a:noFill/>
          </a:ln>
        </p:spPr>
        <p:txBody>
          <a:bodyPr spcFirstLastPara="1" wrap="square" lIns="91425" tIns="45700" rIns="91425" bIns="45700" anchor="t" anchorCtr="0">
            <a:normAutofit/>
          </a:bodyPr>
          <a:lstStyle>
            <a:lvl1pPr marL="457200" lvl="0" indent="-337185" algn="l">
              <a:spcBef>
                <a:spcPts val="700"/>
              </a:spcBef>
              <a:spcAft>
                <a:spcPts val="0"/>
              </a:spcAft>
              <a:buSzPts val="1710"/>
              <a:buChar char="▪"/>
              <a:defRPr/>
            </a:lvl1pPr>
            <a:lvl2pPr marL="914400" lvl="1" indent="-331469" algn="l">
              <a:spcBef>
                <a:spcPts val="360"/>
              </a:spcBef>
              <a:spcAft>
                <a:spcPts val="0"/>
              </a:spcAft>
              <a:buSzPts val="1620"/>
              <a:buChar char="🢭"/>
              <a:defRPr/>
            </a:lvl2pPr>
            <a:lvl3pPr marL="1371600" lvl="2" indent="-342900" algn="l">
              <a:spcBef>
                <a:spcPts val="360"/>
              </a:spcBef>
              <a:spcAft>
                <a:spcPts val="0"/>
              </a:spcAft>
              <a:buSzPts val="1800"/>
              <a:buChar char="■"/>
              <a:defRPr/>
            </a:lvl3pPr>
            <a:lvl4pPr marL="1828800" lvl="3" indent="-342900" algn="l">
              <a:spcBef>
                <a:spcPts val="360"/>
              </a:spcBef>
              <a:spcAft>
                <a:spcPts val="0"/>
              </a:spcAft>
              <a:buSzPts val="1800"/>
              <a:buChar char="🢝"/>
              <a:defRPr/>
            </a:lvl4pPr>
            <a:lvl5pPr marL="2286000" lvl="4" indent="-342900" algn="l">
              <a:spcBef>
                <a:spcPts val="360"/>
              </a:spcBef>
              <a:spcAft>
                <a:spcPts val="0"/>
              </a:spcAft>
              <a:buSzPts val="1800"/>
              <a:buChar char="●"/>
              <a:defRPr/>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138" name="Google Shape;138;p29"/>
          <p:cNvSpPr txBox="1">
            <a:spLocks noGrp="1"/>
          </p:cNvSpPr>
          <p:nvPr>
            <p:ph type="dt" idx="10"/>
          </p:nvPr>
        </p:nvSpPr>
        <p:spPr>
          <a:xfrm>
            <a:off x="6477000" y="6416675"/>
            <a:ext cx="213360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29"/>
          <p:cNvSpPr txBox="1">
            <a:spLocks noGrp="1"/>
          </p:cNvSpPr>
          <p:nvPr>
            <p:ph type="ftr" idx="11"/>
          </p:nvPr>
        </p:nvSpPr>
        <p:spPr>
          <a:xfrm>
            <a:off x="914400" y="6416675"/>
            <a:ext cx="5562600"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29"/>
          <p:cNvSpPr txBox="1">
            <a:spLocks noGrp="1"/>
          </p:cNvSpPr>
          <p:nvPr>
            <p:ph type="sldNum" idx="12"/>
          </p:nvPr>
        </p:nvSpPr>
        <p:spPr>
          <a:xfrm>
            <a:off x="8610600" y="6416675"/>
            <a:ext cx="457200" cy="365125"/>
          </a:xfrm>
          <a:prstGeom prst="rect">
            <a:avLst/>
          </a:prstGeom>
          <a:noFill/>
          <a:ln>
            <a:noFill/>
          </a:ln>
        </p:spPr>
        <p:txBody>
          <a:bodyPr spcFirstLastPara="1" wrap="square" lIns="91425" tIns="45700" rIns="91425" bIns="45700" anchor="b"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1"/>
        <p:cNvGrpSpPr/>
        <p:nvPr/>
      </p:nvGrpSpPr>
      <p:grpSpPr>
        <a:xfrm>
          <a:off x="0" y="0"/>
          <a:ext cx="0" cy="0"/>
          <a:chOff x="0" y="0"/>
          <a:chExt cx="0" cy="0"/>
        </a:xfrm>
      </p:grpSpPr>
      <p:sp>
        <p:nvSpPr>
          <p:cNvPr id="142" name="Google Shape;142;p30"/>
          <p:cNvSpPr txBox="1">
            <a:spLocks noGrp="1"/>
          </p:cNvSpPr>
          <p:nvPr>
            <p:ph type="title"/>
          </p:nvPr>
        </p:nvSpPr>
        <p:spPr>
          <a:xfrm rot="5400000">
            <a:off x="4694238" y="2209802"/>
            <a:ext cx="5851525" cy="19812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rgbClr val="C1ED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 name="Google Shape;143;p30"/>
          <p:cNvSpPr txBox="1">
            <a:spLocks noGrp="1"/>
          </p:cNvSpPr>
          <p:nvPr>
            <p:ph type="body" idx="1"/>
          </p:nvPr>
        </p:nvSpPr>
        <p:spPr>
          <a:xfrm rot="5400000">
            <a:off x="617538" y="266701"/>
            <a:ext cx="5851525" cy="5867400"/>
          </a:xfrm>
          <a:prstGeom prst="rect">
            <a:avLst/>
          </a:prstGeom>
          <a:noFill/>
          <a:ln>
            <a:noFill/>
          </a:ln>
        </p:spPr>
        <p:txBody>
          <a:bodyPr spcFirstLastPara="1" wrap="square" lIns="91425" tIns="45700" rIns="91425" bIns="45700" anchor="t" anchorCtr="0">
            <a:normAutofit/>
          </a:bodyPr>
          <a:lstStyle>
            <a:lvl1pPr marL="457200" lvl="0" indent="-337185" algn="l">
              <a:spcBef>
                <a:spcPts val="700"/>
              </a:spcBef>
              <a:spcAft>
                <a:spcPts val="0"/>
              </a:spcAft>
              <a:buSzPts val="1710"/>
              <a:buChar char="▪"/>
              <a:defRPr/>
            </a:lvl1pPr>
            <a:lvl2pPr marL="914400" lvl="1" indent="-331469" algn="l">
              <a:spcBef>
                <a:spcPts val="360"/>
              </a:spcBef>
              <a:spcAft>
                <a:spcPts val="0"/>
              </a:spcAft>
              <a:buSzPts val="1620"/>
              <a:buChar char="🢭"/>
              <a:defRPr/>
            </a:lvl2pPr>
            <a:lvl3pPr marL="1371600" lvl="2" indent="-342900" algn="l">
              <a:spcBef>
                <a:spcPts val="360"/>
              </a:spcBef>
              <a:spcAft>
                <a:spcPts val="0"/>
              </a:spcAft>
              <a:buSzPts val="1800"/>
              <a:buChar char="■"/>
              <a:defRPr/>
            </a:lvl3pPr>
            <a:lvl4pPr marL="1828800" lvl="3" indent="-342900" algn="l">
              <a:spcBef>
                <a:spcPts val="360"/>
              </a:spcBef>
              <a:spcAft>
                <a:spcPts val="0"/>
              </a:spcAft>
              <a:buSzPts val="1800"/>
              <a:buChar char="🢝"/>
              <a:defRPr/>
            </a:lvl4pPr>
            <a:lvl5pPr marL="2286000" lvl="4" indent="-342900" algn="l">
              <a:spcBef>
                <a:spcPts val="360"/>
              </a:spcBef>
              <a:spcAft>
                <a:spcPts val="0"/>
              </a:spcAft>
              <a:buSzPts val="1800"/>
              <a:buChar char="●"/>
              <a:defRPr/>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144" name="Google Shape;144;p30"/>
          <p:cNvSpPr txBox="1">
            <a:spLocks noGrp="1"/>
          </p:cNvSpPr>
          <p:nvPr>
            <p:ph type="dt" idx="10"/>
          </p:nvPr>
        </p:nvSpPr>
        <p:spPr>
          <a:xfrm>
            <a:off x="6477000" y="6416675"/>
            <a:ext cx="213360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30"/>
          <p:cNvSpPr txBox="1">
            <a:spLocks noGrp="1"/>
          </p:cNvSpPr>
          <p:nvPr>
            <p:ph type="ftr" idx="11"/>
          </p:nvPr>
        </p:nvSpPr>
        <p:spPr>
          <a:xfrm>
            <a:off x="914400" y="6416675"/>
            <a:ext cx="5562600"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30"/>
          <p:cNvSpPr txBox="1">
            <a:spLocks noGrp="1"/>
          </p:cNvSpPr>
          <p:nvPr>
            <p:ph type="sldNum" idx="12"/>
          </p:nvPr>
        </p:nvSpPr>
        <p:spPr>
          <a:xfrm>
            <a:off x="8610600" y="6416675"/>
            <a:ext cx="457200" cy="365125"/>
          </a:xfrm>
          <a:prstGeom prst="rect">
            <a:avLst/>
          </a:prstGeom>
          <a:noFill/>
          <a:ln>
            <a:noFill/>
          </a:ln>
        </p:spPr>
        <p:txBody>
          <a:bodyPr spcFirstLastPara="1" wrap="square" lIns="91425" tIns="45700" rIns="91425" bIns="45700" anchor="b"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dk1"/>
            </a:gs>
            <a:gs pos="65000">
              <a:schemeClr val="dk1"/>
            </a:gs>
            <a:gs pos="100000">
              <a:srgbClr val="5676AA"/>
            </a:gs>
          </a:gsLst>
          <a:lin ang="5400000" scaled="0"/>
        </a:gradFill>
        <a:effectLst/>
      </p:bgPr>
    </p:bg>
    <p:spTree>
      <p:nvGrpSpPr>
        <p:cNvPr id="1" name="Shape 9"/>
        <p:cNvGrpSpPr/>
        <p:nvPr/>
      </p:nvGrpSpPr>
      <p:grpSpPr>
        <a:xfrm>
          <a:off x="0" y="0"/>
          <a:ext cx="0" cy="0"/>
          <a:chOff x="0" y="0"/>
          <a:chExt cx="0" cy="0"/>
        </a:xfrm>
      </p:grpSpPr>
      <p:sp>
        <p:nvSpPr>
          <p:cNvPr id="10" name="Google Shape;10;p19"/>
          <p:cNvSpPr/>
          <p:nvPr/>
        </p:nvSpPr>
        <p:spPr>
          <a:xfrm>
            <a:off x="0" y="-1"/>
            <a:ext cx="365760" cy="6854456"/>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11" name="Google Shape;11;p19"/>
          <p:cNvSpPr/>
          <p:nvPr/>
        </p:nvSpPr>
        <p:spPr>
          <a:xfrm>
            <a:off x="255291" y="5047394"/>
            <a:ext cx="73152" cy="169164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12" name="Google Shape;12;p19"/>
          <p:cNvSpPr/>
          <p:nvPr/>
        </p:nvSpPr>
        <p:spPr>
          <a:xfrm>
            <a:off x="255291" y="4796819"/>
            <a:ext cx="73152" cy="2286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13" name="Google Shape;13;p19"/>
          <p:cNvSpPr/>
          <p:nvPr/>
        </p:nvSpPr>
        <p:spPr>
          <a:xfrm>
            <a:off x="255291" y="4637685"/>
            <a:ext cx="73152" cy="13716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14" name="Google Shape;14;p19"/>
          <p:cNvSpPr/>
          <p:nvPr/>
        </p:nvSpPr>
        <p:spPr>
          <a:xfrm>
            <a:off x="255291" y="4542559"/>
            <a:ext cx="73152" cy="73152"/>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15" name="Google Shape;15;p19"/>
          <p:cNvSpPr/>
          <p:nvPr/>
        </p:nvSpPr>
        <p:spPr>
          <a:xfrm>
            <a:off x="309558" y="680477"/>
            <a:ext cx="45720"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16" name="Google Shape;16;p19"/>
          <p:cNvSpPr/>
          <p:nvPr/>
        </p:nvSpPr>
        <p:spPr>
          <a:xfrm>
            <a:off x="269073" y="680477"/>
            <a:ext cx="27432"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17" name="Google Shape;17;p19"/>
          <p:cNvSpPr/>
          <p:nvPr/>
        </p:nvSpPr>
        <p:spPr>
          <a:xfrm>
            <a:off x="250020" y="680477"/>
            <a:ext cx="9144"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18" name="Google Shape;18;p19"/>
          <p:cNvSpPr/>
          <p:nvPr/>
        </p:nvSpPr>
        <p:spPr>
          <a:xfrm>
            <a:off x="221768" y="680477"/>
            <a:ext cx="9144" cy="36576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19" name="Google Shape;19;p19"/>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rgbClr val="C1EDFF"/>
              </a:buClr>
              <a:buSzPts val="4000"/>
              <a:buFont typeface="Consolas"/>
              <a:buNone/>
              <a:defRPr sz="4000" b="0" i="0" u="none" strike="noStrike" cap="none">
                <a:solidFill>
                  <a:srgbClr val="C1EDFF"/>
                </a:solidFill>
                <a:latin typeface="Consolas"/>
                <a:ea typeface="Consolas"/>
                <a:cs typeface="Consolas"/>
                <a:sym typeface="Consola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0" name="Google Shape;20;p19"/>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lvl1pPr marL="457200" marR="0" lvl="0" indent="-409575" algn="l" rtl="0">
              <a:spcBef>
                <a:spcPts val="700"/>
              </a:spcBef>
              <a:spcAft>
                <a:spcPts val="0"/>
              </a:spcAft>
              <a:buClr>
                <a:schemeClr val="lt2"/>
              </a:buClr>
              <a:buSzPts val="2850"/>
              <a:buFont typeface="Noto Sans Symbols"/>
              <a:buChar char="▪"/>
              <a:defRPr sz="3000" b="0" i="0" u="none" strike="noStrike" cap="none">
                <a:solidFill>
                  <a:schemeClr val="lt1"/>
                </a:solidFill>
                <a:latin typeface="Corbel"/>
                <a:ea typeface="Corbel"/>
                <a:cs typeface="Corbel"/>
                <a:sym typeface="Corbel"/>
              </a:defRPr>
            </a:lvl1pPr>
            <a:lvl2pPr marL="914400" marR="0" lvl="1" indent="-377190" algn="l" rtl="0">
              <a:spcBef>
                <a:spcPts val="520"/>
              </a:spcBef>
              <a:spcAft>
                <a:spcPts val="0"/>
              </a:spcAft>
              <a:buClr>
                <a:schemeClr val="accent2"/>
              </a:buClr>
              <a:buSzPts val="2340"/>
              <a:buFont typeface="Noto Sans Symbols"/>
              <a:buChar char="🢭"/>
              <a:defRPr sz="2600" b="0" i="0" u="none" strike="noStrike" cap="none">
                <a:solidFill>
                  <a:schemeClr val="lt1"/>
                </a:solidFill>
                <a:latin typeface="Corbel"/>
                <a:ea typeface="Corbel"/>
                <a:cs typeface="Corbel"/>
                <a:sym typeface="Corbel"/>
              </a:defRPr>
            </a:lvl2pPr>
            <a:lvl3pPr marL="1371600" marR="0" lvl="2" indent="-381000" algn="l" rtl="0">
              <a:spcBef>
                <a:spcPts val="480"/>
              </a:spcBef>
              <a:spcAft>
                <a:spcPts val="0"/>
              </a:spcAft>
              <a:buClr>
                <a:schemeClr val="accent2"/>
              </a:buClr>
              <a:buSzPts val="2400"/>
              <a:buFont typeface="Noto Sans Symbols"/>
              <a:buChar char="■"/>
              <a:defRPr sz="2400" b="0" i="0" u="none" strike="noStrike" cap="none">
                <a:solidFill>
                  <a:schemeClr val="lt1"/>
                </a:solidFill>
                <a:latin typeface="Corbel"/>
                <a:ea typeface="Corbel"/>
                <a:cs typeface="Corbel"/>
                <a:sym typeface="Corbel"/>
              </a:defRPr>
            </a:lvl3pPr>
            <a:lvl4pPr marL="1828800" marR="0" lvl="3" indent="-368300" algn="l" rtl="0">
              <a:spcBef>
                <a:spcPts val="440"/>
              </a:spcBef>
              <a:spcAft>
                <a:spcPts val="0"/>
              </a:spcAft>
              <a:buClr>
                <a:schemeClr val="accent3"/>
              </a:buClr>
              <a:buSzPts val="2200"/>
              <a:buFont typeface="Noto Sans Symbols"/>
              <a:buChar char="🢝"/>
              <a:defRPr sz="2200" b="0" i="0" u="none" strike="noStrike" cap="none">
                <a:solidFill>
                  <a:schemeClr val="lt1"/>
                </a:solidFill>
                <a:latin typeface="Corbel"/>
                <a:ea typeface="Corbel"/>
                <a:cs typeface="Corbel"/>
                <a:sym typeface="Corbel"/>
              </a:defRPr>
            </a:lvl4pPr>
            <a:lvl5pPr marL="2286000" marR="0" lvl="4" indent="-355600" algn="l" rtl="0">
              <a:spcBef>
                <a:spcPts val="400"/>
              </a:spcBef>
              <a:spcAft>
                <a:spcPts val="0"/>
              </a:spcAft>
              <a:buClr>
                <a:schemeClr val="accent3"/>
              </a:buClr>
              <a:buSzPts val="2000"/>
              <a:buFont typeface="Noto Sans Symbols"/>
              <a:buChar char="●"/>
              <a:defRPr sz="2000" b="0" i="0" u="none" strike="noStrike" cap="none">
                <a:solidFill>
                  <a:schemeClr val="lt1"/>
                </a:solidFill>
                <a:latin typeface="Corbel"/>
                <a:ea typeface="Corbel"/>
                <a:cs typeface="Corbel"/>
                <a:sym typeface="Corbel"/>
              </a:defRPr>
            </a:lvl5pPr>
            <a:lvl6pPr marL="2743200" marR="0" lvl="5" indent="-342900" algn="l" rtl="0">
              <a:spcBef>
                <a:spcPts val="360"/>
              </a:spcBef>
              <a:spcAft>
                <a:spcPts val="0"/>
              </a:spcAft>
              <a:buClr>
                <a:schemeClr val="accent3"/>
              </a:buClr>
              <a:buSzPts val="1800"/>
              <a:buFont typeface="Noto Sans Symbols"/>
              <a:buChar char="●"/>
              <a:defRPr sz="1800" b="0" i="0" u="none" strike="noStrike" cap="none">
                <a:solidFill>
                  <a:schemeClr val="lt1"/>
                </a:solidFill>
                <a:latin typeface="Corbel"/>
                <a:ea typeface="Corbel"/>
                <a:cs typeface="Corbel"/>
                <a:sym typeface="Corbel"/>
              </a:defRPr>
            </a:lvl6pPr>
            <a:lvl7pPr marL="3200400" marR="0" lvl="6" indent="-330200" algn="l" rtl="0">
              <a:spcBef>
                <a:spcPts val="320"/>
              </a:spcBef>
              <a:spcAft>
                <a:spcPts val="0"/>
              </a:spcAft>
              <a:buClr>
                <a:schemeClr val="accent4"/>
              </a:buClr>
              <a:buSzPts val="1600"/>
              <a:buFont typeface="Noto Sans Symbols"/>
              <a:buChar char="●"/>
              <a:defRPr sz="1600" b="0" i="0" u="none" strike="noStrike" cap="none">
                <a:solidFill>
                  <a:schemeClr val="lt1"/>
                </a:solidFill>
                <a:latin typeface="Corbel"/>
                <a:ea typeface="Corbel"/>
                <a:cs typeface="Corbel"/>
                <a:sym typeface="Corbel"/>
              </a:defRPr>
            </a:lvl7pPr>
            <a:lvl8pPr marL="3657600" marR="0" lvl="7" indent="-330200" algn="l" rtl="0">
              <a:spcBef>
                <a:spcPts val="320"/>
              </a:spcBef>
              <a:spcAft>
                <a:spcPts val="0"/>
              </a:spcAft>
              <a:buClr>
                <a:schemeClr val="accent4"/>
              </a:buClr>
              <a:buSzPts val="1600"/>
              <a:buFont typeface="Noto Sans Symbols"/>
              <a:buChar char="●"/>
              <a:defRPr sz="1600" b="0" i="0" u="none" strike="noStrike" cap="none">
                <a:solidFill>
                  <a:schemeClr val="lt1"/>
                </a:solidFill>
                <a:latin typeface="Corbel"/>
                <a:ea typeface="Corbel"/>
                <a:cs typeface="Corbel"/>
                <a:sym typeface="Corbel"/>
              </a:defRPr>
            </a:lvl8pPr>
            <a:lvl9pPr marL="4114800" marR="0" lvl="8" indent="-330200" algn="l" rtl="0">
              <a:spcBef>
                <a:spcPts val="320"/>
              </a:spcBef>
              <a:spcAft>
                <a:spcPts val="0"/>
              </a:spcAft>
              <a:buClr>
                <a:schemeClr val="accent4"/>
              </a:buClr>
              <a:buSzPts val="1600"/>
              <a:buFont typeface="Noto Sans Symbols"/>
              <a:buChar char="●"/>
              <a:defRPr sz="1600" b="0" i="0" u="none" strike="noStrike" cap="none">
                <a:solidFill>
                  <a:schemeClr val="lt1"/>
                </a:solidFill>
                <a:latin typeface="Corbel"/>
                <a:ea typeface="Corbel"/>
                <a:cs typeface="Corbel"/>
                <a:sym typeface="Corbel"/>
              </a:defRPr>
            </a:lvl9pPr>
          </a:lstStyle>
          <a:p>
            <a:endParaRPr/>
          </a:p>
        </p:txBody>
      </p:sp>
      <p:sp>
        <p:nvSpPr>
          <p:cNvPr id="21" name="Google Shape;21;p19"/>
          <p:cNvSpPr txBox="1">
            <a:spLocks noGrp="1"/>
          </p:cNvSpPr>
          <p:nvPr>
            <p:ph type="dt" idx="10"/>
          </p:nvPr>
        </p:nvSpPr>
        <p:spPr>
          <a:xfrm>
            <a:off x="6477000" y="6416675"/>
            <a:ext cx="2133600" cy="365125"/>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100" b="0" i="0" u="none" strike="noStrike" cap="none">
                <a:solidFill>
                  <a:schemeClr val="lt2"/>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lt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lt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lt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lt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lt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lt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lt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lt1"/>
                </a:solidFill>
                <a:latin typeface="Corbel"/>
                <a:ea typeface="Corbel"/>
                <a:cs typeface="Corbel"/>
                <a:sym typeface="Corbel"/>
              </a:defRPr>
            </a:lvl9pPr>
          </a:lstStyle>
          <a:p>
            <a:endParaRPr/>
          </a:p>
        </p:txBody>
      </p:sp>
      <p:sp>
        <p:nvSpPr>
          <p:cNvPr id="22" name="Google Shape;22;p19"/>
          <p:cNvSpPr txBox="1">
            <a:spLocks noGrp="1"/>
          </p:cNvSpPr>
          <p:nvPr>
            <p:ph type="ftr" idx="11"/>
          </p:nvPr>
        </p:nvSpPr>
        <p:spPr>
          <a:xfrm>
            <a:off x="914400" y="6416675"/>
            <a:ext cx="5562600" cy="365125"/>
          </a:xfrm>
          <a:prstGeom prst="rect">
            <a:avLst/>
          </a:prstGeom>
          <a:noFill/>
          <a:ln>
            <a:noFill/>
          </a:ln>
        </p:spPr>
        <p:txBody>
          <a:bodyPr spcFirstLastPara="1" wrap="square" lIns="91425" tIns="45700" rIns="91425" bIns="45700" anchor="b" anchorCtr="0">
            <a:noAutofit/>
          </a:bodyPr>
          <a:lstStyle>
            <a:lvl1pPr marR="0" lvl="0" algn="r" rtl="0">
              <a:spcBef>
                <a:spcPts val="0"/>
              </a:spcBef>
              <a:spcAft>
                <a:spcPts val="0"/>
              </a:spcAft>
              <a:buSzPts val="1400"/>
              <a:buNone/>
              <a:defRPr sz="1100" b="0" i="0" u="none" strike="noStrike" cap="none">
                <a:solidFill>
                  <a:schemeClr val="lt2"/>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lt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lt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lt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lt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lt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lt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lt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lt1"/>
                </a:solidFill>
                <a:latin typeface="Corbel"/>
                <a:ea typeface="Corbel"/>
                <a:cs typeface="Corbel"/>
                <a:sym typeface="Corbel"/>
              </a:defRPr>
            </a:lvl9pPr>
          </a:lstStyle>
          <a:p>
            <a:endParaRPr/>
          </a:p>
        </p:txBody>
      </p:sp>
      <p:sp>
        <p:nvSpPr>
          <p:cNvPr id="23" name="Google Shape;23;p19"/>
          <p:cNvSpPr txBox="1">
            <a:spLocks noGrp="1"/>
          </p:cNvSpPr>
          <p:nvPr>
            <p:ph type="sldNum" idx="12"/>
          </p:nvPr>
        </p:nvSpPr>
        <p:spPr>
          <a:xfrm>
            <a:off x="8610600" y="6416675"/>
            <a:ext cx="457200" cy="365125"/>
          </a:xfrm>
          <a:prstGeom prst="rect">
            <a:avLst/>
          </a:prstGeom>
          <a:noFill/>
          <a:ln>
            <a:noFill/>
          </a:ln>
        </p:spPr>
        <p:txBody>
          <a:bodyPr spcFirstLastPara="1" wrap="square" lIns="91425" tIns="45700" rIns="91425" bIns="45700" anchor="b" anchorCtr="0">
            <a:noAutofit/>
          </a:bodyPr>
          <a:lstStyle>
            <a:lvl1pPr marL="0" marR="0" lvl="0" indent="0" algn="l" rtl="0">
              <a:spcBef>
                <a:spcPts val="0"/>
              </a:spcBef>
              <a:buNone/>
              <a:defRPr sz="1200" b="0" i="0" u="none" strike="noStrike" cap="none">
                <a:solidFill>
                  <a:schemeClr val="lt2"/>
                </a:solidFill>
                <a:latin typeface="Corbel"/>
                <a:ea typeface="Corbel"/>
                <a:cs typeface="Corbel"/>
                <a:sym typeface="Corbel"/>
              </a:defRPr>
            </a:lvl1pPr>
            <a:lvl2pPr marL="0" marR="0" lvl="1" indent="0" algn="l" rtl="0">
              <a:spcBef>
                <a:spcPts val="0"/>
              </a:spcBef>
              <a:buNone/>
              <a:defRPr sz="1200" b="0" i="0" u="none" strike="noStrike" cap="none">
                <a:solidFill>
                  <a:schemeClr val="lt2"/>
                </a:solidFill>
                <a:latin typeface="Corbel"/>
                <a:ea typeface="Corbel"/>
                <a:cs typeface="Corbel"/>
                <a:sym typeface="Corbel"/>
              </a:defRPr>
            </a:lvl2pPr>
            <a:lvl3pPr marL="0" marR="0" lvl="2" indent="0" algn="l" rtl="0">
              <a:spcBef>
                <a:spcPts val="0"/>
              </a:spcBef>
              <a:buNone/>
              <a:defRPr sz="1200" b="0" i="0" u="none" strike="noStrike" cap="none">
                <a:solidFill>
                  <a:schemeClr val="lt2"/>
                </a:solidFill>
                <a:latin typeface="Corbel"/>
                <a:ea typeface="Corbel"/>
                <a:cs typeface="Corbel"/>
                <a:sym typeface="Corbel"/>
              </a:defRPr>
            </a:lvl3pPr>
            <a:lvl4pPr marL="0" marR="0" lvl="3" indent="0" algn="l" rtl="0">
              <a:spcBef>
                <a:spcPts val="0"/>
              </a:spcBef>
              <a:buNone/>
              <a:defRPr sz="1200" b="0" i="0" u="none" strike="noStrike" cap="none">
                <a:solidFill>
                  <a:schemeClr val="lt2"/>
                </a:solidFill>
                <a:latin typeface="Corbel"/>
                <a:ea typeface="Corbel"/>
                <a:cs typeface="Corbel"/>
                <a:sym typeface="Corbel"/>
              </a:defRPr>
            </a:lvl4pPr>
            <a:lvl5pPr marL="0" marR="0" lvl="4" indent="0" algn="l" rtl="0">
              <a:spcBef>
                <a:spcPts val="0"/>
              </a:spcBef>
              <a:buNone/>
              <a:defRPr sz="1200" b="0" i="0" u="none" strike="noStrike" cap="none">
                <a:solidFill>
                  <a:schemeClr val="lt2"/>
                </a:solidFill>
                <a:latin typeface="Corbel"/>
                <a:ea typeface="Corbel"/>
                <a:cs typeface="Corbel"/>
                <a:sym typeface="Corbel"/>
              </a:defRPr>
            </a:lvl5pPr>
            <a:lvl6pPr marL="0" marR="0" lvl="5" indent="0" algn="l" rtl="0">
              <a:spcBef>
                <a:spcPts val="0"/>
              </a:spcBef>
              <a:buNone/>
              <a:defRPr sz="1200" b="0" i="0" u="none" strike="noStrike" cap="none">
                <a:solidFill>
                  <a:schemeClr val="lt2"/>
                </a:solidFill>
                <a:latin typeface="Corbel"/>
                <a:ea typeface="Corbel"/>
                <a:cs typeface="Corbel"/>
                <a:sym typeface="Corbel"/>
              </a:defRPr>
            </a:lvl6pPr>
            <a:lvl7pPr marL="0" marR="0" lvl="6" indent="0" algn="l" rtl="0">
              <a:spcBef>
                <a:spcPts val="0"/>
              </a:spcBef>
              <a:buNone/>
              <a:defRPr sz="1200" b="0" i="0" u="none" strike="noStrike" cap="none">
                <a:solidFill>
                  <a:schemeClr val="lt2"/>
                </a:solidFill>
                <a:latin typeface="Corbel"/>
                <a:ea typeface="Corbel"/>
                <a:cs typeface="Corbel"/>
                <a:sym typeface="Corbel"/>
              </a:defRPr>
            </a:lvl7pPr>
            <a:lvl8pPr marL="0" marR="0" lvl="7" indent="0" algn="l" rtl="0">
              <a:spcBef>
                <a:spcPts val="0"/>
              </a:spcBef>
              <a:buNone/>
              <a:defRPr sz="1200" b="0" i="0" u="none" strike="noStrike" cap="none">
                <a:solidFill>
                  <a:schemeClr val="lt2"/>
                </a:solidFill>
                <a:latin typeface="Corbel"/>
                <a:ea typeface="Corbel"/>
                <a:cs typeface="Corbel"/>
                <a:sym typeface="Corbel"/>
              </a:defRPr>
            </a:lvl8pPr>
            <a:lvl9pPr marL="0" marR="0" lvl="8" indent="0" algn="l" rtl="0">
              <a:spcBef>
                <a:spcPts val="0"/>
              </a:spcBef>
              <a:buNone/>
              <a:defRPr sz="1200" b="0" i="0" u="none" strike="noStrike" cap="none">
                <a:solidFill>
                  <a:schemeClr val="lt2"/>
                </a:solidFill>
                <a:latin typeface="Corbel"/>
                <a:ea typeface="Corbel"/>
                <a:cs typeface="Corbel"/>
                <a:sym typeface="Corbel"/>
              </a:defRPr>
            </a:lvl9pPr>
          </a:lstStyle>
          <a:p>
            <a:pPr marL="0" lvl="0" indent="0" algn="l" rtl="0">
              <a:spcBef>
                <a:spcPts val="0"/>
              </a:spcBef>
              <a:spcAft>
                <a:spcPts val="0"/>
              </a:spcAft>
              <a:buNone/>
            </a:pPr>
            <a:fld id="{00000000-1234-1234-1234-123412341234}" type="slidenum">
              <a:rPr lang="en-US"/>
              <a:pPr marL="0" lvl="0" indent="0" algn="l"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6" r:id="rId7"/>
    <p:sldLayoutId id="2147483658" r:id="rId8"/>
    <p:sldLayoutId id="2147483659"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0.jpg"/><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33.jpg"/><Relationship Id="rId4" Type="http://schemas.openxmlformats.org/officeDocument/2006/relationships/image" Target="../media/image32.jpeg"/></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3.jp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0AAA3-3166-40FA-0B26-E70ABC5D2F1F}"/>
              </a:ext>
            </a:extLst>
          </p:cNvPr>
          <p:cNvSpPr>
            <a:spLocks noGrp="1"/>
          </p:cNvSpPr>
          <p:nvPr>
            <p:ph type="title"/>
          </p:nvPr>
        </p:nvSpPr>
        <p:spPr/>
        <p:txBody>
          <a:bodyPr/>
          <a:lstStyle/>
          <a:p>
            <a:r>
              <a:rPr lang="en-US" dirty="0">
                <a:solidFill>
                  <a:srgbClr val="FFC000"/>
                </a:solidFill>
              </a:rPr>
              <a:t>GROUP NO :4</a:t>
            </a:r>
          </a:p>
        </p:txBody>
      </p:sp>
      <p:sp>
        <p:nvSpPr>
          <p:cNvPr id="3" name="Text Placeholder 2">
            <a:extLst>
              <a:ext uri="{FF2B5EF4-FFF2-40B4-BE49-F238E27FC236}">
                <a16:creationId xmlns:a16="http://schemas.microsoft.com/office/drawing/2014/main" id="{BD0E6108-8291-DFFE-D240-96485F0D2557}"/>
              </a:ext>
            </a:extLst>
          </p:cNvPr>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RENALDIN TERRANCE RAJU (</a:t>
            </a:r>
            <a:r>
              <a:rPr lang="en-US" sz="2800" dirty="0">
                <a:latin typeface="Times New Roman" panose="02020603050405020304" pitchFamily="18" charset="0"/>
                <a:cs typeface="Times New Roman" panose="02020603050405020304" pitchFamily="18" charset="0"/>
              </a:rPr>
              <a:t>2213527)</a:t>
            </a:r>
          </a:p>
          <a:p>
            <a:r>
              <a:rPr lang="en-US" sz="2800" dirty="0"/>
              <a:t>MOHAMMED SHOEB(</a:t>
            </a:r>
            <a:r>
              <a:rPr lang="en-US" sz="2800" dirty="0">
                <a:latin typeface="Times New Roman" panose="02020603050405020304" pitchFamily="18" charset="0"/>
                <a:cs typeface="Times New Roman" panose="02020603050405020304" pitchFamily="18" charset="0"/>
              </a:rPr>
              <a:t>2214606)</a:t>
            </a:r>
            <a:endParaRPr lang="en-US" sz="2800" dirty="0"/>
          </a:p>
          <a:p>
            <a:r>
              <a:rPr lang="en-US" sz="2800" dirty="0"/>
              <a:t>TAYYABA ABDUL KARIM SHAIKH (</a:t>
            </a:r>
            <a:r>
              <a:rPr lang="en-US" sz="2800" dirty="0">
                <a:latin typeface="Times New Roman" panose="02020603050405020304" pitchFamily="18" charset="0"/>
                <a:cs typeface="Times New Roman" panose="02020603050405020304" pitchFamily="18" charset="0"/>
              </a:rPr>
              <a:t>2131214)</a:t>
            </a:r>
            <a:endParaRPr lang="en-US" sz="2800" dirty="0"/>
          </a:p>
          <a:p>
            <a:r>
              <a:rPr lang="en-US" dirty="0"/>
              <a:t>SHABAAZ ALI SYED (</a:t>
            </a:r>
            <a:r>
              <a:rPr lang="en-US" dirty="0">
                <a:latin typeface="Times New Roman" panose="02020603050405020304" pitchFamily="18" charset="0"/>
                <a:cs typeface="Times New Roman" panose="02020603050405020304" pitchFamily="18" charset="0"/>
              </a:rPr>
              <a:t>2128679)</a:t>
            </a:r>
            <a:r>
              <a:rPr lang="en-US" dirty="0"/>
              <a:t>                                                       </a:t>
            </a:r>
          </a:p>
        </p:txBody>
      </p:sp>
    </p:spTree>
    <p:extLst>
      <p:ext uri="{BB962C8B-B14F-4D97-AF65-F5344CB8AC3E}">
        <p14:creationId xmlns:p14="http://schemas.microsoft.com/office/powerpoint/2010/main" val="1464980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
          <p:cNvSpPr txBox="1">
            <a:spLocks noGrp="1"/>
          </p:cNvSpPr>
          <p:nvPr>
            <p:ph type="ctrTitle"/>
          </p:nvPr>
        </p:nvSpPr>
        <p:spPr>
          <a:xfrm>
            <a:off x="973393" y="4500716"/>
            <a:ext cx="7772400" cy="1975104"/>
          </a:xfrm>
          <a:prstGeom prst="rect">
            <a:avLst/>
          </a:prstGeom>
          <a:noFill/>
          <a:ln>
            <a:noFill/>
          </a:ln>
        </p:spPr>
        <p:txBody>
          <a:bodyPr spcFirstLastPara="1" wrap="square" lIns="91425" tIns="45700" rIns="91425" bIns="45700" anchor="t" anchorCtr="0">
            <a:noAutofit/>
          </a:bodyPr>
          <a:lstStyle/>
          <a:p>
            <a:pPr marL="0" marR="9144" lvl="0" indent="0" algn="l" rtl="0">
              <a:spcBef>
                <a:spcPts val="0"/>
              </a:spcBef>
              <a:spcAft>
                <a:spcPts val="0"/>
              </a:spcAft>
              <a:buClr>
                <a:srgbClr val="C58C00"/>
              </a:buClr>
              <a:buSzPts val="4000"/>
              <a:buFont typeface="Consolas"/>
              <a:buNone/>
            </a:pPr>
            <a:r>
              <a:rPr lang="en-US">
                <a:solidFill>
                  <a:srgbClr val="FFFF00"/>
                </a:solidFill>
              </a:rPr>
              <a:t>CRITICAL FACTORS THAT LEAD START-UPS TO SUCCEED BEYOND THREE YEARS </a:t>
            </a:r>
            <a:endParaRPr>
              <a:solidFill>
                <a:srgbClr val="FFFF00"/>
              </a:solidFill>
            </a:endParaRPr>
          </a:p>
        </p:txBody>
      </p:sp>
      <p:pic>
        <p:nvPicPr>
          <p:cNvPr id="152" name="Google Shape;152;p1" descr="Special incentive scheme to foster 75 startups in Telemedicine, Digital  Health, and AI |"/>
          <p:cNvPicPr preferRelativeResize="0"/>
          <p:nvPr/>
        </p:nvPicPr>
        <p:blipFill rotWithShape="1">
          <a:blip r:embed="rId3">
            <a:alphaModFix/>
          </a:blip>
          <a:srcRect/>
          <a:stretch/>
        </p:blipFill>
        <p:spPr>
          <a:xfrm>
            <a:off x="973393" y="874913"/>
            <a:ext cx="5410676" cy="3246406"/>
          </a:xfrm>
          <a:prstGeom prst="rect">
            <a:avLst/>
          </a:prstGeom>
          <a:noFill/>
          <a:ln>
            <a:noFill/>
          </a:ln>
        </p:spPr>
      </p:pic>
      <p:pic>
        <p:nvPicPr>
          <p:cNvPr id="7" name="Picture 6" descr="A person wearing a suit and tie&#10;&#10;Description automatically generated with medium confidence">
            <a:extLst>
              <a:ext uri="{FF2B5EF4-FFF2-40B4-BE49-F238E27FC236}">
                <a16:creationId xmlns:a16="http://schemas.microsoft.com/office/drawing/2014/main" id="{EC131C5A-A515-B4CD-DCE8-6E114A2948A0}"/>
              </a:ext>
            </a:extLst>
          </p:cNvPr>
          <p:cNvPicPr>
            <a:picLocks noChangeAspect="1"/>
          </p:cNvPicPr>
          <p:nvPr/>
        </p:nvPicPr>
        <p:blipFill>
          <a:blip r:embed="rId4"/>
          <a:stretch>
            <a:fillRect/>
          </a:stretch>
        </p:blipFill>
        <p:spPr>
          <a:xfrm>
            <a:off x="6748670" y="1725989"/>
            <a:ext cx="2395330" cy="239533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dirty="0">
                <a:solidFill>
                  <a:schemeClr val="bg1"/>
                </a:solidFill>
              </a:rPr>
              <a:t>Introduction</a:t>
            </a:r>
            <a:endParaRPr dirty="0">
              <a:solidFill>
                <a:schemeClr val="bg1"/>
              </a:solidFill>
            </a:endParaRPr>
          </a:p>
        </p:txBody>
      </p:sp>
      <p:sp>
        <p:nvSpPr>
          <p:cNvPr id="159" name="Google Shape;159;p2"/>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1710"/>
              <a:buChar char="▪"/>
            </a:pPr>
            <a:r>
              <a:rPr lang="en-US" sz="1800"/>
              <a:t>Characteristics of Start-ups in the contemporary scenario </a:t>
            </a:r>
            <a:endParaRPr/>
          </a:p>
          <a:p>
            <a:pPr marL="411480" lvl="0" indent="-342900" algn="l" rtl="0">
              <a:spcBef>
                <a:spcPts val="700"/>
              </a:spcBef>
              <a:spcAft>
                <a:spcPts val="0"/>
              </a:spcAft>
              <a:buSzPts val="1710"/>
              <a:buChar char="▪"/>
            </a:pPr>
            <a:r>
              <a:rPr lang="en-US" sz="1800"/>
              <a:t>Factors leading start-ups to succeed beyond three years</a:t>
            </a:r>
            <a:endParaRPr/>
          </a:p>
          <a:p>
            <a:pPr marL="411480" lvl="0" indent="-342900" algn="l" rtl="0">
              <a:spcBef>
                <a:spcPts val="700"/>
              </a:spcBef>
              <a:spcAft>
                <a:spcPts val="0"/>
              </a:spcAft>
              <a:buSzPts val="1710"/>
              <a:buChar char="▪"/>
            </a:pPr>
            <a:r>
              <a:rPr lang="en-US" sz="1800"/>
              <a:t>Examples of the such scenarios factors leading such businesses to succeed beyond  three years</a:t>
            </a:r>
            <a:endParaRPr/>
          </a:p>
        </p:txBody>
      </p:sp>
      <p:pic>
        <p:nvPicPr>
          <p:cNvPr id="160" name="Google Shape;160;p2" descr="What are startups or emerging companies and how do they work? - Iberdrola"/>
          <p:cNvPicPr preferRelativeResize="0"/>
          <p:nvPr/>
        </p:nvPicPr>
        <p:blipFill rotWithShape="1">
          <a:blip r:embed="rId3">
            <a:alphaModFix/>
          </a:blip>
          <a:srcRect/>
          <a:stretch/>
        </p:blipFill>
        <p:spPr>
          <a:xfrm>
            <a:off x="785786" y="3929066"/>
            <a:ext cx="4176692" cy="2345891"/>
          </a:xfrm>
          <a:prstGeom prst="rect">
            <a:avLst/>
          </a:prstGeom>
          <a:noFill/>
          <a:ln>
            <a:noFill/>
          </a:ln>
        </p:spPr>
      </p:pic>
      <p:pic>
        <p:nvPicPr>
          <p:cNvPr id="161" name="Google Shape;161;p2" descr="The Key Conditions To Get Results From Working With Startups - Innov8rs"/>
          <p:cNvPicPr preferRelativeResize="0"/>
          <p:nvPr/>
        </p:nvPicPr>
        <p:blipFill rotWithShape="1">
          <a:blip r:embed="rId4">
            <a:alphaModFix/>
          </a:blip>
          <a:srcRect/>
          <a:stretch/>
        </p:blipFill>
        <p:spPr>
          <a:xfrm>
            <a:off x="5643570" y="4429132"/>
            <a:ext cx="2988066" cy="1714512"/>
          </a:xfrm>
          <a:prstGeom prst="rect">
            <a:avLst/>
          </a:prstGeom>
          <a:noFill/>
          <a:ln>
            <a:noFill/>
          </a:ln>
        </p:spPr>
      </p:pic>
      <p:pic>
        <p:nvPicPr>
          <p:cNvPr id="2" name="Picture 1" descr="A picture containing text, clipart&#10;&#10;Description automatically generated">
            <a:extLst>
              <a:ext uri="{FF2B5EF4-FFF2-40B4-BE49-F238E27FC236}">
                <a16:creationId xmlns:a16="http://schemas.microsoft.com/office/drawing/2014/main" id="{92E041CC-1287-2376-F026-5B4467620407}"/>
              </a:ext>
            </a:extLst>
          </p:cNvPr>
          <p:cNvPicPr>
            <a:picLocks noChangeAspect="1"/>
          </p:cNvPicPr>
          <p:nvPr/>
        </p:nvPicPr>
        <p:blipFill>
          <a:blip r:embed="rId5"/>
          <a:stretch>
            <a:fillRect/>
          </a:stretch>
        </p:blipFill>
        <p:spPr>
          <a:xfrm>
            <a:off x="4414685" y="76987"/>
            <a:ext cx="1625970" cy="162597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3"/>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2800"/>
              <a:buFont typeface="Consolas"/>
              <a:buNone/>
            </a:pPr>
            <a:r>
              <a:rPr lang="en-US" sz="2800" b="1"/>
              <a:t>Characteristics and Nature of Start-ups in the contemporary scenario</a:t>
            </a:r>
            <a:endParaRPr sz="2800" b="1"/>
          </a:p>
        </p:txBody>
      </p:sp>
      <p:sp>
        <p:nvSpPr>
          <p:cNvPr id="168" name="Google Shape;168;p3"/>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1710"/>
              <a:buChar char="▪"/>
            </a:pPr>
            <a:r>
              <a:rPr lang="en-US" sz="1800"/>
              <a:t>The very first stages of business operations</a:t>
            </a:r>
            <a:endParaRPr/>
          </a:p>
          <a:p>
            <a:pPr marL="411480" lvl="0" indent="-342900" algn="l" rtl="0">
              <a:spcBef>
                <a:spcPts val="700"/>
              </a:spcBef>
              <a:spcAft>
                <a:spcPts val="0"/>
              </a:spcAft>
              <a:buSzPts val="1710"/>
              <a:buChar char="▪"/>
            </a:pPr>
            <a:r>
              <a:rPr lang="en-US" sz="1800"/>
              <a:t>Locations, legal structure of the business, and funding are the basic requirements for start-ups  (Mansukhani and Choubisa, 2017)</a:t>
            </a:r>
            <a:endParaRPr sz="1800"/>
          </a:p>
          <a:p>
            <a:pPr marL="411480" lvl="0" indent="-342900" algn="l" rtl="0">
              <a:spcBef>
                <a:spcPts val="700"/>
              </a:spcBef>
              <a:spcAft>
                <a:spcPts val="0"/>
              </a:spcAft>
              <a:buSzPts val="1710"/>
              <a:buChar char="▪"/>
            </a:pPr>
            <a:r>
              <a:rPr lang="en-US" sz="1800"/>
              <a:t>The risks faced by start-ups in the contemporary scenario have been reported to be determining the locations, legal structures, and funding and growth strategies  (Mansukhani and Choubisa, 2017)</a:t>
            </a:r>
            <a:endParaRPr sz="1800"/>
          </a:p>
          <a:p>
            <a:pPr marL="411480" lvl="0" indent="-342900" algn="l" rtl="0">
              <a:spcBef>
                <a:spcPts val="700"/>
              </a:spcBef>
              <a:spcAft>
                <a:spcPts val="0"/>
              </a:spcAft>
              <a:buSzPts val="1710"/>
              <a:buChar char="▪"/>
            </a:pPr>
            <a:r>
              <a:rPr lang="en-US" sz="1800"/>
              <a:t>Staff management has been found to be another major challenge for start-ups operating in the highly competitive market</a:t>
            </a:r>
            <a:endParaRPr/>
          </a:p>
          <a:p>
            <a:pPr marL="411480" lvl="0" indent="-161925" algn="l" rtl="0">
              <a:spcBef>
                <a:spcPts val="700"/>
              </a:spcBef>
              <a:spcAft>
                <a:spcPts val="0"/>
              </a:spcAft>
              <a:buSzPts val="2850"/>
              <a:buNone/>
            </a:pPr>
            <a:endParaRPr/>
          </a:p>
        </p:txBody>
      </p:sp>
      <p:pic>
        <p:nvPicPr>
          <p:cNvPr id="169" name="Google Shape;169;p3" descr="What a Startup Is and What's Involved in Getting One Off the Ground"/>
          <p:cNvPicPr preferRelativeResize="0"/>
          <p:nvPr/>
        </p:nvPicPr>
        <p:blipFill rotWithShape="1">
          <a:blip r:embed="rId3">
            <a:alphaModFix/>
          </a:blip>
          <a:srcRect/>
          <a:stretch/>
        </p:blipFill>
        <p:spPr>
          <a:xfrm>
            <a:off x="1714480" y="4643446"/>
            <a:ext cx="2857520" cy="1905013"/>
          </a:xfrm>
          <a:prstGeom prst="rect">
            <a:avLst/>
          </a:prstGeom>
          <a:noFill/>
          <a:ln>
            <a:noFill/>
          </a:ln>
        </p:spPr>
      </p:pic>
      <p:pic>
        <p:nvPicPr>
          <p:cNvPr id="170" name="Google Shape;170;p3" descr="Startups in India: Factors to be considered before owning one"/>
          <p:cNvPicPr preferRelativeResize="0"/>
          <p:nvPr/>
        </p:nvPicPr>
        <p:blipFill rotWithShape="1">
          <a:blip r:embed="rId4">
            <a:alphaModFix/>
          </a:blip>
          <a:srcRect/>
          <a:stretch/>
        </p:blipFill>
        <p:spPr>
          <a:xfrm>
            <a:off x="6143636" y="4429132"/>
            <a:ext cx="2639334" cy="214314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4"/>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2800"/>
              <a:buFont typeface="Consolas"/>
              <a:buNone/>
            </a:pPr>
            <a:r>
              <a:rPr lang="en-US" sz="2800" b="1"/>
              <a:t>Fundamentals of different factors lead start-ups to succeed beyond three years</a:t>
            </a:r>
            <a:endParaRPr sz="2800" b="1"/>
          </a:p>
        </p:txBody>
      </p:sp>
      <p:sp>
        <p:nvSpPr>
          <p:cNvPr id="177" name="Google Shape;177;p4"/>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1520"/>
              <a:buChar char="▪"/>
            </a:pPr>
            <a:r>
              <a:rPr lang="en-US" sz="1600"/>
              <a:t>Evolving complexity of the target markets </a:t>
            </a:r>
            <a:endParaRPr/>
          </a:p>
          <a:p>
            <a:pPr marL="411480" lvl="0" indent="-342900" algn="l" rtl="0">
              <a:spcBef>
                <a:spcPts val="700"/>
              </a:spcBef>
              <a:spcAft>
                <a:spcPts val="0"/>
              </a:spcAft>
              <a:buSzPts val="1520"/>
              <a:buChar char="▪"/>
            </a:pPr>
            <a:r>
              <a:rPr lang="en-US" sz="1600"/>
              <a:t>Staff management, risk management strategies, back-up plans, and also growth strategies have become some of the additional requirements for the start-ups to consider (Lee and Kim, 2019)</a:t>
            </a:r>
            <a:endParaRPr sz="1600"/>
          </a:p>
          <a:p>
            <a:pPr marL="411480" lvl="0" indent="-342900" algn="l" rtl="0">
              <a:spcBef>
                <a:spcPts val="700"/>
              </a:spcBef>
              <a:spcAft>
                <a:spcPts val="0"/>
              </a:spcAft>
              <a:buSzPts val="1520"/>
              <a:buChar char="▪"/>
            </a:pPr>
            <a:r>
              <a:rPr lang="en-US" sz="1600"/>
              <a:t>Start-up ecosystems, innovation, originality, scalability, feasibility along with some other internal factors also have been found to influence start-ups to some noticeable margin </a:t>
            </a:r>
            <a:endParaRPr/>
          </a:p>
          <a:p>
            <a:pPr marL="411480" lvl="0" indent="-161925" algn="l" rtl="0">
              <a:spcBef>
                <a:spcPts val="700"/>
              </a:spcBef>
              <a:spcAft>
                <a:spcPts val="0"/>
              </a:spcAft>
              <a:buSzPts val="2850"/>
              <a:buNone/>
            </a:pPr>
            <a:endParaRPr/>
          </a:p>
        </p:txBody>
      </p:sp>
      <p:sp>
        <p:nvSpPr>
          <p:cNvPr id="178" name="Google Shape;178;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79" name="Google Shape;179;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80" name="Google Shape;180;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81" name="Google Shape;181;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82" name="Google Shape;182;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83" name="Google Shape;183;p4" descr="Evaluation of Early Supplier Involvement in Product Development"/>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84" name="Google Shape;184;p4" descr="Evaluation of Early Supplier Involvement in Product Development"/>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85" name="Google Shape;185;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86" name="Google Shape;186;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87" name="Google Shape;187;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88" name="Google Shape;188;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89" name="Google Shape;189;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90" name="Google Shape;190;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91" name="Google Shape;191;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92" name="Google Shape;192;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93" name="Google Shape;193;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194" name="Google Shape;194;p4" descr="Development of Early Supplier Involvement (ESI) Process – Study for a Case  Compan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pic>
        <p:nvPicPr>
          <p:cNvPr id="195" name="Google Shape;195;p4" descr="The Most Important Factors for Startup Success - Salesforce Canada Blog"/>
          <p:cNvPicPr preferRelativeResize="0"/>
          <p:nvPr/>
        </p:nvPicPr>
        <p:blipFill rotWithShape="1">
          <a:blip r:embed="rId3">
            <a:alphaModFix/>
          </a:blip>
          <a:srcRect/>
          <a:stretch/>
        </p:blipFill>
        <p:spPr>
          <a:xfrm>
            <a:off x="6500826" y="3558269"/>
            <a:ext cx="2277942" cy="3085465"/>
          </a:xfrm>
          <a:prstGeom prst="rect">
            <a:avLst/>
          </a:prstGeom>
          <a:noFill/>
          <a:ln>
            <a:noFill/>
          </a:ln>
        </p:spPr>
      </p:pic>
      <p:pic>
        <p:nvPicPr>
          <p:cNvPr id="196" name="Google Shape;196;p4" descr="Startup ecosystem effect on minimum viable product development in software  startups - ScienceDirect"/>
          <p:cNvPicPr preferRelativeResize="0"/>
          <p:nvPr/>
        </p:nvPicPr>
        <p:blipFill rotWithShape="1">
          <a:blip r:embed="rId4">
            <a:alphaModFix/>
          </a:blip>
          <a:srcRect/>
          <a:stretch/>
        </p:blipFill>
        <p:spPr>
          <a:xfrm>
            <a:off x="1643042" y="3929066"/>
            <a:ext cx="3071834" cy="273656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5"/>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400"/>
              <a:buFont typeface="Consolas"/>
              <a:buNone/>
            </a:pPr>
            <a:r>
              <a:rPr lang="en-US" sz="4400" b="1"/>
              <a:t>The start-up ideas</a:t>
            </a:r>
            <a:endParaRPr sz="4400" b="1"/>
          </a:p>
        </p:txBody>
      </p:sp>
      <p:sp>
        <p:nvSpPr>
          <p:cNvPr id="203" name="Google Shape;203;p5"/>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1900"/>
              <a:buChar char="▪"/>
            </a:pPr>
            <a:r>
              <a:rPr lang="en-US" sz="2000"/>
              <a:t>Business ideas and concepts can determine the whole business operations as well as additional requirements</a:t>
            </a:r>
            <a:endParaRPr/>
          </a:p>
          <a:p>
            <a:pPr marL="411480" lvl="0" indent="-342900" algn="l" rtl="0">
              <a:spcBef>
                <a:spcPts val="700"/>
              </a:spcBef>
              <a:spcAft>
                <a:spcPts val="0"/>
              </a:spcAft>
              <a:buSzPts val="1900"/>
              <a:buChar char="▪"/>
            </a:pPr>
            <a:r>
              <a:rPr lang="en-US" sz="2000"/>
              <a:t>It can also determine the growth and funding strategies </a:t>
            </a:r>
            <a:endParaRPr/>
          </a:p>
          <a:p>
            <a:pPr marL="411480" lvl="0" indent="-342900" algn="l" rtl="0">
              <a:spcBef>
                <a:spcPts val="700"/>
              </a:spcBef>
              <a:spcAft>
                <a:spcPts val="0"/>
              </a:spcAft>
              <a:buSzPts val="1900"/>
              <a:buChar char="▪"/>
            </a:pPr>
            <a:r>
              <a:rPr lang="en-US" sz="2000"/>
              <a:t>This factor also can determine the market competition and the growth opportunities for the company which would be significant for for being successful within three years or beyond (Islam and Khan, 2021)</a:t>
            </a:r>
            <a:endParaRPr sz="2000"/>
          </a:p>
        </p:txBody>
      </p:sp>
      <p:pic>
        <p:nvPicPr>
          <p:cNvPr id="204" name="Google Shape;204;p5" descr="Startup ecosystem - Wikipedia"/>
          <p:cNvPicPr preferRelativeResize="0"/>
          <p:nvPr/>
        </p:nvPicPr>
        <p:blipFill rotWithShape="1">
          <a:blip r:embed="rId3">
            <a:alphaModFix/>
          </a:blip>
          <a:srcRect/>
          <a:stretch/>
        </p:blipFill>
        <p:spPr>
          <a:xfrm>
            <a:off x="6300811" y="4272489"/>
            <a:ext cx="2843189" cy="2585511"/>
          </a:xfrm>
          <a:prstGeom prst="rect">
            <a:avLst/>
          </a:prstGeom>
          <a:noFill/>
          <a:ln>
            <a:noFill/>
          </a:ln>
        </p:spPr>
      </p:pic>
      <p:pic>
        <p:nvPicPr>
          <p:cNvPr id="205" name="Google Shape;205;p5" descr="An Insight into the Startup Ecosystem - Vestian Blog"/>
          <p:cNvPicPr preferRelativeResize="0"/>
          <p:nvPr/>
        </p:nvPicPr>
        <p:blipFill rotWithShape="1">
          <a:blip r:embed="rId4">
            <a:alphaModFix/>
          </a:blip>
          <a:srcRect/>
          <a:stretch/>
        </p:blipFill>
        <p:spPr>
          <a:xfrm>
            <a:off x="1428728" y="4857760"/>
            <a:ext cx="3286148" cy="1823105"/>
          </a:xfrm>
          <a:prstGeom prst="rect">
            <a:avLst/>
          </a:prstGeom>
          <a:noFill/>
          <a:ln>
            <a:noFill/>
          </a:ln>
        </p:spPr>
      </p:pic>
      <p:pic>
        <p:nvPicPr>
          <p:cNvPr id="2" name="Picture 1" descr="A person's face on a blue background&#10;&#10;Description automatically generated with low confidence">
            <a:extLst>
              <a:ext uri="{FF2B5EF4-FFF2-40B4-BE49-F238E27FC236}">
                <a16:creationId xmlns:a16="http://schemas.microsoft.com/office/drawing/2014/main" id="{A02D1E7B-BDB6-9000-1C94-30C76D4AC994}"/>
              </a:ext>
            </a:extLst>
          </p:cNvPr>
          <p:cNvPicPr>
            <a:picLocks noChangeAspect="1"/>
          </p:cNvPicPr>
          <p:nvPr/>
        </p:nvPicPr>
        <p:blipFill>
          <a:blip r:embed="rId5"/>
          <a:stretch>
            <a:fillRect/>
          </a:stretch>
        </p:blipFill>
        <p:spPr>
          <a:xfrm>
            <a:off x="7060830" y="157590"/>
            <a:ext cx="1625970" cy="162597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6"/>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Autofit/>
          </a:bodyPr>
          <a:lstStyle/>
          <a:p>
            <a:pPr marL="411480" lvl="0" indent="-342900" algn="l" rtl="0">
              <a:spcBef>
                <a:spcPts val="0"/>
              </a:spcBef>
              <a:spcAft>
                <a:spcPts val="0"/>
              </a:spcAft>
              <a:buSzPts val="1710"/>
              <a:buChar char="▪"/>
            </a:pPr>
            <a:r>
              <a:rPr lang="en-US" sz="1800" dirty="0"/>
              <a:t> Leadership is another crucial factor for ensuring success of a start-up </a:t>
            </a:r>
            <a:endParaRPr dirty="0"/>
          </a:p>
          <a:p>
            <a:pPr marL="411480" lvl="0" indent="-342900" algn="l" rtl="0">
              <a:spcBef>
                <a:spcPts val="700"/>
              </a:spcBef>
              <a:spcAft>
                <a:spcPts val="0"/>
              </a:spcAft>
              <a:buSzPts val="1710"/>
              <a:buChar char="▪"/>
            </a:pPr>
            <a:r>
              <a:rPr lang="en-US" sz="1800" dirty="0"/>
              <a:t>Crucial business decisions, workforce motivation, and identification and utilization of crucial resources can be found significant for ensuring business success  (Ren </a:t>
            </a:r>
            <a:r>
              <a:rPr lang="en-US" sz="1800" i="1" dirty="0"/>
              <a:t>et al., </a:t>
            </a:r>
            <a:r>
              <a:rPr lang="en-US" sz="1800" dirty="0"/>
              <a:t>2020)</a:t>
            </a:r>
            <a:endParaRPr sz="1800" dirty="0"/>
          </a:p>
          <a:p>
            <a:pPr marL="411480" lvl="0" indent="-342900" algn="l" rtl="0">
              <a:spcBef>
                <a:spcPts val="700"/>
              </a:spcBef>
              <a:spcAft>
                <a:spcPts val="0"/>
              </a:spcAft>
              <a:buSzPts val="1710"/>
              <a:buChar char="▪"/>
            </a:pPr>
            <a:r>
              <a:rPr lang="en-US" sz="1800" dirty="0"/>
              <a:t>Adoption of the right business strategies also are done by this factor </a:t>
            </a:r>
            <a:endParaRPr dirty="0"/>
          </a:p>
          <a:p>
            <a:pPr marL="411480" lvl="0" indent="-234315" algn="l" rtl="0">
              <a:spcBef>
                <a:spcPts val="700"/>
              </a:spcBef>
              <a:spcAft>
                <a:spcPts val="0"/>
              </a:spcAft>
              <a:buSzPts val="1710"/>
              <a:buNone/>
            </a:pPr>
            <a:endParaRPr sz="1800" dirty="0"/>
          </a:p>
        </p:txBody>
      </p:sp>
      <p:sp>
        <p:nvSpPr>
          <p:cNvPr id="212" name="Google Shape;212;p6"/>
          <p:cNvSpPr txBox="1"/>
          <p:nvPr/>
        </p:nvSpPr>
        <p:spPr>
          <a:xfrm>
            <a:off x="1066800" y="357166"/>
            <a:ext cx="7772400" cy="9144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4000" b="1">
                <a:solidFill>
                  <a:srgbClr val="93EFE3"/>
                </a:solidFill>
                <a:latin typeface="Corbel"/>
                <a:ea typeface="Corbel"/>
                <a:cs typeface="Corbel"/>
                <a:sym typeface="Corbel"/>
              </a:rPr>
              <a:t> Leadership of the start-ups</a:t>
            </a:r>
            <a:endParaRPr sz="4000" b="1" i="0" u="none" strike="noStrike" cap="none">
              <a:solidFill>
                <a:srgbClr val="93EFE3"/>
              </a:solidFill>
              <a:latin typeface="Consolas"/>
              <a:ea typeface="Consolas"/>
              <a:cs typeface="Consolas"/>
              <a:sym typeface="Consolas"/>
            </a:endParaRPr>
          </a:p>
        </p:txBody>
      </p:sp>
      <p:pic>
        <p:nvPicPr>
          <p:cNvPr id="213" name="Google Shape;213;p6" descr="Believernomics on Twitter: &quot;The Six C's of #Leadership Behaviour. #business  #startup #entrepreneurship #success #mondayvibes #mondaythoughts  #mondaymotivation https://t.co/5bea7ce1NB&quot; / Twitter"/>
          <p:cNvPicPr preferRelativeResize="0"/>
          <p:nvPr/>
        </p:nvPicPr>
        <p:blipFill rotWithShape="1">
          <a:blip r:embed="rId3">
            <a:alphaModFix/>
          </a:blip>
          <a:srcRect/>
          <a:stretch/>
        </p:blipFill>
        <p:spPr>
          <a:xfrm>
            <a:off x="1000100" y="4000504"/>
            <a:ext cx="4262382" cy="2397590"/>
          </a:xfrm>
          <a:prstGeom prst="rect">
            <a:avLst/>
          </a:prstGeom>
          <a:noFill/>
          <a:ln>
            <a:noFill/>
          </a:ln>
        </p:spPr>
      </p:pic>
      <p:pic>
        <p:nvPicPr>
          <p:cNvPr id="214" name="Google Shape;214;p6" descr="The impact of video gaming on managers' adaptive leadership skills: do  millennials have an advantage? | Semantic Scholar"/>
          <p:cNvPicPr preferRelativeResize="0"/>
          <p:nvPr/>
        </p:nvPicPr>
        <p:blipFill rotWithShape="1">
          <a:blip r:embed="rId4">
            <a:alphaModFix/>
          </a:blip>
          <a:srcRect/>
          <a:stretch/>
        </p:blipFill>
        <p:spPr>
          <a:xfrm>
            <a:off x="5929322" y="4071942"/>
            <a:ext cx="2889754" cy="2214578"/>
          </a:xfrm>
          <a:prstGeom prst="rect">
            <a:avLst/>
          </a:prstGeom>
          <a:noFill/>
          <a:ln>
            <a:noFill/>
          </a:ln>
        </p:spPr>
      </p:pic>
      <p:pic>
        <p:nvPicPr>
          <p:cNvPr id="9" name="Picture 8" descr="A person wearing a suit and tie&#10;&#10;Description automatically generated">
            <a:extLst>
              <a:ext uri="{FF2B5EF4-FFF2-40B4-BE49-F238E27FC236}">
                <a16:creationId xmlns:a16="http://schemas.microsoft.com/office/drawing/2014/main" id="{B7AF70AF-59EA-9135-BCAA-FE145665FB4D}"/>
              </a:ext>
            </a:extLst>
          </p:cNvPr>
          <p:cNvPicPr>
            <a:picLocks noChangeAspect="1"/>
          </p:cNvPicPr>
          <p:nvPr/>
        </p:nvPicPr>
        <p:blipFill>
          <a:blip r:embed="rId5"/>
          <a:stretch>
            <a:fillRect/>
          </a:stretch>
        </p:blipFill>
        <p:spPr>
          <a:xfrm>
            <a:off x="7374199" y="122121"/>
            <a:ext cx="1384489" cy="138448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7"/>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a:t>Finding the niche market for expansion</a:t>
            </a:r>
            <a:endParaRPr b="1"/>
          </a:p>
        </p:txBody>
      </p:sp>
      <p:sp>
        <p:nvSpPr>
          <p:cNvPr id="221" name="Google Shape;221;p7"/>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1900"/>
              <a:buChar char="▪"/>
            </a:pPr>
            <a:r>
              <a:rPr lang="en-US" sz="2000"/>
              <a:t>Identifying the niche market is one of the most crucial factors for a start-up </a:t>
            </a:r>
            <a:endParaRPr/>
          </a:p>
          <a:p>
            <a:pPr marL="411480" lvl="0" indent="-342900" algn="l" rtl="0">
              <a:spcBef>
                <a:spcPts val="700"/>
              </a:spcBef>
              <a:spcAft>
                <a:spcPts val="0"/>
              </a:spcAft>
              <a:buSzPts val="1900"/>
              <a:buChar char="▪"/>
            </a:pPr>
            <a:r>
              <a:rPr lang="en-US" sz="2000"/>
              <a:t>This is due to the factor can allow the business identify the market competition in the identified market to further make decisions accordingly that can fetch the desired success </a:t>
            </a:r>
            <a:endParaRPr/>
          </a:p>
          <a:p>
            <a:pPr marL="411480" lvl="0" indent="-342900" algn="l" rtl="0">
              <a:spcBef>
                <a:spcPts val="700"/>
              </a:spcBef>
              <a:spcAft>
                <a:spcPts val="0"/>
              </a:spcAft>
              <a:buSzPts val="1900"/>
              <a:buChar char="▪"/>
            </a:pPr>
            <a:r>
              <a:rPr lang="en-US" sz="2000"/>
              <a:t>Furthermore, finding the niche market also would be significant for a start-up for identifying the rapidly changing demands and requirements of the consumers along with the market trends (Laaksonen </a:t>
            </a:r>
            <a:r>
              <a:rPr lang="en-US" sz="2000" i="1"/>
              <a:t>et al., </a:t>
            </a:r>
            <a:r>
              <a:rPr lang="en-US" sz="2000"/>
              <a:t>2022)</a:t>
            </a:r>
            <a:endParaRPr sz="2000"/>
          </a:p>
          <a:p>
            <a:pPr marL="411480" lvl="0" indent="-161925" algn="l" rtl="0">
              <a:spcBef>
                <a:spcPts val="700"/>
              </a:spcBef>
              <a:spcAft>
                <a:spcPts val="0"/>
              </a:spcAft>
              <a:buSzPts val="2850"/>
              <a:buNone/>
            </a:pPr>
            <a:endParaRPr/>
          </a:p>
        </p:txBody>
      </p:sp>
      <p:sp>
        <p:nvSpPr>
          <p:cNvPr id="222" name="Google Shape;222;p7" descr="Create a niche market strategy for your startup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223" name="Google Shape;223;p7" descr="Create a niche market strategy for your startup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224" name="Google Shape;224;p7" descr="Create a niche market strategy for your startup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pic>
        <p:nvPicPr>
          <p:cNvPr id="225" name="Google Shape;225;p7" descr="24,700 Niche Market Images, Stock Photos &amp; Vectors | Shutterstock"/>
          <p:cNvPicPr preferRelativeResize="0"/>
          <p:nvPr/>
        </p:nvPicPr>
        <p:blipFill rotWithShape="1">
          <a:blip r:embed="rId3">
            <a:alphaModFix/>
          </a:blip>
          <a:srcRect/>
          <a:stretch/>
        </p:blipFill>
        <p:spPr>
          <a:xfrm>
            <a:off x="1071538" y="4857760"/>
            <a:ext cx="2838441" cy="1835481"/>
          </a:xfrm>
          <a:prstGeom prst="rect">
            <a:avLst/>
          </a:prstGeom>
          <a:noFill/>
          <a:ln>
            <a:noFill/>
          </a:ln>
        </p:spPr>
      </p:pic>
      <p:sp>
        <p:nvSpPr>
          <p:cNvPr id="226" name="Google Shape;226;p7" descr="Create a niche market for your startup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227" name="Google Shape;227;p7" descr="Create a niche market for your startup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pic>
        <p:nvPicPr>
          <p:cNvPr id="228" name="Google Shape;228;p7" descr="Create a niche market strategy for your startup - FasterCapital"/>
          <p:cNvPicPr preferRelativeResize="0"/>
          <p:nvPr/>
        </p:nvPicPr>
        <p:blipFill rotWithShape="1">
          <a:blip r:embed="rId4">
            <a:alphaModFix/>
          </a:blip>
          <a:srcRect/>
          <a:stretch/>
        </p:blipFill>
        <p:spPr>
          <a:xfrm>
            <a:off x="5786446" y="4714884"/>
            <a:ext cx="2700339" cy="1996802"/>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8"/>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a:t>Compatible teams involved with start-ups</a:t>
            </a:r>
            <a:endParaRPr b="1"/>
          </a:p>
        </p:txBody>
      </p:sp>
      <p:sp>
        <p:nvSpPr>
          <p:cNvPr id="235" name="Google Shape;235;p8"/>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1900"/>
              <a:buChar char="▪"/>
            </a:pPr>
            <a:r>
              <a:rPr lang="en-US" sz="2000"/>
              <a:t>Workforce is the driving force for a business that can fetch the desired success within a particular time period</a:t>
            </a:r>
            <a:endParaRPr/>
          </a:p>
          <a:p>
            <a:pPr marL="411480" lvl="0" indent="-342900" algn="l" rtl="0">
              <a:spcBef>
                <a:spcPts val="700"/>
              </a:spcBef>
              <a:spcAft>
                <a:spcPts val="0"/>
              </a:spcAft>
              <a:buSzPts val="1900"/>
              <a:buChar char="▪"/>
            </a:pPr>
            <a:r>
              <a:rPr lang="en-US" sz="2000"/>
              <a:t>In the contemporary scenario, talent shortage is being faced by the startups as the market competitors have already hired the right talents (Sevilla-Bernardo </a:t>
            </a:r>
            <a:r>
              <a:rPr lang="en-US" sz="2000" i="1"/>
              <a:t>et al., </a:t>
            </a:r>
            <a:r>
              <a:rPr lang="en-US" sz="2000"/>
              <a:t>2022)</a:t>
            </a:r>
            <a:endParaRPr/>
          </a:p>
          <a:p>
            <a:pPr marL="411480" lvl="0" indent="-342900" algn="l" rtl="0">
              <a:spcBef>
                <a:spcPts val="700"/>
              </a:spcBef>
              <a:spcAft>
                <a:spcPts val="0"/>
              </a:spcAft>
              <a:buSzPts val="1900"/>
              <a:buChar char="▪"/>
            </a:pPr>
            <a:r>
              <a:rPr lang="en-US" sz="2000"/>
              <a:t>This factor has been identified to be one of the crucial aspects that can lead a start-up to succeed beyond three years </a:t>
            </a:r>
            <a:endParaRPr/>
          </a:p>
          <a:p>
            <a:pPr marL="411480" lvl="0" indent="-161925" algn="l" rtl="0">
              <a:spcBef>
                <a:spcPts val="700"/>
              </a:spcBef>
              <a:spcAft>
                <a:spcPts val="0"/>
              </a:spcAft>
              <a:buSzPts val="2850"/>
              <a:buNone/>
            </a:pPr>
            <a:endParaRPr/>
          </a:p>
        </p:txBody>
      </p:sp>
      <p:pic>
        <p:nvPicPr>
          <p:cNvPr id="236" name="Google Shape;236;p8" descr="Entrepreneurship 101: Hiring the right talent"/>
          <p:cNvPicPr preferRelativeResize="0"/>
          <p:nvPr/>
        </p:nvPicPr>
        <p:blipFill rotWithShape="1">
          <a:blip r:embed="rId3">
            <a:alphaModFix/>
          </a:blip>
          <a:srcRect/>
          <a:stretch/>
        </p:blipFill>
        <p:spPr>
          <a:xfrm>
            <a:off x="1142976" y="4643446"/>
            <a:ext cx="3643306" cy="1821653"/>
          </a:xfrm>
          <a:prstGeom prst="rect">
            <a:avLst/>
          </a:prstGeom>
          <a:noFill/>
          <a:ln>
            <a:noFill/>
          </a:ln>
        </p:spPr>
      </p:pic>
      <p:pic>
        <p:nvPicPr>
          <p:cNvPr id="237" name="Google Shape;237;p8" descr="Blog: How startups can attract and retain the right talent — People Matters"/>
          <p:cNvPicPr preferRelativeResize="0"/>
          <p:nvPr/>
        </p:nvPicPr>
        <p:blipFill rotWithShape="1">
          <a:blip r:embed="rId4">
            <a:alphaModFix/>
          </a:blip>
          <a:srcRect/>
          <a:stretch/>
        </p:blipFill>
        <p:spPr>
          <a:xfrm>
            <a:off x="5643570" y="4643446"/>
            <a:ext cx="3048021" cy="171451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9"/>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a:t>Determining the best product-market fit</a:t>
            </a:r>
            <a:endParaRPr b="1"/>
          </a:p>
        </p:txBody>
      </p:sp>
      <p:sp>
        <p:nvSpPr>
          <p:cNvPr id="244" name="Google Shape;244;p9"/>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1900"/>
              <a:buChar char="▪"/>
            </a:pPr>
            <a:r>
              <a:rPr lang="en-US" sz="2000"/>
              <a:t>Product-market fit is one of the most crucial factors for a start-up for determining its success </a:t>
            </a:r>
            <a:endParaRPr/>
          </a:p>
          <a:p>
            <a:pPr marL="411480" lvl="0" indent="-342900" algn="l" rtl="0">
              <a:spcBef>
                <a:spcPts val="700"/>
              </a:spcBef>
              <a:spcAft>
                <a:spcPts val="0"/>
              </a:spcAft>
              <a:buSzPts val="1900"/>
              <a:buChar char="▪"/>
            </a:pPr>
            <a:r>
              <a:rPr lang="en-US" sz="2000"/>
              <a:t>It is due to the capability of this factor to allow the business identify the requirements and demands of the target consumers belonging to the market (Capovilla, 2019)</a:t>
            </a:r>
            <a:endParaRPr sz="2000"/>
          </a:p>
          <a:p>
            <a:pPr marL="411480" lvl="0" indent="-342900" algn="l" rtl="0">
              <a:spcBef>
                <a:spcPts val="700"/>
              </a:spcBef>
              <a:spcAft>
                <a:spcPts val="0"/>
              </a:spcAft>
              <a:buSzPts val="1900"/>
              <a:buChar char="▪"/>
            </a:pPr>
            <a:r>
              <a:rPr lang="en-US" sz="2000"/>
              <a:t>The market competition also can be assessed by considering this factors and thus, the most effective decisions can be made accordingly </a:t>
            </a:r>
            <a:endParaRPr/>
          </a:p>
          <a:p>
            <a:pPr marL="411480" lvl="0" indent="-161925" algn="l" rtl="0">
              <a:spcBef>
                <a:spcPts val="700"/>
              </a:spcBef>
              <a:spcAft>
                <a:spcPts val="0"/>
              </a:spcAft>
              <a:buSzPts val="2850"/>
              <a:buNone/>
            </a:pPr>
            <a:endParaRPr/>
          </a:p>
        </p:txBody>
      </p:sp>
      <p:pic>
        <p:nvPicPr>
          <p:cNvPr id="245" name="Google Shape;245;p9" descr="Adam Fisher on how to navigate the product-market fit journey - Bessemer  Venture Partners"/>
          <p:cNvPicPr preferRelativeResize="0"/>
          <p:nvPr/>
        </p:nvPicPr>
        <p:blipFill rotWithShape="1">
          <a:blip r:embed="rId3">
            <a:alphaModFix/>
          </a:blip>
          <a:srcRect/>
          <a:stretch/>
        </p:blipFill>
        <p:spPr>
          <a:xfrm>
            <a:off x="928662" y="4500570"/>
            <a:ext cx="3822633" cy="2150231"/>
          </a:xfrm>
          <a:prstGeom prst="rect">
            <a:avLst/>
          </a:prstGeom>
          <a:noFill/>
          <a:ln>
            <a:noFill/>
          </a:ln>
        </p:spPr>
      </p:pic>
      <p:pic>
        <p:nvPicPr>
          <p:cNvPr id="246" name="Google Shape;246;p9" descr="What is Product-Market Fit? | Definition and Examples"/>
          <p:cNvPicPr preferRelativeResize="0"/>
          <p:nvPr/>
        </p:nvPicPr>
        <p:blipFill rotWithShape="1">
          <a:blip r:embed="rId4">
            <a:alphaModFix/>
          </a:blip>
          <a:srcRect/>
          <a:stretch/>
        </p:blipFill>
        <p:spPr>
          <a:xfrm>
            <a:off x="5572131" y="4572008"/>
            <a:ext cx="3297137" cy="200026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10"/>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a:t>Flexibility of the business model</a:t>
            </a:r>
            <a:endParaRPr b="1"/>
          </a:p>
        </p:txBody>
      </p:sp>
      <p:sp>
        <p:nvSpPr>
          <p:cNvPr id="253" name="Google Shape;253;p10"/>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2280"/>
              <a:buChar char="▪"/>
            </a:pPr>
            <a:r>
              <a:rPr lang="en-US" sz="2400"/>
              <a:t>Flexibility business model can allow a start-up to track the evolving market trends and consumer demands </a:t>
            </a:r>
            <a:endParaRPr/>
          </a:p>
          <a:p>
            <a:pPr marL="411480" lvl="0" indent="-342900" algn="l" rtl="0">
              <a:spcBef>
                <a:spcPts val="700"/>
              </a:spcBef>
              <a:spcAft>
                <a:spcPts val="0"/>
              </a:spcAft>
              <a:buSzPts val="2280"/>
              <a:buChar char="▪"/>
            </a:pPr>
            <a:r>
              <a:rPr lang="en-US" sz="2400"/>
              <a:t>This factor can help the start-up make some of the most effective decisions to succeed within the desired period (Baker-Brunnbauer, 2019)</a:t>
            </a:r>
            <a:endParaRPr sz="2400"/>
          </a:p>
          <a:p>
            <a:pPr marL="411480" lvl="0" indent="-342900" algn="l" rtl="0">
              <a:spcBef>
                <a:spcPts val="700"/>
              </a:spcBef>
              <a:spcAft>
                <a:spcPts val="0"/>
              </a:spcAft>
              <a:buSzPts val="2280"/>
              <a:buChar char="▪"/>
            </a:pPr>
            <a:r>
              <a:rPr lang="en-US" sz="2400"/>
              <a:t>Lack of flexibility can lead it to succeed beyond three years </a:t>
            </a:r>
            <a:endParaRPr/>
          </a:p>
          <a:p>
            <a:pPr marL="411480" lvl="0" indent="-198120" algn="l" rtl="0">
              <a:spcBef>
                <a:spcPts val="700"/>
              </a:spcBef>
              <a:spcAft>
                <a:spcPts val="0"/>
              </a:spcAft>
              <a:buSzPts val="2280"/>
              <a:buNone/>
            </a:pPr>
            <a:endParaRPr sz="2400"/>
          </a:p>
        </p:txBody>
      </p:sp>
      <p:pic>
        <p:nvPicPr>
          <p:cNvPr id="254" name="Google Shape;254;p10" descr="Connected everything' demands flexible business models - RaboResearch"/>
          <p:cNvPicPr preferRelativeResize="0"/>
          <p:nvPr/>
        </p:nvPicPr>
        <p:blipFill rotWithShape="1">
          <a:blip r:embed="rId3">
            <a:alphaModFix/>
          </a:blip>
          <a:srcRect/>
          <a:stretch/>
        </p:blipFill>
        <p:spPr>
          <a:xfrm>
            <a:off x="1285851" y="4643446"/>
            <a:ext cx="2699007" cy="2000264"/>
          </a:xfrm>
          <a:prstGeom prst="rect">
            <a:avLst/>
          </a:prstGeom>
          <a:noFill/>
          <a:ln>
            <a:noFill/>
          </a:ln>
        </p:spPr>
      </p:pic>
      <p:sp>
        <p:nvSpPr>
          <p:cNvPr id="255" name="Google Shape;255;p10" descr="The Importance of a Flexible Business Plan for Startups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256" name="Google Shape;256;p10" descr="The Importance of a Flexible Business Plan for Startups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pic>
        <p:nvPicPr>
          <p:cNvPr id="257" name="Google Shape;257;p10" descr="What criteria should a good business plan meet?"/>
          <p:cNvPicPr preferRelativeResize="0"/>
          <p:nvPr/>
        </p:nvPicPr>
        <p:blipFill rotWithShape="1">
          <a:blip r:embed="rId4">
            <a:alphaModFix/>
          </a:blip>
          <a:srcRect/>
          <a:stretch/>
        </p:blipFill>
        <p:spPr>
          <a:xfrm>
            <a:off x="4857752" y="4357694"/>
            <a:ext cx="3727378" cy="209665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11"/>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a:t>Time of launching start-ups</a:t>
            </a:r>
            <a:endParaRPr b="1"/>
          </a:p>
        </p:txBody>
      </p:sp>
      <p:sp>
        <p:nvSpPr>
          <p:cNvPr id="264" name="Google Shape;264;p11"/>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1900"/>
              <a:buChar char="▪"/>
            </a:pPr>
            <a:r>
              <a:rPr lang="en-US" sz="2000"/>
              <a:t>Time can make all the differences for a start-up as the right time can help the business identify the potential opportunities</a:t>
            </a:r>
            <a:endParaRPr/>
          </a:p>
          <a:p>
            <a:pPr marL="411480" lvl="0" indent="-342900" algn="l" rtl="0">
              <a:spcBef>
                <a:spcPts val="700"/>
              </a:spcBef>
              <a:spcAft>
                <a:spcPts val="0"/>
              </a:spcAft>
              <a:buSzPts val="1900"/>
              <a:buChar char="▪"/>
            </a:pPr>
            <a:r>
              <a:rPr lang="en-US" sz="2000"/>
              <a:t>Failing to identify the right time can lead a start-up to succeed beyond three years as additional time would be required in this case to identifying the changing behavior of the target market (He </a:t>
            </a:r>
            <a:r>
              <a:rPr lang="en-US" sz="2000" i="1"/>
              <a:t>et al., </a:t>
            </a:r>
            <a:r>
              <a:rPr lang="en-US" sz="2000"/>
              <a:t>2020)</a:t>
            </a:r>
            <a:endParaRPr sz="2000"/>
          </a:p>
          <a:p>
            <a:pPr marL="411480" lvl="0" indent="-161925" algn="l" rtl="0">
              <a:spcBef>
                <a:spcPts val="700"/>
              </a:spcBef>
              <a:spcAft>
                <a:spcPts val="0"/>
              </a:spcAft>
              <a:buSzPts val="2850"/>
              <a:buNone/>
            </a:pPr>
            <a:endParaRPr/>
          </a:p>
        </p:txBody>
      </p:sp>
      <p:pic>
        <p:nvPicPr>
          <p:cNvPr id="265" name="Google Shape;265;p11" descr="The Five Key Factors That Lead To Successful Tech Startups - FourWeekMBA"/>
          <p:cNvPicPr preferRelativeResize="0"/>
          <p:nvPr/>
        </p:nvPicPr>
        <p:blipFill rotWithShape="1">
          <a:blip r:embed="rId3">
            <a:alphaModFix/>
          </a:blip>
          <a:srcRect/>
          <a:stretch/>
        </p:blipFill>
        <p:spPr>
          <a:xfrm>
            <a:off x="5429256" y="4000504"/>
            <a:ext cx="3504623" cy="2643206"/>
          </a:xfrm>
          <a:prstGeom prst="rect">
            <a:avLst/>
          </a:prstGeom>
          <a:noFill/>
          <a:ln>
            <a:noFill/>
          </a:ln>
        </p:spPr>
      </p:pic>
      <p:pic>
        <p:nvPicPr>
          <p:cNvPr id="266" name="Google Shape;266;p11" descr="Startup Success: Timing Is Everything!"/>
          <p:cNvPicPr preferRelativeResize="0"/>
          <p:nvPr/>
        </p:nvPicPr>
        <p:blipFill rotWithShape="1">
          <a:blip r:embed="rId4">
            <a:alphaModFix/>
          </a:blip>
          <a:srcRect/>
          <a:stretch/>
        </p:blipFill>
        <p:spPr>
          <a:xfrm>
            <a:off x="1000100" y="4214818"/>
            <a:ext cx="3861912" cy="221457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12"/>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a:t>Heavy market competition</a:t>
            </a:r>
            <a:endParaRPr b="1"/>
          </a:p>
        </p:txBody>
      </p:sp>
      <p:sp>
        <p:nvSpPr>
          <p:cNvPr id="273" name="Google Shape;273;p12"/>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1900"/>
              <a:buChar char="▪"/>
            </a:pPr>
            <a:r>
              <a:rPr lang="en-US" sz="2000" dirty="0"/>
              <a:t>Market competition is one of the most significant factors for a start-up business </a:t>
            </a:r>
            <a:endParaRPr dirty="0"/>
          </a:p>
          <a:p>
            <a:pPr marL="411480" lvl="0" indent="-342900" algn="l" rtl="0">
              <a:spcBef>
                <a:spcPts val="700"/>
              </a:spcBef>
              <a:spcAft>
                <a:spcPts val="0"/>
              </a:spcAft>
              <a:buSzPts val="1900"/>
              <a:buChar char="▪"/>
            </a:pPr>
            <a:r>
              <a:rPr lang="en-US" sz="2000" dirty="0"/>
              <a:t>Failing to measure the market competition, can lead the business to succeed beyond three years </a:t>
            </a:r>
            <a:endParaRPr dirty="0"/>
          </a:p>
          <a:p>
            <a:pPr marL="411480" lvl="0" indent="-342900" algn="l" rtl="0">
              <a:spcBef>
                <a:spcPts val="700"/>
              </a:spcBef>
              <a:spcAft>
                <a:spcPts val="0"/>
              </a:spcAft>
              <a:buSzPts val="1900"/>
              <a:buChar char="▪"/>
            </a:pPr>
            <a:r>
              <a:rPr lang="en-US" sz="2000" dirty="0"/>
              <a:t>In this case, additional time would be required for properly understanding the market demands and determine the best strategies accordingly (Irwin </a:t>
            </a:r>
            <a:r>
              <a:rPr lang="en-US" sz="2000" i="1" dirty="0"/>
              <a:t>et al., </a:t>
            </a:r>
            <a:r>
              <a:rPr lang="en-US" sz="2000" dirty="0"/>
              <a:t>2019)</a:t>
            </a:r>
            <a:endParaRPr sz="2000" dirty="0"/>
          </a:p>
        </p:txBody>
      </p:sp>
      <p:pic>
        <p:nvPicPr>
          <p:cNvPr id="274" name="Google Shape;274;p12" descr="Pitch Deck Competition Slide | How-to Instructions"/>
          <p:cNvPicPr preferRelativeResize="0"/>
          <p:nvPr/>
        </p:nvPicPr>
        <p:blipFill rotWithShape="1">
          <a:blip r:embed="rId3">
            <a:alphaModFix/>
          </a:blip>
          <a:srcRect/>
          <a:stretch/>
        </p:blipFill>
        <p:spPr>
          <a:xfrm>
            <a:off x="1142976" y="4429132"/>
            <a:ext cx="3912872" cy="2214578"/>
          </a:xfrm>
          <a:prstGeom prst="rect">
            <a:avLst/>
          </a:prstGeom>
          <a:noFill/>
          <a:ln>
            <a:noFill/>
          </a:ln>
        </p:spPr>
      </p:pic>
      <p:pic>
        <p:nvPicPr>
          <p:cNvPr id="275" name="Google Shape;275;p12" descr="Why the Petal Diagram Isn't the Best Competition Diagram for Startup's  Pitch by @ttunguz"/>
          <p:cNvPicPr preferRelativeResize="0"/>
          <p:nvPr/>
        </p:nvPicPr>
        <p:blipFill rotWithShape="1">
          <a:blip r:embed="rId4">
            <a:alphaModFix/>
          </a:blip>
          <a:srcRect/>
          <a:stretch/>
        </p:blipFill>
        <p:spPr>
          <a:xfrm>
            <a:off x="6072198" y="4572008"/>
            <a:ext cx="2733013" cy="185738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13"/>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dirty="0">
                <a:solidFill>
                  <a:srgbClr val="FF0000"/>
                </a:solidFill>
              </a:rPr>
              <a:t>Funding strategies</a:t>
            </a:r>
            <a:endParaRPr b="1" dirty="0">
              <a:solidFill>
                <a:srgbClr val="FF0000"/>
              </a:solidFill>
            </a:endParaRPr>
          </a:p>
        </p:txBody>
      </p:sp>
      <p:sp>
        <p:nvSpPr>
          <p:cNvPr id="282" name="Google Shape;282;p13"/>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2280"/>
              <a:buChar char="▪"/>
            </a:pPr>
            <a:r>
              <a:rPr lang="en-US" sz="2400" dirty="0"/>
              <a:t>Funding would be another significant factor for a start-up </a:t>
            </a:r>
            <a:endParaRPr dirty="0"/>
          </a:p>
          <a:p>
            <a:pPr marL="411480" lvl="0" indent="-342900" algn="l" rtl="0">
              <a:spcBef>
                <a:spcPts val="700"/>
              </a:spcBef>
              <a:spcAft>
                <a:spcPts val="0"/>
              </a:spcAft>
              <a:buSzPts val="2280"/>
              <a:buChar char="▪"/>
            </a:pPr>
            <a:r>
              <a:rPr lang="en-US" sz="2400" dirty="0"/>
              <a:t>This can determine to what extent and pace the business can grow within the target market </a:t>
            </a:r>
            <a:endParaRPr dirty="0"/>
          </a:p>
          <a:p>
            <a:pPr marL="411480" lvl="0" indent="-342900" algn="l" rtl="0">
              <a:spcBef>
                <a:spcPts val="700"/>
              </a:spcBef>
              <a:spcAft>
                <a:spcPts val="0"/>
              </a:spcAft>
              <a:buSzPts val="2280"/>
              <a:buChar char="▪"/>
            </a:pPr>
            <a:r>
              <a:rPr lang="en-US" sz="2400" dirty="0"/>
              <a:t>Failing to determine the right strategies cant lead a start-up to succeed beyond three years (</a:t>
            </a:r>
            <a:r>
              <a:rPr lang="en-US" sz="2400" dirty="0" err="1"/>
              <a:t>Antonacci</a:t>
            </a:r>
            <a:r>
              <a:rPr lang="en-US" sz="2400" dirty="0"/>
              <a:t> </a:t>
            </a:r>
            <a:r>
              <a:rPr lang="en-US" sz="2400" i="1" dirty="0"/>
              <a:t>et al., </a:t>
            </a:r>
            <a:r>
              <a:rPr lang="en-US" sz="2400" dirty="0"/>
              <a:t>2021)</a:t>
            </a:r>
            <a:endParaRPr sz="2400" dirty="0"/>
          </a:p>
          <a:p>
            <a:pPr marL="411480" lvl="0" indent="-198120" algn="l" rtl="0">
              <a:spcBef>
                <a:spcPts val="700"/>
              </a:spcBef>
              <a:spcAft>
                <a:spcPts val="0"/>
              </a:spcAft>
              <a:buSzPts val="2280"/>
              <a:buNone/>
            </a:pPr>
            <a:endParaRPr sz="2400" dirty="0"/>
          </a:p>
        </p:txBody>
      </p:sp>
      <p:pic>
        <p:nvPicPr>
          <p:cNvPr id="283" name="Google Shape;283;p13" descr="How to Build Fundraising Strategy for Early-Stage Startups?"/>
          <p:cNvPicPr preferRelativeResize="0"/>
          <p:nvPr/>
        </p:nvPicPr>
        <p:blipFill rotWithShape="1">
          <a:blip r:embed="rId3">
            <a:alphaModFix/>
          </a:blip>
          <a:srcRect/>
          <a:stretch/>
        </p:blipFill>
        <p:spPr>
          <a:xfrm>
            <a:off x="785786" y="4714884"/>
            <a:ext cx="3559060" cy="1921414"/>
          </a:xfrm>
          <a:prstGeom prst="rect">
            <a:avLst/>
          </a:prstGeom>
          <a:noFill/>
          <a:ln>
            <a:noFill/>
          </a:ln>
        </p:spPr>
      </p:pic>
      <p:sp>
        <p:nvSpPr>
          <p:cNvPr id="284" name="Google Shape;284;p13" descr="Funding Strategies for Startups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285" name="Google Shape;285;p13" descr="Funding Strategies for Startups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286" name="Google Shape;286;p13" descr="Funding Strategies for Startups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287" name="Google Shape;287;p13" descr="Funding Strategies for Startups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sp>
        <p:nvSpPr>
          <p:cNvPr id="288" name="Google Shape;288;p13" descr="Funding Strategies for Startups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pic>
        <p:nvPicPr>
          <p:cNvPr id="289" name="Google Shape;289;p13" descr="Funding Rounds - Meaning, Startups, Process, Types, Example"/>
          <p:cNvPicPr preferRelativeResize="0"/>
          <p:nvPr/>
        </p:nvPicPr>
        <p:blipFill rotWithShape="1">
          <a:blip r:embed="rId4">
            <a:alphaModFix/>
          </a:blip>
          <a:srcRect/>
          <a:stretch/>
        </p:blipFill>
        <p:spPr>
          <a:xfrm>
            <a:off x="5072066" y="4429132"/>
            <a:ext cx="3749033" cy="2109756"/>
          </a:xfrm>
          <a:prstGeom prst="rect">
            <a:avLst/>
          </a:prstGeom>
          <a:noFill/>
          <a:ln>
            <a:noFill/>
          </a:ln>
        </p:spPr>
      </p:pic>
      <p:pic>
        <p:nvPicPr>
          <p:cNvPr id="3" name="Picture 2" descr="A picture containing text&#10;&#10;Description automatically generated">
            <a:extLst>
              <a:ext uri="{FF2B5EF4-FFF2-40B4-BE49-F238E27FC236}">
                <a16:creationId xmlns:a16="http://schemas.microsoft.com/office/drawing/2014/main" id="{8ECCD859-FC5D-C858-57C4-EF2EA4065FE4}"/>
              </a:ext>
            </a:extLst>
          </p:cNvPr>
          <p:cNvPicPr>
            <a:picLocks noChangeAspect="1"/>
          </p:cNvPicPr>
          <p:nvPr/>
        </p:nvPicPr>
        <p:blipFill>
          <a:blip r:embed="rId5"/>
          <a:stretch>
            <a:fillRect/>
          </a:stretch>
        </p:blipFill>
        <p:spPr>
          <a:xfrm>
            <a:off x="6411908" y="319112"/>
            <a:ext cx="2112660" cy="118371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sp>
        <p:nvSpPr>
          <p:cNvPr id="295" name="Google Shape;295;p14"/>
          <p:cNvSpPr txBox="1">
            <a:spLocks noGrp="1"/>
          </p:cNvSpPr>
          <p:nvPr>
            <p:ph type="title"/>
          </p:nvPr>
        </p:nvSpPr>
        <p:spPr>
          <a:xfrm>
            <a:off x="914400" y="360897"/>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dirty="0">
                <a:solidFill>
                  <a:srgbClr val="FF0000"/>
                </a:solidFill>
              </a:rPr>
              <a:t>Crisis Response</a:t>
            </a:r>
            <a:endParaRPr b="1" dirty="0">
              <a:solidFill>
                <a:srgbClr val="FF0000"/>
              </a:solidFill>
            </a:endParaRPr>
          </a:p>
        </p:txBody>
      </p:sp>
      <p:sp>
        <p:nvSpPr>
          <p:cNvPr id="296" name="Google Shape;296;p14"/>
          <p:cNvSpPr txBox="1">
            <a:spLocks noGrp="1"/>
          </p:cNvSpPr>
          <p:nvPr>
            <p:ph type="body" idx="1"/>
          </p:nvPr>
        </p:nvSpPr>
        <p:spPr>
          <a:xfrm>
            <a:off x="914400" y="1822889"/>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1900"/>
              <a:buChar char="▪"/>
            </a:pPr>
            <a:r>
              <a:rPr lang="en-US" sz="2000"/>
              <a:t>Determining the crisis response strategies would be a crucial factor for a start-up </a:t>
            </a:r>
            <a:endParaRPr/>
          </a:p>
          <a:p>
            <a:pPr marL="411480" lvl="0" indent="-342900" algn="l" rtl="0">
              <a:spcBef>
                <a:spcPts val="700"/>
              </a:spcBef>
              <a:spcAft>
                <a:spcPts val="0"/>
              </a:spcAft>
              <a:buSzPts val="1900"/>
              <a:buChar char="▪"/>
            </a:pPr>
            <a:r>
              <a:rPr lang="en-US" sz="2000"/>
              <a:t>This is significant for allowing the business to deal with unfamiliar scenarios that may be introduced by market volatility (Krishnan </a:t>
            </a:r>
            <a:r>
              <a:rPr lang="en-US" sz="2000" i="1"/>
              <a:t>et al., </a:t>
            </a:r>
            <a:r>
              <a:rPr lang="en-US" sz="2000"/>
              <a:t>2022)</a:t>
            </a:r>
            <a:endParaRPr sz="2000"/>
          </a:p>
          <a:p>
            <a:pPr marL="411480" lvl="0" indent="-342900" algn="l" rtl="0">
              <a:spcBef>
                <a:spcPts val="700"/>
              </a:spcBef>
              <a:spcAft>
                <a:spcPts val="0"/>
              </a:spcAft>
              <a:buSzPts val="1900"/>
              <a:buChar char="▪"/>
            </a:pPr>
            <a:r>
              <a:rPr lang="en-US" sz="2000"/>
              <a:t>Failing to do so can lead the business to succeed beyond three years </a:t>
            </a:r>
            <a:endParaRPr sz="2000"/>
          </a:p>
        </p:txBody>
      </p:sp>
      <p:pic>
        <p:nvPicPr>
          <p:cNvPr id="297" name="Google Shape;297;p14" descr="Business Crisis Management Plan And Checklist | Presentation Graphics |  Presentation PowerPoint Example | Slide Templates"/>
          <p:cNvPicPr preferRelativeResize="0"/>
          <p:nvPr/>
        </p:nvPicPr>
        <p:blipFill rotWithShape="1">
          <a:blip r:embed="rId3">
            <a:alphaModFix/>
          </a:blip>
          <a:srcRect/>
          <a:stretch/>
        </p:blipFill>
        <p:spPr>
          <a:xfrm>
            <a:off x="1071538" y="4286256"/>
            <a:ext cx="3635878" cy="2045182"/>
          </a:xfrm>
          <a:prstGeom prst="rect">
            <a:avLst/>
          </a:prstGeom>
          <a:noFill/>
          <a:ln>
            <a:noFill/>
          </a:ln>
        </p:spPr>
      </p:pic>
      <p:pic>
        <p:nvPicPr>
          <p:cNvPr id="298" name="Google Shape;298;p14" descr="Creating a Successful Crisis Management Plan | NSF"/>
          <p:cNvPicPr preferRelativeResize="0"/>
          <p:nvPr/>
        </p:nvPicPr>
        <p:blipFill rotWithShape="1">
          <a:blip r:embed="rId4">
            <a:alphaModFix/>
          </a:blip>
          <a:srcRect/>
          <a:stretch/>
        </p:blipFill>
        <p:spPr>
          <a:xfrm>
            <a:off x="5643570" y="4357694"/>
            <a:ext cx="3079608" cy="1785950"/>
          </a:xfrm>
          <a:prstGeom prst="rect">
            <a:avLst/>
          </a:prstGeom>
          <a:noFill/>
          <a:ln>
            <a:noFill/>
          </a:ln>
        </p:spPr>
      </p:pic>
      <p:pic>
        <p:nvPicPr>
          <p:cNvPr id="3" name="Picture 2" descr="A picture containing text, clipart&#10;&#10;Description automatically generated">
            <a:extLst>
              <a:ext uri="{FF2B5EF4-FFF2-40B4-BE49-F238E27FC236}">
                <a16:creationId xmlns:a16="http://schemas.microsoft.com/office/drawing/2014/main" id="{B8DBB75C-6D03-2987-67B8-AABB6F9FE42A}"/>
              </a:ext>
            </a:extLst>
          </p:cNvPr>
          <p:cNvPicPr>
            <a:picLocks noChangeAspect="1"/>
          </p:cNvPicPr>
          <p:nvPr/>
        </p:nvPicPr>
        <p:blipFill>
          <a:blip r:embed="rId5"/>
          <a:stretch>
            <a:fillRect/>
          </a:stretch>
        </p:blipFill>
        <p:spPr>
          <a:xfrm>
            <a:off x="5437239" y="95655"/>
            <a:ext cx="3249561" cy="162478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15"/>
          <p:cNvSpPr txBox="1">
            <a:spLocks noGrp="1"/>
          </p:cNvSpPr>
          <p:nvPr>
            <p:ph type="title"/>
          </p:nvPr>
        </p:nvSpPr>
        <p:spPr>
          <a:xfrm>
            <a:off x="914400" y="502440"/>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3600"/>
              <a:buFont typeface="Consolas"/>
              <a:buNone/>
            </a:pPr>
            <a:r>
              <a:rPr lang="en-US" sz="3600" b="1" dirty="0">
                <a:solidFill>
                  <a:srgbClr val="FF0000"/>
                </a:solidFill>
              </a:rPr>
              <a:t>Examples OF CRISIS </a:t>
            </a:r>
            <a:endParaRPr sz="3600" b="1" dirty="0">
              <a:solidFill>
                <a:srgbClr val="FF0000"/>
              </a:solidFill>
            </a:endParaRPr>
          </a:p>
        </p:txBody>
      </p:sp>
      <p:sp>
        <p:nvSpPr>
          <p:cNvPr id="305" name="Google Shape;305;p15"/>
          <p:cNvSpPr txBox="1">
            <a:spLocks noGrp="1"/>
          </p:cNvSpPr>
          <p:nvPr>
            <p:ph type="body" idx="1"/>
          </p:nvPr>
        </p:nvSpPr>
        <p:spPr>
          <a:xfrm>
            <a:off x="914400" y="1793392"/>
            <a:ext cx="7772400" cy="4572000"/>
          </a:xfrm>
          <a:prstGeom prst="rect">
            <a:avLst/>
          </a:prstGeom>
          <a:noFill/>
          <a:ln>
            <a:noFill/>
          </a:ln>
        </p:spPr>
        <p:txBody>
          <a:bodyPr spcFirstLastPara="1" wrap="square" lIns="91425" tIns="45700" rIns="91425" bIns="45700" anchor="t" anchorCtr="0">
            <a:normAutofit lnSpcReduction="10000"/>
          </a:bodyPr>
          <a:lstStyle/>
          <a:p>
            <a:pPr marL="525780" indent="-457200">
              <a:spcBef>
                <a:spcPts val="0"/>
              </a:spcBef>
              <a:buSzPts val="2280"/>
            </a:pPr>
            <a:r>
              <a:rPr lang="en-US" sz="2400" dirty="0"/>
              <a:t>BEFORE COVID A2B WAS GENERATING 800 CRORES</a:t>
            </a:r>
          </a:p>
          <a:p>
            <a:pPr marL="68580" indent="0">
              <a:spcBef>
                <a:spcPts val="0"/>
              </a:spcBef>
              <a:buSzPts val="2280"/>
              <a:buNone/>
            </a:pPr>
            <a:r>
              <a:rPr lang="en-US" sz="2400" dirty="0"/>
              <a:t>(</a:t>
            </a:r>
            <a:r>
              <a:rPr lang="en-US" sz="1600" b="0" i="0" dirty="0">
                <a:solidFill>
                  <a:schemeClr val="bg1"/>
                </a:solidFill>
                <a:effectLst/>
                <a:latin typeface="Google Sans"/>
              </a:rPr>
              <a:t>78,505,389.26 BRITISH POUNDS )</a:t>
            </a:r>
            <a:endParaRPr lang="en-US" sz="2400" dirty="0">
              <a:solidFill>
                <a:schemeClr val="bg1"/>
              </a:solidFill>
            </a:endParaRPr>
          </a:p>
          <a:p>
            <a:pPr marL="525780" indent="-457200">
              <a:buSzPts val="2280"/>
            </a:pPr>
            <a:r>
              <a:rPr lang="en-US" sz="2400" dirty="0"/>
              <a:t>THESE WAS ONE OF FEW COMPANIES WHO MANAGED TO RELASE THE PAYMENT FOR THEIR WORKERS (10,000) HALF OF THEM WHERE NOT WORKING FOR 3 MONTHS(</a:t>
            </a:r>
            <a:r>
              <a:rPr lang="en-US" sz="1800" dirty="0"/>
              <a:t>Times </a:t>
            </a:r>
            <a:r>
              <a:rPr lang="en-US" sz="1800" dirty="0" err="1"/>
              <a:t>india</a:t>
            </a:r>
            <a:r>
              <a:rPr lang="en-US" sz="1800" dirty="0"/>
              <a:t> ,2022)</a:t>
            </a:r>
            <a:endParaRPr sz="2400" dirty="0"/>
          </a:p>
          <a:p>
            <a:pPr marL="411480" lvl="0" indent="-342900" algn="l" rtl="0">
              <a:spcBef>
                <a:spcPts val="700"/>
              </a:spcBef>
              <a:spcAft>
                <a:spcPts val="0"/>
              </a:spcAft>
              <a:buSzPts val="2280"/>
              <a:buChar char="▪"/>
            </a:pPr>
            <a:r>
              <a:rPr lang="en-US" sz="2400" dirty="0"/>
              <a:t>THE COMPANY WAS FACING A HUGE DEPT OF 40 CRORES IN THE FIRST MONTH AND 30 CRORES IN THE SECOND MONTH </a:t>
            </a:r>
          </a:p>
          <a:p>
            <a:pPr marL="411480" lvl="0" indent="-342900" algn="l" rtl="0">
              <a:spcBef>
                <a:spcPts val="700"/>
              </a:spcBef>
              <a:spcAft>
                <a:spcPts val="0"/>
              </a:spcAft>
              <a:buSzPts val="2280"/>
              <a:buChar char="▪"/>
            </a:pPr>
            <a:r>
              <a:rPr lang="en-US" sz="2400" dirty="0"/>
              <a:t>USING SOME CRITICAL MARKETING METHODS A2B”S OWNER K.T. SRINIVASA RAJ  AGAIN  CAPUTURED THE MARKET AND ABLE TO FIX THE DEPT .</a:t>
            </a:r>
          </a:p>
          <a:p>
            <a:pPr marL="411480" lvl="0" indent="-342900" algn="l" rtl="0">
              <a:spcBef>
                <a:spcPts val="700"/>
              </a:spcBef>
              <a:spcAft>
                <a:spcPts val="0"/>
              </a:spcAft>
              <a:buSzPts val="2280"/>
              <a:buChar char="▪"/>
            </a:pPr>
            <a:endParaRPr sz="2400" dirty="0"/>
          </a:p>
        </p:txBody>
      </p:sp>
      <p:sp>
        <p:nvSpPr>
          <p:cNvPr id="306" name="Google Shape;306;p15" descr="Shyp - Solving one of the main pain points of selling online - the  shipping. | Startup Ranking"/>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orbel"/>
              <a:ea typeface="Corbel"/>
              <a:cs typeface="Corbel"/>
              <a:sym typeface="Corbel"/>
            </a:endParaRPr>
          </a:p>
        </p:txBody>
      </p:sp>
      <p:pic>
        <p:nvPicPr>
          <p:cNvPr id="3" name="Picture 2" descr="Logo, company name&#10;&#10;Description automatically generated">
            <a:extLst>
              <a:ext uri="{FF2B5EF4-FFF2-40B4-BE49-F238E27FC236}">
                <a16:creationId xmlns:a16="http://schemas.microsoft.com/office/drawing/2014/main" id="{805DC4F5-99CE-8AF4-4050-7A90045875CE}"/>
              </a:ext>
            </a:extLst>
          </p:cNvPr>
          <p:cNvPicPr>
            <a:picLocks noChangeAspect="1"/>
          </p:cNvPicPr>
          <p:nvPr/>
        </p:nvPicPr>
        <p:blipFill>
          <a:blip r:embed="rId3"/>
          <a:stretch>
            <a:fillRect/>
          </a:stretch>
        </p:blipFill>
        <p:spPr>
          <a:xfrm>
            <a:off x="5517637" y="-865238"/>
            <a:ext cx="3470788" cy="347078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16"/>
          <p:cNvSpPr txBox="1">
            <a:spLocks noGrp="1"/>
          </p:cNvSpPr>
          <p:nvPr>
            <p:ph type="title"/>
          </p:nvPr>
        </p:nvSpPr>
        <p:spPr>
          <a:xfrm>
            <a:off x="914400" y="512064"/>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dirty="0">
                <a:solidFill>
                  <a:srgbClr val="FF0000"/>
                </a:solidFill>
              </a:rPr>
              <a:t>Examples</a:t>
            </a:r>
            <a:r>
              <a:rPr lang="en-US" b="1" dirty="0"/>
              <a:t> OF </a:t>
            </a:r>
            <a:r>
              <a:rPr lang="en-US" b="1" dirty="0">
                <a:solidFill>
                  <a:srgbClr val="FF0000"/>
                </a:solidFill>
              </a:rPr>
              <a:t>FUNDING</a:t>
            </a:r>
            <a:r>
              <a:rPr lang="en-US" b="1" dirty="0"/>
              <a:t>  </a:t>
            </a:r>
            <a:endParaRPr b="1" dirty="0"/>
          </a:p>
        </p:txBody>
      </p:sp>
      <p:sp>
        <p:nvSpPr>
          <p:cNvPr id="314" name="Google Shape;314;p16"/>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2280"/>
              <a:buChar char="▪"/>
            </a:pPr>
            <a:r>
              <a:rPr lang="en-US" sz="2400" dirty="0"/>
              <a:t>GRANT CARDONE IS SELF MADE MILLIONER, MOTIVATIONAL SPEAKER ,AUTHOR .  </a:t>
            </a:r>
            <a:endParaRPr sz="2400" dirty="0"/>
          </a:p>
          <a:p>
            <a:pPr marL="411480" lvl="0" indent="-342900" algn="l" rtl="0">
              <a:spcBef>
                <a:spcPts val="700"/>
              </a:spcBef>
              <a:spcAft>
                <a:spcPts val="0"/>
              </a:spcAft>
              <a:buSzPts val="2280"/>
              <a:buChar char="▪"/>
            </a:pPr>
            <a:r>
              <a:rPr lang="en-US" sz="2400" dirty="0"/>
              <a:t>HIS COMPANY GRANT CARDONE DEALS WITH REAL ESTATES, OTHER INVESTMENTS RELATING TOWARSD  APARTMENT RENTING BUSSINESS</a:t>
            </a:r>
          </a:p>
          <a:p>
            <a:pPr marL="411480" lvl="0" indent="-342900" algn="l" rtl="0">
              <a:spcBef>
                <a:spcPts val="700"/>
              </a:spcBef>
              <a:spcAft>
                <a:spcPts val="0"/>
              </a:spcAft>
              <a:buSzPts val="2280"/>
              <a:buChar char="▪"/>
            </a:pPr>
            <a:r>
              <a:rPr lang="en-US" sz="2400" dirty="0"/>
              <a:t>MR.CARDONE’S WAY OF FUNDING IS REALLY IMPERSIVE </a:t>
            </a:r>
          </a:p>
          <a:p>
            <a:pPr marL="411480" lvl="0" indent="-342900" algn="l" rtl="0">
              <a:spcBef>
                <a:spcPts val="700"/>
              </a:spcBef>
              <a:spcAft>
                <a:spcPts val="0"/>
              </a:spcAft>
              <a:buSzPts val="2280"/>
              <a:buChar char="▪"/>
            </a:pPr>
            <a:r>
              <a:rPr lang="en-US" sz="2400" dirty="0"/>
              <a:t>EVERY YEAR HE GIVES A MOTIVATIONAL SPEECH SINCE HE IS ASELF MADE MILLIONER .MANY PEOPLE FROM DIFFERENT COUNTRIES TAKE PART IN IT </a:t>
            </a:r>
            <a:endParaRPr sz="2400" dirty="0"/>
          </a:p>
        </p:txBody>
      </p:sp>
      <p:pic>
        <p:nvPicPr>
          <p:cNvPr id="3" name="Picture 2" descr="Logo&#10;&#10;Description automatically generated">
            <a:extLst>
              <a:ext uri="{FF2B5EF4-FFF2-40B4-BE49-F238E27FC236}">
                <a16:creationId xmlns:a16="http://schemas.microsoft.com/office/drawing/2014/main" id="{4722D8F6-F457-AFE4-B221-4FFDFDF7BF53}"/>
              </a:ext>
            </a:extLst>
          </p:cNvPr>
          <p:cNvPicPr>
            <a:picLocks noChangeAspect="1"/>
          </p:cNvPicPr>
          <p:nvPr/>
        </p:nvPicPr>
        <p:blipFill>
          <a:blip r:embed="rId3"/>
          <a:stretch>
            <a:fillRect/>
          </a:stretch>
        </p:blipFill>
        <p:spPr>
          <a:xfrm>
            <a:off x="6517148" y="189007"/>
            <a:ext cx="2169652" cy="1543666"/>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6581C-17E0-EA14-98CE-A9CB4B64FD62}"/>
              </a:ext>
            </a:extLst>
          </p:cNvPr>
          <p:cNvSpPr>
            <a:spLocks noGrp="1"/>
          </p:cNvSpPr>
          <p:nvPr>
            <p:ph type="title"/>
          </p:nvPr>
        </p:nvSpPr>
        <p:spPr/>
        <p:txBody>
          <a:bodyPr/>
          <a:lstStyle/>
          <a:p>
            <a:r>
              <a:rPr lang="en-US" sz="2400" dirty="0">
                <a:solidFill>
                  <a:srgbClr val="FF0000"/>
                </a:solidFill>
              </a:rPr>
              <a:t>MR.CARDONE’S  WAY OF FUNDING </a:t>
            </a:r>
          </a:p>
        </p:txBody>
      </p:sp>
      <p:sp>
        <p:nvSpPr>
          <p:cNvPr id="3" name="Text Placeholder 2">
            <a:extLst>
              <a:ext uri="{FF2B5EF4-FFF2-40B4-BE49-F238E27FC236}">
                <a16:creationId xmlns:a16="http://schemas.microsoft.com/office/drawing/2014/main" id="{AB7444B1-1763-2EDB-B7A3-9F179B6AC8B7}"/>
              </a:ext>
            </a:extLst>
          </p:cNvPr>
          <p:cNvSpPr>
            <a:spLocks noGrp="1"/>
          </p:cNvSpPr>
          <p:nvPr>
            <p:ph type="body" idx="1"/>
          </p:nvPr>
        </p:nvSpPr>
        <p:spPr/>
        <p:txBody>
          <a:bodyPr/>
          <a:lstStyle/>
          <a:p>
            <a:pPr marL="120015" indent="0">
              <a:buNone/>
            </a:pPr>
            <a:endParaRPr lang="en-US" dirty="0"/>
          </a:p>
          <a:p>
            <a:r>
              <a:rPr lang="en-US" sz="2400" dirty="0"/>
              <a:t>AFTER HIS SPEECH HE COMES UP WITH A BUSINESS  PLAN .EXPLAINING HIS UPCOMING PROJECTS AND CROWD FUNDING POLICIES </a:t>
            </a:r>
          </a:p>
          <a:p>
            <a:r>
              <a:rPr lang="en-US" sz="2400" dirty="0"/>
              <a:t>PEOPLE WHO GET INSPIRED FROM HIS SPEECH ARE READY TO INVEST THOUSANDS OF DOLLARS IN HIS BUSINESS IN RETURN OF GETTING SHARES IN IT.</a:t>
            </a:r>
          </a:p>
          <a:p>
            <a:r>
              <a:rPr lang="en-US" sz="2400" dirty="0"/>
              <a:t>THIS IS ONE OF LOW RISK FUNDING STARTEGIES</a:t>
            </a:r>
          </a:p>
          <a:p>
            <a:pPr marL="120015" indent="0">
              <a:buNone/>
            </a:pPr>
            <a:endParaRPr lang="en-US" dirty="0"/>
          </a:p>
        </p:txBody>
      </p:sp>
      <p:pic>
        <p:nvPicPr>
          <p:cNvPr id="5" name="Picture 4" descr="A person in a suit and tie&#10;&#10;Description automatically generated with medium confidence">
            <a:extLst>
              <a:ext uri="{FF2B5EF4-FFF2-40B4-BE49-F238E27FC236}">
                <a16:creationId xmlns:a16="http://schemas.microsoft.com/office/drawing/2014/main" id="{D09B8652-130B-61C3-A542-BA7F9E4420BE}"/>
              </a:ext>
            </a:extLst>
          </p:cNvPr>
          <p:cNvPicPr>
            <a:picLocks noChangeAspect="1"/>
          </p:cNvPicPr>
          <p:nvPr/>
        </p:nvPicPr>
        <p:blipFill>
          <a:blip r:embed="rId2"/>
          <a:stretch>
            <a:fillRect/>
          </a:stretch>
        </p:blipFill>
        <p:spPr>
          <a:xfrm>
            <a:off x="6027174" y="0"/>
            <a:ext cx="3116826" cy="2337620"/>
          </a:xfrm>
          <a:prstGeom prst="rect">
            <a:avLst/>
          </a:prstGeom>
        </p:spPr>
      </p:pic>
    </p:spTree>
    <p:extLst>
      <p:ext uri="{BB962C8B-B14F-4D97-AF65-F5344CB8AC3E}">
        <p14:creationId xmlns:p14="http://schemas.microsoft.com/office/powerpoint/2010/main" val="21835529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A0D34-C9EE-1978-2E4F-88E50B0663B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631A05D8-4932-B209-7981-B899F77B6C19}"/>
              </a:ext>
            </a:extLst>
          </p:cNvPr>
          <p:cNvSpPr>
            <a:spLocks noGrp="1"/>
          </p:cNvSpPr>
          <p:nvPr>
            <p:ph type="subTitle" idx="1"/>
          </p:nvPr>
        </p:nvSpPr>
        <p:spPr/>
        <p:txBody>
          <a:bodyPr/>
          <a:lstStyle/>
          <a:p>
            <a:endParaRPr lang="en-US" dirty="0"/>
          </a:p>
        </p:txBody>
      </p:sp>
      <p:pic>
        <p:nvPicPr>
          <p:cNvPr id="5" name="Picture 4" descr="A person giving a speech&#10;&#10;Description automatically generated with medium confidence">
            <a:extLst>
              <a:ext uri="{FF2B5EF4-FFF2-40B4-BE49-F238E27FC236}">
                <a16:creationId xmlns:a16="http://schemas.microsoft.com/office/drawing/2014/main" id="{2F665F16-5ADE-4F26-1521-2E83ED7CFE51}"/>
              </a:ext>
            </a:extLst>
          </p:cNvPr>
          <p:cNvPicPr>
            <a:picLocks noChangeAspect="1"/>
          </p:cNvPicPr>
          <p:nvPr/>
        </p:nvPicPr>
        <p:blipFill>
          <a:blip r:embed="rId2"/>
          <a:stretch>
            <a:fillRect/>
          </a:stretch>
        </p:blipFill>
        <p:spPr>
          <a:xfrm>
            <a:off x="457200" y="69800"/>
            <a:ext cx="4817806" cy="3211870"/>
          </a:xfrm>
          <a:prstGeom prst="rect">
            <a:avLst/>
          </a:prstGeom>
        </p:spPr>
      </p:pic>
      <p:pic>
        <p:nvPicPr>
          <p:cNvPr id="7" name="Picture 6" descr="A person standing in front of a large crowd&#10;&#10;Description automatically generated with low confidence">
            <a:extLst>
              <a:ext uri="{FF2B5EF4-FFF2-40B4-BE49-F238E27FC236}">
                <a16:creationId xmlns:a16="http://schemas.microsoft.com/office/drawing/2014/main" id="{BCD8FB68-AA30-513A-A963-BBFA393A1220}"/>
              </a:ext>
            </a:extLst>
          </p:cNvPr>
          <p:cNvPicPr>
            <a:picLocks noChangeAspect="1"/>
          </p:cNvPicPr>
          <p:nvPr/>
        </p:nvPicPr>
        <p:blipFill>
          <a:blip r:embed="rId3"/>
          <a:stretch>
            <a:fillRect/>
          </a:stretch>
        </p:blipFill>
        <p:spPr>
          <a:xfrm>
            <a:off x="3274007" y="3576331"/>
            <a:ext cx="5584857" cy="3141482"/>
          </a:xfrm>
          <a:prstGeom prst="rect">
            <a:avLst/>
          </a:prstGeom>
        </p:spPr>
      </p:pic>
    </p:spTree>
    <p:extLst>
      <p:ext uri="{BB962C8B-B14F-4D97-AF65-F5344CB8AC3E}">
        <p14:creationId xmlns:p14="http://schemas.microsoft.com/office/powerpoint/2010/main" val="39542401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723E1-D482-07E5-4F88-B1C21222E16F}"/>
              </a:ext>
            </a:extLst>
          </p:cNvPr>
          <p:cNvSpPr>
            <a:spLocks noGrp="1"/>
          </p:cNvSpPr>
          <p:nvPr>
            <p:ph type="title"/>
          </p:nvPr>
        </p:nvSpPr>
        <p:spPr/>
        <p:txBody>
          <a:bodyPr/>
          <a:lstStyle/>
          <a:p>
            <a:r>
              <a:rPr lang="en-US" dirty="0">
                <a:solidFill>
                  <a:srgbClr val="FFFF00"/>
                </a:solidFill>
              </a:rPr>
              <a:t>FEAR </a:t>
            </a:r>
            <a:r>
              <a:rPr lang="en-US" dirty="0">
                <a:solidFill>
                  <a:srgbClr val="FF0000"/>
                </a:solidFill>
              </a:rPr>
              <a:t>AND</a:t>
            </a:r>
            <a:r>
              <a:rPr lang="en-US" dirty="0"/>
              <a:t> </a:t>
            </a:r>
            <a:r>
              <a:rPr lang="en-US" dirty="0">
                <a:solidFill>
                  <a:srgbClr val="FFFF00"/>
                </a:solidFill>
              </a:rPr>
              <a:t>COURAGE</a:t>
            </a:r>
          </a:p>
        </p:txBody>
      </p:sp>
      <p:sp>
        <p:nvSpPr>
          <p:cNvPr id="3" name="Text Placeholder 2">
            <a:extLst>
              <a:ext uri="{FF2B5EF4-FFF2-40B4-BE49-F238E27FC236}">
                <a16:creationId xmlns:a16="http://schemas.microsoft.com/office/drawing/2014/main" id="{DDACA6E1-F306-0EDD-9DA9-B7F4A7052533}"/>
              </a:ext>
            </a:extLst>
          </p:cNvPr>
          <p:cNvSpPr>
            <a:spLocks noGrp="1"/>
          </p:cNvSpPr>
          <p:nvPr>
            <p:ph type="body" idx="1"/>
          </p:nvPr>
        </p:nvSpPr>
        <p:spPr/>
        <p:txBody>
          <a:bodyPr>
            <a:normAutofit/>
          </a:bodyPr>
          <a:lstStyle/>
          <a:p>
            <a:r>
              <a:rPr lang="en-US" sz="2800" dirty="0"/>
              <a:t>EVERY HUMAN BEING HAS FEAR WHICH LEADS HIM NOT TO SUCCEED</a:t>
            </a:r>
          </a:p>
        </p:txBody>
      </p:sp>
      <p:pic>
        <p:nvPicPr>
          <p:cNvPr id="5" name="Picture 4" descr="Text&#10;&#10;Description automatically generated">
            <a:extLst>
              <a:ext uri="{FF2B5EF4-FFF2-40B4-BE49-F238E27FC236}">
                <a16:creationId xmlns:a16="http://schemas.microsoft.com/office/drawing/2014/main" id="{1E40A9DD-B32F-4EBD-D0D1-F23692E55A7C}"/>
              </a:ext>
            </a:extLst>
          </p:cNvPr>
          <p:cNvPicPr>
            <a:picLocks noChangeAspect="1"/>
          </p:cNvPicPr>
          <p:nvPr/>
        </p:nvPicPr>
        <p:blipFill>
          <a:blip r:embed="rId2"/>
          <a:stretch>
            <a:fillRect/>
          </a:stretch>
        </p:blipFill>
        <p:spPr>
          <a:xfrm>
            <a:off x="6122504" y="23190"/>
            <a:ext cx="2640553" cy="1760369"/>
          </a:xfrm>
          <a:prstGeom prst="rect">
            <a:avLst/>
          </a:prstGeom>
        </p:spPr>
      </p:pic>
      <p:pic>
        <p:nvPicPr>
          <p:cNvPr id="7" name="Picture 6" descr="Graphical user interface, application, website&#10;&#10;Description automatically generated">
            <a:extLst>
              <a:ext uri="{FF2B5EF4-FFF2-40B4-BE49-F238E27FC236}">
                <a16:creationId xmlns:a16="http://schemas.microsoft.com/office/drawing/2014/main" id="{CFD680A6-CB46-D7B7-7172-08ED95544CCD}"/>
              </a:ext>
            </a:extLst>
          </p:cNvPr>
          <p:cNvPicPr>
            <a:picLocks noChangeAspect="1"/>
          </p:cNvPicPr>
          <p:nvPr/>
        </p:nvPicPr>
        <p:blipFill>
          <a:blip r:embed="rId3"/>
          <a:stretch>
            <a:fillRect/>
          </a:stretch>
        </p:blipFill>
        <p:spPr>
          <a:xfrm>
            <a:off x="1520686" y="3258959"/>
            <a:ext cx="6559826" cy="3086977"/>
          </a:xfrm>
          <a:prstGeom prst="rect">
            <a:avLst/>
          </a:prstGeom>
        </p:spPr>
      </p:pic>
      <p:sp>
        <p:nvSpPr>
          <p:cNvPr id="9" name="Rectangle 8">
            <a:extLst>
              <a:ext uri="{FF2B5EF4-FFF2-40B4-BE49-F238E27FC236}">
                <a16:creationId xmlns:a16="http://schemas.microsoft.com/office/drawing/2014/main" id="{5982C07A-7DC5-A8B1-339B-2D60D9344C41}"/>
              </a:ext>
            </a:extLst>
          </p:cNvPr>
          <p:cNvSpPr/>
          <p:nvPr/>
        </p:nvSpPr>
        <p:spPr>
          <a:xfrm rot="840051">
            <a:off x="3063240" y="7360920"/>
            <a:ext cx="1783080" cy="2743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E52F6A-9669-CAB8-F407-38C350AA9E25}"/>
              </a:ext>
            </a:extLst>
          </p:cNvPr>
          <p:cNvSpPr/>
          <p:nvPr/>
        </p:nvSpPr>
        <p:spPr>
          <a:xfrm>
            <a:off x="3596148" y="6000531"/>
            <a:ext cx="2408903" cy="23989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2974105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64D1B-6C25-DB1C-6464-7FDB4200850B}"/>
              </a:ext>
            </a:extLst>
          </p:cNvPr>
          <p:cNvSpPr>
            <a:spLocks noGrp="1"/>
          </p:cNvSpPr>
          <p:nvPr>
            <p:ph type="title"/>
          </p:nvPr>
        </p:nvSpPr>
        <p:spPr/>
        <p:txBody>
          <a:bodyPr/>
          <a:lstStyle/>
          <a:p>
            <a:r>
              <a:rPr lang="en-US" dirty="0">
                <a:solidFill>
                  <a:srgbClr val="FF0000"/>
                </a:solidFill>
                <a:latin typeface="Times New Roman" panose="02020603050405020304" pitchFamily="18" charset="0"/>
                <a:cs typeface="Times New Roman" panose="02020603050405020304" pitchFamily="18" charset="0"/>
              </a:rPr>
              <a:t>HIGH LEVEL CONFIDENCE</a:t>
            </a:r>
          </a:p>
        </p:txBody>
      </p:sp>
      <p:sp>
        <p:nvSpPr>
          <p:cNvPr id="3" name="Text Placeholder 2">
            <a:extLst>
              <a:ext uri="{FF2B5EF4-FFF2-40B4-BE49-F238E27FC236}">
                <a16:creationId xmlns:a16="http://schemas.microsoft.com/office/drawing/2014/main" id="{F6CA7E9B-0FF1-6A93-012C-F0F959A8705F}"/>
              </a:ext>
            </a:extLst>
          </p:cNvPr>
          <p:cNvSpPr>
            <a:spLocks noGrp="1"/>
          </p:cNvSpPr>
          <p:nvPr>
            <p:ph type="body" idx="1"/>
          </p:nvPr>
        </p:nvSpPr>
        <p:spPr>
          <a:xfrm>
            <a:off x="685800" y="1426464"/>
            <a:ext cx="7772400" cy="4572000"/>
          </a:xfrm>
        </p:spPr>
        <p:txBody>
          <a:bodyPr/>
          <a:lstStyle/>
          <a:p>
            <a:endParaRPr lang="en-US" dirty="0"/>
          </a:p>
          <a:p>
            <a:endParaRPr lang="en-US" dirty="0"/>
          </a:p>
          <a:p>
            <a:endParaRPr lang="en-US" dirty="0"/>
          </a:p>
          <a:p>
            <a:endParaRPr lang="en-US" dirty="0"/>
          </a:p>
          <a:p>
            <a:endParaRPr lang="en-US" dirty="0"/>
          </a:p>
          <a:p>
            <a:r>
              <a:rPr lang="en-US" dirty="0"/>
              <a:t>I DON’T ALWAYS TAKE RIGHT </a:t>
            </a:r>
            <a:r>
              <a:rPr lang="en-US" dirty="0">
                <a:solidFill>
                  <a:srgbClr val="FFFF00"/>
                </a:solidFill>
              </a:rPr>
              <a:t>DECESIONS</a:t>
            </a:r>
          </a:p>
          <a:p>
            <a:pPr marL="120015" indent="0">
              <a:buNone/>
            </a:pPr>
            <a:r>
              <a:rPr lang="en-US" dirty="0">
                <a:solidFill>
                  <a:schemeClr val="bg1"/>
                </a:solidFill>
              </a:rPr>
              <a:t>BUT I TAKE ONE DECESION  AND MAKE IT </a:t>
            </a:r>
            <a:r>
              <a:rPr lang="en-US" dirty="0">
                <a:solidFill>
                  <a:srgbClr val="FFFF00"/>
                </a:solidFill>
              </a:rPr>
              <a:t>RIGHT</a:t>
            </a:r>
            <a:endParaRPr lang="en-US" dirty="0">
              <a:solidFill>
                <a:schemeClr val="bg1"/>
              </a:solidFill>
            </a:endParaRPr>
          </a:p>
          <a:p>
            <a:endParaRPr lang="en-US" dirty="0">
              <a:latin typeface="Congenial Light" panose="020B0604020202020204" pitchFamily="2" charset="0"/>
            </a:endParaRPr>
          </a:p>
        </p:txBody>
      </p:sp>
      <p:pic>
        <p:nvPicPr>
          <p:cNvPr id="5" name="Picture 4" descr="A person in a suit&#10;&#10;Description automatically generated with medium confidence">
            <a:extLst>
              <a:ext uri="{FF2B5EF4-FFF2-40B4-BE49-F238E27FC236}">
                <a16:creationId xmlns:a16="http://schemas.microsoft.com/office/drawing/2014/main" id="{AA63AE80-FFDF-C39C-9E7E-790965896FB5}"/>
              </a:ext>
            </a:extLst>
          </p:cNvPr>
          <p:cNvPicPr>
            <a:picLocks noChangeAspect="1"/>
          </p:cNvPicPr>
          <p:nvPr/>
        </p:nvPicPr>
        <p:blipFill>
          <a:blip r:embed="rId2"/>
          <a:stretch>
            <a:fillRect/>
          </a:stretch>
        </p:blipFill>
        <p:spPr>
          <a:xfrm>
            <a:off x="833718" y="1179871"/>
            <a:ext cx="6501359" cy="2930014"/>
          </a:xfrm>
          <a:prstGeom prst="rect">
            <a:avLst/>
          </a:prstGeom>
        </p:spPr>
      </p:pic>
    </p:spTree>
    <p:extLst>
      <p:ext uri="{BB962C8B-B14F-4D97-AF65-F5344CB8AC3E}">
        <p14:creationId xmlns:p14="http://schemas.microsoft.com/office/powerpoint/2010/main" val="4205165547"/>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A741-7D75-83F4-E695-3325F3DF7A35}"/>
              </a:ext>
            </a:extLst>
          </p:cNvPr>
          <p:cNvSpPr>
            <a:spLocks noGrp="1"/>
          </p:cNvSpPr>
          <p:nvPr>
            <p:ph type="title"/>
          </p:nvPr>
        </p:nvSpPr>
        <p:spPr/>
        <p:txBody>
          <a:bodyPr/>
          <a:lstStyle/>
          <a:p>
            <a:r>
              <a:rPr lang="en-US" sz="3200" dirty="0">
                <a:solidFill>
                  <a:schemeClr val="accent3">
                    <a:lumMod val="20000"/>
                    <a:lumOff val="80000"/>
                  </a:schemeClr>
                </a:solidFill>
              </a:rPr>
              <a:t>INSPIRING LITERATURE RELATING TO CONSTITENCY</a:t>
            </a:r>
          </a:p>
        </p:txBody>
      </p:sp>
      <p:sp>
        <p:nvSpPr>
          <p:cNvPr id="3" name="Text Placeholder 2">
            <a:extLst>
              <a:ext uri="{FF2B5EF4-FFF2-40B4-BE49-F238E27FC236}">
                <a16:creationId xmlns:a16="http://schemas.microsoft.com/office/drawing/2014/main" id="{2B203CCF-496B-6F2E-4E74-08968E9C9C23}"/>
              </a:ext>
            </a:extLst>
          </p:cNvPr>
          <p:cNvSpPr>
            <a:spLocks noGrp="1"/>
          </p:cNvSpPr>
          <p:nvPr>
            <p:ph type="body" idx="1"/>
          </p:nvPr>
        </p:nvSpPr>
        <p:spPr/>
        <p:txBody>
          <a:bodyPr>
            <a:normAutofit/>
          </a:bodyPr>
          <a:lstStyle/>
          <a:p>
            <a:r>
              <a:rPr lang="fr-FR" b="0" i="0" dirty="0">
                <a:solidFill>
                  <a:schemeClr val="accent5"/>
                </a:solidFill>
                <a:effectLst/>
                <a:latin typeface="Google Sans"/>
              </a:rPr>
              <a:t> </a:t>
            </a:r>
            <a:r>
              <a:rPr lang="fr-FR" sz="2400" b="0" i="0" dirty="0">
                <a:solidFill>
                  <a:schemeClr val="accent5"/>
                </a:solidFill>
                <a:effectLst/>
                <a:latin typeface="Google Sans"/>
              </a:rPr>
              <a:t>Le meilleur moment pour planter un arbre était il y a 20 ans, le deuxième meilleur moment c'est maintenant</a:t>
            </a:r>
            <a:r>
              <a:rPr lang="fr-FR" sz="2400" b="0" i="0" dirty="0">
                <a:solidFill>
                  <a:srgbClr val="202124"/>
                </a:solidFill>
                <a:effectLst/>
                <a:latin typeface="Google Sans"/>
              </a:rPr>
              <a:t>. </a:t>
            </a:r>
          </a:p>
          <a:p>
            <a:r>
              <a:rPr lang="en-US" dirty="0">
                <a:solidFill>
                  <a:srgbClr val="FFC000"/>
                </a:solidFill>
              </a:rPr>
              <a:t>MEANING :</a:t>
            </a:r>
            <a:r>
              <a:rPr lang="en-US" b="0" i="0" dirty="0">
                <a:solidFill>
                  <a:srgbClr val="FF0000"/>
                </a:solidFill>
                <a:effectLst/>
                <a:latin typeface="Google Sans"/>
              </a:rPr>
              <a:t>The best time to plant a tree was 20 years ago, the 2nd best time is right now.</a:t>
            </a:r>
          </a:p>
          <a:p>
            <a:r>
              <a:rPr lang="ta-IN" sz="2000" b="0" i="0" dirty="0">
                <a:solidFill>
                  <a:srgbClr val="00B0F0"/>
                </a:solidFill>
                <a:effectLst/>
                <a:latin typeface="tamilKuralFont"/>
              </a:rPr>
              <a:t>தெய்வத்தான் ஆகா தெனினும் முயற்சிதன்</a:t>
            </a:r>
            <a:br>
              <a:rPr lang="ta-IN" sz="2000" b="0" i="0" dirty="0">
                <a:solidFill>
                  <a:srgbClr val="00B0F0"/>
                </a:solidFill>
                <a:effectLst/>
                <a:latin typeface="tamilKuralFont"/>
              </a:rPr>
            </a:br>
            <a:r>
              <a:rPr lang="ta-IN" sz="2000" b="0" i="0" dirty="0">
                <a:solidFill>
                  <a:srgbClr val="00B0F0"/>
                </a:solidFill>
                <a:effectLst/>
                <a:latin typeface="tamilKuralFont"/>
              </a:rPr>
              <a:t>மெய்வருத்தக் கூலி தரும்</a:t>
            </a:r>
            <a:r>
              <a:rPr lang="ta-IN" b="0" i="0" dirty="0">
                <a:solidFill>
                  <a:srgbClr val="3F3F3F"/>
                </a:solidFill>
                <a:effectLst/>
                <a:latin typeface="tamilKuralFont"/>
              </a:rPr>
              <a:t>.  </a:t>
            </a:r>
          </a:p>
          <a:p>
            <a:r>
              <a:rPr lang="en-US" b="0" i="0" dirty="0">
                <a:solidFill>
                  <a:srgbClr val="FFFF00"/>
                </a:solidFill>
                <a:effectLst/>
                <a:latin typeface="Google Sans"/>
              </a:rPr>
              <a:t>MEANING: </a:t>
            </a:r>
            <a:r>
              <a:rPr lang="en-US" sz="2400" b="0" i="0" dirty="0">
                <a:solidFill>
                  <a:srgbClr val="FF0000"/>
                </a:solidFill>
                <a:effectLst/>
                <a:latin typeface="Verdana" panose="020B0604030504040204" pitchFamily="34" charset="0"/>
              </a:rPr>
              <a:t>Even though God be against, Effort is bound to pay the wages of </a:t>
            </a:r>
            <a:r>
              <a:rPr lang="en-US" sz="2400" b="0" i="0" dirty="0" err="1">
                <a:solidFill>
                  <a:srgbClr val="FF0000"/>
                </a:solidFill>
                <a:effectLst/>
                <a:latin typeface="Verdana" panose="020B0604030504040204" pitchFamily="34" charset="0"/>
              </a:rPr>
              <a:t>labour</a:t>
            </a:r>
            <a:r>
              <a:rPr lang="en-US" sz="2400" b="0" i="0" dirty="0">
                <a:solidFill>
                  <a:srgbClr val="FF0000"/>
                </a:solidFill>
                <a:effectLst/>
                <a:latin typeface="Verdana" panose="020B0604030504040204" pitchFamily="34" charset="0"/>
              </a:rPr>
              <a:t>.</a:t>
            </a:r>
            <a:br>
              <a:rPr lang="en-US" sz="2400" dirty="0">
                <a:solidFill>
                  <a:srgbClr val="FF0000"/>
                </a:solidFill>
              </a:rPr>
            </a:br>
            <a:endParaRPr lang="en-US" b="0" i="0" dirty="0">
              <a:solidFill>
                <a:srgbClr val="FF0000"/>
              </a:solidFill>
              <a:effectLst/>
              <a:latin typeface="Google Sans"/>
            </a:endParaRPr>
          </a:p>
          <a:p>
            <a:endParaRPr lang="en-US" dirty="0">
              <a:solidFill>
                <a:srgbClr val="FF0000"/>
              </a:solidFill>
            </a:endParaRPr>
          </a:p>
        </p:txBody>
      </p:sp>
    </p:spTree>
    <p:extLst>
      <p:ext uri="{BB962C8B-B14F-4D97-AF65-F5344CB8AC3E}">
        <p14:creationId xmlns:p14="http://schemas.microsoft.com/office/powerpoint/2010/main" val="281942708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17"/>
          <p:cNvSpPr txBox="1">
            <a:spLocks noGrp="1"/>
          </p:cNvSpPr>
          <p:nvPr>
            <p:ph type="title"/>
          </p:nvPr>
        </p:nvSpPr>
        <p:spPr>
          <a:xfrm>
            <a:off x="685800" y="427383"/>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dirty="0">
                <a:solidFill>
                  <a:srgbClr val="FF0000"/>
                </a:solidFill>
              </a:rPr>
              <a:t>Conclusion</a:t>
            </a:r>
            <a:r>
              <a:rPr lang="en-US" b="1" dirty="0"/>
              <a:t> </a:t>
            </a:r>
            <a:endParaRPr b="1" dirty="0"/>
          </a:p>
        </p:txBody>
      </p:sp>
      <p:sp>
        <p:nvSpPr>
          <p:cNvPr id="322" name="Google Shape;322;p17"/>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a:bodyPr>
          <a:lstStyle/>
          <a:p>
            <a:pPr marL="411480" lvl="0" indent="-342900" algn="l" rtl="0">
              <a:spcBef>
                <a:spcPts val="0"/>
              </a:spcBef>
              <a:spcAft>
                <a:spcPts val="0"/>
              </a:spcAft>
              <a:buSzPts val="2090"/>
              <a:buChar char="▪"/>
            </a:pPr>
            <a:r>
              <a:rPr lang="en-US" sz="2000" dirty="0"/>
              <a:t>Factors including the business ideas, leadership, determining the best product-market fit, availability of eligible workforce, flexibility of business model, and also competition can influence a start-up to succeed beyond three years </a:t>
            </a:r>
            <a:endParaRPr sz="2000" dirty="0"/>
          </a:p>
          <a:p>
            <a:pPr marL="411480" lvl="0" indent="-161925" algn="l" rtl="0">
              <a:spcBef>
                <a:spcPts val="700"/>
              </a:spcBef>
              <a:spcAft>
                <a:spcPts val="0"/>
              </a:spcAft>
              <a:buSzPts val="2850"/>
              <a:buNone/>
            </a:pPr>
            <a:r>
              <a:rPr lang="en-US" sz="2000" dirty="0"/>
              <a:t>ALL THE ABOVE EXPLAINED THEORIES ARE THE MOST IMPORTANT FACTORS  WHICH LEADS YOUR START UP TO SUCCEED AFTER 3 YEARS AND FURTHER </a:t>
            </a:r>
            <a:endParaRPr sz="2000" dirty="0"/>
          </a:p>
        </p:txBody>
      </p:sp>
      <p:pic>
        <p:nvPicPr>
          <p:cNvPr id="3" name="Picture 2" descr="A picture containing text, suit&#10;&#10;Description automatically generated">
            <a:extLst>
              <a:ext uri="{FF2B5EF4-FFF2-40B4-BE49-F238E27FC236}">
                <a16:creationId xmlns:a16="http://schemas.microsoft.com/office/drawing/2014/main" id="{036A0FBC-CA3A-DA26-A081-4FCE13BCE44C}"/>
              </a:ext>
            </a:extLst>
          </p:cNvPr>
          <p:cNvPicPr>
            <a:picLocks noChangeAspect="1"/>
          </p:cNvPicPr>
          <p:nvPr/>
        </p:nvPicPr>
        <p:blipFill>
          <a:blip r:embed="rId3"/>
          <a:stretch>
            <a:fillRect/>
          </a:stretch>
        </p:blipFill>
        <p:spPr>
          <a:xfrm>
            <a:off x="3759015" y="0"/>
            <a:ext cx="1625970" cy="1625970"/>
          </a:xfrm>
          <a:prstGeom prst="rect">
            <a:avLst/>
          </a:prstGeom>
        </p:spPr>
      </p:pic>
      <p:pic>
        <p:nvPicPr>
          <p:cNvPr id="5" name="Picture 4" descr="Text&#10;&#10;Description automatically generated">
            <a:extLst>
              <a:ext uri="{FF2B5EF4-FFF2-40B4-BE49-F238E27FC236}">
                <a16:creationId xmlns:a16="http://schemas.microsoft.com/office/drawing/2014/main" id="{E47FE1F7-44C1-E3B3-3F01-5FB99CB070CA}"/>
              </a:ext>
            </a:extLst>
          </p:cNvPr>
          <p:cNvPicPr>
            <a:picLocks noChangeAspect="1"/>
          </p:cNvPicPr>
          <p:nvPr/>
        </p:nvPicPr>
        <p:blipFill>
          <a:blip r:embed="rId4"/>
          <a:stretch>
            <a:fillRect/>
          </a:stretch>
        </p:blipFill>
        <p:spPr>
          <a:xfrm>
            <a:off x="2796611" y="4188542"/>
            <a:ext cx="3550777" cy="2669458"/>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18"/>
          <p:cNvSpPr txBox="1">
            <a:spLocks noGrp="1"/>
          </p:cNvSpPr>
          <p:nvPr>
            <p:ph type="title"/>
          </p:nvPr>
        </p:nvSpPr>
        <p:spPr>
          <a:xfrm>
            <a:off x="1268361" y="801121"/>
            <a:ext cx="7772400" cy="914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C1EDFF"/>
              </a:buClr>
              <a:buSzPts val="4000"/>
              <a:buFont typeface="Consolas"/>
              <a:buNone/>
            </a:pPr>
            <a:r>
              <a:rPr lang="en-US" b="1" dirty="0"/>
              <a:t>References </a:t>
            </a:r>
          </a:p>
        </p:txBody>
      </p:sp>
      <p:sp>
        <p:nvSpPr>
          <p:cNvPr id="330" name="Google Shape;330;p18"/>
          <p:cNvSpPr txBox="1">
            <a:spLocks noGrp="1"/>
          </p:cNvSpPr>
          <p:nvPr>
            <p:ph type="body" idx="1"/>
          </p:nvPr>
        </p:nvSpPr>
        <p:spPr>
          <a:xfrm>
            <a:off x="914400" y="1783560"/>
            <a:ext cx="7772400" cy="4572000"/>
          </a:xfrm>
          <a:prstGeom prst="rect">
            <a:avLst/>
          </a:prstGeom>
          <a:noFill/>
          <a:ln>
            <a:noFill/>
          </a:ln>
        </p:spPr>
        <p:txBody>
          <a:bodyPr spcFirstLastPara="1" wrap="square" lIns="91425" tIns="45700" rIns="91425" bIns="45700" anchor="t" anchorCtr="0">
            <a:normAutofit fontScale="32500" lnSpcReduction="20000"/>
          </a:bodyPr>
          <a:lstStyle/>
          <a:p>
            <a:pPr marL="411480" lvl="0" indent="-342900" algn="l" rtl="0">
              <a:spcBef>
                <a:spcPts val="0"/>
              </a:spcBef>
              <a:spcAft>
                <a:spcPts val="0"/>
              </a:spcAft>
              <a:buSzPct val="95000"/>
              <a:buChar char="▪"/>
            </a:pPr>
            <a:r>
              <a:rPr lang="en-US" dirty="0" err="1"/>
              <a:t>Antonacci</a:t>
            </a:r>
            <a:r>
              <a:rPr lang="en-US" dirty="0"/>
              <a:t>, C.L., </a:t>
            </a:r>
            <a:r>
              <a:rPr lang="en-US" dirty="0" err="1"/>
              <a:t>Omari</a:t>
            </a:r>
            <a:r>
              <a:rPr lang="en-US" dirty="0"/>
              <a:t>, A.M., </a:t>
            </a:r>
            <a:r>
              <a:rPr lang="en-US" dirty="0" err="1"/>
              <a:t>Bassora</a:t>
            </a:r>
            <a:r>
              <a:rPr lang="en-US" dirty="0"/>
              <a:t>, R., Levine, H.B., </a:t>
            </a:r>
            <a:r>
              <a:rPr lang="en-US" dirty="0" err="1"/>
              <a:t>Seidenstein</a:t>
            </a:r>
            <a:r>
              <a:rPr lang="en-US" dirty="0"/>
              <a:t>, A., Klein, G.R., </a:t>
            </a:r>
            <a:r>
              <a:rPr lang="en-US" dirty="0" err="1"/>
              <a:t>Inzerillo</a:t>
            </a:r>
            <a:r>
              <a:rPr lang="en-US" dirty="0"/>
              <a:t>, C., Alberta, F.G., </a:t>
            </a:r>
            <a:r>
              <a:rPr lang="en-US" dirty="0" err="1"/>
              <a:t>Sodha</a:t>
            </a:r>
            <a:r>
              <a:rPr lang="en-US" dirty="0"/>
              <a:t>, S., </a:t>
            </a:r>
            <a:r>
              <a:rPr lang="en-US" dirty="0" err="1"/>
              <a:t>Antonacci</a:t>
            </a:r>
            <a:r>
              <a:rPr lang="en-US" dirty="0"/>
              <a:t>, C. and Levine, H., 2021. Success of various marketing strategies for a new-to-the-area orthopedic practice. </a:t>
            </a:r>
            <a:r>
              <a:rPr lang="en-US" i="1" dirty="0" err="1"/>
              <a:t>Cureus</a:t>
            </a:r>
            <a:r>
              <a:rPr lang="en-US" dirty="0"/>
              <a:t>, </a:t>
            </a:r>
            <a:r>
              <a:rPr lang="en-US" i="1" dirty="0"/>
              <a:t>13</a:t>
            </a:r>
            <a:r>
              <a:rPr lang="en-US" dirty="0"/>
              <a:t>(9).</a:t>
            </a:r>
            <a:endParaRPr dirty="0"/>
          </a:p>
          <a:p>
            <a:pPr marL="411480" lvl="0" indent="-342900" algn="l" rtl="0">
              <a:spcBef>
                <a:spcPts val="700"/>
              </a:spcBef>
              <a:spcAft>
                <a:spcPts val="0"/>
              </a:spcAft>
              <a:buSzPct val="95000"/>
              <a:buChar char="▪"/>
            </a:pPr>
            <a:r>
              <a:rPr lang="en-US" dirty="0"/>
              <a:t>Baker-</a:t>
            </a:r>
            <a:r>
              <a:rPr lang="en-US" dirty="0" err="1"/>
              <a:t>Brunnbauer</a:t>
            </a:r>
            <a:r>
              <a:rPr lang="en-US" dirty="0"/>
              <a:t>, J., 2019. Business model innovation in a paradoxical area of conflict.</a:t>
            </a:r>
            <a:endParaRPr dirty="0"/>
          </a:p>
          <a:p>
            <a:pPr marL="411480" lvl="0" indent="-342900" algn="l" rtl="0">
              <a:spcBef>
                <a:spcPts val="700"/>
              </a:spcBef>
              <a:spcAft>
                <a:spcPts val="0"/>
              </a:spcAft>
              <a:buSzPct val="95000"/>
              <a:buChar char="▪"/>
            </a:pPr>
            <a:r>
              <a:rPr lang="en-US" dirty="0" err="1"/>
              <a:t>Capovilla</a:t>
            </a:r>
            <a:r>
              <a:rPr lang="en-US" dirty="0"/>
              <a:t>, L., 2019. The role of experiments in the quest for product/market fit: structuring business uncertainty through Agile methodologies.</a:t>
            </a:r>
            <a:endParaRPr dirty="0"/>
          </a:p>
          <a:p>
            <a:pPr marL="411480" lvl="0" indent="-342900" algn="l" rtl="0">
              <a:spcBef>
                <a:spcPts val="700"/>
              </a:spcBef>
              <a:spcAft>
                <a:spcPts val="0"/>
              </a:spcAft>
              <a:buSzPct val="95000"/>
              <a:buChar char="▪"/>
            </a:pPr>
            <a:r>
              <a:rPr lang="en-US" dirty="0"/>
              <a:t>He, H., Lin, Z. and Li, H., 2020. Key survival factors in the exhibition industry. </a:t>
            </a:r>
            <a:r>
              <a:rPr lang="en-US" i="1" dirty="0"/>
              <a:t>International Journal of Hospitality Management</a:t>
            </a:r>
            <a:r>
              <a:rPr lang="en-US" dirty="0"/>
              <a:t>, </a:t>
            </a:r>
            <a:r>
              <a:rPr lang="en-US" i="1" dirty="0"/>
              <a:t>89</a:t>
            </a:r>
            <a:r>
              <a:rPr lang="en-US" dirty="0"/>
              <a:t>, p.102561.</a:t>
            </a:r>
            <a:endParaRPr dirty="0"/>
          </a:p>
          <a:p>
            <a:pPr marL="411480" lvl="0" indent="-342900" algn="l" rtl="0">
              <a:spcBef>
                <a:spcPts val="700"/>
              </a:spcBef>
              <a:spcAft>
                <a:spcPts val="0"/>
              </a:spcAft>
              <a:buSzPct val="95000"/>
              <a:buChar char="▪"/>
            </a:pPr>
            <a:r>
              <a:rPr lang="en-US" dirty="0"/>
              <a:t>Irwin, K.C., </a:t>
            </a:r>
            <a:r>
              <a:rPr lang="en-US" dirty="0" err="1"/>
              <a:t>Gilstrap</a:t>
            </a:r>
            <a:r>
              <a:rPr lang="en-US" dirty="0"/>
              <a:t>, C.M., </a:t>
            </a:r>
            <a:r>
              <a:rPr lang="en-US" dirty="0" err="1"/>
              <a:t>Drnevich</a:t>
            </a:r>
            <a:r>
              <a:rPr lang="en-US" dirty="0"/>
              <a:t>, P.L. and Tudor, C.M., 2019. From start-up to acquisition: Implications of financial investment trends for small-to medium-sized high-tech enterprises. </a:t>
            </a:r>
            <a:r>
              <a:rPr lang="en-US" i="1" dirty="0"/>
              <a:t>Journal of Small Business Strategy</a:t>
            </a:r>
            <a:r>
              <a:rPr lang="en-US" dirty="0"/>
              <a:t>, </a:t>
            </a:r>
            <a:r>
              <a:rPr lang="en-US" i="1" dirty="0"/>
              <a:t>29</a:t>
            </a:r>
            <a:r>
              <a:rPr lang="en-US" dirty="0"/>
              <a:t>(2), pp.22-43.</a:t>
            </a:r>
            <a:endParaRPr dirty="0"/>
          </a:p>
          <a:p>
            <a:pPr marL="411480" lvl="0" indent="-342900" algn="l" rtl="0">
              <a:spcBef>
                <a:spcPts val="700"/>
              </a:spcBef>
              <a:spcAft>
                <a:spcPts val="0"/>
              </a:spcAft>
              <a:buSzPct val="95000"/>
              <a:buChar char="▪"/>
            </a:pPr>
            <a:r>
              <a:rPr lang="en-US" dirty="0"/>
              <a:t>Islam, M.T. and Khan, M.T.A., 2021. Factors influencing the adoption of </a:t>
            </a:r>
            <a:r>
              <a:rPr lang="en-US" dirty="0" err="1"/>
              <a:t>crowdfunding</a:t>
            </a:r>
            <a:r>
              <a:rPr lang="en-US" dirty="0"/>
              <a:t> in Bangladesh: A study of start-up entrepreneurs. </a:t>
            </a:r>
            <a:r>
              <a:rPr lang="en-US" i="1" dirty="0"/>
              <a:t>Information Development</a:t>
            </a:r>
            <a:r>
              <a:rPr lang="en-US" dirty="0"/>
              <a:t>, </a:t>
            </a:r>
            <a:r>
              <a:rPr lang="en-US" i="1" dirty="0"/>
              <a:t>37</a:t>
            </a:r>
            <a:r>
              <a:rPr lang="en-US" dirty="0"/>
              <a:t>(1), pp.72-89.</a:t>
            </a:r>
            <a:endParaRPr dirty="0"/>
          </a:p>
          <a:p>
            <a:pPr marL="411480" lvl="0" indent="-342900" algn="l" rtl="0">
              <a:spcBef>
                <a:spcPts val="700"/>
              </a:spcBef>
              <a:spcAft>
                <a:spcPts val="0"/>
              </a:spcAft>
              <a:buSzPct val="95000"/>
              <a:buChar char="▪"/>
            </a:pPr>
            <a:r>
              <a:rPr lang="en-US" dirty="0"/>
              <a:t>Krishnan, C.S.N., </a:t>
            </a:r>
            <a:r>
              <a:rPr lang="en-US" dirty="0" err="1"/>
              <a:t>Ganesh</a:t>
            </a:r>
            <a:r>
              <a:rPr lang="en-US" dirty="0"/>
              <a:t>, L.S. and </a:t>
            </a:r>
            <a:r>
              <a:rPr lang="en-US" dirty="0" err="1"/>
              <a:t>Rajendran</a:t>
            </a:r>
            <a:r>
              <a:rPr lang="en-US" dirty="0"/>
              <a:t>, C., 2022. Entrepreneurial Interventions for crisis management: Lessons from the Covid-19 Pandemic's impact on entrepreneurial ventures. </a:t>
            </a:r>
            <a:r>
              <a:rPr lang="en-US" i="1" dirty="0"/>
              <a:t>International Journal of Disaster Risk Reduction</a:t>
            </a:r>
            <a:r>
              <a:rPr lang="en-US" dirty="0"/>
              <a:t>, </a:t>
            </a:r>
            <a:r>
              <a:rPr lang="en-US" i="1" dirty="0"/>
              <a:t>72</a:t>
            </a:r>
            <a:r>
              <a:rPr lang="en-US" dirty="0"/>
              <a:t>, p.102830.</a:t>
            </a:r>
            <a:endParaRPr dirty="0"/>
          </a:p>
          <a:p>
            <a:pPr marL="411480" lvl="0" indent="-342900" algn="l" rtl="0">
              <a:spcBef>
                <a:spcPts val="700"/>
              </a:spcBef>
              <a:spcAft>
                <a:spcPts val="0"/>
              </a:spcAft>
              <a:buSzPct val="95000"/>
              <a:buChar char="▪"/>
            </a:pPr>
            <a:r>
              <a:rPr lang="en-US" dirty="0" err="1"/>
              <a:t>Laaksonen</a:t>
            </a:r>
            <a:r>
              <a:rPr lang="en-US" dirty="0"/>
              <a:t>, N., </a:t>
            </a:r>
            <a:r>
              <a:rPr lang="en-US" dirty="0" err="1"/>
              <a:t>Bengtström</a:t>
            </a:r>
            <a:r>
              <a:rPr lang="en-US" dirty="0"/>
              <a:t>, M., </a:t>
            </a:r>
            <a:r>
              <a:rPr lang="en-US" dirty="0" err="1"/>
              <a:t>Axelin</a:t>
            </a:r>
            <a:r>
              <a:rPr lang="en-US" dirty="0"/>
              <a:t>, A., </a:t>
            </a:r>
            <a:r>
              <a:rPr lang="en-US" dirty="0" err="1"/>
              <a:t>Blomster</a:t>
            </a:r>
            <a:r>
              <a:rPr lang="en-US" dirty="0"/>
              <a:t>, J., </a:t>
            </a:r>
            <a:r>
              <a:rPr lang="en-US" dirty="0" err="1"/>
              <a:t>Scheinin</a:t>
            </a:r>
            <a:r>
              <a:rPr lang="en-US" dirty="0"/>
              <a:t>, M. and </a:t>
            </a:r>
            <a:r>
              <a:rPr lang="en-US" dirty="0" err="1"/>
              <a:t>Huupponen</a:t>
            </a:r>
            <a:r>
              <a:rPr lang="en-US" dirty="0"/>
              <a:t>, R., 2022. Success and failure factors of patient recruitment for industry-sponsored clinical trials and the role of the electronic health records—a qualitative interview study in the Nordic countries. </a:t>
            </a:r>
            <a:r>
              <a:rPr lang="en-US" i="1" dirty="0"/>
              <a:t>Trials</a:t>
            </a:r>
            <a:r>
              <a:rPr lang="en-US" dirty="0"/>
              <a:t>, </a:t>
            </a:r>
            <a:r>
              <a:rPr lang="en-US" i="1" dirty="0"/>
              <a:t>23</a:t>
            </a:r>
            <a:r>
              <a:rPr lang="en-US" dirty="0"/>
              <a:t>(1), p.385.</a:t>
            </a:r>
            <a:endParaRPr dirty="0"/>
          </a:p>
          <a:p>
            <a:pPr marL="411480" lvl="0" indent="-342900" algn="l" rtl="0">
              <a:spcBef>
                <a:spcPts val="700"/>
              </a:spcBef>
              <a:spcAft>
                <a:spcPts val="0"/>
              </a:spcAft>
              <a:buSzPct val="95000"/>
              <a:buChar char="▪"/>
            </a:pPr>
            <a:r>
              <a:rPr lang="en-US" dirty="0"/>
              <a:t>Lee, W. and Kim, B., 2019. Business sustainability of start-ups based on government support: An empirical study of Korean start-ups. </a:t>
            </a:r>
            <a:r>
              <a:rPr lang="en-US" i="1" dirty="0"/>
              <a:t>Sustainability</a:t>
            </a:r>
            <a:r>
              <a:rPr lang="en-US" dirty="0"/>
              <a:t>, </a:t>
            </a:r>
            <a:r>
              <a:rPr lang="en-US" i="1" dirty="0"/>
              <a:t>11</a:t>
            </a:r>
            <a:r>
              <a:rPr lang="en-US" dirty="0"/>
              <a:t>(18), p.4851.</a:t>
            </a:r>
            <a:endParaRPr dirty="0"/>
          </a:p>
          <a:p>
            <a:pPr marL="411480" lvl="0" indent="-342900" algn="l" rtl="0">
              <a:spcBef>
                <a:spcPts val="700"/>
              </a:spcBef>
              <a:spcAft>
                <a:spcPts val="0"/>
              </a:spcAft>
              <a:buSzPct val="95000"/>
              <a:buChar char="▪"/>
            </a:pPr>
            <a:r>
              <a:rPr lang="en-US" dirty="0" err="1"/>
              <a:t>Mansukhani</a:t>
            </a:r>
            <a:r>
              <a:rPr lang="en-US" dirty="0"/>
              <a:t>, S. and </a:t>
            </a:r>
            <a:r>
              <a:rPr lang="en-US" dirty="0" err="1"/>
              <a:t>Choubisa</a:t>
            </a:r>
            <a:r>
              <a:rPr lang="en-US" dirty="0"/>
              <a:t>, R., 2017. Entrepreneurial Ventures as Learning Organizations: A Face Value Analysis of Chosen Indian “Start-ups”. </a:t>
            </a:r>
            <a:r>
              <a:rPr lang="en-US" i="1" dirty="0"/>
              <a:t>EVIDENCE BASED MANAGEMENT</a:t>
            </a:r>
            <a:r>
              <a:rPr lang="en-US" dirty="0"/>
              <a:t>, p.327.</a:t>
            </a:r>
            <a:endParaRPr dirty="0"/>
          </a:p>
          <a:p>
            <a:pPr marL="411480" lvl="0" indent="-342900" algn="l" rtl="0">
              <a:spcBef>
                <a:spcPts val="700"/>
              </a:spcBef>
              <a:spcAft>
                <a:spcPts val="0"/>
              </a:spcAft>
              <a:buSzPct val="95000"/>
              <a:buChar char="▪"/>
            </a:pPr>
            <a:r>
              <a:rPr lang="en-US" dirty="0" err="1"/>
              <a:t>Ren</a:t>
            </a:r>
            <a:r>
              <a:rPr lang="en-US" dirty="0"/>
              <a:t>, Q., </a:t>
            </a:r>
            <a:r>
              <a:rPr lang="en-US" dirty="0" err="1"/>
              <a:t>Xu</a:t>
            </a:r>
            <a:r>
              <a:rPr lang="en-US" dirty="0"/>
              <a:t>, Y., Zhou, R. and Liu, J., 2020. Can CEO’s humble leadership behavior really improve enterprise performance and sustainability? A case study of Chinese start-up companies. </a:t>
            </a:r>
            <a:r>
              <a:rPr lang="en-US" i="1" dirty="0"/>
              <a:t>Sustainability</a:t>
            </a:r>
            <a:r>
              <a:rPr lang="en-US" dirty="0"/>
              <a:t>, </a:t>
            </a:r>
            <a:r>
              <a:rPr lang="en-US" i="1" dirty="0"/>
              <a:t>12</a:t>
            </a:r>
            <a:r>
              <a:rPr lang="en-US" dirty="0"/>
              <a:t>(8), p.3168.</a:t>
            </a:r>
            <a:endParaRPr dirty="0"/>
          </a:p>
          <a:p>
            <a:pPr marL="411480" lvl="0" indent="-342900" algn="l" rtl="0">
              <a:spcBef>
                <a:spcPts val="700"/>
              </a:spcBef>
              <a:spcAft>
                <a:spcPts val="0"/>
              </a:spcAft>
              <a:buSzPct val="95000"/>
              <a:buChar char="▪"/>
            </a:pPr>
            <a:r>
              <a:rPr lang="en-US" dirty="0" err="1"/>
              <a:t>Sanz-Prieto</a:t>
            </a:r>
            <a:r>
              <a:rPr lang="en-US" dirty="0"/>
              <a:t>, I., de-la-</a:t>
            </a:r>
            <a:r>
              <a:rPr lang="en-US" dirty="0" err="1"/>
              <a:t>Fuente</a:t>
            </a:r>
            <a:r>
              <a:rPr lang="en-US" dirty="0"/>
              <a:t>-</a:t>
            </a:r>
            <a:r>
              <a:rPr lang="en-US" dirty="0" err="1"/>
              <a:t>Valentín</a:t>
            </a:r>
            <a:r>
              <a:rPr lang="en-US" dirty="0"/>
              <a:t>, L. and Rios-Aguilar, S., 2021. Technical Due Diligence as a Methodology for Assessing Risks in Start-up Ecosystems. In </a:t>
            </a:r>
            <a:r>
              <a:rPr lang="en-US" i="1" dirty="0"/>
              <a:t>ICEIS (2)</a:t>
            </a:r>
            <a:r>
              <a:rPr lang="en-US" dirty="0"/>
              <a:t> (pp. 421-428).</a:t>
            </a:r>
            <a:endParaRPr dirty="0"/>
          </a:p>
          <a:p>
            <a:pPr marL="411480" lvl="0" indent="-342900" algn="l" rtl="0">
              <a:spcBef>
                <a:spcPts val="700"/>
              </a:spcBef>
              <a:spcAft>
                <a:spcPts val="0"/>
              </a:spcAft>
              <a:buSzPct val="95000"/>
              <a:buChar char="▪"/>
            </a:pPr>
            <a:r>
              <a:rPr lang="en-US" dirty="0" err="1"/>
              <a:t>Sevilla</a:t>
            </a:r>
            <a:r>
              <a:rPr lang="en-US" dirty="0"/>
              <a:t>-Bernardo, J., Sanchez-Robles, B. and </a:t>
            </a:r>
            <a:r>
              <a:rPr lang="en-US" dirty="0" err="1"/>
              <a:t>Herrador-Alcaide</a:t>
            </a:r>
            <a:r>
              <a:rPr lang="en-US" dirty="0"/>
              <a:t>, T.C., 2022. Success Factors of Startups in Research Literature within the Entrepreneurial Ecosystem. </a:t>
            </a:r>
            <a:r>
              <a:rPr lang="en-US" i="1" dirty="0"/>
              <a:t>Administrative Sciences</a:t>
            </a:r>
            <a:r>
              <a:rPr lang="en-US" dirty="0"/>
              <a:t>, </a:t>
            </a:r>
            <a:r>
              <a:rPr lang="en-US" i="1" dirty="0"/>
              <a:t>12</a:t>
            </a:r>
            <a:r>
              <a:rPr lang="en-US" dirty="0"/>
              <a:t>(3), p.102.</a:t>
            </a:r>
            <a:endParaRPr dirty="0"/>
          </a:p>
          <a:p>
            <a:pPr marL="411480" lvl="0" indent="-297656" algn="l" rtl="0">
              <a:spcBef>
                <a:spcPts val="700"/>
              </a:spcBef>
              <a:spcAft>
                <a:spcPts val="0"/>
              </a:spcAft>
              <a:buSzPct val="95000"/>
              <a:buNone/>
            </a:pPr>
            <a:endParaRPr dirty="0"/>
          </a:p>
        </p:txBody>
      </p:sp>
      <p:sp>
        <p:nvSpPr>
          <p:cNvPr id="3" name="TextBox 2">
            <a:extLst>
              <a:ext uri="{FF2B5EF4-FFF2-40B4-BE49-F238E27FC236}">
                <a16:creationId xmlns:a16="http://schemas.microsoft.com/office/drawing/2014/main" id="{3DFD7946-B06F-0C1E-1657-1D809019D87D}"/>
              </a:ext>
            </a:extLst>
          </p:cNvPr>
          <p:cNvSpPr txBox="1"/>
          <p:nvPr/>
        </p:nvSpPr>
        <p:spPr>
          <a:xfrm>
            <a:off x="2286000" y="3277570"/>
            <a:ext cx="4572000" cy="307777"/>
          </a:xfrm>
          <a:prstGeom prst="rect">
            <a:avLst/>
          </a:prstGeom>
          <a:noFill/>
        </p:spPr>
        <p:txBody>
          <a:bodyPr wrap="square">
            <a:spAutoFit/>
          </a:bodyPr>
          <a:lstStyle/>
          <a:p>
            <a:pPr marL="0" lvl="0" indent="0" algn="l" rtl="0">
              <a:spcBef>
                <a:spcPts val="0"/>
              </a:spcBef>
              <a:spcAft>
                <a:spcPts val="0"/>
              </a:spcAft>
              <a:buClr>
                <a:srgbClr val="C1EDFF"/>
              </a:buClr>
              <a:buSzPts val="4000"/>
              <a:buFont typeface="Consolas"/>
              <a:buNone/>
            </a:pPr>
            <a:r>
              <a:rPr lang="en-US" b="1" dirty="0"/>
              <a:t>References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9345F-593E-508F-8389-F77BF4614B70}"/>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DDC20EFB-F0F9-48CC-FC84-292C8F94C257}"/>
              </a:ext>
            </a:extLst>
          </p:cNvPr>
          <p:cNvSpPr>
            <a:spLocks noGrp="1"/>
          </p:cNvSpPr>
          <p:nvPr>
            <p:ph type="body" idx="1"/>
          </p:nvPr>
        </p:nvSpPr>
        <p:spPr/>
        <p:txBody>
          <a:bodyPr/>
          <a:lstStyle/>
          <a:p>
            <a:endParaRPr lang="en-US"/>
          </a:p>
        </p:txBody>
      </p:sp>
      <p:sp>
        <p:nvSpPr>
          <p:cNvPr id="4" name="Text Placeholder 3">
            <a:extLst>
              <a:ext uri="{FF2B5EF4-FFF2-40B4-BE49-F238E27FC236}">
                <a16:creationId xmlns:a16="http://schemas.microsoft.com/office/drawing/2014/main" id="{59CF914A-10B8-AE18-DAF3-A121E76AF2D6}"/>
              </a:ext>
            </a:extLst>
          </p:cNvPr>
          <p:cNvSpPr>
            <a:spLocks noGrp="1"/>
          </p:cNvSpPr>
          <p:nvPr>
            <p:ph type="body" idx="2"/>
          </p:nvPr>
        </p:nvSpPr>
        <p:spPr/>
        <p:txBody>
          <a:bodyPr/>
          <a:lstStyle/>
          <a:p>
            <a:endParaRPr lang="en-US"/>
          </a:p>
        </p:txBody>
      </p:sp>
      <p:pic>
        <p:nvPicPr>
          <p:cNvPr id="6" name="Picture 5" descr="Graphical user interface, application&#10;&#10;Description automatically generated">
            <a:extLst>
              <a:ext uri="{FF2B5EF4-FFF2-40B4-BE49-F238E27FC236}">
                <a16:creationId xmlns:a16="http://schemas.microsoft.com/office/drawing/2014/main" id="{63A4FF7F-366F-C430-8D99-D24BD957447D}"/>
              </a:ext>
            </a:extLst>
          </p:cNvPr>
          <p:cNvPicPr>
            <a:picLocks noChangeAspect="1"/>
          </p:cNvPicPr>
          <p:nvPr/>
        </p:nvPicPr>
        <p:blipFill>
          <a:blip r:embed="rId2"/>
          <a:stretch>
            <a:fillRect/>
          </a:stretch>
        </p:blipFill>
        <p:spPr>
          <a:xfrm>
            <a:off x="228600" y="166738"/>
            <a:ext cx="8897629" cy="4101364"/>
          </a:xfrm>
          <a:prstGeom prst="rect">
            <a:avLst/>
          </a:prstGeom>
        </p:spPr>
      </p:pic>
    </p:spTree>
    <p:extLst>
      <p:ext uri="{BB962C8B-B14F-4D97-AF65-F5344CB8AC3E}">
        <p14:creationId xmlns:p14="http://schemas.microsoft.com/office/powerpoint/2010/main" val="1414117447"/>
      </p:ext>
    </p:extLst>
  </p:cSld>
  <p:clrMapOvr>
    <a:masterClrMapping/>
  </p:clrMapOvr>
</p:sld>
</file>

<file path=ppt/theme/theme1.xml><?xml version="1.0" encoding="utf-8"?>
<a:theme xmlns:a="http://schemas.openxmlformats.org/drawingml/2006/main" name="Metro">
  <a:themeElements>
    <a:clrScheme name="Metro">
      <a:dk1>
        <a:srgbClr val="000000"/>
      </a:dk1>
      <a:lt1>
        <a:srgbClr val="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820</TotalTime>
  <Words>4316</Words>
  <Application>Microsoft Office PowerPoint</Application>
  <PresentationFormat>On-screen Show (4:3)</PresentationFormat>
  <Paragraphs>153</Paragraphs>
  <Slides>25</Slides>
  <Notes>18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25</vt:i4>
      </vt:variant>
    </vt:vector>
  </HeadingPairs>
  <TitlesOfParts>
    <vt:vector size="36" baseType="lpstr">
      <vt:lpstr>tamilKuralFont</vt:lpstr>
      <vt:lpstr>Calibri</vt:lpstr>
      <vt:lpstr>Noto Sans Symbols</vt:lpstr>
      <vt:lpstr>Corbel</vt:lpstr>
      <vt:lpstr>Arial</vt:lpstr>
      <vt:lpstr>Times New Roman</vt:lpstr>
      <vt:lpstr>Congenial Light</vt:lpstr>
      <vt:lpstr>Google Sans</vt:lpstr>
      <vt:lpstr>Consolas</vt:lpstr>
      <vt:lpstr>Verdana</vt:lpstr>
      <vt:lpstr>Metro</vt:lpstr>
      <vt:lpstr>GROUP NO :4</vt:lpstr>
      <vt:lpstr>CRITICAL FACTORS THAT LEAD START-UPS TO SUCCEED BEYOND THREE YEARS </vt:lpstr>
      <vt:lpstr>Introduction</vt:lpstr>
      <vt:lpstr>Characteristics and Nature of Start-ups in the contemporary scenario</vt:lpstr>
      <vt:lpstr>Fundamentals of different factors lead start-ups to succeed beyond three years</vt:lpstr>
      <vt:lpstr>The start-up ideas</vt:lpstr>
      <vt:lpstr>PowerPoint Presentation</vt:lpstr>
      <vt:lpstr>Finding the niche market for expansion</vt:lpstr>
      <vt:lpstr>Compatible teams involved with start-ups</vt:lpstr>
      <vt:lpstr>Determining the best product-market fit</vt:lpstr>
      <vt:lpstr>Flexibility of the business model</vt:lpstr>
      <vt:lpstr>Time of launching start-ups</vt:lpstr>
      <vt:lpstr>Heavy market competition</vt:lpstr>
      <vt:lpstr>Funding strategies</vt:lpstr>
      <vt:lpstr>Crisis Response</vt:lpstr>
      <vt:lpstr>Examples OF CRISIS </vt:lpstr>
      <vt:lpstr>Examples OF FUNDING  </vt:lpstr>
      <vt:lpstr>MR.CARDONE’S  WAY OF FUNDING </vt:lpstr>
      <vt:lpstr>PowerPoint Presentation</vt:lpstr>
      <vt:lpstr>FEAR AND COURAGE</vt:lpstr>
      <vt:lpstr>HIGH LEVEL CONFIDENCE</vt:lpstr>
      <vt:lpstr>INSPIRING LITERATURE RELATING TO CONSTITENCY</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FACTORS THAT LEAD START-UPS TO SUCCEED BEYOND THREE YEARS</dc:title>
  <dc:creator>Shen X O R N</dc:creator>
  <cp:lastModifiedBy>Renaldin Terrance Raju (2213527)</cp:lastModifiedBy>
  <cp:revision>7</cp:revision>
  <dcterms:created xsi:type="dcterms:W3CDTF">2023-03-25T12:50:22Z</dcterms:created>
  <dcterms:modified xsi:type="dcterms:W3CDTF">2023-04-26T13:21:32Z</dcterms:modified>
</cp:coreProperties>
</file>