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7" r:id="rId2"/>
    <p:sldId id="284" r:id="rId3"/>
    <p:sldId id="306" r:id="rId4"/>
    <p:sldId id="290" r:id="rId5"/>
    <p:sldId id="356" r:id="rId6"/>
    <p:sldId id="376" r:id="rId7"/>
    <p:sldId id="374" r:id="rId8"/>
    <p:sldId id="377" r:id="rId9"/>
    <p:sldId id="375" r:id="rId10"/>
    <p:sldId id="313" r:id="rId11"/>
    <p:sldId id="314" r:id="rId12"/>
    <p:sldId id="315" r:id="rId13"/>
    <p:sldId id="316" r:id="rId14"/>
    <p:sldId id="357" r:id="rId15"/>
    <p:sldId id="268" r:id="rId16"/>
    <p:sldId id="301" r:id="rId17"/>
    <p:sldId id="304" r:id="rId18"/>
    <p:sldId id="261" r:id="rId19"/>
    <p:sldId id="271" r:id="rId20"/>
    <p:sldId id="385" r:id="rId21"/>
    <p:sldId id="265" r:id="rId22"/>
    <p:sldId id="358" r:id="rId23"/>
    <p:sldId id="378" r:id="rId24"/>
    <p:sldId id="379" r:id="rId25"/>
    <p:sldId id="380" r:id="rId26"/>
    <p:sldId id="381" r:id="rId27"/>
    <p:sldId id="382" r:id="rId28"/>
    <p:sldId id="383" r:id="rId29"/>
    <p:sldId id="386" r:id="rId30"/>
    <p:sldId id="359" r:id="rId31"/>
    <p:sldId id="361" r:id="rId32"/>
    <p:sldId id="387" r:id="rId33"/>
    <p:sldId id="38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088394-F2A0-4EDB-A07F-467DAF5A45DD}" v="284" dt="2024-10-01T11:35:51.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0B088394-F2A0-4EDB-A07F-467DAF5A45DD}"/>
    <pc:docChg chg="custSel addSld modSld sldOrd">
      <pc:chgData name="Deborah Jenkins" userId="3cd02ba5-e528-4585-978d-4fde2b47730a" providerId="ADAL" clId="{0B088394-F2A0-4EDB-A07F-467DAF5A45DD}" dt="2024-10-01T11:35:51.312" v="287" actId="2710"/>
      <pc:docMkLst>
        <pc:docMk/>
      </pc:docMkLst>
      <pc:sldChg chg="modSp">
        <pc:chgData name="Deborah Jenkins" userId="3cd02ba5-e528-4585-978d-4fde2b47730a" providerId="ADAL" clId="{0B088394-F2A0-4EDB-A07F-467DAF5A45DD}" dt="2024-10-01T11:34:15.015" v="253" actId="1076"/>
        <pc:sldMkLst>
          <pc:docMk/>
          <pc:sldMk cId="0" sldId="313"/>
        </pc:sldMkLst>
        <pc:picChg chg="mod">
          <ac:chgData name="Deborah Jenkins" userId="3cd02ba5-e528-4585-978d-4fde2b47730a" providerId="ADAL" clId="{0B088394-F2A0-4EDB-A07F-467DAF5A45DD}" dt="2024-10-01T11:34:15.015" v="253" actId="1076"/>
          <ac:picMkLst>
            <pc:docMk/>
            <pc:sldMk cId="0" sldId="313"/>
            <ac:picMk id="20484" creationId="{EDF9433C-F753-8341-2521-FAFBE4B585EF}"/>
          </ac:picMkLst>
        </pc:picChg>
      </pc:sldChg>
      <pc:sldChg chg="addSp modSp add mod modAnim">
        <pc:chgData name="Deborah Jenkins" userId="3cd02ba5-e528-4585-978d-4fde2b47730a" providerId="ADAL" clId="{0B088394-F2A0-4EDB-A07F-467DAF5A45DD}" dt="2024-10-01T11:31:45.493" v="92" actId="20577"/>
        <pc:sldMkLst>
          <pc:docMk/>
          <pc:sldMk cId="0" sldId="359"/>
        </pc:sldMkLst>
        <pc:spChg chg="mod">
          <ac:chgData name="Deborah Jenkins" userId="3cd02ba5-e528-4585-978d-4fde2b47730a" providerId="ADAL" clId="{0B088394-F2A0-4EDB-A07F-467DAF5A45DD}" dt="2024-10-01T11:30:24.615" v="75" actId="1076"/>
          <ac:spMkLst>
            <pc:docMk/>
            <pc:sldMk cId="0" sldId="359"/>
            <ac:spMk id="2" creationId="{06AB89B7-21A7-454B-4D90-E39CB166F605}"/>
          </ac:spMkLst>
        </pc:spChg>
        <pc:spChg chg="mod">
          <ac:chgData name="Deborah Jenkins" userId="3cd02ba5-e528-4585-978d-4fde2b47730a" providerId="ADAL" clId="{0B088394-F2A0-4EDB-A07F-467DAF5A45DD}" dt="2024-10-01T11:31:45.493" v="92" actId="20577"/>
          <ac:spMkLst>
            <pc:docMk/>
            <pc:sldMk cId="0" sldId="359"/>
            <ac:spMk id="3" creationId="{A4913DD2-8B34-CC26-6EAB-BD079E5FA97C}"/>
          </ac:spMkLst>
        </pc:spChg>
        <pc:picChg chg="add mod modCrop">
          <ac:chgData name="Deborah Jenkins" userId="3cd02ba5-e528-4585-978d-4fde2b47730a" providerId="ADAL" clId="{0B088394-F2A0-4EDB-A07F-467DAF5A45DD}" dt="2024-10-01T11:31:12.100" v="84" actId="1076"/>
          <ac:picMkLst>
            <pc:docMk/>
            <pc:sldMk cId="0" sldId="359"/>
            <ac:picMk id="5" creationId="{CF249124-439A-BBC2-2536-A111FD61CA05}"/>
          </ac:picMkLst>
        </pc:picChg>
      </pc:sldChg>
      <pc:sldChg chg="modSp add mod">
        <pc:chgData name="Deborah Jenkins" userId="3cd02ba5-e528-4585-978d-4fde2b47730a" providerId="ADAL" clId="{0B088394-F2A0-4EDB-A07F-467DAF5A45DD}" dt="2024-10-01T11:33:00.318" v="106" actId="5793"/>
        <pc:sldMkLst>
          <pc:docMk/>
          <pc:sldMk cId="0" sldId="361"/>
        </pc:sldMkLst>
        <pc:spChg chg="mod">
          <ac:chgData name="Deborah Jenkins" userId="3cd02ba5-e528-4585-978d-4fde2b47730a" providerId="ADAL" clId="{0B088394-F2A0-4EDB-A07F-467DAF5A45DD}" dt="2024-10-01T11:32:44.562" v="98" actId="1076"/>
          <ac:spMkLst>
            <pc:docMk/>
            <pc:sldMk cId="0" sldId="361"/>
            <ac:spMk id="43010" creationId="{847E2D0A-A637-A331-2C5E-27846B51B05C}"/>
          </ac:spMkLst>
        </pc:spChg>
        <pc:spChg chg="mod">
          <ac:chgData name="Deborah Jenkins" userId="3cd02ba5-e528-4585-978d-4fde2b47730a" providerId="ADAL" clId="{0B088394-F2A0-4EDB-A07F-467DAF5A45DD}" dt="2024-10-01T11:33:00.318" v="106" actId="5793"/>
          <ac:spMkLst>
            <pc:docMk/>
            <pc:sldMk cId="0" sldId="361"/>
            <ac:spMk id="43011" creationId="{3C25CE0B-C92B-839B-A3AF-D876745B5687}"/>
          </ac:spMkLst>
        </pc:spChg>
        <pc:picChg chg="mod">
          <ac:chgData name="Deborah Jenkins" userId="3cd02ba5-e528-4585-978d-4fde2b47730a" providerId="ADAL" clId="{0B088394-F2A0-4EDB-A07F-467DAF5A45DD}" dt="2024-10-01T11:32:38.352" v="95" actId="1076"/>
          <ac:picMkLst>
            <pc:docMk/>
            <pc:sldMk cId="0" sldId="361"/>
            <ac:picMk id="2" creationId="{EDB2BA08-4D2B-6153-24CD-735D32F3A8BB}"/>
          </ac:picMkLst>
        </pc:picChg>
      </pc:sldChg>
      <pc:sldChg chg="ord">
        <pc:chgData name="Deborah Jenkins" userId="3cd02ba5-e528-4585-978d-4fde2b47730a" providerId="ADAL" clId="{0B088394-F2A0-4EDB-A07F-467DAF5A45DD}" dt="2024-10-01T11:34:49.663" v="255"/>
        <pc:sldMkLst>
          <pc:docMk/>
          <pc:sldMk cId="1832012971" sldId="384"/>
        </pc:sldMkLst>
      </pc:sldChg>
      <pc:sldChg chg="addSp modSp new mod ord modAnim">
        <pc:chgData name="Deborah Jenkins" userId="3cd02ba5-e528-4585-978d-4fde2b47730a" providerId="ADAL" clId="{0B088394-F2A0-4EDB-A07F-467DAF5A45DD}" dt="2024-10-01T11:27:23.339" v="56" actId="1076"/>
        <pc:sldMkLst>
          <pc:docMk/>
          <pc:sldMk cId="992869945" sldId="386"/>
        </pc:sldMkLst>
        <pc:spChg chg="add mod">
          <ac:chgData name="Deborah Jenkins" userId="3cd02ba5-e528-4585-978d-4fde2b47730a" providerId="ADAL" clId="{0B088394-F2A0-4EDB-A07F-467DAF5A45DD}" dt="2024-10-01T11:27:23.339" v="56" actId="1076"/>
          <ac:spMkLst>
            <pc:docMk/>
            <pc:sldMk cId="992869945" sldId="386"/>
            <ac:spMk id="3" creationId="{6F207BDE-0B22-4C6A-744D-DB9B11C793CD}"/>
          </ac:spMkLst>
        </pc:spChg>
        <pc:spChg chg="add mod">
          <ac:chgData name="Deborah Jenkins" userId="3cd02ba5-e528-4585-978d-4fde2b47730a" providerId="ADAL" clId="{0B088394-F2A0-4EDB-A07F-467DAF5A45DD}" dt="2024-10-01T11:26:42.305" v="52" actId="1076"/>
          <ac:spMkLst>
            <pc:docMk/>
            <pc:sldMk cId="992869945" sldId="386"/>
            <ac:spMk id="5" creationId="{9D28B164-916A-F4DE-B150-D33496556FF9}"/>
          </ac:spMkLst>
        </pc:spChg>
        <pc:spChg chg="add mod">
          <ac:chgData name="Deborah Jenkins" userId="3cd02ba5-e528-4585-978d-4fde2b47730a" providerId="ADAL" clId="{0B088394-F2A0-4EDB-A07F-467DAF5A45DD}" dt="2024-10-01T11:26:21.214" v="47" actId="1076"/>
          <ac:spMkLst>
            <pc:docMk/>
            <pc:sldMk cId="992869945" sldId="386"/>
            <ac:spMk id="6" creationId="{68DEB4BA-6B78-5D6B-99F9-4E4C31072357}"/>
          </ac:spMkLst>
        </pc:spChg>
      </pc:sldChg>
      <pc:sldChg chg="addSp modSp new mod modClrScheme chgLayout">
        <pc:chgData name="Deborah Jenkins" userId="3cd02ba5-e528-4585-978d-4fde2b47730a" providerId="ADAL" clId="{0B088394-F2A0-4EDB-A07F-467DAF5A45DD}" dt="2024-10-01T11:35:51.312" v="287" actId="2710"/>
        <pc:sldMkLst>
          <pc:docMk/>
          <pc:sldMk cId="1376014416" sldId="387"/>
        </pc:sldMkLst>
        <pc:spChg chg="mod">
          <ac:chgData name="Deborah Jenkins" userId="3cd02ba5-e528-4585-978d-4fde2b47730a" providerId="ADAL" clId="{0B088394-F2A0-4EDB-A07F-467DAF5A45DD}" dt="2024-10-01T11:35:17.442" v="257" actId="26606"/>
          <ac:spMkLst>
            <pc:docMk/>
            <pc:sldMk cId="1376014416" sldId="387"/>
            <ac:spMk id="2" creationId="{512C0762-7001-1F71-333A-EF6EB0F7F51B}"/>
          </ac:spMkLst>
        </pc:spChg>
        <pc:spChg chg="mod">
          <ac:chgData name="Deborah Jenkins" userId="3cd02ba5-e528-4585-978d-4fde2b47730a" providerId="ADAL" clId="{0B088394-F2A0-4EDB-A07F-467DAF5A45DD}" dt="2024-10-01T11:35:51.312" v="287" actId="2710"/>
          <ac:spMkLst>
            <pc:docMk/>
            <pc:sldMk cId="1376014416" sldId="387"/>
            <ac:spMk id="3" creationId="{DE322908-7C26-DB7B-FFE3-D2C2752C4E93}"/>
          </ac:spMkLst>
        </pc:spChg>
        <pc:picChg chg="add mod">
          <ac:chgData name="Deborah Jenkins" userId="3cd02ba5-e528-4585-978d-4fde2b47730a" providerId="ADAL" clId="{0B088394-F2A0-4EDB-A07F-467DAF5A45DD}" dt="2024-10-01T11:35:20.930" v="258" actId="1076"/>
          <ac:picMkLst>
            <pc:docMk/>
            <pc:sldMk cId="1376014416" sldId="387"/>
            <ac:picMk id="4" creationId="{546CAE7F-F303-74FA-313E-ABFC7D2E18E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6AFC6C-BB1B-4255-B153-EF16718798E4}" type="datetimeFigureOut">
              <a:rPr lang="en-GB" smtClean="0"/>
              <a:t>01/10/2024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E944BD-F5AC-40CA-9CBB-E9430B0FBCFB}" type="slidenum">
              <a:rPr lang="en-GB" smtClean="0"/>
              <a:t>‹#›</a:t>
            </a:fld>
            <a:endParaRPr lang="en-GB"/>
          </a:p>
        </p:txBody>
      </p:sp>
    </p:spTree>
    <p:extLst>
      <p:ext uri="{BB962C8B-B14F-4D97-AF65-F5344CB8AC3E}">
        <p14:creationId xmlns:p14="http://schemas.microsoft.com/office/powerpoint/2010/main" val="1001026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C62D35A0-FC3F-5E38-D6E9-070305A186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10AC2518-E5CC-0753-0843-A45C334E40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148" name="Slide Number Placeholder 3">
            <a:extLst>
              <a:ext uri="{FF2B5EF4-FFF2-40B4-BE49-F238E27FC236}">
                <a16:creationId xmlns:a16="http://schemas.microsoft.com/office/drawing/2014/main" id="{EA0C920E-7BFD-20E5-2B8B-4F81FDF403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08C5231E-32D8-4770-8CCC-CE56A3A5BA54}" type="slidenum">
              <a:rPr lang="en-GB" altLang="en-US" smtClean="0"/>
              <a:pPr fontAlgn="base">
                <a:spcBef>
                  <a:spcPct val="0"/>
                </a:spcBef>
                <a:spcAft>
                  <a:spcPct val="0"/>
                </a:spcAft>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19411D9E-7A75-22A1-796C-1C348895D1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7F35C6C5-13D5-A071-F3C6-498921645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8196" name="Slide Number Placeholder 3">
            <a:extLst>
              <a:ext uri="{FF2B5EF4-FFF2-40B4-BE49-F238E27FC236}">
                <a16:creationId xmlns:a16="http://schemas.microsoft.com/office/drawing/2014/main" id="{EE9C20C1-046B-8639-23BD-7328FD57738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265C3631-A3D9-48D4-85DE-94FE311D92AD}" type="slidenum">
              <a:rPr lang="en-US" altLang="en-US" smtClean="0">
                <a:latin typeface="Arial" panose="020B0604020202020204" pitchFamily="34" charset="0"/>
              </a:rPr>
              <a:pPr fontAlgn="base">
                <a:spcBef>
                  <a:spcPct val="0"/>
                </a:spcBef>
                <a:spcAft>
                  <a:spcPct val="0"/>
                </a:spcAft>
              </a:pPr>
              <a:t>2</a:t>
            </a:fld>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E0967455-4B82-178E-917A-1DB83F4E43D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B215AA47-2889-463C-B9E3-CFB08F7745EA}" type="slidenum">
              <a:rPr lang="en-US" altLang="en-US" smtClean="0">
                <a:latin typeface="Arial" panose="020B0604020202020204" pitchFamily="34" charset="0"/>
              </a:rPr>
              <a:pPr fontAlgn="base">
                <a:spcBef>
                  <a:spcPct val="0"/>
                </a:spcBef>
                <a:spcAft>
                  <a:spcPct val="0"/>
                </a:spcAft>
              </a:pPr>
              <a:t>4</a:t>
            </a:fld>
            <a:endParaRPr lang="en-US" altLang="en-US">
              <a:latin typeface="Arial" panose="020B0604020202020204" pitchFamily="34" charset="0"/>
            </a:endParaRPr>
          </a:p>
        </p:txBody>
      </p:sp>
      <p:sp>
        <p:nvSpPr>
          <p:cNvPr id="16387" name="Rectangle 2">
            <a:extLst>
              <a:ext uri="{FF2B5EF4-FFF2-40B4-BE49-F238E27FC236}">
                <a16:creationId xmlns:a16="http://schemas.microsoft.com/office/drawing/2014/main" id="{EA692DDF-948B-3ECA-1539-623C96D380A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CEE03CC4-3B33-4521-1607-7D90077B297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AE944BD-F5AC-40CA-9CBB-E9430B0FBCFB}" type="slidenum">
              <a:rPr lang="en-GB" smtClean="0"/>
              <a:t>7</a:t>
            </a:fld>
            <a:endParaRPr lang="en-GB"/>
          </a:p>
        </p:txBody>
      </p:sp>
    </p:spTree>
    <p:extLst>
      <p:ext uri="{BB962C8B-B14F-4D97-AF65-F5344CB8AC3E}">
        <p14:creationId xmlns:p14="http://schemas.microsoft.com/office/powerpoint/2010/main" val="3022048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289459F3-A939-4BB8-AC82-A5B51D729FAB}" type="slidenum">
              <a:rPr lang="en-GB" altLang="en-US" smtClean="0"/>
              <a:pPr>
                <a:defRPr/>
              </a:pPr>
              <a:t>8</a:t>
            </a:fld>
            <a:endParaRPr lang="en-GB" altLang="en-US"/>
          </a:p>
        </p:txBody>
      </p:sp>
    </p:spTree>
    <p:extLst>
      <p:ext uri="{BB962C8B-B14F-4D97-AF65-F5344CB8AC3E}">
        <p14:creationId xmlns:p14="http://schemas.microsoft.com/office/powerpoint/2010/main" val="3732838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DBF0D3B8-6911-9DA0-5872-90BE036EE4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18BB902-4073-8857-1C5E-98B52C259C0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F7AB95D8-F70E-4F50-537D-8A49FA84073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0F54B5D-5551-4914-B61C-B8CF08398BDC}" type="slidenum">
              <a:rPr lang="en-GB" altLang="en-US" smtClean="0"/>
              <a:pPr fontAlgn="base">
                <a:spcBef>
                  <a:spcPct val="0"/>
                </a:spcBef>
                <a:spcAft>
                  <a:spcPct val="0"/>
                </a:spcAft>
              </a:pPr>
              <a:t>10</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9BFB3F9-7947-D453-13BA-3B18E9C0BE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FFBB6B8E-BDB5-2CC6-840E-D632168C4A6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Example of TRT LIVE in lockdown TRT method you teach your horse how to manage himself.– for me an event that I would have to go to the Netherlands to attend – over 5000 people on the wall on line . </a:t>
            </a:r>
          </a:p>
        </p:txBody>
      </p:sp>
      <p:sp>
        <p:nvSpPr>
          <p:cNvPr id="25604" name="Slide Number Placeholder 3">
            <a:extLst>
              <a:ext uri="{FF2B5EF4-FFF2-40B4-BE49-F238E27FC236}">
                <a16:creationId xmlns:a16="http://schemas.microsoft.com/office/drawing/2014/main" id="{3574A5AC-56BB-0FF0-B929-6714BFDEBD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1A59A744-972A-4225-8C7C-0765E54BDEA4}" type="slidenum">
              <a:rPr lang="en-GB" altLang="en-US" smtClean="0"/>
              <a:pPr fontAlgn="base">
                <a:spcBef>
                  <a:spcPct val="0"/>
                </a:spcBef>
                <a:spcAft>
                  <a:spcPct val="0"/>
                </a:spcAft>
              </a:pPr>
              <a:t>13</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FF557992-0360-805D-EEA4-512028B1E95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CDA81319-544E-FBE3-B810-DA28E79D7E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events would you consider your list of events? </a:t>
            </a:r>
          </a:p>
        </p:txBody>
      </p:sp>
      <p:sp>
        <p:nvSpPr>
          <p:cNvPr id="50180" name="Slide Number Placeholder 3">
            <a:extLst>
              <a:ext uri="{FF2B5EF4-FFF2-40B4-BE49-F238E27FC236}">
                <a16:creationId xmlns:a16="http://schemas.microsoft.com/office/drawing/2014/main" id="{043284F4-A448-EB8D-839D-ABA72599AD7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C81A59C-D318-4F76-862C-D13D920F87B2}" type="slidenum">
              <a:rPr lang="en-GB" altLang="en-US" smtClean="0"/>
              <a:pPr fontAlgn="base">
                <a:spcBef>
                  <a:spcPct val="0"/>
                </a:spcBef>
                <a:spcAft>
                  <a:spcPct val="0"/>
                </a:spcAft>
              </a:pPr>
              <a:t>16</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9FAC98A3-8C55-EC1F-A3E4-AC0FD26C11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647564E7-BDF6-15E3-70ED-8729BAA736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8132" name="Slide Number Placeholder 3">
            <a:extLst>
              <a:ext uri="{FF2B5EF4-FFF2-40B4-BE49-F238E27FC236}">
                <a16:creationId xmlns:a16="http://schemas.microsoft.com/office/drawing/2014/main" id="{3B0BB757-8475-B95B-2303-2E835DD4AD52}"/>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6B49D991-A4B3-4733-A0FC-92CF4995F7D3}" type="slidenum">
              <a:rPr lang="en-GB" altLang="en-US"/>
              <a:pPr algn="r" eaLnBrk="1" hangingPunct="1">
                <a:spcBef>
                  <a:spcPct val="0"/>
                </a:spcBef>
              </a:pPr>
              <a:t>18</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9EF92E50-D6D8-0458-B47F-2F5A135A34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65D2C49F-8594-10E3-88FC-31B5656D8D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5540" name="Slide Number Placeholder 3">
            <a:extLst>
              <a:ext uri="{FF2B5EF4-FFF2-40B4-BE49-F238E27FC236}">
                <a16:creationId xmlns:a16="http://schemas.microsoft.com/office/drawing/2014/main" id="{CF27A52B-D3BD-2C90-AB00-C26624C656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4B188EE3-DAD7-4D17-B8F2-81A6E9F6FDDA}" type="slidenum">
              <a:rPr lang="en-GB" altLang="en-US" smtClean="0"/>
              <a:pPr fontAlgn="base">
                <a:spcBef>
                  <a:spcPct val="0"/>
                </a:spcBef>
                <a:spcAft>
                  <a:spcPct val="0"/>
                </a:spcAft>
              </a:pPr>
              <a:t>21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19B6176E-B90E-5739-B9B1-45BEB827D0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D6BAAA0-458F-0192-FB2F-69B7F86981E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11A4B96-3B1F-5ABC-689B-CC5C355380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262C99C0-4792-4ABF-937E-7D8E5FDD4D5D}" type="slidenum">
              <a:rPr lang="en-GB" altLang="en-US" smtClean="0"/>
              <a:pPr fontAlgn="base">
                <a:spcBef>
                  <a:spcPct val="0"/>
                </a:spcBef>
                <a:spcAft>
                  <a:spcPct val="0"/>
                </a:spcAft>
              </a:pPr>
              <a:t>22</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6A1FE70A-6C05-BBED-D43E-2F6981BE6C4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F38885E-C108-598A-8849-FDE227AB46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2AA1EAFC-66E3-EEA4-8C79-A734F26FD5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8EC6FDEE-4919-4063-BD2B-6BECC56C2252}" type="slidenum">
              <a:rPr lang="en-GB" altLang="en-US" smtClean="0"/>
              <a:pPr fontAlgn="base">
                <a:spcBef>
                  <a:spcPct val="0"/>
                </a:spcBef>
                <a:spcAft>
                  <a:spcPct val="0"/>
                </a:spcAft>
              </a:pPr>
              <a:t>30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2282079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34053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614096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688208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2266754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3545828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2765055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605723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916498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1844024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E25A0C5A-5160-4797-A205-2501D61E5602}" type="datetimeFigureOut">
              <a:rPr lang="en-GB" smtClean="0"/>
              <a:t>01/10/2024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0A40A76F-1FE7-446D-9AEE-8C3F3FD804EC}" type="slidenum">
              <a:rPr lang="en-GB" smtClean="0"/>
              <a:t>‹#›</a:t>
            </a:fld>
            <a:endParaRPr lang="en-GB"/>
          </a:p>
        </p:txBody>
      </p:sp>
    </p:spTree>
    <p:extLst>
      <p:ext uri="{BB962C8B-B14F-4D97-AF65-F5344CB8AC3E}">
        <p14:creationId xmlns:p14="http://schemas.microsoft.com/office/powerpoint/2010/main" val="3822773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71121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5A0C5A-5160-4797-A205-2501D61E5602}" type="datetimeFigureOut">
              <a:rPr lang="en-GB" smtClean="0"/>
              <a:t>01/10/2024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40A76F-1FE7-446D-9AEE-8C3F3FD804EC}" type="slidenum">
              <a:rPr lang="en-GB" smtClean="0"/>
              <a:t>‹#›</a:t>
            </a:fld>
            <a:endParaRPr lang="en-GB"/>
          </a:p>
        </p:txBody>
      </p:sp>
    </p:spTree>
    <p:extLst>
      <p:ext uri="{BB962C8B-B14F-4D97-AF65-F5344CB8AC3E}">
        <p14:creationId xmlns:p14="http://schemas.microsoft.com/office/powerpoint/2010/main" val="2920887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cvent.com/en/blog/events/business-travel"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cvent.com/uk/blog/hospitality/trade-show-booth-ideas-to-wow-the-crowd"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mckinsey.com/capabilities/mckinsey-digital/our-insights/the-tech-forward-recipe-for-a-successful-technology-transformation"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www.eventbrite.co.uk/blog/audience-interaction-tools-ds00/"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publicdomainpictures.net/view-image.php?image=45310&amp;picture=" TargetMode="External"/><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027D4B8-6464-2013-822E-58355133815A}"/>
              </a:ext>
            </a:extLst>
          </p:cNvPr>
          <p:cNvSpPr>
            <a:spLocks noGrp="1" noChangeArrowheads="1"/>
          </p:cNvSpPr>
          <p:nvPr>
            <p:ph type="title"/>
          </p:nvPr>
        </p:nvSpPr>
        <p:spPr>
          <a:xfrm>
            <a:off x="2152650" y="365126"/>
            <a:ext cx="7886700" cy="1325563"/>
          </a:xfrm>
        </p:spPr>
        <p:txBody>
          <a:bodyPr wrap="square" anchor="ctr">
            <a:normAutofit/>
          </a:bodyPr>
          <a:lstStyle/>
          <a:p>
            <a:r>
              <a:rPr lang="en-GB" altLang="en-US" sz="3200" b="1"/>
              <a:t>BMTP6017</a:t>
            </a:r>
            <a:br>
              <a:rPr lang="en-GB" altLang="en-US" sz="3200" b="1"/>
            </a:br>
            <a:r>
              <a:rPr lang="en-GB" altLang="en-US" sz="3200" b="1"/>
              <a:t>Festivals Conventions and Events Management</a:t>
            </a:r>
          </a:p>
        </p:txBody>
      </p:sp>
      <p:sp>
        <p:nvSpPr>
          <p:cNvPr id="5123" name="Subtitle 2">
            <a:extLst>
              <a:ext uri="{FF2B5EF4-FFF2-40B4-BE49-F238E27FC236}">
                <a16:creationId xmlns:a16="http://schemas.microsoft.com/office/drawing/2014/main" id="{5D232EDD-6300-858F-2DBD-4DEF3A7C2B4A}"/>
              </a:ext>
            </a:extLst>
          </p:cNvPr>
          <p:cNvSpPr>
            <a:spLocks noGrp="1" noChangeArrowheads="1"/>
          </p:cNvSpPr>
          <p:nvPr>
            <p:ph sz="half" idx="1"/>
          </p:nvPr>
        </p:nvSpPr>
        <p:spPr bwMode="auto">
          <a:xfrm>
            <a:off x="2152650" y="1825625"/>
            <a:ext cx="3886200" cy="4351338"/>
          </a:xfrm>
        </p:spPr>
        <p:txBody>
          <a:bodyPr numCol="1" anchorCtr="0" compatLnSpc="1">
            <a:prstTxWarp prst="textNoShape">
              <a:avLst/>
            </a:prstTxWarp>
            <a:normAutofit/>
          </a:bodyPr>
          <a:lstStyle/>
          <a:p>
            <a:r>
              <a:rPr lang="en-GB" altLang="en-US" b="1"/>
              <a:t>Deborah Jenkins</a:t>
            </a:r>
          </a:p>
          <a:p>
            <a:r>
              <a:rPr lang="en-GB" altLang="en-US" b="1"/>
              <a:t>Introduction and overview</a:t>
            </a:r>
          </a:p>
          <a:p>
            <a:r>
              <a:rPr lang="en-GB" altLang="en-US" b="1"/>
              <a:t>Week 1</a:t>
            </a:r>
          </a:p>
        </p:txBody>
      </p:sp>
      <p:pic>
        <p:nvPicPr>
          <p:cNvPr id="5" name="Picture 4">
            <a:extLst>
              <a:ext uri="{FF2B5EF4-FFF2-40B4-BE49-F238E27FC236}">
                <a16:creationId xmlns:a16="http://schemas.microsoft.com/office/drawing/2014/main" id="{1B8C23D2-38BD-E3BF-716C-C484CE406A79}"/>
              </a:ext>
            </a:extLst>
          </p:cNvPr>
          <p:cNvPicPr>
            <a:picLocks noChangeAspect="1"/>
          </p:cNvPicPr>
          <p:nvPr/>
        </p:nvPicPr>
        <p:blipFill>
          <a:blip r:embed="rId3"/>
          <a:stretch>
            <a:fillRect/>
          </a:stretch>
        </p:blipFill>
        <p:spPr>
          <a:xfrm>
            <a:off x="5231904" y="2636912"/>
            <a:ext cx="4937150" cy="296229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E90FE8A-C58D-858E-054C-182E37B721FC}"/>
              </a:ext>
            </a:extLst>
          </p:cNvPr>
          <p:cNvSpPr>
            <a:spLocks noGrp="1" noChangeArrowheads="1"/>
          </p:cNvSpPr>
          <p:nvPr>
            <p:ph type="title"/>
          </p:nvPr>
        </p:nvSpPr>
        <p:spPr>
          <a:xfrm>
            <a:off x="1552575" y="115888"/>
            <a:ext cx="7886700" cy="1325562"/>
          </a:xfrm>
        </p:spPr>
        <p:txBody>
          <a:bodyPr/>
          <a:lstStyle/>
          <a:p>
            <a:r>
              <a:rPr lang="en-GB" altLang="en-US">
                <a:latin typeface="Calibri" panose="020F0502020204030204" pitchFamily="34" charset="0"/>
                <a:cs typeface="Calibri" panose="020F0502020204030204" pitchFamily="34" charset="0"/>
              </a:rPr>
              <a:t>Session Outcomes</a:t>
            </a:r>
            <a:endParaRPr lang="en-US" altLang="en-US">
              <a:latin typeface="Calibri" panose="020F0502020204030204" pitchFamily="34" charset="0"/>
              <a:cs typeface="Calibri" panose="020F0502020204030204" pitchFamily="34" charset="0"/>
            </a:endParaRPr>
          </a:p>
        </p:txBody>
      </p:sp>
      <p:sp>
        <p:nvSpPr>
          <p:cNvPr id="3075" name="Rectangle 3">
            <a:extLst>
              <a:ext uri="{FF2B5EF4-FFF2-40B4-BE49-F238E27FC236}">
                <a16:creationId xmlns:a16="http://schemas.microsoft.com/office/drawing/2014/main" id="{1BA3862E-D3B3-D788-1677-6D416F49EA9C}"/>
              </a:ext>
            </a:extLst>
          </p:cNvPr>
          <p:cNvSpPr>
            <a:spLocks noGrp="1" noChangeArrowheads="1"/>
          </p:cNvSpPr>
          <p:nvPr>
            <p:ph idx="1"/>
          </p:nvPr>
        </p:nvSpPr>
        <p:spPr>
          <a:xfrm>
            <a:off x="1919288" y="1196975"/>
            <a:ext cx="7886700" cy="4351338"/>
          </a:xfrm>
        </p:spPr>
        <p:txBody>
          <a:bodyPr/>
          <a:lstStyle/>
          <a:p>
            <a:pPr marL="114300" indent="0">
              <a:buClr>
                <a:schemeClr val="accent1">
                  <a:lumMod val="75000"/>
                </a:schemeClr>
              </a:buClr>
              <a:buNone/>
              <a:defRPr/>
            </a:pPr>
            <a:r>
              <a:rPr lang="en-GB" altLang="en-US">
                <a:cs typeface="Calibri" panose="020F0502020204030204" pitchFamily="34" charset="0"/>
              </a:rPr>
              <a:t>Today we will cover…</a:t>
            </a:r>
          </a:p>
          <a:p>
            <a:pPr marL="114300" indent="0">
              <a:buClr>
                <a:schemeClr val="accent1">
                  <a:lumMod val="75000"/>
                </a:schemeClr>
              </a:buClr>
              <a:buNone/>
              <a:defRPr/>
            </a:pPr>
            <a:endParaRPr lang="en-GB" altLang="en-US">
              <a:cs typeface="Calibri" panose="020F0502020204030204" pitchFamily="34" charset="0"/>
            </a:endParaRPr>
          </a:p>
          <a:p>
            <a:pPr marL="182880" indent="-182880">
              <a:buClr>
                <a:schemeClr val="accent1">
                  <a:lumMod val="75000"/>
                </a:schemeClr>
              </a:buClr>
              <a:buFont typeface="Arial" charset="0"/>
              <a:buChar char="•"/>
              <a:defRPr/>
            </a:pPr>
            <a:r>
              <a:rPr lang="en-GB" altLang="en-US">
                <a:cs typeface="Calibri" panose="020F0502020204030204" pitchFamily="34" charset="0"/>
              </a:rPr>
              <a:t>Introductions &amp; expectations</a:t>
            </a:r>
          </a:p>
          <a:p>
            <a:pPr marL="182880" indent="-182880">
              <a:buClr>
                <a:schemeClr val="accent1">
                  <a:lumMod val="75000"/>
                </a:schemeClr>
              </a:buClr>
              <a:buFont typeface="Arial" charset="0"/>
              <a:buChar char="•"/>
              <a:defRPr/>
            </a:pPr>
            <a:r>
              <a:rPr lang="en-GB" altLang="en-US">
                <a:cs typeface="Calibri" panose="020F0502020204030204" pitchFamily="34" charset="0"/>
              </a:rPr>
              <a:t>Overview of the module</a:t>
            </a:r>
          </a:p>
          <a:p>
            <a:pPr marL="182880" indent="-182880">
              <a:buClr>
                <a:schemeClr val="accent1">
                  <a:lumMod val="75000"/>
                </a:schemeClr>
              </a:buClr>
              <a:buFont typeface="Arial" charset="0"/>
              <a:buChar char="•"/>
              <a:defRPr/>
            </a:pPr>
            <a:r>
              <a:rPr lang="en-GB" altLang="en-US">
                <a:cs typeface="Calibri" panose="020F0502020204030204" pitchFamily="34" charset="0"/>
              </a:rPr>
              <a:t>Reading, presentation and written assessment</a:t>
            </a:r>
          </a:p>
          <a:p>
            <a:pPr marL="182880" indent="-182880">
              <a:buClr>
                <a:schemeClr val="accent1">
                  <a:lumMod val="75000"/>
                </a:schemeClr>
              </a:buClr>
              <a:buFont typeface="Arial" charset="0"/>
              <a:buChar char="•"/>
              <a:defRPr/>
            </a:pPr>
            <a:r>
              <a:rPr lang="en-GB" altLang="en-US">
                <a:cs typeface="Calibri" panose="020F0502020204030204" pitchFamily="34" charset="0"/>
              </a:rPr>
              <a:t>Today - Introduction to </a:t>
            </a:r>
          </a:p>
          <a:p>
            <a:pPr lvl="1" indent="-182880">
              <a:buClr>
                <a:schemeClr val="accent1">
                  <a:lumMod val="75000"/>
                </a:schemeClr>
              </a:buClr>
              <a:buFont typeface="Arial" charset="0"/>
              <a:buChar char="•"/>
              <a:defRPr/>
            </a:pPr>
            <a:r>
              <a:rPr lang="en-GB" altLang="en-US" sz="2600">
                <a:cs typeface="Calibri" panose="020F0502020204030204" pitchFamily="34" charset="0"/>
              </a:rPr>
              <a:t>Concepts, foundations of festivals conventions and events tourism</a:t>
            </a:r>
          </a:p>
          <a:p>
            <a:pPr lvl="1" indent="-182880">
              <a:buClr>
                <a:schemeClr val="accent1">
                  <a:lumMod val="75000"/>
                </a:schemeClr>
              </a:buClr>
              <a:buFont typeface="Arial" charset="0"/>
              <a:buChar char="•"/>
              <a:defRPr/>
            </a:pPr>
            <a:r>
              <a:rPr lang="en-GB" altLang="en-US" sz="2600">
                <a:cs typeface="Calibri" panose="020F0502020204030204" pitchFamily="34" charset="0"/>
              </a:rPr>
              <a:t>historical developments</a:t>
            </a:r>
          </a:p>
          <a:p>
            <a:pPr marL="182880" indent="-182880">
              <a:buClr>
                <a:schemeClr val="accent1">
                  <a:lumMod val="75000"/>
                </a:schemeClr>
              </a:buClr>
              <a:buFont typeface="Arial" charset="0"/>
              <a:buChar char="•"/>
              <a:defRPr/>
            </a:pPr>
            <a:endParaRPr lang="en-GB" altLang="en-US"/>
          </a:p>
          <a:p>
            <a:pPr marL="182880" indent="-182880">
              <a:buClr>
                <a:schemeClr val="accent1">
                  <a:lumMod val="75000"/>
                </a:schemeClr>
              </a:buClr>
              <a:buFont typeface="Arial" charset="0"/>
              <a:buChar char="•"/>
              <a:defRPr/>
            </a:pP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9CDDF4D-FB4B-F44E-E310-5D3CD4F22476}"/>
              </a:ext>
            </a:extLst>
          </p:cNvPr>
          <p:cNvSpPr>
            <a:spLocks noGrp="1" noChangeArrowheads="1"/>
          </p:cNvSpPr>
          <p:nvPr>
            <p:ph type="title"/>
          </p:nvPr>
        </p:nvSpPr>
        <p:spPr/>
        <p:txBody>
          <a:bodyPr/>
          <a:lstStyle/>
          <a:p>
            <a:r>
              <a:rPr lang="en-GB" altLang="en-US">
                <a:latin typeface="Calibri" panose="020F0502020204030204" pitchFamily="34" charset="0"/>
                <a:cs typeface="Calibri" panose="020F0502020204030204" pitchFamily="34" charset="0"/>
              </a:rPr>
              <a:t>Module aim</a:t>
            </a:r>
          </a:p>
        </p:txBody>
      </p:sp>
      <p:sp>
        <p:nvSpPr>
          <p:cNvPr id="11267" name="Content Placeholder 2">
            <a:extLst>
              <a:ext uri="{FF2B5EF4-FFF2-40B4-BE49-F238E27FC236}">
                <a16:creationId xmlns:a16="http://schemas.microsoft.com/office/drawing/2014/main" id="{63543789-8776-1936-5BF5-A84FD4124F66}"/>
              </a:ext>
            </a:extLst>
          </p:cNvPr>
          <p:cNvSpPr>
            <a:spLocks noGrp="1" noChangeArrowheads="1"/>
          </p:cNvSpPr>
          <p:nvPr>
            <p:ph idx="1"/>
          </p:nvPr>
        </p:nvSpPr>
        <p:spPr bwMode="auto"/>
        <p:txBody>
          <a:bodyPr wrap="square" numCol="1" anchor="t" anchorCtr="0" compatLnSpc="1">
            <a:prstTxWarp prst="textNoShape">
              <a:avLst/>
            </a:prstTxWarp>
          </a:bodyPr>
          <a:lstStyle/>
          <a:p>
            <a:pPr marL="342900" indent="-342900" algn="just">
              <a:lnSpc>
                <a:spcPct val="100000"/>
              </a:lnSpc>
              <a:spcAft>
                <a:spcPts val="1000"/>
              </a:spcAft>
              <a:buFont typeface="Symbol" panose="05050102010706020507" pitchFamily="18" charset="2"/>
              <a:buChar char=""/>
            </a:pPr>
            <a:r>
              <a:rPr lang="en-GB" altLang="en-US" sz="1800">
                <a:solidFill>
                  <a:srgbClr val="000000"/>
                </a:solidFill>
                <a:ea typeface="Arial Unicode MS"/>
                <a:cs typeface="Calibri" panose="020F0502020204030204" pitchFamily="34" charset="0"/>
              </a:rPr>
              <a:t>To develop critical perspectives on policy and planning for Festivals, Conventions and Events. This will include considering pre-bid event feasibility through to bidding, funding, planning and hosting Festivals, Conventions and Events along with the impact of emergency situations such as the Covid-19 pandemic including the development of virtual events.</a:t>
            </a:r>
          </a:p>
          <a:p>
            <a:pPr marL="342900" indent="-342900" algn="just">
              <a:lnSpc>
                <a:spcPct val="100000"/>
              </a:lnSpc>
              <a:spcAft>
                <a:spcPts val="1000"/>
              </a:spcAft>
              <a:buFont typeface="Symbol" panose="05050102010706020507" pitchFamily="18" charset="2"/>
              <a:buChar char=""/>
            </a:pPr>
            <a:r>
              <a:rPr lang="en-GB" altLang="en-US" sz="1800">
                <a:solidFill>
                  <a:srgbClr val="000000"/>
                </a:solidFill>
                <a:ea typeface="Arial Unicode MS"/>
                <a:cs typeface="Calibri" panose="020F0502020204030204" pitchFamily="34" charset="0"/>
              </a:rPr>
              <a:t>The module examines the nature and purpose of operational decision making and management, with a particular focus on managing Convention Centres and Events venues, impacts upon communities and tourism destinations. </a:t>
            </a:r>
          </a:p>
          <a:p>
            <a:pPr marL="342900" indent="-342900"/>
            <a:endParaRPr lang="en-GB" altLang="en-US">
              <a:ea typeface="Arial Unicode MS"/>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1CC728AC-CF5B-D5DF-6AA2-C28FEF907458}"/>
              </a:ext>
            </a:extLst>
          </p:cNvPr>
          <p:cNvSpPr>
            <a:spLocks noGrp="1" noChangeArrowheads="1"/>
          </p:cNvSpPr>
          <p:nvPr>
            <p:ph type="title"/>
          </p:nvPr>
        </p:nvSpPr>
        <p:spPr>
          <a:xfrm>
            <a:off x="164306" y="115889"/>
            <a:ext cx="9743282" cy="1609725"/>
          </a:xfrm>
        </p:spPr>
        <p:txBody>
          <a:bodyPr/>
          <a:lstStyle/>
          <a:p>
            <a:r>
              <a:rPr lang="en-GB" altLang="en-US" b="1">
                <a:latin typeface="Calibri" panose="020F0502020204030204" pitchFamily="34" charset="0"/>
                <a:cs typeface="Calibri" panose="020F0502020204030204" pitchFamily="34" charset="0"/>
              </a:rPr>
              <a:t>Assessments</a:t>
            </a:r>
            <a:endParaRPr lang="en-US" altLang="en-US" b="1">
              <a:latin typeface="Calibri" panose="020F0502020204030204" pitchFamily="34" charset="0"/>
              <a:cs typeface="Calibri" panose="020F0502020204030204" pitchFamily="34" charset="0"/>
            </a:endParaRPr>
          </a:p>
        </p:txBody>
      </p:sp>
      <p:sp>
        <p:nvSpPr>
          <p:cNvPr id="10243" name="Rectangle 3">
            <a:extLst>
              <a:ext uri="{FF2B5EF4-FFF2-40B4-BE49-F238E27FC236}">
                <a16:creationId xmlns:a16="http://schemas.microsoft.com/office/drawing/2014/main" id="{6D30E14A-F66C-C42D-0B80-153317AB50B7}"/>
              </a:ext>
            </a:extLst>
          </p:cNvPr>
          <p:cNvSpPr>
            <a:spLocks noGrp="1" noChangeArrowheads="1"/>
          </p:cNvSpPr>
          <p:nvPr>
            <p:ph idx="1"/>
          </p:nvPr>
        </p:nvSpPr>
        <p:spPr>
          <a:xfrm>
            <a:off x="973932" y="1725614"/>
            <a:ext cx="7920038" cy="3959225"/>
          </a:xfrm>
        </p:spPr>
        <p:txBody>
          <a:bodyPr>
            <a:normAutofit/>
          </a:bodyPr>
          <a:lstStyle/>
          <a:p>
            <a:pPr marL="0" indent="0">
              <a:buClr>
                <a:schemeClr val="accent1">
                  <a:lumMod val="75000"/>
                </a:schemeClr>
              </a:buClr>
              <a:buNone/>
              <a:defRPr/>
            </a:pPr>
            <a:r>
              <a:rPr lang="en-GB" b="1">
                <a:cs typeface="Calibri" panose="020F0502020204030204" pitchFamily="34" charset="0"/>
              </a:rPr>
              <a:t>Two summative assessments:</a:t>
            </a:r>
          </a:p>
          <a:p>
            <a:pPr marL="0" indent="0">
              <a:buClr>
                <a:schemeClr val="accent1">
                  <a:lumMod val="75000"/>
                </a:schemeClr>
              </a:buClr>
              <a:buNone/>
              <a:defRPr/>
            </a:pPr>
            <a:endParaRPr lang="en-GB" b="1">
              <a:cs typeface="Calibri" panose="020F0502020204030204" pitchFamily="34" charset="0"/>
            </a:endParaRPr>
          </a:p>
          <a:p>
            <a:pPr marL="0" indent="0">
              <a:buClr>
                <a:schemeClr val="accent1">
                  <a:lumMod val="75000"/>
                </a:schemeClr>
              </a:buClr>
              <a:buNone/>
              <a:defRPr/>
            </a:pPr>
            <a:r>
              <a:rPr lang="en-GB" b="1">
                <a:cs typeface="Calibri" panose="020F0502020204030204" pitchFamily="34" charset="0"/>
              </a:rPr>
              <a:t>Assignment 1: 2,500 word Essay:  </a:t>
            </a:r>
          </a:p>
          <a:p>
            <a:pPr marL="0" indent="0">
              <a:buClr>
                <a:schemeClr val="accent1">
                  <a:lumMod val="75000"/>
                </a:schemeClr>
              </a:buClr>
              <a:buNone/>
              <a:defRPr/>
            </a:pPr>
            <a:r>
              <a:rPr lang="en-GB" b="1">
                <a:cs typeface="Calibri" panose="020F0502020204030204" pitchFamily="34" charset="0"/>
              </a:rPr>
              <a:t>             Deadline :  24 November 2024 11.59pm</a:t>
            </a:r>
          </a:p>
          <a:p>
            <a:pPr marL="0" indent="0">
              <a:buClr>
                <a:schemeClr val="accent1">
                  <a:lumMod val="75000"/>
                </a:schemeClr>
              </a:buClr>
              <a:buNone/>
              <a:defRPr/>
            </a:pPr>
            <a:endParaRPr lang="en-GB" b="1">
              <a:cs typeface="Calibri" panose="020F0502020204030204" pitchFamily="34" charset="0"/>
            </a:endParaRPr>
          </a:p>
          <a:p>
            <a:pPr marL="0" indent="0">
              <a:buClr>
                <a:schemeClr val="accent1">
                  <a:lumMod val="75000"/>
                </a:schemeClr>
              </a:buClr>
              <a:buNone/>
              <a:defRPr/>
            </a:pPr>
            <a:r>
              <a:rPr lang="en-GB" b="1">
                <a:cs typeface="Calibri" panose="020F0502020204030204" pitchFamily="34" charset="0"/>
              </a:rPr>
              <a:t>Assignment 2: 15 minute individual presentation:                     	    Deadline: w/c 13 January 2024 pm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47B09E6-5446-D07A-535F-B46D7F61E167}"/>
              </a:ext>
            </a:extLst>
          </p:cNvPr>
          <p:cNvSpPr>
            <a:spLocks noGrp="1" noChangeArrowheads="1"/>
          </p:cNvSpPr>
          <p:nvPr>
            <p:ph type="title"/>
          </p:nvPr>
        </p:nvSpPr>
        <p:spPr>
          <a:xfrm>
            <a:off x="181893" y="125412"/>
            <a:ext cx="11848182" cy="1325563"/>
          </a:xfrm>
        </p:spPr>
        <p:txBody>
          <a:bodyPr>
            <a:normAutofit fontScale="90000"/>
          </a:bodyPr>
          <a:lstStyle/>
          <a:p>
            <a:pPr>
              <a:lnSpc>
                <a:spcPct val="115000"/>
              </a:lnSpc>
              <a:spcBef>
                <a:spcPts val="600"/>
              </a:spcBef>
              <a:spcAft>
                <a:spcPts val="600"/>
              </a:spcAft>
            </a:pPr>
            <a:r>
              <a:rPr lang="en-GB" altLang="en-US" b="1"/>
              <a:t>Assignment 1 : 2500 word Essay – </a:t>
            </a:r>
            <a:br>
              <a:rPr lang="en-GB" altLang="en-US"/>
            </a:br>
            <a:r>
              <a:rPr lang="en-GB" sz="2700" b="1">
                <a:latin typeface="+mn-lt"/>
                <a:ea typeface="Calibri" panose="020F0502020204030204" pitchFamily="34" charset="0"/>
                <a:cs typeface="Times New Roman" panose="02020603050405020304" pitchFamily="18" charset="0"/>
              </a:rPr>
              <a:t>Assignment 1: Essay</a:t>
            </a:r>
            <a:br>
              <a:rPr lang="en-GB" sz="2700">
                <a:latin typeface="+mn-lt"/>
                <a:ea typeface="Calibri" panose="020F0502020204030204" pitchFamily="34" charset="0"/>
                <a:cs typeface="Times New Roman" panose="02020603050405020304" pitchFamily="18" charset="0"/>
              </a:rPr>
            </a:br>
            <a:r>
              <a:rPr lang="en-US" sz="2700" b="1">
                <a:solidFill>
                  <a:srgbClr val="000000"/>
                </a:solidFill>
                <a:latin typeface="+mn-lt"/>
                <a:ea typeface="Arial Unicode MS"/>
              </a:rPr>
              <a:t>‘The Complex Evolution of the Events Industry in the Modern Era’.</a:t>
            </a:r>
            <a:endParaRPr lang="en-GB" altLang="en-US">
              <a:latin typeface="+mn-lt"/>
            </a:endParaRPr>
          </a:p>
        </p:txBody>
      </p:sp>
      <p:sp>
        <p:nvSpPr>
          <p:cNvPr id="3" name="Content Placeholder 2">
            <a:extLst>
              <a:ext uri="{FF2B5EF4-FFF2-40B4-BE49-F238E27FC236}">
                <a16:creationId xmlns:a16="http://schemas.microsoft.com/office/drawing/2014/main" id="{3BCF3796-6E37-3CB0-55C4-B81DE8AF4023}"/>
              </a:ext>
            </a:extLst>
          </p:cNvPr>
          <p:cNvSpPr>
            <a:spLocks noGrp="1"/>
          </p:cNvSpPr>
          <p:nvPr>
            <p:ph idx="1"/>
          </p:nvPr>
        </p:nvSpPr>
        <p:spPr>
          <a:xfrm>
            <a:off x="71438" y="1825625"/>
            <a:ext cx="11848182" cy="4351338"/>
          </a:xfrm>
        </p:spPr>
        <p:txBody>
          <a:bodyPr>
            <a:normAutofit/>
          </a:bodyPr>
          <a:lstStyle/>
          <a:p>
            <a:pPr algn="just">
              <a:lnSpc>
                <a:spcPct val="115000"/>
              </a:lnSpc>
              <a:spcAft>
                <a:spcPts val="1000"/>
              </a:spcAft>
              <a:defRPr/>
            </a:pPr>
            <a:r>
              <a:rPr lang="en-GB" sz="1800" b="1">
                <a:latin typeface="Arial" panose="020B0604020202020204" pitchFamily="34" charset="0"/>
                <a:ea typeface="Calibri" panose="020F0502020204030204" pitchFamily="34" charset="0"/>
                <a:cs typeface="Times New Roman" panose="02020603050405020304" pitchFamily="18" charset="0"/>
              </a:rPr>
              <a:t>‘</a:t>
            </a:r>
            <a:r>
              <a:rPr lang="en-GB" sz="1800" b="1" i="1">
                <a:latin typeface="Arial" panose="020B0604020202020204" pitchFamily="34" charset="0"/>
                <a:ea typeface="Calibri" panose="020F0502020204030204" pitchFamily="34" charset="0"/>
                <a:cs typeface="Times New Roman" panose="02020603050405020304" pitchFamily="18" charset="0"/>
              </a:rPr>
              <a:t>The events industry, including festivals, meetings, conferences, exhibitions, .… is rapidly developing and makes a significant contribution to business- and leisure-related tourism. With increased regulation and the growth of government and corporate involvement in events, the environment has become much more complex. Event managers are now required to identify and service a wide range of stakeholders and to balance their needs and objectives</a:t>
            </a:r>
            <a:r>
              <a:rPr lang="en-GB" sz="1800" b="1">
                <a:latin typeface="Arial" panose="020B0604020202020204" pitchFamily="34" charset="0"/>
                <a:ea typeface="Calibri" panose="020F0502020204030204" pitchFamily="34" charset="0"/>
                <a:cs typeface="Times New Roman" panose="02020603050405020304" pitchFamily="18" charset="0"/>
              </a:rPr>
              <a:t>’ (</a:t>
            </a:r>
            <a:r>
              <a:rPr lang="en-GB" sz="1800">
                <a:solidFill>
                  <a:srgbClr val="3A3A3A"/>
                </a:solidFill>
                <a:latin typeface="Arial" panose="020B0604020202020204" pitchFamily="34" charset="0"/>
                <a:ea typeface="Calibri" panose="020F0502020204030204" pitchFamily="34" charset="0"/>
                <a:cs typeface="Times New Roman" panose="02020603050405020304" pitchFamily="18" charset="0"/>
              </a:rPr>
              <a:t>Getz and Page, 2020).</a:t>
            </a:r>
            <a:endParaRPr lang="en-GB" sz="1800">
              <a:ea typeface="Calibri" panose="020F0502020204030204" pitchFamily="34" charset="0"/>
              <a:cs typeface="Times New Roman" panose="02020603050405020304" pitchFamily="18" charset="0"/>
            </a:endParaRPr>
          </a:p>
          <a:p>
            <a:pPr marL="453390" indent="-226695" algn="just">
              <a:lnSpc>
                <a:spcPct val="150000"/>
              </a:lnSpc>
              <a:spcAft>
                <a:spcPts val="1000"/>
              </a:spcAft>
              <a:defRPr/>
            </a:pPr>
            <a:r>
              <a:rPr lang="en-US" sz="1800">
                <a:solidFill>
                  <a:srgbClr val="000000"/>
                </a:solidFill>
                <a:uFill>
                  <a:solidFill>
                    <a:srgbClr val="000000"/>
                  </a:solidFill>
                </a:uFill>
                <a:latin typeface="Arial" panose="020B0604020202020204" pitchFamily="34" charset="0"/>
                <a:ea typeface="Arial Unicode MS"/>
                <a:cs typeface="Arial" panose="020B0604020202020204" pitchFamily="34" charset="0"/>
              </a:rPr>
              <a:t>The  events industry has faced</a:t>
            </a:r>
            <a:r>
              <a:rPr lang="en-GB" sz="1800">
                <a:solidFill>
                  <a:srgbClr val="000000"/>
                </a:solidFill>
                <a:uFill>
                  <a:solidFill>
                    <a:srgbClr val="000000"/>
                  </a:solidFill>
                </a:uFill>
                <a:latin typeface="Arial" panose="020B0604020202020204" pitchFamily="34" charset="0"/>
                <a:ea typeface="Arial Unicode MS"/>
                <a:cs typeface="Arial" panose="020B0604020202020204" pitchFamily="34" charset="0"/>
              </a:rPr>
              <a:t> significant challenges following </a:t>
            </a:r>
            <a:r>
              <a:rPr lang="en-GB" sz="1800" b="1">
                <a:solidFill>
                  <a:srgbClr val="000000"/>
                </a:solidFill>
                <a:uFill>
                  <a:solidFill>
                    <a:srgbClr val="000000"/>
                  </a:solidFill>
                </a:uFill>
                <a:latin typeface="Arial" panose="020B0604020202020204" pitchFamily="34" charset="0"/>
                <a:ea typeface="Arial Unicode MS"/>
                <a:cs typeface="Arial" panose="020B0604020202020204" pitchFamily="34" charset="0"/>
              </a:rPr>
              <a:t>the global covid-19 pandemic, economic crisis and climate change.</a:t>
            </a:r>
            <a:r>
              <a:rPr lang="en-GB" sz="1800">
                <a:solidFill>
                  <a:srgbClr val="000000"/>
                </a:solidFill>
                <a:uFill>
                  <a:solidFill>
                    <a:srgbClr val="000000"/>
                  </a:solidFill>
                </a:uFill>
                <a:latin typeface="Arial" panose="020B0604020202020204" pitchFamily="34" charset="0"/>
                <a:ea typeface="Arial Unicode MS"/>
                <a:cs typeface="Arial" panose="020B0604020202020204" pitchFamily="34" charset="0"/>
              </a:rPr>
              <a:t> The events sector has dealt with uncertain </a:t>
            </a:r>
            <a:r>
              <a:rPr lang="en-GB" sz="1800" b="1">
                <a:solidFill>
                  <a:srgbClr val="000000"/>
                </a:solidFill>
                <a:uFill>
                  <a:solidFill>
                    <a:srgbClr val="000000"/>
                  </a:solidFill>
                </a:uFill>
                <a:latin typeface="Arial" panose="020B0604020202020204" pitchFamily="34" charset="0"/>
                <a:ea typeface="Arial Unicode MS"/>
                <a:cs typeface="Arial" panose="020B0604020202020204" pitchFamily="34" charset="0"/>
              </a:rPr>
              <a:t>Government challenges and changes to guidelines, policies and procedures as a result.</a:t>
            </a:r>
            <a:r>
              <a:rPr lang="en-GB" sz="1800">
                <a:solidFill>
                  <a:srgbClr val="000000"/>
                </a:solidFill>
                <a:uFill>
                  <a:solidFill>
                    <a:srgbClr val="000000"/>
                  </a:solidFill>
                </a:uFill>
                <a:latin typeface="Arial" panose="020B0604020202020204" pitchFamily="34" charset="0"/>
                <a:ea typeface="Arial Unicode MS"/>
                <a:cs typeface="Arial" panose="020B0604020202020204" pitchFamily="34" charset="0"/>
              </a:rPr>
              <a:t>  Through the media we have witnessed the </a:t>
            </a:r>
            <a:r>
              <a:rPr lang="en-GB" sz="1800" b="1">
                <a:solidFill>
                  <a:srgbClr val="000000"/>
                </a:solidFill>
                <a:uFill>
                  <a:solidFill>
                    <a:srgbClr val="000000"/>
                  </a:solidFill>
                </a:uFill>
                <a:latin typeface="Arial" panose="020B0604020202020204" pitchFamily="34" charset="0"/>
                <a:ea typeface="Arial Unicode MS"/>
                <a:cs typeface="Arial" panose="020B0604020202020204" pitchFamily="34" charset="0"/>
              </a:rPr>
              <a:t>overall impact </a:t>
            </a:r>
            <a:r>
              <a:rPr lang="en-GB" sz="1800">
                <a:solidFill>
                  <a:srgbClr val="000000"/>
                </a:solidFill>
                <a:uFill>
                  <a:solidFill>
                    <a:srgbClr val="000000"/>
                  </a:solidFill>
                </a:uFill>
                <a:latin typeface="Arial" panose="020B0604020202020204" pitchFamily="34" charset="0"/>
                <a:ea typeface="Arial Unicode MS"/>
                <a:cs typeface="Arial" panose="020B0604020202020204" pitchFamily="34" charset="0"/>
              </a:rPr>
              <a:t>on the industry and are now seeing a recovery with physical events driven by demand.</a:t>
            </a:r>
            <a:endParaRPr lang="en-GB" sz="1800">
              <a:solidFill>
                <a:srgbClr val="000000"/>
              </a:solidFill>
              <a:uFill>
                <a:solidFill>
                  <a:srgbClr val="000000"/>
                </a:solidFill>
              </a:uFill>
              <a:latin typeface="Arial" panose="020B0604020202020204" pitchFamily="34" charset="0"/>
              <a:ea typeface="Arial Unicode MS"/>
              <a:cs typeface="Arial Unicode MS"/>
            </a:endParaRPr>
          </a:p>
          <a:p>
            <a:pPr>
              <a:defRPr/>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D3ABA-B482-82B8-05C5-EBA465B71D19}"/>
              </a:ext>
            </a:extLst>
          </p:cNvPr>
          <p:cNvSpPr>
            <a:spLocks noGrp="1"/>
          </p:cNvSpPr>
          <p:nvPr>
            <p:ph type="title"/>
          </p:nvPr>
        </p:nvSpPr>
        <p:spPr>
          <a:xfrm>
            <a:off x="52388" y="0"/>
            <a:ext cx="10515600" cy="1325563"/>
          </a:xfrm>
        </p:spPr>
        <p:txBody>
          <a:bodyPr>
            <a:normAutofit fontScale="90000"/>
          </a:bodyPr>
          <a:lstStyle/>
          <a:p>
            <a:r>
              <a:rPr lang="en-GB" sz="3200" b="1">
                <a:solidFill>
                  <a:srgbClr val="000000"/>
                </a:solidFill>
                <a:ea typeface="Arial Unicode MS"/>
                <a:cs typeface="Times New Roman" panose="02020603050405020304" pitchFamily="18" charset="0"/>
              </a:rPr>
              <a:t>You are asked to choose a MICE  event, either COMMUNITY or GLOBAL. </a:t>
            </a:r>
            <a:br>
              <a:rPr lang="en-GB" sz="3200" b="1">
                <a:solidFill>
                  <a:srgbClr val="000000"/>
                </a:solidFill>
                <a:ea typeface="Arial Unicode MS"/>
                <a:cs typeface="Times New Roman" panose="02020603050405020304" pitchFamily="18" charset="0"/>
              </a:rPr>
            </a:br>
            <a:endParaRPr lang="en-GB"/>
          </a:p>
        </p:txBody>
      </p:sp>
      <p:sp>
        <p:nvSpPr>
          <p:cNvPr id="3" name="Content Placeholder 2">
            <a:extLst>
              <a:ext uri="{FF2B5EF4-FFF2-40B4-BE49-F238E27FC236}">
                <a16:creationId xmlns:a16="http://schemas.microsoft.com/office/drawing/2014/main" id="{C47B94E3-6F82-4FE5-8273-6590EC65B3B4}"/>
              </a:ext>
            </a:extLst>
          </p:cNvPr>
          <p:cNvSpPr>
            <a:spLocks noGrp="1"/>
          </p:cNvSpPr>
          <p:nvPr>
            <p:ph idx="1"/>
          </p:nvPr>
        </p:nvSpPr>
        <p:spPr>
          <a:xfrm>
            <a:off x="553938" y="1035299"/>
            <a:ext cx="11004650" cy="4351338"/>
          </a:xfrm>
        </p:spPr>
        <p:txBody>
          <a:bodyPr>
            <a:normAutofit/>
          </a:bodyPr>
          <a:lstStyle/>
          <a:p>
            <a:pPr>
              <a:lnSpc>
                <a:spcPct val="150000"/>
              </a:lnSpc>
            </a:pPr>
            <a:r>
              <a:rPr lang="en-GB" sz="2400">
                <a:solidFill>
                  <a:srgbClr val="000000"/>
                </a:solidFill>
                <a:ea typeface="Arial Unicode MS"/>
                <a:cs typeface="Times New Roman" panose="02020603050405020304" pitchFamily="18" charset="0"/>
              </a:rPr>
              <a:t>You are tasked with critically investigating </a:t>
            </a:r>
            <a:r>
              <a:rPr lang="en-GB" sz="2400" b="1">
                <a:solidFill>
                  <a:srgbClr val="000000"/>
                </a:solidFill>
                <a:ea typeface="Arial Unicode MS"/>
                <a:cs typeface="Times New Roman" panose="02020603050405020304" pitchFamily="18" charset="0"/>
              </a:rPr>
              <a:t>ONE OF THE FOLLOWING</a:t>
            </a:r>
            <a:r>
              <a:rPr lang="en-GB" sz="2400">
                <a:solidFill>
                  <a:srgbClr val="000000"/>
                </a:solidFill>
                <a:ea typeface="Arial Unicode MS"/>
                <a:cs typeface="Times New Roman" panose="02020603050405020304" pitchFamily="18" charset="0"/>
              </a:rPr>
              <a:t> : the </a:t>
            </a:r>
            <a:r>
              <a:rPr lang="en-GB" sz="2400" b="1">
                <a:solidFill>
                  <a:srgbClr val="000000"/>
                </a:solidFill>
                <a:ea typeface="Arial Unicode MS"/>
                <a:cs typeface="Times New Roman" panose="02020603050405020304" pitchFamily="18" charset="0"/>
              </a:rPr>
              <a:t>impact or legacy </a:t>
            </a:r>
            <a:r>
              <a:rPr lang="en-GB" sz="2400">
                <a:solidFill>
                  <a:srgbClr val="000000"/>
                </a:solidFill>
                <a:ea typeface="Arial Unicode MS"/>
                <a:cs typeface="Times New Roman" panose="02020603050405020304" pitchFamily="18" charset="0"/>
              </a:rPr>
              <a:t>of the global economic, environmental, social, political fluctuations, community,  travel and tourism implications. </a:t>
            </a:r>
          </a:p>
          <a:p>
            <a:pPr>
              <a:lnSpc>
                <a:spcPct val="150000"/>
              </a:lnSpc>
            </a:pPr>
            <a:r>
              <a:rPr lang="en-GB" sz="2400">
                <a:solidFill>
                  <a:srgbClr val="000000"/>
                </a:solidFill>
                <a:ea typeface="Arial Unicode MS"/>
                <a:cs typeface="Times New Roman" panose="02020603050405020304" pitchFamily="18" charset="0"/>
              </a:rPr>
              <a:t>Evaluate how these factors influence the  planning, execution, and future legacy. </a:t>
            </a:r>
          </a:p>
          <a:p>
            <a:pPr>
              <a:lnSpc>
                <a:spcPct val="150000"/>
              </a:lnSpc>
            </a:pPr>
            <a:r>
              <a:rPr lang="en-GB" sz="2400">
                <a:solidFill>
                  <a:srgbClr val="000000"/>
                </a:solidFill>
                <a:ea typeface="Arial Unicode MS"/>
                <a:cs typeface="Times New Roman" panose="02020603050405020304" pitchFamily="18" charset="0"/>
              </a:rPr>
              <a:t>Your essay should focus on adaptive strategies, risk management, sustainability and the role of travel options in shaping the event experience within the context of other examples and case studies consider the implications for future global events.</a:t>
            </a:r>
            <a:endParaRPr lang="en-GB" sz="240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12167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732B71-476A-8054-8D0F-231351556306}"/>
              </a:ext>
            </a:extLst>
          </p:cNvPr>
          <p:cNvSpPr>
            <a:spLocks noGrp="1"/>
          </p:cNvSpPr>
          <p:nvPr>
            <p:ph idx="1"/>
          </p:nvPr>
        </p:nvSpPr>
        <p:spPr>
          <a:xfrm>
            <a:off x="164306" y="1"/>
            <a:ext cx="11787188" cy="6068289"/>
          </a:xfrm>
        </p:spPr>
        <p:txBody>
          <a:bodyPr>
            <a:normAutofit fontScale="70000" lnSpcReduction="20000"/>
          </a:bodyPr>
          <a:lstStyle/>
          <a:p>
            <a:pPr>
              <a:lnSpc>
                <a:spcPct val="115000"/>
              </a:lnSpc>
              <a:spcAft>
                <a:spcPts val="1000"/>
              </a:spcAft>
            </a:pPr>
            <a:r>
              <a:rPr lang="en-GB" sz="3500" b="1">
                <a:solidFill>
                  <a:srgbClr val="000000"/>
                </a:solidFill>
                <a:ea typeface="Arial Unicode MS"/>
                <a:cs typeface="Times New Roman" panose="02020603050405020304" pitchFamily="18" charset="0"/>
              </a:rPr>
              <a:t>Key Areas to Address in Your Essay:</a:t>
            </a:r>
            <a:endParaRPr lang="en-GB" sz="3500">
              <a:ea typeface="Calibri" panose="020F0502020204030204" pitchFamily="34" charset="0"/>
              <a:cs typeface="Times New Roman" panose="02020603050405020304" pitchFamily="18" charset="0"/>
            </a:endParaRPr>
          </a:p>
          <a:p>
            <a:pPr marL="342900" indent="-342900">
              <a:lnSpc>
                <a:spcPct val="115000"/>
              </a:lnSpc>
              <a:spcAft>
                <a:spcPts val="1000"/>
              </a:spcAft>
              <a:buFont typeface="+mj-lt"/>
              <a:buAutoNum type="arabicPeriod"/>
              <a:tabLst>
                <a:tab pos="457200" algn="l"/>
              </a:tabLst>
            </a:pPr>
            <a:r>
              <a:rPr lang="en-GB" sz="3200" b="1">
                <a:solidFill>
                  <a:srgbClr val="000000"/>
                </a:solidFill>
                <a:ea typeface="Arial Unicode MS"/>
                <a:cs typeface="Times New Roman" panose="02020603050405020304" pitchFamily="18" charset="0"/>
              </a:rPr>
              <a:t>Understanding the Context:</a:t>
            </a:r>
            <a:endParaRPr lang="en-GB" sz="3200">
              <a:solidFill>
                <a:srgbClr val="000000"/>
              </a:solidFill>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2900">
                <a:solidFill>
                  <a:srgbClr val="000000"/>
                </a:solidFill>
                <a:ea typeface="Arial Unicode MS"/>
                <a:cs typeface="Times New Roman" panose="02020603050405020304" pitchFamily="18" charset="0"/>
              </a:rPr>
              <a:t>Demonstrate a systematic understanding of the </a:t>
            </a:r>
            <a:r>
              <a:rPr lang="en-GB" sz="2900" b="1">
                <a:solidFill>
                  <a:srgbClr val="000000"/>
                </a:solidFill>
                <a:ea typeface="Arial Unicode MS"/>
                <a:cs typeface="Times New Roman" panose="02020603050405020304" pitchFamily="18" charset="0"/>
              </a:rPr>
              <a:t>bidding and funding processes</a:t>
            </a:r>
            <a:r>
              <a:rPr lang="en-GB" sz="2900">
                <a:solidFill>
                  <a:srgbClr val="000000"/>
                </a:solidFill>
                <a:ea typeface="Arial Unicode MS"/>
                <a:cs typeface="Times New Roman" panose="02020603050405020304" pitchFamily="18" charset="0"/>
              </a:rPr>
              <a:t> that may be undertaken or needed specific to the event.</a:t>
            </a:r>
            <a:endParaRPr lang="en-GB" sz="2900">
              <a:solidFill>
                <a:srgbClr val="000000"/>
              </a:solidFill>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2900">
                <a:solidFill>
                  <a:srgbClr val="000000"/>
                </a:solidFill>
                <a:ea typeface="Arial Unicode MS"/>
                <a:cs typeface="Times New Roman" panose="02020603050405020304" pitchFamily="18" charset="0"/>
              </a:rPr>
              <a:t>Discuss how this has been shaped by </a:t>
            </a:r>
            <a:r>
              <a:rPr lang="en-GB" sz="2900" b="1">
                <a:solidFill>
                  <a:srgbClr val="000000"/>
                </a:solidFill>
                <a:ea typeface="Arial Unicode MS"/>
                <a:cs typeface="Times New Roman" panose="02020603050405020304" pitchFamily="18" charset="0"/>
              </a:rPr>
              <a:t>recent global challenges</a:t>
            </a:r>
            <a:r>
              <a:rPr lang="en-GB" sz="2900">
                <a:solidFill>
                  <a:srgbClr val="000000"/>
                </a:solidFill>
                <a:ea typeface="Arial Unicode MS"/>
                <a:cs typeface="Times New Roman" panose="02020603050405020304" pitchFamily="18" charset="0"/>
              </a:rPr>
              <a:t>, including the pandemic, economic instability, and environmental concerns.</a:t>
            </a:r>
            <a:endParaRPr lang="en-GB" sz="2900">
              <a:solidFill>
                <a:srgbClr val="000000"/>
              </a:solidFill>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2900">
                <a:solidFill>
                  <a:srgbClr val="000000"/>
                </a:solidFill>
                <a:ea typeface="Arial Unicode MS"/>
                <a:cs typeface="Times New Roman" panose="02020603050405020304" pitchFamily="18" charset="0"/>
              </a:rPr>
              <a:t>Reflect on the relationship between this and its role in </a:t>
            </a:r>
            <a:r>
              <a:rPr lang="en-GB" sz="2900" b="1">
                <a:solidFill>
                  <a:srgbClr val="000000"/>
                </a:solidFill>
                <a:ea typeface="Arial Unicode MS"/>
                <a:cs typeface="Times New Roman" panose="02020603050405020304" pitchFamily="18" charset="0"/>
              </a:rPr>
              <a:t>promoting tourism and community engagement </a:t>
            </a:r>
            <a:r>
              <a:rPr lang="en-GB" sz="2900">
                <a:solidFill>
                  <a:srgbClr val="000000"/>
                </a:solidFill>
                <a:ea typeface="Arial Unicode MS"/>
                <a:cs typeface="Times New Roman" panose="02020603050405020304" pitchFamily="18" charset="0"/>
              </a:rPr>
              <a:t>.</a:t>
            </a:r>
            <a:endParaRPr lang="en-GB" sz="3200">
              <a:solidFill>
                <a:srgbClr val="000000"/>
              </a:solidFill>
              <a:ea typeface="Calibri" panose="020F0502020204030204" pitchFamily="34" charset="0"/>
              <a:cs typeface="Times New Roman" panose="02020603050405020304" pitchFamily="18" charset="0"/>
            </a:endParaRPr>
          </a:p>
          <a:p>
            <a:pPr marL="342900" indent="-342900">
              <a:lnSpc>
                <a:spcPct val="115000"/>
              </a:lnSpc>
              <a:spcAft>
                <a:spcPts val="1000"/>
              </a:spcAft>
              <a:buFont typeface="+mj-lt"/>
              <a:buAutoNum type="arabicPeriod"/>
              <a:tabLst>
                <a:tab pos="457200" algn="l"/>
              </a:tabLst>
            </a:pPr>
            <a:r>
              <a:rPr lang="en-GB" sz="3200" b="1">
                <a:solidFill>
                  <a:srgbClr val="000000"/>
                </a:solidFill>
                <a:ea typeface="Arial Unicode MS"/>
                <a:cs typeface="Times New Roman" panose="02020603050405020304" pitchFamily="18" charset="0"/>
              </a:rPr>
              <a:t>Impact of Global Challenges:</a:t>
            </a:r>
            <a:endParaRPr lang="en-GB" sz="3200">
              <a:solidFill>
                <a:srgbClr val="000000"/>
              </a:solidFill>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2600" b="1">
                <a:solidFill>
                  <a:srgbClr val="000000"/>
                </a:solidFill>
                <a:ea typeface="Arial Unicode MS"/>
                <a:cs typeface="Times New Roman" panose="02020603050405020304" pitchFamily="18" charset="0"/>
              </a:rPr>
              <a:t>Utilise theories and principles of management and marketing</a:t>
            </a:r>
            <a:r>
              <a:rPr lang="en-GB" sz="2600">
                <a:solidFill>
                  <a:srgbClr val="000000"/>
                </a:solidFill>
                <a:ea typeface="Arial Unicode MS"/>
                <a:cs typeface="Times New Roman" panose="02020603050405020304" pitchFamily="18" charset="0"/>
              </a:rPr>
              <a:t> to evaluate the feasibility, performance, and impacts in the current global context.</a:t>
            </a:r>
            <a:endParaRPr lang="en-GB" sz="2600">
              <a:solidFill>
                <a:srgbClr val="000000"/>
              </a:solidFill>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2600">
                <a:solidFill>
                  <a:srgbClr val="000000"/>
                </a:solidFill>
                <a:ea typeface="Arial Unicode MS"/>
                <a:cs typeface="Times New Roman" panose="02020603050405020304" pitchFamily="18" charset="0"/>
              </a:rPr>
              <a:t>Explore the effects of the pandemic, economic crisis, political fluctuations, and climate change on the planning and execution of the event.</a:t>
            </a:r>
            <a:endParaRPr lang="en-GB" sz="2600">
              <a:solidFill>
                <a:srgbClr val="000000"/>
              </a:solidFill>
              <a:ea typeface="Calibri" panose="020F0502020204030204" pitchFamily="34" charset="0"/>
              <a:cs typeface="Times New Roman" panose="02020603050405020304" pitchFamily="18" charset="0"/>
            </a:endParaRPr>
          </a:p>
          <a:p>
            <a:pPr marL="742950" lvl="1" indent="-285750">
              <a:lnSpc>
                <a:spcPct val="115000"/>
              </a:lnSpc>
              <a:spcAft>
                <a:spcPts val="1000"/>
              </a:spcAft>
              <a:buSzPts val="1000"/>
              <a:buFont typeface="Courier New" panose="02070309020205020404" pitchFamily="49" charset="0"/>
              <a:buChar char="o"/>
              <a:tabLst>
                <a:tab pos="914400" algn="l"/>
              </a:tabLst>
            </a:pPr>
            <a:r>
              <a:rPr lang="en-GB" sz="2600">
                <a:solidFill>
                  <a:srgbClr val="000000"/>
                </a:solidFill>
                <a:ea typeface="Arial Unicode MS"/>
                <a:cs typeface="Times New Roman" panose="02020603050405020304" pitchFamily="18" charset="0"/>
              </a:rPr>
              <a:t>Discuss </a:t>
            </a:r>
            <a:r>
              <a:rPr lang="en-GB" sz="2600" b="1">
                <a:solidFill>
                  <a:srgbClr val="000000"/>
                </a:solidFill>
                <a:ea typeface="Arial Unicode MS"/>
                <a:cs typeface="Times New Roman" panose="02020603050405020304" pitchFamily="18" charset="0"/>
              </a:rPr>
              <a:t>key performance indicators </a:t>
            </a:r>
            <a:r>
              <a:rPr lang="en-GB" sz="2600">
                <a:solidFill>
                  <a:srgbClr val="000000"/>
                </a:solidFill>
                <a:ea typeface="Arial Unicode MS"/>
                <a:cs typeface="Times New Roman" panose="02020603050405020304" pitchFamily="18" charset="0"/>
              </a:rPr>
              <a:t>of this event as far as </a:t>
            </a:r>
            <a:r>
              <a:rPr lang="en-GB" sz="2600" b="1">
                <a:solidFill>
                  <a:srgbClr val="000000"/>
                </a:solidFill>
                <a:ea typeface="Arial Unicode MS"/>
                <a:cs typeface="Times New Roman" panose="02020603050405020304" pitchFamily="18" charset="0"/>
              </a:rPr>
              <a:t>operations and marketing </a:t>
            </a:r>
            <a:r>
              <a:rPr lang="en-GB" sz="2600">
                <a:solidFill>
                  <a:srgbClr val="000000"/>
                </a:solidFill>
                <a:ea typeface="Arial Unicode MS"/>
                <a:cs typeface="Times New Roman" panose="02020603050405020304" pitchFamily="18" charset="0"/>
              </a:rPr>
              <a:t>.</a:t>
            </a:r>
            <a:endParaRPr lang="en-GB" sz="2600">
              <a:solidFill>
                <a:srgbClr val="000000"/>
              </a:solidFill>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2461475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C76900-398E-2CD8-B6D7-8CDE7F10B4B1}"/>
              </a:ext>
            </a:extLst>
          </p:cNvPr>
          <p:cNvSpPr>
            <a:spLocks noGrp="1"/>
          </p:cNvSpPr>
          <p:nvPr>
            <p:ph idx="1"/>
          </p:nvPr>
        </p:nvSpPr>
        <p:spPr>
          <a:xfrm>
            <a:off x="280893" y="116632"/>
            <a:ext cx="11797553" cy="5575474"/>
          </a:xfrm>
        </p:spPr>
        <p:txBody>
          <a:bodyPr>
            <a:normAutofit fontScale="70000" lnSpcReduction="20000"/>
          </a:bodyPr>
          <a:lstStyle/>
          <a:p>
            <a:pPr marL="0" indent="0">
              <a:lnSpc>
                <a:spcPct val="120000"/>
              </a:lnSpc>
              <a:spcAft>
                <a:spcPts val="1000"/>
              </a:spcAft>
              <a:buNone/>
              <a:tabLst>
                <a:tab pos="457200" algn="l"/>
              </a:tabLst>
            </a:pPr>
            <a:r>
              <a:rPr lang="en-GB" sz="2900" b="1">
                <a:solidFill>
                  <a:srgbClr val="000000"/>
                </a:solidFill>
                <a:ea typeface="Arial Unicode MS"/>
                <a:cs typeface="Times New Roman" panose="02020603050405020304" pitchFamily="18" charset="0"/>
              </a:rPr>
              <a:t>Travel and Tourism Considerations</a:t>
            </a:r>
            <a:r>
              <a:rPr lang="en-GB" sz="2900">
                <a:solidFill>
                  <a:srgbClr val="000000"/>
                </a:solidFill>
                <a:ea typeface="Arial Unicode MS"/>
                <a:cs typeface="Times New Roman" panose="02020603050405020304" pitchFamily="18" charset="0"/>
              </a:rPr>
              <a:t>:</a:t>
            </a:r>
            <a:endParaRPr lang="en-GB" sz="2900">
              <a:solidFill>
                <a:srgbClr val="000000"/>
              </a:solidFill>
              <a:ea typeface="Calibri" panose="020F0502020204030204" pitchFamily="34" charset="0"/>
              <a:cs typeface="Times New Roman" panose="02020603050405020304" pitchFamily="18" charset="0"/>
            </a:endParaRPr>
          </a:p>
          <a:p>
            <a:pPr marL="342900" indent="-342900" algn="just">
              <a:lnSpc>
                <a:spcPct val="120000"/>
              </a:lnSpc>
              <a:buFont typeface="Courier New" panose="02070309020205020404" pitchFamily="49" charset="0"/>
              <a:buChar char="o"/>
            </a:pPr>
            <a:r>
              <a:rPr lang="en-GB" sz="2900">
                <a:solidFill>
                  <a:srgbClr val="000000"/>
                </a:solidFill>
                <a:ea typeface="Arial Unicode MS"/>
              </a:rPr>
              <a:t>Analyse the </a:t>
            </a:r>
            <a:r>
              <a:rPr lang="en-GB" sz="2900" b="1">
                <a:solidFill>
                  <a:srgbClr val="000000"/>
                </a:solidFill>
                <a:ea typeface="Arial Unicode MS"/>
              </a:rPr>
              <a:t>travel options</a:t>
            </a:r>
            <a:r>
              <a:rPr lang="en-GB" sz="2900">
                <a:solidFill>
                  <a:srgbClr val="000000"/>
                </a:solidFill>
                <a:ea typeface="Arial Unicode MS"/>
              </a:rPr>
              <a:t> available for attendees, including international and domestic transportation methods, and how these impact the event’s accessibility and attractiveness. </a:t>
            </a:r>
            <a:endParaRPr lang="en-GB" sz="2900">
              <a:ea typeface="Calibri" panose="020F0502020204030204" pitchFamily="34" charset="0"/>
            </a:endParaRPr>
          </a:p>
          <a:p>
            <a:pPr marL="342900" indent="-342900" algn="just">
              <a:lnSpc>
                <a:spcPct val="120000"/>
              </a:lnSpc>
              <a:buFont typeface="Courier New" panose="02070309020205020404" pitchFamily="49" charset="0"/>
              <a:buChar char="o"/>
            </a:pPr>
            <a:r>
              <a:rPr lang="en-GB" sz="2900">
                <a:solidFill>
                  <a:srgbClr val="000000"/>
                </a:solidFill>
                <a:ea typeface="Arial Unicode MS"/>
              </a:rPr>
              <a:t>Examine the </a:t>
            </a:r>
            <a:r>
              <a:rPr lang="en-GB" sz="2900" b="1">
                <a:solidFill>
                  <a:srgbClr val="000000"/>
                </a:solidFill>
                <a:ea typeface="Arial Unicode MS"/>
              </a:rPr>
              <a:t>sustainability of travel options</a:t>
            </a:r>
            <a:r>
              <a:rPr lang="en-GB" sz="2900">
                <a:solidFill>
                  <a:srgbClr val="000000"/>
                </a:solidFill>
                <a:ea typeface="Arial Unicode MS"/>
              </a:rPr>
              <a:t>, including public transport, eco-friendly travel initiatives, and the integration of travel planning with the event experience. </a:t>
            </a:r>
            <a:endParaRPr lang="en-GB" sz="2900">
              <a:ea typeface="Arial Unicode MS"/>
            </a:endParaRPr>
          </a:p>
          <a:p>
            <a:pPr marL="342900" indent="-342900" algn="just">
              <a:lnSpc>
                <a:spcPct val="120000"/>
              </a:lnSpc>
              <a:buFont typeface="Courier New" panose="02070309020205020404" pitchFamily="49" charset="0"/>
              <a:buChar char="o"/>
            </a:pPr>
            <a:r>
              <a:rPr lang="en-GB" sz="2900">
                <a:solidFill>
                  <a:srgbClr val="000000"/>
                </a:solidFill>
                <a:ea typeface="Arial Unicode MS"/>
              </a:rPr>
              <a:t> Discuss </a:t>
            </a:r>
            <a:r>
              <a:rPr lang="en-GB" sz="2900" b="1">
                <a:solidFill>
                  <a:srgbClr val="000000"/>
                </a:solidFill>
                <a:ea typeface="Arial Unicode MS"/>
              </a:rPr>
              <a:t>tourism related challenges</a:t>
            </a:r>
            <a:r>
              <a:rPr lang="en-GB" sz="2900">
                <a:solidFill>
                  <a:srgbClr val="000000"/>
                </a:solidFill>
                <a:ea typeface="Arial Unicode MS"/>
              </a:rPr>
              <a:t>, such as transportation infrastructure, accommodation, and logistics.</a:t>
            </a:r>
          </a:p>
          <a:p>
            <a:pPr marL="285750" indent="0">
              <a:lnSpc>
                <a:spcPct val="120000"/>
              </a:lnSpc>
              <a:spcAft>
                <a:spcPts val="1000"/>
              </a:spcAft>
              <a:buNone/>
            </a:pPr>
            <a:r>
              <a:rPr lang="en-GB" sz="2900" b="1">
                <a:solidFill>
                  <a:srgbClr val="000000"/>
                </a:solidFill>
                <a:ea typeface="Arial Unicode MS"/>
                <a:cs typeface="Times New Roman" panose="02020603050405020304" pitchFamily="18" charset="0"/>
              </a:rPr>
              <a:t>Adaptive Strategies and Risk Management:</a:t>
            </a:r>
          </a:p>
          <a:p>
            <a:pPr marL="742950" indent="-457200">
              <a:lnSpc>
                <a:spcPct val="120000"/>
              </a:lnSpc>
              <a:spcAft>
                <a:spcPts val="1000"/>
              </a:spcAft>
              <a:buFont typeface="Courier New" panose="02070309020205020404" pitchFamily="49" charset="0"/>
              <a:buChar char="o"/>
            </a:pPr>
            <a:r>
              <a:rPr lang="en-GB" sz="2900">
                <a:solidFill>
                  <a:srgbClr val="000000"/>
                </a:solidFill>
                <a:ea typeface="Arial Unicode MS"/>
                <a:cs typeface="Times New Roman" panose="02020603050405020304" pitchFamily="18" charset="0"/>
              </a:rPr>
              <a:t>Examine the </a:t>
            </a:r>
            <a:r>
              <a:rPr lang="en-GB" sz="2900" b="1">
                <a:solidFill>
                  <a:srgbClr val="000000"/>
                </a:solidFill>
                <a:ea typeface="Arial Unicode MS"/>
                <a:cs typeface="Times New Roman" panose="02020603050405020304" pitchFamily="18" charset="0"/>
              </a:rPr>
              <a:t>adaptive strategies </a:t>
            </a:r>
            <a:r>
              <a:rPr lang="en-GB" sz="2900">
                <a:solidFill>
                  <a:srgbClr val="000000"/>
                </a:solidFill>
                <a:ea typeface="Arial Unicode MS"/>
                <a:cs typeface="Times New Roman" panose="02020603050405020304" pitchFamily="18" charset="0"/>
              </a:rPr>
              <a:t>implemented in response to global uncertainties.</a:t>
            </a:r>
          </a:p>
          <a:p>
            <a:pPr marL="742950" indent="-457200">
              <a:lnSpc>
                <a:spcPct val="120000"/>
              </a:lnSpc>
              <a:spcAft>
                <a:spcPts val="1000"/>
              </a:spcAft>
              <a:buFont typeface="Courier New" panose="02070309020205020404" pitchFamily="49" charset="0"/>
              <a:buChar char="o"/>
            </a:pPr>
            <a:r>
              <a:rPr lang="en-GB" sz="2900">
                <a:solidFill>
                  <a:srgbClr val="000000"/>
                </a:solidFill>
                <a:ea typeface="Arial Unicode MS"/>
                <a:cs typeface="Times New Roman" panose="02020603050405020304" pitchFamily="18" charset="0"/>
              </a:rPr>
              <a:t>Analyse </a:t>
            </a:r>
            <a:r>
              <a:rPr lang="en-GB" sz="2900" b="1">
                <a:solidFill>
                  <a:srgbClr val="000000"/>
                </a:solidFill>
                <a:ea typeface="Arial Unicode MS"/>
                <a:cs typeface="Times New Roman" panose="02020603050405020304" pitchFamily="18" charset="0"/>
              </a:rPr>
              <a:t>risk management strategies</a:t>
            </a:r>
            <a:r>
              <a:rPr lang="en-GB" sz="2900">
                <a:solidFill>
                  <a:srgbClr val="000000"/>
                </a:solidFill>
                <a:ea typeface="Arial Unicode MS"/>
                <a:cs typeface="Times New Roman" panose="02020603050405020304" pitchFamily="18" charset="0"/>
              </a:rPr>
              <a:t>, including health, risk and safety protocols, sustainability measures, and stakeholder engagement practices.</a:t>
            </a:r>
          </a:p>
          <a:p>
            <a:pPr marL="742950" indent="-457200">
              <a:lnSpc>
                <a:spcPct val="120000"/>
              </a:lnSpc>
              <a:spcAft>
                <a:spcPts val="1000"/>
              </a:spcAft>
              <a:buFont typeface="Courier New" panose="02070309020205020404" pitchFamily="49" charset="0"/>
              <a:buChar char="o"/>
            </a:pPr>
            <a:r>
              <a:rPr lang="en-GB" sz="2900">
                <a:solidFill>
                  <a:srgbClr val="000000"/>
                </a:solidFill>
                <a:ea typeface="Arial Unicode MS"/>
                <a:cs typeface="Times New Roman" panose="02020603050405020304" pitchFamily="18" charset="0"/>
              </a:rPr>
              <a:t>Discuss the role of </a:t>
            </a:r>
            <a:r>
              <a:rPr lang="en-GB" sz="2900" b="1">
                <a:solidFill>
                  <a:srgbClr val="000000"/>
                </a:solidFill>
                <a:ea typeface="Arial Unicode MS"/>
                <a:cs typeface="Times New Roman" panose="02020603050405020304" pitchFamily="18" charset="0"/>
              </a:rPr>
              <a:t>legacy planning, economic impacts, and community benefits</a:t>
            </a:r>
            <a:r>
              <a:rPr lang="en-GB" sz="2900">
                <a:solidFill>
                  <a:srgbClr val="000000"/>
                </a:solidFill>
                <a:ea typeface="Arial Unicode MS"/>
                <a:cs typeface="Times New Roman" panose="02020603050405020304" pitchFamily="18" charset="0"/>
              </a:rPr>
              <a:t> in ensuring the success of the event.</a:t>
            </a:r>
            <a:endParaRPr lang="en-GB" sz="2900">
              <a:solidFill>
                <a:srgbClr val="000000"/>
              </a:solidFill>
              <a:ea typeface="Calibri" panose="020F0502020204030204" pitchFamily="34" charset="0"/>
              <a:cs typeface="Times New Roman" panose="02020603050405020304" pitchFamily="18" charset="0"/>
            </a:endParaRPr>
          </a:p>
          <a:p>
            <a:pPr marL="342900" indent="-342900" algn="just">
              <a:lnSpc>
                <a:spcPct val="150000"/>
              </a:lnSpc>
              <a:buFont typeface="Courier New" panose="02070309020205020404" pitchFamily="49" charset="0"/>
              <a:buChar char="o"/>
            </a:pPr>
            <a:endParaRPr lang="en-GB" sz="2400">
              <a:ea typeface="Calibri" panose="020F0502020204030204" pitchFamily="34" charset="0"/>
            </a:endParaRPr>
          </a:p>
          <a:p>
            <a:endParaRPr lang="en-GB"/>
          </a:p>
        </p:txBody>
      </p:sp>
    </p:spTree>
    <p:extLst>
      <p:ext uri="{BB962C8B-B14F-4D97-AF65-F5344CB8AC3E}">
        <p14:creationId xmlns:p14="http://schemas.microsoft.com/office/powerpoint/2010/main" val="3236497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8FD166-63F0-6270-4C33-807012E32995}"/>
              </a:ext>
            </a:extLst>
          </p:cNvPr>
          <p:cNvSpPr>
            <a:spLocks noGrp="1"/>
          </p:cNvSpPr>
          <p:nvPr>
            <p:ph idx="1"/>
          </p:nvPr>
        </p:nvSpPr>
        <p:spPr>
          <a:xfrm>
            <a:off x="107576" y="25760"/>
            <a:ext cx="12084424" cy="6048672"/>
          </a:xfrm>
        </p:spPr>
        <p:txBody>
          <a:bodyPr>
            <a:normAutofit fontScale="85000" lnSpcReduction="20000"/>
          </a:bodyPr>
          <a:lstStyle/>
          <a:p>
            <a:pPr marL="0" indent="0">
              <a:lnSpc>
                <a:spcPct val="110000"/>
              </a:lnSpc>
              <a:spcAft>
                <a:spcPts val="1000"/>
              </a:spcAft>
              <a:buNone/>
              <a:tabLst>
                <a:tab pos="457200" algn="l"/>
              </a:tabLst>
            </a:pPr>
            <a:r>
              <a:rPr lang="en-GB" sz="1100" b="1">
                <a:solidFill>
                  <a:srgbClr val="000000"/>
                </a:solidFill>
                <a:latin typeface="Arial" panose="020B0604020202020204" pitchFamily="34" charset="0"/>
                <a:ea typeface="Arial Unicode MS"/>
                <a:cs typeface="Times New Roman" panose="02020603050405020304" pitchFamily="18" charset="0"/>
              </a:rPr>
              <a:t>	</a:t>
            </a:r>
            <a:r>
              <a:rPr lang="en-GB" b="1">
                <a:solidFill>
                  <a:srgbClr val="000000"/>
                </a:solidFill>
                <a:effectLst/>
                <a:ea typeface="Arial Unicode MS"/>
                <a:cs typeface="Times New Roman" panose="02020603050405020304" pitchFamily="18" charset="0"/>
              </a:rPr>
              <a:t>Sustainability and Environmental Considerations:</a:t>
            </a:r>
            <a:endParaRPr lang="en-GB">
              <a:solidFill>
                <a:srgbClr val="000000"/>
              </a:solidFill>
              <a:effectLst/>
              <a:ea typeface="Calibri" panose="020F0502020204030204" pitchFamily="34" charset="0"/>
              <a:cs typeface="Times New Roman" panose="02020603050405020304" pitchFamily="18" charset="0"/>
            </a:endParaRPr>
          </a:p>
          <a:p>
            <a:pPr marL="800100" lvl="1" indent="-342900">
              <a:lnSpc>
                <a:spcPct val="120000"/>
              </a:lnSpc>
              <a:spcAft>
                <a:spcPts val="1000"/>
              </a:spcAft>
              <a:buSzPts val="1000"/>
              <a:buFont typeface="Courier New" panose="02070309020205020404" pitchFamily="49" charset="0"/>
              <a:buChar char="o"/>
              <a:tabLst>
                <a:tab pos="914400" algn="l"/>
              </a:tabLst>
            </a:pPr>
            <a:r>
              <a:rPr lang="en-GB" sz="1900">
                <a:solidFill>
                  <a:srgbClr val="000000"/>
                </a:solidFill>
                <a:ea typeface="Arial Unicode MS"/>
                <a:cs typeface="Times New Roman" panose="02020603050405020304" pitchFamily="18" charset="0"/>
              </a:rPr>
              <a:t>Evaluate </a:t>
            </a:r>
            <a:r>
              <a:rPr lang="en-GB" sz="1900" b="1">
                <a:solidFill>
                  <a:srgbClr val="000000"/>
                </a:solidFill>
                <a:ea typeface="Arial Unicode MS"/>
                <a:cs typeface="Times New Roman" panose="02020603050405020304" pitchFamily="18" charset="0"/>
              </a:rPr>
              <a:t>the sustainability initiatives and environmental strategie</a:t>
            </a:r>
            <a:r>
              <a:rPr lang="en-GB" sz="1900">
                <a:solidFill>
                  <a:srgbClr val="000000"/>
                </a:solidFill>
                <a:ea typeface="Arial Unicode MS"/>
                <a:cs typeface="Times New Roman" panose="02020603050405020304" pitchFamily="18" charset="0"/>
              </a:rPr>
              <a:t>s adopted, including carbon footprint reduction and eco-friendly infrastructure.</a:t>
            </a:r>
            <a:endParaRPr lang="en-GB" sz="1900">
              <a:solidFill>
                <a:srgbClr val="000000"/>
              </a:solidFill>
              <a:ea typeface="Calibri" panose="020F0502020204030204" pitchFamily="34" charset="0"/>
              <a:cs typeface="Times New Roman" panose="02020603050405020304" pitchFamily="18" charset="0"/>
            </a:endParaRPr>
          </a:p>
          <a:p>
            <a:pPr marL="800100" lvl="1" indent="-342900">
              <a:lnSpc>
                <a:spcPct val="110000"/>
              </a:lnSpc>
              <a:spcAft>
                <a:spcPts val="1000"/>
              </a:spcAft>
              <a:buSzPts val="1000"/>
              <a:buFont typeface="Courier New" panose="02070309020205020404" pitchFamily="49" charset="0"/>
              <a:buChar char="o"/>
              <a:tabLst>
                <a:tab pos="914400" algn="l"/>
              </a:tabLst>
            </a:pPr>
            <a:r>
              <a:rPr lang="en-GB" sz="1900" b="1">
                <a:solidFill>
                  <a:srgbClr val="000000"/>
                </a:solidFill>
                <a:ea typeface="Arial Unicode MS"/>
                <a:cs typeface="Times New Roman" panose="02020603050405020304" pitchFamily="18" charset="0"/>
              </a:rPr>
              <a:t>Assess the impact of these strategies </a:t>
            </a:r>
            <a:r>
              <a:rPr lang="en-GB" sz="1900">
                <a:solidFill>
                  <a:srgbClr val="000000"/>
                </a:solidFill>
                <a:ea typeface="Arial Unicode MS"/>
                <a:cs typeface="Times New Roman" panose="02020603050405020304" pitchFamily="18" charset="0"/>
              </a:rPr>
              <a:t>on the event’s overall success and long-term legacy.</a:t>
            </a:r>
            <a:endParaRPr lang="en-GB" sz="1900">
              <a:solidFill>
                <a:srgbClr val="000000"/>
              </a:solidFill>
              <a:ea typeface="Calibri" panose="020F0502020204030204" pitchFamily="34" charset="0"/>
              <a:cs typeface="Times New Roman" panose="02020603050405020304" pitchFamily="18" charset="0"/>
            </a:endParaRPr>
          </a:p>
          <a:p>
            <a:pPr marL="0" indent="0">
              <a:lnSpc>
                <a:spcPct val="110000"/>
              </a:lnSpc>
              <a:spcAft>
                <a:spcPts val="1000"/>
              </a:spcAft>
              <a:buNone/>
              <a:tabLst>
                <a:tab pos="457200" algn="l"/>
              </a:tabLst>
            </a:pPr>
            <a:r>
              <a:rPr lang="en-GB" sz="1800" b="1">
                <a:solidFill>
                  <a:srgbClr val="000000"/>
                </a:solidFill>
                <a:ea typeface="Arial Unicode MS"/>
                <a:cs typeface="Times New Roman" panose="02020603050405020304" pitchFamily="18" charset="0"/>
              </a:rPr>
              <a:t>	</a:t>
            </a:r>
            <a:r>
              <a:rPr lang="en-GB" b="1">
                <a:solidFill>
                  <a:srgbClr val="000000"/>
                </a:solidFill>
                <a:effectLst/>
                <a:ea typeface="Arial Unicode MS"/>
                <a:cs typeface="Times New Roman" panose="02020603050405020304" pitchFamily="18" charset="0"/>
              </a:rPr>
              <a:t>Digital Transformation and Future Event Bidding Processes:</a:t>
            </a:r>
            <a:endParaRPr lang="en-GB" sz="1800">
              <a:solidFill>
                <a:srgbClr val="000000"/>
              </a:solidFill>
              <a:ea typeface="Calibri" panose="020F0502020204030204" pitchFamily="34" charset="0"/>
              <a:cs typeface="Times New Roman" panose="02020603050405020304" pitchFamily="18" charset="0"/>
            </a:endParaRPr>
          </a:p>
          <a:p>
            <a:pPr marL="800100" lvl="1" indent="-342900">
              <a:lnSpc>
                <a:spcPct val="110000"/>
              </a:lnSpc>
              <a:spcAft>
                <a:spcPts val="1000"/>
              </a:spcAft>
              <a:buSzPts val="1000"/>
              <a:buFont typeface="Courier New" panose="02070309020205020404" pitchFamily="49" charset="0"/>
              <a:buChar char="o"/>
              <a:tabLst>
                <a:tab pos="914400" algn="l"/>
              </a:tabLst>
            </a:pPr>
            <a:r>
              <a:rPr lang="en-GB" sz="1900">
                <a:solidFill>
                  <a:srgbClr val="000000"/>
                </a:solidFill>
                <a:ea typeface="Arial Unicode MS"/>
                <a:cs typeface="Times New Roman" panose="02020603050405020304" pitchFamily="18" charset="0"/>
              </a:rPr>
              <a:t>Investigate how using </a:t>
            </a:r>
            <a:r>
              <a:rPr lang="en-GB" sz="1900" b="1">
                <a:solidFill>
                  <a:srgbClr val="000000"/>
                </a:solidFill>
                <a:ea typeface="Arial Unicode MS"/>
                <a:cs typeface="Times New Roman" panose="02020603050405020304" pitchFamily="18" charset="0"/>
              </a:rPr>
              <a:t>digital technologies and virtual experiences </a:t>
            </a:r>
            <a:r>
              <a:rPr lang="en-GB" sz="1900">
                <a:solidFill>
                  <a:srgbClr val="000000"/>
                </a:solidFill>
                <a:ea typeface="Arial Unicode MS"/>
                <a:cs typeface="Times New Roman" panose="02020603050405020304" pitchFamily="18" charset="0"/>
              </a:rPr>
              <a:t>to enhance the event.</a:t>
            </a:r>
            <a:endParaRPr lang="en-GB" sz="1900">
              <a:solidFill>
                <a:srgbClr val="000000"/>
              </a:solidFill>
              <a:ea typeface="Calibri" panose="020F0502020204030204" pitchFamily="34" charset="0"/>
              <a:cs typeface="Times New Roman" panose="02020603050405020304" pitchFamily="18" charset="0"/>
            </a:endParaRPr>
          </a:p>
          <a:p>
            <a:pPr marL="800100" lvl="1" indent="-342900">
              <a:lnSpc>
                <a:spcPct val="120000"/>
              </a:lnSpc>
              <a:spcAft>
                <a:spcPts val="1000"/>
              </a:spcAft>
              <a:buSzPts val="1000"/>
              <a:buFont typeface="Courier New" panose="02070309020205020404" pitchFamily="49" charset="0"/>
              <a:buChar char="o"/>
              <a:tabLst>
                <a:tab pos="914400" algn="l"/>
              </a:tabLst>
            </a:pPr>
            <a:r>
              <a:rPr lang="en-GB" sz="1900">
                <a:solidFill>
                  <a:srgbClr val="000000"/>
                </a:solidFill>
                <a:ea typeface="Arial Unicode MS"/>
                <a:cs typeface="Times New Roman" panose="02020603050405020304" pitchFamily="18" charset="0"/>
              </a:rPr>
              <a:t>Consider the implications of digital advancements on future event </a:t>
            </a:r>
            <a:r>
              <a:rPr lang="en-GB" sz="1900" b="1">
                <a:solidFill>
                  <a:srgbClr val="000000"/>
                </a:solidFill>
                <a:ea typeface="Arial Unicode MS"/>
                <a:cs typeface="Times New Roman" panose="02020603050405020304" pitchFamily="18" charset="0"/>
              </a:rPr>
              <a:t>bidding processes and planning</a:t>
            </a:r>
            <a:r>
              <a:rPr lang="en-GB" sz="1900">
                <a:solidFill>
                  <a:srgbClr val="000000"/>
                </a:solidFill>
                <a:ea typeface="Arial Unicode MS"/>
                <a:cs typeface="Times New Roman" panose="02020603050405020304" pitchFamily="18" charset="0"/>
              </a:rPr>
              <a:t>.</a:t>
            </a:r>
            <a:endParaRPr lang="en-GB" sz="1900">
              <a:solidFill>
                <a:srgbClr val="000000"/>
              </a:solidFill>
              <a:ea typeface="Calibri" panose="020F0502020204030204" pitchFamily="34" charset="0"/>
              <a:cs typeface="Times New Roman" panose="02020603050405020304" pitchFamily="18" charset="0"/>
            </a:endParaRPr>
          </a:p>
          <a:p>
            <a:pPr marL="800100" lvl="1" indent="-342900">
              <a:lnSpc>
                <a:spcPct val="120000"/>
              </a:lnSpc>
              <a:spcAft>
                <a:spcPts val="1000"/>
              </a:spcAft>
              <a:buSzPts val="1000"/>
              <a:buFont typeface="Courier New" panose="02070309020205020404" pitchFamily="49" charset="0"/>
              <a:buChar char="o"/>
              <a:tabLst>
                <a:tab pos="914400" algn="l"/>
              </a:tabLst>
            </a:pPr>
            <a:r>
              <a:rPr lang="en-GB" sz="1900">
                <a:solidFill>
                  <a:srgbClr val="000000"/>
                </a:solidFill>
                <a:ea typeface="Arial Unicode MS"/>
                <a:cs typeface="Times New Roman" panose="02020603050405020304" pitchFamily="18" charset="0"/>
              </a:rPr>
              <a:t>Discuss how the event’s approach to </a:t>
            </a:r>
            <a:r>
              <a:rPr lang="en-GB" sz="1900" b="1">
                <a:solidFill>
                  <a:srgbClr val="000000"/>
                </a:solidFill>
                <a:ea typeface="Arial Unicode MS"/>
                <a:cs typeface="Times New Roman" panose="02020603050405020304" pitchFamily="18" charset="0"/>
              </a:rPr>
              <a:t>digital transformation</a:t>
            </a:r>
            <a:r>
              <a:rPr lang="en-GB" sz="1900">
                <a:solidFill>
                  <a:srgbClr val="000000"/>
                </a:solidFill>
                <a:ea typeface="Arial Unicode MS"/>
                <a:cs typeface="Times New Roman" panose="02020603050405020304" pitchFamily="18" charset="0"/>
              </a:rPr>
              <a:t> can influence industry practices moving forward.</a:t>
            </a:r>
            <a:endParaRPr lang="en-GB" sz="1900">
              <a:solidFill>
                <a:srgbClr val="000000"/>
              </a:solidFill>
              <a:ea typeface="Calibri" panose="020F0502020204030204" pitchFamily="34" charset="0"/>
              <a:cs typeface="Times New Roman" panose="02020603050405020304" pitchFamily="18" charset="0"/>
            </a:endParaRPr>
          </a:p>
          <a:p>
            <a:pPr marL="0" indent="0">
              <a:lnSpc>
                <a:spcPct val="110000"/>
              </a:lnSpc>
              <a:spcAft>
                <a:spcPts val="1000"/>
              </a:spcAft>
              <a:buNone/>
              <a:tabLst>
                <a:tab pos="457200" algn="l"/>
              </a:tabLst>
            </a:pPr>
            <a:r>
              <a:rPr lang="en-GB" b="1">
                <a:solidFill>
                  <a:srgbClr val="000000"/>
                </a:solidFill>
                <a:effectLst/>
                <a:ea typeface="Arial Unicode MS"/>
                <a:cs typeface="Times New Roman" panose="02020603050405020304" pitchFamily="18" charset="0"/>
              </a:rPr>
              <a:t>	Case Studies and Comparative Analysis</a:t>
            </a:r>
            <a:r>
              <a:rPr lang="en-GB" sz="1800" b="1">
                <a:solidFill>
                  <a:srgbClr val="000000"/>
                </a:solidFill>
                <a:ea typeface="Arial Unicode MS"/>
                <a:cs typeface="Times New Roman" panose="02020603050405020304" pitchFamily="18" charset="0"/>
              </a:rPr>
              <a:t>:</a:t>
            </a:r>
            <a:endParaRPr lang="en-GB" sz="1800">
              <a:solidFill>
                <a:srgbClr val="000000"/>
              </a:solidFill>
              <a:ea typeface="Calibri" panose="020F0502020204030204" pitchFamily="34" charset="0"/>
              <a:cs typeface="Times New Roman" panose="02020603050405020304" pitchFamily="18" charset="0"/>
            </a:endParaRPr>
          </a:p>
          <a:p>
            <a:pPr marL="800100" lvl="1" indent="-342900">
              <a:lnSpc>
                <a:spcPct val="110000"/>
              </a:lnSpc>
              <a:spcAft>
                <a:spcPts val="1000"/>
              </a:spcAft>
              <a:buSzPts val="1000"/>
              <a:buFont typeface="Courier New" panose="02070309020205020404" pitchFamily="49" charset="0"/>
              <a:buChar char="o"/>
              <a:tabLst>
                <a:tab pos="914400" algn="l"/>
              </a:tabLst>
            </a:pPr>
            <a:r>
              <a:rPr lang="en-GB" sz="1900">
                <a:solidFill>
                  <a:srgbClr val="000000"/>
                </a:solidFill>
                <a:ea typeface="Arial Unicode MS"/>
                <a:cs typeface="Times New Roman" panose="02020603050405020304" pitchFamily="18" charset="0"/>
              </a:rPr>
              <a:t>Incorporate relevant case studies, such as previous case studies, other major international events, and the strategies adopted in response to similar global challenges.</a:t>
            </a:r>
            <a:br>
              <a:rPr lang="en-GB" sz="1900">
                <a:solidFill>
                  <a:srgbClr val="000000"/>
                </a:solidFill>
                <a:ea typeface="Arial Unicode MS"/>
                <a:cs typeface="Times New Roman" panose="02020603050405020304" pitchFamily="18" charset="0"/>
              </a:rPr>
            </a:br>
            <a:br>
              <a:rPr lang="en-GB" sz="1900">
                <a:solidFill>
                  <a:srgbClr val="000000"/>
                </a:solidFill>
                <a:ea typeface="Arial Unicode MS"/>
                <a:cs typeface="Times New Roman" panose="02020603050405020304" pitchFamily="18" charset="0"/>
              </a:rPr>
            </a:br>
            <a:r>
              <a:rPr lang="en-GB" sz="1900">
                <a:solidFill>
                  <a:srgbClr val="000000"/>
                </a:solidFill>
                <a:ea typeface="Arial Unicode MS"/>
                <a:cs typeface="Times New Roman" panose="02020603050405020304" pitchFamily="18" charset="0"/>
              </a:rPr>
              <a:t>Draw </a:t>
            </a:r>
            <a:r>
              <a:rPr lang="en-GB" sz="1900" b="1">
                <a:solidFill>
                  <a:srgbClr val="000000"/>
                </a:solidFill>
                <a:ea typeface="Arial Unicode MS"/>
                <a:cs typeface="Times New Roman" panose="02020603050405020304" pitchFamily="18" charset="0"/>
              </a:rPr>
              <a:t>comparisons and insights </a:t>
            </a:r>
            <a:r>
              <a:rPr lang="en-GB" sz="1900">
                <a:solidFill>
                  <a:srgbClr val="000000"/>
                </a:solidFill>
                <a:ea typeface="Arial Unicode MS"/>
                <a:cs typeface="Times New Roman" panose="02020603050405020304" pitchFamily="18" charset="0"/>
              </a:rPr>
              <a:t>and </a:t>
            </a:r>
            <a:r>
              <a:rPr lang="en-GB" sz="1900" b="1">
                <a:solidFill>
                  <a:srgbClr val="000000"/>
                </a:solidFill>
                <a:ea typeface="Arial Unicode MS"/>
                <a:cs typeface="Times New Roman" panose="02020603050405020304" pitchFamily="18" charset="0"/>
              </a:rPr>
              <a:t>recommendations.</a:t>
            </a:r>
            <a:endParaRPr lang="en-GB" sz="1900" b="1">
              <a:ea typeface="Calibri" panose="020F0502020204030204" pitchFamily="34" charset="0"/>
              <a:cs typeface="Times New Roman" panose="02020603050405020304" pitchFamily="18" charset="0"/>
            </a:endParaRPr>
          </a:p>
          <a:p>
            <a:pPr>
              <a:lnSpc>
                <a:spcPct val="110000"/>
              </a:lnSpc>
              <a:spcAft>
                <a:spcPts val="1000"/>
              </a:spcAft>
            </a:pPr>
            <a:r>
              <a:rPr lang="en-GB" sz="2100" b="1">
                <a:solidFill>
                  <a:srgbClr val="000000"/>
                </a:solidFill>
                <a:ea typeface="Arial Unicode MS"/>
                <a:cs typeface="Times New Roman" panose="02020603050405020304" pitchFamily="18" charset="0"/>
              </a:rPr>
              <a:t>Conclusion:</a:t>
            </a:r>
            <a:r>
              <a:rPr lang="en-GB" sz="2100">
                <a:solidFill>
                  <a:srgbClr val="000000"/>
                </a:solidFill>
                <a:ea typeface="Arial Unicode MS"/>
                <a:cs typeface="Times New Roman" panose="02020603050405020304" pitchFamily="18" charset="0"/>
              </a:rPr>
              <a:t> Conclude your essay by summarising . Discuss how flexibility, innovation, and a commitment to sustainability will shape the future of MICE events.</a:t>
            </a:r>
            <a:endParaRPr lang="en-GB" sz="210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3000324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FF01D19-6578-C3B9-9BE4-E31361CEEA7B}"/>
              </a:ext>
            </a:extLst>
          </p:cNvPr>
          <p:cNvSpPr>
            <a:spLocks noGrp="1" noChangeArrowheads="1"/>
          </p:cNvSpPr>
          <p:nvPr>
            <p:ph type="title"/>
          </p:nvPr>
        </p:nvSpPr>
        <p:spPr>
          <a:xfrm>
            <a:off x="1631950" y="131763"/>
            <a:ext cx="7886700" cy="1325562"/>
          </a:xfrm>
        </p:spPr>
        <p:txBody>
          <a:bodyPr/>
          <a:lstStyle/>
          <a:p>
            <a:r>
              <a:rPr lang="en-GB" altLang="en-US">
                <a:latin typeface="Calibri" panose="020F0502020204030204" pitchFamily="34" charset="0"/>
                <a:cs typeface="Calibri" panose="020F0502020204030204" pitchFamily="34" charset="0"/>
              </a:rPr>
              <a:t>Festivals, Conventions, events </a:t>
            </a:r>
          </a:p>
        </p:txBody>
      </p:sp>
      <p:sp>
        <p:nvSpPr>
          <p:cNvPr id="20483" name="Content Placeholder 2">
            <a:extLst>
              <a:ext uri="{FF2B5EF4-FFF2-40B4-BE49-F238E27FC236}">
                <a16:creationId xmlns:a16="http://schemas.microsoft.com/office/drawing/2014/main" id="{37C8E119-3493-9C6A-4364-0385A9A62675}"/>
              </a:ext>
            </a:extLst>
          </p:cNvPr>
          <p:cNvSpPr>
            <a:spLocks noGrp="1" noChangeArrowheads="1"/>
          </p:cNvSpPr>
          <p:nvPr>
            <p:ph idx="1"/>
          </p:nvPr>
        </p:nvSpPr>
        <p:spPr bwMode="auto">
          <a:xfrm>
            <a:off x="1617663" y="1144589"/>
            <a:ext cx="7886700" cy="4351337"/>
          </a:xfrm>
        </p:spPr>
        <p:txBody>
          <a:bodyPr wrap="square" numCol="1" anchor="t" anchorCtr="0" compatLnSpc="1">
            <a:prstTxWarp prst="textNoShape">
              <a:avLst/>
            </a:prstTxWarp>
          </a:bodyPr>
          <a:lstStyle/>
          <a:p>
            <a:r>
              <a:rPr lang="en-GB" altLang="en-US">
                <a:cs typeface="Calibri" panose="020F0502020204030204" pitchFamily="34" charset="0"/>
              </a:rPr>
              <a:t>Write down as many as you have attended or been part of ?</a:t>
            </a:r>
          </a:p>
          <a:p>
            <a:pPr lvl="1"/>
            <a:r>
              <a:rPr lang="en-GB" altLang="en-US">
                <a:cs typeface="Calibri" panose="020F0502020204030204" pitchFamily="34" charset="0"/>
              </a:rPr>
              <a:t>What is coming up this year 2025 ???</a:t>
            </a:r>
          </a:p>
          <a:p>
            <a:endParaRPr lang="en-GB" altLang="en-US"/>
          </a:p>
        </p:txBody>
      </p:sp>
      <p:pic>
        <p:nvPicPr>
          <p:cNvPr id="20484" name="Picture 2">
            <a:extLst>
              <a:ext uri="{FF2B5EF4-FFF2-40B4-BE49-F238E27FC236}">
                <a16:creationId xmlns:a16="http://schemas.microsoft.com/office/drawing/2014/main" id="{EDF9433C-F753-8341-2521-FAFBE4B58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8737" y="1457325"/>
            <a:ext cx="3708400"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9">
            <a:extLst>
              <a:ext uri="{FF2B5EF4-FFF2-40B4-BE49-F238E27FC236}">
                <a16:creationId xmlns:a16="http://schemas.microsoft.com/office/drawing/2014/main" id="{F6540C45-7EE4-73B7-E880-47010EA5A3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2314" y="2643189"/>
            <a:ext cx="4283075" cy="272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3">
            <a:extLst>
              <a:ext uri="{FF2B5EF4-FFF2-40B4-BE49-F238E27FC236}">
                <a16:creationId xmlns:a16="http://schemas.microsoft.com/office/drawing/2014/main" id="{3E5A2445-4B3E-ABD1-0261-9C8874FC32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2625" y="3808414"/>
            <a:ext cx="3124200"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3431D07-5DC7-BED9-0EEE-2EE963533A09}"/>
              </a:ext>
            </a:extLst>
          </p:cNvPr>
          <p:cNvSpPr>
            <a:spLocks noGrp="1" noChangeArrowheads="1"/>
          </p:cNvSpPr>
          <p:nvPr>
            <p:ph type="title"/>
          </p:nvPr>
        </p:nvSpPr>
        <p:spPr>
          <a:xfrm>
            <a:off x="144929" y="84231"/>
            <a:ext cx="10515600" cy="1325563"/>
          </a:xfrm>
        </p:spPr>
        <p:txBody>
          <a:bodyPr/>
          <a:lstStyle/>
          <a:p>
            <a:r>
              <a:rPr lang="en-GB" altLang="en-US" sz="3600">
                <a:latin typeface="Calibri" panose="020F0502020204030204" pitchFamily="34" charset="0"/>
                <a:cs typeface="Calibri" panose="020F0502020204030204" pitchFamily="34" charset="0"/>
              </a:rPr>
              <a:t>What is the historical background of festival?</a:t>
            </a:r>
          </a:p>
        </p:txBody>
      </p:sp>
      <p:sp>
        <p:nvSpPr>
          <p:cNvPr id="22531" name="Content Placeholder 2">
            <a:extLst>
              <a:ext uri="{FF2B5EF4-FFF2-40B4-BE49-F238E27FC236}">
                <a16:creationId xmlns:a16="http://schemas.microsoft.com/office/drawing/2014/main" id="{1C83A55C-76DE-734C-FC6B-6735193E4C8A}"/>
              </a:ext>
            </a:extLst>
          </p:cNvPr>
          <p:cNvSpPr>
            <a:spLocks noGrp="1" noChangeArrowheads="1"/>
          </p:cNvSpPr>
          <p:nvPr>
            <p:ph idx="1"/>
          </p:nvPr>
        </p:nvSpPr>
        <p:spPr bwMode="auto">
          <a:xfrm>
            <a:off x="192741" y="1253331"/>
            <a:ext cx="10515600" cy="4351338"/>
          </a:xfrm>
        </p:spPr>
        <p:txBody>
          <a:bodyPr wrap="square" numCol="1" anchor="t" anchorCtr="0" compatLnSpc="1">
            <a:prstTxWarp prst="textNoShape">
              <a:avLst/>
            </a:prstTxWarp>
          </a:bodyPr>
          <a:lstStyle/>
          <a:p>
            <a:r>
              <a:rPr lang="en-GB" altLang="en-US">
                <a:cs typeface="Calibri" panose="020F0502020204030204" pitchFamily="34" charset="0"/>
              </a:rPr>
              <a:t>The word "festival" was originally used as an adjective from the late fourteenth century, deriving from Latin via Old French. In Middle English, a "festival </a:t>
            </a:r>
            <a:r>
              <a:rPr lang="en-GB" altLang="en-US" err="1">
                <a:cs typeface="Calibri" panose="020F0502020204030204" pitchFamily="34" charset="0"/>
              </a:rPr>
              <a:t>dai</a:t>
            </a:r>
            <a:r>
              <a:rPr lang="en-GB" altLang="en-US">
                <a:cs typeface="Calibri" panose="020F0502020204030204" pitchFamily="34" charset="0"/>
              </a:rPr>
              <a:t>" was a religious holiday. Its first recorded used as a noun was in 1589 (as "</a:t>
            </a:r>
            <a:r>
              <a:rPr lang="en-GB" altLang="en-US" err="1">
                <a:cs typeface="Calibri" panose="020F0502020204030204" pitchFamily="34" charset="0"/>
              </a:rPr>
              <a:t>Festifall</a:t>
            </a:r>
            <a:r>
              <a:rPr lang="en-GB" altLang="en-US">
                <a:cs typeface="Calibri" panose="020F0502020204030204" pitchFamily="34" charset="0"/>
              </a:rPr>
              <a:t>").</a:t>
            </a:r>
          </a:p>
        </p:txBody>
      </p:sp>
      <p:pic>
        <p:nvPicPr>
          <p:cNvPr id="22532" name="Picture 3">
            <a:extLst>
              <a:ext uri="{FF2B5EF4-FFF2-40B4-BE49-F238E27FC236}">
                <a16:creationId xmlns:a16="http://schemas.microsoft.com/office/drawing/2014/main" id="{585D23D3-547A-005E-AF7F-A6869ED183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4846" y="2478741"/>
            <a:ext cx="2627313" cy="328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3067BF4-CCEE-41AD-94F1-9F47DE534C69}"/>
              </a:ext>
            </a:extLst>
          </p:cNvPr>
          <p:cNvSpPr>
            <a:spLocks noGrp="1" noChangeArrowheads="1"/>
          </p:cNvSpPr>
          <p:nvPr>
            <p:ph type="title"/>
          </p:nvPr>
        </p:nvSpPr>
        <p:spPr>
          <a:xfrm>
            <a:off x="195729" y="185365"/>
            <a:ext cx="7772400" cy="641350"/>
          </a:xfrm>
        </p:spPr>
        <p:txBody>
          <a:bodyPr>
            <a:normAutofit fontScale="90000"/>
          </a:bodyPr>
          <a:lstStyle/>
          <a:p>
            <a:r>
              <a:rPr lang="en-GB" altLang="en-US">
                <a:latin typeface="Calibri" panose="020F0502020204030204" pitchFamily="34" charset="0"/>
                <a:cs typeface="Calibri" panose="020F0502020204030204" pitchFamily="34" charset="0"/>
              </a:rPr>
              <a:t>History of Conferences</a:t>
            </a:r>
          </a:p>
        </p:txBody>
      </p:sp>
      <p:sp>
        <p:nvSpPr>
          <p:cNvPr id="3" name="Content Placeholder 2">
            <a:extLst>
              <a:ext uri="{FF2B5EF4-FFF2-40B4-BE49-F238E27FC236}">
                <a16:creationId xmlns:a16="http://schemas.microsoft.com/office/drawing/2014/main" id="{4F6DD125-AA74-A9F5-572D-67F9AC926B99}"/>
              </a:ext>
            </a:extLst>
          </p:cNvPr>
          <p:cNvSpPr>
            <a:spLocks noGrp="1" noChangeArrowheads="1"/>
          </p:cNvSpPr>
          <p:nvPr>
            <p:ph idx="1"/>
          </p:nvPr>
        </p:nvSpPr>
        <p:spPr bwMode="auto">
          <a:xfrm>
            <a:off x="255494" y="946711"/>
            <a:ext cx="11703424" cy="4759325"/>
          </a:xfrm>
        </p:spPr>
        <p:txBody>
          <a:bodyPr wrap="square" numCol="1" anchor="t" anchorCtr="0" compatLnSpc="1">
            <a:prstTxWarp prst="textNoShape">
              <a:avLst/>
            </a:prstTxWarp>
            <a:normAutofit/>
          </a:bodyPr>
          <a:lstStyle/>
          <a:p>
            <a:pPr>
              <a:lnSpc>
                <a:spcPct val="100000"/>
              </a:lnSpc>
            </a:pPr>
            <a:r>
              <a:rPr lang="en-GB" altLang="en-US">
                <a:cs typeface="Calibri" panose="020F0502020204030204" pitchFamily="34" charset="0"/>
              </a:rPr>
              <a:t>The first known use of "conference" appears in 1527, meaning "a meeting of two or more persons for discussing matters of common concern". It came from the word "confer", which means "to compare views or take counsel".</a:t>
            </a:r>
          </a:p>
          <a:p>
            <a:pPr>
              <a:lnSpc>
                <a:spcPct val="100000"/>
              </a:lnSpc>
            </a:pPr>
            <a:r>
              <a:rPr lang="en-GB" altLang="en-US" b="1">
                <a:cs typeface="Calibri" panose="020F0502020204030204" pitchFamily="34" charset="0"/>
              </a:rPr>
              <a:t>What is the purpose of conference?</a:t>
            </a:r>
          </a:p>
          <a:p>
            <a:pPr>
              <a:lnSpc>
                <a:spcPct val="100000"/>
              </a:lnSpc>
            </a:pPr>
            <a:r>
              <a:rPr lang="en-GB" altLang="en-US">
                <a:cs typeface="Calibri" panose="020F0502020204030204" pitchFamily="34" charset="0"/>
              </a:rPr>
              <a:t>Conferences are used to bring together people with common interests and discuss issues and ideas relating to a specific topic. Conferences can be held on almost any topic, come in many sizes, and can be run by any number of organizations.</a:t>
            </a:r>
          </a:p>
          <a:p>
            <a:pPr>
              <a:lnSpc>
                <a:spcPct val="100000"/>
              </a:lnSpc>
            </a:pPr>
            <a:r>
              <a:rPr lang="en-GB" altLang="en-US">
                <a:cs typeface="Calibri" panose="020F0502020204030204" pitchFamily="34" charset="0"/>
              </a:rPr>
              <a:t>Many types: conventions, product launces, press conferences, seminars, workshops, board meetings, trade shows/ exhibitions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4D19-2A96-9120-FFF2-0E62BACB8BC1}"/>
              </a:ext>
            </a:extLst>
          </p:cNvPr>
          <p:cNvSpPr>
            <a:spLocks noGrp="1"/>
          </p:cNvSpPr>
          <p:nvPr>
            <p:ph type="title"/>
          </p:nvPr>
        </p:nvSpPr>
        <p:spPr>
          <a:xfrm>
            <a:off x="2063751" y="-1588"/>
            <a:ext cx="8424863" cy="928688"/>
          </a:xfrm>
        </p:spPr>
        <p:txBody>
          <a:bodyPr rtlCol="0">
            <a:normAutofit fontScale="90000"/>
          </a:bodyPr>
          <a:lstStyle/>
          <a:p>
            <a:pPr>
              <a:defRPr/>
            </a:pPr>
            <a:br>
              <a:rPr lang="en-GB" sz="4000"/>
            </a:br>
            <a:r>
              <a:rPr lang="en-GB" sz="4000">
                <a:latin typeface="Calibri" panose="020F0502020204030204" pitchFamily="34" charset="0"/>
                <a:cs typeface="Calibri" panose="020F0502020204030204" pitchFamily="34" charset="0"/>
              </a:rPr>
              <a:t>The Evolution of Event Management</a:t>
            </a:r>
            <a:br>
              <a:rPr lang="en-GB"/>
            </a:br>
            <a:endParaRPr lang="en-GB"/>
          </a:p>
        </p:txBody>
      </p:sp>
      <p:sp>
        <p:nvSpPr>
          <p:cNvPr id="3" name="Content Placeholder 2">
            <a:extLst>
              <a:ext uri="{FF2B5EF4-FFF2-40B4-BE49-F238E27FC236}">
                <a16:creationId xmlns:a16="http://schemas.microsoft.com/office/drawing/2014/main" id="{8FE89D8F-1CF1-FD8E-807C-F6F60572E734}"/>
              </a:ext>
            </a:extLst>
          </p:cNvPr>
          <p:cNvSpPr>
            <a:spLocks noGrp="1" noChangeArrowheads="1"/>
          </p:cNvSpPr>
          <p:nvPr>
            <p:ph idx="1"/>
          </p:nvPr>
        </p:nvSpPr>
        <p:spPr bwMode="auto">
          <a:xfrm>
            <a:off x="0" y="801594"/>
            <a:ext cx="12036612" cy="5886450"/>
          </a:xfrm>
        </p:spPr>
        <p:txBody>
          <a:bodyPr wrap="square" numCol="1" anchor="t" anchorCtr="0" compatLnSpc="1">
            <a:prstTxWarp prst="textNoShape">
              <a:avLst/>
            </a:prstTxWarp>
          </a:bodyPr>
          <a:lstStyle/>
          <a:p>
            <a:pPr>
              <a:lnSpc>
                <a:spcPct val="100000"/>
              </a:lnSpc>
            </a:pPr>
            <a:r>
              <a:rPr lang="en-GB" altLang="en-US" sz="2400" b="1">
                <a:cs typeface="Calibri" panose="020F0502020204030204" pitchFamily="34" charset="0"/>
              </a:rPr>
              <a:t>The earliest recorded events </a:t>
            </a:r>
            <a:r>
              <a:rPr lang="en-GB" altLang="en-US" sz="2400">
                <a:cs typeface="Calibri" panose="020F0502020204030204" pitchFamily="34" charset="0"/>
              </a:rPr>
              <a:t>and gatherings promoted peace and friendship between tribes and clans, and the first known event planner was </a:t>
            </a:r>
            <a:r>
              <a:rPr lang="en-GB" altLang="en-US" sz="2400" b="1">
                <a:cs typeface="Calibri" panose="020F0502020204030204" pitchFamily="34" charset="0"/>
              </a:rPr>
              <a:t>Cleopatra.</a:t>
            </a:r>
            <a:r>
              <a:rPr lang="en-GB" altLang="en-US" sz="2400">
                <a:cs typeface="Calibri" panose="020F0502020204030204" pitchFamily="34" charset="0"/>
              </a:rPr>
              <a:t> She hosted elaborate, lavish, sumptuous meetings in pursuit of potential lovers. Cleopatra even went as far as entering one meeting by drifting down the Nile River on a boat filled with candles and perfume in order to impress Mark Anthony. </a:t>
            </a:r>
          </a:p>
          <a:p>
            <a:pPr>
              <a:lnSpc>
                <a:spcPct val="100000"/>
              </a:lnSpc>
            </a:pPr>
            <a:r>
              <a:rPr lang="en-GB" altLang="en-US" sz="2400">
                <a:cs typeface="Calibri" panose="020F0502020204030204" pitchFamily="34" charset="0"/>
              </a:rPr>
              <a:t>Cleopatra’s events would not have been possible without her servants and free labour. Communication was very limited, and messages were often hand delivered took weeks, or months, to be delivered</a:t>
            </a:r>
            <a:r>
              <a:rPr lang="en-GB" altLang="en-US" sz="1800">
                <a:cs typeface="Calibri" panose="020F0502020204030204" pitchFamily="34" charset="0"/>
              </a:rPr>
              <a:t>.</a:t>
            </a:r>
          </a:p>
        </p:txBody>
      </p:sp>
      <p:pic>
        <p:nvPicPr>
          <p:cNvPr id="24580" name="Picture 3">
            <a:extLst>
              <a:ext uri="{FF2B5EF4-FFF2-40B4-BE49-F238E27FC236}">
                <a16:creationId xmlns:a16="http://schemas.microsoft.com/office/drawing/2014/main" id="{9CCF3034-6142-4113-BB97-7394D8084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81568" y="3723689"/>
            <a:ext cx="4448456" cy="2964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31C1A-ADC2-DFB8-B8FE-26DE2E0EEC44}"/>
              </a:ext>
            </a:extLst>
          </p:cNvPr>
          <p:cNvSpPr>
            <a:spLocks noGrp="1"/>
          </p:cNvSpPr>
          <p:nvPr>
            <p:ph idx="1"/>
          </p:nvPr>
        </p:nvSpPr>
        <p:spPr>
          <a:xfrm>
            <a:off x="304799" y="188913"/>
            <a:ext cx="11594353" cy="5688012"/>
          </a:xfrm>
        </p:spPr>
        <p:txBody>
          <a:bodyPr>
            <a:normAutofit fontScale="92500"/>
          </a:bodyPr>
          <a:lstStyle/>
          <a:p>
            <a:pPr>
              <a:lnSpc>
                <a:spcPct val="120000"/>
              </a:lnSpc>
              <a:defRPr/>
            </a:pPr>
            <a:r>
              <a:rPr lang="en-GB" altLang="en-US" sz="2400" b="1">
                <a:cs typeface="Calibri" panose="020F0502020204030204" pitchFamily="34" charset="0"/>
              </a:rPr>
              <a:t>Luxurious events and parties</a:t>
            </a:r>
            <a:r>
              <a:rPr lang="en-GB" altLang="en-US" sz="2400">
                <a:cs typeface="Calibri" panose="020F0502020204030204" pitchFamily="34" charset="0"/>
              </a:rPr>
              <a:t> continued with </a:t>
            </a:r>
            <a:r>
              <a:rPr lang="en-GB" altLang="en-US" sz="2400" b="1">
                <a:cs typeface="Calibri" panose="020F0502020204030204" pitchFamily="34" charset="0"/>
              </a:rPr>
              <a:t>medieval French Royalty</a:t>
            </a:r>
            <a:r>
              <a:rPr lang="en-GB" altLang="en-US" sz="2400">
                <a:cs typeface="Calibri" panose="020F0502020204030204" pitchFamily="34" charset="0"/>
              </a:rPr>
              <a:t>. Wealthy aristocratic women were in charge of event management, the most notable being Madame Pompadour, the mistress to King Louis XV of France and Marie Antoine. Parties were </a:t>
            </a:r>
            <a:r>
              <a:rPr lang="en-GB" altLang="en-US" sz="2400" b="1">
                <a:cs typeface="Calibri" panose="020F0502020204030204" pitchFamily="34" charset="0"/>
              </a:rPr>
              <a:t>themed with costumes and popular musicians </a:t>
            </a:r>
            <a:r>
              <a:rPr lang="en-GB" altLang="en-US" sz="2400">
                <a:cs typeface="Calibri" panose="020F0502020204030204" pitchFamily="34" charset="0"/>
              </a:rPr>
              <a:t>of the time.</a:t>
            </a:r>
          </a:p>
          <a:p>
            <a:pPr>
              <a:lnSpc>
                <a:spcPct val="120000"/>
              </a:lnSpc>
              <a:defRPr/>
            </a:pPr>
            <a:r>
              <a:rPr lang="en-GB" altLang="en-US" sz="2400" b="1">
                <a:cs typeface="Calibri" panose="020F0502020204030204" pitchFamily="34" charset="0"/>
              </a:rPr>
              <a:t>The Industrial Revolution</a:t>
            </a:r>
            <a:r>
              <a:rPr lang="en-GB" altLang="en-US" sz="2400">
                <a:cs typeface="Calibri" panose="020F0502020204030204" pitchFamily="34" charset="0"/>
              </a:rPr>
              <a:t> created the need for events to expand beyond parties for the elite and royal families. a stronger economy manufacturing and generating business growth, became necessary for people to set up meetings and events in </a:t>
            </a:r>
            <a:r>
              <a:rPr lang="en-GB" altLang="en-US" sz="2400" b="1">
                <a:cs typeface="Calibri" panose="020F0502020204030204" pitchFamily="34" charset="0"/>
              </a:rPr>
              <a:t>order to collaborate and grow businesses</a:t>
            </a:r>
            <a:r>
              <a:rPr lang="en-GB" altLang="en-US" sz="2400">
                <a:cs typeface="Calibri" panose="020F0502020204030204" pitchFamily="34" charset="0"/>
              </a:rPr>
              <a:t>. People were making more money, which meant that they could </a:t>
            </a:r>
            <a:r>
              <a:rPr lang="en-GB" altLang="en-US" sz="2400" b="1">
                <a:cs typeface="Calibri" panose="020F0502020204030204" pitchFamily="34" charset="0"/>
              </a:rPr>
              <a:t>spend more on hosting events</a:t>
            </a:r>
            <a:r>
              <a:rPr lang="en-GB" altLang="en-US" sz="2400">
                <a:cs typeface="Calibri" panose="020F0502020204030204" pitchFamily="34" charset="0"/>
              </a:rPr>
              <a:t>. The expansion of </a:t>
            </a:r>
            <a:r>
              <a:rPr lang="en-GB" altLang="en-US" sz="2400" b="1">
                <a:cs typeface="Calibri" panose="020F0502020204030204" pitchFamily="34" charset="0"/>
              </a:rPr>
              <a:t>transportation provided options </a:t>
            </a:r>
            <a:r>
              <a:rPr lang="en-GB" altLang="en-US" sz="2400">
                <a:cs typeface="Calibri" panose="020F0502020204030204" pitchFamily="34" charset="0"/>
              </a:rPr>
              <a:t>to move people and increase the number of events and meetings, as well as location options. </a:t>
            </a:r>
          </a:p>
          <a:p>
            <a:pPr>
              <a:lnSpc>
                <a:spcPct val="120000"/>
              </a:lnSpc>
              <a:defRPr/>
            </a:pPr>
            <a:r>
              <a:rPr lang="en-GB" altLang="en-US" sz="2400" b="1">
                <a:cs typeface="Calibri" panose="020F0502020204030204" pitchFamily="34" charset="0"/>
              </a:rPr>
              <a:t>The introduction of digital era </a:t>
            </a:r>
            <a:r>
              <a:rPr lang="en-GB" altLang="en-US" sz="2400">
                <a:cs typeface="Calibri" panose="020F0502020204030204" pitchFamily="34" charset="0"/>
              </a:rPr>
              <a:t>had an enormous impact on event planning. With the use of electronics, communication happen at any time during the day, from anywhere in the world. Individuals can create, locate, register, and document an event by using one small portable device.</a:t>
            </a:r>
          </a:p>
          <a:p>
            <a:pPr>
              <a:defRPr/>
            </a:pPr>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C7E54EA-69A9-708C-FBDD-983FE13A5F52}"/>
              </a:ext>
            </a:extLst>
          </p:cNvPr>
          <p:cNvSpPr>
            <a:spLocks noGrp="1" noChangeArrowheads="1"/>
          </p:cNvSpPr>
          <p:nvPr>
            <p:ph type="title"/>
          </p:nvPr>
        </p:nvSpPr>
        <p:spPr>
          <a:xfrm>
            <a:off x="1674813" y="115889"/>
            <a:ext cx="7772400" cy="504825"/>
          </a:xfrm>
        </p:spPr>
        <p:txBody>
          <a:bodyPr rtlCol="0">
            <a:normAutofit fontScale="90000"/>
          </a:bodyPr>
          <a:lstStyle/>
          <a:p>
            <a:pPr>
              <a:defRPr/>
            </a:pPr>
            <a:r>
              <a:rPr lang="en-AU" altLang="en-US" sz="3600" b="1">
                <a:latin typeface="Calibri" panose="020F0502020204030204" pitchFamily="34" charset="0"/>
                <a:cs typeface="Calibri" panose="020F0502020204030204" pitchFamily="34" charset="0"/>
              </a:rPr>
              <a:t>What are events?</a:t>
            </a:r>
          </a:p>
        </p:txBody>
      </p:sp>
      <p:sp>
        <p:nvSpPr>
          <p:cNvPr id="28675" name="Rectangle 3">
            <a:extLst>
              <a:ext uri="{FF2B5EF4-FFF2-40B4-BE49-F238E27FC236}">
                <a16:creationId xmlns:a16="http://schemas.microsoft.com/office/drawing/2014/main" id="{C4CE2C3C-528A-964B-2007-A63789DC7A32}"/>
              </a:ext>
            </a:extLst>
          </p:cNvPr>
          <p:cNvSpPr>
            <a:spLocks noGrp="1" noChangeArrowheads="1"/>
          </p:cNvSpPr>
          <p:nvPr>
            <p:ph idx="1"/>
          </p:nvPr>
        </p:nvSpPr>
        <p:spPr bwMode="auto">
          <a:xfrm>
            <a:off x="47812" y="718111"/>
            <a:ext cx="11767670" cy="6264275"/>
          </a:xfrm>
        </p:spPr>
        <p:txBody>
          <a:bodyPr wrap="square" numCol="1" anchor="t" anchorCtr="0" compatLnSpc="1">
            <a:prstTxWarp prst="textNoShape">
              <a:avLst/>
            </a:prstTxWarp>
            <a:normAutofit/>
          </a:bodyPr>
          <a:lstStyle/>
          <a:p>
            <a:pPr>
              <a:lnSpc>
                <a:spcPct val="100000"/>
              </a:lnSpc>
            </a:pPr>
            <a:r>
              <a:rPr lang="en-US" altLang="en-US" sz="2400" err="1">
                <a:cs typeface="Calibri" panose="020F0502020204030204" pitchFamily="34" charset="0"/>
              </a:rPr>
              <a:t>Organised</a:t>
            </a:r>
            <a:r>
              <a:rPr lang="en-US" altLang="en-US" sz="2400">
                <a:cs typeface="Calibri" panose="020F0502020204030204" pitchFamily="34" charset="0"/>
              </a:rPr>
              <a:t> occasions / social gatherings </a:t>
            </a:r>
          </a:p>
          <a:p>
            <a:pPr>
              <a:lnSpc>
                <a:spcPct val="100000"/>
              </a:lnSpc>
            </a:pPr>
            <a:r>
              <a:rPr lang="en-US" altLang="en-US" sz="2400">
                <a:cs typeface="Calibri" panose="020F0502020204030204" pitchFamily="34" charset="0"/>
              </a:rPr>
              <a:t>‘Special events’ describe specific rituals, presentations, performances or celebrations that are consciously planned and created to mark special occasions and/or to achieve particular social, cultural or corporate goals and objectives  </a:t>
            </a:r>
          </a:p>
          <a:p>
            <a:pPr>
              <a:lnSpc>
                <a:spcPct val="100000"/>
              </a:lnSpc>
            </a:pPr>
            <a:r>
              <a:rPr lang="en-US" altLang="en-US" sz="2400" b="1" u="sng">
                <a:cs typeface="Calibri" panose="020F0502020204030204" pitchFamily="34" charset="0"/>
              </a:rPr>
              <a:t>Trends 2023:</a:t>
            </a:r>
          </a:p>
          <a:p>
            <a:pPr>
              <a:lnSpc>
                <a:spcPct val="100000"/>
              </a:lnSpc>
            </a:pPr>
            <a:r>
              <a:rPr lang="en-GB" altLang="en-US" sz="2400"/>
              <a:t>Globally, 61% of Gen Y and 63% of Gen Z say they’ll be at more events in 2023, compared with 52% of Gen X.</a:t>
            </a:r>
          </a:p>
          <a:p>
            <a:pPr>
              <a:lnSpc>
                <a:spcPct val="100000"/>
              </a:lnSpc>
            </a:pPr>
            <a:r>
              <a:rPr lang="en-GB" altLang="en-US" sz="2400" b="1"/>
              <a:t>Live music motivates attendees</a:t>
            </a:r>
            <a:br>
              <a:rPr lang="en-GB" altLang="en-US" sz="2400"/>
            </a:br>
            <a:r>
              <a:rPr lang="en-GB" altLang="en-US" sz="2400"/>
              <a:t>Music fans willing to pay more – 47% in the UK and 40% in Ireland – whether for a performer they feel passionate about or because they’re willing to pay for great experiences, no matter the performer.</a:t>
            </a:r>
            <a:endParaRPr lang="en-US" altLang="en-US" sz="2400">
              <a:cs typeface="Calibri" panose="020F0502020204030204" pitchFamily="34" charset="0"/>
            </a:endParaRPr>
          </a:p>
        </p:txBody>
      </p:sp>
      <p:sp>
        <p:nvSpPr>
          <p:cNvPr id="27652" name="TextBox 2">
            <a:extLst>
              <a:ext uri="{FF2B5EF4-FFF2-40B4-BE49-F238E27FC236}">
                <a16:creationId xmlns:a16="http://schemas.microsoft.com/office/drawing/2014/main" id="{8D0A75C7-C302-7ACB-EC73-94FCD1F76E0D}"/>
              </a:ext>
            </a:extLst>
          </p:cNvPr>
          <p:cNvSpPr txBox="1">
            <a:spLocks noChangeArrowheads="1"/>
          </p:cNvSpPr>
          <p:nvPr/>
        </p:nvSpPr>
        <p:spPr bwMode="auto">
          <a:xfrm>
            <a:off x="3195639" y="5373688"/>
            <a:ext cx="70961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t>https://www.eventbrite.co.uk/blog/asset/event-trends-report-2023/</a:t>
            </a: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078E05D-29CA-A76E-9829-8AB3D18A1803}"/>
              </a:ext>
            </a:extLst>
          </p:cNvPr>
          <p:cNvSpPr>
            <a:spLocks noGrp="1" noChangeArrowheads="1"/>
          </p:cNvSpPr>
          <p:nvPr>
            <p:ph type="title"/>
          </p:nvPr>
        </p:nvSpPr>
        <p:spPr>
          <a:xfrm>
            <a:off x="179388" y="217954"/>
            <a:ext cx="7772400" cy="1143000"/>
          </a:xfrm>
        </p:spPr>
        <p:txBody>
          <a:bodyPr/>
          <a:lstStyle/>
          <a:p>
            <a:r>
              <a:rPr lang="en-AU" altLang="en-US" sz="3600" b="1">
                <a:latin typeface="Calibri" panose="020F0502020204030204" pitchFamily="34" charset="0"/>
                <a:cs typeface="Calibri" panose="020F0502020204030204" pitchFamily="34" charset="0"/>
              </a:rPr>
              <a:t>Events as </a:t>
            </a:r>
            <a:br>
              <a:rPr lang="en-AU" altLang="en-US" sz="3600" b="1">
                <a:latin typeface="Calibri" panose="020F0502020204030204" pitchFamily="34" charset="0"/>
                <a:cs typeface="Calibri" panose="020F0502020204030204" pitchFamily="34" charset="0"/>
              </a:rPr>
            </a:br>
            <a:r>
              <a:rPr lang="en-AU" altLang="en-US" sz="3600" b="1">
                <a:latin typeface="Calibri" panose="020F0502020204030204" pitchFamily="34" charset="0"/>
                <a:cs typeface="Calibri" panose="020F0502020204030204" pitchFamily="34" charset="0"/>
              </a:rPr>
              <a:t>benchmarks for our lives</a:t>
            </a:r>
          </a:p>
        </p:txBody>
      </p:sp>
      <p:sp>
        <p:nvSpPr>
          <p:cNvPr id="8195" name="Rectangle 3">
            <a:extLst>
              <a:ext uri="{FF2B5EF4-FFF2-40B4-BE49-F238E27FC236}">
                <a16:creationId xmlns:a16="http://schemas.microsoft.com/office/drawing/2014/main" id="{6B0525E8-1F6F-1139-95DA-E9B160B7F87B}"/>
              </a:ext>
            </a:extLst>
          </p:cNvPr>
          <p:cNvSpPr>
            <a:spLocks noGrp="1" noChangeArrowheads="1"/>
          </p:cNvSpPr>
          <p:nvPr>
            <p:ph idx="1"/>
          </p:nvPr>
        </p:nvSpPr>
        <p:spPr>
          <a:xfrm>
            <a:off x="454211" y="1844675"/>
            <a:ext cx="11421035" cy="4343400"/>
          </a:xfrm>
        </p:spPr>
        <p:txBody>
          <a:bodyPr>
            <a:normAutofit/>
          </a:bodyPr>
          <a:lstStyle/>
          <a:p>
            <a:pPr marL="182880" indent="-182880">
              <a:lnSpc>
                <a:spcPct val="100000"/>
              </a:lnSpc>
              <a:buClr>
                <a:schemeClr val="accent1">
                  <a:lumMod val="75000"/>
                </a:schemeClr>
              </a:buClr>
              <a:defRPr/>
            </a:pPr>
            <a:r>
              <a:rPr lang="en-US" altLang="en-US" sz="2600">
                <a:cs typeface="Calibri" panose="020F0502020204030204" pitchFamily="34" charset="0"/>
              </a:rPr>
              <a:t>Historical examples </a:t>
            </a:r>
            <a:endParaRPr lang="en-AU" altLang="en-US" sz="2600">
              <a:cs typeface="Calibri" panose="020F0502020204030204" pitchFamily="34" charset="0"/>
            </a:endParaRPr>
          </a:p>
          <a:p>
            <a:pPr lvl="1" indent="-182880">
              <a:lnSpc>
                <a:spcPct val="100000"/>
              </a:lnSpc>
              <a:buClr>
                <a:schemeClr val="accent1">
                  <a:lumMod val="75000"/>
                </a:schemeClr>
              </a:buClr>
              <a:defRPr/>
            </a:pPr>
            <a:r>
              <a:rPr lang="en-US" altLang="en-US" sz="2600">
                <a:cs typeface="Calibri" panose="020F0502020204030204" pitchFamily="34" charset="0"/>
              </a:rPr>
              <a:t>folk festivals, harvest rituals, Christmas, new year                                               </a:t>
            </a:r>
          </a:p>
          <a:p>
            <a:pPr marL="182880" indent="-182880">
              <a:lnSpc>
                <a:spcPct val="100000"/>
              </a:lnSpc>
              <a:buClr>
                <a:schemeClr val="accent1">
                  <a:lumMod val="75000"/>
                </a:schemeClr>
              </a:buClr>
              <a:defRPr/>
            </a:pPr>
            <a:r>
              <a:rPr lang="en-US" altLang="en-US" sz="2600">
                <a:cs typeface="Calibri" panose="020F0502020204030204" pitchFamily="34" charset="0"/>
              </a:rPr>
              <a:t>Private events </a:t>
            </a:r>
            <a:endParaRPr lang="en-AU" altLang="en-US" sz="2600">
              <a:cs typeface="Calibri" panose="020F0502020204030204" pitchFamily="34" charset="0"/>
            </a:endParaRPr>
          </a:p>
          <a:p>
            <a:pPr lvl="1" indent="-182880">
              <a:lnSpc>
                <a:spcPct val="100000"/>
              </a:lnSpc>
              <a:buClr>
                <a:schemeClr val="accent1">
                  <a:lumMod val="75000"/>
                </a:schemeClr>
              </a:buClr>
              <a:defRPr/>
            </a:pPr>
            <a:r>
              <a:rPr lang="en-US" altLang="en-US" sz="2600">
                <a:cs typeface="Calibri" panose="020F0502020204030204" pitchFamily="34" charset="0"/>
              </a:rPr>
              <a:t>births, christenings, coming of age celebrations, marriages, deaths</a:t>
            </a:r>
          </a:p>
          <a:p>
            <a:pPr marL="182880" indent="-182880">
              <a:lnSpc>
                <a:spcPct val="100000"/>
              </a:lnSpc>
              <a:buClr>
                <a:schemeClr val="accent1">
                  <a:lumMod val="75000"/>
                </a:schemeClr>
              </a:buClr>
              <a:defRPr/>
            </a:pPr>
            <a:r>
              <a:rPr lang="en-US" altLang="en-US" sz="2600">
                <a:cs typeface="Calibri" panose="020F0502020204030204" pitchFamily="34" charset="0"/>
              </a:rPr>
              <a:t>Public events </a:t>
            </a:r>
            <a:endParaRPr lang="en-AU" altLang="en-US" sz="2600">
              <a:cs typeface="Calibri" panose="020F0502020204030204" pitchFamily="34" charset="0"/>
            </a:endParaRPr>
          </a:p>
          <a:p>
            <a:pPr lvl="1" indent="-182880">
              <a:lnSpc>
                <a:spcPct val="100000"/>
              </a:lnSpc>
              <a:buClr>
                <a:schemeClr val="accent1">
                  <a:lumMod val="75000"/>
                </a:schemeClr>
              </a:buClr>
              <a:defRPr/>
            </a:pPr>
            <a:r>
              <a:rPr lang="en-US" altLang="en-US" sz="2600">
                <a:cs typeface="Calibri" panose="020F0502020204030204" pitchFamily="34" charset="0"/>
              </a:rPr>
              <a:t>World Wars, 1966 World Cup, Royal Funeral, Royal weddings, Manchester 2002 Commonwealth Games, London 2012 Olympic Games</a:t>
            </a:r>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97DF8A4-5DBA-0133-98BF-2165D1B4ACF0}"/>
              </a:ext>
            </a:extLst>
          </p:cNvPr>
          <p:cNvSpPr>
            <a:spLocks noGrp="1" noChangeArrowheads="1"/>
          </p:cNvSpPr>
          <p:nvPr>
            <p:ph type="title"/>
          </p:nvPr>
        </p:nvSpPr>
        <p:spPr>
          <a:xfrm>
            <a:off x="1774825" y="188913"/>
            <a:ext cx="7772400" cy="1143000"/>
          </a:xfrm>
        </p:spPr>
        <p:txBody>
          <a:bodyPr/>
          <a:lstStyle/>
          <a:p>
            <a:r>
              <a:rPr lang="en-AU" altLang="en-US" sz="3600" b="1">
                <a:cs typeface="Calibri" panose="020F0502020204030204" pitchFamily="34" charset="0"/>
              </a:rPr>
              <a:t>Types of events</a:t>
            </a:r>
          </a:p>
        </p:txBody>
      </p:sp>
      <p:sp>
        <p:nvSpPr>
          <p:cNvPr id="46083" name="Rectangle 3">
            <a:extLst>
              <a:ext uri="{FF2B5EF4-FFF2-40B4-BE49-F238E27FC236}">
                <a16:creationId xmlns:a16="http://schemas.microsoft.com/office/drawing/2014/main" id="{07134AF6-08CD-6F94-9017-B70D800AF387}"/>
              </a:ext>
            </a:extLst>
          </p:cNvPr>
          <p:cNvSpPr>
            <a:spLocks noGrp="1" noChangeArrowheads="1"/>
          </p:cNvSpPr>
          <p:nvPr>
            <p:ph idx="1"/>
          </p:nvPr>
        </p:nvSpPr>
        <p:spPr bwMode="auto">
          <a:xfrm>
            <a:off x="330703" y="1371600"/>
            <a:ext cx="7772400" cy="4114800"/>
          </a:xfrm>
        </p:spPr>
        <p:txBody>
          <a:bodyPr wrap="square" numCol="1" anchor="t" anchorCtr="0" compatLnSpc="1">
            <a:prstTxWarp prst="textNoShape">
              <a:avLst/>
            </a:prstTxWarp>
          </a:bodyPr>
          <a:lstStyle/>
          <a:p>
            <a:pPr>
              <a:buFontTx/>
              <a:buNone/>
            </a:pPr>
            <a:r>
              <a:rPr lang="en-US" altLang="en-US" sz="2700" b="1">
                <a:cs typeface="Calibri" panose="020F0502020204030204" pitchFamily="34" charset="0"/>
              </a:rPr>
              <a:t>Size</a:t>
            </a:r>
          </a:p>
          <a:p>
            <a:r>
              <a:rPr lang="en-US" altLang="en-US" sz="2700">
                <a:cs typeface="Calibri" panose="020F0502020204030204" pitchFamily="34" charset="0"/>
              </a:rPr>
              <a:t>Local or community events</a:t>
            </a:r>
          </a:p>
          <a:p>
            <a:r>
              <a:rPr lang="en-US" altLang="en-US" sz="2700">
                <a:cs typeface="Calibri" panose="020F0502020204030204" pitchFamily="34" charset="0"/>
              </a:rPr>
              <a:t>Major events</a:t>
            </a:r>
          </a:p>
          <a:p>
            <a:r>
              <a:rPr lang="en-US" altLang="en-US" sz="2700">
                <a:cs typeface="Calibri" panose="020F0502020204030204" pitchFamily="34" charset="0"/>
              </a:rPr>
              <a:t>Hallmark events</a:t>
            </a:r>
          </a:p>
          <a:p>
            <a:r>
              <a:rPr lang="en-US" altLang="en-US" sz="2700">
                <a:cs typeface="Calibri" panose="020F0502020204030204" pitchFamily="34" charset="0"/>
              </a:rPr>
              <a:t>Mega-events</a:t>
            </a:r>
          </a:p>
          <a:p>
            <a:endParaRPr lang="en-US" altLang="en-US" sz="2700">
              <a:cs typeface="Calibri" panose="020F0502020204030204" pitchFamily="34" charset="0"/>
            </a:endParaRPr>
          </a:p>
          <a:p>
            <a:r>
              <a:rPr lang="en-US" altLang="en-US" sz="2700">
                <a:cs typeface="Calibri" panose="020F0502020204030204" pitchFamily="34" charset="0"/>
              </a:rPr>
              <a:t>Write down some you have attended?</a:t>
            </a:r>
          </a:p>
        </p:txBody>
      </p:sp>
      <p:pic>
        <p:nvPicPr>
          <p:cNvPr id="46084" name="Picture 2" descr="A picture containing red, outdoor, person, cart&#10;&#10;Description automatically generated">
            <a:extLst>
              <a:ext uri="{FF2B5EF4-FFF2-40B4-BE49-F238E27FC236}">
                <a16:creationId xmlns:a16="http://schemas.microsoft.com/office/drawing/2014/main" id="{0B176044-6FB2-75C1-33E8-592CF2483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625" y="709614"/>
            <a:ext cx="3151188" cy="393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53148857.jpg">
            <a:extLst>
              <a:ext uri="{FF2B5EF4-FFF2-40B4-BE49-F238E27FC236}">
                <a16:creationId xmlns:a16="http://schemas.microsoft.com/office/drawing/2014/main" id="{E6C54154-60C0-E40B-48E1-0D0CB6E99F8D}"/>
              </a:ext>
            </a:extLst>
          </p:cNvPr>
          <p:cNvPicPr>
            <a:picLocks noChangeAspect="1"/>
          </p:cNvPicPr>
          <p:nvPr/>
        </p:nvPicPr>
        <p:blipFill>
          <a:blip r:embed="rId3" cstate="print">
            <a:duotone>
              <a:prstClr val="black"/>
              <a:schemeClr val="accent2">
                <a:tint val="45000"/>
                <a:satMod val="400000"/>
              </a:schemeClr>
            </a:duotone>
            <a:lum bright="84000" contrast="-81000"/>
          </a:blip>
          <a:stretch>
            <a:fillRect/>
          </a:stretch>
        </p:blipFill>
        <p:spPr>
          <a:xfrm>
            <a:off x="1466850" y="71438"/>
            <a:ext cx="9144001" cy="5643578"/>
          </a:xfrm>
          <a:prstGeom prst="rect">
            <a:avLst/>
          </a:prstGeom>
        </p:spPr>
      </p:pic>
      <p:pic>
        <p:nvPicPr>
          <p:cNvPr id="47107" name="Picture 14" descr="f01-01-9781856178181">
            <a:extLst>
              <a:ext uri="{FF2B5EF4-FFF2-40B4-BE49-F238E27FC236}">
                <a16:creationId xmlns:a16="http://schemas.microsoft.com/office/drawing/2014/main" id="{AF722474-3100-C282-1329-B3D2E72645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5600" y="1285876"/>
            <a:ext cx="6470650" cy="401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2">
            <a:extLst>
              <a:ext uri="{FF2B5EF4-FFF2-40B4-BE49-F238E27FC236}">
                <a16:creationId xmlns:a16="http://schemas.microsoft.com/office/drawing/2014/main" id="{3CC06709-65E9-DDA5-EF31-714015408C58}"/>
              </a:ext>
            </a:extLst>
          </p:cNvPr>
          <p:cNvSpPr txBox="1">
            <a:spLocks noChangeArrowheads="1"/>
          </p:cNvSpPr>
          <p:nvPr/>
        </p:nvSpPr>
        <p:spPr>
          <a:xfrm>
            <a:off x="1466850" y="71438"/>
            <a:ext cx="7772400" cy="1143000"/>
          </a:xfrm>
          <a:prstGeom prst="rect">
            <a:avLst/>
          </a:prstGeom>
        </p:spPr>
        <p:txBody>
          <a:bodyPr/>
          <a:lstStyle/>
          <a:p>
            <a:pPr algn="ctr">
              <a:defRPr/>
            </a:pPr>
            <a:r>
              <a:rPr lang="en-AU" sz="3600" b="1">
                <a:latin typeface="+mj-lt"/>
                <a:ea typeface="+mj-ea"/>
                <a:cs typeface="+mj-cs"/>
              </a:rPr>
              <a:t>Types of events</a:t>
            </a:r>
          </a:p>
        </p:txBody>
      </p:sp>
      <p:sp>
        <p:nvSpPr>
          <p:cNvPr id="47109" name="TextBox 2">
            <a:extLst>
              <a:ext uri="{FF2B5EF4-FFF2-40B4-BE49-F238E27FC236}">
                <a16:creationId xmlns:a16="http://schemas.microsoft.com/office/drawing/2014/main" id="{15455076-78FD-79FD-C13D-8EBEBE7DDFB4}"/>
              </a:ext>
            </a:extLst>
          </p:cNvPr>
          <p:cNvSpPr txBox="1">
            <a:spLocks noChangeArrowheads="1"/>
          </p:cNvSpPr>
          <p:nvPr/>
        </p:nvSpPr>
        <p:spPr bwMode="auto">
          <a:xfrm>
            <a:off x="7319964" y="6000750"/>
            <a:ext cx="21415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err="1">
                <a:latin typeface="Rockwell" panose="02060603020205020403" pitchFamily="18" charset="0"/>
              </a:rPr>
              <a:t>Bowdin</a:t>
            </a:r>
            <a:r>
              <a:rPr lang="en-GB" altLang="en-US">
                <a:latin typeface="Rockwell" panose="02060603020205020403" pitchFamily="18" charset="0"/>
              </a:rPr>
              <a:t> et al 2001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1174619-A6B2-0F1E-C453-C32A4C39D407}"/>
              </a:ext>
            </a:extLst>
          </p:cNvPr>
          <p:cNvSpPr>
            <a:spLocks noGrp="1" noChangeArrowheads="1"/>
          </p:cNvSpPr>
          <p:nvPr>
            <p:ph type="title"/>
          </p:nvPr>
        </p:nvSpPr>
        <p:spPr>
          <a:xfrm>
            <a:off x="262964" y="0"/>
            <a:ext cx="7772400" cy="1143000"/>
          </a:xfrm>
        </p:spPr>
        <p:txBody>
          <a:bodyPr/>
          <a:lstStyle/>
          <a:p>
            <a:r>
              <a:rPr lang="en-AU" altLang="en-US" sz="3600" b="1">
                <a:latin typeface="Calibri" panose="020F0502020204030204" pitchFamily="34" charset="0"/>
                <a:cs typeface="Calibri" panose="020F0502020204030204" pitchFamily="34" charset="0"/>
              </a:rPr>
              <a:t>Types of events</a:t>
            </a:r>
          </a:p>
        </p:txBody>
      </p:sp>
      <p:sp>
        <p:nvSpPr>
          <p:cNvPr id="32771" name="Rectangle 3">
            <a:extLst>
              <a:ext uri="{FF2B5EF4-FFF2-40B4-BE49-F238E27FC236}">
                <a16:creationId xmlns:a16="http://schemas.microsoft.com/office/drawing/2014/main" id="{ABCA5BA5-93E0-2384-D294-E3D5BB32F120}"/>
              </a:ext>
            </a:extLst>
          </p:cNvPr>
          <p:cNvSpPr>
            <a:spLocks noGrp="1" noChangeArrowheads="1"/>
          </p:cNvSpPr>
          <p:nvPr>
            <p:ph idx="1"/>
          </p:nvPr>
        </p:nvSpPr>
        <p:spPr bwMode="auto">
          <a:xfrm>
            <a:off x="262964" y="1295400"/>
            <a:ext cx="11552517" cy="4751388"/>
          </a:xfrm>
        </p:spPr>
        <p:txBody>
          <a:bodyPr wrap="square" numCol="1" anchor="t" anchorCtr="0" compatLnSpc="1">
            <a:prstTxWarp prst="textNoShape">
              <a:avLst/>
            </a:prstTxWarp>
          </a:bodyPr>
          <a:lstStyle/>
          <a:p>
            <a:pPr>
              <a:buFontTx/>
              <a:buNone/>
            </a:pPr>
            <a:r>
              <a:rPr lang="en-US" altLang="en-US" sz="2700" b="1">
                <a:cs typeface="Calibri" panose="020F0502020204030204" pitchFamily="34" charset="0"/>
              </a:rPr>
              <a:t>Form or content</a:t>
            </a:r>
          </a:p>
          <a:p>
            <a:r>
              <a:rPr lang="en-US" altLang="en-US" b="1">
                <a:cs typeface="Calibri" panose="020F0502020204030204" pitchFamily="34" charset="0"/>
              </a:rPr>
              <a:t>Cultural events including festivals</a:t>
            </a:r>
          </a:p>
          <a:p>
            <a:r>
              <a:rPr lang="en-US" altLang="en-US" b="1">
                <a:cs typeface="Calibri" panose="020F0502020204030204" pitchFamily="34" charset="0"/>
              </a:rPr>
              <a:t>Sports events</a:t>
            </a:r>
          </a:p>
          <a:p>
            <a:r>
              <a:rPr lang="en-US" altLang="en-US" b="1">
                <a:cs typeface="Calibri" panose="020F0502020204030204" pitchFamily="34" charset="0"/>
              </a:rPr>
              <a:t>Business events</a:t>
            </a:r>
          </a:p>
          <a:p>
            <a:pPr lvl="1"/>
            <a:r>
              <a:rPr lang="en-US" altLang="en-US" sz="2300">
                <a:cs typeface="Calibri" panose="020F0502020204030204" pitchFamily="34" charset="0"/>
              </a:rPr>
              <a:t>business tourism or the MICE industry</a:t>
            </a:r>
          </a:p>
          <a:p>
            <a:pPr lvl="1"/>
            <a:r>
              <a:rPr lang="en-US" altLang="en-US">
                <a:cs typeface="Calibri" panose="020F0502020204030204" pitchFamily="34" charset="0"/>
              </a:rPr>
              <a:t>business or trade focus</a:t>
            </a:r>
          </a:p>
          <a:p>
            <a:pPr lvl="1"/>
            <a:r>
              <a:rPr lang="en-US" altLang="en-US">
                <a:cs typeface="Calibri" panose="020F0502020204030204" pitchFamily="34" charset="0"/>
              </a:rPr>
              <a:t>meetings/conferences </a:t>
            </a:r>
          </a:p>
          <a:p>
            <a:pPr lvl="1"/>
            <a:r>
              <a:rPr lang="en-US" altLang="en-US">
                <a:cs typeface="Calibri" panose="020F0502020204030204" pitchFamily="34" charset="0"/>
              </a:rPr>
              <a:t>exhibitions</a:t>
            </a:r>
          </a:p>
          <a:p>
            <a:pPr lvl="1"/>
            <a:r>
              <a:rPr lang="en-US" altLang="en-US">
                <a:cs typeface="Calibri" panose="020F0502020204030204" pitchFamily="34" charset="0"/>
              </a:rPr>
              <a:t>incentive travel</a:t>
            </a:r>
          </a:p>
          <a:p>
            <a:pPr lvl="1"/>
            <a:r>
              <a:rPr lang="en-US" altLang="en-US">
                <a:cs typeface="Calibri" panose="020F0502020204030204" pitchFamily="34" charset="0"/>
              </a:rPr>
              <a:t>corporate events</a:t>
            </a:r>
          </a:p>
          <a:p>
            <a:endParaRPr lang="en-US" altLang="en-US" sz="2600"/>
          </a:p>
          <a:p>
            <a:pPr>
              <a:buFontTx/>
              <a:buNone/>
            </a:pPr>
            <a:endParaRPr lang="en-US" altLang="en-US" sz="2400" b="1"/>
          </a:p>
        </p:txBody>
      </p:sp>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2771">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2771">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2771">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2771">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2771">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2771">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27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864D3-D8C5-DA98-FF9B-1A0F7AD57A02}"/>
              </a:ext>
            </a:extLst>
          </p:cNvPr>
          <p:cNvSpPr>
            <a:spLocks noGrp="1"/>
          </p:cNvSpPr>
          <p:nvPr>
            <p:ph type="title"/>
          </p:nvPr>
        </p:nvSpPr>
        <p:spPr>
          <a:xfrm>
            <a:off x="131904" y="18256"/>
            <a:ext cx="10515600" cy="757408"/>
          </a:xfrm>
        </p:spPr>
        <p:txBody>
          <a:bodyPr>
            <a:normAutofit/>
          </a:bodyPr>
          <a:lstStyle/>
          <a:p>
            <a:r>
              <a:rPr lang="en-GB" altLang="en-US" sz="3600">
                <a:latin typeface="Calibri" panose="020F0502020204030204" pitchFamily="34" charset="0"/>
                <a:cs typeface="Calibri" panose="020F0502020204030204" pitchFamily="34" charset="0"/>
              </a:rPr>
              <a:t>Typology of events </a:t>
            </a:r>
            <a:endParaRPr lang="en-GB" sz="3600"/>
          </a:p>
        </p:txBody>
      </p:sp>
      <p:sp>
        <p:nvSpPr>
          <p:cNvPr id="3" name="Content Placeholder 2">
            <a:extLst>
              <a:ext uri="{FF2B5EF4-FFF2-40B4-BE49-F238E27FC236}">
                <a16:creationId xmlns:a16="http://schemas.microsoft.com/office/drawing/2014/main" id="{ABA02357-8285-B50F-FA20-3426CE982665}"/>
              </a:ext>
            </a:extLst>
          </p:cNvPr>
          <p:cNvSpPr>
            <a:spLocks noGrp="1"/>
          </p:cNvSpPr>
          <p:nvPr>
            <p:ph idx="1"/>
          </p:nvPr>
        </p:nvSpPr>
        <p:spPr>
          <a:xfrm>
            <a:off x="131904" y="911225"/>
            <a:ext cx="11830970" cy="4903098"/>
          </a:xfrm>
        </p:spPr>
        <p:txBody>
          <a:bodyPr>
            <a:normAutofit fontScale="77500" lnSpcReduction="20000"/>
          </a:bodyPr>
          <a:lstStyle/>
          <a:p>
            <a:pPr>
              <a:lnSpc>
                <a:spcPct val="120000"/>
              </a:lnSpc>
            </a:pPr>
            <a:r>
              <a:rPr lang="en-GB"/>
              <a:t>The </a:t>
            </a:r>
            <a:r>
              <a:rPr lang="en-GB" b="1"/>
              <a:t>Typology of Events</a:t>
            </a:r>
            <a:r>
              <a:rPr lang="en-GB"/>
              <a:t> refers to the classification of events based on different characteristics, such as their size, purpose, audience, and context. Understanding the different types of events helps in planning, organizing, and managing them effectively. </a:t>
            </a:r>
          </a:p>
          <a:p>
            <a:pPr>
              <a:lnSpc>
                <a:spcPct val="120000"/>
              </a:lnSpc>
            </a:pPr>
            <a:r>
              <a:rPr lang="en-GB"/>
              <a:t>common event categories:</a:t>
            </a:r>
          </a:p>
          <a:p>
            <a:pPr>
              <a:lnSpc>
                <a:spcPct val="120000"/>
              </a:lnSpc>
            </a:pPr>
            <a:r>
              <a:rPr lang="en-GB" b="1"/>
              <a:t>Mega Events</a:t>
            </a:r>
            <a:r>
              <a:rPr lang="en-GB"/>
              <a:t>: Large-scale, global events that attract international attention. These often involve significant media coverage and economic impact, e.g., the </a:t>
            </a:r>
            <a:r>
              <a:rPr lang="en-GB" b="1"/>
              <a:t>Olympic Games</a:t>
            </a:r>
            <a:r>
              <a:rPr lang="en-GB"/>
              <a:t>, </a:t>
            </a:r>
            <a:r>
              <a:rPr lang="en-GB" b="1"/>
              <a:t>FIFA World Cup</a:t>
            </a:r>
            <a:r>
              <a:rPr lang="en-GB"/>
              <a:t>.</a:t>
            </a:r>
          </a:p>
          <a:p>
            <a:pPr>
              <a:lnSpc>
                <a:spcPct val="120000"/>
              </a:lnSpc>
            </a:pPr>
            <a:r>
              <a:rPr lang="en-GB" b="1"/>
              <a:t>Hallmark Events</a:t>
            </a:r>
            <a:r>
              <a:rPr lang="en-GB"/>
              <a:t>: Events that are synonymous with the place where they are held. They are often key for destination branding and tourism, e.g., </a:t>
            </a:r>
            <a:r>
              <a:rPr lang="en-GB" b="1"/>
              <a:t>Carnival in Rio de Janeiro</a:t>
            </a:r>
            <a:r>
              <a:rPr lang="en-GB"/>
              <a:t>, </a:t>
            </a:r>
            <a:r>
              <a:rPr lang="en-GB" b="1"/>
              <a:t>Edinburgh Festival</a:t>
            </a:r>
            <a:r>
              <a:rPr lang="en-GB"/>
              <a:t>.</a:t>
            </a:r>
          </a:p>
          <a:p>
            <a:pPr>
              <a:lnSpc>
                <a:spcPct val="120000"/>
              </a:lnSpc>
            </a:pPr>
            <a:r>
              <a:rPr lang="en-GB" b="1"/>
              <a:t>Major Events</a:t>
            </a:r>
            <a:r>
              <a:rPr lang="en-GB"/>
              <a:t>: Large but typically national or regional in scope. They attract high attendance and media coverage but are not global, e.g., </a:t>
            </a:r>
            <a:r>
              <a:rPr lang="en-GB" b="1"/>
              <a:t>Super Bowl</a:t>
            </a:r>
            <a:r>
              <a:rPr lang="en-GB"/>
              <a:t>, </a:t>
            </a:r>
            <a:r>
              <a:rPr lang="en-GB" b="1"/>
              <a:t>Wimbledon</a:t>
            </a:r>
            <a:r>
              <a:rPr lang="en-GB"/>
              <a:t>.</a:t>
            </a:r>
          </a:p>
          <a:p>
            <a:pPr>
              <a:lnSpc>
                <a:spcPct val="120000"/>
              </a:lnSpc>
            </a:pPr>
            <a:r>
              <a:rPr lang="en-GB" b="1"/>
              <a:t>Minor Events</a:t>
            </a:r>
            <a:r>
              <a:rPr lang="en-GB"/>
              <a:t>: Smaller, local events with limited media and attendance, often community-oriented, e.g., local fairs, small music festivals, or charity runs.</a:t>
            </a:r>
          </a:p>
          <a:p>
            <a:endParaRPr lang="en-GB"/>
          </a:p>
        </p:txBody>
      </p:sp>
    </p:spTree>
    <p:extLst>
      <p:ext uri="{BB962C8B-B14F-4D97-AF65-F5344CB8AC3E}">
        <p14:creationId xmlns:p14="http://schemas.microsoft.com/office/powerpoint/2010/main" val="279031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BD538F1B-4AE7-F5E8-F50B-B17DF1168B92}"/>
              </a:ext>
            </a:extLst>
          </p:cNvPr>
          <p:cNvSpPr>
            <a:spLocks noGrp="1" noChangeArrowheads="1"/>
          </p:cNvSpPr>
          <p:nvPr>
            <p:ph type="title"/>
          </p:nvPr>
        </p:nvSpPr>
        <p:spPr>
          <a:xfrm>
            <a:off x="222760" y="65236"/>
            <a:ext cx="7772400" cy="705632"/>
          </a:xfrm>
        </p:spPr>
        <p:txBody>
          <a:bodyPr>
            <a:normAutofit/>
          </a:bodyPr>
          <a:lstStyle/>
          <a:p>
            <a:r>
              <a:rPr lang="en-GB" altLang="en-US">
                <a:latin typeface="Calibri" panose="020F0502020204030204" pitchFamily="34" charset="0"/>
                <a:cs typeface="Calibri" panose="020F0502020204030204" pitchFamily="34" charset="0"/>
              </a:rPr>
              <a:t>Typology of events </a:t>
            </a:r>
          </a:p>
        </p:txBody>
      </p:sp>
      <p:sp>
        <p:nvSpPr>
          <p:cNvPr id="64515" name="Content Placeholder 2">
            <a:extLst>
              <a:ext uri="{FF2B5EF4-FFF2-40B4-BE49-F238E27FC236}">
                <a16:creationId xmlns:a16="http://schemas.microsoft.com/office/drawing/2014/main" id="{8B5369A0-7D02-F20D-F400-E45278F1F23A}"/>
              </a:ext>
            </a:extLst>
          </p:cNvPr>
          <p:cNvSpPr>
            <a:spLocks noGrp="1" noChangeArrowheads="1"/>
          </p:cNvSpPr>
          <p:nvPr>
            <p:ph sz="half" idx="1"/>
          </p:nvPr>
        </p:nvSpPr>
        <p:spPr bwMode="auto">
          <a:xfrm>
            <a:off x="278023" y="891620"/>
            <a:ext cx="11508278" cy="4947928"/>
          </a:xfrm>
        </p:spPr>
        <p:txBody>
          <a:bodyPr wrap="square" numCol="1" anchor="t" anchorCtr="0" compatLnSpc="1">
            <a:prstTxWarp prst="textNoShape">
              <a:avLst/>
            </a:prstTxWarp>
            <a:normAutofit lnSpcReduction="10000"/>
          </a:bodyPr>
          <a:lstStyle/>
          <a:p>
            <a:pPr>
              <a:lnSpc>
                <a:spcPct val="100000"/>
              </a:lnSpc>
            </a:pPr>
            <a:r>
              <a:rPr lang="en-GB" altLang="en-US" sz="2400" b="1">
                <a:cs typeface="Calibri" panose="020F0502020204030204" pitchFamily="34" charset="0"/>
              </a:rPr>
              <a:t>Type A</a:t>
            </a:r>
            <a:r>
              <a:rPr lang="en-GB" altLang="en-US" sz="2400">
                <a:cs typeface="Calibri" panose="020F0502020204030204" pitchFamily="34" charset="0"/>
              </a:rPr>
              <a:t> – Irregular, one off, major international events generating significant economic activity (e.g. Olympics, European Football Championships, World Cup)</a:t>
            </a:r>
          </a:p>
          <a:p>
            <a:pPr>
              <a:lnSpc>
                <a:spcPct val="100000"/>
              </a:lnSpc>
            </a:pPr>
            <a:r>
              <a:rPr lang="en-GB" altLang="en-US" sz="2400" b="1">
                <a:cs typeface="Calibri" panose="020F0502020204030204" pitchFamily="34" charset="0"/>
              </a:rPr>
              <a:t>Type B</a:t>
            </a:r>
            <a:r>
              <a:rPr lang="en-GB" altLang="en-US" sz="2400">
                <a:cs typeface="Calibri" panose="020F0502020204030204" pitchFamily="34" charset="0"/>
              </a:rPr>
              <a:t> – Major Spectator events, generating significant activity, media interest and part of an annual domestic cycle of sports events (e.g. FA cup final, 6 nations, test Match cricket, Wimbledon, Open golf).</a:t>
            </a:r>
          </a:p>
          <a:p>
            <a:pPr>
              <a:lnSpc>
                <a:spcPct val="100000"/>
              </a:lnSpc>
            </a:pPr>
            <a:r>
              <a:rPr lang="en-GB" altLang="en-US" sz="2400" b="1">
                <a:cs typeface="Calibri" panose="020F0502020204030204" pitchFamily="34" charset="0"/>
              </a:rPr>
              <a:t>Type C</a:t>
            </a:r>
            <a:r>
              <a:rPr lang="en-GB" altLang="en-US" sz="2400">
                <a:cs typeface="Calibri" panose="020F0502020204030204" pitchFamily="34" charset="0"/>
              </a:rPr>
              <a:t> – Irregular, one-off, major international spectator/competitor events generating limited economic activity (e.g. World and European championships in Athletics, swimming etc.)</a:t>
            </a:r>
          </a:p>
          <a:p>
            <a:pPr>
              <a:lnSpc>
                <a:spcPct val="100000"/>
              </a:lnSpc>
            </a:pPr>
            <a:r>
              <a:rPr lang="en-GB" altLang="en-US" sz="2400" b="1">
                <a:cs typeface="Calibri" panose="020F0502020204030204" pitchFamily="34" charset="0"/>
              </a:rPr>
              <a:t>Type D –</a:t>
            </a:r>
            <a:r>
              <a:rPr lang="en-GB" altLang="en-US" sz="2400">
                <a:cs typeface="Calibri" panose="020F0502020204030204" pitchFamily="34" charset="0"/>
              </a:rPr>
              <a:t> Major competitor events generating limited economic activity and par of an annual domestic cycle of sport events (e.g. National championships in most sports)</a:t>
            </a:r>
          </a:p>
          <a:p>
            <a:pPr>
              <a:lnSpc>
                <a:spcPct val="100000"/>
              </a:lnSpc>
            </a:pPr>
            <a:r>
              <a:rPr lang="en-GB" altLang="en-US" sz="2400" b="1">
                <a:cs typeface="Calibri" panose="020F0502020204030204" pitchFamily="34" charset="0"/>
              </a:rPr>
              <a:t>Type E </a:t>
            </a:r>
            <a:r>
              <a:rPr lang="en-GB" altLang="en-US" sz="2400">
                <a:cs typeface="Calibri" panose="020F0502020204030204" pitchFamily="34" charset="0"/>
              </a:rPr>
              <a:t>– Smaller scale, competitor/spectator driven.</a:t>
            </a:r>
          </a:p>
          <a:p>
            <a:pPr marL="639763" lvl="1">
              <a:lnSpc>
                <a:spcPct val="100000"/>
              </a:lnSpc>
            </a:pPr>
            <a:r>
              <a:rPr lang="en-GB" altLang="en-US">
                <a:cs typeface="Calibri" panose="020F0502020204030204" pitchFamily="34" charset="0"/>
              </a:rPr>
              <a:t>(Wilson 2006, citing Gratton </a:t>
            </a:r>
            <a:r>
              <a:rPr lang="en-GB" altLang="en-US" i="1">
                <a:cs typeface="Calibri" panose="020F0502020204030204" pitchFamily="34" charset="0"/>
              </a:rPr>
              <a:t>et al</a:t>
            </a:r>
            <a:r>
              <a:rPr lang="en-GB" altLang="en-US">
                <a:cs typeface="Calibri" panose="020F0502020204030204" pitchFamily="34" charset="0"/>
              </a:rPr>
              <a:t> 2000).</a:t>
            </a:r>
          </a:p>
          <a:p>
            <a:pPr marL="639763" lvl="1"/>
            <a:endParaRPr lang="en-GB" altLang="en-US" sz="1600"/>
          </a:p>
        </p:txBody>
      </p:sp>
      <p:pic>
        <p:nvPicPr>
          <p:cNvPr id="64517" name="Picture 5" descr="A crowd of people watching a race&#10;&#10;Description automatically generated with low confidence">
            <a:extLst>
              <a:ext uri="{FF2B5EF4-FFF2-40B4-BE49-F238E27FC236}">
                <a16:creationId xmlns:a16="http://schemas.microsoft.com/office/drawing/2014/main" id="{B98AE0B3-2E7C-F2C5-FB3E-2FA7A5472F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32309" y="5006870"/>
            <a:ext cx="3273425" cy="177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8" name="Picture 8" descr="A group of men in sports uniforms on a field with a crowd watching&#10;&#10;Description automatically generated with low confidence">
            <a:extLst>
              <a:ext uri="{FF2B5EF4-FFF2-40B4-BE49-F238E27FC236}">
                <a16:creationId xmlns:a16="http://schemas.microsoft.com/office/drawing/2014/main" id="{7E0EBA3A-7314-87C4-ABAF-0C9D3BBFCB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5269" y="5200084"/>
            <a:ext cx="2559050" cy="144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D7297-7F3B-5E78-13A1-94992782DE96}"/>
              </a:ext>
            </a:extLst>
          </p:cNvPr>
          <p:cNvSpPr>
            <a:spLocks noGrp="1"/>
          </p:cNvSpPr>
          <p:nvPr>
            <p:ph type="title"/>
          </p:nvPr>
        </p:nvSpPr>
        <p:spPr>
          <a:xfrm>
            <a:off x="248175" y="146051"/>
            <a:ext cx="7886700" cy="400050"/>
          </a:xfrm>
        </p:spPr>
        <p:txBody>
          <a:bodyPr rtlCol="0">
            <a:normAutofit fontScale="90000"/>
          </a:bodyPr>
          <a:lstStyle/>
          <a:p>
            <a:pPr>
              <a:defRPr/>
            </a:pPr>
            <a:r>
              <a:rPr lang="en-GB"/>
              <a:t>Trends in 2023 </a:t>
            </a:r>
          </a:p>
        </p:txBody>
      </p:sp>
      <p:sp>
        <p:nvSpPr>
          <p:cNvPr id="3" name="Content Placeholder 2">
            <a:extLst>
              <a:ext uri="{FF2B5EF4-FFF2-40B4-BE49-F238E27FC236}">
                <a16:creationId xmlns:a16="http://schemas.microsoft.com/office/drawing/2014/main" id="{F6E6784B-1931-3ECB-21AD-17A260974ACA}"/>
              </a:ext>
            </a:extLst>
          </p:cNvPr>
          <p:cNvSpPr>
            <a:spLocks noGrp="1"/>
          </p:cNvSpPr>
          <p:nvPr>
            <p:ph idx="1"/>
          </p:nvPr>
        </p:nvSpPr>
        <p:spPr>
          <a:xfrm>
            <a:off x="201799" y="981075"/>
            <a:ext cx="11874587" cy="5195888"/>
          </a:xfrm>
        </p:spPr>
        <p:txBody>
          <a:bodyPr>
            <a:normAutofit fontScale="92500" lnSpcReduction="20000"/>
          </a:bodyPr>
          <a:lstStyle/>
          <a:p>
            <a:pPr>
              <a:defRPr/>
            </a:pPr>
            <a:r>
              <a:rPr lang="en-GB" b="1">
                <a:solidFill>
                  <a:srgbClr val="324B8C"/>
                </a:solidFill>
                <a:latin typeface="Neue Plak Text Semi"/>
              </a:rPr>
              <a:t>Events trigger positive emotions</a:t>
            </a:r>
            <a:endParaRPr lang="en-GB">
              <a:solidFill>
                <a:srgbClr val="1E0A3C"/>
              </a:solidFill>
              <a:latin typeface="Neue Plak Text Semi"/>
            </a:endParaRPr>
          </a:p>
          <a:p>
            <a:pPr>
              <a:defRPr/>
            </a:pPr>
            <a:r>
              <a:rPr lang="en-GB">
                <a:solidFill>
                  <a:srgbClr val="4B4D63"/>
                </a:solidFill>
                <a:latin typeface="Neue Plak Text"/>
              </a:rPr>
              <a:t>Event creators are not just entertaining, educating and fundraising –the architects of happiness and are responsible for generating positive emotions. </a:t>
            </a:r>
          </a:p>
          <a:p>
            <a:pPr>
              <a:defRPr/>
            </a:pPr>
            <a:r>
              <a:rPr lang="en-GB">
                <a:solidFill>
                  <a:srgbClr val="4B4D63"/>
                </a:solidFill>
                <a:latin typeface="Neue Plak Text"/>
              </a:rPr>
              <a:t>Events are places where people feel ‘happy’ and ‘energised’, all about connection. As a result, event creators would be wise to double down on  </a:t>
            </a:r>
            <a:r>
              <a:rPr lang="en-GB" b="1">
                <a:solidFill>
                  <a:srgbClr val="4B4D63"/>
                </a:solidFill>
                <a:latin typeface="Neue Plak Text"/>
              </a:rPr>
              <a:t>experiences promoting togetherness and fostering community.</a:t>
            </a:r>
            <a:endParaRPr lang="en-GB" b="1"/>
          </a:p>
          <a:p>
            <a:pPr>
              <a:defRPr/>
            </a:pPr>
            <a:r>
              <a:rPr lang="en-GB">
                <a:solidFill>
                  <a:srgbClr val="4B4D63"/>
                </a:solidFill>
                <a:latin typeface="Neue Plak Text"/>
              </a:rPr>
              <a:t>This feel-good factor is one of the things that elevates an event into an experience. Attendees memorable moments not about the event itself but the people they went with or met there and the atmosphere. Overall experience that encourages people to spend on events, even when budgets are tight. </a:t>
            </a:r>
          </a:p>
          <a:p>
            <a:pPr>
              <a:defRPr/>
            </a:pPr>
            <a:r>
              <a:rPr lang="en-GB">
                <a:solidFill>
                  <a:srgbClr val="F05637"/>
                </a:solidFill>
                <a:latin typeface="Neue Plak Text Semi"/>
              </a:rPr>
              <a:t>“I design an experience, as opposed to an event – from the sensory elements and unusual visuals to the location. Attendees come away having created something unique that they haven’t done before. Then they return with friends or family for them to experience it.”</a:t>
            </a:r>
            <a:br>
              <a:rPr lang="en-GB">
                <a:solidFill>
                  <a:srgbClr val="4B4D63"/>
                </a:solidFill>
                <a:latin typeface="Neue Plak Text"/>
              </a:rPr>
            </a:br>
            <a:r>
              <a:rPr lang="en-GB">
                <a:solidFill>
                  <a:srgbClr val="9B9B9B"/>
                </a:solidFill>
                <a:latin typeface="Neue Plak Text"/>
              </a:rPr>
              <a:t>— </a:t>
            </a:r>
            <a:r>
              <a:rPr lang="en-GB" err="1">
                <a:solidFill>
                  <a:srgbClr val="9B9B9B"/>
                </a:solidFill>
                <a:latin typeface="Neue Plak Text"/>
              </a:rPr>
              <a:t>Jylle</a:t>
            </a:r>
            <a:r>
              <a:rPr lang="en-GB">
                <a:solidFill>
                  <a:srgbClr val="9B9B9B"/>
                </a:solidFill>
                <a:latin typeface="Neue Plak Text"/>
              </a:rPr>
              <a:t> Navarro, Neon Naked Life Drawing</a:t>
            </a:r>
            <a:endParaRPr lang="en-GB">
              <a:solidFill>
                <a:srgbClr val="4B4D63"/>
              </a:solidFill>
              <a:latin typeface="Neue Plak Text"/>
            </a:endParaRPr>
          </a:p>
        </p:txBody>
      </p:sp>
      <p:sp>
        <p:nvSpPr>
          <p:cNvPr id="28676" name="TextBox 4">
            <a:extLst>
              <a:ext uri="{FF2B5EF4-FFF2-40B4-BE49-F238E27FC236}">
                <a16:creationId xmlns:a16="http://schemas.microsoft.com/office/drawing/2014/main" id="{6D0C4304-0E01-7E9F-73B2-81EE118D7637}"/>
              </a:ext>
            </a:extLst>
          </p:cNvPr>
          <p:cNvSpPr txBox="1">
            <a:spLocks noChangeArrowheads="1"/>
          </p:cNvSpPr>
          <p:nvPr/>
        </p:nvSpPr>
        <p:spPr bwMode="auto">
          <a:xfrm>
            <a:off x="5951538" y="146051"/>
            <a:ext cx="4572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a:t>https://www.eventbrite.co.uk/blog/asset/event-trends-report-2023/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060C9-11DE-5B44-F025-1CB464EE2109}"/>
              </a:ext>
            </a:extLst>
          </p:cNvPr>
          <p:cNvSpPr>
            <a:spLocks noGrp="1"/>
          </p:cNvSpPr>
          <p:nvPr>
            <p:ph type="title"/>
          </p:nvPr>
        </p:nvSpPr>
        <p:spPr>
          <a:xfrm>
            <a:off x="2152650" y="365126"/>
            <a:ext cx="7886700" cy="1325563"/>
          </a:xfrm>
        </p:spPr>
        <p:txBody>
          <a:bodyPr wrap="square" anchor="ctr">
            <a:normAutofit/>
          </a:bodyPr>
          <a:lstStyle/>
          <a:p>
            <a:r>
              <a:rPr lang="en-GB" b="1"/>
              <a:t>MICE</a:t>
            </a:r>
          </a:p>
        </p:txBody>
      </p:sp>
      <p:sp>
        <p:nvSpPr>
          <p:cNvPr id="3" name="Content Placeholder 2">
            <a:extLst>
              <a:ext uri="{FF2B5EF4-FFF2-40B4-BE49-F238E27FC236}">
                <a16:creationId xmlns:a16="http://schemas.microsoft.com/office/drawing/2014/main" id="{B471F753-7C6A-7607-42A8-6CBE6E9616FC}"/>
              </a:ext>
            </a:extLst>
          </p:cNvPr>
          <p:cNvSpPr>
            <a:spLocks noGrp="1"/>
          </p:cNvSpPr>
          <p:nvPr>
            <p:ph sz="half" idx="1"/>
          </p:nvPr>
        </p:nvSpPr>
        <p:spPr>
          <a:xfrm>
            <a:off x="1703512" y="1556792"/>
            <a:ext cx="4680520" cy="4351338"/>
          </a:xfrm>
        </p:spPr>
        <p:txBody>
          <a:bodyPr>
            <a:normAutofit fontScale="92500" lnSpcReduction="10000"/>
          </a:bodyPr>
          <a:lstStyle/>
          <a:p>
            <a:r>
              <a:rPr lang="en-GB" b="0" i="0">
                <a:effectLst/>
                <a:highlight>
                  <a:srgbClr val="FEFEFE"/>
                </a:highlight>
              </a:rPr>
              <a:t>It makes up a big part of global </a:t>
            </a:r>
            <a:r>
              <a:rPr lang="en-GB" b="1" i="0" u="sng">
                <a:effectLst/>
                <a:highlight>
                  <a:srgbClr val="FEFEFE"/>
                </a:highlight>
                <a:hlinkClick r:id="rId2"/>
              </a:rPr>
              <a:t>business travel</a:t>
            </a:r>
            <a:r>
              <a:rPr lang="en-GB" b="0" i="0">
                <a:effectLst/>
                <a:highlight>
                  <a:srgbClr val="FEFEFE"/>
                </a:highlight>
              </a:rPr>
              <a:t> since every industry has regular events of some kind.</a:t>
            </a:r>
          </a:p>
          <a:p>
            <a:r>
              <a:rPr lang="en-GB" b="0" i="0">
                <a:effectLst/>
                <a:highlight>
                  <a:srgbClr val="FEFEFE"/>
                </a:highlight>
              </a:rPr>
              <a:t> The main goal here is always to bring professionals together, foster connections, promote new ideas, and push growth.  </a:t>
            </a:r>
          </a:p>
          <a:p>
            <a:r>
              <a:rPr lang="en-GB">
                <a:highlight>
                  <a:srgbClr val="FEFEFE"/>
                </a:highlight>
              </a:rPr>
              <a:t>WHAT DOES IT STAND FOR?</a:t>
            </a:r>
          </a:p>
          <a:p>
            <a:r>
              <a:rPr lang="en-GB">
                <a:highlight>
                  <a:srgbClr val="FEFEFE"/>
                </a:highlight>
              </a:rPr>
              <a:t>Meetings, incentives, conventions and exhibitions. </a:t>
            </a:r>
          </a:p>
          <a:p>
            <a:endParaRPr lang="en-GB"/>
          </a:p>
        </p:txBody>
      </p:sp>
      <p:pic>
        <p:nvPicPr>
          <p:cNvPr id="4" name="Picture 3">
            <a:extLst>
              <a:ext uri="{FF2B5EF4-FFF2-40B4-BE49-F238E27FC236}">
                <a16:creationId xmlns:a16="http://schemas.microsoft.com/office/drawing/2014/main" id="{EEA52E79-072C-96AC-D728-2FB0740B7F7D}"/>
              </a:ext>
            </a:extLst>
          </p:cNvPr>
          <p:cNvPicPr>
            <a:picLocks noChangeAspect="1"/>
          </p:cNvPicPr>
          <p:nvPr/>
        </p:nvPicPr>
        <p:blipFill>
          <a:blip r:embed="rId3"/>
          <a:srcRect l="2868" r="37516" b="-1"/>
          <a:stretch/>
        </p:blipFill>
        <p:spPr>
          <a:xfrm>
            <a:off x="6456040" y="836712"/>
            <a:ext cx="3886200" cy="4351338"/>
          </a:xfrm>
          <a:prstGeom prst="rect">
            <a:avLst/>
          </a:prstGeom>
          <a:noFill/>
        </p:spPr>
      </p:pic>
    </p:spTree>
    <p:extLst>
      <p:ext uri="{BB962C8B-B14F-4D97-AF65-F5344CB8AC3E}">
        <p14:creationId xmlns:p14="http://schemas.microsoft.com/office/powerpoint/2010/main" val="30416191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11A26-3BDE-385C-8264-108C60A6FE56}"/>
              </a:ext>
            </a:extLst>
          </p:cNvPr>
          <p:cNvSpPr>
            <a:spLocks noGrp="1"/>
          </p:cNvSpPr>
          <p:nvPr>
            <p:ph type="title"/>
          </p:nvPr>
        </p:nvSpPr>
        <p:spPr/>
        <p:txBody>
          <a:bodyPr/>
          <a:lstStyle/>
          <a:p>
            <a:r>
              <a:rPr lang="en-GB" b="1">
                <a:solidFill>
                  <a:srgbClr val="161851"/>
                </a:solidFill>
                <a:highlight>
                  <a:srgbClr val="FEFEFE"/>
                </a:highlight>
                <a:latin typeface="BrandonText"/>
              </a:rPr>
              <a:t>T</a:t>
            </a:r>
            <a:r>
              <a:rPr lang="en-GB" b="1" i="0">
                <a:solidFill>
                  <a:srgbClr val="161851"/>
                </a:solidFill>
                <a:effectLst/>
                <a:highlight>
                  <a:srgbClr val="FEFEFE"/>
                </a:highlight>
                <a:latin typeface="BrandonText"/>
              </a:rPr>
              <a:t>he four pillars of MICE </a:t>
            </a:r>
            <a:br>
              <a:rPr lang="en-GB" b="1" i="0">
                <a:solidFill>
                  <a:srgbClr val="161851"/>
                </a:solidFill>
                <a:effectLst/>
                <a:highlight>
                  <a:srgbClr val="FEFEFE"/>
                </a:highlight>
                <a:latin typeface="BrandonText"/>
              </a:rPr>
            </a:br>
            <a:endParaRPr lang="en-GB"/>
          </a:p>
        </p:txBody>
      </p:sp>
      <p:sp>
        <p:nvSpPr>
          <p:cNvPr id="3" name="Content Placeholder 2">
            <a:extLst>
              <a:ext uri="{FF2B5EF4-FFF2-40B4-BE49-F238E27FC236}">
                <a16:creationId xmlns:a16="http://schemas.microsoft.com/office/drawing/2014/main" id="{CB208C29-B100-7806-A119-56694720D011}"/>
              </a:ext>
            </a:extLst>
          </p:cNvPr>
          <p:cNvSpPr>
            <a:spLocks noGrp="1"/>
          </p:cNvSpPr>
          <p:nvPr>
            <p:ph idx="1"/>
          </p:nvPr>
        </p:nvSpPr>
        <p:spPr/>
        <p:txBody>
          <a:bodyPr/>
          <a:lstStyle/>
          <a:p>
            <a:r>
              <a:rPr lang="en-GB" b="0" i="0">
                <a:solidFill>
                  <a:srgbClr val="161851"/>
                </a:solidFill>
                <a:effectLst/>
                <a:highlight>
                  <a:srgbClr val="FEFEFE"/>
                </a:highlight>
                <a:latin typeface="BrandonText"/>
              </a:rPr>
              <a:t>Traditionally, MICE encompasses </a:t>
            </a:r>
            <a:r>
              <a:rPr lang="en-GB" b="1" i="0">
                <a:solidFill>
                  <a:srgbClr val="161851"/>
                </a:solidFill>
                <a:effectLst/>
                <a:highlight>
                  <a:srgbClr val="FEFEFE"/>
                </a:highlight>
                <a:latin typeface="BrandonText"/>
              </a:rPr>
              <a:t>mostly business events</a:t>
            </a:r>
            <a:r>
              <a:rPr lang="en-GB" b="0" i="0">
                <a:solidFill>
                  <a:srgbClr val="161851"/>
                </a:solidFill>
                <a:effectLst/>
                <a:highlight>
                  <a:srgbClr val="FEFEFE"/>
                </a:highlight>
                <a:latin typeface="BrandonText"/>
              </a:rPr>
              <a:t>. </a:t>
            </a:r>
          </a:p>
          <a:p>
            <a:r>
              <a:rPr lang="en-GB" b="0" i="0">
                <a:solidFill>
                  <a:srgbClr val="161851"/>
                </a:solidFill>
                <a:effectLst/>
                <a:highlight>
                  <a:srgbClr val="FEFEFE"/>
                </a:highlight>
                <a:latin typeface="BrandonText"/>
              </a:rPr>
              <a:t>Leisure events like concerts or festivals fall into a different category. </a:t>
            </a:r>
          </a:p>
          <a:p>
            <a:r>
              <a:rPr lang="en-GB">
                <a:solidFill>
                  <a:srgbClr val="161851"/>
                </a:solidFill>
                <a:highlight>
                  <a:srgbClr val="FEFEFE"/>
                </a:highlight>
                <a:latin typeface="BrandonText"/>
              </a:rPr>
              <a:t>Trends in the industry now see </a:t>
            </a:r>
            <a:r>
              <a:rPr lang="en-GB" b="0" i="0">
                <a:solidFill>
                  <a:srgbClr val="161851"/>
                </a:solidFill>
                <a:effectLst/>
                <a:highlight>
                  <a:srgbClr val="FEFEFE"/>
                </a:highlight>
                <a:latin typeface="BrandonText"/>
              </a:rPr>
              <a:t>many organisers now add leisure elements to larger events to better engage attendees and create a more </a:t>
            </a:r>
            <a:r>
              <a:rPr lang="en-GB" b="1" i="0">
                <a:solidFill>
                  <a:srgbClr val="161851"/>
                </a:solidFill>
                <a:effectLst/>
                <a:highlight>
                  <a:srgbClr val="FEFEFE"/>
                </a:highlight>
                <a:latin typeface="BrandonText"/>
              </a:rPr>
              <a:t>memorable experience</a:t>
            </a:r>
            <a:r>
              <a:rPr lang="en-GB" b="0" i="0">
                <a:solidFill>
                  <a:srgbClr val="161851"/>
                </a:solidFill>
                <a:effectLst/>
                <a:highlight>
                  <a:srgbClr val="FEFEFE"/>
                </a:highlight>
                <a:latin typeface="BrandonText"/>
              </a:rPr>
              <a:t>.</a:t>
            </a:r>
          </a:p>
          <a:p>
            <a:r>
              <a:rPr lang="en-GB" b="0" i="0">
                <a:solidFill>
                  <a:srgbClr val="161851"/>
                </a:solidFill>
                <a:effectLst/>
                <a:highlight>
                  <a:srgbClr val="FEFEFE"/>
                </a:highlight>
                <a:latin typeface="BrandonText"/>
              </a:rPr>
              <a:t>Another trend of moving smaller gatherings to virtual spaces is on the rise. </a:t>
            </a:r>
            <a:endParaRPr lang="en-GB">
              <a:solidFill>
                <a:srgbClr val="161851"/>
              </a:solidFill>
              <a:highlight>
                <a:srgbClr val="FEFEFE"/>
              </a:highlight>
              <a:latin typeface="BrandonText"/>
            </a:endParaRPr>
          </a:p>
          <a:p>
            <a:r>
              <a:rPr lang="en-GB">
                <a:solidFill>
                  <a:srgbClr val="161851"/>
                </a:solidFill>
                <a:highlight>
                  <a:srgbClr val="FEFEFE"/>
                </a:highlight>
                <a:latin typeface="BrandonText"/>
              </a:rPr>
              <a:t>D</a:t>
            </a:r>
            <a:r>
              <a:rPr lang="en-GB" b="0" i="0">
                <a:solidFill>
                  <a:srgbClr val="161851"/>
                </a:solidFill>
                <a:effectLst/>
                <a:highlight>
                  <a:srgbClr val="FEFEFE"/>
                </a:highlight>
                <a:latin typeface="BrandonText"/>
              </a:rPr>
              <a:t>emand for </a:t>
            </a:r>
            <a:r>
              <a:rPr lang="en-GB" b="1" u="sng">
                <a:solidFill>
                  <a:srgbClr val="006AE1"/>
                </a:solidFill>
                <a:highlight>
                  <a:srgbClr val="FEFEFE"/>
                </a:highlight>
                <a:latin typeface="BrandonText"/>
              </a:rPr>
              <a:t>hybrid</a:t>
            </a:r>
            <a:r>
              <a:rPr lang="en-GB" b="0" i="0">
                <a:solidFill>
                  <a:srgbClr val="161851"/>
                </a:solidFill>
                <a:effectLst/>
                <a:highlight>
                  <a:srgbClr val="FEFEFE"/>
                </a:highlight>
                <a:latin typeface="BrandonText"/>
              </a:rPr>
              <a:t> and </a:t>
            </a:r>
            <a:r>
              <a:rPr lang="en-GB" b="1" i="0" u="sng">
                <a:solidFill>
                  <a:srgbClr val="006AE1"/>
                </a:solidFill>
                <a:effectLst/>
                <a:highlight>
                  <a:srgbClr val="FEFEFE"/>
                </a:highlight>
                <a:latin typeface="BrandonText"/>
              </a:rPr>
              <a:t>virtual events</a:t>
            </a:r>
            <a:r>
              <a:rPr lang="en-GB" b="0" i="0">
                <a:solidFill>
                  <a:srgbClr val="161851"/>
                </a:solidFill>
                <a:effectLst/>
                <a:highlight>
                  <a:srgbClr val="FEFEFE"/>
                </a:highlight>
                <a:latin typeface="BrandonText"/>
              </a:rPr>
              <a:t> skyrocketed due to COVID-19, changing the MICE industry.  </a:t>
            </a:r>
            <a:endParaRPr lang="en-GB"/>
          </a:p>
        </p:txBody>
      </p:sp>
    </p:spTree>
    <p:extLst>
      <p:ext uri="{BB962C8B-B14F-4D97-AF65-F5344CB8AC3E}">
        <p14:creationId xmlns:p14="http://schemas.microsoft.com/office/powerpoint/2010/main" val="31066074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24D09-CBB5-D73B-25D9-182984FEB34B}"/>
              </a:ext>
            </a:extLst>
          </p:cNvPr>
          <p:cNvSpPr>
            <a:spLocks noGrp="1"/>
          </p:cNvSpPr>
          <p:nvPr>
            <p:ph type="title"/>
          </p:nvPr>
        </p:nvSpPr>
        <p:spPr/>
        <p:txBody>
          <a:bodyPr/>
          <a:lstStyle/>
          <a:p>
            <a:r>
              <a:rPr lang="en-GB" sz="3600" b="1">
                <a:solidFill>
                  <a:srgbClr val="161851"/>
                </a:solidFill>
                <a:highlight>
                  <a:srgbClr val="FEFEFE"/>
                </a:highlight>
                <a:latin typeface="Calibri" panose="020F0502020204030204" pitchFamily="34" charset="0"/>
                <a:cs typeface="Calibri" panose="020F0502020204030204" pitchFamily="34" charset="0"/>
              </a:rPr>
              <a:t>Meetings </a:t>
            </a:r>
            <a:br>
              <a:rPr lang="en-GB" b="1" i="0">
                <a:solidFill>
                  <a:srgbClr val="161851"/>
                </a:solidFill>
                <a:effectLst/>
                <a:highlight>
                  <a:srgbClr val="FEFEFE"/>
                </a:highlight>
                <a:latin typeface="BrandonText"/>
              </a:rPr>
            </a:br>
            <a:endParaRPr lang="en-GB"/>
          </a:p>
        </p:txBody>
      </p:sp>
      <p:sp>
        <p:nvSpPr>
          <p:cNvPr id="3" name="Content Placeholder 2">
            <a:extLst>
              <a:ext uri="{FF2B5EF4-FFF2-40B4-BE49-F238E27FC236}">
                <a16:creationId xmlns:a16="http://schemas.microsoft.com/office/drawing/2014/main" id="{3B7FFA14-A576-455E-2C36-B43790935D0B}"/>
              </a:ext>
            </a:extLst>
          </p:cNvPr>
          <p:cNvSpPr>
            <a:spLocks noGrp="1"/>
          </p:cNvSpPr>
          <p:nvPr>
            <p:ph idx="1"/>
          </p:nvPr>
        </p:nvSpPr>
        <p:spPr>
          <a:xfrm>
            <a:off x="1919536" y="1412776"/>
            <a:ext cx="7886700" cy="4351338"/>
          </a:xfrm>
        </p:spPr>
        <p:txBody>
          <a:bodyPr>
            <a:normAutofit fontScale="92500" lnSpcReduction="20000"/>
          </a:bodyPr>
          <a:lstStyle/>
          <a:p>
            <a:pPr algn="l">
              <a:lnSpc>
                <a:spcPct val="150000"/>
              </a:lnSpc>
            </a:pPr>
            <a:r>
              <a:rPr lang="en-GB" b="0" i="0">
                <a:solidFill>
                  <a:srgbClr val="161851"/>
                </a:solidFill>
                <a:effectLst/>
                <a:highlight>
                  <a:srgbClr val="FEFEFE"/>
                </a:highlight>
                <a:latin typeface="Calibri" panose="020F0502020204030204" pitchFamily="34" charset="0"/>
                <a:cs typeface="Calibri" panose="020F0502020204030204" pitchFamily="34" charset="0"/>
              </a:rPr>
              <a:t>Meetings are usually a single-day event held in hotel conference rooms or at convention centres. They can vary in size from only a small group of senior executives to larger gatherings like annual shareholder meetings.  </a:t>
            </a:r>
          </a:p>
          <a:p>
            <a:pPr algn="l">
              <a:lnSpc>
                <a:spcPct val="150000"/>
              </a:lnSpc>
            </a:pPr>
            <a:r>
              <a:rPr lang="en-GB" b="0" i="0">
                <a:solidFill>
                  <a:srgbClr val="161851"/>
                </a:solidFill>
                <a:effectLst/>
                <a:highlight>
                  <a:srgbClr val="FEFEFE"/>
                </a:highlight>
                <a:latin typeface="Calibri" panose="020F0502020204030204" pitchFamily="34" charset="0"/>
                <a:cs typeface="Calibri" panose="020F0502020204030204" pitchFamily="34" charset="0"/>
              </a:rPr>
              <a:t>The purpose is to bring together people from one company, industry, or project to address challenges, discuss plans, and set goals. Catering is often kept simple and there’s rarely an entertainment program.</a:t>
            </a:r>
          </a:p>
          <a:p>
            <a:endParaRPr lang="en-GB"/>
          </a:p>
        </p:txBody>
      </p:sp>
    </p:spTree>
    <p:extLst>
      <p:ext uri="{BB962C8B-B14F-4D97-AF65-F5344CB8AC3E}">
        <p14:creationId xmlns:p14="http://schemas.microsoft.com/office/powerpoint/2010/main" val="36938219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3C068-5C95-7D96-1444-849E53182469}"/>
              </a:ext>
            </a:extLst>
          </p:cNvPr>
          <p:cNvSpPr>
            <a:spLocks noGrp="1"/>
          </p:cNvSpPr>
          <p:nvPr>
            <p:ph type="title"/>
          </p:nvPr>
        </p:nvSpPr>
        <p:spPr>
          <a:xfrm>
            <a:off x="1631504" y="105444"/>
            <a:ext cx="2949178" cy="883568"/>
          </a:xfrm>
        </p:spPr>
        <p:txBody>
          <a:bodyPr wrap="square" anchor="b">
            <a:normAutofit/>
          </a:bodyPr>
          <a:lstStyle/>
          <a:p>
            <a:r>
              <a:rPr lang="en-GB" sz="3600" b="1"/>
              <a:t>Incentives</a:t>
            </a:r>
          </a:p>
        </p:txBody>
      </p:sp>
      <p:sp>
        <p:nvSpPr>
          <p:cNvPr id="3" name="Content Placeholder 2">
            <a:extLst>
              <a:ext uri="{FF2B5EF4-FFF2-40B4-BE49-F238E27FC236}">
                <a16:creationId xmlns:a16="http://schemas.microsoft.com/office/drawing/2014/main" id="{8F0D3AB0-37EB-94CF-8914-9EF51D4E6B88}"/>
              </a:ext>
            </a:extLst>
          </p:cNvPr>
          <p:cNvSpPr>
            <a:spLocks noGrp="1"/>
          </p:cNvSpPr>
          <p:nvPr>
            <p:ph type="body" sz="half" idx="2"/>
          </p:nvPr>
        </p:nvSpPr>
        <p:spPr>
          <a:xfrm>
            <a:off x="1703512" y="1412776"/>
            <a:ext cx="5040560" cy="4456212"/>
          </a:xfrm>
        </p:spPr>
        <p:txBody>
          <a:bodyPr>
            <a:normAutofit/>
          </a:bodyPr>
          <a:lstStyle/>
          <a:p>
            <a:pPr>
              <a:lnSpc>
                <a:spcPct val="100000"/>
              </a:lnSpc>
            </a:pPr>
            <a:r>
              <a:rPr lang="en-GB" sz="2000">
                <a:highlight>
                  <a:srgbClr val="FEFEFE"/>
                </a:highlight>
              </a:rPr>
              <a:t>They include all types of travel rewards a company offers to individual staff, teams, or partners (e.g. affiliates). In this context, the goal of an incentive is to thank people for their great performance, boost morale, or increase employee loyalty.  </a:t>
            </a:r>
          </a:p>
          <a:p>
            <a:pPr>
              <a:lnSpc>
                <a:spcPct val="100000"/>
              </a:lnSpc>
            </a:pPr>
            <a:r>
              <a:rPr lang="en-GB" sz="2000">
                <a:highlight>
                  <a:srgbClr val="FEFEFE"/>
                </a:highlight>
              </a:rPr>
              <a:t>Incentives can take different forms depending on the company organising them.</a:t>
            </a:r>
          </a:p>
          <a:p>
            <a:pPr>
              <a:lnSpc>
                <a:spcPct val="100000"/>
              </a:lnSpc>
              <a:buFont typeface="Arial" panose="020B0604020202020204" pitchFamily="34" charset="0"/>
              <a:buChar char="•"/>
            </a:pPr>
            <a:r>
              <a:rPr lang="en-GB" sz="2000">
                <a:highlight>
                  <a:srgbClr val="FFFFFF"/>
                </a:highlight>
              </a:rPr>
              <a:t>Cash bonus plans</a:t>
            </a:r>
          </a:p>
          <a:p>
            <a:pPr>
              <a:lnSpc>
                <a:spcPct val="100000"/>
              </a:lnSpc>
              <a:buFont typeface="Arial" panose="020B0604020202020204" pitchFamily="34" charset="0"/>
              <a:buChar char="•"/>
            </a:pPr>
            <a:r>
              <a:rPr lang="en-GB" sz="2000">
                <a:highlight>
                  <a:srgbClr val="FFFFFF"/>
                </a:highlight>
              </a:rPr>
              <a:t>Manager equity arrangements</a:t>
            </a:r>
          </a:p>
          <a:p>
            <a:pPr>
              <a:lnSpc>
                <a:spcPct val="100000"/>
              </a:lnSpc>
              <a:buFont typeface="Arial" panose="020B0604020202020204" pitchFamily="34" charset="0"/>
              <a:buChar char="•"/>
            </a:pPr>
            <a:r>
              <a:rPr lang="en-GB" sz="2000">
                <a:highlight>
                  <a:srgbClr val="FFFFFF"/>
                </a:highlight>
              </a:rPr>
              <a:t>Share incentive plans</a:t>
            </a:r>
          </a:p>
          <a:p>
            <a:endParaRPr lang="en-GB" sz="2000">
              <a:highlight>
                <a:srgbClr val="FFFFFF"/>
              </a:highlight>
            </a:endParaRPr>
          </a:p>
          <a:p>
            <a:endParaRPr lang="en-GB" sz="2000">
              <a:highlight>
                <a:srgbClr val="FEFEFE"/>
              </a:highlight>
            </a:endParaRPr>
          </a:p>
          <a:p>
            <a:endParaRPr lang="en-GB"/>
          </a:p>
        </p:txBody>
      </p:sp>
      <p:pic>
        <p:nvPicPr>
          <p:cNvPr id="4" name="Picture 3">
            <a:extLst>
              <a:ext uri="{FF2B5EF4-FFF2-40B4-BE49-F238E27FC236}">
                <a16:creationId xmlns:a16="http://schemas.microsoft.com/office/drawing/2014/main" id="{E4F357B9-A7EE-12C1-36E6-1DD75605E13E}"/>
              </a:ext>
            </a:extLst>
          </p:cNvPr>
          <p:cNvPicPr>
            <a:picLocks noChangeAspect="1"/>
          </p:cNvPicPr>
          <p:nvPr/>
        </p:nvPicPr>
        <p:blipFill>
          <a:blip r:embed="rId2"/>
          <a:stretch>
            <a:fillRect/>
          </a:stretch>
        </p:blipFill>
        <p:spPr>
          <a:xfrm>
            <a:off x="6641034" y="2122290"/>
            <a:ext cx="3399507" cy="2603896"/>
          </a:xfrm>
          <a:prstGeom prst="rect">
            <a:avLst/>
          </a:prstGeom>
          <a:noFill/>
        </p:spPr>
      </p:pic>
    </p:spTree>
    <p:extLst>
      <p:ext uri="{BB962C8B-B14F-4D97-AF65-F5344CB8AC3E}">
        <p14:creationId xmlns:p14="http://schemas.microsoft.com/office/powerpoint/2010/main" val="214756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6BCEC-23B9-C307-C3E2-875C9DD0E4B3}"/>
              </a:ext>
            </a:extLst>
          </p:cNvPr>
          <p:cNvSpPr>
            <a:spLocks noGrp="1"/>
          </p:cNvSpPr>
          <p:nvPr>
            <p:ph type="title"/>
          </p:nvPr>
        </p:nvSpPr>
        <p:spPr>
          <a:xfrm>
            <a:off x="1574354" y="116633"/>
            <a:ext cx="7886700" cy="1325563"/>
          </a:xfrm>
        </p:spPr>
        <p:txBody>
          <a:bodyPr wrap="square" anchor="ctr">
            <a:normAutofit/>
          </a:bodyPr>
          <a:lstStyle/>
          <a:p>
            <a:r>
              <a:rPr lang="en-GB" b="1"/>
              <a:t>Conventions</a:t>
            </a:r>
            <a:r>
              <a:rPr lang="en-GB"/>
              <a:t> / </a:t>
            </a:r>
            <a:r>
              <a:rPr lang="en-GB" b="1"/>
              <a:t>conferences</a:t>
            </a:r>
            <a:r>
              <a:rPr lang="en-GB"/>
              <a:t> </a:t>
            </a:r>
          </a:p>
        </p:txBody>
      </p:sp>
      <p:sp>
        <p:nvSpPr>
          <p:cNvPr id="3" name="Content Placeholder 2">
            <a:extLst>
              <a:ext uri="{FF2B5EF4-FFF2-40B4-BE49-F238E27FC236}">
                <a16:creationId xmlns:a16="http://schemas.microsoft.com/office/drawing/2014/main" id="{D41A0EE6-BC78-72CB-D06E-34D01BBFBF8C}"/>
              </a:ext>
            </a:extLst>
          </p:cNvPr>
          <p:cNvSpPr>
            <a:spLocks noGrp="1"/>
          </p:cNvSpPr>
          <p:nvPr>
            <p:ph sz="half" idx="1"/>
          </p:nvPr>
        </p:nvSpPr>
        <p:spPr>
          <a:xfrm>
            <a:off x="1574354" y="1253331"/>
            <a:ext cx="4665662" cy="4351338"/>
          </a:xfrm>
        </p:spPr>
        <p:txBody>
          <a:bodyPr>
            <a:normAutofit fontScale="77500" lnSpcReduction="20000"/>
          </a:bodyPr>
          <a:lstStyle/>
          <a:p>
            <a:pPr>
              <a:lnSpc>
                <a:spcPct val="120000"/>
              </a:lnSpc>
            </a:pPr>
            <a:r>
              <a:rPr lang="en-GB" sz="2600">
                <a:highlight>
                  <a:srgbClr val="FEFEFE"/>
                </a:highlight>
              </a:rPr>
              <a:t>The purpose of conferences varies, but usually, they’re meant to address and find solutions to challenges in a business or industry. </a:t>
            </a:r>
          </a:p>
          <a:p>
            <a:pPr>
              <a:lnSpc>
                <a:spcPct val="120000"/>
              </a:lnSpc>
            </a:pPr>
            <a:r>
              <a:rPr lang="en-GB" sz="2600">
                <a:highlight>
                  <a:srgbClr val="FEFEFE"/>
                </a:highlight>
              </a:rPr>
              <a:t>Sharing new insights and research is a big part of that. So are networking and team-building activities. </a:t>
            </a:r>
          </a:p>
          <a:p>
            <a:pPr>
              <a:lnSpc>
                <a:spcPct val="120000"/>
              </a:lnSpc>
            </a:pPr>
            <a:r>
              <a:rPr lang="en-GB" sz="2600">
                <a:highlight>
                  <a:srgbClr val="FEFEFE"/>
                </a:highlight>
              </a:rPr>
              <a:t>Political conventions </a:t>
            </a:r>
          </a:p>
          <a:p>
            <a:pPr>
              <a:lnSpc>
                <a:spcPct val="120000"/>
              </a:lnSpc>
            </a:pPr>
            <a:r>
              <a:rPr lang="en-GB" sz="2600">
                <a:highlight>
                  <a:srgbClr val="FEFEFE"/>
                </a:highlight>
              </a:rPr>
              <a:t>Other types?</a:t>
            </a:r>
          </a:p>
          <a:p>
            <a:pPr>
              <a:lnSpc>
                <a:spcPct val="120000"/>
              </a:lnSpc>
            </a:pPr>
            <a:r>
              <a:rPr lang="en-GB" sz="2600">
                <a:highlight>
                  <a:srgbClr val="FEFEFE"/>
                </a:highlight>
              </a:rPr>
              <a:t>Medical conventions </a:t>
            </a:r>
          </a:p>
          <a:p>
            <a:pPr>
              <a:lnSpc>
                <a:spcPct val="120000"/>
              </a:lnSpc>
            </a:pPr>
            <a:r>
              <a:rPr lang="en-GB" sz="2600">
                <a:highlight>
                  <a:srgbClr val="FEFEFE"/>
                </a:highlight>
              </a:rPr>
              <a:t>Others? </a:t>
            </a:r>
          </a:p>
          <a:p>
            <a:endParaRPr lang="en-GB"/>
          </a:p>
        </p:txBody>
      </p:sp>
      <p:pic>
        <p:nvPicPr>
          <p:cNvPr id="1026" name="Picture 2" descr="Political Conventions Will Likely Never Be The Same : NPR">
            <a:extLst>
              <a:ext uri="{FF2B5EF4-FFF2-40B4-BE49-F238E27FC236}">
                <a16:creationId xmlns:a16="http://schemas.microsoft.com/office/drawing/2014/main" id="{528631C0-06BA-F056-CC37-5915B2EA64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67769" y="834962"/>
            <a:ext cx="3886200" cy="2594038"/>
          </a:xfrm>
          <a:prstGeom prst="rect">
            <a:avLst/>
          </a:prstGeom>
          <a:solidFill>
            <a:srgbClr val="FFFFFF"/>
          </a:solidFill>
        </p:spPr>
      </p:pic>
      <p:pic>
        <p:nvPicPr>
          <p:cNvPr id="4" name="Picture 3">
            <a:extLst>
              <a:ext uri="{FF2B5EF4-FFF2-40B4-BE49-F238E27FC236}">
                <a16:creationId xmlns:a16="http://schemas.microsoft.com/office/drawing/2014/main" id="{0F9C74D0-EA0A-2284-B23D-09DA9015DDB9}"/>
              </a:ext>
            </a:extLst>
          </p:cNvPr>
          <p:cNvPicPr>
            <a:picLocks noChangeAspect="1"/>
          </p:cNvPicPr>
          <p:nvPr/>
        </p:nvPicPr>
        <p:blipFill>
          <a:blip r:embed="rId3"/>
          <a:stretch>
            <a:fillRect/>
          </a:stretch>
        </p:blipFill>
        <p:spPr>
          <a:xfrm>
            <a:off x="6298805" y="3789040"/>
            <a:ext cx="4255165" cy="1934166"/>
          </a:xfrm>
          <a:prstGeom prst="rect">
            <a:avLst/>
          </a:prstGeom>
        </p:spPr>
      </p:pic>
    </p:spTree>
    <p:extLst>
      <p:ext uri="{BB962C8B-B14F-4D97-AF65-F5344CB8AC3E}">
        <p14:creationId xmlns:p14="http://schemas.microsoft.com/office/powerpoint/2010/main" val="1143819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7952-831D-3C83-BBFA-559B9E4E0E98}"/>
              </a:ext>
            </a:extLst>
          </p:cNvPr>
          <p:cNvSpPr>
            <a:spLocks noGrp="1"/>
          </p:cNvSpPr>
          <p:nvPr>
            <p:ph type="title"/>
          </p:nvPr>
        </p:nvSpPr>
        <p:spPr>
          <a:xfrm>
            <a:off x="1648595" y="56356"/>
            <a:ext cx="7886700" cy="1325563"/>
          </a:xfrm>
        </p:spPr>
        <p:txBody>
          <a:bodyPr wrap="square" anchor="ctr">
            <a:normAutofit/>
          </a:bodyPr>
          <a:lstStyle/>
          <a:p>
            <a:r>
              <a:rPr lang="en-GB" b="1" i="0">
                <a:effectLst/>
                <a:highlight>
                  <a:srgbClr val="FEFEFE"/>
                </a:highlight>
              </a:rPr>
              <a:t>Exhibitions </a:t>
            </a:r>
            <a:br>
              <a:rPr lang="en-GB" b="1" i="0">
                <a:effectLst/>
                <a:highlight>
                  <a:srgbClr val="FEFEFE"/>
                </a:highlight>
              </a:rPr>
            </a:br>
            <a:endParaRPr lang="en-GB"/>
          </a:p>
        </p:txBody>
      </p:sp>
      <p:sp>
        <p:nvSpPr>
          <p:cNvPr id="3" name="Content Placeholder 2">
            <a:extLst>
              <a:ext uri="{FF2B5EF4-FFF2-40B4-BE49-F238E27FC236}">
                <a16:creationId xmlns:a16="http://schemas.microsoft.com/office/drawing/2014/main" id="{09622971-C0F1-CB6C-FA1D-86C38D27B991}"/>
              </a:ext>
            </a:extLst>
          </p:cNvPr>
          <p:cNvSpPr>
            <a:spLocks noGrp="1"/>
          </p:cNvSpPr>
          <p:nvPr>
            <p:ph sz="half" idx="1"/>
          </p:nvPr>
        </p:nvSpPr>
        <p:spPr>
          <a:xfrm>
            <a:off x="1680204" y="1124744"/>
            <a:ext cx="4919852" cy="4608512"/>
          </a:xfrm>
        </p:spPr>
        <p:txBody>
          <a:bodyPr>
            <a:normAutofit fontScale="77500" lnSpcReduction="20000"/>
          </a:bodyPr>
          <a:lstStyle/>
          <a:p>
            <a:pPr>
              <a:lnSpc>
                <a:spcPct val="120000"/>
              </a:lnSpc>
            </a:pPr>
            <a:r>
              <a:rPr lang="en-GB" sz="2400">
                <a:highlight>
                  <a:srgbClr val="FEFEFE"/>
                </a:highlight>
              </a:rPr>
              <a:t>Also referred to as trade shows, exhibitions big events that draw thousands of visitors and exhibitors from around the world. </a:t>
            </a:r>
          </a:p>
          <a:p>
            <a:pPr>
              <a:lnSpc>
                <a:spcPct val="120000"/>
              </a:lnSpc>
            </a:pPr>
            <a:r>
              <a:rPr lang="en-GB" sz="2400">
                <a:highlight>
                  <a:srgbClr val="FEFEFE"/>
                </a:highlight>
              </a:rPr>
              <a:t>Last anywhere from several days to a week. Exhibitions are usually very industry-specific and have a well-defined target market. </a:t>
            </a:r>
          </a:p>
          <a:p>
            <a:pPr>
              <a:lnSpc>
                <a:spcPct val="120000"/>
              </a:lnSpc>
            </a:pPr>
            <a:r>
              <a:rPr lang="en-GB" sz="2400">
                <a:highlight>
                  <a:srgbClr val="FEFEFE"/>
                </a:highlight>
              </a:rPr>
              <a:t>Exhibitors go to </a:t>
            </a:r>
            <a:r>
              <a:rPr lang="en-GB" sz="2400" b="1" u="sng">
                <a:highlight>
                  <a:srgbClr val="FEFEFE"/>
                </a:highlight>
                <a:hlinkClick r:id="rId2"/>
              </a:rPr>
              <a:t>trade shows</a:t>
            </a:r>
            <a:r>
              <a:rPr lang="en-GB" sz="2400">
                <a:highlight>
                  <a:srgbClr val="FEFEFE"/>
                </a:highlight>
              </a:rPr>
              <a:t> to present and promote their product or service, drive business, and liaise with existing and potential partners. </a:t>
            </a:r>
          </a:p>
          <a:p>
            <a:pPr>
              <a:lnSpc>
                <a:spcPct val="120000"/>
              </a:lnSpc>
            </a:pPr>
            <a:r>
              <a:rPr lang="en-GB" sz="2400">
                <a:highlight>
                  <a:srgbClr val="FEFEFE"/>
                </a:highlight>
              </a:rPr>
              <a:t>Industry professionals go to network, find clients or jobs, and discover new ways to solve problems.  </a:t>
            </a:r>
          </a:p>
          <a:p>
            <a:endParaRPr lang="en-GB" sz="1800"/>
          </a:p>
        </p:txBody>
      </p:sp>
      <p:pic>
        <p:nvPicPr>
          <p:cNvPr id="4" name="Picture 3">
            <a:extLst>
              <a:ext uri="{FF2B5EF4-FFF2-40B4-BE49-F238E27FC236}">
                <a16:creationId xmlns:a16="http://schemas.microsoft.com/office/drawing/2014/main" id="{98D44BE8-763A-8A11-D1FF-AB8F5CE2EEB6}"/>
              </a:ext>
            </a:extLst>
          </p:cNvPr>
          <p:cNvPicPr>
            <a:picLocks noChangeAspect="1"/>
          </p:cNvPicPr>
          <p:nvPr/>
        </p:nvPicPr>
        <p:blipFill>
          <a:blip r:embed="rId3"/>
          <a:srcRect l="20501" r="29261" b="-1"/>
          <a:stretch/>
        </p:blipFill>
        <p:spPr>
          <a:xfrm>
            <a:off x="6600056" y="996183"/>
            <a:ext cx="3886200" cy="4351338"/>
          </a:xfrm>
          <a:prstGeom prst="rect">
            <a:avLst/>
          </a:prstGeom>
          <a:noFill/>
        </p:spPr>
      </p:pic>
    </p:spTree>
    <p:extLst>
      <p:ext uri="{BB962C8B-B14F-4D97-AF65-F5344CB8AC3E}">
        <p14:creationId xmlns:p14="http://schemas.microsoft.com/office/powerpoint/2010/main" val="21007862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207BDE-0B22-4C6A-744D-DB9B11C793CD}"/>
              </a:ext>
            </a:extLst>
          </p:cNvPr>
          <p:cNvSpPr txBox="1"/>
          <p:nvPr/>
        </p:nvSpPr>
        <p:spPr>
          <a:xfrm>
            <a:off x="1631644" y="5453083"/>
            <a:ext cx="9892862" cy="461665"/>
          </a:xfrm>
          <a:prstGeom prst="rect">
            <a:avLst/>
          </a:prstGeom>
          <a:noFill/>
        </p:spPr>
        <p:txBody>
          <a:bodyPr wrap="square">
            <a:spAutoFit/>
          </a:bodyPr>
          <a:lstStyle/>
          <a:p>
            <a:r>
              <a:rPr lang="en-GB" sz="2400" err="1">
                <a:hlinkClick r:id="rId2"/>
              </a:rPr>
              <a:t>Tech:Forward</a:t>
            </a:r>
            <a:r>
              <a:rPr lang="en-GB" sz="2400">
                <a:hlinkClick r:id="rId2"/>
              </a:rPr>
              <a:t> approach to a tech transformation | McKinsey</a:t>
            </a:r>
            <a:endParaRPr lang="en-GB" sz="2400"/>
          </a:p>
        </p:txBody>
      </p:sp>
      <p:sp>
        <p:nvSpPr>
          <p:cNvPr id="5" name="TextBox 4">
            <a:extLst>
              <a:ext uri="{FF2B5EF4-FFF2-40B4-BE49-F238E27FC236}">
                <a16:creationId xmlns:a16="http://schemas.microsoft.com/office/drawing/2014/main" id="{9D28B164-916A-F4DE-B150-D33496556FF9}"/>
              </a:ext>
            </a:extLst>
          </p:cNvPr>
          <p:cNvSpPr txBox="1"/>
          <p:nvPr/>
        </p:nvSpPr>
        <p:spPr>
          <a:xfrm>
            <a:off x="60522" y="759465"/>
            <a:ext cx="10499834" cy="4832092"/>
          </a:xfrm>
          <a:prstGeom prst="rect">
            <a:avLst/>
          </a:prstGeom>
          <a:noFill/>
        </p:spPr>
        <p:txBody>
          <a:bodyPr wrap="square">
            <a:spAutoFit/>
          </a:bodyPr>
          <a:lstStyle/>
          <a:p>
            <a:pPr marL="342900" indent="-342900">
              <a:buFont typeface="Arial" panose="020B0604020202020204" pitchFamily="34" charset="0"/>
              <a:buChar char="•"/>
            </a:pPr>
            <a:r>
              <a:rPr lang="en-GB" sz="2200"/>
              <a:t>Focusing on building communities and </a:t>
            </a:r>
            <a:r>
              <a:rPr lang="en-GB" sz="2200" b="1"/>
              <a:t>authentic in-person connections </a:t>
            </a:r>
            <a:r>
              <a:rPr lang="en-GB" sz="2200"/>
              <a:t>- surprising, delightful and must-return experiences – many of which include a tech-forward element. these special moments and feel-good sensations should outlast the memories.</a:t>
            </a:r>
          </a:p>
          <a:p>
            <a:endParaRPr lang="en-GB" sz="2200"/>
          </a:p>
          <a:p>
            <a:pPr marL="342900" indent="-342900">
              <a:buFont typeface="Arial" panose="020B0604020202020204" pitchFamily="34" charset="0"/>
              <a:buChar char="•"/>
            </a:pPr>
            <a:r>
              <a:rPr lang="en-GB" sz="2200" b="1"/>
              <a:t>Virtual venues </a:t>
            </a:r>
            <a:r>
              <a:rPr lang="en-GB" sz="2200"/>
              <a:t>from Zoom to Google Meet remain an attractive option for attendees -grow their overall attendee base - virtual ticket prices often are lower than their in-person ticket prices. Many event creators in the UK (39%) and Ireland (40%) say they price virtual tickets at the same level as in-person hosting virtual events (or simply host them as an emergency option) are missing out on a potential revenue opportunity.</a:t>
            </a:r>
          </a:p>
          <a:p>
            <a:pPr marL="342900" indent="-342900">
              <a:buFont typeface="Arial" panose="020B0604020202020204" pitchFamily="34" charset="0"/>
              <a:buChar char="•"/>
            </a:pPr>
            <a:endParaRPr lang="en-GB" sz="2200"/>
          </a:p>
          <a:p>
            <a:pPr marL="342900" indent="-342900">
              <a:buFont typeface="Arial" panose="020B0604020202020204" pitchFamily="34" charset="0"/>
              <a:buChar char="•"/>
            </a:pPr>
            <a:r>
              <a:rPr lang="en-GB" sz="2200"/>
              <a:t>Events that depend heavily on </a:t>
            </a:r>
            <a:r>
              <a:rPr lang="en-GB" sz="2200" b="1"/>
              <a:t>corporate and brand sponsorship </a:t>
            </a:r>
            <a:r>
              <a:rPr lang="en-GB" sz="2200"/>
              <a:t>are likely to face pressure as companies cut advertising and promotional budgets. In fact, 16% of creators in the UK and 28% in Ireland cited securing sponsorship as one of the biggest challenges they’ll face in 2023. </a:t>
            </a:r>
          </a:p>
        </p:txBody>
      </p:sp>
      <p:sp>
        <p:nvSpPr>
          <p:cNvPr id="6" name="Title 1">
            <a:extLst>
              <a:ext uri="{FF2B5EF4-FFF2-40B4-BE49-F238E27FC236}">
                <a16:creationId xmlns:a16="http://schemas.microsoft.com/office/drawing/2014/main" id="{68DEB4BA-6B78-5D6B-99F9-4E4C31072357}"/>
              </a:ext>
            </a:extLst>
          </p:cNvPr>
          <p:cNvSpPr txBox="1">
            <a:spLocks/>
          </p:cNvSpPr>
          <p:nvPr/>
        </p:nvSpPr>
        <p:spPr>
          <a:xfrm>
            <a:off x="156298" y="185256"/>
            <a:ext cx="7886700" cy="400050"/>
          </a:xfrm>
          <a:prstGeom prst="rect">
            <a:avLst/>
          </a:prstGeom>
        </p:spPr>
        <p:txBody>
          <a:bodyPr rtlCol="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sz="3600" b="1"/>
              <a:t>Experience Economy</a:t>
            </a:r>
          </a:p>
        </p:txBody>
      </p:sp>
    </p:spTree>
    <p:extLst>
      <p:ext uri="{BB962C8B-B14F-4D97-AF65-F5344CB8AC3E}">
        <p14:creationId xmlns:p14="http://schemas.microsoft.com/office/powerpoint/2010/main" val="99286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B89B7-21A7-454B-4D90-E39CB166F605}"/>
              </a:ext>
            </a:extLst>
          </p:cNvPr>
          <p:cNvSpPr>
            <a:spLocks noGrp="1"/>
          </p:cNvSpPr>
          <p:nvPr>
            <p:ph type="title"/>
          </p:nvPr>
        </p:nvSpPr>
        <p:spPr>
          <a:xfrm>
            <a:off x="131072" y="65438"/>
            <a:ext cx="7886700" cy="400050"/>
          </a:xfrm>
        </p:spPr>
        <p:txBody>
          <a:bodyPr rtlCol="0">
            <a:noAutofit/>
          </a:bodyPr>
          <a:lstStyle/>
          <a:p>
            <a:pPr>
              <a:defRPr/>
            </a:pPr>
            <a:r>
              <a:rPr lang="en-GB" sz="3600">
                <a:ea typeface="MS PMincho" panose="020B0400000000000000" pitchFamily="18" charset="-128"/>
              </a:rPr>
              <a:t>Experience Economy</a:t>
            </a:r>
          </a:p>
        </p:txBody>
      </p:sp>
      <p:sp>
        <p:nvSpPr>
          <p:cNvPr id="3" name="Content Placeholder 2">
            <a:extLst>
              <a:ext uri="{FF2B5EF4-FFF2-40B4-BE49-F238E27FC236}">
                <a16:creationId xmlns:a16="http://schemas.microsoft.com/office/drawing/2014/main" id="{A4913DD2-8B34-CC26-6EAB-BD079E5FA97C}"/>
              </a:ext>
            </a:extLst>
          </p:cNvPr>
          <p:cNvSpPr>
            <a:spLocks noGrp="1"/>
          </p:cNvSpPr>
          <p:nvPr>
            <p:ph idx="1"/>
          </p:nvPr>
        </p:nvSpPr>
        <p:spPr>
          <a:xfrm>
            <a:off x="176575" y="515939"/>
            <a:ext cx="8734096" cy="5661025"/>
          </a:xfrm>
        </p:spPr>
        <p:txBody>
          <a:bodyPr>
            <a:normAutofit fontScale="32500" lnSpcReduction="20000"/>
          </a:bodyPr>
          <a:lstStyle/>
          <a:p>
            <a:pPr>
              <a:lnSpc>
                <a:spcPct val="120000"/>
              </a:lnSpc>
              <a:defRPr/>
            </a:pPr>
            <a:r>
              <a:rPr lang="en-GB" sz="6200" b="1">
                <a:solidFill>
                  <a:srgbClr val="4B4D63"/>
                </a:solidFill>
              </a:rPr>
              <a:t>‘Insufficient budget’ </a:t>
            </a:r>
            <a:r>
              <a:rPr lang="en-GB" sz="6200">
                <a:solidFill>
                  <a:srgbClr val="4B4D63"/>
                </a:solidFill>
              </a:rPr>
              <a:t>was the most commonly cited challenge for 2023 (28% in the UK and 39% in Ireland ) -  2023 will see event creators trying to </a:t>
            </a:r>
            <a:r>
              <a:rPr lang="en-GB" sz="6200">
                <a:solidFill>
                  <a:srgbClr val="1E0A3C"/>
                </a:solidFill>
              </a:rPr>
              <a:t>increase event income</a:t>
            </a:r>
            <a:r>
              <a:rPr lang="en-GB" sz="6200">
                <a:solidFill>
                  <a:srgbClr val="4B4D63"/>
                </a:solidFill>
              </a:rPr>
              <a:t> and do more with less. This extends to marketing with ‘free’ channels, such as word-of-mouth and organic social, to help creators connect with attendees. </a:t>
            </a:r>
          </a:p>
          <a:p>
            <a:pPr>
              <a:lnSpc>
                <a:spcPct val="120000"/>
              </a:lnSpc>
              <a:defRPr/>
            </a:pPr>
            <a:r>
              <a:rPr lang="en-GB" sz="6200" b="1">
                <a:solidFill>
                  <a:srgbClr val="4B4D63"/>
                </a:solidFill>
              </a:rPr>
              <a:t>The top effective tactics creators use to </a:t>
            </a:r>
            <a:r>
              <a:rPr lang="en-GB" sz="6200" b="1">
                <a:solidFill>
                  <a:srgbClr val="1E0A3C"/>
                </a:solidFill>
              </a:rPr>
              <a:t>promote their events</a:t>
            </a:r>
            <a:r>
              <a:rPr lang="en-GB" sz="6200" b="1">
                <a:solidFill>
                  <a:srgbClr val="4B4D63"/>
                </a:solidFill>
              </a:rPr>
              <a:t> are organic (unpaid) social media </a:t>
            </a:r>
            <a:r>
              <a:rPr lang="en-GB" sz="6200">
                <a:solidFill>
                  <a:srgbClr val="4B4D63"/>
                </a:solidFill>
              </a:rPr>
              <a:t>(43% UK and 36% Ireland), email marketing (40% UK and 30% Ireland) and social ads (19% UK and 29% Ireland). However, these two regions are among the lowest when it comes to content marketing – only 16% of creators in the UK cite this as an effective tactic compared to the global average of 21% </a:t>
            </a:r>
          </a:p>
          <a:p>
            <a:pPr>
              <a:lnSpc>
                <a:spcPct val="120000"/>
              </a:lnSpc>
              <a:defRPr/>
            </a:pPr>
            <a:r>
              <a:rPr lang="en-GB" sz="6200" b="1">
                <a:solidFill>
                  <a:srgbClr val="4B4D63"/>
                </a:solidFill>
              </a:rPr>
              <a:t>Social media isn’t only about promoting events</a:t>
            </a:r>
            <a:r>
              <a:rPr lang="en-GB" sz="6200">
                <a:solidFill>
                  <a:srgbClr val="4B4D63"/>
                </a:solidFill>
              </a:rPr>
              <a:t>; it has also become </a:t>
            </a:r>
            <a:r>
              <a:rPr lang="en-GB" sz="6200" b="1">
                <a:solidFill>
                  <a:srgbClr val="4B4D63"/>
                </a:solidFill>
              </a:rPr>
              <a:t>an event destination in and of itself</a:t>
            </a:r>
            <a:r>
              <a:rPr lang="en-GB" sz="6200">
                <a:solidFill>
                  <a:srgbClr val="4B4D63"/>
                </a:solidFill>
              </a:rPr>
              <a:t>. Creators can use Facebook Live, Instagram Live or TikTok live to live stream events for fans and </a:t>
            </a:r>
            <a:r>
              <a:rPr lang="en-GB" sz="6200">
                <a:solidFill>
                  <a:srgbClr val="1E0A3C"/>
                </a:solidFill>
                <a:hlinkClick r:id="rId3"/>
              </a:rPr>
              <a:t>engage with audiences</a:t>
            </a:r>
            <a:r>
              <a:rPr lang="en-GB" sz="6200">
                <a:solidFill>
                  <a:srgbClr val="4B4D63"/>
                </a:solidFill>
              </a:rPr>
              <a:t> one-to-one. This is especially true for creators who want to attract young fans.</a:t>
            </a:r>
            <a:endParaRPr lang="en-GB" sz="6200">
              <a:solidFill>
                <a:srgbClr val="324B8C"/>
              </a:solidFill>
            </a:endParaRPr>
          </a:p>
          <a:p>
            <a:pPr>
              <a:defRPr/>
            </a:pPr>
            <a:endParaRPr lang="en-GB">
              <a:solidFill>
                <a:srgbClr val="324B8C"/>
              </a:solidFill>
              <a:latin typeface="Neue Plak Text"/>
            </a:endParaRPr>
          </a:p>
        </p:txBody>
      </p:sp>
      <p:pic>
        <p:nvPicPr>
          <p:cNvPr id="5" name="Picture 4">
            <a:extLst>
              <a:ext uri="{FF2B5EF4-FFF2-40B4-BE49-F238E27FC236}">
                <a16:creationId xmlns:a16="http://schemas.microsoft.com/office/drawing/2014/main" id="{CF249124-439A-BBC2-2536-A111FD61CA05}"/>
              </a:ext>
            </a:extLst>
          </p:cNvPr>
          <p:cNvPicPr>
            <a:picLocks noChangeAspect="1"/>
          </p:cNvPicPr>
          <p:nvPr/>
        </p:nvPicPr>
        <p:blipFill rotWithShape="1">
          <a:blip r:embed="rId4"/>
          <a:srcRect l="8027" t="26114" r="8540" b="23954"/>
          <a:stretch/>
        </p:blipFill>
        <p:spPr>
          <a:xfrm>
            <a:off x="8860220" y="3619674"/>
            <a:ext cx="3281329" cy="196447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2BA08-4D2B-6153-24CD-735D32F3A8BB}"/>
              </a:ext>
            </a:extLst>
          </p:cNvPr>
          <p:cNvPicPr>
            <a:picLocks noChangeAspect="1"/>
          </p:cNvPicPr>
          <p:nvPr/>
        </p:nvPicPr>
        <p:blipFill>
          <a:blip r:embed="rId2"/>
          <a:stretch>
            <a:fillRect/>
          </a:stretch>
        </p:blipFill>
        <p:spPr>
          <a:xfrm>
            <a:off x="9370244" y="4953782"/>
            <a:ext cx="2771775" cy="1647825"/>
          </a:xfrm>
          <a:prstGeom prst="rect">
            <a:avLst/>
          </a:prstGeom>
        </p:spPr>
      </p:pic>
      <p:sp>
        <p:nvSpPr>
          <p:cNvPr id="43010" name="Title 1">
            <a:extLst>
              <a:ext uri="{FF2B5EF4-FFF2-40B4-BE49-F238E27FC236}">
                <a16:creationId xmlns:a16="http://schemas.microsoft.com/office/drawing/2014/main" id="{847E2D0A-A637-A331-2C5E-27846B51B05C}"/>
              </a:ext>
            </a:extLst>
          </p:cNvPr>
          <p:cNvSpPr>
            <a:spLocks noGrp="1" noChangeArrowheads="1"/>
          </p:cNvSpPr>
          <p:nvPr>
            <p:ph type="title"/>
          </p:nvPr>
        </p:nvSpPr>
        <p:spPr>
          <a:xfrm>
            <a:off x="125599" y="0"/>
            <a:ext cx="10515600" cy="1325563"/>
          </a:xfrm>
        </p:spPr>
        <p:txBody>
          <a:bodyPr/>
          <a:lstStyle/>
          <a:p>
            <a:r>
              <a:rPr lang="en-GB" altLang="en-US" sz="4000" b="1">
                <a:solidFill>
                  <a:srgbClr val="1E0A3C"/>
                </a:solidFill>
              </a:rPr>
              <a:t>How does event sponsorship work?</a:t>
            </a:r>
            <a:br>
              <a:rPr lang="en-GB" altLang="en-US" b="1">
                <a:solidFill>
                  <a:srgbClr val="1E0A3C"/>
                </a:solidFill>
              </a:rPr>
            </a:br>
            <a:endParaRPr lang="en-GB" altLang="en-US"/>
          </a:p>
        </p:txBody>
      </p:sp>
      <p:sp>
        <p:nvSpPr>
          <p:cNvPr id="43011" name="Content Placeholder 2">
            <a:extLst>
              <a:ext uri="{FF2B5EF4-FFF2-40B4-BE49-F238E27FC236}">
                <a16:creationId xmlns:a16="http://schemas.microsoft.com/office/drawing/2014/main" id="{3C25CE0B-C92B-839B-A3AF-D876745B5687}"/>
              </a:ext>
            </a:extLst>
          </p:cNvPr>
          <p:cNvSpPr>
            <a:spLocks noGrp="1" noChangeArrowheads="1"/>
          </p:cNvSpPr>
          <p:nvPr>
            <p:ph idx="1"/>
          </p:nvPr>
        </p:nvSpPr>
        <p:spPr bwMode="auto">
          <a:xfrm>
            <a:off x="49981" y="1253331"/>
            <a:ext cx="9612239" cy="4351338"/>
          </a:xfrm>
        </p:spPr>
        <p:txBody>
          <a:bodyPr wrap="square" numCol="1" anchor="t" anchorCtr="0" compatLnSpc="1">
            <a:prstTxWarp prst="textNoShape">
              <a:avLst/>
            </a:prstTxWarp>
            <a:normAutofit lnSpcReduction="10000"/>
          </a:bodyPr>
          <a:lstStyle/>
          <a:p>
            <a:r>
              <a:rPr lang="en-GB" altLang="en-US">
                <a:solidFill>
                  <a:srgbClr val="4B4D63"/>
                </a:solidFill>
              </a:rPr>
              <a:t>A business or some other organisation provides financial assistance or resources to help facilitate the planning and operation of an event.</a:t>
            </a:r>
          </a:p>
          <a:p>
            <a:r>
              <a:rPr lang="en-GB" altLang="en-US" b="1">
                <a:solidFill>
                  <a:srgbClr val="4B4D63"/>
                </a:solidFill>
              </a:rPr>
              <a:t>Different types:</a:t>
            </a:r>
          </a:p>
          <a:p>
            <a:r>
              <a:rPr lang="en-GB" altLang="en-US" b="1">
                <a:solidFill>
                  <a:srgbClr val="4B4D63"/>
                </a:solidFill>
              </a:rPr>
              <a:t>Monetary sponsorship:</a:t>
            </a:r>
            <a:r>
              <a:rPr lang="en-GB" altLang="en-US">
                <a:solidFill>
                  <a:srgbClr val="4B4D63"/>
                </a:solidFill>
              </a:rPr>
              <a:t> a cash injection to support an event </a:t>
            </a:r>
          </a:p>
          <a:p>
            <a:r>
              <a:rPr lang="en-GB" altLang="en-US" b="1">
                <a:solidFill>
                  <a:srgbClr val="4B4D63"/>
                </a:solidFill>
              </a:rPr>
              <a:t>In-kind sponsorship: </a:t>
            </a:r>
            <a:r>
              <a:rPr lang="en-GB" altLang="en-US">
                <a:solidFill>
                  <a:srgbClr val="4B4D63"/>
                </a:solidFill>
              </a:rPr>
              <a:t>when sponsors provide goods or services instead of monetary support </a:t>
            </a:r>
          </a:p>
          <a:p>
            <a:r>
              <a:rPr lang="en-GB" altLang="en-US" b="1">
                <a:solidFill>
                  <a:srgbClr val="4B4D63"/>
                </a:solidFill>
              </a:rPr>
              <a:t>Brand sponsorship (or brand partnership):</a:t>
            </a:r>
            <a:r>
              <a:rPr lang="en-GB" altLang="en-US">
                <a:solidFill>
                  <a:srgbClr val="4B4D63"/>
                </a:solidFill>
              </a:rPr>
              <a:t> when you accept resources from a company and offer them access to your name, branding, and reputation as a result</a:t>
            </a:r>
          </a:p>
          <a:p>
            <a:pPr marL="0" indent="0">
              <a:buNone/>
            </a:pPr>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0762-7001-1F71-333A-EF6EB0F7F51B}"/>
              </a:ext>
            </a:extLst>
          </p:cNvPr>
          <p:cNvSpPr>
            <a:spLocks noGrp="1"/>
          </p:cNvSpPr>
          <p:nvPr>
            <p:ph type="title"/>
          </p:nvPr>
        </p:nvSpPr>
        <p:spPr>
          <a:xfrm>
            <a:off x="838200" y="365125"/>
            <a:ext cx="10515600" cy="1325563"/>
          </a:xfrm>
        </p:spPr>
        <p:txBody>
          <a:bodyPr anchor="ctr">
            <a:normAutofit/>
          </a:bodyPr>
          <a:lstStyle/>
          <a:p>
            <a:r>
              <a:rPr lang="en-GB"/>
              <a:t>Task</a:t>
            </a:r>
            <a:br>
              <a:rPr lang="en-GB"/>
            </a:br>
            <a:endParaRPr lang="en-GB"/>
          </a:p>
        </p:txBody>
      </p:sp>
      <p:sp>
        <p:nvSpPr>
          <p:cNvPr id="3" name="Content Placeholder 2">
            <a:extLst>
              <a:ext uri="{FF2B5EF4-FFF2-40B4-BE49-F238E27FC236}">
                <a16:creationId xmlns:a16="http://schemas.microsoft.com/office/drawing/2014/main" id="{DE322908-7C26-DB7B-FFE3-D2C2752C4E93}"/>
              </a:ext>
            </a:extLst>
          </p:cNvPr>
          <p:cNvSpPr>
            <a:spLocks noGrp="1"/>
          </p:cNvSpPr>
          <p:nvPr>
            <p:ph sz="half" idx="1"/>
          </p:nvPr>
        </p:nvSpPr>
        <p:spPr>
          <a:xfrm>
            <a:off x="838200" y="1825625"/>
            <a:ext cx="5181600" cy="4351338"/>
          </a:xfrm>
        </p:spPr>
        <p:txBody>
          <a:bodyPr>
            <a:normAutofit/>
          </a:bodyPr>
          <a:lstStyle/>
          <a:p>
            <a:pPr>
              <a:lnSpc>
                <a:spcPct val="150000"/>
              </a:lnSpc>
            </a:pPr>
            <a:r>
              <a:rPr lang="en-GB"/>
              <a:t>Choose one of the festivals, conferences or events you have been to and consider the sponsorship opportunities to discuss.</a:t>
            </a:r>
          </a:p>
        </p:txBody>
      </p:sp>
      <p:pic>
        <p:nvPicPr>
          <p:cNvPr id="4" name="Picture 3">
            <a:extLst>
              <a:ext uri="{FF2B5EF4-FFF2-40B4-BE49-F238E27FC236}">
                <a16:creationId xmlns:a16="http://schemas.microsoft.com/office/drawing/2014/main" id="{546CAE7F-F303-74FA-313E-ABFC7D2E18EA}"/>
              </a:ext>
            </a:extLst>
          </p:cNvPr>
          <p:cNvPicPr>
            <a:picLocks noChangeAspect="1"/>
          </p:cNvPicPr>
          <p:nvPr/>
        </p:nvPicPr>
        <p:blipFill>
          <a:blip r:embed="rId2"/>
          <a:srcRect l="9357" r="31104" b="1"/>
          <a:stretch/>
        </p:blipFill>
        <p:spPr>
          <a:xfrm>
            <a:off x="6096000" y="1027906"/>
            <a:ext cx="5181600" cy="4351338"/>
          </a:xfrm>
          <a:prstGeom prst="rect">
            <a:avLst/>
          </a:prstGeom>
          <a:noFill/>
        </p:spPr>
      </p:pic>
    </p:spTree>
    <p:extLst>
      <p:ext uri="{BB962C8B-B14F-4D97-AF65-F5344CB8AC3E}">
        <p14:creationId xmlns:p14="http://schemas.microsoft.com/office/powerpoint/2010/main" val="13760144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up of coffee on a wood sign&#10;&#10;Description automatically generated">
            <a:extLst>
              <a:ext uri="{FF2B5EF4-FFF2-40B4-BE49-F238E27FC236}">
                <a16:creationId xmlns:a16="http://schemas.microsoft.com/office/drawing/2014/main" id="{DE209A45-6E2B-12CF-8E94-D34601AD7C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9576" y="456380"/>
            <a:ext cx="7344816" cy="4874287"/>
          </a:xfrm>
          <a:prstGeom prst="rect">
            <a:avLst/>
          </a:prstGeom>
        </p:spPr>
      </p:pic>
    </p:spTree>
    <p:extLst>
      <p:ext uri="{BB962C8B-B14F-4D97-AF65-F5344CB8AC3E}">
        <p14:creationId xmlns:p14="http://schemas.microsoft.com/office/powerpoint/2010/main" val="1832012971"/>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HATM 23-24 PPT Template_</Template>
  <Application>Microsoft Office PowerPoint</Application>
  <PresentationFormat>Widescreen</PresentationFormat>
  <Slides>33</Slides>
  <Notes>12</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HATM 23-24 PPT Template_</vt:lpstr>
      <vt:lpstr>BMTP6017 Festivals Conventions and Events Management</vt:lpstr>
      <vt:lpstr>Session Outcomes</vt:lpstr>
      <vt:lpstr>Module aim</vt:lpstr>
      <vt:lpstr>Assessments</vt:lpstr>
      <vt:lpstr>Assignment 1 : 2500 word Essay –  Assignment 1: Essay ‘The Complex Evolution of the Events Industry in the Modern Era’.</vt:lpstr>
      <vt:lpstr>You are asked to choose a MICE  event, either COMMUNITY or GLOBAL.  </vt:lpstr>
      <vt:lpstr>PowerPoint Presentation</vt:lpstr>
      <vt:lpstr>PowerPoint Presentation</vt:lpstr>
      <vt:lpstr>PowerPoint Presentation</vt:lpstr>
      <vt:lpstr>Festivals, Conventions, events </vt:lpstr>
      <vt:lpstr>What is the historical background of festival?</vt:lpstr>
      <vt:lpstr>History of Conferences</vt:lpstr>
      <vt:lpstr> The Evolution of Event Management </vt:lpstr>
      <vt:lpstr>PowerPoint Presentation</vt:lpstr>
      <vt:lpstr>What are events?</vt:lpstr>
      <vt:lpstr>Events as  benchmarks for our lives</vt:lpstr>
      <vt:lpstr>Types of events</vt:lpstr>
      <vt:lpstr>PowerPoint Presentation</vt:lpstr>
      <vt:lpstr>Types of events</vt:lpstr>
      <vt:lpstr>Typology of events </vt:lpstr>
      <vt:lpstr>Typology of events </vt:lpstr>
      <vt:lpstr>Trends in 2023 </vt:lpstr>
      <vt:lpstr>MICE</vt:lpstr>
      <vt:lpstr>The four pillars of MICE  </vt:lpstr>
      <vt:lpstr>Meetings  </vt:lpstr>
      <vt:lpstr>Incentives</vt:lpstr>
      <vt:lpstr>Conventions / conferences </vt:lpstr>
      <vt:lpstr>Exhibitions  </vt:lpstr>
      <vt:lpstr>PowerPoint Presentation</vt:lpstr>
      <vt:lpstr>Experience Economy</vt:lpstr>
      <vt:lpstr>How does event sponsorship work? </vt:lpstr>
      <vt:lpstr>Task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revision>1</cp:revision>
  <dcterms:created xsi:type="dcterms:W3CDTF">2024-09-30T19:49:20Z</dcterms:created>
  <dcterms:modified xsi:type="dcterms:W3CDTF">2024-10-01T11:55:58Z</dcterms:modified>
</cp:coreProperties>
</file>