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964" r:id="rId3"/>
    <p:sldId id="965" r:id="rId4"/>
    <p:sldId id="791" r:id="rId5"/>
    <p:sldId id="922" r:id="rId6"/>
    <p:sldId id="948" r:id="rId7"/>
    <p:sldId id="949" r:id="rId8"/>
    <p:sldId id="950" r:id="rId9"/>
    <p:sldId id="951" r:id="rId10"/>
    <p:sldId id="952" r:id="rId11"/>
    <p:sldId id="953" r:id="rId12"/>
    <p:sldId id="954" r:id="rId13"/>
    <p:sldId id="955" r:id="rId14"/>
    <p:sldId id="956" r:id="rId15"/>
    <p:sldId id="957" r:id="rId16"/>
    <p:sldId id="958" r:id="rId17"/>
    <p:sldId id="959" r:id="rId18"/>
    <p:sldId id="960" r:id="rId19"/>
    <p:sldId id="961" r:id="rId20"/>
    <p:sldId id="962" r:id="rId21"/>
    <p:sldId id="963" r:id="rId22"/>
    <p:sldId id="500" r:id="rId23"/>
    <p:sldId id="786" r:id="rId24"/>
    <p:sldId id="967" r:id="rId25"/>
    <p:sldId id="867" r:id="rId26"/>
    <p:sldId id="925" r:id="rId27"/>
    <p:sldId id="911" r:id="rId28"/>
    <p:sldId id="968" r:id="rId29"/>
    <p:sldId id="923" r:id="rId30"/>
    <p:sldId id="924" r:id="rId31"/>
    <p:sldId id="926" r:id="rId32"/>
    <p:sldId id="878" r:id="rId33"/>
    <p:sldId id="907" r:id="rId34"/>
    <p:sldId id="912" r:id="rId35"/>
    <p:sldId id="913" r:id="rId36"/>
    <p:sldId id="880" r:id="rId37"/>
    <p:sldId id="927" r:id="rId38"/>
    <p:sldId id="919" r:id="rId39"/>
    <p:sldId id="910" r:id="rId40"/>
    <p:sldId id="905" r:id="rId41"/>
    <p:sldId id="914" r:id="rId42"/>
    <p:sldId id="886" r:id="rId43"/>
    <p:sldId id="882" r:id="rId44"/>
    <p:sldId id="883" r:id="rId45"/>
    <p:sldId id="931" r:id="rId46"/>
    <p:sldId id="969" r:id="rId47"/>
    <p:sldId id="970"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680" autoAdjust="0"/>
    <p:restoredTop sz="92579" autoAdjust="0"/>
  </p:normalViewPr>
  <p:slideViewPr>
    <p:cSldViewPr snapToGrid="0">
      <p:cViewPr>
        <p:scale>
          <a:sx n="103" d="100"/>
          <a:sy n="103" d="100"/>
        </p:scale>
        <p:origin x="1020" y="7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3" Type="http://schemas.openxmlformats.org/officeDocument/2006/relationships/slide" Target="slides/slide6.xml"/><Relationship Id="rId7" Type="http://schemas.openxmlformats.org/officeDocument/2006/relationships/slide" Target="slides/slide12.xml"/><Relationship Id="rId12" Type="http://schemas.openxmlformats.org/officeDocument/2006/relationships/slide" Target="slides/slide19.xml"/><Relationship Id="rId2" Type="http://schemas.openxmlformats.org/officeDocument/2006/relationships/slide" Target="slides/slide5.xml"/><Relationship Id="rId1" Type="http://schemas.openxmlformats.org/officeDocument/2006/relationships/slide" Target="slides/slide4.xml"/><Relationship Id="rId6" Type="http://schemas.openxmlformats.org/officeDocument/2006/relationships/slide" Target="slides/slide11.xml"/><Relationship Id="rId11" Type="http://schemas.openxmlformats.org/officeDocument/2006/relationships/slide" Target="slides/slide17.xml"/><Relationship Id="rId5" Type="http://schemas.openxmlformats.org/officeDocument/2006/relationships/slide" Target="slides/slide9.xml"/><Relationship Id="rId10" Type="http://schemas.openxmlformats.org/officeDocument/2006/relationships/slide" Target="slides/slide16.xml"/><Relationship Id="rId4" Type="http://schemas.openxmlformats.org/officeDocument/2006/relationships/slide" Target="slides/slide7.xml"/><Relationship Id="rId9" Type="http://schemas.openxmlformats.org/officeDocument/2006/relationships/slide" Target="slides/slide1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6: Building a</a:t>
            </a:r>
            <a:r>
              <a:rPr lang="en-US" sz="1200" b="0" i="0" u="none" strike="noStrike" kern="1200" baseline="0" dirty="0">
                <a:solidFill>
                  <a:schemeClr val="tx1"/>
                </a:solidFill>
                <a:effectLst/>
                <a:latin typeface="Arial" charset="0"/>
                <a:ea typeface="ＭＳ Ｐゴシック" charset="0"/>
                <a:cs typeface="ＭＳ Ｐゴシック" charset="0"/>
              </a:rPr>
              <a:t> Home Network</a:t>
            </a:r>
            <a:r>
              <a:rPr lang="en-US" sz="1200" b="0" i="0" u="none" strike="noStrike" kern="1200" dirty="0">
                <a:solidFill>
                  <a:schemeClr val="tx1"/>
                </a:solidFill>
                <a:effectLst/>
                <a:latin typeface="Arial" charset="0"/>
                <a:ea typeface="ＭＳ Ｐゴシック" charset="0"/>
                <a:cs typeface="ＭＳ Ｐゴシック" charset="0"/>
              </a:rPr>
              <a:t>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What Does a Home Network Look Like?</a:t>
            </a:r>
            <a:r>
              <a:rPr lang="en-US" sz="1200" dirty="0"/>
              <a:t> </a:t>
            </a:r>
            <a:endParaRPr lang="en-CA" dirty="0"/>
          </a:p>
          <a:p>
            <a:pPr>
              <a:lnSpc>
                <a:spcPct val="80000"/>
              </a:lnSpc>
              <a:buFontTx/>
              <a:buNone/>
            </a:pPr>
            <a:r>
              <a:rPr lang="en-US" dirty="0">
                <a:latin typeface="Arial" charset="0"/>
              </a:rPr>
              <a:t>6.1.1 –</a:t>
            </a:r>
            <a:r>
              <a:rPr lang="en-US" baseline="0" dirty="0">
                <a:latin typeface="Arial" charset="0"/>
              </a:rPr>
              <a:t> Home Network Basics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What Does a Home Network Look Like?</a:t>
            </a:r>
            <a:r>
              <a:rPr lang="en-US" sz="1200" dirty="0"/>
              <a:t> </a:t>
            </a:r>
            <a:endParaRPr lang="en-CA" dirty="0"/>
          </a:p>
          <a:p>
            <a:pPr>
              <a:lnSpc>
                <a:spcPct val="80000"/>
              </a:lnSpc>
              <a:buFontTx/>
              <a:buNone/>
            </a:pPr>
            <a:r>
              <a:rPr lang="en-US" dirty="0">
                <a:latin typeface="Arial" charset="0"/>
              </a:rPr>
              <a:t>6.1.2 –</a:t>
            </a:r>
            <a:r>
              <a:rPr lang="en-US" baseline="0" dirty="0">
                <a:latin typeface="Arial" charset="0"/>
              </a:rPr>
              <a:t> Network Technologies in the Home</a:t>
            </a:r>
            <a:endParaRPr lang="en-US" dirty="0"/>
          </a:p>
          <a:p>
            <a:pPr>
              <a:lnSpc>
                <a:spcPct val="80000"/>
              </a:lnSpc>
              <a:buFontTx/>
              <a:buNone/>
            </a:pPr>
            <a:endParaRPr lang="en-US" dirty="0"/>
          </a:p>
        </p:txBody>
      </p:sp>
    </p:spTree>
    <p:extLst>
      <p:ext uri="{BB962C8B-B14F-4D97-AF65-F5344CB8AC3E}">
        <p14:creationId xmlns:p14="http://schemas.microsoft.com/office/powerpoint/2010/main" val="28343328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Does Wi-Fi Work?</a:t>
            </a:r>
            <a:r>
              <a:rPr lang="en-US" sz="1200" dirty="0"/>
              <a:t> </a:t>
            </a:r>
            <a:endParaRPr lang="en-CA" dirty="0"/>
          </a:p>
          <a:p>
            <a:pPr>
              <a:lnSpc>
                <a:spcPct val="80000"/>
              </a:lnSpc>
              <a:buFontTx/>
              <a:buNone/>
            </a:pPr>
            <a:r>
              <a:rPr lang="en-US" dirty="0">
                <a:latin typeface="Arial" charset="0"/>
              </a:rPr>
              <a:t>6.2.1 –</a:t>
            </a:r>
            <a:r>
              <a:rPr lang="en-US" baseline="0" dirty="0">
                <a:latin typeface="Arial" charset="0"/>
              </a:rPr>
              <a:t> Wireless Standards</a:t>
            </a:r>
            <a:endParaRPr lang="en-US" dirty="0"/>
          </a:p>
          <a:p>
            <a:pPr>
              <a:lnSpc>
                <a:spcPct val="80000"/>
              </a:lnSpc>
              <a:buFontTx/>
              <a:buNone/>
            </a:pPr>
            <a:endParaRPr lang="en-US" dirty="0"/>
          </a:p>
        </p:txBody>
      </p:sp>
    </p:spTree>
    <p:extLst>
      <p:ext uri="{BB962C8B-B14F-4D97-AF65-F5344CB8AC3E}">
        <p14:creationId xmlns:p14="http://schemas.microsoft.com/office/powerpoint/2010/main" val="3869441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Does Wi-Fi Work?</a:t>
            </a:r>
            <a:r>
              <a:rPr lang="en-US" sz="1200" dirty="0"/>
              <a:t> </a:t>
            </a:r>
            <a:endParaRPr lang="en-CA" dirty="0"/>
          </a:p>
          <a:p>
            <a:pPr>
              <a:lnSpc>
                <a:spcPct val="80000"/>
              </a:lnSpc>
              <a:buFontTx/>
              <a:buNone/>
            </a:pPr>
            <a:r>
              <a:rPr lang="en-US" dirty="0">
                <a:latin typeface="Arial" charset="0"/>
              </a:rPr>
              <a:t>6.2.2 –</a:t>
            </a:r>
            <a:r>
              <a:rPr lang="en-US" baseline="0" dirty="0">
                <a:latin typeface="Arial" charset="0"/>
              </a:rPr>
              <a:t> Controlling Wireless Traffic</a:t>
            </a:r>
            <a:endParaRPr lang="en-US" dirty="0"/>
          </a:p>
          <a:p>
            <a:pPr>
              <a:lnSpc>
                <a:spcPct val="80000"/>
              </a:lnSpc>
              <a:buFontTx/>
              <a:buNone/>
            </a:pPr>
            <a:endParaRPr lang="en-US" dirty="0"/>
          </a:p>
        </p:txBody>
      </p:sp>
    </p:spTree>
    <p:extLst>
      <p:ext uri="{BB962C8B-B14F-4D97-AF65-F5344CB8AC3E}">
        <p14:creationId xmlns:p14="http://schemas.microsoft.com/office/powerpoint/2010/main" val="4283113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6: Building a</a:t>
            </a:r>
            <a:r>
              <a:rPr lang="en-US" sz="1200" b="0" i="0" u="none" strike="noStrike" kern="1200" baseline="0" dirty="0">
                <a:solidFill>
                  <a:schemeClr val="tx1"/>
                </a:solidFill>
                <a:effectLst/>
                <a:latin typeface="Arial" charset="0"/>
                <a:ea typeface="ＭＳ Ｐゴシック" charset="0"/>
                <a:cs typeface="ＭＳ Ｐゴシック" charset="0"/>
              </a:rPr>
              <a:t> Home Network</a:t>
            </a:r>
            <a:r>
              <a:rPr lang="en-US" sz="1200" b="0" i="0" u="none" strike="noStrike" kern="1200" dirty="0">
                <a:solidFill>
                  <a:schemeClr val="tx1"/>
                </a:solidFill>
                <a:effectLst/>
                <a:latin typeface="Arial" charset="0"/>
                <a:ea typeface="ＭＳ Ｐゴシック" charset="0"/>
                <a:cs typeface="ＭＳ Ｐゴシック" charset="0"/>
              </a:rPr>
              <a:t> </a:t>
            </a:r>
            <a:endParaRPr lang="en-GB" b="0" dirty="0"/>
          </a:p>
        </p:txBody>
      </p:sp>
    </p:spTree>
    <p:extLst>
      <p:ext uri="{BB962C8B-B14F-4D97-AF65-F5344CB8AC3E}">
        <p14:creationId xmlns:p14="http://schemas.microsoft.com/office/powerpoint/2010/main" val="3203708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Setting Up Your Wireless Network</a:t>
            </a:r>
            <a:r>
              <a:rPr lang="en-US" sz="1200" dirty="0"/>
              <a:t> </a:t>
            </a:r>
            <a:endParaRPr lang="en-CA" dirty="0"/>
          </a:p>
          <a:p>
            <a:pPr>
              <a:lnSpc>
                <a:spcPct val="80000"/>
              </a:lnSpc>
              <a:buFontTx/>
              <a:buNone/>
            </a:pPr>
            <a:r>
              <a:rPr lang="en-US" dirty="0">
                <a:latin typeface="Arial" charset="0"/>
              </a:rPr>
              <a:t>6.3.1 –</a:t>
            </a:r>
            <a:r>
              <a:rPr lang="en-US" baseline="0" dirty="0">
                <a:latin typeface="Arial" charset="0"/>
              </a:rPr>
              <a:t> Accessing the Wireless Router</a:t>
            </a:r>
            <a:endParaRPr lang="en-US" dirty="0"/>
          </a:p>
          <a:p>
            <a:pPr>
              <a:lnSpc>
                <a:spcPct val="80000"/>
              </a:lnSpc>
              <a:buFontTx/>
              <a:buNone/>
            </a:pPr>
            <a:endParaRPr lang="en-US" dirty="0"/>
          </a:p>
        </p:txBody>
      </p:sp>
    </p:spTree>
    <p:extLst>
      <p:ext uri="{BB962C8B-B14F-4D97-AF65-F5344CB8AC3E}">
        <p14:creationId xmlns:p14="http://schemas.microsoft.com/office/powerpoint/2010/main" val="1579923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6: Building a</a:t>
            </a:r>
            <a:r>
              <a:rPr lang="en-US" sz="1200" b="0" i="0" u="none" strike="noStrike" kern="1200" baseline="0" dirty="0">
                <a:solidFill>
                  <a:schemeClr val="tx1"/>
                </a:solidFill>
                <a:effectLst/>
                <a:latin typeface="Arial" charset="0"/>
                <a:ea typeface="ＭＳ Ｐゴシック" charset="0"/>
                <a:cs typeface="ＭＳ Ｐゴシック" charset="0"/>
              </a:rPr>
              <a:t> Home Network</a:t>
            </a:r>
            <a:r>
              <a:rPr lang="en-US" sz="1200" b="0" i="0" u="none" strike="noStrike" kern="1200" dirty="0">
                <a:solidFill>
                  <a:schemeClr val="tx1"/>
                </a:solidFill>
                <a:effectLst/>
                <a:latin typeface="Arial" charset="0"/>
                <a:ea typeface="ＭＳ Ｐゴシック" charset="0"/>
                <a:cs typeface="ＭＳ Ｐゴシック" charset="0"/>
              </a:rPr>
              <a:t> </a:t>
            </a:r>
            <a:endParaRPr lang="en-GB" b="0" dirty="0"/>
          </a:p>
        </p:txBody>
      </p:sp>
    </p:spTree>
    <p:extLst>
      <p:ext uri="{BB962C8B-B14F-4D97-AF65-F5344CB8AC3E}">
        <p14:creationId xmlns:p14="http://schemas.microsoft.com/office/powerpoint/2010/main" val="42728557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Choosing ISP Services</a:t>
            </a:r>
            <a:endParaRPr lang="en-CA" dirty="0"/>
          </a:p>
          <a:p>
            <a:pPr>
              <a:lnSpc>
                <a:spcPct val="80000"/>
              </a:lnSpc>
              <a:buFontTx/>
              <a:buNone/>
            </a:pPr>
            <a:r>
              <a:rPr lang="en-US" dirty="0">
                <a:latin typeface="Arial" charset="0"/>
              </a:rPr>
              <a:t>6.4.1 –</a:t>
            </a:r>
            <a:r>
              <a:rPr lang="en-US" baseline="0" dirty="0">
                <a:latin typeface="Arial" charset="0"/>
              </a:rPr>
              <a:t> Internet Service Providers</a:t>
            </a:r>
            <a:endParaRPr lang="en-US" dirty="0"/>
          </a:p>
          <a:p>
            <a:pPr>
              <a:lnSpc>
                <a:spcPct val="80000"/>
              </a:lnSpc>
              <a:buFontTx/>
              <a:buNone/>
            </a:pPr>
            <a:endParaRPr lang="en-US" dirty="0"/>
          </a:p>
        </p:txBody>
      </p:sp>
    </p:spTree>
    <p:extLst>
      <p:ext uri="{BB962C8B-B14F-4D97-AF65-F5344CB8AC3E}">
        <p14:creationId xmlns:p14="http://schemas.microsoft.com/office/powerpoint/2010/main" val="644929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6.4</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Choosing ISP Services</a:t>
            </a:r>
            <a:endParaRPr lang="en-CA" dirty="0"/>
          </a:p>
          <a:p>
            <a:pPr>
              <a:lnSpc>
                <a:spcPct val="80000"/>
              </a:lnSpc>
              <a:buFontTx/>
              <a:buNone/>
            </a:pPr>
            <a:r>
              <a:rPr lang="en-US" dirty="0">
                <a:latin typeface="Arial" charset="0"/>
              </a:rPr>
              <a:t>6.4.2 –</a:t>
            </a:r>
            <a:r>
              <a:rPr lang="en-US" baseline="0" dirty="0">
                <a:latin typeface="Arial" charset="0"/>
              </a:rPr>
              <a:t> ISP Connectivity Options</a:t>
            </a:r>
            <a:endParaRPr lang="en-US" dirty="0"/>
          </a:p>
          <a:p>
            <a:pPr>
              <a:lnSpc>
                <a:spcPct val="80000"/>
              </a:lnSpc>
              <a:buFontTx/>
              <a:buNone/>
            </a:pPr>
            <a:endParaRPr lang="en-US" dirty="0"/>
          </a:p>
        </p:txBody>
      </p:sp>
    </p:spTree>
    <p:extLst>
      <p:ext uri="{BB962C8B-B14F-4D97-AF65-F5344CB8AC3E}">
        <p14:creationId xmlns:p14="http://schemas.microsoft.com/office/powerpoint/2010/main" val="3334464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6: Building a</a:t>
            </a:r>
            <a:r>
              <a:rPr lang="en-US" sz="1200" b="0" i="0" u="none" strike="noStrike" kern="1200" baseline="0" dirty="0">
                <a:solidFill>
                  <a:schemeClr val="tx1"/>
                </a:solidFill>
                <a:effectLst/>
                <a:latin typeface="Arial" charset="0"/>
                <a:ea typeface="ＭＳ Ｐゴシック" charset="0"/>
                <a:cs typeface="ＭＳ Ｐゴシック" charset="0"/>
              </a:rPr>
              <a:t> Home Network</a:t>
            </a:r>
            <a:r>
              <a:rPr lang="en-US" sz="1200" b="0" i="0" u="none" strike="noStrike" kern="1200" dirty="0">
                <a:solidFill>
                  <a:schemeClr val="tx1"/>
                </a:solidFill>
                <a:effectLst/>
                <a:latin typeface="Arial" charset="0"/>
                <a:ea typeface="ＭＳ Ｐゴシック" charset="0"/>
                <a:cs typeface="ＭＳ Ｐゴシック" charset="0"/>
              </a:rPr>
              <a:t> </a:t>
            </a:r>
            <a:endParaRPr lang="en-GB" b="0" dirty="0"/>
          </a:p>
        </p:txBody>
      </p:sp>
    </p:spTree>
    <p:extLst>
      <p:ext uri="{BB962C8B-B14F-4D97-AF65-F5344CB8AC3E}">
        <p14:creationId xmlns:p14="http://schemas.microsoft.com/office/powerpoint/2010/main" val="16908087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6.5.1 –</a:t>
            </a:r>
            <a:r>
              <a:rPr lang="en-US" baseline="0" dirty="0">
                <a:latin typeface="Arial" charset="0"/>
              </a:rPr>
              <a:t> Is My Network Safe?</a:t>
            </a:r>
            <a:endParaRPr lang="en-US" dirty="0"/>
          </a:p>
          <a:p>
            <a:pPr>
              <a:lnSpc>
                <a:spcPct val="80000"/>
              </a:lnSpc>
              <a:buFontTx/>
              <a:buNone/>
            </a:pPr>
            <a:endParaRPr lang="en-US" dirty="0"/>
          </a:p>
        </p:txBody>
      </p:sp>
    </p:spTree>
    <p:extLst>
      <p:ext uri="{BB962C8B-B14F-4D97-AF65-F5344CB8AC3E}">
        <p14:creationId xmlns:p14="http://schemas.microsoft.com/office/powerpoint/2010/main" val="7453267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6.5.2 –</a:t>
            </a:r>
            <a:r>
              <a:rPr lang="en-US" baseline="0" dirty="0">
                <a:latin typeface="Arial" charset="0"/>
              </a:rPr>
              <a:t> Authenticating Users</a:t>
            </a:r>
            <a:endParaRPr lang="en-US" dirty="0"/>
          </a:p>
          <a:p>
            <a:pPr>
              <a:lnSpc>
                <a:spcPct val="80000"/>
              </a:lnSpc>
              <a:buFontTx/>
              <a:buNone/>
            </a:pPr>
            <a:endParaRPr lang="en-US" dirty="0"/>
          </a:p>
        </p:txBody>
      </p:sp>
    </p:spTree>
    <p:extLst>
      <p:ext uri="{BB962C8B-B14F-4D97-AF65-F5344CB8AC3E}">
        <p14:creationId xmlns:p14="http://schemas.microsoft.com/office/powerpoint/2010/main" val="409983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6.5.3 –</a:t>
            </a:r>
            <a:r>
              <a:rPr lang="en-US" baseline="0" dirty="0">
                <a:latin typeface="Arial" charset="0"/>
              </a:rPr>
              <a:t> Encrypting Data So It Cannot Be Read</a:t>
            </a:r>
            <a:endParaRPr lang="en-US" dirty="0"/>
          </a:p>
          <a:p>
            <a:pPr>
              <a:lnSpc>
                <a:spcPct val="80000"/>
              </a:lnSpc>
              <a:buFontTx/>
              <a:buNone/>
            </a:pPr>
            <a:endParaRPr lang="en-US" dirty="0"/>
          </a:p>
        </p:txBody>
      </p:sp>
    </p:spTree>
    <p:extLst>
      <p:ext uri="{BB962C8B-B14F-4D97-AF65-F5344CB8AC3E}">
        <p14:creationId xmlns:p14="http://schemas.microsoft.com/office/powerpoint/2010/main" val="18885617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6.5</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Security Considerations in a Home Network</a:t>
            </a:r>
            <a:endParaRPr lang="en-CA" dirty="0"/>
          </a:p>
          <a:p>
            <a:pPr>
              <a:lnSpc>
                <a:spcPct val="80000"/>
              </a:lnSpc>
              <a:buFontTx/>
              <a:buNone/>
            </a:pPr>
            <a:r>
              <a:rPr lang="en-US" dirty="0">
                <a:latin typeface="Arial" charset="0"/>
              </a:rPr>
              <a:t>6.5.4 –</a:t>
            </a:r>
            <a:r>
              <a:rPr lang="en-US" baseline="0" dirty="0">
                <a:latin typeface="Arial" charset="0"/>
              </a:rPr>
              <a:t> Security Planning</a:t>
            </a:r>
            <a:endParaRPr lang="en-US" dirty="0"/>
          </a:p>
          <a:p>
            <a:pPr>
              <a:lnSpc>
                <a:spcPct val="80000"/>
              </a:lnSpc>
              <a:buFontTx/>
              <a:buNone/>
            </a:pPr>
            <a:endParaRPr lang="en-US" dirty="0"/>
          </a:p>
        </p:txBody>
      </p:sp>
    </p:spTree>
    <p:extLst>
      <p:ext uri="{BB962C8B-B14F-4D97-AF65-F5344CB8AC3E}">
        <p14:creationId xmlns:p14="http://schemas.microsoft.com/office/powerpoint/2010/main" val="41503477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6: Building a</a:t>
            </a:r>
            <a:r>
              <a:rPr lang="en-US" sz="1200" b="0" i="0" u="none" strike="noStrike" kern="1200" baseline="0" dirty="0">
                <a:solidFill>
                  <a:schemeClr val="tx1"/>
                </a:solidFill>
                <a:effectLst/>
                <a:latin typeface="Arial" charset="0"/>
                <a:ea typeface="ＭＳ Ｐゴシック" charset="0"/>
                <a:cs typeface="ＭＳ Ｐゴシック" charset="0"/>
              </a:rPr>
              <a:t> Home Network</a:t>
            </a:r>
            <a:r>
              <a:rPr lang="en-US" sz="1200" b="0" i="0" u="none" strike="noStrike" kern="1200" dirty="0">
                <a:solidFill>
                  <a:schemeClr val="tx1"/>
                </a:solidFill>
                <a:effectLst/>
                <a:latin typeface="Arial" charset="0"/>
                <a:ea typeface="ＭＳ Ｐゴシック" charset="0"/>
                <a:cs typeface="ＭＳ Ｐゴシック" charset="0"/>
              </a:rPr>
              <a:t> </a:t>
            </a:r>
            <a:endParaRPr lang="en-GB" b="0" dirty="0"/>
          </a:p>
        </p:txBody>
      </p:sp>
    </p:spTree>
    <p:extLst>
      <p:ext uri="{BB962C8B-B14F-4D97-AF65-F5344CB8AC3E}">
        <p14:creationId xmlns:p14="http://schemas.microsoft.com/office/powerpoint/2010/main" val="33768510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6.6</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Mobile Devices in the Network</a:t>
            </a:r>
            <a:endParaRPr lang="en-CA" dirty="0"/>
          </a:p>
          <a:p>
            <a:pPr>
              <a:lnSpc>
                <a:spcPct val="80000"/>
              </a:lnSpc>
              <a:buFontTx/>
              <a:buNone/>
            </a:pPr>
            <a:r>
              <a:rPr lang="en-US" dirty="0">
                <a:latin typeface="Arial" charset="0"/>
              </a:rPr>
              <a:t>6.6.1 –</a:t>
            </a:r>
            <a:r>
              <a:rPr lang="en-US" baseline="0" dirty="0">
                <a:latin typeface="Arial" charset="0"/>
              </a:rPr>
              <a:t> Network Connectivity</a:t>
            </a:r>
            <a:endParaRPr lang="en-US" dirty="0"/>
          </a:p>
          <a:p>
            <a:pPr>
              <a:lnSpc>
                <a:spcPct val="80000"/>
              </a:lnSpc>
              <a:buFontTx/>
              <a:buNone/>
            </a:pPr>
            <a:endParaRPr lang="en-US" dirty="0"/>
          </a:p>
        </p:txBody>
      </p:sp>
    </p:spTree>
    <p:extLst>
      <p:ext uri="{BB962C8B-B14F-4D97-AF65-F5344CB8AC3E}">
        <p14:creationId xmlns:p14="http://schemas.microsoft.com/office/powerpoint/2010/main" val="286471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6.6</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Mobile Devices in the Network</a:t>
            </a:r>
            <a:endParaRPr lang="en-CA" dirty="0"/>
          </a:p>
          <a:p>
            <a:pPr>
              <a:lnSpc>
                <a:spcPct val="80000"/>
              </a:lnSpc>
              <a:buFontTx/>
              <a:buNone/>
            </a:pPr>
            <a:r>
              <a:rPr lang="en-US" dirty="0">
                <a:latin typeface="Arial" charset="0"/>
              </a:rPr>
              <a:t>6.6.2 –</a:t>
            </a:r>
            <a:r>
              <a:rPr lang="en-US" baseline="0" dirty="0">
                <a:latin typeface="Arial" charset="0"/>
              </a:rPr>
              <a:t> Cellular Data and Bluetooth</a:t>
            </a:r>
            <a:endParaRPr lang="en-US" dirty="0"/>
          </a:p>
          <a:p>
            <a:pPr>
              <a:lnSpc>
                <a:spcPct val="80000"/>
              </a:lnSpc>
              <a:buFontTx/>
              <a:buNone/>
            </a:pPr>
            <a:endParaRPr lang="en-US" dirty="0"/>
          </a:p>
        </p:txBody>
      </p:sp>
    </p:spTree>
    <p:extLst>
      <p:ext uri="{BB962C8B-B14F-4D97-AF65-F5344CB8AC3E}">
        <p14:creationId xmlns:p14="http://schemas.microsoft.com/office/powerpoint/2010/main" val="41466912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21</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a:t>
            </a:r>
            <a:r>
              <a:rPr lang="en-US" b="0"/>
              <a:t>Essentials v1.1</a:t>
            </a:r>
            <a:endParaRPr lang="en-US" b="0" dirty="0"/>
          </a:p>
          <a:p>
            <a:pPr>
              <a:buFontTx/>
              <a:buNone/>
            </a:pPr>
            <a:r>
              <a:rPr lang="en-US" sz="1200" b="0" dirty="0"/>
              <a:t>Chapter 7: Protecting a Cybersecurity Domain</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529127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58021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964779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150978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792089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4225087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42</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7: </a:t>
            </a:r>
            <a:r>
              <a:rPr lang="en-US" sz="800" b="0" dirty="0"/>
              <a:t>Protecting a Cybersecurity Domain</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1.6.7.1</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46</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23.png"/><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card&#10;&#10;Description automatically generated">
            <a:extLst>
              <a:ext uri="{FF2B5EF4-FFF2-40B4-BE49-F238E27FC236}">
                <a16:creationId xmlns:a16="http://schemas.microsoft.com/office/drawing/2014/main" id="{E34A5DE7-645F-CB44-8B14-9E908CB04369}"/>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3" name="Picture 2" descr="A close up of a card&#10;&#10;Description automatically generated">
            <a:extLst>
              <a:ext uri="{FF2B5EF4-FFF2-40B4-BE49-F238E27FC236}">
                <a16:creationId xmlns:a16="http://schemas.microsoft.com/office/drawing/2014/main" id="{CFF6DE18-D692-BA4F-85C4-6456BEF49019}"/>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5800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1DDCA097-9827-C24C-BE99-52920C9A0630}"/>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36244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6.1 What Does a Home Network Look Like? </a:t>
            </a:r>
            <a:endParaRPr lang="en-US" sz="24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What Does a Home Network Look Like?</a:t>
            </a:r>
            <a:br>
              <a:rPr lang="en-US" sz="1800" dirty="0"/>
            </a:br>
            <a:r>
              <a:rPr lang="en-US" dirty="0"/>
              <a:t>Home Network Basics </a:t>
            </a:r>
          </a:p>
        </p:txBody>
      </p:sp>
      <p:sp>
        <p:nvSpPr>
          <p:cNvPr id="3" name="Content Placeholder 2"/>
          <p:cNvSpPr>
            <a:spLocks noGrp="1"/>
          </p:cNvSpPr>
          <p:nvPr>
            <p:ph idx="1"/>
          </p:nvPr>
        </p:nvSpPr>
        <p:spPr>
          <a:xfrm>
            <a:off x="213109" y="1232592"/>
            <a:ext cx="8733677" cy="5233315"/>
          </a:xfrm>
        </p:spPr>
        <p:txBody>
          <a:bodyPr>
            <a:normAutofit lnSpcReduction="10000"/>
          </a:bodyPr>
          <a:lstStyle/>
          <a:p>
            <a:r>
              <a:rPr lang="en-US" dirty="0"/>
              <a:t>A home network is a small LAN with devices that connect to an integrated router. The router is connected to the Internet. Most likely, the home router is equipped with both wired and wireless capabilities.</a:t>
            </a:r>
          </a:p>
          <a:p>
            <a:r>
              <a:rPr lang="en-US" dirty="0"/>
              <a:t>As new technologies come on the market, more and more household functions will rely on the network to provide </a:t>
            </a:r>
            <a:br>
              <a:rPr lang="en-US" dirty="0"/>
            </a:br>
            <a:r>
              <a:rPr lang="en-US" dirty="0"/>
              <a:t>connectivity and </a:t>
            </a:r>
            <a:br>
              <a:rPr lang="en-US" dirty="0"/>
            </a:br>
            <a:r>
              <a:rPr lang="en-US" dirty="0"/>
              <a:t>control.</a:t>
            </a:r>
          </a:p>
          <a:p>
            <a:r>
              <a:rPr lang="en-US" dirty="0"/>
              <a:t>Small business and </a:t>
            </a:r>
            <a:br>
              <a:rPr lang="en-US" dirty="0"/>
            </a:br>
            <a:r>
              <a:rPr lang="en-US" dirty="0"/>
              <a:t>home routers typically </a:t>
            </a:r>
            <a:br>
              <a:rPr lang="en-US" dirty="0"/>
            </a:br>
            <a:r>
              <a:rPr lang="en-US" dirty="0"/>
              <a:t>have two primary </a:t>
            </a:r>
            <a:br>
              <a:rPr lang="en-US" dirty="0"/>
            </a:br>
            <a:r>
              <a:rPr lang="en-US" dirty="0"/>
              <a:t>types of ports: </a:t>
            </a:r>
            <a:br>
              <a:rPr lang="en-US" dirty="0"/>
            </a:br>
            <a:r>
              <a:rPr lang="en-US" dirty="0"/>
              <a:t>Ethernet ports and </a:t>
            </a:r>
            <a:br>
              <a:rPr lang="en-US" dirty="0"/>
            </a:br>
            <a:r>
              <a:rPr lang="en-US" dirty="0"/>
              <a:t>an Internet port.</a:t>
            </a:r>
          </a:p>
          <a:p>
            <a:endParaRPr lang="en-US" dirty="0"/>
          </a:p>
        </p:txBody>
      </p:sp>
      <p:pic>
        <p:nvPicPr>
          <p:cNvPr id="5" name="Picture 4"/>
          <p:cNvPicPr>
            <a:picLocks noChangeAspect="1"/>
          </p:cNvPicPr>
          <p:nvPr/>
        </p:nvPicPr>
        <p:blipFill>
          <a:blip r:embed="rId3"/>
          <a:stretch>
            <a:fillRect/>
          </a:stretch>
        </p:blipFill>
        <p:spPr>
          <a:xfrm>
            <a:off x="3750197" y="3416911"/>
            <a:ext cx="5215828" cy="3178877"/>
          </a:xfrm>
          <a:prstGeom prst="rect">
            <a:avLst/>
          </a:prstGeom>
        </p:spPr>
      </p:pic>
    </p:spTree>
    <p:extLst>
      <p:ext uri="{BB962C8B-B14F-4D97-AF65-F5344CB8AC3E}">
        <p14:creationId xmlns:p14="http://schemas.microsoft.com/office/powerpoint/2010/main" val="1938225803"/>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What Does a Home Network Look Like?</a:t>
            </a:r>
            <a:br>
              <a:rPr lang="en-US" sz="1800" dirty="0"/>
            </a:br>
            <a:r>
              <a:rPr lang="en-US" dirty="0"/>
              <a:t>Network Technologies in the Home </a:t>
            </a:r>
          </a:p>
        </p:txBody>
      </p:sp>
      <p:sp>
        <p:nvSpPr>
          <p:cNvPr id="3" name="Content Placeholder 2"/>
          <p:cNvSpPr>
            <a:spLocks noGrp="1"/>
          </p:cNvSpPr>
          <p:nvPr>
            <p:ph idx="1"/>
          </p:nvPr>
        </p:nvSpPr>
        <p:spPr>
          <a:xfrm>
            <a:off x="193868" y="4595150"/>
            <a:ext cx="8733677" cy="2060293"/>
          </a:xfrm>
        </p:spPr>
        <p:txBody>
          <a:bodyPr>
            <a:normAutofit fontScale="85000" lnSpcReduction="20000"/>
          </a:bodyPr>
          <a:lstStyle/>
          <a:p>
            <a:r>
              <a:rPr lang="en-US" dirty="0"/>
              <a:t>Wireless technologies use electromagnetic waves to carry information between devices.</a:t>
            </a:r>
          </a:p>
          <a:p>
            <a:r>
              <a:rPr lang="en-US" dirty="0"/>
              <a:t>The wireless technologies most frequently used in home networks are in the unlicensed 2.4 GHz and 5 GHz frequency ranges.</a:t>
            </a:r>
          </a:p>
          <a:p>
            <a:r>
              <a:rPr lang="en-US" dirty="0"/>
              <a:t>The most commonly implemented wired protocol is the Ethernet protocol. Ethernet uses a suite of protocols that allow network devices to communicate over a wired LAN connection.</a:t>
            </a:r>
          </a:p>
          <a:p>
            <a:endParaRPr lang="en-US" dirty="0"/>
          </a:p>
        </p:txBody>
      </p:sp>
      <p:pic>
        <p:nvPicPr>
          <p:cNvPr id="2" name="Picture 1"/>
          <p:cNvPicPr>
            <a:picLocks noChangeAspect="1"/>
          </p:cNvPicPr>
          <p:nvPr/>
        </p:nvPicPr>
        <p:blipFill>
          <a:blip r:embed="rId3"/>
          <a:stretch>
            <a:fillRect/>
          </a:stretch>
        </p:blipFill>
        <p:spPr>
          <a:xfrm>
            <a:off x="619508" y="1318866"/>
            <a:ext cx="8115300" cy="3166860"/>
          </a:xfrm>
          <a:prstGeom prst="rect">
            <a:avLst/>
          </a:prstGeom>
        </p:spPr>
      </p:pic>
    </p:spTree>
    <p:extLst>
      <p:ext uri="{BB962C8B-B14F-4D97-AF65-F5344CB8AC3E}">
        <p14:creationId xmlns:p14="http://schemas.microsoft.com/office/powerpoint/2010/main" val="359454761"/>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How Does Wi-Fi Work?</a:t>
            </a:r>
            <a:br>
              <a:rPr lang="en-US" sz="1800" dirty="0"/>
            </a:br>
            <a:r>
              <a:rPr lang="en-US" dirty="0"/>
              <a:t>Wireless Standards </a:t>
            </a:r>
          </a:p>
        </p:txBody>
      </p:sp>
      <p:sp>
        <p:nvSpPr>
          <p:cNvPr id="2" name="Content Placeholder 1"/>
          <p:cNvSpPr>
            <a:spLocks noGrp="1"/>
          </p:cNvSpPr>
          <p:nvPr>
            <p:ph idx="1"/>
          </p:nvPr>
        </p:nvSpPr>
        <p:spPr>
          <a:xfrm>
            <a:off x="213109" y="1527858"/>
            <a:ext cx="3392824" cy="4861367"/>
          </a:xfrm>
        </p:spPr>
        <p:txBody>
          <a:bodyPr>
            <a:normAutofit fontScale="85000" lnSpcReduction="10000"/>
          </a:bodyPr>
          <a:lstStyle/>
          <a:p>
            <a:r>
              <a:rPr lang="en-US" dirty="0"/>
              <a:t>Many standards have been developed to ensure that wireless devices can communicate. The IEEE 802.11 standard governs the WLAN environment. </a:t>
            </a:r>
          </a:p>
          <a:p>
            <a:r>
              <a:rPr lang="en-US" dirty="0"/>
              <a:t>Wireless routers using the 802.11 standards have many settings that have to be configured, including:</a:t>
            </a:r>
          </a:p>
          <a:p>
            <a:pPr lvl="1"/>
            <a:r>
              <a:rPr lang="en-US" dirty="0"/>
              <a:t>Network mode</a:t>
            </a:r>
          </a:p>
          <a:p>
            <a:pPr lvl="1"/>
            <a:r>
              <a:rPr lang="en-US" dirty="0"/>
              <a:t>Network Name (SSID)</a:t>
            </a:r>
          </a:p>
          <a:p>
            <a:pPr lvl="1"/>
            <a:r>
              <a:rPr lang="en-US" dirty="0"/>
              <a:t>Standard Channel</a:t>
            </a:r>
          </a:p>
          <a:p>
            <a:pPr lvl="1"/>
            <a:r>
              <a:rPr lang="en-US" dirty="0"/>
              <a:t>SSID Broadcast</a:t>
            </a:r>
          </a:p>
          <a:p>
            <a:pPr marL="0" indent="0">
              <a:buNone/>
            </a:pPr>
            <a:r>
              <a:rPr lang="en-US" dirty="0"/>
              <a:t>Note: SSID stands for Service Set Identifier.</a:t>
            </a:r>
          </a:p>
        </p:txBody>
      </p:sp>
      <p:pic>
        <p:nvPicPr>
          <p:cNvPr id="8" name="Picture 7"/>
          <p:cNvPicPr>
            <a:picLocks noChangeAspect="1"/>
          </p:cNvPicPr>
          <p:nvPr/>
        </p:nvPicPr>
        <p:blipFill>
          <a:blip r:embed="rId3"/>
          <a:stretch>
            <a:fillRect/>
          </a:stretch>
        </p:blipFill>
        <p:spPr>
          <a:xfrm>
            <a:off x="3605933" y="1678329"/>
            <a:ext cx="5451076" cy="4533627"/>
          </a:xfrm>
          <a:prstGeom prst="rect">
            <a:avLst/>
          </a:prstGeom>
        </p:spPr>
      </p:pic>
    </p:spTree>
    <p:extLst>
      <p:ext uri="{BB962C8B-B14F-4D97-AF65-F5344CB8AC3E}">
        <p14:creationId xmlns:p14="http://schemas.microsoft.com/office/powerpoint/2010/main" val="1001722762"/>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How Does Wi-Fi Work?</a:t>
            </a:r>
            <a:br>
              <a:rPr lang="en-US" sz="1800" dirty="0"/>
            </a:br>
            <a:r>
              <a:rPr lang="en-US" dirty="0"/>
              <a:t>Controlling Wireless Traffic </a:t>
            </a:r>
          </a:p>
        </p:txBody>
      </p:sp>
      <p:sp>
        <p:nvSpPr>
          <p:cNvPr id="3" name="Content Placeholder 2"/>
          <p:cNvSpPr>
            <a:spLocks noGrp="1"/>
          </p:cNvSpPr>
          <p:nvPr>
            <p:ph idx="1"/>
          </p:nvPr>
        </p:nvSpPr>
        <p:spPr>
          <a:xfrm>
            <a:off x="349826" y="4988687"/>
            <a:ext cx="8460239" cy="1766507"/>
          </a:xfrm>
        </p:spPr>
        <p:txBody>
          <a:bodyPr>
            <a:normAutofit fontScale="77500" lnSpcReduction="20000"/>
          </a:bodyPr>
          <a:lstStyle/>
          <a:p>
            <a:pPr>
              <a:spcBef>
                <a:spcPts val="1200"/>
              </a:spcBef>
            </a:pPr>
            <a:r>
              <a:rPr lang="en-US" dirty="0"/>
              <a:t>Wireless devices that transmit over the same frequency range create interference in a Wi-Fi network. Channels are created by dividing up the  available RF spectrum. Each channel is capable of carrying a different conversation.</a:t>
            </a:r>
          </a:p>
          <a:p>
            <a:r>
              <a:rPr lang="en-US" dirty="0"/>
              <a:t>Wireless technology uses an access method called Carrier Sense Multiple Access with Collision Avoidance (CSMA/CA). CSMA/CA creates a reservation on the channel for a specific conversation between devices. </a:t>
            </a:r>
          </a:p>
          <a:p>
            <a:endParaRPr lang="en-US" dirty="0"/>
          </a:p>
          <a:p>
            <a:endParaRPr lang="en-US" dirty="0"/>
          </a:p>
          <a:p>
            <a:endParaRPr lang="en-US" dirty="0"/>
          </a:p>
        </p:txBody>
      </p:sp>
      <p:pic>
        <p:nvPicPr>
          <p:cNvPr id="2" name="Picture 1"/>
          <p:cNvPicPr>
            <a:picLocks noChangeAspect="1"/>
          </p:cNvPicPr>
          <p:nvPr/>
        </p:nvPicPr>
        <p:blipFill>
          <a:blip r:embed="rId3"/>
          <a:stretch>
            <a:fillRect/>
          </a:stretch>
        </p:blipFill>
        <p:spPr>
          <a:xfrm>
            <a:off x="2141316" y="1359918"/>
            <a:ext cx="4817892" cy="3425646"/>
          </a:xfrm>
          <a:prstGeom prst="rect">
            <a:avLst/>
          </a:prstGeom>
        </p:spPr>
      </p:pic>
    </p:spTree>
    <p:extLst>
      <p:ext uri="{BB962C8B-B14F-4D97-AF65-F5344CB8AC3E}">
        <p14:creationId xmlns:p14="http://schemas.microsoft.com/office/powerpoint/2010/main" val="2102629344"/>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6.3 Setting Up Your Wireless Network </a:t>
            </a:r>
            <a:endParaRPr lang="en-US" sz="2400" dirty="0">
              <a:solidFill>
                <a:srgbClr val="00B0F0"/>
              </a:solidFill>
            </a:endParaRPr>
          </a:p>
        </p:txBody>
      </p:sp>
    </p:spTree>
    <p:extLst>
      <p:ext uri="{BB962C8B-B14F-4D97-AF65-F5344CB8AC3E}">
        <p14:creationId xmlns:p14="http://schemas.microsoft.com/office/powerpoint/2010/main" val="481165566"/>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Setting Up Your Wireless Network</a:t>
            </a:r>
            <a:br>
              <a:rPr lang="en-US" sz="1800" dirty="0"/>
            </a:br>
            <a:r>
              <a:rPr lang="en-US" dirty="0"/>
              <a:t>Accessing the Wireless Router </a:t>
            </a:r>
          </a:p>
        </p:txBody>
      </p:sp>
      <p:sp>
        <p:nvSpPr>
          <p:cNvPr id="7" name="Content Placeholder 6"/>
          <p:cNvSpPr>
            <a:spLocks noGrp="1"/>
          </p:cNvSpPr>
          <p:nvPr>
            <p:ph idx="1"/>
          </p:nvPr>
        </p:nvSpPr>
        <p:spPr>
          <a:xfrm>
            <a:off x="193868" y="1527858"/>
            <a:ext cx="3172921" cy="5162308"/>
          </a:xfrm>
        </p:spPr>
        <p:txBody>
          <a:bodyPr>
            <a:normAutofit fontScale="85000" lnSpcReduction="20000"/>
          </a:bodyPr>
          <a:lstStyle/>
          <a:p>
            <a:pPr marL="285750" indent="-285750">
              <a:buClr>
                <a:schemeClr val="accent5">
                  <a:lumMod val="75000"/>
                </a:schemeClr>
              </a:buClr>
              <a:buFont typeface="Wingdings" panose="05000000000000000000" pitchFamily="2" charset="2"/>
              <a:buChar char="§"/>
            </a:pPr>
            <a:r>
              <a:rPr lang="en-US" dirty="0"/>
              <a:t>Many wireless routers designed for home use have an automatic setup utility that can be used to configure the basic settings on the router. </a:t>
            </a:r>
          </a:p>
          <a:p>
            <a:pPr marL="285750" indent="-285750">
              <a:buClr>
                <a:schemeClr val="accent5">
                  <a:lumMod val="75000"/>
                </a:schemeClr>
              </a:buClr>
              <a:buFont typeface="Wingdings" panose="05000000000000000000" pitchFamily="2" charset="2"/>
              <a:buChar char="§"/>
            </a:pPr>
            <a:r>
              <a:rPr lang="en-US" dirty="0"/>
              <a:t>If SSID broadcasting is on, the SSID name will be seen by all wireless clients within your signal range. </a:t>
            </a:r>
          </a:p>
          <a:p>
            <a:pPr marL="285750" indent="-285750">
              <a:buClr>
                <a:schemeClr val="accent5">
                  <a:lumMod val="75000"/>
                </a:schemeClr>
              </a:buClr>
              <a:buFont typeface="Wingdings" panose="05000000000000000000" pitchFamily="2" charset="2"/>
              <a:buChar char="§"/>
            </a:pPr>
            <a:r>
              <a:rPr lang="en-US" dirty="0"/>
              <a:t>The decision regarding who can access your home network should be determined by how you plan to use the network. Many routers support MAC address filtering.</a:t>
            </a:r>
          </a:p>
        </p:txBody>
      </p:sp>
      <p:pic>
        <p:nvPicPr>
          <p:cNvPr id="5" name="Picture 4"/>
          <p:cNvPicPr>
            <a:picLocks noChangeAspect="1"/>
          </p:cNvPicPr>
          <p:nvPr/>
        </p:nvPicPr>
        <p:blipFill>
          <a:blip r:embed="rId3"/>
          <a:stretch>
            <a:fillRect/>
          </a:stretch>
        </p:blipFill>
        <p:spPr>
          <a:xfrm>
            <a:off x="3366789" y="1840375"/>
            <a:ext cx="5599237" cy="4000420"/>
          </a:xfrm>
          <a:prstGeom prst="rect">
            <a:avLst/>
          </a:prstGeom>
        </p:spPr>
      </p:pic>
    </p:spTree>
    <p:extLst>
      <p:ext uri="{BB962C8B-B14F-4D97-AF65-F5344CB8AC3E}">
        <p14:creationId xmlns:p14="http://schemas.microsoft.com/office/powerpoint/2010/main" val="657657297"/>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6.4 Choosing ISP Services </a:t>
            </a:r>
            <a:endParaRPr lang="en-US" sz="2400" dirty="0">
              <a:solidFill>
                <a:srgbClr val="00B0F0"/>
              </a:solidFill>
            </a:endParaRPr>
          </a:p>
        </p:txBody>
      </p:sp>
    </p:spTree>
    <p:extLst>
      <p:ext uri="{BB962C8B-B14F-4D97-AF65-F5344CB8AC3E}">
        <p14:creationId xmlns:p14="http://schemas.microsoft.com/office/powerpoint/2010/main" val="3539530326"/>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Choosing ISP Services</a:t>
            </a:r>
            <a:br>
              <a:rPr lang="en-US" dirty="0"/>
            </a:br>
            <a:r>
              <a:rPr lang="en-US" dirty="0"/>
              <a:t>Internet Service Providers </a:t>
            </a:r>
          </a:p>
        </p:txBody>
      </p:sp>
      <p:sp>
        <p:nvSpPr>
          <p:cNvPr id="3" name="Content Placeholder 2"/>
          <p:cNvSpPr>
            <a:spLocks noGrp="1"/>
          </p:cNvSpPr>
          <p:nvPr>
            <p:ph idx="1"/>
          </p:nvPr>
        </p:nvSpPr>
        <p:spPr>
          <a:xfrm>
            <a:off x="355915" y="1355390"/>
            <a:ext cx="8463994" cy="5143794"/>
          </a:xfrm>
        </p:spPr>
        <p:txBody>
          <a:bodyPr>
            <a:normAutofit fontScale="85000" lnSpcReduction="10000"/>
          </a:bodyPr>
          <a:lstStyle/>
          <a:p>
            <a:r>
              <a:rPr lang="en-US" dirty="0"/>
              <a:t>An Internet Service Provider (ISP) provides the link between the home network and the global Internet. ISPs are critical to communications across the Internet. Each ISP connects to other ISPs to form a network of links that interconnect users all over the world.</a:t>
            </a:r>
          </a:p>
          <a:p>
            <a:pPr marL="5943600"/>
            <a:r>
              <a:rPr lang="en-US" dirty="0"/>
              <a:t>A router is required to securely connect a computer to an ISP. The router includes a switch to connect wired hosts and a wireless AP to connect wireless hosts. The router also provides client addresses and security for inside hosts.</a:t>
            </a:r>
          </a:p>
          <a:p>
            <a:pPr marL="5486400"/>
            <a:endParaRPr lang="en-US" dirty="0"/>
          </a:p>
          <a:p>
            <a:endParaRPr lang="en-US" dirty="0"/>
          </a:p>
          <a:p>
            <a:endParaRPr lang="en-US" dirty="0"/>
          </a:p>
        </p:txBody>
      </p:sp>
      <p:pic>
        <p:nvPicPr>
          <p:cNvPr id="2" name="Picture 1"/>
          <p:cNvPicPr>
            <a:picLocks noChangeAspect="1"/>
          </p:cNvPicPr>
          <p:nvPr/>
        </p:nvPicPr>
        <p:blipFill>
          <a:blip r:embed="rId3"/>
          <a:stretch>
            <a:fillRect/>
          </a:stretch>
        </p:blipFill>
        <p:spPr>
          <a:xfrm>
            <a:off x="541110" y="2581626"/>
            <a:ext cx="5507481" cy="3820437"/>
          </a:xfrm>
          <a:prstGeom prst="rect">
            <a:avLst/>
          </a:prstGeom>
        </p:spPr>
      </p:pic>
    </p:spTree>
    <p:extLst>
      <p:ext uri="{BB962C8B-B14F-4D97-AF65-F5344CB8AC3E}">
        <p14:creationId xmlns:p14="http://schemas.microsoft.com/office/powerpoint/2010/main" val="390341248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Choosing ISP Services</a:t>
            </a:r>
            <a:br>
              <a:rPr lang="en-US" sz="1800" dirty="0"/>
            </a:br>
            <a:r>
              <a:rPr lang="en-US" dirty="0"/>
              <a:t>ISP Connectivity Options </a:t>
            </a:r>
          </a:p>
        </p:txBody>
      </p:sp>
      <p:sp>
        <p:nvSpPr>
          <p:cNvPr id="3" name="Content Placeholder 2"/>
          <p:cNvSpPr>
            <a:spLocks noGrp="1"/>
          </p:cNvSpPr>
          <p:nvPr>
            <p:ph idx="1"/>
          </p:nvPr>
        </p:nvSpPr>
        <p:spPr>
          <a:xfrm>
            <a:off x="232348" y="1232593"/>
            <a:ext cx="8733677" cy="1044164"/>
          </a:xfrm>
        </p:spPr>
        <p:txBody>
          <a:bodyPr>
            <a:normAutofit fontScale="77500" lnSpcReduction="20000"/>
          </a:bodyPr>
          <a:lstStyle/>
          <a:p>
            <a:r>
              <a:rPr lang="en-US" dirty="0"/>
              <a:t>The two most common methods to connect to an ISP are Cable and Digital Subscriber Line (DSL). </a:t>
            </a:r>
          </a:p>
          <a:p>
            <a:r>
              <a:rPr lang="en-US" dirty="0"/>
              <a:t>Other ISP connectivity options are Satellite, Cellular, and Dial-up Telephone.</a:t>
            </a:r>
          </a:p>
          <a:p>
            <a:endParaRPr lang="en-US" dirty="0"/>
          </a:p>
          <a:p>
            <a:endParaRPr lang="en-US" dirty="0"/>
          </a:p>
        </p:txBody>
      </p:sp>
      <p:pic>
        <p:nvPicPr>
          <p:cNvPr id="2" name="Picture 1"/>
          <p:cNvPicPr>
            <a:picLocks noChangeAspect="1"/>
          </p:cNvPicPr>
          <p:nvPr/>
        </p:nvPicPr>
        <p:blipFill>
          <a:blip r:embed="rId3"/>
          <a:stretch>
            <a:fillRect/>
          </a:stretch>
        </p:blipFill>
        <p:spPr>
          <a:xfrm>
            <a:off x="1069699" y="2276756"/>
            <a:ext cx="6982013" cy="4169439"/>
          </a:xfrm>
          <a:prstGeom prst="rect">
            <a:avLst/>
          </a:prstGeom>
        </p:spPr>
      </p:pic>
    </p:spTree>
    <p:extLst>
      <p:ext uri="{BB962C8B-B14F-4D97-AF65-F5344CB8AC3E}">
        <p14:creationId xmlns:p14="http://schemas.microsoft.com/office/powerpoint/2010/main" val="4294782421"/>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6.5 Security Considerations in a Home Network </a:t>
            </a:r>
            <a:endParaRPr lang="en-US" sz="2400" dirty="0">
              <a:solidFill>
                <a:srgbClr val="00B0F0"/>
              </a:solidFill>
            </a:endParaRPr>
          </a:p>
        </p:txBody>
      </p:sp>
    </p:spTree>
    <p:extLst>
      <p:ext uri="{BB962C8B-B14F-4D97-AF65-F5344CB8AC3E}">
        <p14:creationId xmlns:p14="http://schemas.microsoft.com/office/powerpoint/2010/main" val="1901345522"/>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Is My Network Safe? </a:t>
            </a:r>
          </a:p>
        </p:txBody>
      </p:sp>
      <p:sp>
        <p:nvSpPr>
          <p:cNvPr id="3" name="Content Placeholder 2"/>
          <p:cNvSpPr>
            <a:spLocks noGrp="1"/>
          </p:cNvSpPr>
          <p:nvPr>
            <p:ph idx="1"/>
          </p:nvPr>
        </p:nvSpPr>
        <p:spPr>
          <a:xfrm>
            <a:off x="193868" y="1203767"/>
            <a:ext cx="8733677" cy="2367949"/>
          </a:xfrm>
        </p:spPr>
        <p:txBody>
          <a:bodyPr>
            <a:normAutofit fontScale="70000" lnSpcReduction="20000"/>
          </a:bodyPr>
          <a:lstStyle/>
          <a:p>
            <a:r>
              <a:rPr lang="en-US" dirty="0"/>
              <a:t>It is possible for an attacker to tune into signals from your wireless network, much like tuning into a radio station. </a:t>
            </a:r>
          </a:p>
          <a:p>
            <a:r>
              <a:rPr lang="en-US" dirty="0"/>
              <a:t>The SSID broadcast feature can be turned off. Any computer trying to connect to the network must already know the SSID. Turning off SSID broadcast alone does not protect the wireless network from experienced hackers.</a:t>
            </a:r>
          </a:p>
          <a:p>
            <a:r>
              <a:rPr lang="en-US" dirty="0"/>
              <a:t>Changing the default settings on a wireless router will not protect your network by itself. It takes a combination of several methods to protect your WLAN.</a:t>
            </a:r>
          </a:p>
          <a:p>
            <a:r>
              <a:rPr lang="en-US" dirty="0"/>
              <a:t>MAC address filtering uses the MAC address to identify which devices are allowed to connect to the wireless network. </a:t>
            </a:r>
          </a:p>
          <a:p>
            <a:endParaRPr lang="en-US" dirty="0"/>
          </a:p>
          <a:p>
            <a:endParaRPr lang="en-US" dirty="0"/>
          </a:p>
        </p:txBody>
      </p:sp>
      <p:pic>
        <p:nvPicPr>
          <p:cNvPr id="2" name="Picture 1"/>
          <p:cNvPicPr>
            <a:picLocks noChangeAspect="1"/>
          </p:cNvPicPr>
          <p:nvPr/>
        </p:nvPicPr>
        <p:blipFill>
          <a:blip r:embed="rId3"/>
          <a:stretch>
            <a:fillRect/>
          </a:stretch>
        </p:blipFill>
        <p:spPr>
          <a:xfrm>
            <a:off x="1219128" y="3571717"/>
            <a:ext cx="7115175" cy="3105150"/>
          </a:xfrm>
          <a:prstGeom prst="rect">
            <a:avLst/>
          </a:prstGeom>
        </p:spPr>
      </p:pic>
    </p:spTree>
    <p:extLst>
      <p:ext uri="{BB962C8B-B14F-4D97-AF65-F5344CB8AC3E}">
        <p14:creationId xmlns:p14="http://schemas.microsoft.com/office/powerpoint/2010/main" val="2305521010"/>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Authenticating Users </a:t>
            </a:r>
          </a:p>
        </p:txBody>
      </p:sp>
      <p:sp>
        <p:nvSpPr>
          <p:cNvPr id="3" name="Content Placeholder 2"/>
          <p:cNvSpPr>
            <a:spLocks noGrp="1"/>
          </p:cNvSpPr>
          <p:nvPr>
            <p:ph idx="1"/>
          </p:nvPr>
        </p:nvSpPr>
        <p:spPr>
          <a:xfrm>
            <a:off x="213109" y="1232593"/>
            <a:ext cx="8595225" cy="1996744"/>
          </a:xfrm>
        </p:spPr>
        <p:txBody>
          <a:bodyPr>
            <a:normAutofit fontScale="77500" lnSpcReduction="20000"/>
          </a:bodyPr>
          <a:lstStyle/>
          <a:p>
            <a:r>
              <a:rPr lang="en-US" dirty="0"/>
              <a:t>Authentication is the process of permitting entry to a network based on a set of credentials. It is used to verify that the device attempting to connect to the network is trusted.</a:t>
            </a:r>
          </a:p>
          <a:p>
            <a:r>
              <a:rPr lang="en-US" dirty="0"/>
              <a:t>After authentication is enabled, the client must successfully pass authentication before it can associate with the AP and join the network. When authentication is successful, the AP will then check the MAC address against the MAC address table. When verified, the AP adds the host MAC address into its host table.</a:t>
            </a:r>
          </a:p>
        </p:txBody>
      </p:sp>
      <p:pic>
        <p:nvPicPr>
          <p:cNvPr id="2" name="Picture 1"/>
          <p:cNvPicPr>
            <a:picLocks noChangeAspect="1"/>
          </p:cNvPicPr>
          <p:nvPr/>
        </p:nvPicPr>
        <p:blipFill>
          <a:blip r:embed="rId3"/>
          <a:stretch>
            <a:fillRect/>
          </a:stretch>
        </p:blipFill>
        <p:spPr>
          <a:xfrm>
            <a:off x="2028010" y="3310793"/>
            <a:ext cx="5103871" cy="3320469"/>
          </a:xfrm>
          <a:prstGeom prst="rect">
            <a:avLst/>
          </a:prstGeom>
        </p:spPr>
      </p:pic>
    </p:spTree>
    <p:extLst>
      <p:ext uri="{BB962C8B-B14F-4D97-AF65-F5344CB8AC3E}">
        <p14:creationId xmlns:p14="http://schemas.microsoft.com/office/powerpoint/2010/main" val="1712692083"/>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Encrypting Data So It Cannot Be Read </a:t>
            </a:r>
          </a:p>
        </p:txBody>
      </p:sp>
      <p:sp>
        <p:nvSpPr>
          <p:cNvPr id="3" name="Content Placeholder 2"/>
          <p:cNvSpPr>
            <a:spLocks noGrp="1"/>
          </p:cNvSpPr>
          <p:nvPr>
            <p:ph idx="1"/>
          </p:nvPr>
        </p:nvSpPr>
        <p:spPr>
          <a:xfrm>
            <a:off x="232348" y="1232592"/>
            <a:ext cx="8733677" cy="1255965"/>
          </a:xfrm>
        </p:spPr>
        <p:txBody>
          <a:bodyPr>
            <a:normAutofit fontScale="92500" lnSpcReduction="10000"/>
          </a:bodyPr>
          <a:lstStyle/>
          <a:p>
            <a:r>
              <a:rPr lang="en-US" dirty="0"/>
              <a:t>An advanced and secure form of encryption is Wi-Fi Protected Access (WPA). WPA2 uses encryption keys from 64 bits up to 256 bits. However, WPA2, unlike WEP, generates new, dynamic keys each time a client establishes a connection with the AP. </a:t>
            </a:r>
          </a:p>
          <a:p>
            <a:endParaRPr lang="en-US" dirty="0"/>
          </a:p>
          <a:p>
            <a:endParaRPr lang="en-US" dirty="0"/>
          </a:p>
        </p:txBody>
      </p:sp>
      <p:pic>
        <p:nvPicPr>
          <p:cNvPr id="2" name="Picture 1"/>
          <p:cNvPicPr>
            <a:picLocks noChangeAspect="1"/>
          </p:cNvPicPr>
          <p:nvPr/>
        </p:nvPicPr>
        <p:blipFill>
          <a:blip r:embed="rId3"/>
          <a:stretch>
            <a:fillRect/>
          </a:stretch>
        </p:blipFill>
        <p:spPr>
          <a:xfrm>
            <a:off x="1131896" y="2662177"/>
            <a:ext cx="6896100" cy="4021824"/>
          </a:xfrm>
          <a:prstGeom prst="rect">
            <a:avLst/>
          </a:prstGeom>
        </p:spPr>
      </p:pic>
    </p:spTree>
    <p:extLst>
      <p:ext uri="{BB962C8B-B14F-4D97-AF65-F5344CB8AC3E}">
        <p14:creationId xmlns:p14="http://schemas.microsoft.com/office/powerpoint/2010/main" val="423073948"/>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Security Considerations in a Home Network</a:t>
            </a:r>
            <a:br>
              <a:rPr lang="en-US" sz="1800" dirty="0"/>
            </a:br>
            <a:r>
              <a:rPr lang="en-US" dirty="0"/>
              <a:t>Security Planning </a:t>
            </a:r>
          </a:p>
        </p:txBody>
      </p:sp>
      <p:sp>
        <p:nvSpPr>
          <p:cNvPr id="3" name="Content Placeholder 2"/>
          <p:cNvSpPr>
            <a:spLocks noGrp="1"/>
          </p:cNvSpPr>
          <p:nvPr>
            <p:ph idx="1"/>
          </p:nvPr>
        </p:nvSpPr>
        <p:spPr>
          <a:xfrm>
            <a:off x="232348" y="1232592"/>
            <a:ext cx="8733677" cy="5283955"/>
          </a:xfrm>
        </p:spPr>
        <p:txBody>
          <a:bodyPr>
            <a:normAutofit lnSpcReduction="10000"/>
          </a:bodyPr>
          <a:lstStyle/>
          <a:p>
            <a:r>
              <a:rPr lang="en-US" dirty="0"/>
              <a:t>Security measures should be planned and configured before connecting the AP to the network or ISP.</a:t>
            </a:r>
          </a:p>
          <a:p>
            <a:r>
              <a:rPr lang="en-US" dirty="0"/>
              <a:t>Some of the more basic security measures include:</a:t>
            </a:r>
          </a:p>
          <a:p>
            <a:pPr lvl="1"/>
            <a:r>
              <a:rPr lang="en-US" dirty="0"/>
              <a:t>Change default values for the SSID, usernames and passwords</a:t>
            </a:r>
          </a:p>
          <a:p>
            <a:pPr lvl="1"/>
            <a:r>
              <a:rPr lang="en-US" dirty="0"/>
              <a:t>Disable broadcast SSID</a:t>
            </a:r>
          </a:p>
          <a:p>
            <a:pPr lvl="1"/>
            <a:r>
              <a:rPr lang="en-US" dirty="0"/>
              <a:t>Configure MAC Address Filtering</a:t>
            </a:r>
          </a:p>
          <a:p>
            <a:r>
              <a:rPr lang="en-US" dirty="0"/>
              <a:t>Some of the more advanced security measures include:</a:t>
            </a:r>
          </a:p>
          <a:p>
            <a:pPr lvl="1"/>
            <a:r>
              <a:rPr lang="en-US" dirty="0"/>
              <a:t>Configure encryption using WPA2</a:t>
            </a:r>
          </a:p>
          <a:p>
            <a:pPr lvl="1"/>
            <a:r>
              <a:rPr lang="en-US" dirty="0"/>
              <a:t>Configure authentication</a:t>
            </a:r>
          </a:p>
          <a:p>
            <a:pPr lvl="1"/>
            <a:r>
              <a:rPr lang="en-US" dirty="0"/>
              <a:t>Configure traffic filtering</a:t>
            </a:r>
          </a:p>
          <a:p>
            <a:r>
              <a:rPr lang="en-US" dirty="0"/>
              <a:t>No single security measure will keep your wireless network completely secure. Combining multiple techniques will strengthen the integrity of your security plan. </a:t>
            </a:r>
          </a:p>
          <a:p>
            <a:endParaRPr lang="en-US" dirty="0"/>
          </a:p>
          <a:p>
            <a:endParaRPr lang="en-US" dirty="0"/>
          </a:p>
        </p:txBody>
      </p:sp>
    </p:spTree>
    <p:extLst>
      <p:ext uri="{BB962C8B-B14F-4D97-AF65-F5344CB8AC3E}">
        <p14:creationId xmlns:p14="http://schemas.microsoft.com/office/powerpoint/2010/main" val="192003912"/>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6.6 Mobile Devices in the Network </a:t>
            </a:r>
            <a:endParaRPr lang="en-US" sz="2400" dirty="0">
              <a:solidFill>
                <a:srgbClr val="00B0F0"/>
              </a:solidFill>
            </a:endParaRPr>
          </a:p>
        </p:txBody>
      </p:sp>
    </p:spTree>
    <p:extLst>
      <p:ext uri="{BB962C8B-B14F-4D97-AF65-F5344CB8AC3E}">
        <p14:creationId xmlns:p14="http://schemas.microsoft.com/office/powerpoint/2010/main" val="2434870633"/>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Mobile Devices in the  Network</a:t>
            </a:r>
            <a:br>
              <a:rPr lang="en-US" dirty="0"/>
            </a:br>
            <a:r>
              <a:rPr lang="en-US" dirty="0" err="1"/>
              <a:t>Network</a:t>
            </a:r>
            <a:r>
              <a:rPr lang="en-US" dirty="0"/>
              <a:t> Connectivity </a:t>
            </a:r>
          </a:p>
        </p:txBody>
      </p:sp>
      <p:sp>
        <p:nvSpPr>
          <p:cNvPr id="5" name="Content Placeholder 4"/>
          <p:cNvSpPr>
            <a:spLocks noGrp="1"/>
          </p:cNvSpPr>
          <p:nvPr>
            <p:ph idx="1"/>
          </p:nvPr>
        </p:nvSpPr>
        <p:spPr>
          <a:xfrm>
            <a:off x="213109" y="1377388"/>
            <a:ext cx="4211523" cy="5243331"/>
          </a:xfrm>
        </p:spPr>
        <p:txBody>
          <a:bodyPr>
            <a:normAutofit fontScale="85000" lnSpcReduction="10000"/>
          </a:bodyPr>
          <a:lstStyle/>
          <a:p>
            <a:r>
              <a:rPr lang="en-US" dirty="0"/>
              <a:t>These precautions should be taken to protect Wi-Fi communications on mobile devices:</a:t>
            </a:r>
          </a:p>
          <a:p>
            <a:pPr lvl="1"/>
            <a:r>
              <a:rPr lang="en-US" dirty="0"/>
              <a:t>Never send login or password information using unencrypted text (plaintext).</a:t>
            </a:r>
          </a:p>
          <a:p>
            <a:pPr lvl="1"/>
            <a:r>
              <a:rPr lang="en-US" dirty="0"/>
              <a:t>Use a VPN connection when possible if you are sending sensitive data.</a:t>
            </a:r>
          </a:p>
          <a:p>
            <a:pPr lvl="1"/>
            <a:r>
              <a:rPr lang="en-US" dirty="0"/>
              <a:t>Enable security on home networks.</a:t>
            </a:r>
          </a:p>
          <a:p>
            <a:pPr lvl="1"/>
            <a:r>
              <a:rPr lang="en-US" dirty="0"/>
              <a:t>Use WPA2 encryption for security.</a:t>
            </a:r>
          </a:p>
          <a:p>
            <a:r>
              <a:rPr lang="en-US" dirty="0"/>
              <a:t>When a mobile device is out of the range of the Wi-Fi network, it attempts to connect to another Wi-Fi network in range. If no Wi-Fi networks are in range, the mobile device connects to the cellular data network.</a:t>
            </a:r>
          </a:p>
        </p:txBody>
      </p:sp>
      <p:pic>
        <p:nvPicPr>
          <p:cNvPr id="2" name="Picture 1"/>
          <p:cNvPicPr>
            <a:picLocks noChangeAspect="1"/>
          </p:cNvPicPr>
          <p:nvPr/>
        </p:nvPicPr>
        <p:blipFill>
          <a:blip r:embed="rId3"/>
          <a:stretch>
            <a:fillRect/>
          </a:stretch>
        </p:blipFill>
        <p:spPr>
          <a:xfrm>
            <a:off x="4424632" y="2477724"/>
            <a:ext cx="4541393" cy="3042658"/>
          </a:xfrm>
          <a:prstGeom prst="rect">
            <a:avLst/>
          </a:prstGeom>
        </p:spPr>
      </p:pic>
    </p:spTree>
    <p:extLst>
      <p:ext uri="{BB962C8B-B14F-4D97-AF65-F5344CB8AC3E}">
        <p14:creationId xmlns:p14="http://schemas.microsoft.com/office/powerpoint/2010/main" val="2592633667"/>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1800" dirty="0"/>
              <a:t>Mobile Devices in the  Network</a:t>
            </a:r>
            <a:br>
              <a:rPr lang="en-US" sz="1800" dirty="0"/>
            </a:br>
            <a:r>
              <a:rPr lang="en-US" dirty="0"/>
              <a:t>Cellular Data and Bluetooth </a:t>
            </a:r>
          </a:p>
        </p:txBody>
      </p:sp>
      <p:sp>
        <p:nvSpPr>
          <p:cNvPr id="3" name="Content Placeholder 2"/>
          <p:cNvSpPr>
            <a:spLocks noGrp="1"/>
          </p:cNvSpPr>
          <p:nvPr>
            <p:ph idx="1"/>
          </p:nvPr>
        </p:nvSpPr>
        <p:spPr>
          <a:xfrm>
            <a:off x="213107" y="1232593"/>
            <a:ext cx="8733677" cy="2587053"/>
          </a:xfrm>
        </p:spPr>
        <p:txBody>
          <a:bodyPr>
            <a:normAutofit fontScale="92500" lnSpcReduction="10000"/>
          </a:bodyPr>
          <a:lstStyle/>
          <a:p>
            <a:r>
              <a:rPr lang="en-US" dirty="0"/>
              <a:t>Mobile devices are preprogrammed to use a Wi-Fi network for Internet if one is available and the device can connect to the access point and receive an IP address. If no Wi-Fi network is available, the device uses the cellular data capability if it is configured.  </a:t>
            </a:r>
          </a:p>
          <a:p>
            <a:r>
              <a:rPr lang="en-US" dirty="0"/>
              <a:t>Bluetooth is wireless, automatic, and uses very little power, which helps conserve battery life. Up to eight Bluetooth devices can be connected together at any one time.</a:t>
            </a:r>
          </a:p>
        </p:txBody>
      </p:sp>
      <p:pic>
        <p:nvPicPr>
          <p:cNvPr id="2" name="Picture 1"/>
          <p:cNvPicPr>
            <a:picLocks noChangeAspect="1"/>
          </p:cNvPicPr>
          <p:nvPr/>
        </p:nvPicPr>
        <p:blipFill>
          <a:blip r:embed="rId3"/>
          <a:stretch>
            <a:fillRect/>
          </a:stretch>
        </p:blipFill>
        <p:spPr>
          <a:xfrm>
            <a:off x="1821573" y="3998010"/>
            <a:ext cx="1421556" cy="2631859"/>
          </a:xfrm>
          <a:prstGeom prst="rect">
            <a:avLst/>
          </a:prstGeom>
        </p:spPr>
      </p:pic>
      <p:pic>
        <p:nvPicPr>
          <p:cNvPr id="5" name="Picture 4"/>
          <p:cNvPicPr>
            <a:picLocks noChangeAspect="1"/>
          </p:cNvPicPr>
          <p:nvPr/>
        </p:nvPicPr>
        <p:blipFill>
          <a:blip r:embed="rId4"/>
          <a:stretch>
            <a:fillRect/>
          </a:stretch>
        </p:blipFill>
        <p:spPr>
          <a:xfrm>
            <a:off x="3518375" y="3989012"/>
            <a:ext cx="1644824" cy="2640857"/>
          </a:xfrm>
          <a:prstGeom prst="rect">
            <a:avLst/>
          </a:prstGeom>
        </p:spPr>
      </p:pic>
      <p:pic>
        <p:nvPicPr>
          <p:cNvPr id="6" name="Picture 5"/>
          <p:cNvPicPr>
            <a:picLocks noChangeAspect="1"/>
          </p:cNvPicPr>
          <p:nvPr/>
        </p:nvPicPr>
        <p:blipFill>
          <a:blip r:embed="rId5"/>
          <a:stretch>
            <a:fillRect/>
          </a:stretch>
        </p:blipFill>
        <p:spPr>
          <a:xfrm>
            <a:off x="5312404" y="3989012"/>
            <a:ext cx="2761765" cy="2637514"/>
          </a:xfrm>
          <a:prstGeom prst="rect">
            <a:avLst/>
          </a:prstGeom>
        </p:spPr>
      </p:pic>
    </p:spTree>
    <p:extLst>
      <p:ext uri="{BB962C8B-B14F-4D97-AF65-F5344CB8AC3E}">
        <p14:creationId xmlns:p14="http://schemas.microsoft.com/office/powerpoint/2010/main" val="2351962473"/>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7:</a:t>
            </a:r>
            <a:br>
              <a:rPr lang="en-US" sz="2400" dirty="0">
                <a:latin typeface="Arial" charset="0"/>
              </a:rPr>
            </a:br>
            <a:r>
              <a:rPr lang="en-US" sz="2400" dirty="0">
                <a:latin typeface="Arial" charset="0"/>
              </a:rPr>
              <a:t>Protecting a Cybersecurity Domain</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7 - Sections &amp; Objectives</a:t>
            </a:r>
          </a:p>
        </p:txBody>
      </p:sp>
      <p:sp>
        <p:nvSpPr>
          <p:cNvPr id="4099" name="Rectangle 34"/>
          <p:cNvSpPr>
            <a:spLocks noGrp="1" noChangeArrowheads="1"/>
          </p:cNvSpPr>
          <p:nvPr>
            <p:ph type="body" idx="4294967295"/>
          </p:nvPr>
        </p:nvSpPr>
        <p:spPr>
          <a:xfrm>
            <a:off x="655638" y="1828800"/>
            <a:ext cx="7940675" cy="4476750"/>
          </a:xfrm>
        </p:spPr>
        <p:txBody>
          <a:bodyPr/>
          <a:lstStyle/>
          <a:p>
            <a:pPr marL="0" indent="0">
              <a:spcBef>
                <a:spcPts val="600"/>
              </a:spcBef>
              <a:buNone/>
            </a:pPr>
            <a:r>
              <a:rPr lang="en-US" dirty="0"/>
              <a:t>7.1	Defending Systems and Devices</a:t>
            </a:r>
          </a:p>
          <a:p>
            <a:pPr marL="0" indent="0">
              <a:spcBef>
                <a:spcPts val="600"/>
              </a:spcBef>
              <a:buNone/>
            </a:pPr>
            <a:r>
              <a:rPr lang="en-US" dirty="0"/>
              <a:t>	</a:t>
            </a:r>
            <a:r>
              <a:rPr lang="en-US" sz="1800" dirty="0"/>
              <a:t>Describe how cybersecurity domains are used within the CIA triad.</a:t>
            </a:r>
          </a:p>
          <a:p>
            <a:pPr marL="857250" lvl="3" indent="0">
              <a:spcBef>
                <a:spcPts val="600"/>
              </a:spcBef>
            </a:pPr>
            <a:r>
              <a:rPr lang="en-US" sz="1800" dirty="0"/>
              <a:t>Explain how technologies, processes and procedures protect systems.</a:t>
            </a:r>
            <a:endParaRPr lang="en-US" dirty="0"/>
          </a:p>
          <a:p>
            <a:pPr marL="0" indent="0">
              <a:spcBef>
                <a:spcPts val="600"/>
              </a:spcBef>
              <a:buNone/>
            </a:pPr>
            <a:r>
              <a:rPr lang="en-US" dirty="0"/>
              <a:t>7.2	Server Hardening	</a:t>
            </a:r>
          </a:p>
          <a:p>
            <a:pPr marL="0" indent="0">
              <a:spcBef>
                <a:spcPts val="600"/>
              </a:spcBef>
              <a:buNone/>
            </a:pPr>
            <a:r>
              <a:rPr lang="en-US" dirty="0"/>
              <a:t>	</a:t>
            </a:r>
            <a:r>
              <a:rPr lang="en-US" sz="1800" dirty="0"/>
              <a:t>Explain how to protect servers on a network.</a:t>
            </a:r>
          </a:p>
          <a:p>
            <a:pPr marL="0" indent="0">
              <a:spcBef>
                <a:spcPts val="600"/>
              </a:spcBef>
              <a:buNone/>
            </a:pPr>
            <a:r>
              <a:rPr lang="en-US" dirty="0"/>
              <a:t>7.3	Network Hardening</a:t>
            </a:r>
          </a:p>
          <a:p>
            <a:pPr marL="857250" lvl="3" indent="0">
              <a:spcBef>
                <a:spcPts val="600"/>
              </a:spcBef>
            </a:pPr>
            <a:r>
              <a:rPr lang="en-US" sz="1800" dirty="0"/>
              <a:t>Explain how to implement security measures to protect network devices.</a:t>
            </a:r>
            <a:endParaRPr lang="en-US" sz="1400" dirty="0"/>
          </a:p>
          <a:p>
            <a:pPr marL="0" indent="0">
              <a:spcBef>
                <a:spcPts val="600"/>
              </a:spcBef>
              <a:buNone/>
            </a:pPr>
            <a:r>
              <a:rPr lang="en-US" dirty="0"/>
              <a:t>7.4	Physical Security</a:t>
            </a:r>
          </a:p>
          <a:p>
            <a:pPr marL="857250" lvl="3" indent="0">
              <a:spcBef>
                <a:spcPts val="600"/>
              </a:spcBef>
            </a:pPr>
            <a:r>
              <a:rPr lang="en-US" sz="1800" dirty="0"/>
              <a:t>Explain how physical security measures are implemented to protect network equipment.</a:t>
            </a:r>
          </a:p>
          <a:p>
            <a:pPr marL="0" indent="0">
              <a:spcBef>
                <a:spcPts val="600"/>
              </a:spcBef>
              <a:buNone/>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7.1 Defending Systems and Devices</a:t>
            </a:r>
          </a:p>
        </p:txBody>
      </p:sp>
    </p:spTree>
    <p:extLst>
      <p:ext uri="{BB962C8B-B14F-4D97-AF65-F5344CB8AC3E}">
        <p14:creationId xmlns:p14="http://schemas.microsoft.com/office/powerpoint/2010/main" val="2918681779"/>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Defending Systems and Devices</a:t>
            </a:r>
            <a:br>
              <a:rPr lang="en-US" dirty="0"/>
            </a:br>
            <a:r>
              <a:rPr lang="en-US" dirty="0"/>
              <a:t>Host </a:t>
            </a:r>
            <a:r>
              <a:rPr lang="en-US" dirty="0">
                <a:latin typeface="Arial" charset="0"/>
              </a:rPr>
              <a:t>Hardening</a:t>
            </a:r>
            <a:endParaRPr lang="en-US" sz="4800" dirty="0">
              <a:latin typeface="Arial" charset="0"/>
            </a:endParaRPr>
          </a:p>
        </p:txBody>
      </p:sp>
      <p:sp>
        <p:nvSpPr>
          <p:cNvPr id="2" name="Content Placeholder 1"/>
          <p:cNvSpPr>
            <a:spLocks noGrp="1"/>
          </p:cNvSpPr>
          <p:nvPr>
            <p:ph idx="1"/>
          </p:nvPr>
        </p:nvSpPr>
        <p:spPr>
          <a:xfrm>
            <a:off x="371843" y="1382484"/>
            <a:ext cx="8248282" cy="4786870"/>
          </a:xfrm>
        </p:spPr>
        <p:txBody>
          <a:bodyPr/>
          <a:lstStyle/>
          <a:p>
            <a:pPr marL="0" indent="0">
              <a:buNone/>
            </a:pPr>
            <a:r>
              <a:rPr lang="en-US" sz="1800" b="1" dirty="0"/>
              <a:t>Operating System Security - </a:t>
            </a:r>
            <a:r>
              <a:rPr lang="en-US" sz="1800" dirty="0"/>
              <a:t>The operating system plays a critical role in the operation of a computer system and is the target of many attacks. </a:t>
            </a:r>
          </a:p>
          <a:p>
            <a:r>
              <a:rPr lang="en-US" sz="1800" dirty="0"/>
              <a:t>An administrator hardens an operating system by modifying the default configuration to make it more secure to outside threats. </a:t>
            </a:r>
          </a:p>
          <a:p>
            <a:r>
              <a:rPr lang="en-US" sz="1800" dirty="0"/>
              <a:t>This process includes the removal of unnecessary programs and services. </a:t>
            </a:r>
          </a:p>
          <a:p>
            <a:r>
              <a:rPr lang="en-US" sz="1800" dirty="0"/>
              <a:t>Another critical requirement of hardening operating systems is the application of security patches and updates. </a:t>
            </a:r>
          </a:p>
          <a:p>
            <a:pPr marL="0" indent="0">
              <a:buNone/>
            </a:pPr>
            <a:r>
              <a:rPr lang="en-US" sz="1800" b="1" dirty="0"/>
              <a:t>Antimalware - </a:t>
            </a:r>
            <a:r>
              <a:rPr lang="en-US" sz="1800" dirty="0"/>
              <a:t>Malware includes viruses, worms, Trojan horses, keyloggers, spyware, and adware. </a:t>
            </a:r>
          </a:p>
          <a:p>
            <a:r>
              <a:rPr lang="en-US" sz="1800" dirty="0"/>
              <a:t>They all invade privacy, steal information, damage the system, or delete and corrupt data. </a:t>
            </a:r>
          </a:p>
          <a:p>
            <a:r>
              <a:rPr lang="en-US" sz="1800" dirty="0"/>
              <a:t>It is important to protect computers and mobile devices using reputable antimalware software. </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Defending Systems and Devices</a:t>
            </a:r>
            <a:br>
              <a:rPr lang="en-US" dirty="0"/>
            </a:br>
            <a:r>
              <a:rPr lang="en-US" dirty="0"/>
              <a:t>Host </a:t>
            </a:r>
            <a:r>
              <a:rPr lang="en-US" dirty="0">
                <a:latin typeface="Arial" charset="0"/>
              </a:rPr>
              <a:t>Hardening (Cont.)</a:t>
            </a:r>
            <a:endParaRPr lang="en-US" sz="4800" dirty="0">
              <a:latin typeface="Arial" charset="0"/>
            </a:endParaRPr>
          </a:p>
        </p:txBody>
      </p:sp>
      <p:sp>
        <p:nvSpPr>
          <p:cNvPr id="2" name="Content Placeholder 1"/>
          <p:cNvSpPr>
            <a:spLocks noGrp="1"/>
          </p:cNvSpPr>
          <p:nvPr>
            <p:ph idx="1"/>
          </p:nvPr>
        </p:nvSpPr>
        <p:spPr>
          <a:xfrm>
            <a:off x="371843" y="1382483"/>
            <a:ext cx="8248282" cy="5199291"/>
          </a:xfrm>
        </p:spPr>
        <p:txBody>
          <a:bodyPr/>
          <a:lstStyle/>
          <a:p>
            <a:pPr marL="0" indent="0">
              <a:buNone/>
            </a:pPr>
            <a:r>
              <a:rPr lang="en-US" sz="1800" b="1" dirty="0"/>
              <a:t>Patch Management - </a:t>
            </a:r>
            <a:r>
              <a:rPr lang="en-US" sz="1800" dirty="0"/>
              <a:t>Patches are code updates that manufacturers provide to prevent a newly discovered virus or worm from making a successful attack. Manufacturers combine patches and upgrades into a comprehensive update application called a service pack. </a:t>
            </a:r>
          </a:p>
          <a:p>
            <a:pPr marL="0" indent="0">
              <a:buNone/>
            </a:pPr>
            <a:r>
              <a:rPr lang="en-US" sz="1800" b="1" dirty="0"/>
              <a:t>Host-based Firewalls - </a:t>
            </a:r>
            <a:r>
              <a:rPr lang="en-US" sz="1800" dirty="0"/>
              <a:t>A software firewall is a program that runs on a computer to allow or deny traffic between the computer and other connected computers. The software firewall applies a set of rules to data transmissions through inspection and filtering of data packets. </a:t>
            </a:r>
          </a:p>
          <a:p>
            <a:pPr marL="0" indent="0">
              <a:buNone/>
            </a:pPr>
            <a:r>
              <a:rPr lang="en-US" sz="1800" b="1" dirty="0"/>
              <a:t>Host Intrusion Detection Systems - </a:t>
            </a:r>
            <a:r>
              <a:rPr lang="en-US" sz="1800" dirty="0"/>
              <a:t>A host intrusion detection system (HIDS) is software that runs on a host computer that monitors suspicious activity. </a:t>
            </a:r>
          </a:p>
          <a:p>
            <a:pPr marL="0" indent="0">
              <a:buNone/>
            </a:pPr>
            <a:r>
              <a:rPr lang="en-US" sz="1800" b="1" dirty="0"/>
              <a:t>Secure Communications (VPNs) </a:t>
            </a:r>
            <a:r>
              <a:rPr lang="en-US" sz="1800" dirty="0"/>
              <a:t>- When connecting to the local network and sharing files, the communication between computers remains within that network. To communicate and share resources over a network that is not secure, users employ a Virtual Private Network (VPN). A VPN is a private network that connects remote sites or users together over a public network, like the Internet.</a:t>
            </a:r>
          </a:p>
          <a:p>
            <a:pPr marL="0" indent="0">
              <a:buNone/>
            </a:pPr>
            <a:endParaRPr lang="en-US" sz="1800" dirty="0"/>
          </a:p>
        </p:txBody>
      </p:sp>
    </p:spTree>
    <p:extLst>
      <p:ext uri="{BB962C8B-B14F-4D97-AF65-F5344CB8AC3E}">
        <p14:creationId xmlns:p14="http://schemas.microsoft.com/office/powerpoint/2010/main" val="164189671"/>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Hardening Wireless and Mobile Devices</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Wired Equivalent Privacy (WEP) </a:t>
            </a:r>
            <a:r>
              <a:rPr lang="en-US" sz="1800" dirty="0"/>
              <a:t>- One of the most important components of modern computing are mobile devices. The majority of devices found on today’s networks are laptops, tablets, smart phones and other wireless devices. WEP is one of the first widely used Wi-Fi security standards. The WEP standard provides authentication and encryption protections. </a:t>
            </a:r>
          </a:p>
          <a:p>
            <a:pPr marL="0" indent="0">
              <a:buNone/>
            </a:pPr>
            <a:r>
              <a:rPr lang="en-US" sz="1800" b="1" dirty="0"/>
              <a:t>WPA/WPA2 - </a:t>
            </a:r>
            <a:r>
              <a:rPr lang="en-US" sz="1800" dirty="0"/>
              <a:t>The next major improvement to wireless security was the introduction of WPA and WPA2. Wi-Fi Protected Access (WPA) was the computer industry’s response to the weakness of the WEP standard. The WPA standard provided several security improvements.</a:t>
            </a:r>
          </a:p>
          <a:p>
            <a:pPr marL="0" indent="0">
              <a:buNone/>
            </a:pPr>
            <a:r>
              <a:rPr lang="en-US" sz="1800" b="1" dirty="0"/>
              <a:t>Mutual Authentication - </a:t>
            </a:r>
            <a:r>
              <a:rPr lang="en-US" sz="1800" dirty="0"/>
              <a:t>The imposter can launch a man-in-the-middle attack which is very difficult to detect and can result in stolen login credentials and transmitted data. To prevent rogue access points, the computer industry developed mutual authentication. Mutual authentication, also called two-way authentication, is a process or technology in which both entities in a communications link authenticate to each other.</a:t>
            </a:r>
          </a:p>
        </p:txBody>
      </p:sp>
    </p:spTree>
    <p:extLst>
      <p:ext uri="{BB962C8B-B14F-4D97-AF65-F5344CB8AC3E}">
        <p14:creationId xmlns:p14="http://schemas.microsoft.com/office/powerpoint/2010/main" val="2108388080"/>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Host Data Protection</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File Access Control </a:t>
            </a:r>
            <a:r>
              <a:rPr lang="en-US" sz="1800" dirty="0"/>
              <a:t>– This consists of permissions that limit folder or file access for an individual or for a group of users. </a:t>
            </a:r>
          </a:p>
          <a:p>
            <a:pPr marL="0" indent="0">
              <a:buNone/>
            </a:pPr>
            <a:r>
              <a:rPr lang="en-US" sz="1800" b="1" dirty="0"/>
              <a:t>File Encryption </a:t>
            </a:r>
            <a:r>
              <a:rPr lang="en-US" sz="1800" dirty="0"/>
              <a:t>– File encryption is a tool used to protect data stored in the form of files. Encryption transforms data using a complicated algorithm to make it unreadable. Software programs can encrypt files, folders, and even entire drives.</a:t>
            </a:r>
          </a:p>
          <a:p>
            <a:pPr marL="0" indent="0">
              <a:buNone/>
            </a:pPr>
            <a:r>
              <a:rPr lang="en-US" sz="1800" b="1" dirty="0"/>
              <a:t>System and Data Backups </a:t>
            </a:r>
            <a:r>
              <a:rPr lang="en-US" sz="1800" dirty="0"/>
              <a:t>- A data backup stores a copy of the information from a computer to removable backup media. Backing up data is one of the most effective ways of protecting against data loss. If the computer hardware fails, the user can restore the data from the backup after the system is again functional.</a:t>
            </a:r>
          </a:p>
        </p:txBody>
      </p:sp>
    </p:spTree>
    <p:extLst>
      <p:ext uri="{BB962C8B-B14F-4D97-AF65-F5344CB8AC3E}">
        <p14:creationId xmlns:p14="http://schemas.microsoft.com/office/powerpoint/2010/main" val="1350809667"/>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Images and Content Control</a:t>
            </a:r>
            <a:endParaRPr lang="en-US" sz="4800" dirty="0">
              <a:latin typeface="Arial" charset="0"/>
            </a:endParaRPr>
          </a:p>
        </p:txBody>
      </p:sp>
      <p:sp>
        <p:nvSpPr>
          <p:cNvPr id="3" name="Content Placeholder 2"/>
          <p:cNvSpPr>
            <a:spLocks noGrp="1"/>
          </p:cNvSpPr>
          <p:nvPr>
            <p:ph idx="1"/>
          </p:nvPr>
        </p:nvSpPr>
        <p:spPr>
          <a:xfrm>
            <a:off x="213109" y="1539502"/>
            <a:ext cx="8311766" cy="4926405"/>
          </a:xfrm>
        </p:spPr>
        <p:txBody>
          <a:bodyPr/>
          <a:lstStyle/>
          <a:p>
            <a:pPr marL="0" indent="0">
              <a:buNone/>
            </a:pPr>
            <a:r>
              <a:rPr lang="en-US" sz="1800" b="1" dirty="0"/>
              <a:t>Content Screening and Blocking </a:t>
            </a:r>
          </a:p>
          <a:p>
            <a:pPr marL="0" indent="0">
              <a:buNone/>
            </a:pPr>
            <a:r>
              <a:rPr lang="en-US" sz="1800" dirty="0"/>
              <a:t>Content control software restricts the content that a user can access with a web browser over the Internet. </a:t>
            </a:r>
          </a:p>
          <a:p>
            <a:pPr marL="0" indent="0">
              <a:buNone/>
            </a:pPr>
            <a:r>
              <a:rPr lang="en-US" sz="1800" dirty="0"/>
              <a:t>Content control software can block sites that contain certain types of material such as pornography or controversial religious or political content. </a:t>
            </a:r>
          </a:p>
          <a:p>
            <a:pPr marL="0" indent="0">
              <a:buNone/>
            </a:pPr>
            <a:r>
              <a:rPr lang="en-US" sz="1800" b="1" dirty="0"/>
              <a:t>Disk Cloning and Deep Freeze</a:t>
            </a:r>
          </a:p>
          <a:p>
            <a:r>
              <a:rPr lang="en-US" sz="1800" dirty="0"/>
              <a:t>Many third-party applications are available to restore a system back to a default state. This allows the administrator to protect the operating system and configuration files for a system.</a:t>
            </a:r>
          </a:p>
          <a:p>
            <a:r>
              <a:rPr lang="en-US" sz="1800" dirty="0"/>
              <a:t>Disk cloning copies the contents of the computer’s hard disk to an image file. </a:t>
            </a:r>
          </a:p>
          <a:p>
            <a:r>
              <a:rPr lang="en-US" sz="1800" dirty="0"/>
              <a:t>Deep Freeze “freezes” the hard drive partition. When a user restarts the system, the system reverts to its frozen configuration. The system does not save any changes that the user makes, so any applications installed or files saved are lost when the system restarts.</a:t>
            </a:r>
          </a:p>
          <a:p>
            <a:endParaRPr lang="en-US" sz="1800" dirty="0"/>
          </a:p>
        </p:txBody>
      </p:sp>
    </p:spTree>
    <p:extLst>
      <p:ext uri="{BB962C8B-B14F-4D97-AF65-F5344CB8AC3E}">
        <p14:creationId xmlns:p14="http://schemas.microsoft.com/office/powerpoint/2010/main" val="3682918830"/>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213109" y="1447800"/>
            <a:ext cx="8311766" cy="5018107"/>
          </a:xfrm>
        </p:spPr>
        <p:txBody>
          <a:bodyPr/>
          <a:lstStyle/>
          <a:p>
            <a:pPr marL="0" indent="0">
              <a:buNone/>
            </a:pPr>
            <a:r>
              <a:rPr lang="en-US" sz="1800" b="1" dirty="0"/>
              <a:t>Security Cables and Locks </a:t>
            </a:r>
            <a:r>
              <a:rPr lang="en-US" sz="1800" dirty="0"/>
              <a:t>- There are several methods of physically protecting computer equipment:</a:t>
            </a:r>
          </a:p>
          <a:p>
            <a:pPr>
              <a:spcBef>
                <a:spcPts val="600"/>
              </a:spcBef>
            </a:pPr>
            <a:r>
              <a:rPr lang="en-US" sz="1800" dirty="0"/>
              <a:t>Use cable locks </a:t>
            </a:r>
          </a:p>
          <a:p>
            <a:pPr>
              <a:spcBef>
                <a:spcPts val="600"/>
              </a:spcBef>
            </a:pPr>
            <a:r>
              <a:rPr lang="en-US" sz="1800" dirty="0"/>
              <a:t>Keep telecommunication rooms locked.</a:t>
            </a:r>
          </a:p>
          <a:p>
            <a:pPr>
              <a:spcBef>
                <a:spcPts val="600"/>
              </a:spcBef>
            </a:pPr>
            <a:r>
              <a:rPr lang="en-US" sz="1800" dirty="0"/>
              <a:t>Use security cages around equipment.</a:t>
            </a:r>
          </a:p>
          <a:p>
            <a:pPr marL="0" indent="0">
              <a:buNone/>
            </a:pPr>
            <a:r>
              <a:rPr lang="en-US" sz="1800" b="1" dirty="0"/>
              <a:t>Logout Timers - </a:t>
            </a:r>
            <a:r>
              <a:rPr lang="en-US" sz="1800" dirty="0"/>
              <a:t>An employee gets up and leaves his computer to take a break. If the employee does not take any action to secure his workstation, any information on that system is vulnerable to an unauthorized user. </a:t>
            </a:r>
          </a:p>
          <a:p>
            <a:pPr marL="0" indent="0">
              <a:buNone/>
            </a:pPr>
            <a:r>
              <a:rPr lang="en-US" sz="1800" b="1" dirty="0"/>
              <a:t>Idle Timeout and Screen Lock - </a:t>
            </a:r>
            <a:r>
              <a:rPr lang="en-US" sz="1800" dirty="0"/>
              <a:t>Employees may or may not log out of their computer when they leave the workplace. Therefore, it is a security best practice to configure an idle timer that will automatically log the user out and lock the screen. </a:t>
            </a:r>
          </a:p>
          <a:p>
            <a:pPr marL="0" indent="0">
              <a:buNone/>
            </a:pPr>
            <a:r>
              <a:rPr lang="en-US" sz="1800" b="1" dirty="0"/>
              <a:t>Login Times - </a:t>
            </a:r>
            <a:r>
              <a:rPr lang="en-US" sz="1800" dirty="0"/>
              <a:t>In some situations, an organization may want employees to log in during specific hours, such as 7 a.m. to 6 p.m. The system blocks logins during the hours that fall outside of the allowed login hours.</a:t>
            </a:r>
          </a:p>
          <a:p>
            <a:pPr marL="0" indent="0">
              <a:buNone/>
            </a:pPr>
            <a:endParaRPr lang="en-US" sz="1800" dirty="0"/>
          </a:p>
        </p:txBody>
      </p:sp>
    </p:spTree>
    <p:extLst>
      <p:ext uri="{BB962C8B-B14F-4D97-AF65-F5344CB8AC3E}">
        <p14:creationId xmlns:p14="http://schemas.microsoft.com/office/powerpoint/2010/main" val="3645685503"/>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Defending Systems and Devices</a:t>
            </a:r>
            <a:br>
              <a:rPr lang="en-US" dirty="0"/>
            </a:br>
            <a:r>
              <a:rPr lang="en-US" dirty="0"/>
              <a:t>Physical Protection and Workstations</a:t>
            </a:r>
            <a:endParaRPr lang="en-US" sz="4800" dirty="0">
              <a:latin typeface="Arial" charset="0"/>
            </a:endParaRPr>
          </a:p>
        </p:txBody>
      </p:sp>
      <p:sp>
        <p:nvSpPr>
          <p:cNvPr id="3" name="Content Placeholder 2"/>
          <p:cNvSpPr>
            <a:spLocks noGrp="1"/>
          </p:cNvSpPr>
          <p:nvPr>
            <p:ph idx="1"/>
          </p:nvPr>
        </p:nvSpPr>
        <p:spPr>
          <a:xfrm>
            <a:off x="213109" y="1447800"/>
            <a:ext cx="8311766" cy="2238375"/>
          </a:xfrm>
        </p:spPr>
        <p:txBody>
          <a:bodyPr/>
          <a:lstStyle/>
          <a:p>
            <a:pPr marL="0" indent="0">
              <a:buNone/>
            </a:pPr>
            <a:r>
              <a:rPr lang="en-US" sz="1800" b="1" dirty="0"/>
              <a:t>GPS Tracking </a:t>
            </a:r>
            <a:r>
              <a:rPr lang="en-US" sz="1800" dirty="0"/>
              <a:t>– uses satellites and computers to determine the location of a device. GPS technology is a standard feature on smartphones that provides real-time position tracking. GPS tracking can pinpoint a location within 100 meters. </a:t>
            </a:r>
          </a:p>
          <a:p>
            <a:pPr marL="0" indent="0">
              <a:buNone/>
            </a:pPr>
            <a:r>
              <a:rPr lang="en-US" sz="1800" b="1" dirty="0"/>
              <a:t>Inventory and RFID Tags </a:t>
            </a:r>
            <a:r>
              <a:rPr lang="en-US" sz="1800" dirty="0"/>
              <a:t>- Radio frequency identification (RFID) uses radio waves to identify and track objects. RFID inventory systems use tags attached to all items that an organization wants to track. </a:t>
            </a:r>
          </a:p>
          <a:p>
            <a:pPr marL="0" indent="0">
              <a:buNone/>
            </a:pPr>
            <a:endParaRPr lang="en-US" sz="1800" dirty="0"/>
          </a:p>
        </p:txBody>
      </p:sp>
      <p:pic>
        <p:nvPicPr>
          <p:cNvPr id="2" name="Picture 1"/>
          <p:cNvPicPr>
            <a:picLocks noChangeAspect="1"/>
          </p:cNvPicPr>
          <p:nvPr/>
        </p:nvPicPr>
        <p:blipFill>
          <a:blip r:embed="rId3"/>
          <a:stretch>
            <a:fillRect/>
          </a:stretch>
        </p:blipFill>
        <p:spPr>
          <a:xfrm>
            <a:off x="2971103" y="3619500"/>
            <a:ext cx="3445764" cy="2428875"/>
          </a:xfrm>
          <a:prstGeom prst="rect">
            <a:avLst/>
          </a:prstGeom>
        </p:spPr>
      </p:pic>
    </p:spTree>
    <p:extLst>
      <p:ext uri="{BB962C8B-B14F-4D97-AF65-F5344CB8AC3E}">
        <p14:creationId xmlns:p14="http://schemas.microsoft.com/office/powerpoint/2010/main" val="623477634"/>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7.2 Server Hardening </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dirty="0"/>
              <a:t>Server Hardening</a:t>
            </a:r>
            <a:br>
              <a:rPr lang="en-US" sz="2800" b="0" dirty="0"/>
            </a:br>
            <a:r>
              <a:rPr lang="en-US" sz="2800" dirty="0">
                <a:latin typeface="Arial" charset="0"/>
              </a:rPr>
              <a:t>Secure Remote Access</a:t>
            </a:r>
            <a:endParaRPr lang="en-US" sz="2800" b="0" dirty="0"/>
          </a:p>
        </p:txBody>
      </p:sp>
      <p:sp>
        <p:nvSpPr>
          <p:cNvPr id="2" name="Content Placeholder 1"/>
          <p:cNvSpPr>
            <a:spLocks noGrp="1"/>
          </p:cNvSpPr>
          <p:nvPr>
            <p:ph idx="1"/>
          </p:nvPr>
        </p:nvSpPr>
        <p:spPr>
          <a:xfrm>
            <a:off x="371843" y="1392822"/>
            <a:ext cx="8320730" cy="4350753"/>
          </a:xfrm>
        </p:spPr>
        <p:txBody>
          <a:bodyPr/>
          <a:lstStyle/>
          <a:p>
            <a:pPr marL="0" indent="0">
              <a:buNone/>
            </a:pPr>
            <a:r>
              <a:rPr lang="en-US" sz="1800" b="1" dirty="0"/>
              <a:t>Managing Remote Access </a:t>
            </a:r>
            <a:r>
              <a:rPr lang="en-US" sz="1800" dirty="0"/>
              <a:t>- Remote access refers to any combination of hardware and software that enables users to access a local internal network remotely.</a:t>
            </a:r>
          </a:p>
          <a:p>
            <a:pPr marL="0" indent="0">
              <a:buNone/>
            </a:pPr>
            <a:r>
              <a:rPr lang="en-US" sz="1800" b="1" dirty="0"/>
              <a:t>Telnet, SSH, and SCP </a:t>
            </a:r>
            <a:r>
              <a:rPr lang="en-US" sz="1800" dirty="0"/>
              <a:t>- Secure Shell (SSH) is a protocol that provides a secure (encrypted) management connection to a remote device. </a:t>
            </a:r>
          </a:p>
          <a:p>
            <a:r>
              <a:rPr lang="en-US" sz="1800" b="1" dirty="0"/>
              <a:t>SSH</a:t>
            </a:r>
            <a:r>
              <a:rPr lang="en-US" sz="1800" dirty="0"/>
              <a:t> should replace Telnet for management connections. </a:t>
            </a:r>
          </a:p>
          <a:p>
            <a:r>
              <a:rPr lang="en-US" sz="1800" b="1" dirty="0"/>
              <a:t>Telnet</a:t>
            </a:r>
            <a:r>
              <a:rPr lang="en-US" sz="1800" dirty="0"/>
              <a:t> is an older protocol that uses unsecure plaintext transmission of both the login authentication (username and password) and the data transmitted between the communicating devices. </a:t>
            </a:r>
          </a:p>
          <a:p>
            <a:r>
              <a:rPr lang="en-US" sz="1800" b="1" dirty="0"/>
              <a:t>Secure copy (SCP) </a:t>
            </a:r>
            <a:r>
              <a:rPr lang="en-US" sz="1800" dirty="0"/>
              <a:t>securely transfers computer files between two remote systems. SCP uses SSH for data transfer (including the authentication element), so SCP ensures the authenticity and confidentiality of the data in transit.</a:t>
            </a:r>
          </a:p>
          <a:p>
            <a:pPr marL="0" indent="0">
              <a:buNone/>
            </a:pPr>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dirty="0"/>
              <a:t>Server Hardening </a:t>
            </a:r>
            <a:br>
              <a:rPr lang="en-US" sz="1800" dirty="0"/>
            </a:br>
            <a:r>
              <a:rPr lang="en-US" sz="2800" dirty="0">
                <a:latin typeface="Arial" charset="0"/>
              </a:rPr>
              <a:t>Administrative Measures</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1800" b="1" dirty="0"/>
              <a:t>Securing Ports and Services </a:t>
            </a:r>
            <a:r>
              <a:rPr lang="en-US" sz="1800" dirty="0"/>
              <a:t>- Cyber criminals exploit the services running on a system because they know that most devices run more services or programs than they need. An administrator should look at every service to verify its necessity and evaluate its risk. Remove any unnecessary services.</a:t>
            </a:r>
          </a:p>
          <a:p>
            <a:pPr marL="0" indent="0">
              <a:buNone/>
            </a:pPr>
            <a:r>
              <a:rPr lang="en-US" sz="1800" b="1" dirty="0"/>
              <a:t>Privileged Accounts </a:t>
            </a:r>
            <a:r>
              <a:rPr lang="en-US" sz="1800" dirty="0"/>
              <a:t>- Cyber criminals exploit privileged accounts because they are the most powerful accounts in the organization. Privileged accounts have the credentials to gain access to systems and they provide elevated, unrestricted access. Administrators use these accounts to deploy and manage operating systems, applications, and network devices. These account should be secured or removed to mitigate these risks.</a:t>
            </a:r>
          </a:p>
          <a:p>
            <a:pPr marL="0" indent="0">
              <a:buNone/>
            </a:pPr>
            <a:r>
              <a:rPr lang="en-US" sz="1800" b="1" dirty="0"/>
              <a:t>Group Policies </a:t>
            </a:r>
            <a:r>
              <a:rPr lang="en-US" sz="1800" dirty="0"/>
              <a:t>- In most networks that use Windows computers, an administrator configures Active Directory with Domains on a Windows Server. An administrator configures user account policies such as password policies and lockout policies by adding users to groups and setting policy at a group level. </a:t>
            </a:r>
          </a:p>
          <a:p>
            <a:pPr marL="0" indent="0">
              <a:buNone/>
            </a:pPr>
            <a:r>
              <a:rPr lang="en-US" sz="1800" b="1" dirty="0"/>
              <a:t>Enable Logs and Alerts </a:t>
            </a:r>
            <a:r>
              <a:rPr lang="en-US" sz="1800" dirty="0"/>
              <a:t>- A log records events as they occur on  a system. Log entries make up a log file, and a log entry contains all of the information related to a specific event. Logs that relate to computer security have grown in importance.</a:t>
            </a:r>
          </a:p>
          <a:p>
            <a:pPr marL="0" indent="0">
              <a:buNone/>
            </a:pPr>
            <a:endParaRPr lang="en-US" sz="1800" dirty="0"/>
          </a:p>
          <a:p>
            <a:pPr marL="0" indent="0">
              <a:buNone/>
            </a:pPr>
            <a:endParaRPr lang="en-US" sz="1800" dirty="0"/>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dirty="0"/>
              <a:t>Server Hardening</a:t>
            </a:r>
            <a:br>
              <a:rPr lang="en-US" sz="2800" dirty="0">
                <a:latin typeface="Arial" charset="0"/>
              </a:rPr>
            </a:br>
            <a:r>
              <a:rPr lang="en-US" sz="2800" dirty="0">
                <a:latin typeface="Arial" charset="0"/>
              </a:rPr>
              <a:t>Physical Protection of Server</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b="1" dirty="0"/>
              <a:t>Power - </a:t>
            </a:r>
            <a:r>
              <a:rPr lang="en-US" sz="1800" dirty="0"/>
              <a:t>A critical issue in protecting information systems is electrical power systems and power considerations. A continuous supply of electrical power is critical in today's massive server and data storage facilities. </a:t>
            </a:r>
          </a:p>
          <a:p>
            <a:pPr marL="0" indent="0">
              <a:buNone/>
            </a:pPr>
            <a:r>
              <a:rPr lang="en-US" sz="1800" b="1" dirty="0"/>
              <a:t>Heating, Ventilation, and Air Conditioning (HVAC) - </a:t>
            </a:r>
            <a:r>
              <a:rPr lang="en-US" sz="1800" dirty="0"/>
              <a:t>HVAC 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marL="0" indent="0">
              <a:buNone/>
            </a:pPr>
            <a:r>
              <a:rPr lang="en-US" sz="1800" b="1" dirty="0"/>
              <a:t>Hardware Monitoring </a:t>
            </a:r>
            <a:r>
              <a:rPr lang="en-US" sz="1800" dirty="0"/>
              <a:t>- Hardware monitoring is often found in large server farms. A server farm is a facility that houses hundreds or thousands of servers for companies. </a:t>
            </a:r>
          </a:p>
          <a:p>
            <a:pPr marL="0" indent="0">
              <a:buNone/>
            </a:pPr>
            <a:endParaRPr lang="en-US" sz="1800" dirty="0"/>
          </a:p>
          <a:p>
            <a:pPr marL="338137" lvl="1" indent="0"/>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7.3 Network Hardening</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Network Hardening</a:t>
            </a:r>
            <a:br>
              <a:rPr lang="en-US" sz="1800" b="0" dirty="0"/>
            </a:br>
            <a:r>
              <a:rPr lang="en-US" sz="2800" dirty="0">
                <a:latin typeface="Arial" charset="0"/>
              </a:rPr>
              <a:t>Securing Network Devices </a:t>
            </a:r>
            <a:endParaRPr lang="en-US" sz="4400" dirty="0">
              <a:latin typeface="Arial" charset="0"/>
            </a:endParaRPr>
          </a:p>
        </p:txBody>
      </p:sp>
      <p:sp>
        <p:nvSpPr>
          <p:cNvPr id="2" name="Content Placeholder 1"/>
          <p:cNvSpPr>
            <a:spLocks noGrp="1"/>
          </p:cNvSpPr>
          <p:nvPr>
            <p:ph idx="1"/>
          </p:nvPr>
        </p:nvSpPr>
        <p:spPr>
          <a:xfrm>
            <a:off x="213109" y="1381126"/>
            <a:ext cx="8349865" cy="4945246"/>
          </a:xfrm>
        </p:spPr>
        <p:txBody>
          <a:bodyPr/>
          <a:lstStyle/>
          <a:p>
            <a:pPr marL="0" indent="0">
              <a:buNone/>
            </a:pPr>
            <a:r>
              <a:rPr lang="en-US" sz="1800" b="1" dirty="0"/>
              <a:t>Operation Centers </a:t>
            </a:r>
            <a:r>
              <a:rPr lang="en-US" sz="1800" dirty="0"/>
              <a:t>- The Network Operation Center (NOC) is one or more locations containing the tools that provide administrators with a detailed status of the organization’s network. The NOC is ground zero for network troubleshooting, performance monitoring, software distribution and updates, communications management, and device management.</a:t>
            </a:r>
          </a:p>
          <a:p>
            <a:pPr marL="0" indent="0">
              <a:buNone/>
            </a:pPr>
            <a:r>
              <a:rPr lang="en-US" sz="1800" b="1" dirty="0"/>
              <a:t>Switches, Routers, and Network Appliances </a:t>
            </a:r>
            <a:r>
              <a:rPr lang="en-US" sz="1800" dirty="0"/>
              <a:t>- Network devices ship with either no passwords or default passwords. </a:t>
            </a:r>
          </a:p>
          <a:p>
            <a:r>
              <a:rPr lang="en-US" sz="1800" b="1" dirty="0"/>
              <a:t>Network switches </a:t>
            </a:r>
            <a:r>
              <a:rPr lang="en-US" sz="1800" dirty="0"/>
              <a:t>are the heart of the modern data communication network. The main threat to network switches are theft, hacking and remote access, attacks against network protocols like ARP/STP or attacks against performance and availability. </a:t>
            </a:r>
          </a:p>
          <a:p>
            <a:r>
              <a:rPr lang="en-US" sz="1800" b="1" dirty="0"/>
              <a:t>VLANs - </a:t>
            </a:r>
            <a:r>
              <a:rPr lang="en-US" sz="1800" dirty="0"/>
              <a:t>provide a way to group devices within a LAN and on individual switches. VLANs use logical connections instead of physical connections.</a:t>
            </a:r>
          </a:p>
          <a:p>
            <a:endParaRPr lang="en-US" sz="1800" dirty="0"/>
          </a:p>
        </p:txBody>
      </p:sp>
    </p:spTree>
    <p:extLst>
      <p:ext uri="{BB962C8B-B14F-4D97-AF65-F5344CB8AC3E}">
        <p14:creationId xmlns:p14="http://schemas.microsoft.com/office/powerpoint/2010/main" val="1687339839"/>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dirty="0"/>
              <a:t>Network Hardening</a:t>
            </a:r>
            <a:br>
              <a:rPr lang="en-US" sz="1800" b="0" dirty="0"/>
            </a:br>
            <a:r>
              <a:rPr lang="en-US" sz="2800" dirty="0">
                <a:latin typeface="Arial" charset="0"/>
              </a:rPr>
              <a:t>Securing Network Devices (Cont.)</a:t>
            </a:r>
            <a:endParaRPr lang="en-US" sz="4400" dirty="0">
              <a:latin typeface="Arial" charset="0"/>
            </a:endParaRPr>
          </a:p>
        </p:txBody>
      </p:sp>
      <p:sp>
        <p:nvSpPr>
          <p:cNvPr id="2" name="Content Placeholder 1"/>
          <p:cNvSpPr>
            <a:spLocks noGrp="1"/>
          </p:cNvSpPr>
          <p:nvPr>
            <p:ph idx="1"/>
          </p:nvPr>
        </p:nvSpPr>
        <p:spPr>
          <a:xfrm>
            <a:off x="213109" y="1381126"/>
            <a:ext cx="8349865" cy="4945246"/>
          </a:xfrm>
        </p:spPr>
        <p:txBody>
          <a:bodyPr/>
          <a:lstStyle/>
          <a:p>
            <a:r>
              <a:rPr lang="en-US" sz="1800" b="1" dirty="0"/>
              <a:t>Firewalls - </a:t>
            </a:r>
            <a:r>
              <a:rPr lang="en-US" sz="1800" dirty="0"/>
              <a:t>are hardware or software solutions that enforce network security policies. A firewall filters unauthorized or potentially dangerous traffic from entering the network.</a:t>
            </a:r>
          </a:p>
          <a:p>
            <a:r>
              <a:rPr lang="en-US" sz="1800" b="1" dirty="0"/>
              <a:t>Routers - </a:t>
            </a:r>
            <a:r>
              <a:rPr lang="en-US" sz="1800" dirty="0"/>
              <a:t>Routers form the backbone of the Internet and communications between different networks. Routers communicate with one another to identify the best possible path to deliver traffic to different networks. Routers use routing protocols to make routing decision.</a:t>
            </a:r>
          </a:p>
          <a:p>
            <a:r>
              <a:rPr lang="en-US" sz="1800" b="1" dirty="0"/>
              <a:t>Wireless and Mobile Devices </a:t>
            </a:r>
            <a:r>
              <a:rPr lang="en-US" sz="1800" dirty="0"/>
              <a:t>- Wireless and mobile devices have become the predominant type of devices on most modern networks. They provide mobility and convenience but pose a host of vulnerabilities. These vulnerabilities include theft, hacking and unauthorized remote access, sniffing, man-in-the-middle attacks, and attacks against performance and availability. </a:t>
            </a:r>
          </a:p>
          <a:p>
            <a:r>
              <a:rPr lang="en-US" sz="1800" b="1" dirty="0"/>
              <a:t>Network and Routing Services </a:t>
            </a:r>
            <a:r>
              <a:rPr lang="en-US" sz="1800" dirty="0"/>
              <a:t>- Cyber criminals use vulnerable network services to attack a device or to use it as part of the attack. Securing network services ensures that only necessary ports are exposed and available. Network services include; DHCP, DNS, ICMP, Routing Services (RIP-OSPF-ISS), NTP and others.</a:t>
            </a:r>
          </a:p>
          <a:p>
            <a:pPr marL="0" indent="0">
              <a:buNone/>
            </a:pPr>
            <a:endParaRPr lang="en-US" sz="1800" dirty="0"/>
          </a:p>
          <a:p>
            <a:endParaRPr lang="en-US" sz="18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dirty="0"/>
              <a:t>Network Hardening</a:t>
            </a:r>
            <a:br>
              <a:rPr lang="en-US" sz="1800" b="0" dirty="0">
                <a:latin typeface="Arial" charset="0"/>
              </a:rPr>
            </a:br>
            <a:r>
              <a:rPr lang="en-US" sz="2800" dirty="0">
                <a:latin typeface="Arial" charset="0"/>
              </a:rPr>
              <a:t>Voice and Video Equipment</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pPr marL="0" indent="0">
              <a:buNone/>
            </a:pPr>
            <a:r>
              <a:rPr lang="en-US" sz="1800" b="1" dirty="0"/>
              <a:t>VoIP Equipment </a:t>
            </a:r>
            <a:r>
              <a:rPr lang="en-US" sz="1800" dirty="0"/>
              <a:t>- uses networks such as the Internet to make and receive phone calls. The equipment required for VoIP includes an Internet connection plus a phone. </a:t>
            </a:r>
          </a:p>
          <a:p>
            <a:pPr marL="0" indent="0">
              <a:buNone/>
            </a:pPr>
            <a:r>
              <a:rPr lang="en-US" sz="1800" b="1" dirty="0"/>
              <a:t>Cameras</a:t>
            </a:r>
            <a:r>
              <a:rPr lang="en-US" sz="1800" dirty="0"/>
              <a:t> - An Internet camera sends and receives data over a LAN and/or the Internet. A user can remotely view live video using a web browser on a wide range of devices including computer systems, laptops, tablets, and smartphones. Cameras come in various forms including the traditional security camera. </a:t>
            </a:r>
          </a:p>
          <a:p>
            <a:pPr marL="0" indent="0">
              <a:buNone/>
            </a:pPr>
            <a:r>
              <a:rPr lang="en-US" sz="1800" b="1" dirty="0"/>
              <a:t>Videoconferencing Equipment </a:t>
            </a:r>
            <a:r>
              <a:rPr lang="en-US" sz="1800" dirty="0"/>
              <a:t>- allows two or more locations to communicate simultaneously using telecommunication technologies. These technologies take advantage of the new high definition video standards. Videoconferencing is now part of normal day-to-day operations in industries like the medical field. </a:t>
            </a:r>
          </a:p>
          <a:p>
            <a:pPr marL="0" indent="0">
              <a:buNone/>
            </a:pPr>
            <a:r>
              <a:rPr lang="en-US" sz="1800" b="1" dirty="0"/>
              <a:t>Network and IoT Sensors - </a:t>
            </a:r>
            <a:r>
              <a:rPr lang="en-US" sz="1800" dirty="0"/>
              <a:t>One of the fastest sectors of information technology is the use of intelligent devices and sensors. The computer industry brands this sector as the Internet of Things (IoT). Businesses and consumers use IoT devices to automate processes, monitor environmental conditions, and alert the user of adverse conditions. </a:t>
            </a:r>
          </a:p>
          <a:p>
            <a:pPr marL="0" indent="0">
              <a:buNone/>
            </a:pPr>
            <a:endParaRPr lang="en-US" sz="1800" dirty="0"/>
          </a:p>
        </p:txBody>
      </p:sp>
    </p:spTree>
    <p:extLst>
      <p:ext uri="{BB962C8B-B14F-4D97-AF65-F5344CB8AC3E}">
        <p14:creationId xmlns:p14="http://schemas.microsoft.com/office/powerpoint/2010/main" val="1874630823"/>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7.4 Physical Security</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dirty="0"/>
              <a:t>Physical Security</a:t>
            </a:r>
            <a:br>
              <a:rPr lang="en-US" sz="1800" b="0" dirty="0"/>
            </a:br>
            <a:r>
              <a:rPr lang="en-US" b="0" dirty="0"/>
              <a:t>Physical Access Control</a:t>
            </a:r>
          </a:p>
        </p:txBody>
      </p:sp>
      <p:sp>
        <p:nvSpPr>
          <p:cNvPr id="2" name="Content Placeholder 1"/>
          <p:cNvSpPr>
            <a:spLocks noGrp="1"/>
          </p:cNvSpPr>
          <p:nvPr>
            <p:ph idx="1"/>
          </p:nvPr>
        </p:nvSpPr>
        <p:spPr>
          <a:xfrm>
            <a:off x="274656" y="1232592"/>
            <a:ext cx="8240694" cy="4786870"/>
          </a:xfrm>
        </p:spPr>
        <p:txBody>
          <a:bodyPr/>
          <a:lstStyle/>
          <a:p>
            <a:pPr marL="0" indent="0">
              <a:buNone/>
            </a:pPr>
            <a:r>
              <a:rPr lang="en-US" sz="1800" b="1" dirty="0"/>
              <a:t>Fencing and Barricades </a:t>
            </a:r>
            <a:r>
              <a:rPr lang="en-US" sz="1800" dirty="0"/>
              <a:t>- Physical barriers are the first thing that comes to mind when thinking about physical security. This is the outermost layer of security, and these solutions are the most publicly visible. A perimeter security system typically consists of perimeter fence system, security gate system, bollards, vehicle entry barriers and guard shelters.</a:t>
            </a:r>
          </a:p>
          <a:p>
            <a:pPr marL="0" indent="0">
              <a:buNone/>
            </a:pPr>
            <a:r>
              <a:rPr lang="en-US" sz="1800" b="1" dirty="0"/>
              <a:t>Biometrics -</a:t>
            </a:r>
            <a:r>
              <a:rPr lang="en-US" sz="1800" dirty="0"/>
              <a:t> are 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marL="0" indent="0">
              <a:buNone/>
            </a:pPr>
            <a:r>
              <a:rPr lang="en-US" sz="1800" b="1" dirty="0"/>
              <a:t>Badges and Access Logs </a:t>
            </a:r>
            <a:r>
              <a:rPr lang="en-US" sz="1800" dirty="0"/>
              <a:t>– A badge allows an individual to gain access to an area with automated entry points. An entry point can be a door, a turnstile, a gate, or other barrier. Access badges use various technologies such as a magnetic stripe, barcode, or biometrics. The system logs the transaction for later retrieval. Reports reveal who entered what entry points at what time.</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Physical Security</a:t>
            </a:r>
            <a:br>
              <a:rPr lang="en-US" sz="1800" dirty="0">
                <a:latin typeface="Arial" charset="0"/>
              </a:rPr>
            </a:br>
            <a:r>
              <a:rPr lang="en-US" sz="2800" b="0" dirty="0"/>
              <a:t>Surveillance</a:t>
            </a:r>
            <a:endParaRPr lang="en-US" sz="2800" dirty="0">
              <a:latin typeface="Arial" charset="0"/>
            </a:endParaRPr>
          </a:p>
        </p:txBody>
      </p:sp>
      <p:sp>
        <p:nvSpPr>
          <p:cNvPr id="2" name="Content Placeholder 1"/>
          <p:cNvSpPr>
            <a:spLocks noGrp="1"/>
          </p:cNvSpPr>
          <p:nvPr>
            <p:ph idx="1"/>
          </p:nvPr>
        </p:nvSpPr>
        <p:spPr>
          <a:xfrm>
            <a:off x="332413" y="1274618"/>
            <a:ext cx="8078162" cy="4876796"/>
          </a:xfrm>
        </p:spPr>
        <p:txBody>
          <a:bodyPr/>
          <a:lstStyle/>
          <a:p>
            <a:pPr marL="0" indent="0">
              <a:buNone/>
            </a:pPr>
            <a:r>
              <a:rPr lang="en-US" sz="1800" b="1" dirty="0"/>
              <a:t>Guards and Escorts </a:t>
            </a:r>
            <a:r>
              <a:rPr lang="en-US" sz="1800" dirty="0"/>
              <a:t>- All physical access controls including deterrent and detection systems ultimately rely on personnel to intervene and stop the actual attack or intrusion. In highly secure information system facilities, guards control access to the organization’s sensitive areas. </a:t>
            </a:r>
          </a:p>
          <a:p>
            <a:pPr marL="0" indent="0">
              <a:buNone/>
            </a:pPr>
            <a:r>
              <a:rPr lang="en-US" sz="1800" b="1" dirty="0"/>
              <a:t>Video and Electronic Surveillance </a:t>
            </a:r>
            <a:r>
              <a:rPr lang="en-US" sz="1800" dirty="0"/>
              <a:t>– This type of surveillance can supplement 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p>
          <a:p>
            <a:pPr marL="0" indent="0">
              <a:buNone/>
            </a:pPr>
            <a:r>
              <a:rPr lang="en-US" sz="1800" b="1" dirty="0"/>
              <a:t>RFID and Wireless Surveillance </a:t>
            </a:r>
            <a:r>
              <a:rPr lang="en-US" sz="1800" dirty="0"/>
              <a:t>– These types of surveillance are used to manage and locate important information system assets.  </a:t>
            </a:r>
          </a:p>
          <a:p>
            <a:pPr marL="0" indent="0">
              <a:buNone/>
            </a:pPr>
            <a:endParaRPr lang="en-US" sz="1800" dirty="0"/>
          </a:p>
          <a:p>
            <a:endParaRPr lang="en-US" sz="1800" dirty="0"/>
          </a:p>
          <a:p>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7.5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1"/>
            <a:ext cx="8600517" cy="4566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800" dirty="0"/>
              <a:t>This chapter discussed the technologies, processes and procedures that cybersecurity specialists use to defend the systems, devices, and data that make up the network infrastructure.</a:t>
            </a:r>
          </a:p>
          <a:p>
            <a:r>
              <a:rPr lang="en-US" sz="1800" dirty="0"/>
              <a:t>Host hardening includes securing the operating system, implementing an antivirus solution, and using host-based solutions such as firewalls and intrusion detection systems.</a:t>
            </a:r>
          </a:p>
          <a:p>
            <a:r>
              <a:rPr lang="en-US" sz="1800" dirty="0"/>
              <a:t>Server hardening includes managing remote access, securing privileged accounts, and monitoring services.</a:t>
            </a:r>
          </a:p>
          <a:p>
            <a:r>
              <a:rPr lang="en-US" sz="1800" dirty="0"/>
              <a:t>Data protection includes file access control and implementing security measures to ensure the confidentiality, integrity, and availability of data.</a:t>
            </a:r>
          </a:p>
          <a:p>
            <a:r>
              <a:rPr lang="en-US" sz="1800" dirty="0"/>
              <a:t>Device hardening also involves implementing proven methods of physically securing network devices. Protecting a cybersecurity domain is an on-going process to secure an organization’s network infrastructure and requires a constant vigilance against threats.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1F2C4B13-03E8-2A4D-B971-21129E27476F}"/>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pic>
        <p:nvPicPr>
          <p:cNvPr id="7" name="Picture 6" descr="Graphical user interface, text, application&#10;&#10;Description automatically generated">
            <a:extLst>
              <a:ext uri="{FF2B5EF4-FFF2-40B4-BE49-F238E27FC236}">
                <a16:creationId xmlns:a16="http://schemas.microsoft.com/office/drawing/2014/main" id="{436A5964-E559-7543-A524-BE0D35E3F49E}"/>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053478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6134301"/>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589447122"/>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NetEss_Chapter6 week 4 part 1 UWTSD (2) (1)" id="{9EBCF82B-946F-451A-9458-4068C74BED7A}" vid="{50509B94-2D6C-4946-87E4-D4A823A8CC86}"/>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NetEss_Chapter6 week 4 part 1 UWTSD (2) (1)" id="{9EBCF82B-946F-451A-9458-4068C74BED7A}" vid="{1E6A5A74-3B55-4F36-BF3E-DE763612A714}"/>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NetEss_Chapter6 week 4 part 1 UWTSD (2) (1)</Template>
  <TotalTime>0</TotalTime>
  <Words>4190</Words>
  <Application>Microsoft Office PowerPoint</Application>
  <PresentationFormat>On-screen Show (4:3)</PresentationFormat>
  <Paragraphs>273</Paragraphs>
  <Slides>46</Slides>
  <Notes>42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46</vt:i4>
      </vt:variant>
    </vt:vector>
  </HeadingPairs>
  <TitlesOfParts>
    <vt:vector size="51" baseType="lpstr">
      <vt:lpstr>Arial</vt:lpstr>
      <vt:lpstr>Courier New</vt:lpstr>
      <vt:lpstr>Wingdings</vt:lpstr>
      <vt:lpstr>PPT-TMPLT-WHT_C</vt:lpstr>
      <vt:lpstr>NetAcad-4F_PPT-WHT_060408</vt:lpstr>
      <vt:lpstr>PowerPoint Presentation</vt:lpstr>
      <vt:lpstr>PowerPoint Presentation</vt:lpstr>
      <vt:lpstr>6.1 What Does a Home Network Look Like? </vt:lpstr>
      <vt:lpstr> What Does a Home Network Look Like? Home Network Basics </vt:lpstr>
      <vt:lpstr> What Does a Home Network Look Like? Network Technologies in the Home </vt:lpstr>
      <vt:lpstr> How Does Wi-Fi Work? Wireless Standards </vt:lpstr>
      <vt:lpstr> How Does Wi-Fi Work? Controlling Wireless Traffic </vt:lpstr>
      <vt:lpstr>6.3 Setting Up Your Wireless Network </vt:lpstr>
      <vt:lpstr> Setting Up Your Wireless Network Accessing the Wireless Router </vt:lpstr>
      <vt:lpstr>6.4 Choosing ISP Services </vt:lpstr>
      <vt:lpstr> Choosing ISP Services Internet Service Providers </vt:lpstr>
      <vt:lpstr> Choosing ISP Services ISP Connectivity Options </vt:lpstr>
      <vt:lpstr>6.5 Security Considerations in a Home Network </vt:lpstr>
      <vt:lpstr> Security Considerations in a Home Network Is My Network Safe? </vt:lpstr>
      <vt:lpstr> Security Considerations in a Home Network Authenticating Users </vt:lpstr>
      <vt:lpstr> Security Considerations in a Home Network Encrypting Data So It Cannot Be Read </vt:lpstr>
      <vt:lpstr> Security Considerations in a Home Network Security Planning </vt:lpstr>
      <vt:lpstr>6.6 Mobile Devices in the Network </vt:lpstr>
      <vt:lpstr> Mobile Devices in the  Network Network Connectivity </vt:lpstr>
      <vt:lpstr> Mobile Devices in the  Network Cellular Data and Bluetooth </vt:lpstr>
      <vt:lpstr>Chapter 7: Protecting a Cybersecurity Domain</vt:lpstr>
      <vt:lpstr>Chapter 7 - Sections &amp; Objectives</vt:lpstr>
      <vt:lpstr>7.1 Defending Systems and Devices</vt:lpstr>
      <vt:lpstr>Defending Systems and Devices Host Hardening</vt:lpstr>
      <vt:lpstr>Defending Systems and Devices Host Hardening (Cont.)</vt:lpstr>
      <vt:lpstr>Defending Systems and Devices Hardening Wireless and Mobile Devices</vt:lpstr>
      <vt:lpstr>Defending Systems and Devices Host Data Protection</vt:lpstr>
      <vt:lpstr>Defending Systems and Devices Images and Content Control</vt:lpstr>
      <vt:lpstr>Defending Systems and Devices Physical Protection and Workstations</vt:lpstr>
      <vt:lpstr>Defending Systems and Devices Physical Protection and Workstations</vt:lpstr>
      <vt:lpstr>7.2 Server Hardening </vt:lpstr>
      <vt:lpstr>Server Hardening Secure Remote Access</vt:lpstr>
      <vt:lpstr> Server Hardening  Administrative Measures</vt:lpstr>
      <vt:lpstr>Server Hardening Physical Protection of Server</vt:lpstr>
      <vt:lpstr>7.3 Network Hardening</vt:lpstr>
      <vt:lpstr>Network Hardening Securing Network Devices </vt:lpstr>
      <vt:lpstr>Network Hardening Securing Network Devices (Cont.)</vt:lpstr>
      <vt:lpstr>Network Hardening Voice and Video Equipment</vt:lpstr>
      <vt:lpstr>7.4 Physical Security</vt:lpstr>
      <vt:lpstr>Physical Security Physical Access Control</vt:lpstr>
      <vt:lpstr> Physical Security Surveillance</vt:lpstr>
      <vt:lpstr>7.5  Chapter Summary</vt:lpstr>
      <vt:lpstr>Chapter Summary Summary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Sana Jokhio</cp:lastModifiedBy>
  <cp:revision>1</cp:revision>
  <dcterms:created xsi:type="dcterms:W3CDTF">2023-12-29T17:33:26Z</dcterms:created>
  <dcterms:modified xsi:type="dcterms:W3CDTF">2023-12-29T17:36:43Z</dcterms:modified>
</cp:coreProperties>
</file>