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20" r:id="rId1"/>
  </p:sldMasterIdLst>
  <p:sldIdLst>
    <p:sldId id="256" r:id="rId2"/>
    <p:sldId id="259" r:id="rId3"/>
    <p:sldId id="260" r:id="rId4"/>
    <p:sldId id="261" r:id="rId5"/>
    <p:sldId id="264" r:id="rId6"/>
    <p:sldId id="266" r:id="rId7"/>
    <p:sldId id="263" r:id="rId8"/>
    <p:sldId id="268" r:id="rId9"/>
    <p:sldId id="267" r:id="rId10"/>
    <p:sldId id="270" r:id="rId11"/>
    <p:sldId id="273" r:id="rId12"/>
    <p:sldId id="272" r:id="rId13"/>
    <p:sldId id="275" r:id="rId14"/>
    <p:sldId id="277" r:id="rId15"/>
    <p:sldId id="278" r:id="rId16"/>
    <p:sldId id="279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515054C-DBB8-973C-5C4D-66EEBBDF2A01}" v="68" dt="2025-12-11T20:10:36.7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vitlana Prokopovna Komarova (2431408)" userId="S::2431408@student.uwtsd.ac.uk::a167cf1d-0d6a-4d07-ad01-b250fccc93da" providerId="AD" clId="Web-{4D0FB756-B2C1-410B-8A98-C055FAA32EF6}"/>
    <pc:docChg chg="modSld">
      <pc:chgData name="Svitlana Prokopovna Komarova (2431408)" userId="S::2431408@student.uwtsd.ac.uk::a167cf1d-0d6a-4d07-ad01-b250fccc93da" providerId="AD" clId="Web-{4D0FB756-B2C1-410B-8A98-C055FAA32EF6}" dt="2025-11-12T18:00:24.596" v="26" actId="20577"/>
      <pc:docMkLst>
        <pc:docMk/>
      </pc:docMkLst>
      <pc:sldChg chg="modSp">
        <pc:chgData name="Svitlana Prokopovna Komarova (2431408)" userId="S::2431408@student.uwtsd.ac.uk::a167cf1d-0d6a-4d07-ad01-b250fccc93da" providerId="AD" clId="Web-{4D0FB756-B2C1-410B-8A98-C055FAA32EF6}" dt="2025-11-12T18:00:24.596" v="26" actId="20577"/>
        <pc:sldMkLst>
          <pc:docMk/>
          <pc:sldMk cId="4070747930" sldId="266"/>
        </pc:sldMkLst>
        <pc:spChg chg="mod">
          <ac:chgData name="Svitlana Prokopovna Komarova (2431408)" userId="S::2431408@student.uwtsd.ac.uk::a167cf1d-0d6a-4d07-ad01-b250fccc93da" providerId="AD" clId="Web-{4D0FB756-B2C1-410B-8A98-C055FAA32EF6}" dt="2025-11-12T18:00:19.518" v="20" actId="20577"/>
          <ac:spMkLst>
            <pc:docMk/>
            <pc:sldMk cId="4070747930" sldId="266"/>
            <ac:spMk id="2" creationId="{22266593-3A7A-7F9C-08B5-D469CC23D54B}"/>
          </ac:spMkLst>
        </pc:spChg>
        <pc:spChg chg="mod">
          <ac:chgData name="Svitlana Prokopovna Komarova (2431408)" userId="S::2431408@student.uwtsd.ac.uk::a167cf1d-0d6a-4d07-ad01-b250fccc93da" providerId="AD" clId="Web-{4D0FB756-B2C1-410B-8A98-C055FAA32EF6}" dt="2025-11-12T18:00:24.596" v="26" actId="20577"/>
          <ac:spMkLst>
            <pc:docMk/>
            <pc:sldMk cId="4070747930" sldId="266"/>
            <ac:spMk id="3" creationId="{6B2E5916-148F-31A5-C0AB-F845047154D3}"/>
          </ac:spMkLst>
        </pc:spChg>
      </pc:sldChg>
    </pc:docChg>
  </pc:docChgLst>
  <pc:docChgLst>
    <pc:chgData name="Svitlana Prokopovna Komarova (2431408)" userId="S::2431408@student.uwtsd.ac.uk::a167cf1d-0d6a-4d07-ad01-b250fccc93da" providerId="AD" clId="Web-{8515054C-DBB8-973C-5C4D-66EEBBDF2A01}"/>
    <pc:docChg chg="modSld">
      <pc:chgData name="Svitlana Prokopovna Komarova (2431408)" userId="S::2431408@student.uwtsd.ac.uk::a167cf1d-0d6a-4d07-ad01-b250fccc93da" providerId="AD" clId="Web-{8515054C-DBB8-973C-5C4D-66EEBBDF2A01}" dt="2025-12-11T20:10:36.776" v="47" actId="20577"/>
      <pc:docMkLst>
        <pc:docMk/>
      </pc:docMkLst>
      <pc:sldChg chg="modSp">
        <pc:chgData name="Svitlana Prokopovna Komarova (2431408)" userId="S::2431408@student.uwtsd.ac.uk::a167cf1d-0d6a-4d07-ad01-b250fccc93da" providerId="AD" clId="Web-{8515054C-DBB8-973C-5C4D-66EEBBDF2A01}" dt="2025-12-11T20:08:12.690" v="45" actId="20577"/>
        <pc:sldMkLst>
          <pc:docMk/>
          <pc:sldMk cId="3265913792" sldId="272"/>
        </pc:sldMkLst>
        <pc:spChg chg="mod">
          <ac:chgData name="Svitlana Prokopovna Komarova (2431408)" userId="S::2431408@student.uwtsd.ac.uk::a167cf1d-0d6a-4d07-ad01-b250fccc93da" providerId="AD" clId="Web-{8515054C-DBB8-973C-5C4D-66EEBBDF2A01}" dt="2025-12-11T20:08:12.690" v="45" actId="20577"/>
          <ac:spMkLst>
            <pc:docMk/>
            <pc:sldMk cId="3265913792" sldId="272"/>
            <ac:spMk id="22" creationId="{F2B27221-4991-9686-ABDC-F98EBDFEEA70}"/>
          </ac:spMkLst>
        </pc:spChg>
        <pc:spChg chg="mod">
          <ac:chgData name="Svitlana Prokopovna Komarova (2431408)" userId="S::2431408@student.uwtsd.ac.uk::a167cf1d-0d6a-4d07-ad01-b250fccc93da" providerId="AD" clId="Web-{8515054C-DBB8-973C-5C4D-66EEBBDF2A01}" dt="2025-12-11T20:07:06.967" v="44" actId="14100"/>
          <ac:spMkLst>
            <pc:docMk/>
            <pc:sldMk cId="3265913792" sldId="272"/>
            <ac:spMk id="53" creationId="{9F2B499C-35F7-B585-7A22-18B97F6A7C58}"/>
          </ac:spMkLst>
        </pc:spChg>
      </pc:sldChg>
      <pc:sldChg chg="modSp">
        <pc:chgData name="Svitlana Prokopovna Komarova (2431408)" userId="S::2431408@student.uwtsd.ac.uk::a167cf1d-0d6a-4d07-ad01-b250fccc93da" providerId="AD" clId="Web-{8515054C-DBB8-973C-5C4D-66EEBBDF2A01}" dt="2025-12-11T20:10:36.776" v="47" actId="20577"/>
        <pc:sldMkLst>
          <pc:docMk/>
          <pc:sldMk cId="1585372332" sldId="275"/>
        </pc:sldMkLst>
        <pc:spChg chg="mod">
          <ac:chgData name="Svitlana Prokopovna Komarova (2431408)" userId="S::2431408@student.uwtsd.ac.uk::a167cf1d-0d6a-4d07-ad01-b250fccc93da" providerId="AD" clId="Web-{8515054C-DBB8-973C-5C4D-66EEBBDF2A01}" dt="2025-12-11T20:10:36.776" v="47" actId="20577"/>
          <ac:spMkLst>
            <pc:docMk/>
            <pc:sldMk cId="1585372332" sldId="275"/>
            <ac:spMk id="3" creationId="{9274DF99-F87D-8004-31BD-CEA6130BCC3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8400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9941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856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7839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8281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4962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4742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0292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327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2426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97821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667433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68837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157910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9451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1337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575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9111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21" r:id="rId1"/>
    <p:sldLayoutId id="2147484322" r:id="rId2"/>
    <p:sldLayoutId id="2147484323" r:id="rId3"/>
    <p:sldLayoutId id="2147484324" r:id="rId4"/>
    <p:sldLayoutId id="2147484325" r:id="rId5"/>
    <p:sldLayoutId id="2147484326" r:id="rId6"/>
    <p:sldLayoutId id="2147484327" r:id="rId7"/>
    <p:sldLayoutId id="2147484328" r:id="rId8"/>
    <p:sldLayoutId id="2147484329" r:id="rId9"/>
    <p:sldLayoutId id="2147484330" r:id="rId10"/>
    <p:sldLayoutId id="2147484331" r:id="rId11"/>
    <p:sldLayoutId id="2147484332" r:id="rId12"/>
    <p:sldLayoutId id="2147484333" r:id="rId13"/>
    <p:sldLayoutId id="2147484334" r:id="rId14"/>
    <p:sldLayoutId id="2147484335" r:id="rId15"/>
    <p:sldLayoutId id="2147484336" r:id="rId16"/>
    <p:sldLayoutId id="214748433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gemmerich/8676632840/" TargetMode="External"/><Relationship Id="rId7" Type="http://schemas.openxmlformats.org/officeDocument/2006/relationships/hyperlink" Target="https://slidehunter.com/powerpoint-templates/fishbone-cause-and-effect-diagram-for-powerpoint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jpeg"/><Relationship Id="rId5" Type="http://schemas.openxmlformats.org/officeDocument/2006/relationships/hyperlink" Target="https://edesignlearningthinking.blogspot.com/2016/" TargetMode="Externa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6.svg"/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svg"/><Relationship Id="rId5" Type="http://schemas.openxmlformats.org/officeDocument/2006/relationships/image" Target="../media/image8.sv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sv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ipd.org/globalassets/media/knowledge/knowledge-hub/factsheets/pestle-analysis-factsheet_20221230T092611.pdf" TargetMode="Externa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dpi.com/2071-1050/11/21/6046" TargetMode="Externa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33689A1-4630-D4CB-5AAB-4DA61139B7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27797" y="662972"/>
            <a:ext cx="6313251" cy="3956111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ru-RU">
              <a:ea typeface="Calibri Light"/>
              <a:cs typeface="Calibri Light"/>
            </a:endParaRPr>
          </a:p>
          <a:p>
            <a:endParaRPr lang="ru-RU">
              <a:ea typeface="Calibri Light"/>
              <a:cs typeface="Calibri Light"/>
            </a:endParaRPr>
          </a:p>
          <a:p>
            <a:r>
              <a:rPr lang="ru-RU" sz="40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6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MODULE NAME:  PROBLEM SOLVING AND DECISION MAKING</a:t>
            </a:r>
            <a:endParaRPr lang="ru-RU" sz="1400">
              <a:solidFill>
                <a:schemeClr val="bg1"/>
              </a:solidFill>
              <a:latin typeface="Calibri Light"/>
              <a:ea typeface="Calibri Light"/>
              <a:cs typeface="Calibri Light"/>
            </a:endParaRPr>
          </a:p>
          <a:p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    MODULE CODE:  LCLM 4004</a:t>
            </a:r>
          </a:p>
          <a:p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    STUDENT NAME:  SVITANA KOMAROVA</a:t>
            </a:r>
          </a:p>
          <a:p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    STUDENT ID:  2431408</a:t>
            </a:r>
          </a:p>
          <a:p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    LECTURER:  TOYIN ADISA</a:t>
            </a:r>
          </a:p>
          <a:p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    </a:t>
            </a:r>
            <a:r>
              <a:rPr lang="ru-RU" sz="1400" err="1">
                <a:solidFill>
                  <a:schemeClr val="bg1"/>
                </a:solidFill>
                <a:ea typeface="Calibri Light"/>
                <a:cs typeface="Calibri Light"/>
              </a:rPr>
              <a:t>Assignment</a:t>
            </a: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 1:  PRESENTATION</a:t>
            </a:r>
          </a:p>
        </p:txBody>
      </p:sp>
    </p:spTree>
    <p:extLst>
      <p:ext uri="{BB962C8B-B14F-4D97-AF65-F5344CB8AC3E}">
        <p14:creationId xmlns:p14="http://schemas.microsoft.com/office/powerpoint/2010/main" val="1504028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EA36E1-5DC4-C2B0-BE70-4722D59A5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3622" y="264441"/>
            <a:ext cx="9927035" cy="923337"/>
          </a:xfrm>
        </p:spPr>
        <p:txBody>
          <a:bodyPr>
            <a:normAutofit/>
          </a:bodyPr>
          <a:lstStyle/>
          <a:p>
            <a:pPr algn="just"/>
            <a:r>
              <a:rPr lang="ru-RU" dirty="0">
                <a:solidFill>
                  <a:schemeClr val="bg1"/>
                </a:solidFill>
                <a:ea typeface="Calibri Light"/>
                <a:cs typeface="Calibri Light"/>
              </a:rPr>
              <a:t>               </a:t>
            </a:r>
            <a:r>
              <a:rPr lang="ru-RU" sz="5400" b="1" dirty="0">
                <a:solidFill>
                  <a:schemeClr val="bg1"/>
                </a:solidFill>
                <a:ea typeface="Calibri Light"/>
                <a:cs typeface="Calibri Light"/>
              </a:rPr>
              <a:t>   </a:t>
            </a:r>
            <a:r>
              <a:rPr lang="ru-RU" sz="4800" b="1" dirty="0">
                <a:solidFill>
                  <a:schemeClr val="bg1"/>
                </a:solidFill>
                <a:ea typeface="Calibri Light"/>
                <a:cs typeface="Calibri Light"/>
              </a:rPr>
              <a:t>  </a:t>
            </a:r>
            <a:r>
              <a:rPr lang="ru-RU" sz="2800" b="1" dirty="0">
                <a:solidFill>
                  <a:schemeClr val="bg1"/>
                </a:solidFill>
                <a:ea typeface="Calibri Light"/>
                <a:cs typeface="Calibri Light"/>
              </a:rPr>
              <a:t>        </a:t>
            </a:r>
            <a:r>
              <a:rPr lang="ru-RU" sz="1400" b="1" dirty="0">
                <a:solidFill>
                  <a:schemeClr val="bg1"/>
                </a:solidFill>
                <a:ea typeface="Calibri Light"/>
                <a:cs typeface="Calibri Light"/>
              </a:rPr>
              <a:t>  </a:t>
            </a:r>
            <a:r>
              <a:rPr lang="ru-RU" sz="1600" b="1" dirty="0">
                <a:solidFill>
                  <a:schemeClr val="bg1"/>
                </a:solidFill>
                <a:ea typeface="Calibri Light"/>
                <a:cs typeface="Calibri Light"/>
              </a:rPr>
              <a:t>    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 </a:t>
            </a:r>
            <a:r>
              <a:rPr lang="ru-RU" sz="1600" err="1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overview</a:t>
            </a:r>
            <a:endParaRPr lang="ru-RU" sz="1600">
              <a:solidFill>
                <a:schemeClr val="bg1">
                  <a:lumMod val="85000"/>
                  <a:lumOff val="15000"/>
                </a:schemeClr>
              </a:solidFill>
              <a:ea typeface="Calibri Light"/>
              <a:cs typeface="Calibri Light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773C6C6-83A6-06D3-717C-13992C8ADE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32349" y="1714871"/>
            <a:ext cx="8388758" cy="331689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1400" dirty="0" err="1">
                <a:solidFill>
                  <a:schemeClr val="bg1"/>
                </a:solidFill>
                <a:ea typeface="Calibri Light"/>
                <a:cs typeface="Calibri Light"/>
              </a:rPr>
              <a:t>Introduction</a:t>
            </a:r>
            <a:endParaRPr lang="ru-RU" sz="1400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>
              <a:lnSpc>
                <a:spcPct val="150000"/>
              </a:lnSpc>
            </a:pP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Company </a:t>
            </a:r>
            <a:r>
              <a:rPr lang="ru-RU" sz="1400" dirty="0" err="1">
                <a:solidFill>
                  <a:schemeClr val="bg1"/>
                </a:solidFill>
                <a:ea typeface="Calibri Light"/>
                <a:cs typeface="Calibri Light"/>
              </a:rPr>
              <a:t>background</a:t>
            </a:r>
            <a:endParaRPr lang="ru-RU" sz="1400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>
              <a:lnSpc>
                <a:spcPct val="150000"/>
              </a:lnSpc>
            </a:pPr>
            <a:r>
              <a:rPr lang="ru-RU" sz="1400" dirty="0" err="1">
                <a:solidFill>
                  <a:schemeClr val="bg1"/>
                </a:solidFill>
                <a:ea typeface="Calibri Light"/>
                <a:cs typeface="Calibri Light"/>
              </a:rPr>
              <a:t>Problem</a:t>
            </a: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 : </a:t>
            </a:r>
            <a:r>
              <a:rPr lang="ru-RU" sz="1400" dirty="0" err="1">
                <a:solidFill>
                  <a:schemeClr val="bg1"/>
                </a:solidFill>
                <a:ea typeface="Calibri Light"/>
                <a:cs typeface="Calibri Light"/>
              </a:rPr>
              <a:t>nature</a:t>
            </a: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400" dirty="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400" dirty="0" err="1">
                <a:solidFill>
                  <a:schemeClr val="bg1"/>
                </a:solidFill>
                <a:ea typeface="Calibri Light"/>
                <a:cs typeface="Calibri Light"/>
              </a:rPr>
              <a:t>scope</a:t>
            </a:r>
            <a:endParaRPr lang="ru-RU" sz="1400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>
              <a:lnSpc>
                <a:spcPct val="150000"/>
              </a:lnSpc>
            </a:pP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PESTLE ANALYSIS : Green </a:t>
            </a:r>
            <a:r>
              <a:rPr lang="ru-RU" sz="1400" dirty="0" err="1">
                <a:solidFill>
                  <a:schemeClr val="bg1"/>
                </a:solidFill>
                <a:ea typeface="Calibri Light"/>
                <a:cs typeface="Calibri Light"/>
              </a:rPr>
              <a:t>Haven</a:t>
            </a: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400" dirty="0" err="1">
                <a:solidFill>
                  <a:schemeClr val="bg1"/>
                </a:solidFill>
                <a:ea typeface="Calibri Light"/>
                <a:cs typeface="Calibri Light"/>
              </a:rPr>
              <a:t>Florists</a:t>
            </a:r>
            <a:endParaRPr lang="ru-RU" sz="1400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>
              <a:lnSpc>
                <a:spcPct val="150000"/>
              </a:lnSpc>
            </a:pPr>
            <a:r>
              <a:rPr lang="ru-RU" sz="1400" dirty="0" err="1">
                <a:solidFill>
                  <a:schemeClr val="bg1"/>
                </a:solidFill>
                <a:ea typeface="Calibri Light"/>
                <a:cs typeface="Calibri Light"/>
              </a:rPr>
              <a:t>Cause</a:t>
            </a: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400" dirty="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400" dirty="0" err="1">
                <a:solidFill>
                  <a:schemeClr val="bg1"/>
                </a:solidFill>
                <a:ea typeface="Calibri Light"/>
                <a:cs typeface="Calibri Light"/>
              </a:rPr>
              <a:t>effect</a:t>
            </a: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400" dirty="0" err="1">
                <a:solidFill>
                  <a:schemeClr val="bg1"/>
                </a:solidFill>
                <a:ea typeface="Calibri Light"/>
                <a:cs typeface="Calibri Light"/>
              </a:rPr>
              <a:t>analysis</a:t>
            </a: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 : </a:t>
            </a:r>
            <a:r>
              <a:rPr lang="ru-RU" sz="1400" dirty="0" err="1">
                <a:solidFill>
                  <a:schemeClr val="bg1"/>
                </a:solidFill>
                <a:ea typeface="Calibri Light"/>
                <a:cs typeface="Calibri Light"/>
              </a:rPr>
              <a:t>Fishbon</a:t>
            </a: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400" dirty="0" err="1">
                <a:solidFill>
                  <a:schemeClr val="bg1"/>
                </a:solidFill>
                <a:ea typeface="Calibri Light"/>
                <a:cs typeface="Calibri Light"/>
              </a:rPr>
              <a:t>diagram</a:t>
            </a:r>
            <a:endParaRPr lang="ru-RU" sz="1400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>
              <a:lnSpc>
                <a:spcPct val="150000"/>
              </a:lnSpc>
            </a:pPr>
            <a:r>
              <a:rPr lang="ru-RU" sz="1400" dirty="0" err="1">
                <a:solidFill>
                  <a:schemeClr val="bg1"/>
                </a:solidFill>
                <a:ea typeface="Calibri Light"/>
                <a:cs typeface="Calibri Light"/>
              </a:rPr>
              <a:t>Conclusion</a:t>
            </a:r>
            <a:endParaRPr lang="ru-RU" sz="1400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>
              <a:lnSpc>
                <a:spcPct val="150000"/>
              </a:lnSpc>
            </a:pPr>
            <a:r>
              <a:rPr lang="ru-RU" sz="1400" dirty="0" err="1">
                <a:solidFill>
                  <a:schemeClr val="bg1"/>
                </a:solidFill>
                <a:ea typeface="Calibri Light"/>
                <a:cs typeface="Calibri Light"/>
              </a:rPr>
              <a:t>References</a:t>
            </a:r>
            <a:endParaRPr lang="ru-RU" sz="1400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endParaRPr lang="ru-RU"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424027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4DF1FF-C312-6EE0-AA4A-6A9E8D66D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2946" y="269462"/>
            <a:ext cx="8209969" cy="611827"/>
          </a:xfrm>
        </p:spPr>
        <p:txBody>
          <a:bodyPr>
            <a:normAutofit fontScale="90000"/>
          </a:bodyPr>
          <a:lstStyle/>
          <a:p>
            <a:r>
              <a:rPr lang="ru-RU" sz="5400" dirty="0">
                <a:ea typeface="Calibri Light"/>
                <a:cs typeface="Calibri Light"/>
              </a:rPr>
              <a:t>    </a:t>
            </a:r>
            <a:r>
              <a:rPr lang="ru-RU" sz="54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</a:t>
            </a:r>
            <a:r>
              <a:rPr lang="ru-RU" sz="5400" dirty="0">
                <a:solidFill>
                  <a:schemeClr val="bg1"/>
                </a:solidFill>
                <a:ea typeface="Calibri Light"/>
                <a:cs typeface="Calibri Light"/>
              </a:rPr>
              <a:t>            </a:t>
            </a:r>
            <a:br>
              <a:rPr lang="ru-RU" sz="3200" b="1" dirty="0">
                <a:ea typeface="Calibri Light"/>
                <a:cs typeface="Calibri Light"/>
              </a:rPr>
            </a:br>
            <a:r>
              <a:rPr lang="ru-RU" b="1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/>
                <a:ea typeface="Calibri Light"/>
                <a:cs typeface="Calibri Light"/>
              </a:rPr>
              <a:t> </a:t>
            </a:r>
            <a:r>
              <a:rPr lang="ru-RU" b="1" dirty="0">
                <a:solidFill>
                  <a:schemeClr val="bg1">
                    <a:lumMod val="85000"/>
                    <a:lumOff val="15000"/>
                  </a:schemeClr>
                </a:solidFill>
                <a:latin typeface="Calibri Light"/>
                <a:ea typeface="Calibri Light"/>
                <a:cs typeface="Calibri Light"/>
              </a:rPr>
              <a:t>  </a:t>
            </a:r>
            <a:r>
              <a:rPr lang="ru-RU" b="1" dirty="0">
                <a:solidFill>
                  <a:schemeClr val="bg1"/>
                </a:solidFill>
                <a:latin typeface="Calibri Light"/>
                <a:ea typeface="Calibri Light"/>
                <a:cs typeface="Calibri Light"/>
              </a:rPr>
              <a:t>                  </a:t>
            </a:r>
            <a:r>
              <a:rPr lang="ru-RU" b="1" dirty="0">
                <a:solidFill>
                  <a:schemeClr val="bg1">
                    <a:lumMod val="85000"/>
                    <a:lumOff val="15000"/>
                  </a:schemeClr>
                </a:solidFill>
                <a:latin typeface="Calibri Light"/>
                <a:ea typeface="Calibri Light"/>
                <a:cs typeface="Calibri Light"/>
              </a:rPr>
              <a:t> </a:t>
            </a:r>
            <a:r>
              <a:rPr lang="ru-RU" sz="2000" b="1" dirty="0">
                <a:solidFill>
                  <a:schemeClr val="bg1">
                    <a:lumMod val="85000"/>
                    <a:lumOff val="15000"/>
                  </a:schemeClr>
                </a:solidFill>
                <a:latin typeface="Calibri Light"/>
                <a:ea typeface="Calibri Light"/>
                <a:cs typeface="Calibri Light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Calibri Light"/>
                <a:ea typeface="Calibri Light"/>
                <a:cs typeface="Calibri Light"/>
              </a:rPr>
              <a:t>     INTRODUCTION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2A93AE1-7094-4F76-5D2D-1384E5AA06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57267" y="1195692"/>
            <a:ext cx="7401972" cy="3939452"/>
          </a:xfrm>
        </p:spPr>
        <p:txBody>
          <a:bodyPr>
            <a:normAutofit fontScale="92500"/>
          </a:bodyPr>
          <a:lstStyle/>
          <a:p>
            <a:r>
              <a:rPr lang="ru-RU" sz="3600" b="1" dirty="0">
                <a:solidFill>
                  <a:schemeClr val="bg1">
                    <a:lumMod val="76000"/>
                    <a:lumOff val="24000"/>
                  </a:schemeClr>
                </a:solidFill>
                <a:ea typeface="Calibri Light"/>
                <a:cs typeface="Calibri Light"/>
              </a:rPr>
              <a:t>  </a:t>
            </a:r>
            <a:r>
              <a:rPr lang="ru-RU" sz="3600" b="1" dirty="0">
                <a:solidFill>
                  <a:schemeClr val="bg1"/>
                </a:solidFill>
                <a:ea typeface="Calibri Light"/>
                <a:cs typeface="Calibri Light"/>
              </a:rPr>
              <a:t>  </a:t>
            </a: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 </a:t>
            </a:r>
            <a:r>
              <a:rPr lang="ru-RU" sz="1400" err="1">
                <a:solidFill>
                  <a:schemeClr val="bg1"/>
                </a:solidFill>
                <a:ea typeface="Calibri Light"/>
                <a:cs typeface="Calibri Light"/>
              </a:rPr>
              <a:t>Adapting</a:t>
            </a: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400" err="1">
                <a:solidFill>
                  <a:schemeClr val="bg1"/>
                </a:solidFill>
                <a:ea typeface="Calibri Light"/>
                <a:cs typeface="Calibri Light"/>
              </a:rPr>
              <a:t>to</a:t>
            </a: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 Change:</a:t>
            </a:r>
            <a:r>
              <a:rPr lang="ru-RU" sz="28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600" dirty="0">
                <a:solidFill>
                  <a:schemeClr val="bg1"/>
                </a:solidFill>
                <a:ea typeface="Calibri Light"/>
                <a:cs typeface="Calibri Light"/>
              </a:rPr>
              <a:t>Green </a:t>
            </a:r>
            <a:r>
              <a:rPr lang="ru-RU" sz="1600" err="1">
                <a:solidFill>
                  <a:schemeClr val="bg1"/>
                </a:solidFill>
                <a:ea typeface="Calibri Light"/>
                <a:cs typeface="Calibri Light"/>
              </a:rPr>
              <a:t>Haven</a:t>
            </a:r>
            <a:r>
              <a:rPr lang="ru-RU" sz="16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600" err="1">
                <a:solidFill>
                  <a:schemeClr val="bg1"/>
                </a:solidFill>
                <a:ea typeface="Calibri Light"/>
                <a:cs typeface="Calibri Light"/>
              </a:rPr>
              <a:t>Florist</a:t>
            </a:r>
            <a:r>
              <a:rPr lang="ru-RU" sz="1600" dirty="0">
                <a:solidFill>
                  <a:schemeClr val="bg1"/>
                </a:solidFill>
                <a:ea typeface="Calibri Light"/>
                <a:cs typeface="Calibri Light"/>
              </a:rPr>
              <a:t> Case Study</a:t>
            </a:r>
            <a:endParaRPr lang="ru-RU" sz="1600">
              <a:solidFill>
                <a:schemeClr val="bg1"/>
              </a:solidFill>
            </a:endParaRPr>
          </a:p>
          <a:p>
            <a:endParaRPr lang="ru-RU" sz="2800" b="1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285750" indent="-285750">
              <a:lnSpc>
                <a:spcPct val="200000"/>
              </a:lnSpc>
              <a:buClr>
                <a:srgbClr val="FFFFFF"/>
              </a:buClr>
              <a:buFont typeface="Arial" panose="05040102010807070707" pitchFamily="18" charset="2"/>
              <a:buChar char="•"/>
            </a:pP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In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this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study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we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will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observe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"Green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Haven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Florist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",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the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sovereigh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independet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flower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shop,which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based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city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Norwich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built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by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family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couples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stands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good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reputation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stability,famous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for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custom-made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floral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design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good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quality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.</a:t>
            </a:r>
            <a:endParaRPr lang="ru-RU" sz="1200">
              <a:solidFill>
                <a:schemeClr val="bg1"/>
              </a:solidFill>
              <a:ea typeface="Calibri Light" panose="020F0302020204030204"/>
              <a:cs typeface="Calibri Light" panose="020F0302020204030204"/>
            </a:endParaRPr>
          </a:p>
          <a:p>
            <a:pPr marL="285750" indent="-285750">
              <a:lnSpc>
                <a:spcPct val="200000"/>
              </a:lnSpc>
              <a:buFont typeface="Arial" panose="05040102010807070707" pitchFamily="18" charset="2"/>
              <a:buChar char="•"/>
            </a:pPr>
            <a:endParaRPr lang="ru-RU" sz="1200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285750" indent="-285750">
              <a:lnSpc>
                <a:spcPct val="200000"/>
              </a:lnSpc>
              <a:buFont typeface="Arial" panose="05040102010807070707" pitchFamily="18" charset="2"/>
              <a:buChar char="•"/>
            </a:pP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But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unfortunately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not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long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time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ago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this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business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has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been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facing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a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significant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30% 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drop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their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store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sales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of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flowers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met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increasing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pressure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from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online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competitors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flower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sellers,rising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cost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of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transportation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.</a:t>
            </a:r>
          </a:p>
          <a:p>
            <a:pPr marL="457200" indent="-457200">
              <a:lnSpc>
                <a:spcPct val="200000"/>
              </a:lnSpc>
              <a:buFont typeface="Arial" panose="05040102010807070707" pitchFamily="18" charset="2"/>
              <a:buChar char="•"/>
            </a:pPr>
            <a:endParaRPr lang="ru-RU" sz="1200" dirty="0">
              <a:solidFill>
                <a:schemeClr val="bg1">
                  <a:lumMod val="85000"/>
                  <a:lumOff val="15000"/>
                </a:schemeClr>
              </a:solidFill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666108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F88F6-EFA5-47C2-AF99-89D39AE525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B55463-EC99-FF10-7201-3AE86CD9E4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1505" y="307801"/>
            <a:ext cx="10103441" cy="247372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   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9EBC5DB-4746-BA45-B97F-1C2A758D4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65155" y="572445"/>
            <a:ext cx="7584086" cy="385798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z="2800" dirty="0">
                <a:solidFill>
                  <a:schemeClr val="bg1"/>
                </a:solidFill>
                <a:ea typeface="Calibri Light"/>
                <a:cs typeface="Calibri Light"/>
              </a:rPr>
              <a:t>    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            </a:t>
            </a:r>
            <a:r>
              <a:rPr lang="ru-RU" sz="1400" dirty="0" err="1">
                <a:solidFill>
                  <a:schemeClr val="bg1"/>
                </a:solidFill>
                <a:ea typeface="Calibri Light"/>
                <a:cs typeface="Calibri Light"/>
              </a:rPr>
              <a:t>Adapting</a:t>
            </a: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400" dirty="0" err="1">
                <a:solidFill>
                  <a:schemeClr val="bg1"/>
                </a:solidFill>
                <a:ea typeface="Calibri Light"/>
                <a:cs typeface="Calibri Light"/>
              </a:rPr>
              <a:t>to</a:t>
            </a: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400" dirty="0" err="1">
                <a:solidFill>
                  <a:schemeClr val="bg1"/>
                </a:solidFill>
                <a:ea typeface="Calibri Light"/>
                <a:cs typeface="Calibri Light"/>
              </a:rPr>
              <a:t>change</a:t>
            </a: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:</a:t>
            </a:r>
            <a:r>
              <a:rPr lang="ru-RU" sz="28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600" dirty="0">
                <a:solidFill>
                  <a:schemeClr val="bg1"/>
                </a:solidFill>
                <a:ea typeface="Calibri Light"/>
                <a:cs typeface="Calibri Light"/>
              </a:rPr>
              <a:t>Green </a:t>
            </a:r>
            <a:r>
              <a:rPr lang="ru-RU" sz="1600" dirty="0" err="1">
                <a:solidFill>
                  <a:schemeClr val="bg1"/>
                </a:solidFill>
                <a:ea typeface="Calibri Light"/>
                <a:cs typeface="Calibri Light"/>
              </a:rPr>
              <a:t>Haven</a:t>
            </a:r>
            <a:r>
              <a:rPr lang="ru-RU" sz="16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600" dirty="0" err="1">
                <a:solidFill>
                  <a:schemeClr val="bg1"/>
                </a:solidFill>
                <a:ea typeface="Calibri Light"/>
                <a:cs typeface="Calibri Light"/>
              </a:rPr>
              <a:t>Florist</a:t>
            </a:r>
            <a:r>
              <a:rPr lang="ru-RU" sz="1600" dirty="0">
                <a:solidFill>
                  <a:schemeClr val="bg1"/>
                </a:solidFill>
                <a:ea typeface="Calibri Light"/>
                <a:cs typeface="Calibri Light"/>
              </a:rPr>
              <a:t> Case Study</a:t>
            </a:r>
            <a:endParaRPr lang="ru-RU" sz="1600">
              <a:solidFill>
                <a:schemeClr val="bg1"/>
              </a:solidFill>
            </a:endParaRPr>
          </a:p>
          <a:p>
            <a:pPr marL="457200" indent="-457200">
              <a:buClr>
                <a:srgbClr val="FFFFFF"/>
              </a:buClr>
              <a:buChar char="•"/>
            </a:pPr>
            <a:endParaRPr lang="ru-RU" b="1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457200" indent="-457200">
              <a:lnSpc>
                <a:spcPct val="200000"/>
              </a:lnSpc>
              <a:buClr>
                <a:srgbClr val="FFFFFF"/>
              </a:buClr>
              <a:buChar char="•"/>
            </a:pP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In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this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presentation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I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will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investigate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all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fundamental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problems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reasons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which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caused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this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fall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sales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will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study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outside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factors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which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made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such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performance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of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investigated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flower</a:t>
            </a:r>
            <a:endParaRPr lang="ru-RU" sz="120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457200" indent="-457200">
              <a:lnSpc>
                <a:spcPct val="200000"/>
              </a:lnSpc>
              <a:buChar char="•"/>
            </a:pPr>
            <a:endParaRPr lang="ru-RU" sz="1200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457200" indent="-457200">
              <a:lnSpc>
                <a:spcPct val="200000"/>
              </a:lnSpc>
              <a:buChar char="•"/>
            </a:pP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The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main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purpose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of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the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research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to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give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clear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vision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for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helping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company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"Green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Haven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"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form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adapt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their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retail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productivity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modern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rival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environment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.</a:t>
            </a:r>
          </a:p>
          <a:p>
            <a:pPr marL="457200" indent="-457200">
              <a:lnSpc>
                <a:spcPct val="200000"/>
              </a:lnSpc>
              <a:buChar char="•"/>
            </a:pPr>
            <a:endParaRPr lang="ru-RU" sz="1200" dirty="0">
              <a:solidFill>
                <a:schemeClr val="bg1"/>
              </a:solidFill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461373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4EC81C-8A5B-1CE7-4C21-950EE67477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396682-9CA5-56D5-BBEC-E881DBADA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1505" y="307801"/>
            <a:ext cx="10103440" cy="803753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bg1">
                    <a:lumMod val="76000"/>
                    <a:lumOff val="24000"/>
                  </a:schemeClr>
                </a:solidFill>
                <a:ea typeface="Calibri Light"/>
                <a:cs typeface="Calibri Light"/>
              </a:rPr>
              <a:t>     </a:t>
            </a:r>
            <a:r>
              <a:rPr lang="ru-RU" sz="3200" b="1" dirty="0">
                <a:solidFill>
                  <a:schemeClr val="bg1"/>
                </a:solidFill>
                <a:ea typeface="Calibri Light"/>
                <a:cs typeface="Calibri Light"/>
              </a:rPr>
              <a:t>   </a:t>
            </a:r>
            <a:r>
              <a:rPr lang="ru-RU" sz="3600" b="1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294F8E4-F5F1-09C0-95F2-26CA3D790D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64612" y="539355"/>
            <a:ext cx="8587532" cy="4663110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   </a:t>
            </a:r>
            <a:r>
              <a:rPr lang="ru-RU" sz="14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</a:t>
            </a:r>
            <a:r>
              <a:rPr lang="ru-RU" sz="1400" err="1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Adapting</a:t>
            </a:r>
            <a:r>
              <a:rPr lang="ru-RU" sz="14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</a:t>
            </a:r>
            <a:r>
              <a:rPr lang="ru-RU" sz="1400" err="1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to</a:t>
            </a:r>
            <a:r>
              <a:rPr lang="ru-RU" sz="14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</a:t>
            </a:r>
            <a:r>
              <a:rPr lang="ru-RU" sz="1400" err="1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change</a:t>
            </a:r>
            <a:r>
              <a:rPr lang="ru-RU" sz="14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:</a:t>
            </a:r>
            <a:r>
              <a:rPr lang="ru-RU" sz="20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Green </a:t>
            </a:r>
            <a:r>
              <a:rPr lang="ru-RU" sz="1600" err="1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Haven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</a:t>
            </a:r>
            <a:r>
              <a:rPr lang="ru-RU" sz="1600" err="1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Florist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Case Study</a:t>
            </a:r>
          </a:p>
          <a:p>
            <a:pPr marL="457200" indent="-457200">
              <a:buClr>
                <a:srgbClr val="FFFFFF"/>
              </a:buClr>
              <a:buChar char="•"/>
            </a:pPr>
            <a:endParaRPr lang="ru-RU" b="1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457200" indent="-457200">
              <a:lnSpc>
                <a:spcPct val="150000"/>
              </a:lnSpc>
              <a:buClr>
                <a:srgbClr val="FFFFFF"/>
              </a:buClr>
              <a:buChar char="•"/>
            </a:pP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I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will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use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famous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business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tools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analysis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like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 </a:t>
            </a:r>
            <a:r>
              <a:rPr lang="ru-RU" sz="1400" dirty="0">
                <a:solidFill>
                  <a:srgbClr val="C00000"/>
                </a:solidFill>
                <a:ea typeface="Calibri Light"/>
                <a:cs typeface="Calibri Light"/>
              </a:rPr>
              <a:t>PESTLE  Analysis,  5W2H </a:t>
            </a:r>
            <a:r>
              <a:rPr lang="ru-RU" sz="1400" dirty="0">
                <a:solidFill>
                  <a:schemeClr val="bg1"/>
                </a:solidFill>
                <a:ea typeface="Calibri Light"/>
                <a:cs typeface="Calibri Light"/>
              </a:rPr>
              <a:t>,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dirty="0">
                <a:solidFill>
                  <a:srgbClr val="C00000"/>
                </a:solidFill>
                <a:ea typeface="Calibri Light"/>
                <a:cs typeface="Calibri Light"/>
              </a:rPr>
              <a:t> </a:t>
            </a:r>
            <a:r>
              <a:rPr lang="ru-RU" sz="1400" err="1">
                <a:solidFill>
                  <a:srgbClr val="C00000"/>
                </a:solidFill>
                <a:ea typeface="Calibri Light"/>
                <a:cs typeface="Calibri Light"/>
              </a:rPr>
              <a:t>Fishbone</a:t>
            </a:r>
            <a:r>
              <a:rPr lang="ru-RU" sz="1400" dirty="0">
                <a:solidFill>
                  <a:srgbClr val="C00000"/>
                </a:solidFill>
                <a:ea typeface="Calibri Light"/>
                <a:cs typeface="Calibri Light"/>
              </a:rPr>
              <a:t> </a:t>
            </a:r>
            <a:r>
              <a:rPr lang="ru-RU" sz="1400" err="1">
                <a:solidFill>
                  <a:srgbClr val="C00000"/>
                </a:solidFill>
                <a:ea typeface="Calibri Light"/>
                <a:cs typeface="Calibri Light"/>
              </a:rPr>
              <a:t>Diagram</a:t>
            </a:r>
            <a:r>
              <a:rPr lang="ru-RU" sz="1400" dirty="0">
                <a:solidFill>
                  <a:srgbClr val="C00000"/>
                </a:solidFill>
                <a:ea typeface="Calibri Light"/>
                <a:cs typeface="Calibri Light"/>
              </a:rPr>
              <a:t> </a:t>
            </a:r>
            <a:r>
              <a:rPr lang="ru-RU" sz="1200" dirty="0">
                <a:solidFill>
                  <a:srgbClr val="C00000"/>
                </a:solidFill>
                <a:ea typeface="Calibri Light"/>
                <a:cs typeface="Calibri Light"/>
              </a:rPr>
              <a:t>   </a:t>
            </a:r>
          </a:p>
          <a:p>
            <a:pPr marL="457200" indent="-457200">
              <a:lnSpc>
                <a:spcPct val="150000"/>
              </a:lnSpc>
              <a:buClr>
                <a:srgbClr val="FFFFFF"/>
              </a:buClr>
              <a:buChar char="•"/>
            </a:pPr>
            <a:endParaRPr lang="ru-RU" b="1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457200" indent="-457200">
              <a:lnSpc>
                <a:spcPct val="150000"/>
              </a:lnSpc>
              <a:buClr>
                <a:srgbClr val="FFFFFF"/>
              </a:buClr>
              <a:buChar char="•"/>
            </a:pPr>
            <a:endParaRPr lang="ru-RU" b="1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457200" indent="-457200">
              <a:lnSpc>
                <a:spcPct val="150000"/>
              </a:lnSpc>
              <a:buClr>
                <a:srgbClr val="FFFFFF"/>
              </a:buClr>
              <a:buChar char="•"/>
            </a:pPr>
            <a:endParaRPr lang="ru-RU" b="1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>
              <a:lnSpc>
                <a:spcPct val="150000"/>
              </a:lnSpc>
              <a:buClr>
                <a:srgbClr val="FFFFFF"/>
              </a:buClr>
            </a:pPr>
            <a:r>
              <a:rPr lang="ru-RU" b="1" dirty="0">
                <a:solidFill>
                  <a:schemeClr val="bg1"/>
                </a:solidFill>
                <a:ea typeface="Calibri Light"/>
                <a:cs typeface="Calibri Light"/>
              </a:rPr>
              <a:t>                                  </a:t>
            </a:r>
            <a:endParaRPr lang="ru-RU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457200" indent="-457200">
              <a:lnSpc>
                <a:spcPct val="150000"/>
              </a:lnSpc>
              <a:buChar char="•"/>
            </a:pP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It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will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help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us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to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estimate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the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situation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of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that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company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.</a:t>
            </a:r>
          </a:p>
          <a:p>
            <a:pPr>
              <a:lnSpc>
                <a:spcPct val="150000"/>
              </a:lnSpc>
              <a:buClr>
                <a:srgbClr val="FFFFFF"/>
              </a:buClr>
            </a:pPr>
            <a:endParaRPr lang="ru-RU" b="1" dirty="0">
              <a:solidFill>
                <a:schemeClr val="bg1"/>
              </a:solidFill>
              <a:ea typeface="Calibri Light"/>
              <a:cs typeface="Calibri Ligh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01E080-FE7A-CB21-E2EA-A8B302828CB9}"/>
              </a:ext>
            </a:extLst>
          </p:cNvPr>
          <p:cNvSpPr txBox="1"/>
          <p:nvPr/>
        </p:nvSpPr>
        <p:spPr>
          <a:xfrm>
            <a:off x="10439191" y="8757968"/>
            <a:ext cx="1435281" cy="87463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ThePhoto, автор: PhotoAuthor лицензируется в CCYYSA.</a:t>
            </a:r>
          </a:p>
        </p:txBody>
      </p:sp>
      <p:pic>
        <p:nvPicPr>
          <p:cNvPr id="31" name="Рисунок 30" descr="Изображение выглядит как текст, снимок экрана, графическая вставка, эмотико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E10CA5DB-8ABF-2D0A-A883-C10297DE7C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801082" y="2560987"/>
            <a:ext cx="1496141" cy="882518"/>
          </a:xfrm>
          <a:prstGeom prst="rect">
            <a:avLst/>
          </a:prstGeom>
        </p:spPr>
      </p:pic>
      <p:pic>
        <p:nvPicPr>
          <p:cNvPr id="42" name="Рисунок 41" descr="Изображение выглядит как текст, игральная кость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3990D56C-BCED-83CD-F7EE-A963A2548F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500661" y="2562691"/>
            <a:ext cx="1472069" cy="863812"/>
          </a:xfrm>
          <a:prstGeom prst="rect">
            <a:avLst/>
          </a:prstGeom>
        </p:spPr>
      </p:pic>
      <p:pic>
        <p:nvPicPr>
          <p:cNvPr id="44" name="Рисунок 43" descr="Изображение выглядит как текст, снимок экрана, Шрифт, диаграмм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729A2A4F-4871-7FB4-653F-EF05F00B09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954397" y="2567554"/>
            <a:ext cx="1394472" cy="889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1738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35664E-A769-AED1-73B4-E8E1DF6C05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266593-3A7A-7F9C-08B5-D469CC23D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1505" y="307801"/>
            <a:ext cx="10370905" cy="852591"/>
          </a:xfrm>
        </p:spPr>
        <p:txBody>
          <a:bodyPr>
            <a:normAutofit/>
          </a:bodyPr>
          <a:lstStyle/>
          <a:p>
            <a:r>
              <a:rPr lang="ru-RU" dirty="0">
                <a:ea typeface="Calibri Light"/>
                <a:cs typeface="Calibri Light"/>
              </a:rPr>
              <a:t>        </a:t>
            </a:r>
            <a:r>
              <a:rPr lang="ru-RU" dirty="0">
                <a:solidFill>
                  <a:srgbClr val="FFFFFF"/>
                </a:solidFill>
                <a:ea typeface="Calibri Light"/>
                <a:cs typeface="Calibri Light"/>
              </a:rPr>
              <a:t>            </a:t>
            </a:r>
            <a:r>
              <a:rPr lang="ru-RU" sz="1600" b="1" dirty="0">
                <a:solidFill>
                  <a:schemeClr val="bg1"/>
                </a:solidFill>
                <a:ea typeface="Calibri Light"/>
                <a:cs typeface="Calibri Light"/>
              </a:rPr>
              <a:t> </a:t>
            </a:r>
            <a:r>
              <a:rPr lang="ru-RU" sz="1800" dirty="0">
                <a:solidFill>
                  <a:schemeClr val="bg1">
                    <a:lumMod val="76000"/>
                    <a:lumOff val="24000"/>
                  </a:schemeClr>
                </a:solidFill>
                <a:ea typeface="Calibri Light"/>
                <a:cs typeface="Calibri Light"/>
              </a:rPr>
              <a:t> Company </a:t>
            </a:r>
            <a:r>
              <a:rPr lang="ru-RU" sz="1800" dirty="0" err="1">
                <a:solidFill>
                  <a:schemeClr val="bg1">
                    <a:lumMod val="76000"/>
                    <a:lumOff val="24000"/>
                  </a:schemeClr>
                </a:solidFill>
                <a:ea typeface="Calibri Light"/>
                <a:cs typeface="Calibri Light"/>
              </a:rPr>
              <a:t>Background</a:t>
            </a:r>
            <a:endParaRPr lang="ru-RU" sz="1800" dirty="0">
              <a:solidFill>
                <a:schemeClr val="bg1">
                  <a:lumMod val="76000"/>
                  <a:lumOff val="24000"/>
                </a:schemeClr>
              </a:solidFill>
              <a:ea typeface="Calibri Light"/>
              <a:cs typeface="Calibri Light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B2E5916-148F-31A5-C0AB-F845047154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89905" y="1150176"/>
            <a:ext cx="7974368" cy="3423834"/>
          </a:xfrm>
        </p:spPr>
        <p:txBody>
          <a:bodyPr>
            <a:normAutofit/>
          </a:bodyPr>
          <a:lstStyle/>
          <a:p>
            <a:r>
              <a:rPr lang="ru-RU" sz="1200" b="1" dirty="0">
                <a:solidFill>
                  <a:schemeClr val="bg1">
                    <a:lumMod val="65000"/>
                    <a:lumOff val="35000"/>
                  </a:schemeClr>
                </a:solidFill>
                <a:ea typeface="Calibri Light"/>
                <a:cs typeface="Calibri Light"/>
              </a:rPr>
              <a:t>    </a:t>
            </a:r>
            <a:r>
              <a:rPr lang="ru-RU" sz="1200" b="1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                 </a:t>
            </a:r>
            <a:r>
              <a:rPr lang="ru-RU" sz="1200" b="1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b="1" dirty="0">
                <a:solidFill>
                  <a:schemeClr val="bg2">
                    <a:lumMod val="60000"/>
                    <a:lumOff val="40000"/>
                  </a:schemeClr>
                </a:solidFill>
                <a:ea typeface="Calibri Light"/>
                <a:cs typeface="Calibri Light"/>
              </a:rPr>
              <a:t> </a:t>
            </a:r>
            <a:r>
              <a:rPr lang="ru-RU" sz="1200" b="1" dirty="0">
                <a:solidFill>
                  <a:srgbClr val="0070C0"/>
                </a:solidFill>
                <a:ea typeface="Calibri Light"/>
                <a:cs typeface="Calibri Light"/>
              </a:rPr>
              <a:t> </a:t>
            </a:r>
            <a:r>
              <a:rPr lang="ru-RU" sz="1200" b="1" dirty="0">
                <a:solidFill>
                  <a:srgbClr val="002060"/>
                </a:solidFill>
                <a:ea typeface="Calibri Light"/>
                <a:cs typeface="Calibri Light"/>
              </a:rPr>
              <a:t>                              </a:t>
            </a:r>
            <a:r>
              <a:rPr lang="ru-RU" sz="1600" dirty="0">
                <a:solidFill>
                  <a:srgbClr val="002060"/>
                </a:solidFill>
                <a:ea typeface="Calibri Light"/>
                <a:cs typeface="Calibri Light"/>
              </a:rPr>
              <a:t>GREEN HAVEN FLORISTS</a:t>
            </a:r>
          </a:p>
          <a:p>
            <a:pPr marL="457200" indent="-457200">
              <a:lnSpc>
                <a:spcPct val="150000"/>
              </a:lnSpc>
              <a:buClr>
                <a:srgbClr val="FFFFFF"/>
              </a:buClr>
              <a:buChar char="•"/>
            </a:pP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Company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was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created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established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early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2016,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like</a:t>
            </a:r>
            <a:endParaRPr lang="ru-RU" sz="1200">
              <a:solidFill>
                <a:schemeClr val="bg1"/>
              </a:solidFill>
              <a:ea typeface="Calibri Light"/>
              <a:cs typeface="Calibri Light"/>
            </a:endParaRPr>
          </a:p>
          <a:p>
            <a:pPr>
              <a:lnSpc>
                <a:spcPct val="150000"/>
              </a:lnSpc>
            </a:pP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family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owned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business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.</a:t>
            </a:r>
          </a:p>
          <a:p>
            <a:pPr marL="457200" indent="-457200">
              <a:lnSpc>
                <a:spcPct val="150000"/>
              </a:lnSpc>
              <a:buClr>
                <a:srgbClr val="FFFFFF"/>
              </a:buClr>
              <a:buChar char="•"/>
            </a:pPr>
            <a:endParaRPr lang="ru-RU" sz="1200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457200" indent="-457200">
              <a:lnSpc>
                <a:spcPct val="150000"/>
              </a:lnSpc>
              <a:buClr>
                <a:srgbClr val="FFFFFF"/>
              </a:buClr>
              <a:buChar char="•"/>
            </a:pP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The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founders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of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this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business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are</a:t>
            </a:r>
            <a:endParaRPr lang="ru-RU" sz="1200">
              <a:solidFill>
                <a:schemeClr val="bg1"/>
              </a:solidFill>
              <a:ea typeface="Calibri Light"/>
              <a:cs typeface="Calibri Light"/>
            </a:endParaRPr>
          </a:p>
          <a:p>
            <a:pPr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couples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Priya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Patel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Liam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Patel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 </a:t>
            </a:r>
          </a:p>
          <a:p>
            <a:pPr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In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city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Norwich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United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Kingdom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.</a:t>
            </a:r>
          </a:p>
        </p:txBody>
      </p:sp>
      <p:pic>
        <p:nvPicPr>
          <p:cNvPr id="13" name="Рисунок 12" descr="148,100+ Flower Shop Stock Photos, Pictures &amp; Royalty-Free ...">
            <a:extLst>
              <a:ext uri="{FF2B5EF4-FFF2-40B4-BE49-F238E27FC236}">
                <a16:creationId xmlns:a16="http://schemas.microsoft.com/office/drawing/2014/main" id="{4F5AAE63-A76F-E001-3F05-8AF28310F4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94" y="1706669"/>
            <a:ext cx="3850851" cy="22994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70747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73B112-DD99-B598-DDCE-F23872B50B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13D3BAAF-1FDD-85F5-C8A4-3CE3EDF6CD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85565" y="672402"/>
            <a:ext cx="6777356" cy="4062229"/>
          </a:xfrm>
        </p:spPr>
        <p:txBody>
          <a:bodyPr>
            <a:normAutofit/>
          </a:bodyPr>
          <a:lstStyle/>
          <a:p>
            <a:r>
              <a:rPr lang="ru-RU" dirty="0">
                <a:ea typeface="Calibri Light"/>
                <a:cs typeface="Calibri Light"/>
              </a:rPr>
              <a:t>               </a:t>
            </a:r>
            <a:r>
              <a:rPr lang="ru-RU" dirty="0">
                <a:solidFill>
                  <a:schemeClr val="bg1"/>
                </a:solidFill>
                <a:ea typeface="Calibri Light"/>
                <a:cs typeface="Calibri Light"/>
              </a:rPr>
              <a:t>      </a:t>
            </a:r>
            <a:r>
              <a:rPr lang="ru-RU" sz="3600" dirty="0">
                <a:solidFill>
                  <a:schemeClr val="bg1"/>
                </a:solidFill>
                <a:ea typeface="Calibri Light"/>
                <a:cs typeface="Calibri Light"/>
              </a:rPr>
              <a:t>  </a:t>
            </a:r>
            <a:r>
              <a:rPr lang="ru-RU" sz="2800" dirty="0">
                <a:solidFill>
                  <a:schemeClr val="bg1"/>
                </a:solidFill>
                <a:ea typeface="Calibri Light"/>
                <a:cs typeface="Calibri Light"/>
              </a:rPr>
              <a:t>   </a:t>
            </a:r>
            <a:r>
              <a:rPr lang="ru-RU" sz="2400" dirty="0">
                <a:solidFill>
                  <a:schemeClr val="bg1"/>
                </a:solidFill>
                <a:ea typeface="Calibri Light"/>
                <a:cs typeface="Calibri Light"/>
              </a:rPr>
              <a:t>     </a:t>
            </a:r>
            <a:r>
              <a:rPr lang="ru-RU" sz="1600" dirty="0">
                <a:solidFill>
                  <a:schemeClr val="bg1"/>
                </a:solidFill>
                <a:ea typeface="Calibri Light"/>
                <a:cs typeface="Calibri Light"/>
              </a:rPr>
              <a:t>    Green </a:t>
            </a:r>
            <a:r>
              <a:rPr lang="ru-RU" sz="1600" err="1">
                <a:solidFill>
                  <a:schemeClr val="bg1"/>
                </a:solidFill>
                <a:ea typeface="Calibri Light"/>
                <a:cs typeface="Calibri Light"/>
              </a:rPr>
              <a:t>Haven</a:t>
            </a:r>
            <a:r>
              <a:rPr lang="ru-RU" sz="16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600" err="1">
                <a:solidFill>
                  <a:schemeClr val="bg1"/>
                </a:solidFill>
                <a:ea typeface="Calibri Light"/>
                <a:cs typeface="Calibri Light"/>
              </a:rPr>
              <a:t>Florists</a:t>
            </a:r>
            <a:r>
              <a:rPr lang="ru-RU" sz="1600" dirty="0">
                <a:solidFill>
                  <a:schemeClr val="bg1"/>
                </a:solidFill>
                <a:ea typeface="Calibri Light"/>
                <a:cs typeface="Calibri Light"/>
              </a:rPr>
              <a:t>:</a:t>
            </a:r>
          </a:p>
          <a:p>
            <a:endParaRPr lang="ru-RU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285750" indent="-285750">
              <a:lnSpc>
                <a:spcPct val="200000"/>
              </a:lnSpc>
              <a:buFont typeface="Arial" panose="05040102010807070707" pitchFamily="18" charset="2"/>
              <a:buChar char="•"/>
            </a:pPr>
            <a:r>
              <a:rPr lang="ru-RU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This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business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focused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eco-friendly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custom-made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bespoke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floral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  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arrangements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.</a:t>
            </a:r>
            <a:endParaRPr lang="ru-RU" sz="1200" b="1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285750" indent="-285750">
              <a:lnSpc>
                <a:spcPct val="200000"/>
              </a:lnSpc>
              <a:buFont typeface="Arial" panose="05040102010807070707" pitchFamily="18" charset="2"/>
              <a:buChar char="•"/>
            </a:pP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In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their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town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this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shop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famous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for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stable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sustainable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strong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community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links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.</a:t>
            </a:r>
          </a:p>
          <a:p>
            <a:pPr marL="285750" indent="-285750">
              <a:lnSpc>
                <a:spcPct val="200000"/>
              </a:lnSpc>
              <a:buFont typeface="Arial" panose="05040102010807070707" pitchFamily="18" charset="2"/>
              <a:buChar char="•"/>
            </a:pP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In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recent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time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business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faced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30%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decreasing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sales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of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flowers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.</a:t>
            </a:r>
          </a:p>
          <a:p>
            <a:pPr marL="285750" indent="-285750">
              <a:lnSpc>
                <a:spcPct val="200000"/>
              </a:lnSpc>
              <a:buFont typeface="Arial" panose="05040102010807070707" pitchFamily="18" charset="2"/>
              <a:buChar char="•"/>
            </a:pP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Rasing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competition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rising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cost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lowering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profitability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also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made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significant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problems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.</a:t>
            </a:r>
          </a:p>
          <a:p>
            <a:pPr marL="285750" indent="-285750">
              <a:lnSpc>
                <a:spcPct val="200000"/>
              </a:lnSpc>
              <a:buFont typeface="Arial" panose="05040102010807070707" pitchFamily="18" charset="2"/>
              <a:buChar char="•"/>
            </a:pPr>
            <a:endParaRPr lang="ru-RU" sz="1200" b="1" dirty="0">
              <a:solidFill>
                <a:schemeClr val="bg1">
                  <a:lumMod val="65000"/>
                  <a:lumOff val="35000"/>
                </a:schemeClr>
              </a:solidFill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1357648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5C98C8-BBF9-8915-653A-5975761DB9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EAA16F-54FF-0418-6766-2D08C8B03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3600" y="344087"/>
            <a:ext cx="10212298" cy="791658"/>
          </a:xfrm>
        </p:spPr>
        <p:txBody>
          <a:bodyPr>
            <a:normAutofit/>
          </a:bodyPr>
          <a:lstStyle/>
          <a:p>
            <a:r>
              <a:rPr lang="ru-RU" sz="4400" b="1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      </a:t>
            </a:r>
            <a:r>
              <a:rPr lang="ru-RU" sz="3200" b="1" dirty="0">
                <a:solidFill>
                  <a:schemeClr val="bg1"/>
                </a:solidFill>
                <a:ea typeface="Calibri Light"/>
                <a:cs typeface="Calibri Light"/>
              </a:rPr>
              <a:t>    </a:t>
            </a:r>
            <a:r>
              <a:rPr lang="ru-RU" sz="3200" b="1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</a:t>
            </a:r>
            <a:r>
              <a:rPr lang="ru-RU" sz="20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        </a:t>
            </a:r>
            <a:r>
              <a:rPr lang="ru-RU" sz="18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  </a:t>
            </a:r>
            <a:r>
              <a:rPr lang="ru-RU" sz="1600" err="1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Problem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: </a:t>
            </a:r>
            <a:r>
              <a:rPr lang="ru-RU" sz="1600" err="1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nature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</a:t>
            </a:r>
            <a:r>
              <a:rPr lang="ru-RU" sz="1600" err="1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and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</a:t>
            </a:r>
            <a:r>
              <a:rPr lang="ru-RU" sz="1600" err="1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scope</a:t>
            </a:r>
            <a:endParaRPr lang="ru-RU" sz="1600" err="1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CC4A862-B8B9-C574-48C1-A41FEB1545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95334" y="1144573"/>
            <a:ext cx="6415185" cy="4020009"/>
          </a:xfrm>
        </p:spPr>
        <p:txBody>
          <a:bodyPr>
            <a:normAutofit/>
          </a:bodyPr>
          <a:lstStyle/>
          <a:p>
            <a:pPr>
              <a:lnSpc>
                <a:spcPct val="160000"/>
              </a:lnSpc>
            </a:pPr>
            <a:r>
              <a:rPr lang="ru-RU" dirty="0">
                <a:ea typeface="Calibri Light"/>
                <a:cs typeface="Calibri Light"/>
              </a:rPr>
              <a:t>         </a:t>
            </a:r>
            <a:r>
              <a:rPr lang="ru-RU" sz="3600" b="1" dirty="0">
                <a:solidFill>
                  <a:schemeClr val="bg1">
                    <a:lumMod val="76000"/>
                    <a:lumOff val="24000"/>
                  </a:schemeClr>
                </a:solidFill>
                <a:ea typeface="Calibri Light"/>
                <a:cs typeface="Calibri Light"/>
              </a:rPr>
              <a:t> </a:t>
            </a:r>
            <a:r>
              <a:rPr lang="ru-RU" sz="3600" b="1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             </a:t>
            </a:r>
            <a:r>
              <a:rPr lang="ru-RU" sz="3600" b="1" dirty="0">
                <a:solidFill>
                  <a:schemeClr val="bg1"/>
                </a:solidFill>
                <a:ea typeface="Calibri Light"/>
                <a:cs typeface="Calibri Light"/>
              </a:rPr>
              <a:t>  </a:t>
            </a:r>
            <a:r>
              <a:rPr lang="ru-RU" sz="20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600" dirty="0">
                <a:solidFill>
                  <a:srgbClr val="FF0000"/>
                </a:solidFill>
                <a:ea typeface="Calibri Light"/>
                <a:cs typeface="Calibri Light"/>
              </a:rPr>
              <a:t> </a:t>
            </a:r>
            <a:r>
              <a:rPr lang="ru-RU" sz="1600" dirty="0">
                <a:solidFill>
                  <a:srgbClr val="C00000"/>
                </a:solidFill>
                <a:ea typeface="Calibri Light"/>
                <a:cs typeface="Calibri Light"/>
              </a:rPr>
              <a:t> 5W2H Analysis:</a:t>
            </a:r>
            <a:endParaRPr lang="ru-RU" sz="1600">
              <a:solidFill>
                <a:srgbClr val="C00000"/>
              </a:solidFill>
              <a:ea typeface="Calibri Light" panose="020F0302020204030204"/>
              <a:cs typeface="Calibri Light" panose="020F0302020204030204"/>
            </a:endParaRPr>
          </a:p>
          <a:p>
            <a:pPr marL="457200" indent="-457200" algn="just">
              <a:lnSpc>
                <a:spcPct val="200000"/>
              </a:lnSpc>
              <a:buChar char="•"/>
            </a:pP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What: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Significant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decrease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of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30%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in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sales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profit</a:t>
            </a:r>
            <a:endParaRPr lang="ru-RU" sz="1200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457200" indent="-457200" algn="just">
              <a:lnSpc>
                <a:spcPct val="200000"/>
              </a:lnSpc>
              <a:buChar char="•"/>
            </a:pP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Why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: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Huge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online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competition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growing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costs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old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website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absence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of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online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marketing</a:t>
            </a:r>
            <a:endParaRPr lang="ru-RU" sz="120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457200" indent="-457200" algn="just">
              <a:lnSpc>
                <a:spcPct val="200000"/>
              </a:lnSpc>
              <a:buChar char="•"/>
            </a:pP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Where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: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Located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in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Norwich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town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high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ea typeface="Calibri Light"/>
                <a:cs typeface="Calibri Light"/>
              </a:rPr>
              <a:t>street</a:t>
            </a:r>
            <a:endParaRPr lang="ru-RU" sz="1200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457200" indent="-457200" algn="just">
              <a:lnSpc>
                <a:spcPct val="200000"/>
              </a:lnSpc>
              <a:buClr>
                <a:srgbClr val="FFFFFF"/>
              </a:buClr>
              <a:buChar char="•"/>
            </a:pPr>
            <a:endParaRPr lang="ru-RU" sz="1200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endParaRPr lang="ru-RU" b="1" dirty="0">
              <a:solidFill>
                <a:srgbClr val="000000"/>
              </a:solidFill>
              <a:ea typeface="Calibri Light"/>
              <a:cs typeface="Calibri Light"/>
            </a:endParaRPr>
          </a:p>
          <a:p>
            <a:endParaRPr lang="ru-RU" b="1">
              <a:solidFill>
                <a:schemeClr val="bg1">
                  <a:lumMod val="76000"/>
                  <a:lumOff val="24000"/>
                </a:schemeClr>
              </a:solidFill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19514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129046-7937-E2BC-9AB0-56E306BEC8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927A927B-D800-5252-E143-34D1F3B938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94750" y="503068"/>
            <a:ext cx="7012871" cy="4802776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bg1">
                    <a:lumMod val="65000"/>
                    <a:lumOff val="35000"/>
                  </a:schemeClr>
                </a:solidFill>
                <a:ea typeface="Calibri Light"/>
                <a:cs typeface="Calibri Light"/>
              </a:rPr>
              <a:t>                </a:t>
            </a:r>
            <a:r>
              <a:rPr lang="ru-RU" b="1" dirty="0">
                <a:solidFill>
                  <a:schemeClr val="bg1"/>
                </a:solidFill>
                <a:ea typeface="Calibri Light"/>
                <a:cs typeface="Calibri Light"/>
              </a:rPr>
              <a:t>      </a:t>
            </a:r>
            <a:r>
              <a:rPr lang="ru-RU" sz="2800" dirty="0">
                <a:solidFill>
                  <a:schemeClr val="bg1"/>
                </a:solidFill>
                <a:ea typeface="Calibri Light"/>
                <a:cs typeface="Calibri Light"/>
              </a:rPr>
              <a:t>              </a:t>
            </a:r>
            <a:r>
              <a:rPr lang="ru-RU" sz="2800" dirty="0">
                <a:solidFill>
                  <a:srgbClr val="C00000"/>
                </a:solidFill>
                <a:ea typeface="Calibri Light"/>
                <a:cs typeface="Calibri Light"/>
              </a:rPr>
              <a:t> </a:t>
            </a:r>
            <a:r>
              <a:rPr lang="ru-RU" sz="2000" dirty="0">
                <a:solidFill>
                  <a:srgbClr val="C00000"/>
                </a:solidFill>
                <a:ea typeface="Calibri Light"/>
                <a:cs typeface="Calibri Light"/>
              </a:rPr>
              <a:t> </a:t>
            </a:r>
            <a:r>
              <a:rPr lang="ru-RU" sz="1600" dirty="0">
                <a:solidFill>
                  <a:srgbClr val="C00000"/>
                </a:solidFill>
                <a:ea typeface="Calibri Light"/>
                <a:cs typeface="Calibri Light"/>
              </a:rPr>
              <a:t> 5W2H Analysis</a:t>
            </a:r>
          </a:p>
          <a:p>
            <a:pPr marL="457200" indent="-457200">
              <a:buFont typeface="Arial" panose="05040102010807070707" pitchFamily="18" charset="2"/>
              <a:buChar char="•"/>
            </a:pPr>
            <a:endParaRPr lang="ru-RU" b="1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285750" indent="-285750" algn="just">
              <a:lnSpc>
                <a:spcPct val="200000"/>
              </a:lnSpc>
              <a:buClr>
                <a:srgbClr val="FFFFFF"/>
              </a:buClr>
              <a:buFont typeface="Arial" panose="05040102010807070707" pitchFamily="18" charset="2"/>
              <a:buChar char="•"/>
            </a:pP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 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When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: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Main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problems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appeared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last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year</a:t>
            </a:r>
            <a:endParaRPr lang="ru-RU" sz="120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285750" indent="-285750" algn="just">
              <a:lnSpc>
                <a:spcPct val="200000"/>
              </a:lnSpc>
              <a:buClr>
                <a:prstClr val="white"/>
              </a:buClr>
              <a:buFont typeface="Arial" panose="05040102010807070707" pitchFamily="18" charset="2"/>
              <a:buChar char="•"/>
            </a:pP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Who: Family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of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two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couples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Liam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Priya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many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competitors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local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regional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customers</a:t>
            </a:r>
            <a:endParaRPr lang="ru-RU" sz="120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285750" indent="-285750" algn="just">
              <a:lnSpc>
                <a:spcPct val="200000"/>
              </a:lnSpc>
              <a:buClr>
                <a:srgbClr val="FFFFFF"/>
              </a:buClr>
              <a:buFont typeface="Arial" panose="05040102010807070707" pitchFamily="18" charset="2"/>
              <a:buChar char="•"/>
            </a:pP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How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: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Not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developed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delivery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system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tiny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digital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marketing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rising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cost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of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materials</a:t>
            </a:r>
            <a:endParaRPr lang="ru-RU" sz="120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285750" indent="-285750" algn="just">
              <a:lnSpc>
                <a:spcPct val="200000"/>
              </a:lnSpc>
              <a:buClr>
                <a:srgbClr val="FFFFFF"/>
              </a:buClr>
              <a:buFont typeface="Arial" panose="05040102010807070707" pitchFamily="18" charset="2"/>
              <a:buChar char="•"/>
            </a:pP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How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much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: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Around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30%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dropped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sales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also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price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of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import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increased</a:t>
            </a:r>
            <a:endParaRPr lang="ru-RU" sz="120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285750" indent="-285750" algn="just">
              <a:lnSpc>
                <a:spcPct val="200000"/>
              </a:lnSpc>
              <a:buFont typeface="Arial" panose="05040102010807070707" pitchFamily="18" charset="2"/>
              <a:buChar char="•"/>
            </a:pPr>
            <a:endParaRPr lang="ru-RU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endParaRPr lang="ru-RU"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9781533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B17C3-975E-70ED-B105-8977B162FF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6B3B6B-9F9C-21E7-25DA-4598B575CB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1505" y="307801"/>
            <a:ext cx="10212298" cy="948896"/>
          </a:xfrm>
        </p:spPr>
        <p:txBody>
          <a:bodyPr>
            <a:normAutofit/>
          </a:bodyPr>
          <a:lstStyle/>
          <a:p>
            <a:r>
              <a:rPr lang="ru-RU" sz="4400" dirty="0">
                <a:ea typeface="Calibri Light"/>
                <a:cs typeface="Calibri Light"/>
              </a:rPr>
              <a:t> </a:t>
            </a:r>
            <a:r>
              <a:rPr lang="ru-RU" sz="32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 </a:t>
            </a:r>
            <a:r>
              <a:rPr lang="ru-RU" sz="3200" dirty="0">
                <a:solidFill>
                  <a:srgbClr val="FF0000"/>
                </a:solidFill>
                <a:ea typeface="Calibri Light"/>
                <a:cs typeface="Calibri Light"/>
              </a:rPr>
              <a:t>                    </a:t>
            </a:r>
            <a:r>
              <a:rPr lang="ru-RU" sz="3200" b="1" dirty="0">
                <a:solidFill>
                  <a:srgbClr val="FF0000"/>
                </a:solidFill>
                <a:ea typeface="Calibri Light"/>
                <a:cs typeface="Calibri Light"/>
              </a:rPr>
              <a:t> </a:t>
            </a:r>
            <a:r>
              <a:rPr lang="ru-RU" sz="3200" dirty="0">
                <a:solidFill>
                  <a:srgbClr val="FF0000"/>
                </a:solidFill>
                <a:ea typeface="Calibri Light"/>
                <a:cs typeface="Calibri Light"/>
              </a:rPr>
              <a:t>  </a:t>
            </a:r>
            <a:r>
              <a:rPr lang="ru-RU" sz="1800" dirty="0">
                <a:solidFill>
                  <a:srgbClr val="C00000"/>
                </a:solidFill>
                <a:ea typeface="Calibri Light"/>
                <a:cs typeface="Calibri Light"/>
              </a:rPr>
              <a:t>  PESTLE Analysis</a:t>
            </a:r>
            <a:endParaRPr lang="ru-RU" sz="1800">
              <a:solidFill>
                <a:srgbClr val="C00000"/>
              </a:solidFill>
              <a:ea typeface="Calibri Light"/>
              <a:cs typeface="Calibri Light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0FD84C8-D0A2-01C2-E61C-F2C5355E10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89988" y="1724687"/>
            <a:ext cx="7194298" cy="3230395"/>
          </a:xfrm>
        </p:spPr>
        <p:txBody>
          <a:bodyPr>
            <a:normAutofit/>
          </a:bodyPr>
          <a:lstStyle/>
          <a:p>
            <a:pPr marL="457200" indent="-457200">
              <a:lnSpc>
                <a:spcPct val="200000"/>
              </a:lnSpc>
              <a:buChar char="•"/>
            </a:pP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Political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: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Mostly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affected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by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Afetr-Brexit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problems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with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import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.</a:t>
            </a:r>
            <a:endParaRPr lang="ru-RU" sz="1200">
              <a:solidFill>
                <a:schemeClr val="bg1"/>
              </a:solidFill>
            </a:endParaRPr>
          </a:p>
          <a:p>
            <a:pPr marL="457200" indent="-457200">
              <a:lnSpc>
                <a:spcPct val="200000"/>
              </a:lnSpc>
              <a:buChar char="•"/>
            </a:pPr>
            <a:endParaRPr lang="ru-RU" sz="1200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457200" indent="-457200">
              <a:lnSpc>
                <a:spcPct val="200000"/>
              </a:lnSpc>
              <a:buChar char="•"/>
            </a:pP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Economic: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Increasing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inflation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make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supply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cost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higher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decrease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profits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for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company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.</a:t>
            </a:r>
          </a:p>
          <a:p>
            <a:pPr marL="457200" indent="-457200">
              <a:lnSpc>
                <a:spcPct val="200000"/>
              </a:lnSpc>
              <a:buChar char="•"/>
            </a:pPr>
            <a:endParaRPr lang="ru-RU" sz="1200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457200" indent="-457200">
              <a:lnSpc>
                <a:spcPct val="200000"/>
              </a:lnSpc>
              <a:buChar char="•"/>
            </a:pP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Social: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Create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online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selling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develop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digital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marketing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.</a:t>
            </a:r>
          </a:p>
          <a:p>
            <a:r>
              <a:rPr lang="ru-RU" b="1" dirty="0">
                <a:solidFill>
                  <a:srgbClr val="FF0000"/>
                </a:solidFill>
                <a:ea typeface="Calibri Light"/>
                <a:cs typeface="Calibri Light"/>
              </a:rPr>
              <a:t>           </a:t>
            </a:r>
          </a:p>
          <a:p>
            <a:pPr marL="457200" indent="-457200">
              <a:buChar char="•"/>
            </a:pPr>
            <a:endParaRPr lang="ru-RU" b="1" dirty="0">
              <a:solidFill>
                <a:srgbClr val="262626"/>
              </a:solidFill>
              <a:ea typeface="Calibri Light"/>
              <a:cs typeface="Calibri Light"/>
            </a:endParaRPr>
          </a:p>
          <a:p>
            <a:pPr marL="457200" indent="-457200">
              <a:buChar char="•"/>
            </a:pPr>
            <a:endParaRPr lang="ru-RU" b="1" dirty="0">
              <a:solidFill>
                <a:schemeClr val="bg1">
                  <a:lumMod val="65000"/>
                  <a:lumOff val="35000"/>
                </a:schemeClr>
              </a:solidFill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22793511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563164-680D-1D4B-1EA0-605CEC26F0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C7AB9A73-8B23-B4D1-2248-E770570B21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95607" y="268924"/>
            <a:ext cx="7663270" cy="490387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dirty="0">
                <a:solidFill>
                  <a:schemeClr val="bg1">
                    <a:lumMod val="65000"/>
                    <a:lumOff val="35000"/>
                  </a:schemeClr>
                </a:solidFill>
                <a:ea typeface="Calibri Light"/>
                <a:cs typeface="Calibri Light"/>
              </a:rPr>
              <a:t>   </a:t>
            </a:r>
            <a:r>
              <a:rPr lang="ru-RU" dirty="0">
                <a:solidFill>
                  <a:srgbClr val="FF0000"/>
                </a:solidFill>
                <a:ea typeface="Calibri Light"/>
                <a:cs typeface="Calibri Light"/>
              </a:rPr>
              <a:t>                                </a:t>
            </a:r>
            <a:r>
              <a:rPr lang="ru-RU" sz="2000" dirty="0">
                <a:solidFill>
                  <a:srgbClr val="FF0000"/>
                </a:solidFill>
                <a:ea typeface="Calibri Light"/>
                <a:cs typeface="Calibri Light"/>
              </a:rPr>
              <a:t>       </a:t>
            </a:r>
            <a:r>
              <a:rPr lang="ru-RU" sz="2000" dirty="0">
                <a:solidFill>
                  <a:srgbClr val="C00000"/>
                </a:solidFill>
                <a:ea typeface="Calibri Light"/>
                <a:cs typeface="Calibri Light"/>
              </a:rPr>
              <a:t>  </a:t>
            </a:r>
            <a:r>
              <a:rPr lang="ru-RU" dirty="0">
                <a:solidFill>
                  <a:srgbClr val="C00000"/>
                </a:solidFill>
                <a:ea typeface="Calibri Light"/>
                <a:cs typeface="Calibri Light"/>
              </a:rPr>
              <a:t>PESTLE ANALYSIS</a:t>
            </a:r>
            <a:endParaRPr lang="ru-RU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endParaRPr lang="ru-RU" sz="2400" b="1" dirty="0">
              <a:solidFill>
                <a:srgbClr val="C00000"/>
              </a:solidFill>
              <a:ea typeface="Calibri Light"/>
              <a:cs typeface="Calibri Light"/>
            </a:endParaRPr>
          </a:p>
          <a:p>
            <a:pPr marL="457200" indent="-457200">
              <a:lnSpc>
                <a:spcPct val="200000"/>
              </a:lnSpc>
              <a:buChar char="•"/>
            </a:pP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Technological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: Old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non-functional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website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feeble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online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 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items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.</a:t>
            </a:r>
          </a:p>
          <a:p>
            <a:pPr marL="457200" indent="-457200">
              <a:lnSpc>
                <a:spcPct val="200000"/>
              </a:lnSpc>
              <a:buChar char="•"/>
            </a:pPr>
            <a:endParaRPr lang="ru-RU" sz="1200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457200" indent="-457200">
              <a:lnSpc>
                <a:spcPct val="200000"/>
              </a:lnSpc>
              <a:buChar char="•"/>
            </a:pP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Legal: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Wrapping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packing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tradingactivities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rise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cost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.</a:t>
            </a:r>
          </a:p>
          <a:p>
            <a:pPr marL="457200" indent="-457200">
              <a:lnSpc>
                <a:spcPct val="200000"/>
              </a:lnSpc>
              <a:buChar char="•"/>
            </a:pPr>
            <a:endParaRPr lang="ru-RU" sz="1200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457200" indent="-457200">
              <a:lnSpc>
                <a:spcPct val="200000"/>
              </a:lnSpc>
              <a:buChar char="•"/>
            </a:pP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Enviromental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: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Eco-friendly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operations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with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other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values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additional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expenses</a:t>
            </a:r>
            <a:endParaRPr lang="ru-RU" sz="120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457200" indent="-457200">
              <a:lnSpc>
                <a:spcPct val="200000"/>
              </a:lnSpc>
              <a:buChar char="•"/>
            </a:pPr>
            <a:endParaRPr lang="ru-RU" sz="1200" dirty="0">
              <a:solidFill>
                <a:schemeClr val="bg1"/>
              </a:solidFill>
              <a:ea typeface="Calibri Light"/>
              <a:cs typeface="Calibri Light"/>
            </a:endParaRPr>
          </a:p>
          <a:p>
            <a:endParaRPr lang="ru-RU" b="1" dirty="0">
              <a:solidFill>
                <a:schemeClr val="bg1">
                  <a:lumMod val="65000"/>
                  <a:lumOff val="35000"/>
                </a:schemeClr>
              </a:solidFill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28343616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008025-E8B0-5563-41E1-B00DC67AB4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AFED82-F459-DEFF-8D77-BB7598EA3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695" y="279047"/>
            <a:ext cx="10313623" cy="616847"/>
          </a:xfrm>
        </p:spPr>
        <p:txBody>
          <a:bodyPr>
            <a:normAutofit fontScale="90000"/>
          </a:bodyPr>
          <a:lstStyle/>
          <a:p>
            <a:r>
              <a:rPr lang="ru-RU" dirty="0">
                <a:ea typeface="Calibri Light"/>
                <a:cs typeface="Calibri Light"/>
              </a:rPr>
              <a:t>     </a:t>
            </a:r>
            <a:r>
              <a:rPr lang="ru-RU" dirty="0">
                <a:solidFill>
                  <a:srgbClr val="FFFFFF"/>
                </a:solidFill>
                <a:ea typeface="Calibri Light"/>
                <a:cs typeface="Calibri Light"/>
              </a:rPr>
              <a:t>                 </a:t>
            </a:r>
            <a:r>
              <a:rPr lang="ru-RU" sz="1800" dirty="0">
                <a:solidFill>
                  <a:srgbClr val="FFFFFF"/>
                </a:solidFill>
                <a:ea typeface="Calibri Light"/>
                <a:cs typeface="Calibri Light"/>
              </a:rPr>
              <a:t> </a:t>
            </a:r>
            <a:r>
              <a:rPr lang="ru-RU" sz="1800" dirty="0">
                <a:solidFill>
                  <a:schemeClr val="bg1"/>
                </a:solidFill>
                <a:ea typeface="Calibri Light"/>
                <a:cs typeface="Calibri Light"/>
              </a:rPr>
              <a:t> CAUSE AND EFFECT ANALYSIS</a:t>
            </a:r>
            <a:endParaRPr lang="ru-RU" sz="1800" dirty="0">
              <a:solidFill>
                <a:schemeClr val="bg1"/>
              </a:solidFill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3FF809-37BE-1D30-5C59-3B667B78D0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5702" y="889888"/>
            <a:ext cx="10587806" cy="5432638"/>
          </a:xfrm>
        </p:spPr>
        <p:txBody>
          <a:bodyPr/>
          <a:lstStyle/>
          <a:p>
            <a:r>
              <a:rPr lang="ru-RU" dirty="0">
                <a:ea typeface="Calibri Light"/>
                <a:cs typeface="Calibri Light"/>
              </a:rPr>
              <a:t>       </a:t>
            </a:r>
            <a:r>
              <a:rPr lang="ru-RU" b="1" dirty="0">
                <a:solidFill>
                  <a:schemeClr val="bg1">
                    <a:lumMod val="76000"/>
                    <a:lumOff val="24000"/>
                  </a:schemeClr>
                </a:solidFill>
                <a:ea typeface="Calibri Light"/>
                <a:cs typeface="Calibri Light"/>
              </a:rPr>
              <a:t>              </a:t>
            </a:r>
            <a:r>
              <a:rPr lang="ru-RU" sz="3600" b="1" dirty="0">
                <a:solidFill>
                  <a:schemeClr val="bg1">
                    <a:lumMod val="76000"/>
                    <a:lumOff val="24000"/>
                  </a:schemeClr>
                </a:solidFill>
                <a:ea typeface="Calibri Light"/>
                <a:cs typeface="Calibri Light"/>
              </a:rPr>
              <a:t>   </a:t>
            </a:r>
            <a:r>
              <a:rPr lang="ru-RU" sz="3600" b="1" dirty="0">
                <a:solidFill>
                  <a:schemeClr val="bg1"/>
                </a:solidFill>
                <a:ea typeface="Calibri Light"/>
                <a:cs typeface="Calibri Light"/>
              </a:rPr>
              <a:t>    </a:t>
            </a:r>
            <a:r>
              <a:rPr lang="ru-RU" sz="3600" b="1" dirty="0">
                <a:solidFill>
                  <a:srgbClr val="C00000"/>
                </a:solidFill>
                <a:ea typeface="Calibri Light"/>
                <a:cs typeface="Calibri Light"/>
              </a:rPr>
              <a:t>     </a:t>
            </a:r>
            <a:r>
              <a:rPr lang="ru-RU" sz="2000" b="1" dirty="0">
                <a:solidFill>
                  <a:srgbClr val="C00000"/>
                </a:solidFill>
                <a:ea typeface="Calibri Light"/>
                <a:cs typeface="Calibri Light"/>
              </a:rPr>
              <a:t> </a:t>
            </a:r>
            <a:r>
              <a:rPr lang="ru-RU" sz="2000" dirty="0">
                <a:solidFill>
                  <a:srgbClr val="C00000"/>
                </a:solidFill>
                <a:ea typeface="Calibri Light"/>
                <a:cs typeface="Calibri Light"/>
              </a:rPr>
              <a:t> </a:t>
            </a:r>
            <a:r>
              <a:rPr lang="ru-RU" err="1">
                <a:solidFill>
                  <a:srgbClr val="C00000"/>
                </a:solidFill>
                <a:ea typeface="Calibri Light"/>
                <a:cs typeface="Calibri Light"/>
              </a:rPr>
              <a:t>Fishbone</a:t>
            </a:r>
            <a:r>
              <a:rPr lang="ru-RU" dirty="0">
                <a:solidFill>
                  <a:srgbClr val="C00000"/>
                </a:solidFill>
                <a:ea typeface="Calibri Light"/>
                <a:cs typeface="Calibri Light"/>
              </a:rPr>
              <a:t> </a:t>
            </a:r>
            <a:r>
              <a:rPr lang="ru-RU" err="1">
                <a:solidFill>
                  <a:srgbClr val="C00000"/>
                </a:solidFill>
                <a:ea typeface="Calibri Light"/>
                <a:cs typeface="Calibri Light"/>
              </a:rPr>
              <a:t>Diagram</a:t>
            </a:r>
            <a:endParaRPr lang="ru-RU">
              <a:solidFill>
                <a:srgbClr val="C00000"/>
              </a:solidFill>
              <a:ea typeface="Calibri Light"/>
              <a:cs typeface="Calibri Light"/>
            </a:endParaRPr>
          </a:p>
        </p:txBody>
      </p:sp>
      <p:sp>
        <p:nvSpPr>
          <p:cNvPr id="17" name="Стрелка: вправо 16">
            <a:extLst>
              <a:ext uri="{FF2B5EF4-FFF2-40B4-BE49-F238E27FC236}">
                <a16:creationId xmlns:a16="http://schemas.microsoft.com/office/drawing/2014/main" id="{C7E8573F-2404-D6AB-D0C9-83DDD6A8B32C}"/>
              </a:ext>
            </a:extLst>
          </p:cNvPr>
          <p:cNvSpPr/>
          <p:nvPr/>
        </p:nvSpPr>
        <p:spPr>
          <a:xfrm>
            <a:off x="1167963" y="3905271"/>
            <a:ext cx="9122381" cy="336294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3CAF74AD-CFB9-E04E-B849-B5BD644B87B3}"/>
              </a:ext>
            </a:extLst>
          </p:cNvPr>
          <p:cNvSpPr/>
          <p:nvPr/>
        </p:nvSpPr>
        <p:spPr>
          <a:xfrm>
            <a:off x="1313242" y="2014561"/>
            <a:ext cx="1826107" cy="39738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ru-RU" sz="1400" dirty="0">
                <a:solidFill>
                  <a:srgbClr val="002060"/>
                </a:solidFill>
                <a:ea typeface="Calibri Light"/>
                <a:cs typeface="Calibri Light"/>
              </a:rPr>
              <a:t>Place</a:t>
            </a:r>
            <a:endParaRPr lang="ru-RU" sz="1400" dirty="0" err="1">
              <a:solidFill>
                <a:srgbClr val="002060"/>
              </a:solidFill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E69F0682-1B3C-4086-7E7F-0CCE2C534950}"/>
              </a:ext>
            </a:extLst>
          </p:cNvPr>
          <p:cNvSpPr/>
          <p:nvPr/>
        </p:nvSpPr>
        <p:spPr>
          <a:xfrm>
            <a:off x="3870907" y="2011726"/>
            <a:ext cx="2032940" cy="38625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ru-RU" sz="1400" dirty="0">
                <a:solidFill>
                  <a:srgbClr val="002060"/>
                </a:solidFill>
                <a:ea typeface="Calibri Light"/>
                <a:cs typeface="Calibri Light"/>
              </a:rPr>
              <a:t>People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EC48C2F2-3638-A6C6-6AD4-2763D4B944F2}"/>
              </a:ext>
            </a:extLst>
          </p:cNvPr>
          <p:cNvSpPr/>
          <p:nvPr/>
        </p:nvSpPr>
        <p:spPr>
          <a:xfrm>
            <a:off x="6752125" y="2003016"/>
            <a:ext cx="1897247" cy="4105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ru-RU" sz="1400" err="1">
                <a:solidFill>
                  <a:srgbClr val="002060"/>
                </a:solidFill>
                <a:ea typeface="Calibri Light"/>
                <a:cs typeface="Calibri Light"/>
              </a:rPr>
              <a:t>Materials</a:t>
            </a:r>
            <a:endParaRPr lang="ru-RU" sz="1400">
              <a:solidFill>
                <a:srgbClr val="002060"/>
              </a:solidFill>
              <a:ea typeface="Calibri Light"/>
              <a:cs typeface="Calibri Light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47A902E4-9338-E631-E7B9-E1E8CD3ABDB7}"/>
              </a:ext>
            </a:extLst>
          </p:cNvPr>
          <p:cNvSpPr/>
          <p:nvPr/>
        </p:nvSpPr>
        <p:spPr>
          <a:xfrm>
            <a:off x="351866" y="5987483"/>
            <a:ext cx="1788557" cy="37402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ru-RU" sz="1400" dirty="0">
                <a:solidFill>
                  <a:srgbClr val="002060"/>
                </a:solidFill>
                <a:ea typeface="Calibri Light"/>
                <a:cs typeface="Calibri Light"/>
              </a:rPr>
              <a:t>Technology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F2B27221-4991-9686-ABDC-F98EBDFEEA70}"/>
              </a:ext>
            </a:extLst>
          </p:cNvPr>
          <p:cNvSpPr/>
          <p:nvPr/>
        </p:nvSpPr>
        <p:spPr>
          <a:xfrm>
            <a:off x="3868075" y="5991134"/>
            <a:ext cx="1815380" cy="35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ru-RU" sz="1400">
                <a:solidFill>
                  <a:srgbClr val="002060"/>
                </a:solidFill>
                <a:ea typeface="Calibri Light"/>
                <a:cs typeface="Calibri Light"/>
              </a:rPr>
              <a:t>Equitment</a:t>
            </a:r>
            <a:endParaRPr lang="ru-RU" sz="1400" err="1">
              <a:solidFill>
                <a:srgbClr val="002060"/>
              </a:solidFill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E959EE5C-6825-4920-B5AC-237A3A86702C}"/>
              </a:ext>
            </a:extLst>
          </p:cNvPr>
          <p:cNvSpPr/>
          <p:nvPr/>
        </p:nvSpPr>
        <p:spPr>
          <a:xfrm>
            <a:off x="6692666" y="6007792"/>
            <a:ext cx="1822226" cy="34796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ru-RU" sz="1400" dirty="0">
                <a:solidFill>
                  <a:srgbClr val="002060"/>
                </a:solidFill>
                <a:ea typeface="Calibri Light"/>
                <a:cs typeface="Calibri Light"/>
              </a:rPr>
              <a:t>Marketing</a:t>
            </a:r>
          </a:p>
        </p:txBody>
      </p:sp>
      <p:cxnSp>
        <p:nvCxnSpPr>
          <p:cNvPr id="24" name="Прямая со стрелкой 23">
            <a:extLst>
              <a:ext uri="{FF2B5EF4-FFF2-40B4-BE49-F238E27FC236}">
                <a16:creationId xmlns:a16="http://schemas.microsoft.com/office/drawing/2014/main" id="{3C128E0C-4970-52C2-827F-5D974D656226}"/>
              </a:ext>
            </a:extLst>
          </p:cNvPr>
          <p:cNvCxnSpPr/>
          <p:nvPr/>
        </p:nvCxnSpPr>
        <p:spPr>
          <a:xfrm>
            <a:off x="1883208" y="3883393"/>
            <a:ext cx="310551" cy="1380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>
            <a:extLst>
              <a:ext uri="{FF2B5EF4-FFF2-40B4-BE49-F238E27FC236}">
                <a16:creationId xmlns:a16="http://schemas.microsoft.com/office/drawing/2014/main" id="{35C40757-3339-76AD-1C3F-FF92B62E29F6}"/>
              </a:ext>
            </a:extLst>
          </p:cNvPr>
          <p:cNvCxnSpPr/>
          <p:nvPr/>
        </p:nvCxnSpPr>
        <p:spPr>
          <a:xfrm>
            <a:off x="1172207" y="3266936"/>
            <a:ext cx="1662022" cy="914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 стрелкой 3">
            <a:extLst>
              <a:ext uri="{FF2B5EF4-FFF2-40B4-BE49-F238E27FC236}">
                <a16:creationId xmlns:a16="http://schemas.microsoft.com/office/drawing/2014/main" id="{1A434546-AAF2-F669-BA25-1A85A804B3FF}"/>
              </a:ext>
            </a:extLst>
          </p:cNvPr>
          <p:cNvCxnSpPr/>
          <p:nvPr/>
        </p:nvCxnSpPr>
        <p:spPr>
          <a:xfrm flipH="1" flipV="1">
            <a:off x="3014861" y="3633039"/>
            <a:ext cx="53218" cy="3314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id="{AA726220-B853-1DC7-F098-2135DF97D37E}"/>
              </a:ext>
            </a:extLst>
          </p:cNvPr>
          <p:cNvCxnSpPr/>
          <p:nvPr/>
        </p:nvCxnSpPr>
        <p:spPr>
          <a:xfrm>
            <a:off x="2342365" y="3064013"/>
            <a:ext cx="684591" cy="866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id="{5B147AC7-AD64-1481-C6D9-3CDB5F2614A8}"/>
              </a:ext>
            </a:extLst>
          </p:cNvPr>
          <p:cNvCxnSpPr/>
          <p:nvPr/>
        </p:nvCxnSpPr>
        <p:spPr>
          <a:xfrm>
            <a:off x="1166453" y="2924250"/>
            <a:ext cx="1494971" cy="9023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 descr="Стрелка вниз контур">
            <a:extLst>
              <a:ext uri="{FF2B5EF4-FFF2-40B4-BE49-F238E27FC236}">
                <a16:creationId xmlns:a16="http://schemas.microsoft.com/office/drawing/2014/main" id="{21230E76-8072-DC42-15B6-2D299B8444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-2100000">
            <a:off x="1983100" y="2349654"/>
            <a:ext cx="914400" cy="1664305"/>
          </a:xfrm>
          <a:prstGeom prst="rect">
            <a:avLst/>
          </a:prstGeom>
        </p:spPr>
      </p:pic>
      <p:pic>
        <p:nvPicPr>
          <p:cNvPr id="8" name="Рисунок 7" descr="Стрелка вниз контур">
            <a:extLst>
              <a:ext uri="{FF2B5EF4-FFF2-40B4-BE49-F238E27FC236}">
                <a16:creationId xmlns:a16="http://schemas.microsoft.com/office/drawing/2014/main" id="{9BCCC3F0-FBD6-B7AF-F6B9-55DFB6BB30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-2100000">
            <a:off x="5645718" y="2345457"/>
            <a:ext cx="914400" cy="1664305"/>
          </a:xfrm>
          <a:prstGeom prst="rect">
            <a:avLst/>
          </a:prstGeom>
        </p:spPr>
      </p:pic>
      <p:pic>
        <p:nvPicPr>
          <p:cNvPr id="9" name="Рисунок 8" descr="Стрелка вниз контур">
            <a:extLst>
              <a:ext uri="{FF2B5EF4-FFF2-40B4-BE49-F238E27FC236}">
                <a16:creationId xmlns:a16="http://schemas.microsoft.com/office/drawing/2014/main" id="{80365C74-9CB6-FEB1-87BB-64C11183FD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-2100000">
            <a:off x="8489792" y="2432706"/>
            <a:ext cx="914400" cy="1664305"/>
          </a:xfrm>
          <a:prstGeom prst="rect">
            <a:avLst/>
          </a:prstGeom>
        </p:spPr>
      </p:pic>
      <p:pic>
        <p:nvPicPr>
          <p:cNvPr id="10" name="Рисунок 9" descr="Стрелка вниз контур">
            <a:extLst>
              <a:ext uri="{FF2B5EF4-FFF2-40B4-BE49-F238E27FC236}">
                <a16:creationId xmlns:a16="http://schemas.microsoft.com/office/drawing/2014/main" id="{38390ABE-76CA-EABA-0708-01307AF3D1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2780000">
            <a:off x="4125947" y="4016123"/>
            <a:ext cx="841830" cy="2148113"/>
          </a:xfrm>
          <a:prstGeom prst="rect">
            <a:avLst/>
          </a:prstGeom>
        </p:spPr>
      </p:pic>
      <p:pic>
        <p:nvPicPr>
          <p:cNvPr id="11" name="Рисунок 10" descr="Стрелка вниз контур">
            <a:extLst>
              <a:ext uri="{FF2B5EF4-FFF2-40B4-BE49-F238E27FC236}">
                <a16:creationId xmlns:a16="http://schemas.microsoft.com/office/drawing/2014/main" id="{8385152B-0D5E-F83A-4BD9-BE5DEDC0BE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2780000">
            <a:off x="599594" y="3855911"/>
            <a:ext cx="962781" cy="2353733"/>
          </a:xfrm>
          <a:prstGeom prst="rect">
            <a:avLst/>
          </a:prstGeom>
        </p:spPr>
      </p:pic>
      <p:pic>
        <p:nvPicPr>
          <p:cNvPr id="12" name="Рисунок 11" descr="Стрелка вниз контур">
            <a:extLst>
              <a:ext uri="{FF2B5EF4-FFF2-40B4-BE49-F238E27FC236}">
                <a16:creationId xmlns:a16="http://schemas.microsoft.com/office/drawing/2014/main" id="{00EFA9DD-A461-02A9-5883-306D6322B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2780000">
            <a:off x="7189586" y="4011051"/>
            <a:ext cx="950686" cy="2196493"/>
          </a:xfrm>
          <a:prstGeom prst="rect">
            <a:avLst/>
          </a:prstGeom>
        </p:spPr>
      </p:pic>
      <p:sp>
        <p:nvSpPr>
          <p:cNvPr id="13" name="Половина рамки 12">
            <a:extLst>
              <a:ext uri="{FF2B5EF4-FFF2-40B4-BE49-F238E27FC236}">
                <a16:creationId xmlns:a16="http://schemas.microsoft.com/office/drawing/2014/main" id="{23A3504A-4709-BF0B-7B34-138D7CE9C40F}"/>
              </a:ext>
            </a:extLst>
          </p:cNvPr>
          <p:cNvSpPr/>
          <p:nvPr/>
        </p:nvSpPr>
        <p:spPr>
          <a:xfrm rot="8040000">
            <a:off x="360207" y="3786870"/>
            <a:ext cx="765959" cy="660401"/>
          </a:xfrm>
          <a:prstGeom prst="halfFram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Фигура, имеющая форму буквы L 13">
            <a:extLst>
              <a:ext uri="{FF2B5EF4-FFF2-40B4-BE49-F238E27FC236}">
                <a16:creationId xmlns:a16="http://schemas.microsoft.com/office/drawing/2014/main" id="{EE3E54A2-43F5-C703-35DC-96BF3E83A204}"/>
              </a:ext>
            </a:extLst>
          </p:cNvPr>
          <p:cNvSpPr/>
          <p:nvPr/>
        </p:nvSpPr>
        <p:spPr>
          <a:xfrm rot="13920000">
            <a:off x="9595792" y="3522993"/>
            <a:ext cx="1015561" cy="1075488"/>
          </a:xfrm>
          <a:prstGeom prst="corner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C49F401-7C59-1503-7321-025DF0B1417C}"/>
              </a:ext>
            </a:extLst>
          </p:cNvPr>
          <p:cNvSpPr txBox="1"/>
          <p:nvPr/>
        </p:nvSpPr>
        <p:spPr>
          <a:xfrm>
            <a:off x="3577592" y="3261818"/>
            <a:ext cx="2294308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100" err="1">
                <a:ea typeface="Calibri Light"/>
                <a:cs typeface="Calibri Light"/>
              </a:rPr>
              <a:t>Restricted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in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digital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skills</a:t>
            </a:r>
            <a:endParaRPr lang="ru-RU" sz="110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125E971-F621-97F6-E6EB-2117C8B8B1AD}"/>
              </a:ext>
            </a:extLst>
          </p:cNvPr>
          <p:cNvSpPr txBox="1"/>
          <p:nvPr/>
        </p:nvSpPr>
        <p:spPr>
          <a:xfrm>
            <a:off x="3612082" y="2743508"/>
            <a:ext cx="2041729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100" dirty="0">
                <a:ea typeface="Calibri Light"/>
                <a:cs typeface="Calibri Light"/>
              </a:rPr>
              <a:t>Small </a:t>
            </a:r>
            <a:r>
              <a:rPr lang="ru-RU" sz="1100" err="1">
                <a:ea typeface="Calibri Light"/>
                <a:cs typeface="Calibri Light"/>
              </a:rPr>
              <a:t>team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in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company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endParaRPr lang="ru-RU" sz="110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79DA1FA-62BD-9E7F-CB3D-F9FEF6C3D02D}"/>
              </a:ext>
            </a:extLst>
          </p:cNvPr>
          <p:cNvSpPr txBox="1"/>
          <p:nvPr/>
        </p:nvSpPr>
        <p:spPr>
          <a:xfrm>
            <a:off x="1366701" y="5339165"/>
            <a:ext cx="2839962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100" dirty="0">
                <a:ea typeface="Calibri Light"/>
                <a:cs typeface="Calibri Light"/>
              </a:rPr>
              <a:t>Poor </a:t>
            </a:r>
            <a:r>
              <a:rPr lang="ru-RU" sz="1100" err="1">
                <a:ea typeface="Calibri Light"/>
                <a:cs typeface="Calibri Light"/>
              </a:rPr>
              <a:t>online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shopping</a:t>
            </a:r>
            <a:endParaRPr lang="ru-RU" sz="1100" err="1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AB0A06C-55E7-D86F-F018-9FBB8B1DFBF0}"/>
              </a:ext>
            </a:extLst>
          </p:cNvPr>
          <p:cNvSpPr txBox="1"/>
          <p:nvPr/>
        </p:nvSpPr>
        <p:spPr>
          <a:xfrm>
            <a:off x="1776578" y="4828505"/>
            <a:ext cx="3057676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100" err="1">
                <a:ea typeface="Calibri Light"/>
                <a:cs typeface="Calibri Light"/>
              </a:rPr>
              <a:t>Lack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of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online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deliveries</a:t>
            </a:r>
            <a:endParaRPr lang="ru-RU" sz="1100" err="1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A1C9A91-F798-AC8D-9623-C1C04AB43708}"/>
              </a:ext>
            </a:extLst>
          </p:cNvPr>
          <p:cNvSpPr txBox="1"/>
          <p:nvPr/>
        </p:nvSpPr>
        <p:spPr>
          <a:xfrm>
            <a:off x="561413" y="2974113"/>
            <a:ext cx="1486936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100" err="1">
                <a:ea typeface="Calibri Light"/>
                <a:cs typeface="Calibri Light"/>
              </a:rPr>
              <a:t>Decreased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high-street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traffic</a:t>
            </a:r>
            <a:endParaRPr lang="ru-RU" sz="1100">
              <a:ea typeface="Calibri Light"/>
              <a:cs typeface="Calibri Light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D1F3EEE-F254-49B7-B132-A5574888981A}"/>
              </a:ext>
            </a:extLst>
          </p:cNvPr>
          <p:cNvSpPr txBox="1"/>
          <p:nvPr/>
        </p:nvSpPr>
        <p:spPr>
          <a:xfrm>
            <a:off x="6505840" y="2616489"/>
            <a:ext cx="2209130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100" err="1">
                <a:ea typeface="Calibri Light"/>
                <a:cs typeface="Calibri Light"/>
              </a:rPr>
              <a:t>Growing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cost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of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supplies</a:t>
            </a:r>
            <a:r>
              <a:rPr lang="ru-RU" sz="1100" dirty="0">
                <a:ea typeface="Calibri Light"/>
                <a:cs typeface="Calibri Light"/>
              </a:rPr>
              <a:t>        </a:t>
            </a:r>
            <a:r>
              <a:rPr lang="ru-RU" sz="1100" err="1">
                <a:ea typeface="Calibri Light"/>
                <a:cs typeface="Calibri Light"/>
              </a:rPr>
              <a:t>and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import</a:t>
            </a:r>
            <a:endParaRPr lang="ru-RU" sz="110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7E10257-E88B-B1A8-7233-F93F9DBF4E3B}"/>
              </a:ext>
            </a:extLst>
          </p:cNvPr>
          <p:cNvSpPr txBox="1"/>
          <p:nvPr/>
        </p:nvSpPr>
        <p:spPr>
          <a:xfrm>
            <a:off x="6935576" y="3271869"/>
            <a:ext cx="2012591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100" err="1">
                <a:ea typeface="Calibri Light"/>
                <a:cs typeface="Calibri Light"/>
              </a:rPr>
              <a:t>Increasing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costs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for</a:t>
            </a:r>
            <a:r>
              <a:rPr lang="ru-RU" sz="1100" dirty="0">
                <a:ea typeface="Calibri Light"/>
                <a:cs typeface="Calibri Light"/>
              </a:rPr>
              <a:t>  </a:t>
            </a:r>
            <a:r>
              <a:rPr lang="ru-RU" sz="1100" err="1">
                <a:ea typeface="Calibri Light"/>
                <a:cs typeface="Calibri Light"/>
              </a:rPr>
              <a:t>eco-friendly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materials</a:t>
            </a:r>
            <a:endParaRPr lang="ru-RU" sz="1100"/>
          </a:p>
        </p:txBody>
      </p:sp>
      <p:cxnSp>
        <p:nvCxnSpPr>
          <p:cNvPr id="33" name="Прямая со стрелкой 32">
            <a:extLst>
              <a:ext uri="{FF2B5EF4-FFF2-40B4-BE49-F238E27FC236}">
                <a16:creationId xmlns:a16="http://schemas.microsoft.com/office/drawing/2014/main" id="{DEA9554A-0057-F63A-B69C-FB90C84A6775}"/>
              </a:ext>
            </a:extLst>
          </p:cNvPr>
          <p:cNvCxnSpPr/>
          <p:nvPr/>
        </p:nvCxnSpPr>
        <p:spPr>
          <a:xfrm>
            <a:off x="1693264" y="3197054"/>
            <a:ext cx="950685" cy="8902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>
            <a:extLst>
              <a:ext uri="{FF2B5EF4-FFF2-40B4-BE49-F238E27FC236}">
                <a16:creationId xmlns:a16="http://schemas.microsoft.com/office/drawing/2014/main" id="{670F7E09-393E-6C95-44D9-4990EF69BBD9}"/>
              </a:ext>
            </a:extLst>
          </p:cNvPr>
          <p:cNvCxnSpPr/>
          <p:nvPr/>
        </p:nvCxnSpPr>
        <p:spPr>
          <a:xfrm>
            <a:off x="1850502" y="3198399"/>
            <a:ext cx="914400" cy="914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>
            <a:extLst>
              <a:ext uri="{FF2B5EF4-FFF2-40B4-BE49-F238E27FC236}">
                <a16:creationId xmlns:a16="http://schemas.microsoft.com/office/drawing/2014/main" id="{25FD583E-307A-B133-04A5-5AF70222B081}"/>
              </a:ext>
            </a:extLst>
          </p:cNvPr>
          <p:cNvCxnSpPr/>
          <p:nvPr/>
        </p:nvCxnSpPr>
        <p:spPr>
          <a:xfrm>
            <a:off x="1960697" y="3217217"/>
            <a:ext cx="938591" cy="8055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>
            <a:extLst>
              <a:ext uri="{FF2B5EF4-FFF2-40B4-BE49-F238E27FC236}">
                <a16:creationId xmlns:a16="http://schemas.microsoft.com/office/drawing/2014/main" id="{1FCF0E45-BC59-4095-D0C9-63709323D520}"/>
              </a:ext>
            </a:extLst>
          </p:cNvPr>
          <p:cNvCxnSpPr/>
          <p:nvPr/>
        </p:nvCxnSpPr>
        <p:spPr>
          <a:xfrm>
            <a:off x="2210669" y="3104328"/>
            <a:ext cx="575734" cy="9506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>
            <a:extLst>
              <a:ext uri="{FF2B5EF4-FFF2-40B4-BE49-F238E27FC236}">
                <a16:creationId xmlns:a16="http://schemas.microsoft.com/office/drawing/2014/main" id="{9F05424A-C91F-843D-AC64-C58DA4349DAB}"/>
              </a:ext>
            </a:extLst>
          </p:cNvPr>
          <p:cNvCxnSpPr/>
          <p:nvPr/>
        </p:nvCxnSpPr>
        <p:spPr>
          <a:xfrm>
            <a:off x="10756317" y="1752425"/>
            <a:ext cx="370115" cy="2370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Рисунок 39" descr="Стрелка вправо контур">
            <a:extLst>
              <a:ext uri="{FF2B5EF4-FFF2-40B4-BE49-F238E27FC236}">
                <a16:creationId xmlns:a16="http://schemas.microsoft.com/office/drawing/2014/main" id="{9BCB42ED-5262-D0FD-EC51-51AE0A2B17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38800" y="3262084"/>
            <a:ext cx="466876" cy="285448"/>
          </a:xfrm>
          <a:prstGeom prst="rect">
            <a:avLst/>
          </a:prstGeom>
        </p:spPr>
      </p:pic>
      <p:pic>
        <p:nvPicPr>
          <p:cNvPr id="41" name="Рисунок 40" descr="Стрелка вправо контур">
            <a:extLst>
              <a:ext uri="{FF2B5EF4-FFF2-40B4-BE49-F238E27FC236}">
                <a16:creationId xmlns:a16="http://schemas.microsoft.com/office/drawing/2014/main" id="{1BFDDB8C-2B23-24DF-A2D8-A23CB119F0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760107" y="3007399"/>
            <a:ext cx="557477" cy="489470"/>
          </a:xfrm>
          <a:prstGeom prst="rect">
            <a:avLst/>
          </a:prstGeom>
        </p:spPr>
      </p:pic>
      <p:pic>
        <p:nvPicPr>
          <p:cNvPr id="42" name="Рисунок 41" descr="Стрелка вправо контур">
            <a:extLst>
              <a:ext uri="{FF2B5EF4-FFF2-40B4-BE49-F238E27FC236}">
                <a16:creationId xmlns:a16="http://schemas.microsoft.com/office/drawing/2014/main" id="{56FB5FDB-7D83-DD18-AE01-67042C0065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537751" y="2717798"/>
            <a:ext cx="672495" cy="575733"/>
          </a:xfrm>
          <a:prstGeom prst="rect">
            <a:avLst/>
          </a:prstGeom>
        </p:spPr>
      </p:pic>
      <p:pic>
        <p:nvPicPr>
          <p:cNvPr id="44" name="Рисунок 43" descr="Стрелка вправо контур">
            <a:extLst>
              <a:ext uri="{FF2B5EF4-FFF2-40B4-BE49-F238E27FC236}">
                <a16:creationId xmlns:a16="http://schemas.microsoft.com/office/drawing/2014/main" id="{06AB2ACC-E3A1-7D3F-00F3-E39343111B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371172" y="3358591"/>
            <a:ext cx="693263" cy="430820"/>
          </a:xfrm>
          <a:prstGeom prst="rect">
            <a:avLst/>
          </a:prstGeom>
        </p:spPr>
      </p:pic>
      <p:pic>
        <p:nvPicPr>
          <p:cNvPr id="45" name="Рисунок 44" descr="Стрелка вправо контур">
            <a:extLst>
              <a:ext uri="{FF2B5EF4-FFF2-40B4-BE49-F238E27FC236}">
                <a16:creationId xmlns:a16="http://schemas.microsoft.com/office/drawing/2014/main" id="{A1AF5A2C-F5A4-9780-DDE7-28B26CB5D7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384800" y="2802465"/>
            <a:ext cx="466876" cy="285448"/>
          </a:xfrm>
          <a:prstGeom prst="rect">
            <a:avLst/>
          </a:prstGeom>
        </p:spPr>
      </p:pic>
      <p:pic>
        <p:nvPicPr>
          <p:cNvPr id="46" name="Рисунок 45" descr="Стрелка вправо контур">
            <a:extLst>
              <a:ext uri="{FF2B5EF4-FFF2-40B4-BE49-F238E27FC236}">
                <a16:creationId xmlns:a16="http://schemas.microsoft.com/office/drawing/2014/main" id="{721FC49A-FA65-B426-BD9E-20277D5561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1280000">
            <a:off x="909562" y="5378750"/>
            <a:ext cx="466876" cy="285448"/>
          </a:xfrm>
          <a:prstGeom prst="rect">
            <a:avLst/>
          </a:prstGeom>
        </p:spPr>
      </p:pic>
      <p:pic>
        <p:nvPicPr>
          <p:cNvPr id="15" name="Рисунок 14" descr="Стрелка вправо контур">
            <a:extLst>
              <a:ext uri="{FF2B5EF4-FFF2-40B4-BE49-F238E27FC236}">
                <a16:creationId xmlns:a16="http://schemas.microsoft.com/office/drawing/2014/main" id="{E53226DB-1B69-F755-A28D-447F701F02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1580000">
            <a:off x="1308704" y="4810274"/>
            <a:ext cx="466876" cy="285448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BD61F819-2006-150F-5389-DFFFEB7C41B1}"/>
              </a:ext>
            </a:extLst>
          </p:cNvPr>
          <p:cNvSpPr txBox="1"/>
          <p:nvPr/>
        </p:nvSpPr>
        <p:spPr>
          <a:xfrm>
            <a:off x="4913224" y="4794399"/>
            <a:ext cx="2251144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100" err="1">
                <a:ea typeface="Calibri Light"/>
                <a:cs typeface="Calibri Light"/>
              </a:rPr>
              <a:t>Pressure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from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online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competitors</a:t>
            </a:r>
            <a:endParaRPr lang="ru-RU" sz="110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B453524-1486-3DCD-485A-C2AEFF42596B}"/>
              </a:ext>
            </a:extLst>
          </p:cNvPr>
          <p:cNvSpPr txBox="1"/>
          <p:nvPr/>
        </p:nvSpPr>
        <p:spPr>
          <a:xfrm>
            <a:off x="4691429" y="5353948"/>
            <a:ext cx="2319870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100" dirty="0">
                <a:ea typeface="Calibri Light"/>
                <a:cs typeface="Calibri Light"/>
              </a:rPr>
              <a:t>Old, </a:t>
            </a:r>
            <a:r>
              <a:rPr lang="ru-RU" sz="1100" err="1">
                <a:ea typeface="Calibri Light"/>
                <a:cs typeface="Calibri Light"/>
              </a:rPr>
              <a:t>outdated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website</a:t>
            </a:r>
            <a:endParaRPr lang="ru-RU" sz="1100"/>
          </a:p>
        </p:txBody>
      </p:sp>
      <p:pic>
        <p:nvPicPr>
          <p:cNvPr id="50" name="Рисунок 49" descr="Стрелка вправо контур">
            <a:extLst>
              <a:ext uri="{FF2B5EF4-FFF2-40B4-BE49-F238E27FC236}">
                <a16:creationId xmlns:a16="http://schemas.microsoft.com/office/drawing/2014/main" id="{7DED31BE-C10D-E60C-FA90-EC8075B167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2720000">
            <a:off x="4355955" y="5318452"/>
            <a:ext cx="386060" cy="251915"/>
          </a:xfrm>
          <a:prstGeom prst="rect">
            <a:avLst/>
          </a:prstGeom>
        </p:spPr>
      </p:pic>
      <p:pic>
        <p:nvPicPr>
          <p:cNvPr id="52" name="Рисунок 51" descr="Стрелка вниз контур">
            <a:extLst>
              <a:ext uri="{FF2B5EF4-FFF2-40B4-BE49-F238E27FC236}">
                <a16:creationId xmlns:a16="http://schemas.microsoft.com/office/drawing/2014/main" id="{26508383-F440-E986-DCFB-F561376066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601414" y="5087916"/>
            <a:ext cx="94675" cy="189237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9F2B499C-35F7-B585-7A22-18B97F6A7C58}"/>
              </a:ext>
            </a:extLst>
          </p:cNvPr>
          <p:cNvSpPr txBox="1"/>
          <p:nvPr/>
        </p:nvSpPr>
        <p:spPr>
          <a:xfrm rot="-10800000" flipV="1">
            <a:off x="7771230" y="5580107"/>
            <a:ext cx="1844990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100">
                <a:ea typeface="Calibri Light"/>
                <a:cs typeface="Calibri Light"/>
              </a:rPr>
              <a:t>Poor social media work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1F6E73F-06A2-A103-0FE6-5BDEC06AF785}"/>
              </a:ext>
            </a:extLst>
          </p:cNvPr>
          <p:cNvSpPr txBox="1"/>
          <p:nvPr/>
        </p:nvSpPr>
        <p:spPr>
          <a:xfrm>
            <a:off x="8097989" y="5045356"/>
            <a:ext cx="1958659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100" err="1">
                <a:ea typeface="Calibri Light"/>
                <a:cs typeface="Calibri Light"/>
              </a:rPr>
              <a:t>Feeble</a:t>
            </a:r>
            <a:r>
              <a:rPr lang="ru-RU" sz="1100" dirty="0">
                <a:ea typeface="Calibri Light"/>
                <a:cs typeface="Calibri Light"/>
              </a:rPr>
              <a:t> </a:t>
            </a:r>
            <a:r>
              <a:rPr lang="ru-RU" sz="1100" err="1">
                <a:ea typeface="Calibri Light"/>
                <a:cs typeface="Calibri Light"/>
              </a:rPr>
              <a:t>marketing</a:t>
            </a:r>
            <a:endParaRPr lang="ru-RU" sz="1100" err="1"/>
          </a:p>
        </p:txBody>
      </p:sp>
      <p:pic>
        <p:nvPicPr>
          <p:cNvPr id="55" name="Рисунок 54" descr="Стрелка вверх контур">
            <a:extLst>
              <a:ext uri="{FF2B5EF4-FFF2-40B4-BE49-F238E27FC236}">
                <a16:creationId xmlns:a16="http://schemas.microsoft.com/office/drawing/2014/main" id="{1A3CF596-D749-E940-DFC1-C585C8DAC45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rot="20280000">
            <a:off x="7576212" y="5193097"/>
            <a:ext cx="261259" cy="515256"/>
          </a:xfrm>
          <a:prstGeom prst="rect">
            <a:avLst/>
          </a:prstGeom>
        </p:spPr>
      </p:pic>
      <p:pic>
        <p:nvPicPr>
          <p:cNvPr id="56" name="Рисунок 55" descr="Стрелка вверх контур">
            <a:extLst>
              <a:ext uri="{FF2B5EF4-FFF2-40B4-BE49-F238E27FC236}">
                <a16:creationId xmlns:a16="http://schemas.microsoft.com/office/drawing/2014/main" id="{BAB87DF6-019F-31C6-79AB-36606E9BB09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rot="20100000">
            <a:off x="7965560" y="4829691"/>
            <a:ext cx="249163" cy="418495"/>
          </a:xfrm>
          <a:prstGeom prst="rect">
            <a:avLst/>
          </a:prstGeom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id="{35B9EE57-8A39-D17F-6314-6D61FC7E9800}"/>
              </a:ext>
            </a:extLst>
          </p:cNvPr>
          <p:cNvSpPr txBox="1"/>
          <p:nvPr/>
        </p:nvSpPr>
        <p:spPr>
          <a:xfrm>
            <a:off x="9795943" y="2401964"/>
            <a:ext cx="157161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>
                <a:ea typeface="Calibri Light"/>
                <a:cs typeface="Calibri Light"/>
              </a:rPr>
              <a:t>Big </a:t>
            </a:r>
            <a:r>
              <a:rPr lang="ru-RU" sz="1200" err="1">
                <a:ea typeface="Calibri Light"/>
                <a:cs typeface="Calibri Light"/>
              </a:rPr>
              <a:t>decline</a:t>
            </a:r>
            <a:r>
              <a:rPr lang="ru-RU" sz="1200" dirty="0">
                <a:ea typeface="Calibri Light"/>
                <a:cs typeface="Calibri Light"/>
              </a:rPr>
              <a:t> </a:t>
            </a:r>
            <a:r>
              <a:rPr lang="ru-RU" sz="1200" err="1">
                <a:ea typeface="Calibri Light"/>
                <a:cs typeface="Calibri Light"/>
              </a:rPr>
              <a:t>in</a:t>
            </a:r>
            <a:r>
              <a:rPr lang="ru-RU" sz="1200" dirty="0">
                <a:ea typeface="Calibri Light"/>
                <a:cs typeface="Calibri Light"/>
              </a:rPr>
              <a:t> </a:t>
            </a:r>
            <a:r>
              <a:rPr lang="ru-RU" sz="1200" err="1">
                <a:ea typeface="Calibri Light"/>
                <a:cs typeface="Calibri Light"/>
              </a:rPr>
              <a:t>profit</a:t>
            </a:r>
            <a:r>
              <a:rPr lang="ru-RU" sz="1200" dirty="0">
                <a:ea typeface="Calibri Light"/>
                <a:cs typeface="Calibri Light"/>
              </a:rPr>
              <a:t> </a:t>
            </a:r>
            <a:r>
              <a:rPr lang="ru-RU" sz="1200" err="1">
                <a:ea typeface="Calibri Light"/>
                <a:cs typeface="Calibri Light"/>
              </a:rPr>
              <a:t>of</a:t>
            </a:r>
            <a:r>
              <a:rPr lang="ru-RU" sz="1200" dirty="0">
                <a:ea typeface="Calibri Light"/>
                <a:cs typeface="Calibri Light"/>
              </a:rPr>
              <a:t> </a:t>
            </a:r>
            <a:r>
              <a:rPr lang="ru-RU" sz="1200" err="1">
                <a:ea typeface="Calibri Light"/>
                <a:cs typeface="Calibri Light"/>
              </a:rPr>
              <a:t>shop</a:t>
            </a:r>
            <a:endParaRPr lang="ru-RU" sz="1200" err="1"/>
          </a:p>
        </p:txBody>
      </p:sp>
      <p:pic>
        <p:nvPicPr>
          <p:cNvPr id="58" name="Рисунок 57" descr="Стрелка вниз контур">
            <a:extLst>
              <a:ext uri="{FF2B5EF4-FFF2-40B4-BE49-F238E27FC236}">
                <a16:creationId xmlns:a16="http://schemas.microsoft.com/office/drawing/2014/main" id="{60A524B7-3274-7153-7A75-6F10CF6DEB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30532" y="2862942"/>
            <a:ext cx="695036" cy="625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9137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2FD367-0D97-7AA7-A052-6F0E72F095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2B1445-0CEF-17D5-6B05-02623E671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8076" y="307801"/>
            <a:ext cx="9450298" cy="779563"/>
          </a:xfrm>
        </p:spPr>
        <p:txBody>
          <a:bodyPr>
            <a:normAutofit/>
          </a:bodyPr>
          <a:lstStyle/>
          <a:p>
            <a:r>
              <a:rPr lang="ru-RU" sz="4400" b="1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     </a:t>
            </a:r>
            <a:r>
              <a:rPr lang="ru-RU" sz="4400" b="1" dirty="0">
                <a:solidFill>
                  <a:schemeClr val="bg1"/>
                </a:solidFill>
                <a:ea typeface="Calibri Light"/>
                <a:cs typeface="Calibri Light"/>
              </a:rPr>
              <a:t>          </a:t>
            </a:r>
            <a:r>
              <a:rPr lang="ru-RU" sz="1800" b="1" dirty="0">
                <a:solidFill>
                  <a:schemeClr val="bg1"/>
                </a:solidFill>
                <a:ea typeface="Calibri Light"/>
                <a:cs typeface="Calibri Light"/>
              </a:rPr>
              <a:t>   </a:t>
            </a:r>
            <a:r>
              <a:rPr lang="ru-RU" sz="18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CONCLUSION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274DF99-F87D-8004-31BD-CEA6130BCC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72940" y="1386021"/>
            <a:ext cx="7412010" cy="3847252"/>
          </a:xfrm>
        </p:spPr>
        <p:txBody>
          <a:bodyPr/>
          <a:lstStyle/>
          <a:p>
            <a:pPr algn="just">
              <a:lnSpc>
                <a:spcPct val="200000"/>
              </a:lnSpc>
            </a:pPr>
            <a:r>
              <a:rPr lang="ru-RU" sz="1200">
                <a:solidFill>
                  <a:schemeClr val="bg1"/>
                </a:solidFill>
                <a:ea typeface="Calibri Light"/>
                <a:cs typeface="Calibri Light"/>
              </a:rPr>
              <a:t>In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the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end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of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presentation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i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would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like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to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pay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attention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root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causes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like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obsolete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website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higher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cost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feeble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marketing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rivalry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.</a:t>
            </a:r>
            <a:endParaRPr lang="ru-RU" sz="1200">
              <a:solidFill>
                <a:schemeClr val="bg1"/>
              </a:solidFill>
            </a:endParaRPr>
          </a:p>
          <a:p>
            <a:pPr algn="just">
              <a:lnSpc>
                <a:spcPct val="200000"/>
              </a:lnSpc>
            </a:pP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Opportunities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are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 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digital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change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,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online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subscriptions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collaborations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Directions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for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this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shop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should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be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combine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sustainability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with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tech-driven</a:t>
            </a:r>
            <a:r>
              <a:rPr lang="ru-RU" sz="1200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ea typeface="Calibri Light"/>
                <a:cs typeface="Calibri Light"/>
              </a:rPr>
              <a:t>advantages</a:t>
            </a:r>
            <a:endParaRPr lang="ru-RU" sz="1200">
              <a:solidFill>
                <a:schemeClr val="bg1"/>
              </a:solidFill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5853723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300BD3-A0B6-17EE-C10E-69064D82F5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AC8090-BE82-E2B6-A06B-63F41781B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5962" y="307801"/>
            <a:ext cx="9797182" cy="566184"/>
          </a:xfrm>
        </p:spPr>
        <p:txBody>
          <a:bodyPr>
            <a:normAutofit fontScale="90000"/>
          </a:bodyPr>
          <a:lstStyle/>
          <a:p>
            <a:r>
              <a:rPr lang="ru-RU" sz="4400" b="1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                      </a:t>
            </a:r>
            <a:r>
              <a:rPr lang="ru-RU" sz="2800" b="1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</a:t>
            </a:r>
            <a:r>
              <a:rPr lang="ru-RU" sz="20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 REFERENCES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CA4D3BB-ABB3-6089-FA58-2EB60292F4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09572" y="1076568"/>
            <a:ext cx="8349047" cy="5291373"/>
          </a:xfrm>
        </p:spPr>
        <p:txBody>
          <a:bodyPr>
            <a:normAutofit/>
          </a:bodyPr>
          <a:lstStyle/>
          <a:p>
            <a:pPr marL="457200" indent="-457200">
              <a:lnSpc>
                <a:spcPct val="200000"/>
              </a:lnSpc>
              <a:buChar char="•"/>
            </a:pP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Chartered Institute 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of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Personal 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Development (2021)</a:t>
            </a:r>
            <a:r>
              <a:rPr lang="ru-RU" sz="1200" i="1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PESTLE </a:t>
            </a:r>
            <a:r>
              <a:rPr lang="ru-RU" sz="1200" i="1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analysis</a:t>
            </a:r>
            <a:r>
              <a:rPr lang="ru-RU" sz="1200" i="1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i="1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factsheet</a:t>
            </a:r>
            <a:r>
              <a:rPr lang="ru-RU" sz="1200" i="1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. 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London:</a:t>
            </a:r>
            <a:r>
              <a:rPr lang="ru-RU" sz="1200" i="1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CIPD.      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Avaiable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at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: 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htts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:   </a:t>
            </a:r>
            <a:r>
              <a:rPr lang="ru-RU" sz="1200" dirty="0">
                <a:solidFill>
                  <a:schemeClr val="bg1"/>
                </a:solidFill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https://www.cipd.org/globalassets/media/knowledge/knowledge-hub/factsheets/pestle-analysis-factsheet_20221230T092611.pdf</a:t>
            </a:r>
            <a:r>
              <a:rPr lang="ru-RU" sz="1200" dirty="0">
                <a:solidFill>
                  <a:schemeClr val="bg1"/>
                </a:solidFill>
                <a:ea typeface="+mn-lt"/>
                <a:cs typeface="+mn-lt"/>
              </a:rPr>
              <a:t>.</a:t>
            </a:r>
            <a:r>
              <a:rPr lang="ru-RU" sz="1200" dirty="0">
                <a:solidFill>
                  <a:schemeClr val="bg1"/>
                </a:solidFill>
                <a:latin typeface="Century Gothic"/>
                <a:ea typeface="Calibri"/>
                <a:cs typeface="Calibri"/>
              </a:rPr>
              <a:t>       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(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Accessed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: 6 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November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 2025). </a:t>
            </a:r>
            <a:endParaRPr lang="ru-RU" sz="120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457200" indent="-457200">
              <a:lnSpc>
                <a:spcPct val="200000"/>
              </a:lnSpc>
              <a:buChar char="•"/>
            </a:pP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BGMC(2024) </a:t>
            </a:r>
            <a:r>
              <a:rPr lang="ru-RU" sz="1200" i="1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Exploning</a:t>
            </a:r>
            <a:r>
              <a:rPr lang="ru-RU" sz="1200" i="1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i="1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the</a:t>
            </a:r>
            <a:r>
              <a:rPr lang="ru-RU" sz="1200" i="1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i="1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Fishbone</a:t>
            </a:r>
            <a:r>
              <a:rPr lang="ru-RU" sz="1200" i="1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i="1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Diagram</a:t>
            </a:r>
            <a:r>
              <a:rPr lang="ru-RU" sz="1200" i="1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: </a:t>
            </a:r>
            <a:r>
              <a:rPr lang="ru-RU" sz="1200" i="1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Types</a:t>
            </a:r>
            <a:r>
              <a:rPr lang="ru-RU" sz="1200" i="1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, </a:t>
            </a:r>
            <a:r>
              <a:rPr lang="ru-RU" sz="1200" i="1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Advantages</a:t>
            </a:r>
            <a:r>
              <a:rPr lang="ru-RU" sz="1200" i="1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, </a:t>
            </a:r>
            <a:r>
              <a:rPr lang="ru-RU" sz="1200" i="1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Drawbacks</a:t>
            </a:r>
            <a:r>
              <a:rPr lang="ru-RU" sz="1200" i="1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i="1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and</a:t>
            </a:r>
            <a:r>
              <a:rPr lang="ru-RU" sz="1200" i="1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i="1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Revealing</a:t>
            </a:r>
            <a:r>
              <a:rPr lang="ru-RU" sz="1200" i="1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i="1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the</a:t>
            </a:r>
            <a:r>
              <a:rPr lang="ru-RU" sz="1200" i="1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Six </a:t>
            </a:r>
            <a:r>
              <a:rPr lang="ru-RU" sz="1200" i="1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M's</a:t>
            </a:r>
            <a:r>
              <a:rPr lang="ru-RU" sz="1200" i="1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i="1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of</a:t>
            </a:r>
            <a:r>
              <a:rPr lang="ru-RU" sz="1200" i="1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Change. 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Available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at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:  </a:t>
            </a:r>
            <a:r>
              <a:rPr lang="ru-RU" sz="1200" dirty="0">
                <a:solidFill>
                  <a:schemeClr val="bg1"/>
                </a:solidFill>
                <a:ea typeface="+mn-lt"/>
                <a:cs typeface="+mn-lt"/>
              </a:rPr>
              <a:t>https://bgmcgroup.com/exploring-the-fishbone-diagram-types-advantages-drawbacks-and-revealing-the-six-ms-of-change/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.       (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Accessed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: 6 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November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2025).</a:t>
            </a:r>
            <a:endParaRPr lang="ru-RU" sz="1200">
              <a:solidFill>
                <a:schemeClr val="bg1"/>
              </a:solidFill>
              <a:ea typeface="Calibri Light"/>
              <a:cs typeface="Calibri Light"/>
            </a:endParaRPr>
          </a:p>
          <a:p>
            <a:pPr marL="457200" indent="-457200">
              <a:lnSpc>
                <a:spcPct val="200000"/>
              </a:lnSpc>
              <a:buClr>
                <a:srgbClr val="FFFFFF"/>
              </a:buClr>
              <a:buChar char="•"/>
            </a:pP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Weitao,L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.,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Xijian,Y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.,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Jirong,L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.(2023) "Application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of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5W2H Analysis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in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the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Training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Management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of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the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"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Cantonese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Cuisine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Master" Project", Journal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of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Human Resource Development, 5(3),  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pp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. 1-7.  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Available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at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:          </a:t>
            </a:r>
            <a:r>
              <a:rPr lang="ru-RU" sz="1200" dirty="0">
                <a:solidFill>
                  <a:schemeClr val="bg1"/>
                </a:solidFill>
                <a:latin typeface="Century Gothic"/>
                <a:ea typeface="Calibri Light"/>
                <a:cs typeface="Calibri Light"/>
              </a:rPr>
              <a:t>https://scholar.google.com/scholar?hl=ru&amp;as_sdt=0%2C5&amp;q=5w2h+method&amp;oq=5W2H.                              </a:t>
            </a:r>
            <a:r>
              <a:rPr lang="ru-RU" sz="120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  (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Accessed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:  6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November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2025)                                                                                      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8973738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B90DA3-CC54-67DD-9B86-8FAD4C6841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88C0E7-782B-E97B-071E-8A4AA57CD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1505" y="307801"/>
            <a:ext cx="9897822" cy="827943"/>
          </a:xfrm>
        </p:spPr>
        <p:txBody>
          <a:bodyPr>
            <a:normAutofit/>
          </a:bodyPr>
          <a:lstStyle/>
          <a:p>
            <a:r>
              <a:rPr lang="ru-RU" sz="4400" b="1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                   </a:t>
            </a:r>
            <a:r>
              <a:rPr lang="ru-RU" sz="1800" b="1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 </a:t>
            </a:r>
            <a:r>
              <a:rPr lang="ru-RU" sz="1800" dirty="0">
                <a:solidFill>
                  <a:schemeClr val="bg1">
                    <a:lumMod val="85000"/>
                    <a:lumOff val="15000"/>
                  </a:schemeClr>
                </a:solidFill>
                <a:ea typeface="Calibri Light"/>
                <a:cs typeface="Calibri Light"/>
              </a:rPr>
              <a:t>  REFERENCES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95C6D9-B722-7775-5342-7214C2AC03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07702" y="1144117"/>
            <a:ext cx="8113533" cy="3992394"/>
          </a:xfrm>
        </p:spPr>
        <p:txBody>
          <a:bodyPr/>
          <a:lstStyle/>
          <a:p>
            <a:pPr marL="457200" indent="-457200">
              <a:buClr>
                <a:srgbClr val="FFFFFF"/>
              </a:buClr>
              <a:buChar char="•"/>
            </a:pPr>
            <a:endParaRPr lang="ru-RU" dirty="0">
              <a:solidFill>
                <a:schemeClr val="bg1"/>
              </a:solidFill>
              <a:latin typeface="Century Gothic"/>
              <a:ea typeface="Calibri Light"/>
              <a:cs typeface="Calibri Light"/>
            </a:endParaRPr>
          </a:p>
          <a:p>
            <a:pPr marL="457200" indent="-457200">
              <a:lnSpc>
                <a:spcPct val="200000"/>
              </a:lnSpc>
              <a:buClr>
                <a:srgbClr val="FFFFFF"/>
              </a:buClr>
              <a:buChar char="•"/>
            </a:pP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Nagyova,A.,Palko,M.,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Pacaiova,H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. (2015), Analysis 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Identification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of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Nonconforming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Products 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by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5W2H 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Method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. 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Avalable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at:</a:t>
            </a:r>
            <a:r>
              <a:rPr lang="ru-RU" sz="1200" dirty="0" err="1">
                <a:solidFill>
                  <a:schemeClr val="bg1"/>
                </a:solidFill>
                <a:ea typeface="+mn-lt"/>
                <a:cs typeface="+mn-lt"/>
              </a:rPr>
              <a:t>https</a:t>
            </a:r>
            <a:r>
              <a:rPr lang="ru-RU" sz="1200" dirty="0">
                <a:solidFill>
                  <a:schemeClr val="bg1"/>
                </a:solidFill>
                <a:ea typeface="+mn-lt"/>
                <a:cs typeface="+mn-lt"/>
              </a:rPr>
              <a:t>://www.cqm.rs/2015/cd1/</a:t>
            </a:r>
            <a:r>
              <a:rPr lang="ru-RU" sz="1200" dirty="0" err="1">
                <a:solidFill>
                  <a:schemeClr val="bg1"/>
                </a:solidFill>
                <a:ea typeface="+mn-lt"/>
                <a:cs typeface="+mn-lt"/>
              </a:rPr>
              <a:t>pdf</a:t>
            </a:r>
            <a:r>
              <a:rPr lang="ru-RU" sz="1200" dirty="0">
                <a:solidFill>
                  <a:schemeClr val="bg1"/>
                </a:solidFill>
                <a:ea typeface="+mn-lt"/>
                <a:cs typeface="+mn-lt"/>
              </a:rPr>
              <a:t>/</a:t>
            </a:r>
            <a:r>
              <a:rPr lang="ru-RU" sz="1200" dirty="0" err="1">
                <a:solidFill>
                  <a:schemeClr val="bg1"/>
                </a:solidFill>
                <a:ea typeface="+mn-lt"/>
                <a:cs typeface="+mn-lt"/>
              </a:rPr>
              <a:t>papers</a:t>
            </a:r>
            <a:r>
              <a:rPr lang="ru-RU" sz="1200" dirty="0">
                <a:solidFill>
                  <a:schemeClr val="bg1"/>
                </a:solidFill>
                <a:ea typeface="+mn-lt"/>
                <a:cs typeface="+mn-lt"/>
              </a:rPr>
              <a:t>/focus_1/006.pdf.  </a:t>
            </a:r>
            <a:r>
              <a:rPr lang="ru-RU" sz="1200" dirty="0">
                <a:solidFill>
                  <a:schemeClr val="bg1"/>
                </a:solidFill>
                <a:latin typeface="Century Gothic"/>
                <a:ea typeface="Calibri Light"/>
                <a:cs typeface="Calibri Light"/>
              </a:rPr>
              <a:t>                                         (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Accessed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: 7 </a:t>
            </a:r>
            <a:r>
              <a:rPr lang="ru-RU" sz="1200" dirty="0" err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November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 2025)</a:t>
            </a:r>
            <a:r>
              <a:rPr lang="ru-RU" sz="1200" dirty="0">
                <a:solidFill>
                  <a:schemeClr val="bg1"/>
                </a:solidFill>
                <a:latin typeface="Century Gothic"/>
                <a:ea typeface="Calibri Light"/>
                <a:cs typeface="Calibri Light"/>
              </a:rPr>
              <a:t> </a:t>
            </a:r>
          </a:p>
          <a:p>
            <a:pPr marL="457200" indent="-457200">
              <a:lnSpc>
                <a:spcPct val="200000"/>
              </a:lnSpc>
              <a:buClr>
                <a:srgbClr val="FFFFFF"/>
              </a:buClr>
              <a:buChar char="•"/>
            </a:pP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Christodoulou,A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.,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Cullinane,K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. (2019),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Identifying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the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Main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Opportunity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and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Challenges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from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the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Implementation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of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a Port Energy Management System: A SWOT/PESTLE Analysis. 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Available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at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 Light"/>
                <a:cs typeface="Calibri Light"/>
              </a:rPr>
              <a:t>:  </a:t>
            </a:r>
            <a:r>
              <a:rPr lang="ru-RU" sz="1100" dirty="0">
                <a:solidFill>
                  <a:schemeClr val="bg1"/>
                </a:solidFill>
                <a:latin typeface="Century Gothic"/>
                <a:ea typeface="Calibri Light"/>
                <a:cs typeface="Calibri Ligh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https://www.mdpi.com/2071-1050/11/21/6046</a:t>
            </a:r>
            <a:r>
              <a:rPr lang="ru-RU" sz="1100" dirty="0">
                <a:solidFill>
                  <a:schemeClr val="bg1"/>
                </a:solidFill>
                <a:latin typeface="Century Gothic"/>
                <a:ea typeface="Calibri Light"/>
                <a:cs typeface="Calibri Light"/>
              </a:rPr>
              <a:t> .</a:t>
            </a:r>
            <a:r>
              <a:rPr lang="ru-RU" sz="1200" dirty="0">
                <a:solidFill>
                  <a:schemeClr val="bg1"/>
                </a:solidFill>
                <a:latin typeface="Century Gothic"/>
                <a:ea typeface="Calibri Light"/>
                <a:cs typeface="Calibri Light"/>
              </a:rPr>
              <a:t>  (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Accessed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: 7 </a:t>
            </a:r>
            <a:r>
              <a:rPr lang="ru-RU" sz="1200" err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November</a:t>
            </a:r>
            <a:r>
              <a:rPr lang="ru-RU" sz="1200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 2025)</a:t>
            </a:r>
            <a:endParaRPr lang="ru-RU" sz="1200" dirty="0">
              <a:solidFill>
                <a:schemeClr val="bg1"/>
              </a:solidFill>
              <a:latin typeface="Century Gothic"/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94951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24FBD6-20F6-F83D-56A7-0D7ECDADF9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Straight Connector 32">
            <a:extLst>
              <a:ext uri="{FF2B5EF4-FFF2-40B4-BE49-F238E27FC236}">
                <a16:creationId xmlns:a16="http://schemas.microsoft.com/office/drawing/2014/main" id="{F9C6EDEF-A3BB-407B-9CDF-A7E5E5AE68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4">
            <a:extLst>
              <a:ext uri="{FF2B5EF4-FFF2-40B4-BE49-F238E27FC236}">
                <a16:creationId xmlns:a16="http://schemas.microsoft.com/office/drawing/2014/main" id="{11AE95B9-B8B1-4D2E-827E-AE702FB67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6">
            <a:extLst>
              <a:ext uri="{FF2B5EF4-FFF2-40B4-BE49-F238E27FC236}">
                <a16:creationId xmlns:a16="http://schemas.microsoft.com/office/drawing/2014/main" id="{9B96C491-9D12-4A1F-87C1-4087035C52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8">
            <a:extLst>
              <a:ext uri="{FF2B5EF4-FFF2-40B4-BE49-F238E27FC236}">
                <a16:creationId xmlns:a16="http://schemas.microsoft.com/office/drawing/2014/main" id="{1FFE5C4A-1546-4452-A19D-2A989D4BC4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40">
            <a:extLst>
              <a:ext uri="{FF2B5EF4-FFF2-40B4-BE49-F238E27FC236}">
                <a16:creationId xmlns:a16="http://schemas.microsoft.com/office/drawing/2014/main" id="{B148CBA6-F6FA-4167-BD0D-40D35561B2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38" name="Rectangle 42">
            <a:extLst>
              <a:ext uri="{FF2B5EF4-FFF2-40B4-BE49-F238E27FC236}">
                <a16:creationId xmlns:a16="http://schemas.microsoft.com/office/drawing/2014/main" id="{3B9A8234-2F00-40E6-BCCC-86FAB3EB7C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9892D7-7DB0-AFE2-C987-760F307A6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8095" y="761664"/>
            <a:ext cx="5662612" cy="11300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/>
              <a:t>     </a:t>
            </a:r>
            <a:r>
              <a:rPr lang="en-US" sz="4800" dirty="0">
                <a:solidFill>
                  <a:schemeClr val="bg1"/>
                </a:solidFill>
              </a:rPr>
              <a:t> </a:t>
            </a:r>
            <a:r>
              <a:rPr lang="en-US" sz="1800" dirty="0">
                <a:solidFill>
                  <a:schemeClr val="bg1"/>
                </a:solidFill>
              </a:rPr>
              <a:t>THE END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EF90AB2-1E7A-D413-C6AB-A2864CC8E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42665" y="3456821"/>
            <a:ext cx="3453646" cy="146798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lnSpc>
                <a:spcPct val="90000"/>
              </a:lnSpc>
            </a:pPr>
            <a:endParaRPr lang="en-US" sz="1600" dirty="0"/>
          </a:p>
          <a:p>
            <a:pPr>
              <a:lnSpc>
                <a:spcPct val="90000"/>
              </a:lnSpc>
            </a:pPr>
            <a:endParaRPr lang="en-US" sz="1600"/>
          </a:p>
          <a:p>
            <a:pPr>
              <a:lnSpc>
                <a:spcPct val="90000"/>
              </a:lnSpc>
            </a:pPr>
            <a:r>
              <a:rPr lang="en-US" sz="1600" dirty="0"/>
              <a:t>      </a:t>
            </a:r>
            <a:r>
              <a:rPr lang="en-US" sz="2000" dirty="0">
                <a:solidFill>
                  <a:schemeClr val="bg1"/>
                </a:solidFill>
              </a:rPr>
              <a:t>  </a:t>
            </a:r>
            <a:r>
              <a:rPr lang="en-US" sz="2400" dirty="0">
                <a:solidFill>
                  <a:schemeClr val="bg1"/>
                </a:solidFill>
              </a:rPr>
              <a:t> </a:t>
            </a:r>
            <a:r>
              <a:rPr lang="en-US" sz="1600" dirty="0">
                <a:solidFill>
                  <a:schemeClr val="bg1"/>
                </a:solidFill>
              </a:rPr>
              <a:t>QUIESTIONS</a:t>
            </a:r>
          </a:p>
          <a:p>
            <a:pPr>
              <a:lnSpc>
                <a:spcPct val="90000"/>
              </a:lnSpc>
            </a:pPr>
            <a:r>
              <a:rPr lang="en-US" sz="1600" dirty="0"/>
              <a:t>         </a:t>
            </a:r>
          </a:p>
        </p:txBody>
      </p:sp>
      <p:sp>
        <p:nvSpPr>
          <p:cNvPr id="40" name="Snip Diagonal Corner Rectangle 6">
            <a:extLst>
              <a:ext uri="{FF2B5EF4-FFF2-40B4-BE49-F238E27FC236}">
                <a16:creationId xmlns:a16="http://schemas.microsoft.com/office/drawing/2014/main" id="{FC434DEB-993E-4D99-BB55-EECED0664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000" y="620722"/>
            <a:ext cx="5136155" cy="5286838"/>
          </a:xfrm>
          <a:prstGeom prst="snip2DiagRect">
            <a:avLst>
              <a:gd name="adj1" fmla="val 9954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 descr="Изображение выглядит как размытие, Красочность, радуга, синий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5A09832C-E823-6B69-AACF-A318F58EC2E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553" r="9668"/>
          <a:stretch>
            <a:fillRect/>
          </a:stretch>
        </p:blipFill>
        <p:spPr>
          <a:xfrm>
            <a:off x="1197742" y="1157347"/>
            <a:ext cx="4145439" cy="4291742"/>
          </a:xfrm>
          <a:custGeom>
            <a:avLst/>
            <a:gdLst/>
            <a:ahLst/>
            <a:cxnLst/>
            <a:rect l="l" t="t" r="r" b="b"/>
            <a:pathLst>
              <a:path w="4809744" h="4956048">
                <a:moveTo>
                  <a:pt x="478762" y="0"/>
                </a:moveTo>
                <a:lnTo>
                  <a:pt x="4809744" y="0"/>
                </a:lnTo>
                <a:lnTo>
                  <a:pt x="4809744" y="4477286"/>
                </a:lnTo>
                <a:lnTo>
                  <a:pt x="4330982" y="4956048"/>
                </a:lnTo>
                <a:lnTo>
                  <a:pt x="0" y="4956048"/>
                </a:lnTo>
                <a:lnTo>
                  <a:pt x="0" y="478762"/>
                </a:lnTo>
                <a:close/>
              </a:path>
            </a:pathLst>
          </a:custGeom>
        </p:spPr>
      </p:pic>
      <p:grpSp>
        <p:nvGrpSpPr>
          <p:cNvPr id="42" name="Group 46">
            <a:extLst>
              <a:ext uri="{FF2B5EF4-FFF2-40B4-BE49-F238E27FC236}">
                <a16:creationId xmlns:a16="http://schemas.microsoft.com/office/drawing/2014/main" id="{02C6435E-737E-4009-A04F-0FEAF47ED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62175B5A-440E-485E-AA3B-DB4F5B0DC3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B74F21EB-8231-457A-9CD9-26F3FD6C92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8312DE-CF4A-475A-B8B3-17C372A76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44817E42-2080-49B8-9DBA-E842B9599B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21E72023-0F7C-4EB4-A17D-00C47AA440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BE227AAD-EB61-1F09-E926-78290E39363F}"/>
              </a:ext>
            </a:extLst>
          </p:cNvPr>
          <p:cNvSpPr txBox="1"/>
          <p:nvPr/>
        </p:nvSpPr>
        <p:spPr>
          <a:xfrm rot="19860000">
            <a:off x="1445671" y="2895363"/>
            <a:ext cx="3263293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2400" dirty="0">
                <a:solidFill>
                  <a:schemeClr val="accent3">
                    <a:lumMod val="76000"/>
                  </a:schemeClr>
                </a:solidFill>
                <a:latin typeface="Century Gothic"/>
              </a:rPr>
              <a:t>      </a:t>
            </a:r>
            <a:r>
              <a:rPr lang="ru-RU" sz="2000" dirty="0">
                <a:solidFill>
                  <a:schemeClr val="accent3">
                    <a:lumMod val="76000"/>
                  </a:schemeClr>
                </a:solidFill>
                <a:latin typeface="Century Gothic"/>
              </a:rPr>
              <a:t> </a:t>
            </a:r>
            <a:r>
              <a:rPr lang="ru-RU" sz="2000" i="1" dirty="0">
                <a:solidFill>
                  <a:schemeClr val="accent3">
                    <a:lumMod val="76000"/>
                  </a:schemeClr>
                </a:solidFill>
                <a:latin typeface="Century Gothic"/>
              </a:rPr>
              <a:t>THANK YOU</a:t>
            </a:r>
            <a:endParaRPr lang="ru-RU" sz="2000" i="1">
              <a:solidFill>
                <a:schemeClr val="accent3">
                  <a:lumMod val="76000"/>
                </a:schemeClr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766866537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9759155-7935-4C61-A06C-C04380D1B16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Широкоэкранный</PresentationFormat>
  <Slides>16</Slides>
  <Notes>0</Notes>
  <HiddenSlides>0</HiddenSlide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Slice</vt:lpstr>
      <vt:lpstr>Презентация PowerPoint</vt:lpstr>
      <vt:lpstr>                                    overview</vt:lpstr>
      <vt:lpstr>                                              INTRODUCTION</vt:lpstr>
      <vt:lpstr>    </vt:lpstr>
      <vt:lpstr>         </vt:lpstr>
      <vt:lpstr>                      Company Background</vt:lpstr>
      <vt:lpstr>Презентация PowerPoint</vt:lpstr>
      <vt:lpstr>                         Problem: nature and scope</vt:lpstr>
      <vt:lpstr>Презентация PowerPoint</vt:lpstr>
      <vt:lpstr>                            PESTLE Analysis</vt:lpstr>
      <vt:lpstr>Презентация PowerPoint</vt:lpstr>
      <vt:lpstr>                        CAUSE AND EFFECT ANALYSIS</vt:lpstr>
      <vt:lpstr>                   CONCLUSION</vt:lpstr>
      <vt:lpstr>                         REFERENCES</vt:lpstr>
      <vt:lpstr>                        REFERENCES</vt:lpstr>
      <vt:lpstr>      THE END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3319</cp:revision>
  <dcterms:created xsi:type="dcterms:W3CDTF">2025-11-04T16:46:34Z</dcterms:created>
  <dcterms:modified xsi:type="dcterms:W3CDTF">2025-12-11T20:10:44Z</dcterms:modified>
</cp:coreProperties>
</file>