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60" r:id="rId2"/>
    <p:sldId id="450" r:id="rId3"/>
    <p:sldId id="445" r:id="rId4"/>
    <p:sldId id="542" r:id="rId5"/>
    <p:sldId id="575" r:id="rId6"/>
    <p:sldId id="577" r:id="rId7"/>
    <p:sldId id="578" r:id="rId8"/>
    <p:sldId id="579" r:id="rId9"/>
    <p:sldId id="580" r:id="rId10"/>
    <p:sldId id="581" r:id="rId11"/>
    <p:sldId id="582" r:id="rId12"/>
    <p:sldId id="576" r:id="rId13"/>
    <p:sldId id="573" r:id="rId14"/>
    <p:sldId id="574" r:id="rId15"/>
    <p:sldId id="583" r:id="rId16"/>
    <p:sldId id="592" r:id="rId17"/>
    <p:sldId id="593" r:id="rId18"/>
    <p:sldId id="584" r:id="rId19"/>
    <p:sldId id="585" r:id="rId20"/>
    <p:sldId id="586" r:id="rId21"/>
    <p:sldId id="594" r:id="rId22"/>
    <p:sldId id="595" r:id="rId23"/>
    <p:sldId id="587" r:id="rId24"/>
    <p:sldId id="588" r:id="rId25"/>
    <p:sldId id="589" r:id="rId26"/>
    <p:sldId id="590" r:id="rId27"/>
    <p:sldId id="570" r:id="rId28"/>
    <p:sldId id="540" r:id="rId29"/>
    <p:sldId id="518" r:id="rId30"/>
    <p:sldId id="57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52443" autoAdjust="0"/>
  </p:normalViewPr>
  <p:slideViewPr>
    <p:cSldViewPr snapToGrid="0">
      <p:cViewPr varScale="1">
        <p:scale>
          <a:sx n="43" d="100"/>
          <a:sy n="43" d="100"/>
        </p:scale>
        <p:origin x="173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929E4F-9DE6-4814-9EE3-2EB2CF144D76}" type="datetimeFigureOut">
              <a:rPr lang="en-GB" smtClean="0"/>
              <a:t>28/02/2023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9C27F-B654-43BA-825A-FB67EB5A0A59}" type="slidenum">
              <a:rPr lang="en-GB" smtClean="0"/>
              <a:t>‹#›</a:t>
            </a:fld>
            <a:endParaRPr lang="en-GB"/>
          </a:p>
        </p:txBody>
      </p:sp>
    </p:spTree>
    <p:extLst>
      <p:ext uri="{BB962C8B-B14F-4D97-AF65-F5344CB8AC3E}">
        <p14:creationId xmlns:p14="http://schemas.microsoft.com/office/powerpoint/2010/main" val="1691508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5</a:t>
            </a:fld>
            <a:endParaRPr lang="en-GB"/>
          </a:p>
        </p:txBody>
      </p:sp>
    </p:spTree>
    <p:extLst>
      <p:ext uri="{BB962C8B-B14F-4D97-AF65-F5344CB8AC3E}">
        <p14:creationId xmlns:p14="http://schemas.microsoft.com/office/powerpoint/2010/main" val="3940814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17</a:t>
            </a:fld>
            <a:endParaRPr lang="en-GB"/>
          </a:p>
        </p:txBody>
      </p:sp>
    </p:spTree>
    <p:extLst>
      <p:ext uri="{BB962C8B-B14F-4D97-AF65-F5344CB8AC3E}">
        <p14:creationId xmlns:p14="http://schemas.microsoft.com/office/powerpoint/2010/main" val="1809762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21</a:t>
            </a:fld>
            <a:endParaRPr lang="en-GB"/>
          </a:p>
        </p:txBody>
      </p:sp>
    </p:spTree>
    <p:extLst>
      <p:ext uri="{BB962C8B-B14F-4D97-AF65-F5344CB8AC3E}">
        <p14:creationId xmlns:p14="http://schemas.microsoft.com/office/powerpoint/2010/main" val="1386049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CECF5A-DED4-463E-AEFA-D2EF0B8A4B27}" type="slidenum">
              <a:rPr lang="en-GB" smtClean="0"/>
              <a:t>30</a:t>
            </a:fld>
            <a:endParaRPr lang="en-GB"/>
          </a:p>
        </p:txBody>
      </p:sp>
    </p:spTree>
    <p:extLst>
      <p:ext uri="{BB962C8B-B14F-4D97-AF65-F5344CB8AC3E}">
        <p14:creationId xmlns:p14="http://schemas.microsoft.com/office/powerpoint/2010/main" val="2133344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9272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121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016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1998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238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84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163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8811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72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4308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7194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81454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UZTyvbmW92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intqhc.oxfordjournals.org/content/15/2/111" TargetMode="External"/><Relationship Id="rId3" Type="http://schemas.openxmlformats.org/officeDocument/2006/relationships/hyperlink" Target="https://institutionalresearch.files.wordpress.com/2013/10/change_the_culture_change_the_game-online.pdf" TargetMode="External"/><Relationship Id="rId7" Type="http://schemas.openxmlformats.org/officeDocument/2006/relationships/hyperlink" Target="http://www.kotterinternational.com/the-8-step-process-for-leading-chang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youinachangingworld.wikispaces.com/Robert+Kegan" TargetMode="External"/><Relationship Id="rId5" Type="http://schemas.openxmlformats.org/officeDocument/2006/relationships/hyperlink" Target="http://govleaders.org/dynamic-followership.htm" TargetMode="External"/><Relationship Id="rId4" Type="http://schemas.openxmlformats.org/officeDocument/2006/relationships/hyperlink" Target="https://www.youtube.com/watch?v=vPhM8lxibS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2708919"/>
            <a:ext cx="7992888" cy="648073"/>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200" dirty="0">
                <a:solidFill>
                  <a:prstClr val="black">
                    <a:tint val="75000"/>
                  </a:prstClr>
                </a:solidFill>
                <a:latin typeface="Arial" panose="020B0604020202020204" pitchFamily="34" charset="0"/>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a:t>
            </a:r>
            <a:r>
              <a:rPr kumimoji="0" lang="en-GB" sz="1400" b="1"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Msc</a:t>
            </a: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in Public health</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kumimoji="0" lang="en-GB" sz="32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j-ea"/>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Workshop C2 and Leadership for quality and safety</a:t>
            </a:r>
            <a:endPar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to explore quality assurance theory and factors that influence the delivery of quality service user care and affect implementation of quality control measures.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025B-F761-3CA4-E49E-5C04585F390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endParaRPr lang="en-GB" dirty="0"/>
          </a:p>
        </p:txBody>
      </p:sp>
      <p:sp>
        <p:nvSpPr>
          <p:cNvPr id="3" name="Content Placeholder 2">
            <a:extLst>
              <a:ext uri="{FF2B5EF4-FFF2-40B4-BE49-F238E27FC236}">
                <a16:creationId xmlns:a16="http://schemas.microsoft.com/office/drawing/2014/main" id="{EA3C20E9-36F1-5609-918E-863A9FA861BB}"/>
              </a:ext>
            </a:extLst>
          </p:cNvPr>
          <p:cNvSpPr>
            <a:spLocks noGrp="1"/>
          </p:cNvSpPr>
          <p:nvPr>
            <p:ph idx="1"/>
          </p:nvPr>
        </p:nvSpPr>
        <p:spPr/>
        <p:txBody>
          <a:bodyPr>
            <a:normAutofit/>
          </a:bodyPr>
          <a:lstStyle/>
          <a:p>
            <a:r>
              <a:rPr lang="en-US" dirty="0"/>
              <a:t>Culture of Improvement and Safety: Models for Creating More Effective Organizations, Leadership and Followership in a Culture of Quality</a:t>
            </a:r>
          </a:p>
          <a:p>
            <a:pPr marL="0" indent="0">
              <a:buNone/>
            </a:pPr>
            <a:endParaRPr lang="en-US" dirty="0"/>
          </a:p>
          <a:p>
            <a:r>
              <a:rPr lang="en-US" dirty="0"/>
              <a:t>We will discuss assignment brief- </a:t>
            </a:r>
            <a:r>
              <a:rPr lang="en-US" i="1" dirty="0"/>
              <a:t>Individual presentation 15 – 20 minutes </a:t>
            </a:r>
            <a:endParaRPr lang="en-GB" i="1" dirty="0"/>
          </a:p>
        </p:txBody>
      </p:sp>
    </p:spTree>
    <p:extLst>
      <p:ext uri="{BB962C8B-B14F-4D97-AF65-F5344CB8AC3E}">
        <p14:creationId xmlns:p14="http://schemas.microsoft.com/office/powerpoint/2010/main" val="3794186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4C622-22F8-F0B3-11DD-1DC0DFA9BC88}"/>
              </a:ext>
            </a:extLst>
          </p:cNvPr>
          <p:cNvSpPr>
            <a:spLocks noGrp="1"/>
          </p:cNvSpPr>
          <p:nvPr>
            <p:ph type="title"/>
          </p:nvPr>
        </p:nvSpPr>
        <p:spPr/>
        <p:txBody>
          <a:bodyPr/>
          <a:lstStyle/>
          <a:p>
            <a:r>
              <a:rPr lang="en-GB" dirty="0"/>
              <a:t>What leadership means to you??????</a:t>
            </a:r>
          </a:p>
        </p:txBody>
      </p:sp>
      <p:sp>
        <p:nvSpPr>
          <p:cNvPr id="3" name="Content Placeholder 2">
            <a:extLst>
              <a:ext uri="{FF2B5EF4-FFF2-40B4-BE49-F238E27FC236}">
                <a16:creationId xmlns:a16="http://schemas.microsoft.com/office/drawing/2014/main" id="{5A78EEDD-E455-5073-FA6B-72F8BB238D0D}"/>
              </a:ext>
            </a:extLst>
          </p:cNvPr>
          <p:cNvSpPr>
            <a:spLocks noGrp="1"/>
          </p:cNvSpPr>
          <p:nvPr>
            <p:ph idx="1"/>
          </p:nvPr>
        </p:nvSpPr>
        <p:spPr/>
        <p:txBody>
          <a:bodyPr/>
          <a:lstStyle/>
          <a:p>
            <a:r>
              <a:rPr lang="en-US" dirty="0"/>
              <a:t>Leadership, both as a research area and as a practical skill, encompasses the ability of an individual, group or organization to "lead", influence or guide other individuals, teams, or entire organizations. The word "leadership" often gets viewed as a contested term.</a:t>
            </a:r>
            <a:endParaRPr lang="en-GB" dirty="0"/>
          </a:p>
        </p:txBody>
      </p:sp>
    </p:spTree>
    <p:extLst>
      <p:ext uri="{BB962C8B-B14F-4D97-AF65-F5344CB8AC3E}">
        <p14:creationId xmlns:p14="http://schemas.microsoft.com/office/powerpoint/2010/main" val="991904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B088-1B5C-A475-22AA-D84C7A29CD9D}"/>
              </a:ext>
            </a:extLst>
          </p:cNvPr>
          <p:cNvSpPr>
            <a:spLocks noGrp="1"/>
          </p:cNvSpPr>
          <p:nvPr>
            <p:ph type="title"/>
          </p:nvPr>
        </p:nvSpPr>
        <p:spPr/>
        <p:txBody>
          <a:bodyPr>
            <a:normAutofit fontScale="90000"/>
          </a:bodyPr>
          <a:lstStyle/>
          <a:p>
            <a:r>
              <a:rPr lang="en-GB" b="0" i="0" dirty="0">
                <a:solidFill>
                  <a:srgbClr val="2E2E2E"/>
                </a:solidFill>
                <a:effectLst/>
                <a:latin typeface="ElsevierGulliver"/>
              </a:rPr>
              <a:t>Theories of leadership</a:t>
            </a:r>
            <a:br>
              <a:rPr lang="en-GB" b="0" i="0" dirty="0">
                <a:solidFill>
                  <a:srgbClr val="2E2E2E"/>
                </a:solidFill>
                <a:effectLst/>
                <a:latin typeface="ElsevierGulliver"/>
              </a:rPr>
            </a:br>
            <a:endParaRPr lang="en-GB" dirty="0"/>
          </a:p>
        </p:txBody>
      </p:sp>
      <p:sp>
        <p:nvSpPr>
          <p:cNvPr id="3" name="Content Placeholder 2">
            <a:extLst>
              <a:ext uri="{FF2B5EF4-FFF2-40B4-BE49-F238E27FC236}">
                <a16:creationId xmlns:a16="http://schemas.microsoft.com/office/drawing/2014/main" id="{9558E6A0-4986-2DE7-B31A-4F7846D9DF16}"/>
              </a:ext>
            </a:extLst>
          </p:cNvPr>
          <p:cNvSpPr>
            <a:spLocks noGrp="1"/>
          </p:cNvSpPr>
          <p:nvPr>
            <p:ph idx="1"/>
          </p:nvPr>
        </p:nvSpPr>
        <p:spPr/>
        <p:txBody>
          <a:bodyPr/>
          <a:lstStyle/>
          <a:p>
            <a:pPr algn="l"/>
            <a:r>
              <a:rPr lang="en-US" b="0" i="1" dirty="0">
                <a:solidFill>
                  <a:srgbClr val="2E2E2E"/>
                </a:solidFill>
                <a:effectLst/>
                <a:latin typeface="ElsevierGulliver"/>
              </a:rPr>
              <a:t>Great Man theory.</a:t>
            </a:r>
            <a:r>
              <a:rPr lang="en-US" b="0" i="0" dirty="0">
                <a:solidFill>
                  <a:srgbClr val="2E2E2E"/>
                </a:solidFill>
                <a:effectLst/>
                <a:latin typeface="ElsevierGulliver"/>
              </a:rPr>
              <a:t> An early, outdated theory that suggests leaders are born, not made, shaping history through their personal attributes, such as charisma, intelligence and wisdom.</a:t>
            </a:r>
          </a:p>
          <a:p>
            <a:pPr algn="l"/>
            <a:r>
              <a:rPr lang="en-US" b="0" i="1" dirty="0">
                <a:solidFill>
                  <a:srgbClr val="2E2E2E"/>
                </a:solidFill>
                <a:effectLst/>
                <a:latin typeface="ElsevierGulliver"/>
              </a:rPr>
              <a:t>Trait theory</a:t>
            </a:r>
            <a:r>
              <a:rPr lang="en-US" b="0" i="0" dirty="0">
                <a:solidFill>
                  <a:srgbClr val="2E2E2E"/>
                </a:solidFill>
                <a:effectLst/>
                <a:latin typeface="ElsevierGulliver"/>
              </a:rPr>
              <a:t>. Developed in the early 20th century, with similarities to the Great Man theory. It states that some people possess certain traits that cannot be learnt (e.g. adaptability, ambitiousness, assertiveness)</a:t>
            </a:r>
          </a:p>
          <a:p>
            <a:endParaRPr lang="en-GB" dirty="0"/>
          </a:p>
        </p:txBody>
      </p:sp>
    </p:spTree>
    <p:extLst>
      <p:ext uri="{BB962C8B-B14F-4D97-AF65-F5344CB8AC3E}">
        <p14:creationId xmlns:p14="http://schemas.microsoft.com/office/powerpoint/2010/main" val="2266985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B5D26-F23C-CBF9-0B8C-3EFD48AA144B}"/>
              </a:ext>
            </a:extLst>
          </p:cNvPr>
          <p:cNvSpPr>
            <a:spLocks noGrp="1"/>
          </p:cNvSpPr>
          <p:nvPr>
            <p:ph type="title"/>
          </p:nvPr>
        </p:nvSpPr>
        <p:spPr/>
        <p:txBody>
          <a:bodyPr>
            <a:normAutofit fontScale="90000"/>
          </a:bodyPr>
          <a:lstStyle/>
          <a:p>
            <a:r>
              <a:rPr lang="en-US" b="0" i="0" dirty="0">
                <a:solidFill>
                  <a:srgbClr val="2E2E2E"/>
                </a:solidFill>
                <a:effectLst/>
                <a:latin typeface="ElsevierGulliver"/>
              </a:rPr>
              <a:t>Leadership in modern healthcare settings</a:t>
            </a:r>
            <a:br>
              <a:rPr lang="en-US" b="0" i="0" dirty="0">
                <a:solidFill>
                  <a:srgbClr val="2E2E2E"/>
                </a:solidFill>
                <a:effectLst/>
                <a:latin typeface="ElsevierGulliver"/>
              </a:rPr>
            </a:br>
            <a:endParaRPr lang="en-GB" dirty="0"/>
          </a:p>
        </p:txBody>
      </p:sp>
      <p:sp>
        <p:nvSpPr>
          <p:cNvPr id="3" name="Content Placeholder 2">
            <a:extLst>
              <a:ext uri="{FF2B5EF4-FFF2-40B4-BE49-F238E27FC236}">
                <a16:creationId xmlns:a16="http://schemas.microsoft.com/office/drawing/2014/main" id="{F3B32798-CCF4-BF3D-8CD2-49CA19CC50B1}"/>
              </a:ext>
            </a:extLst>
          </p:cNvPr>
          <p:cNvSpPr>
            <a:spLocks noGrp="1"/>
          </p:cNvSpPr>
          <p:nvPr>
            <p:ph idx="1"/>
          </p:nvPr>
        </p:nvSpPr>
        <p:spPr/>
        <p:txBody>
          <a:bodyPr>
            <a:normAutofit fontScale="92500" lnSpcReduction="10000"/>
          </a:bodyPr>
          <a:lstStyle/>
          <a:p>
            <a:r>
              <a:rPr lang="en-US" dirty="0">
                <a:effectLst/>
              </a:rPr>
              <a:t>It is increasingly apparent that clinicians need to demonstrate effective leadership qualities beyond those needed to treat individual patients. The clinician's role in globally improving the quality of healthcare provision is now seen as vital in healthcare systems that are under ever increasing demands.</a:t>
            </a:r>
          </a:p>
          <a:p>
            <a:pPr algn="l"/>
            <a:r>
              <a:rPr lang="en-US" b="0" i="0" dirty="0">
                <a:solidFill>
                  <a:srgbClr val="2E2E2E"/>
                </a:solidFill>
                <a:effectLst/>
                <a:latin typeface="ElsevierGulliver"/>
              </a:rPr>
              <a:t>Quality within healthcare settings can be defined in a number of ways. The NHS highlights patient safety, clinical effectiveness and patient experience as the key markers of quality of healthcare provision. </a:t>
            </a:r>
          </a:p>
        </p:txBody>
      </p:sp>
    </p:spTree>
    <p:extLst>
      <p:ext uri="{BB962C8B-B14F-4D97-AF65-F5344CB8AC3E}">
        <p14:creationId xmlns:p14="http://schemas.microsoft.com/office/powerpoint/2010/main" val="909831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2DFA1-BFA8-765D-3AA2-2859679FA7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E11E95-988C-BDDA-3DCE-FB2DB8D111BF}"/>
              </a:ext>
            </a:extLst>
          </p:cNvPr>
          <p:cNvSpPr>
            <a:spLocks noGrp="1"/>
          </p:cNvSpPr>
          <p:nvPr>
            <p:ph idx="1"/>
          </p:nvPr>
        </p:nvSpPr>
        <p:spPr/>
        <p:txBody>
          <a:bodyPr>
            <a:normAutofit fontScale="85000" lnSpcReduction="10000"/>
          </a:bodyPr>
          <a:lstStyle/>
          <a:p>
            <a:r>
              <a:rPr lang="en-US" b="0" i="0" dirty="0">
                <a:solidFill>
                  <a:srgbClr val="2E2E2E"/>
                </a:solidFill>
                <a:effectLst/>
                <a:latin typeface="ElsevierGulliver"/>
              </a:rPr>
              <a:t>The Care Quality Commission (CQC) looks into additional factors such as efficiency of services and value for money. Effective leadership is crucial in bringing about the changes necessary for quality improvement but the unique structure of healthcare organizations can prove a hindrance to change. Within healthcare organizations Ham</a:t>
            </a:r>
            <a:r>
              <a:rPr lang="en-US" b="0" i="0" baseline="30000" dirty="0">
                <a:solidFill>
                  <a:srgbClr val="0C7DBB"/>
                </a:solidFill>
                <a:effectLst/>
                <a:latin typeface="ElsevierGulliver"/>
              </a:rPr>
              <a:t> </a:t>
            </a:r>
            <a:r>
              <a:rPr lang="en-US" b="0" i="0" dirty="0">
                <a:solidFill>
                  <a:srgbClr val="2E2E2E"/>
                </a:solidFill>
                <a:effectLst/>
                <a:latin typeface="ElsevierGulliver"/>
              </a:rPr>
              <a:t>describes an inverted power structure with those at the bottom (e.g. hospital consultants) having greater decision-making power than those nominally at the top. Successful leaders in healthcare organizations must acknowledge this and overcome the considerable barrier to change (e.g. ingrained working practices and cultures) that this inverted power structure supports.</a:t>
            </a:r>
          </a:p>
          <a:p>
            <a:endParaRPr lang="en-GB" dirty="0"/>
          </a:p>
        </p:txBody>
      </p:sp>
    </p:spTree>
    <p:extLst>
      <p:ext uri="{BB962C8B-B14F-4D97-AF65-F5344CB8AC3E}">
        <p14:creationId xmlns:p14="http://schemas.microsoft.com/office/powerpoint/2010/main" val="2828898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AF50-672B-4B6D-8DC2-95C34FB9D3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7F0476-C1BC-E352-E357-169FA0655D47}"/>
              </a:ext>
            </a:extLst>
          </p:cNvPr>
          <p:cNvSpPr>
            <a:spLocks noGrp="1"/>
          </p:cNvSpPr>
          <p:nvPr>
            <p:ph idx="1"/>
          </p:nvPr>
        </p:nvSpPr>
        <p:spPr/>
        <p:txBody>
          <a:bodyPr>
            <a:normAutofit fontScale="92500" lnSpcReduction="10000"/>
          </a:bodyPr>
          <a:lstStyle/>
          <a:p>
            <a:r>
              <a:rPr lang="en-US" b="0" i="0" dirty="0">
                <a:solidFill>
                  <a:srgbClr val="2E2E2E"/>
                </a:solidFill>
                <a:effectLst/>
                <a:latin typeface="ElsevierGulliver"/>
              </a:rPr>
              <a:t>In this respect transformational leaders can truly be seen as change agents, placing the concern of their healthcare workforce above themselves. Engaging professionals to buy into a vision and allowing them to lead the process of change is likely to be more successful than other </a:t>
            </a:r>
            <a:r>
              <a:rPr lang="en-US" b="0" i="0" dirty="0" err="1">
                <a:solidFill>
                  <a:srgbClr val="2E2E2E"/>
                </a:solidFill>
                <a:effectLst/>
                <a:latin typeface="ElsevierGulliver"/>
              </a:rPr>
              <a:t>approaches.Rather</a:t>
            </a:r>
            <a:r>
              <a:rPr lang="en-US" b="0" i="0" dirty="0">
                <a:solidFill>
                  <a:srgbClr val="2E2E2E"/>
                </a:solidFill>
                <a:effectLst/>
                <a:latin typeface="ElsevierGulliver"/>
              </a:rPr>
              <a:t> than toppling resistance to change, transformational leaders acknowledge and deal with it. Moreover quality improvement initiatives are more likely to succeed if healthcare professionals believe they have ownership of the task.</a:t>
            </a:r>
            <a:endParaRPr lang="en-US" b="0" i="0" baseline="30000" dirty="0">
              <a:solidFill>
                <a:srgbClr val="0C7DBB"/>
              </a:solidFill>
              <a:effectLst/>
              <a:latin typeface="ElsevierGulliver"/>
            </a:endParaRPr>
          </a:p>
          <a:p>
            <a:endParaRPr lang="en-US" b="0" i="0" dirty="0">
              <a:solidFill>
                <a:srgbClr val="2E2E2E"/>
              </a:solidFill>
              <a:effectLst/>
              <a:latin typeface="ElsevierGulliver"/>
            </a:endParaRPr>
          </a:p>
          <a:p>
            <a:endParaRPr lang="en-GB" dirty="0"/>
          </a:p>
        </p:txBody>
      </p:sp>
    </p:spTree>
    <p:extLst>
      <p:ext uri="{BB962C8B-B14F-4D97-AF65-F5344CB8AC3E}">
        <p14:creationId xmlns:p14="http://schemas.microsoft.com/office/powerpoint/2010/main" val="1897941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AF4E3-763C-B718-8D2F-D38F7B325EF9}"/>
              </a:ext>
            </a:extLst>
          </p:cNvPr>
          <p:cNvSpPr>
            <a:spLocks noGrp="1"/>
          </p:cNvSpPr>
          <p:nvPr>
            <p:ph type="title"/>
          </p:nvPr>
        </p:nvSpPr>
        <p:spPr/>
        <p:txBody>
          <a:bodyPr>
            <a:normAutofit fontScale="90000"/>
          </a:bodyPr>
          <a:lstStyle/>
          <a:p>
            <a:r>
              <a:rPr lang="en-US" b="0" i="0" dirty="0">
                <a:solidFill>
                  <a:srgbClr val="2E2E2E"/>
                </a:solidFill>
                <a:effectLst/>
                <a:latin typeface="ElsevierGulliver"/>
              </a:rPr>
              <a:t>Leadership tools and </a:t>
            </a:r>
            <a:r>
              <a:rPr lang="en-US" b="0" i="0" dirty="0" err="1">
                <a:solidFill>
                  <a:srgbClr val="2E2E2E"/>
                </a:solidFill>
                <a:effectLst/>
                <a:latin typeface="ElsevierGulliver"/>
              </a:rPr>
              <a:t>programmes</a:t>
            </a:r>
            <a:r>
              <a:rPr lang="en-US" b="0" i="0" dirty="0">
                <a:solidFill>
                  <a:srgbClr val="2E2E2E"/>
                </a:solidFill>
                <a:effectLst/>
                <a:latin typeface="ElsevierGulliver"/>
              </a:rPr>
              <a:t> in healthcare</a:t>
            </a:r>
            <a:br>
              <a:rPr lang="en-US" b="0" i="0" dirty="0">
                <a:solidFill>
                  <a:srgbClr val="2E2E2E"/>
                </a:solidFill>
                <a:effectLst/>
                <a:latin typeface="ElsevierGulliver"/>
              </a:rPr>
            </a:br>
            <a:endParaRPr lang="en-GB" dirty="0"/>
          </a:p>
        </p:txBody>
      </p:sp>
      <p:sp>
        <p:nvSpPr>
          <p:cNvPr id="3" name="Content Placeholder 2">
            <a:extLst>
              <a:ext uri="{FF2B5EF4-FFF2-40B4-BE49-F238E27FC236}">
                <a16:creationId xmlns:a16="http://schemas.microsoft.com/office/drawing/2014/main" id="{41200A6D-0176-D272-D848-8090B6C7A21C}"/>
              </a:ext>
            </a:extLst>
          </p:cNvPr>
          <p:cNvSpPr>
            <a:spLocks noGrp="1"/>
          </p:cNvSpPr>
          <p:nvPr>
            <p:ph idx="1"/>
          </p:nvPr>
        </p:nvSpPr>
        <p:spPr>
          <a:xfrm>
            <a:off x="609600" y="1600201"/>
            <a:ext cx="11389112" cy="4198434"/>
          </a:xfrm>
        </p:spPr>
        <p:txBody>
          <a:bodyPr>
            <a:normAutofit fontScale="77500" lnSpcReduction="20000"/>
          </a:bodyPr>
          <a:lstStyle/>
          <a:p>
            <a:pPr marL="0" indent="0">
              <a:buNone/>
            </a:pPr>
            <a:r>
              <a:rPr lang="en-US" dirty="0"/>
              <a:t>Nine dimensions of healthcare leadership model (</a:t>
            </a:r>
            <a:r>
              <a:rPr lang="en-GB" b="0" i="0" dirty="0">
                <a:solidFill>
                  <a:srgbClr val="2E2E2E"/>
                </a:solidFill>
                <a:effectLst/>
                <a:latin typeface="ElsevierGulliver"/>
              </a:rPr>
              <a:t>NHS Leadership Academy, 2013)</a:t>
            </a:r>
            <a:endParaRPr lang="en-US" dirty="0"/>
          </a:p>
          <a:p>
            <a:r>
              <a:rPr lang="en-US" dirty="0"/>
              <a:t>Leading with care</a:t>
            </a:r>
          </a:p>
          <a:p>
            <a:r>
              <a:rPr lang="en-US" dirty="0"/>
              <a:t>Sharing the vision</a:t>
            </a:r>
          </a:p>
          <a:p>
            <a:r>
              <a:rPr lang="en-US" dirty="0"/>
              <a:t>Engaging the team</a:t>
            </a:r>
          </a:p>
          <a:p>
            <a:r>
              <a:rPr lang="en-US" dirty="0"/>
              <a:t>Influencing for results</a:t>
            </a:r>
          </a:p>
          <a:p>
            <a:r>
              <a:rPr lang="en-US" dirty="0"/>
              <a:t>Evaluating information</a:t>
            </a:r>
          </a:p>
          <a:p>
            <a:r>
              <a:rPr lang="en-US" dirty="0"/>
              <a:t>Inspiring shared purpose</a:t>
            </a:r>
          </a:p>
          <a:p>
            <a:r>
              <a:rPr lang="en-US" dirty="0"/>
              <a:t>Connecting our service</a:t>
            </a:r>
          </a:p>
          <a:p>
            <a:r>
              <a:rPr lang="en-US" dirty="0"/>
              <a:t>Developing capability</a:t>
            </a:r>
          </a:p>
          <a:p>
            <a:r>
              <a:rPr lang="en-US" dirty="0"/>
              <a:t>Holding to account</a:t>
            </a:r>
            <a:endParaRPr lang="en-GB" dirty="0"/>
          </a:p>
        </p:txBody>
      </p:sp>
    </p:spTree>
    <p:extLst>
      <p:ext uri="{BB962C8B-B14F-4D97-AF65-F5344CB8AC3E}">
        <p14:creationId xmlns:p14="http://schemas.microsoft.com/office/powerpoint/2010/main" val="3689132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0C41B-44EA-1AC9-04E4-D9199587F5F6}"/>
              </a:ext>
            </a:extLst>
          </p:cNvPr>
          <p:cNvSpPr>
            <a:spLocks noGrp="1"/>
          </p:cNvSpPr>
          <p:nvPr>
            <p:ph type="title"/>
          </p:nvPr>
        </p:nvSpPr>
        <p:spPr/>
        <p:txBody>
          <a:bodyPr>
            <a:normAutofit fontScale="90000"/>
          </a:bodyPr>
          <a:lstStyle/>
          <a:p>
            <a:r>
              <a:rPr lang="en-GB" dirty="0"/>
              <a:t>SO what you think What leadership is all about…..</a:t>
            </a:r>
          </a:p>
        </p:txBody>
      </p:sp>
      <p:sp>
        <p:nvSpPr>
          <p:cNvPr id="3" name="Content Placeholder 2">
            <a:extLst>
              <a:ext uri="{FF2B5EF4-FFF2-40B4-BE49-F238E27FC236}">
                <a16:creationId xmlns:a16="http://schemas.microsoft.com/office/drawing/2014/main" id="{278CFEA6-E023-46E1-760E-662607FE291E}"/>
              </a:ext>
            </a:extLst>
          </p:cNvPr>
          <p:cNvSpPr>
            <a:spLocks noGrp="1"/>
          </p:cNvSpPr>
          <p:nvPr>
            <p:ph idx="1"/>
          </p:nvPr>
        </p:nvSpPr>
        <p:spPr/>
        <p:txBody>
          <a:bodyPr>
            <a:normAutofit fontScale="85000" lnSpcReduction="10000"/>
          </a:bodyPr>
          <a:lstStyle/>
          <a:p>
            <a:r>
              <a:rPr lang="en-US" b="0" i="0" dirty="0">
                <a:solidFill>
                  <a:srgbClr val="2E2E2E"/>
                </a:solidFill>
                <a:effectLst/>
                <a:latin typeface="ElsevierGulliver"/>
              </a:rPr>
              <a:t>Leadership </a:t>
            </a:r>
            <a:r>
              <a:rPr lang="en-US" b="0" i="0" dirty="0" err="1">
                <a:solidFill>
                  <a:srgbClr val="2E2E2E"/>
                </a:solidFill>
                <a:effectLst/>
                <a:latin typeface="ElsevierGulliver"/>
              </a:rPr>
              <a:t>programmes</a:t>
            </a:r>
            <a:r>
              <a:rPr lang="en-US" b="0" i="0" dirty="0">
                <a:solidFill>
                  <a:srgbClr val="2E2E2E"/>
                </a:solidFill>
                <a:effectLst/>
                <a:latin typeface="ElsevierGulliver"/>
              </a:rPr>
              <a:t> should not exclusively be for those who have a great desire to be leaders of the future. They should also promote the importance of followership as vital to quality improvement. This ties in well with the concept of collective leadership for healthcare.</a:t>
            </a:r>
            <a:r>
              <a:rPr lang="en-US" b="0" i="0" baseline="30000" dirty="0">
                <a:solidFill>
                  <a:srgbClr val="0C7DBB"/>
                </a:solidFill>
                <a:effectLst/>
                <a:latin typeface="ElsevierGulliver"/>
              </a:rPr>
              <a:t> </a:t>
            </a:r>
            <a:r>
              <a:rPr lang="en-US" b="0" i="0" dirty="0">
                <a:solidFill>
                  <a:srgbClr val="2E2E2E"/>
                </a:solidFill>
                <a:effectLst/>
                <a:latin typeface="ElsevierGulliver"/>
              </a:rPr>
              <a:t>With collective leadership everybody takes responsibility for ensuring the success of an organization, in contrast to placing the emphasis on a core group of leaders. In addition everybody is rewarded for such successes. Such an approach in healthcare is potentially more likely to yield an environment where problems can be solved and high quality healthcare promoted.</a:t>
            </a:r>
            <a:endParaRPr lang="en-GB" dirty="0"/>
          </a:p>
        </p:txBody>
      </p:sp>
    </p:spTree>
    <p:extLst>
      <p:ext uri="{BB962C8B-B14F-4D97-AF65-F5344CB8AC3E}">
        <p14:creationId xmlns:p14="http://schemas.microsoft.com/office/powerpoint/2010/main" val="2875671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0D790-D5BF-66BF-78C0-5C385F4EE04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837E4E8-6507-274C-452B-AF3C324F76DA}"/>
              </a:ext>
            </a:extLst>
          </p:cNvPr>
          <p:cNvSpPr>
            <a:spLocks noGrp="1"/>
          </p:cNvSpPr>
          <p:nvPr>
            <p:ph idx="1"/>
          </p:nvPr>
        </p:nvSpPr>
        <p:spPr/>
        <p:txBody>
          <a:bodyPr/>
          <a:lstStyle/>
          <a:p>
            <a:endParaRPr lang="en-GB" dirty="0"/>
          </a:p>
          <a:p>
            <a:r>
              <a:rPr lang="en-GB" dirty="0"/>
              <a:t>What's the difference between Leadership and Manager?????</a:t>
            </a:r>
          </a:p>
        </p:txBody>
      </p:sp>
    </p:spTree>
    <p:extLst>
      <p:ext uri="{BB962C8B-B14F-4D97-AF65-F5344CB8AC3E}">
        <p14:creationId xmlns:p14="http://schemas.microsoft.com/office/powerpoint/2010/main" val="3304269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0EC4B-8C8F-C91A-8E1C-034DE8A675D8}"/>
              </a:ext>
            </a:extLst>
          </p:cNvPr>
          <p:cNvSpPr>
            <a:spLocks noGrp="1"/>
          </p:cNvSpPr>
          <p:nvPr>
            <p:ph type="title"/>
          </p:nvPr>
        </p:nvSpPr>
        <p:spPr/>
        <p:txBody>
          <a:bodyPr/>
          <a:lstStyle/>
          <a:p>
            <a:r>
              <a:rPr lang="en-GB" dirty="0"/>
              <a:t>Leadership</a:t>
            </a:r>
          </a:p>
        </p:txBody>
      </p:sp>
      <p:sp>
        <p:nvSpPr>
          <p:cNvPr id="3" name="Content Placeholder 2">
            <a:extLst>
              <a:ext uri="{FF2B5EF4-FFF2-40B4-BE49-F238E27FC236}">
                <a16:creationId xmlns:a16="http://schemas.microsoft.com/office/drawing/2014/main" id="{6DB412D9-6B10-59F3-4C63-AB59B2B4A735}"/>
              </a:ext>
            </a:extLst>
          </p:cNvPr>
          <p:cNvSpPr>
            <a:spLocks noGrp="1"/>
          </p:cNvSpPr>
          <p:nvPr>
            <p:ph idx="1"/>
          </p:nvPr>
        </p:nvSpPr>
        <p:spPr/>
        <p:txBody>
          <a:bodyPr/>
          <a:lstStyle/>
          <a:p>
            <a:endParaRPr lang="en-GB" dirty="0">
              <a:hlinkClick r:id="rId2"/>
            </a:endParaRPr>
          </a:p>
          <a:p>
            <a:endParaRPr lang="en-GB" dirty="0">
              <a:hlinkClick r:id="rId2"/>
            </a:endParaRPr>
          </a:p>
          <a:p>
            <a:endParaRPr lang="en-GB" dirty="0">
              <a:hlinkClick r:id="rId2"/>
            </a:endParaRPr>
          </a:p>
          <a:p>
            <a:r>
              <a:rPr lang="en-GB" dirty="0">
                <a:hlinkClick r:id="rId2"/>
              </a:rPr>
              <a:t>https://www.youtube.com/watch?v=UZTyvbmW92M</a:t>
            </a:r>
            <a:endParaRPr lang="en-GB" dirty="0"/>
          </a:p>
          <a:p>
            <a:endParaRPr lang="en-GB" dirty="0"/>
          </a:p>
        </p:txBody>
      </p:sp>
      <p:pic>
        <p:nvPicPr>
          <p:cNvPr id="5" name="Picture 4">
            <a:extLst>
              <a:ext uri="{FF2B5EF4-FFF2-40B4-BE49-F238E27FC236}">
                <a16:creationId xmlns:a16="http://schemas.microsoft.com/office/drawing/2014/main" id="{84624F1B-9404-6C75-A3B5-31080A24F9D0}"/>
              </a:ext>
            </a:extLst>
          </p:cNvPr>
          <p:cNvPicPr>
            <a:picLocks noChangeAspect="1"/>
          </p:cNvPicPr>
          <p:nvPr/>
        </p:nvPicPr>
        <p:blipFill>
          <a:blip r:embed="rId3"/>
          <a:stretch>
            <a:fillRect/>
          </a:stretch>
        </p:blipFill>
        <p:spPr>
          <a:xfrm>
            <a:off x="3089717" y="2132448"/>
            <a:ext cx="4852837" cy="853514"/>
          </a:xfrm>
          <a:prstGeom prst="rect">
            <a:avLst/>
          </a:prstGeom>
        </p:spPr>
      </p:pic>
    </p:spTree>
    <p:extLst>
      <p:ext uri="{BB962C8B-B14F-4D97-AF65-F5344CB8AC3E}">
        <p14:creationId xmlns:p14="http://schemas.microsoft.com/office/powerpoint/2010/main" val="3854342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CB4C2-9C35-043C-DB7B-3392D6A9CDE4}"/>
              </a:ext>
            </a:extLst>
          </p:cNvPr>
          <p:cNvSpPr>
            <a:spLocks noGrp="1"/>
          </p:cNvSpPr>
          <p:nvPr>
            <p:ph type="title"/>
          </p:nvPr>
        </p:nvSpPr>
        <p:spPr/>
        <p:txBody>
          <a:bodyPr/>
          <a:lstStyle/>
          <a:p>
            <a:r>
              <a:rPr lang="en-GB" dirty="0"/>
              <a:t>Finite and infinite mindset</a:t>
            </a:r>
          </a:p>
        </p:txBody>
      </p:sp>
      <p:sp>
        <p:nvSpPr>
          <p:cNvPr id="3" name="Content Placeholder 2">
            <a:extLst>
              <a:ext uri="{FF2B5EF4-FFF2-40B4-BE49-F238E27FC236}">
                <a16:creationId xmlns:a16="http://schemas.microsoft.com/office/drawing/2014/main" id="{DA45928D-8E64-5939-00F5-CD439F9AF42D}"/>
              </a:ext>
            </a:extLst>
          </p:cNvPr>
          <p:cNvSpPr>
            <a:spLocks noGrp="1"/>
          </p:cNvSpPr>
          <p:nvPr>
            <p:ph idx="1"/>
          </p:nvPr>
        </p:nvSpPr>
        <p:spPr/>
        <p:txBody>
          <a:bodyPr/>
          <a:lstStyle/>
          <a:p>
            <a:r>
              <a:rPr lang="en-GB" dirty="0"/>
              <a:t>Just Cause</a:t>
            </a:r>
          </a:p>
          <a:p>
            <a:r>
              <a:rPr lang="en-GB" dirty="0"/>
              <a:t>Trusting Team </a:t>
            </a:r>
          </a:p>
          <a:p>
            <a:r>
              <a:rPr lang="en-GB" dirty="0"/>
              <a:t>Worthy rival</a:t>
            </a:r>
          </a:p>
          <a:p>
            <a:r>
              <a:rPr lang="en-GB" dirty="0"/>
              <a:t>Capacity for existential flexibility</a:t>
            </a:r>
          </a:p>
          <a:p>
            <a:r>
              <a:rPr lang="en-GB" dirty="0"/>
              <a:t>Live infinite life</a:t>
            </a:r>
          </a:p>
          <a:p>
            <a:endParaRPr lang="en-GB" dirty="0"/>
          </a:p>
        </p:txBody>
      </p:sp>
    </p:spTree>
    <p:extLst>
      <p:ext uri="{BB962C8B-B14F-4D97-AF65-F5344CB8AC3E}">
        <p14:creationId xmlns:p14="http://schemas.microsoft.com/office/powerpoint/2010/main" val="1213965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A42FC-D304-B88A-5328-02819AB85298}"/>
              </a:ext>
            </a:extLst>
          </p:cNvPr>
          <p:cNvSpPr>
            <a:spLocks noGrp="1"/>
          </p:cNvSpPr>
          <p:nvPr>
            <p:ph type="title"/>
          </p:nvPr>
        </p:nvSpPr>
        <p:spPr/>
        <p:txBody>
          <a:bodyPr/>
          <a:lstStyle/>
          <a:p>
            <a:r>
              <a:rPr lang="en-GB" dirty="0"/>
              <a:t>Kurt Lewis Model</a:t>
            </a:r>
          </a:p>
        </p:txBody>
      </p:sp>
      <p:sp>
        <p:nvSpPr>
          <p:cNvPr id="3" name="Content Placeholder 2">
            <a:extLst>
              <a:ext uri="{FF2B5EF4-FFF2-40B4-BE49-F238E27FC236}">
                <a16:creationId xmlns:a16="http://schemas.microsoft.com/office/drawing/2014/main" id="{99646A7D-87ED-72D8-5381-7E3941E0B5B2}"/>
              </a:ext>
            </a:extLst>
          </p:cNvPr>
          <p:cNvSpPr>
            <a:spLocks noGrp="1"/>
          </p:cNvSpPr>
          <p:nvPr>
            <p:ph idx="1"/>
          </p:nvPr>
        </p:nvSpPr>
        <p:spPr/>
        <p:txBody>
          <a:bodyPr>
            <a:normAutofit lnSpcReduction="10000"/>
          </a:bodyPr>
          <a:lstStyle/>
          <a:p>
            <a:r>
              <a:rPr lang="en-US" dirty="0"/>
              <a:t>One of the cornerstone models for understanding organizational change was developed by Kurt Lewin back in the 1940s, and still holds true today. </a:t>
            </a:r>
          </a:p>
          <a:p>
            <a:r>
              <a:rPr lang="en-US" dirty="0"/>
              <a:t> His model is known as Unfreeze – Change – Refreeze, refers to the three-stage process of change he describes. • Kurt Lewin, a physicist as well as social scientist, explained organizational change using the analogy of changing the shape of a block of ice.</a:t>
            </a:r>
            <a:endParaRPr lang="en-GB" dirty="0"/>
          </a:p>
        </p:txBody>
      </p:sp>
    </p:spTree>
    <p:extLst>
      <p:ext uri="{BB962C8B-B14F-4D97-AF65-F5344CB8AC3E}">
        <p14:creationId xmlns:p14="http://schemas.microsoft.com/office/powerpoint/2010/main" val="3296494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6EB26-BA80-1D80-22BB-03BF23BA42B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87B2419-2437-D32B-376B-994A888C977C}"/>
              </a:ext>
            </a:extLst>
          </p:cNvPr>
          <p:cNvPicPr>
            <a:picLocks noGrp="1" noChangeAspect="1"/>
          </p:cNvPicPr>
          <p:nvPr>
            <p:ph idx="1"/>
          </p:nvPr>
        </p:nvPicPr>
        <p:blipFill rotWithShape="1">
          <a:blip r:embed="rId2"/>
          <a:srcRect l="24601" t="21166" r="4568" b="19561"/>
          <a:stretch/>
        </p:blipFill>
        <p:spPr>
          <a:xfrm>
            <a:off x="401283" y="274638"/>
            <a:ext cx="11389433" cy="5358410"/>
          </a:xfrm>
        </p:spPr>
      </p:pic>
    </p:spTree>
    <p:extLst>
      <p:ext uri="{BB962C8B-B14F-4D97-AF65-F5344CB8AC3E}">
        <p14:creationId xmlns:p14="http://schemas.microsoft.com/office/powerpoint/2010/main" val="1283938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CDA16-EC89-42EA-BE67-8D285A60D53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BB0928B6-A4FD-1FB7-7521-F581BD08C1FA}"/>
              </a:ext>
            </a:extLst>
          </p:cNvPr>
          <p:cNvPicPr>
            <a:picLocks noGrp="1" noChangeAspect="1"/>
          </p:cNvPicPr>
          <p:nvPr>
            <p:ph idx="1"/>
          </p:nvPr>
        </p:nvPicPr>
        <p:blipFill rotWithShape="1">
          <a:blip r:embed="rId3"/>
          <a:srcRect l="25561" t="22352" r="4963" b="6465"/>
          <a:stretch/>
        </p:blipFill>
        <p:spPr>
          <a:xfrm>
            <a:off x="1784195" y="675003"/>
            <a:ext cx="8623610" cy="4967516"/>
          </a:xfrm>
        </p:spPr>
      </p:pic>
    </p:spTree>
    <p:extLst>
      <p:ext uri="{BB962C8B-B14F-4D97-AF65-F5344CB8AC3E}">
        <p14:creationId xmlns:p14="http://schemas.microsoft.com/office/powerpoint/2010/main" val="2074241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2B0E9-E5DA-C070-F6A7-7D2C5BD18BC1}"/>
              </a:ext>
            </a:extLst>
          </p:cNvPr>
          <p:cNvSpPr>
            <a:spLocks noGrp="1"/>
          </p:cNvSpPr>
          <p:nvPr>
            <p:ph type="title"/>
          </p:nvPr>
        </p:nvSpPr>
        <p:spPr/>
        <p:txBody>
          <a:bodyPr/>
          <a:lstStyle/>
          <a:p>
            <a:r>
              <a:rPr lang="en-GB" dirty="0"/>
              <a:t>Three stage model</a:t>
            </a:r>
          </a:p>
        </p:txBody>
      </p:sp>
      <p:sp>
        <p:nvSpPr>
          <p:cNvPr id="3" name="Content Placeholder 2">
            <a:extLst>
              <a:ext uri="{FF2B5EF4-FFF2-40B4-BE49-F238E27FC236}">
                <a16:creationId xmlns:a16="http://schemas.microsoft.com/office/drawing/2014/main" id="{94C9258D-A7CA-AF2B-D08F-425A90D20E5F}"/>
              </a:ext>
            </a:extLst>
          </p:cNvPr>
          <p:cNvSpPr>
            <a:spLocks noGrp="1"/>
          </p:cNvSpPr>
          <p:nvPr>
            <p:ph idx="1"/>
          </p:nvPr>
        </p:nvSpPr>
        <p:spPr/>
        <p:txBody>
          <a:bodyPr>
            <a:normAutofit fontScale="77500" lnSpcReduction="20000"/>
          </a:bodyPr>
          <a:lstStyle/>
          <a:p>
            <a:r>
              <a:rPr lang="en-US" dirty="0"/>
              <a:t>Unfreezing is the process which involves finding a method of making it possible for people to let go of an old pattern that was counterproductive in some way. </a:t>
            </a:r>
          </a:p>
          <a:p>
            <a:r>
              <a:rPr lang="en-US" dirty="0"/>
              <a:t>Unfreezing is necessary to overcome the strains of individual resistance and group conformity. </a:t>
            </a:r>
          </a:p>
          <a:p>
            <a:r>
              <a:rPr lang="en-US" dirty="0"/>
              <a:t>Unfreezing can be achieved by the use of these three methods.</a:t>
            </a:r>
          </a:p>
          <a:p>
            <a:pPr marL="0" indent="0">
              <a:buNone/>
            </a:pPr>
            <a:r>
              <a:rPr lang="en-US" dirty="0"/>
              <a:t> – Increase the driving forces that direct behavior away from the existing situation or status quo. </a:t>
            </a:r>
          </a:p>
          <a:p>
            <a:pPr marL="0" indent="0">
              <a:buNone/>
            </a:pPr>
            <a:r>
              <a:rPr lang="en-US" dirty="0"/>
              <a:t>– Decrease the restraining forces that negatively affect the movement from the existing equilibrium. </a:t>
            </a:r>
          </a:p>
          <a:p>
            <a:pPr marL="0" indent="0">
              <a:buNone/>
            </a:pPr>
            <a:r>
              <a:rPr lang="en-US" dirty="0"/>
              <a:t>– Find a combination of the two methods listed above.</a:t>
            </a:r>
            <a:endParaRPr lang="en-GB" dirty="0"/>
          </a:p>
        </p:txBody>
      </p:sp>
    </p:spTree>
    <p:extLst>
      <p:ext uri="{BB962C8B-B14F-4D97-AF65-F5344CB8AC3E}">
        <p14:creationId xmlns:p14="http://schemas.microsoft.com/office/powerpoint/2010/main" val="2532924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CB602-294D-C29F-F30D-DBCF3DFF242C}"/>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77F60965-DF99-BF0D-A0B4-2F6D56976DB4}"/>
              </a:ext>
            </a:extLst>
          </p:cNvPr>
          <p:cNvSpPr>
            <a:spLocks noGrp="1"/>
          </p:cNvSpPr>
          <p:nvPr>
            <p:ph idx="1"/>
          </p:nvPr>
        </p:nvSpPr>
        <p:spPr>
          <a:xfrm>
            <a:off x="609600" y="1600201"/>
            <a:ext cx="10786946" cy="4220736"/>
          </a:xfrm>
        </p:spPr>
        <p:txBody>
          <a:bodyPr>
            <a:normAutofit fontScale="77500" lnSpcReduction="20000"/>
          </a:bodyPr>
          <a:lstStyle/>
          <a:p>
            <a:r>
              <a:rPr lang="en-US" dirty="0"/>
              <a:t>Movement stage involves a process of change in thoughts, feeling, behavior, or all three, that is in some way more liberating or more productive. </a:t>
            </a:r>
          </a:p>
          <a:p>
            <a:r>
              <a:rPr lang="en-US" dirty="0"/>
              <a:t>Once team members have opened up their minds, change can start. The change process can be dynamic and, if it is to be effective, it will probably take some time and involve a transition period. </a:t>
            </a:r>
          </a:p>
          <a:p>
            <a:r>
              <a:rPr lang="en-US" dirty="0"/>
              <a:t>In order to gain efficiency, people will have to take on new tasks and responsibilities, which entail a learning curve that will at first slow the organization down. </a:t>
            </a:r>
          </a:p>
          <a:p>
            <a:r>
              <a:rPr lang="en-US" dirty="0"/>
              <a:t>A change process has to be viewed as an investment, both in terms of time and the allocation of resources: after the new organization and processes have been rolled out.</a:t>
            </a:r>
            <a:endParaRPr lang="en-GB" dirty="0"/>
          </a:p>
        </p:txBody>
      </p:sp>
    </p:spTree>
    <p:extLst>
      <p:ext uri="{BB962C8B-B14F-4D97-AF65-F5344CB8AC3E}">
        <p14:creationId xmlns:p14="http://schemas.microsoft.com/office/powerpoint/2010/main" val="4192142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86B72-9A94-172D-16C1-D2D6C3AAFA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FC6F98-FC8A-8F96-A3E8-115A61D8AA49}"/>
              </a:ext>
            </a:extLst>
          </p:cNvPr>
          <p:cNvSpPr>
            <a:spLocks noGrp="1"/>
          </p:cNvSpPr>
          <p:nvPr>
            <p:ph idx="1"/>
          </p:nvPr>
        </p:nvSpPr>
        <p:spPr/>
        <p:txBody>
          <a:bodyPr>
            <a:normAutofit/>
          </a:bodyPr>
          <a:lstStyle/>
          <a:p>
            <a:r>
              <a:rPr lang="en-US" dirty="0"/>
              <a:t>Change will only reach its full effect if it’s made permanent. Once the organizational changes have been made and the structure has regained its effectiveness, efforts should be made to cement them and make sure the new organization reaches the standard. </a:t>
            </a:r>
          </a:p>
          <a:p>
            <a:r>
              <a:rPr lang="en-US" dirty="0"/>
              <a:t>“Re-freezing” gives people the opportunity to thrive in the new organization and take full advantage of the change.</a:t>
            </a:r>
            <a:endParaRPr lang="en-GB" dirty="0"/>
          </a:p>
        </p:txBody>
      </p:sp>
    </p:spTree>
    <p:extLst>
      <p:ext uri="{BB962C8B-B14F-4D97-AF65-F5344CB8AC3E}">
        <p14:creationId xmlns:p14="http://schemas.microsoft.com/office/powerpoint/2010/main" val="501115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F9B9-D302-AFB9-66AB-B73788BA13F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0C7CAAA-3F74-1537-70A3-F6B5111FDD93}"/>
              </a:ext>
            </a:extLst>
          </p:cNvPr>
          <p:cNvPicPr>
            <a:picLocks noGrp="1" noChangeAspect="1"/>
          </p:cNvPicPr>
          <p:nvPr>
            <p:ph idx="1"/>
          </p:nvPr>
        </p:nvPicPr>
        <p:blipFill rotWithShape="1">
          <a:blip r:embed="rId3"/>
          <a:srcRect l="27161" t="26338" r="5923" b="8173"/>
          <a:stretch/>
        </p:blipFill>
        <p:spPr>
          <a:xfrm>
            <a:off x="2014654" y="905758"/>
            <a:ext cx="8162692" cy="4491433"/>
          </a:xfrm>
        </p:spPr>
      </p:pic>
    </p:spTree>
    <p:extLst>
      <p:ext uri="{BB962C8B-B14F-4D97-AF65-F5344CB8AC3E}">
        <p14:creationId xmlns:p14="http://schemas.microsoft.com/office/powerpoint/2010/main" val="2727463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79144-03DE-0CE3-C3C1-2A6F65D9A3B4}"/>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3410D47F-BDD9-EB0B-1C4A-E62F2A350F0A}"/>
              </a:ext>
            </a:extLst>
          </p:cNvPr>
          <p:cNvSpPr>
            <a:spLocks noGrp="1"/>
          </p:cNvSpPr>
          <p:nvPr>
            <p:ph idx="1"/>
          </p:nvPr>
        </p:nvSpPr>
        <p:spPr/>
        <p:txBody>
          <a:bodyPr/>
          <a:lstStyle/>
          <a:p>
            <a:r>
              <a:rPr lang="en-US" dirty="0"/>
              <a:t>The </a:t>
            </a:r>
            <a:r>
              <a:rPr lang="en-US" dirty="0" err="1"/>
              <a:t>Rodericks</a:t>
            </a:r>
            <a:r>
              <a:rPr lang="en-US" dirty="0"/>
              <a:t> dental practice had three divisional offices in the Northampton, Coventry, and </a:t>
            </a:r>
            <a:r>
              <a:rPr lang="en-US" dirty="0" err="1"/>
              <a:t>Aylesnury</a:t>
            </a:r>
            <a:r>
              <a:rPr lang="en-US" dirty="0"/>
              <a:t>. </a:t>
            </a:r>
          </a:p>
          <a:p>
            <a:pPr marL="0" indent="0">
              <a:buNone/>
            </a:pPr>
            <a:r>
              <a:rPr lang="en-US" dirty="0"/>
              <a:t>• The decision was made to consolidate the divisions into a single regional office to be located in Aylesbury. </a:t>
            </a:r>
          </a:p>
          <a:p>
            <a:pPr marL="0" indent="0">
              <a:buNone/>
            </a:pPr>
            <a:r>
              <a:rPr lang="en-US" dirty="0"/>
              <a:t>• The reorganization meant transferring over 150 employees, eliminating some duplicate managerial positions, and instituting a new hierarchy of commands </a:t>
            </a:r>
            <a:endParaRPr lang="en-GB" dirty="0"/>
          </a:p>
        </p:txBody>
      </p:sp>
    </p:spTree>
    <p:extLst>
      <p:ext uri="{BB962C8B-B14F-4D97-AF65-F5344CB8AC3E}">
        <p14:creationId xmlns:p14="http://schemas.microsoft.com/office/powerpoint/2010/main" val="21807894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AC591-5E9B-BEC7-B399-23D7E5BAB3C5}"/>
              </a:ext>
            </a:extLst>
          </p:cNvPr>
          <p:cNvSpPr>
            <a:spLocks noGrp="1"/>
          </p:cNvSpPr>
          <p:nvPr>
            <p:ph type="title"/>
          </p:nvPr>
        </p:nvSpPr>
        <p:spPr/>
        <p:txBody>
          <a:bodyPr/>
          <a:lstStyle/>
          <a:p>
            <a:r>
              <a:rPr lang="en-GB" dirty="0"/>
              <a:t>UNFREEZING</a:t>
            </a:r>
          </a:p>
        </p:txBody>
      </p:sp>
      <p:sp>
        <p:nvSpPr>
          <p:cNvPr id="3" name="Content Placeholder 2">
            <a:extLst>
              <a:ext uri="{FF2B5EF4-FFF2-40B4-BE49-F238E27FC236}">
                <a16:creationId xmlns:a16="http://schemas.microsoft.com/office/drawing/2014/main" id="{DD0DF361-E17A-9260-39E8-64DD3612A25E}"/>
              </a:ext>
            </a:extLst>
          </p:cNvPr>
          <p:cNvSpPr>
            <a:spLocks noGrp="1"/>
          </p:cNvSpPr>
          <p:nvPr>
            <p:ph idx="1"/>
          </p:nvPr>
        </p:nvSpPr>
        <p:spPr/>
        <p:txBody>
          <a:bodyPr>
            <a:normAutofit fontScale="92500" lnSpcReduction="20000"/>
          </a:bodyPr>
          <a:lstStyle/>
          <a:p>
            <a:r>
              <a:rPr lang="en-US" dirty="0"/>
              <a:t>The status quo can be considered to be an equilibrium state. To move from this equilibrium to overcome the pressures of both individual resistance and group conformity unfreezing is necessary. It can be achieved in one of three ways. </a:t>
            </a:r>
          </a:p>
          <a:p>
            <a:r>
              <a:rPr lang="en-US" dirty="0"/>
              <a:t>The driving forces, which direct behavior away from the status quo, can be increased. </a:t>
            </a:r>
          </a:p>
          <a:p>
            <a:r>
              <a:rPr lang="en-US" dirty="0"/>
              <a:t>The restraining forces, which hinder movement from the existing equilibrium, can be decreased. </a:t>
            </a:r>
          </a:p>
          <a:p>
            <a:r>
              <a:rPr lang="en-US" dirty="0"/>
              <a:t>A third alternative is to combine the first two approaches.</a:t>
            </a:r>
            <a:endParaRPr lang="en-GB" dirty="0"/>
          </a:p>
        </p:txBody>
      </p:sp>
    </p:spTree>
    <p:extLst>
      <p:ext uri="{BB962C8B-B14F-4D97-AF65-F5344CB8AC3E}">
        <p14:creationId xmlns:p14="http://schemas.microsoft.com/office/powerpoint/2010/main" val="3549329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DE13B-52AA-4303-1123-5E3B8ECF98BA}"/>
              </a:ext>
            </a:extLst>
          </p:cNvPr>
          <p:cNvSpPr>
            <a:spLocks noGrp="1"/>
          </p:cNvSpPr>
          <p:nvPr>
            <p:ph type="title"/>
          </p:nvPr>
        </p:nvSpPr>
        <p:spPr/>
        <p:txBody>
          <a:bodyPr/>
          <a:lstStyle/>
          <a:p>
            <a:r>
              <a:rPr lang="en-GB" dirty="0"/>
              <a:t>Movement</a:t>
            </a:r>
          </a:p>
        </p:txBody>
      </p:sp>
      <p:sp>
        <p:nvSpPr>
          <p:cNvPr id="3" name="Content Placeholder 2">
            <a:extLst>
              <a:ext uri="{FF2B5EF4-FFF2-40B4-BE49-F238E27FC236}">
                <a16:creationId xmlns:a16="http://schemas.microsoft.com/office/drawing/2014/main" id="{EB78668B-F9E3-8733-E719-87C39624639E}"/>
              </a:ext>
            </a:extLst>
          </p:cNvPr>
          <p:cNvSpPr>
            <a:spLocks noGrp="1"/>
          </p:cNvSpPr>
          <p:nvPr>
            <p:ph idx="1"/>
          </p:nvPr>
        </p:nvSpPr>
        <p:spPr/>
        <p:txBody>
          <a:bodyPr>
            <a:normAutofit fontScale="92500" lnSpcReduction="20000"/>
          </a:bodyPr>
          <a:lstStyle/>
          <a:p>
            <a:r>
              <a:rPr lang="en-US" dirty="0"/>
              <a:t>The </a:t>
            </a:r>
            <a:r>
              <a:rPr lang="en-US" dirty="0" err="1"/>
              <a:t>Rodericks</a:t>
            </a:r>
            <a:r>
              <a:rPr lang="en-US" dirty="0"/>
              <a:t> company’s management could expect employee resistance to the consolidation. To deal with that resistance, management could use positive incentive to encourage employees to accept the change, such as these; </a:t>
            </a:r>
          </a:p>
          <a:p>
            <a:pPr marL="0" indent="0">
              <a:buNone/>
            </a:pPr>
            <a:r>
              <a:rPr lang="en-US" dirty="0"/>
              <a:t>• Increase in pay can be offered to those who accept the transfer. </a:t>
            </a:r>
          </a:p>
          <a:p>
            <a:pPr marL="0" indent="0">
              <a:buNone/>
            </a:pPr>
            <a:r>
              <a:rPr lang="en-US" dirty="0"/>
              <a:t>• The company can pay liberal moving expenses. </a:t>
            </a:r>
          </a:p>
          <a:p>
            <a:pPr marL="0" indent="0">
              <a:buNone/>
            </a:pPr>
            <a:r>
              <a:rPr lang="en-US" dirty="0"/>
              <a:t>• Management might offer low cost mortgage funds to allow employees to buy new homes in San Francisco.</a:t>
            </a:r>
          </a:p>
          <a:p>
            <a:endParaRPr lang="en-GB" dirty="0"/>
          </a:p>
        </p:txBody>
      </p:sp>
    </p:spTree>
    <p:extLst>
      <p:ext uri="{BB962C8B-B14F-4D97-AF65-F5344CB8AC3E}">
        <p14:creationId xmlns:p14="http://schemas.microsoft.com/office/powerpoint/2010/main" val="1497993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F0033-D305-4E02-095E-08B812CCAD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72D814-0875-B614-A0D3-14829869DDC3}"/>
              </a:ext>
            </a:extLst>
          </p:cNvPr>
          <p:cNvSpPr>
            <a:spLocks noGrp="1"/>
          </p:cNvSpPr>
          <p:nvPr>
            <p:ph idx="1"/>
          </p:nvPr>
        </p:nvSpPr>
        <p:spPr/>
        <p:txBody>
          <a:bodyPr>
            <a:normAutofit fontScale="85000" lnSpcReduction="20000"/>
          </a:bodyPr>
          <a:lstStyle/>
          <a:p>
            <a:r>
              <a:rPr lang="en-US" dirty="0"/>
              <a:t>Employees could be counseled individually. Each employee’s concerns and apprehensions could be heard and specifically clarified. • Assuming that most of the fears are unjustified, the counselor could assure the employees that there was nothing to fear and then demonstrate, through tangible evidence, that restraining forces are unwarranted. • If resistance is extremely high, management mat have to resort to both reducing resistance and increasing the attractiveness of the alternative if the unfreezing is to be successful. • To be effective, change has to happen quickly. Organizations that build up to change do less well than those that get to and through the movement stage quickly</a:t>
            </a:r>
            <a:endParaRPr lang="en-GB" dirty="0"/>
          </a:p>
        </p:txBody>
      </p:sp>
    </p:spTree>
    <p:extLst>
      <p:ext uri="{BB962C8B-B14F-4D97-AF65-F5344CB8AC3E}">
        <p14:creationId xmlns:p14="http://schemas.microsoft.com/office/powerpoint/2010/main" val="5220871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75C2-D832-F8DC-9204-296AD0B98739}"/>
              </a:ext>
            </a:extLst>
          </p:cNvPr>
          <p:cNvSpPr>
            <a:spLocks noGrp="1"/>
          </p:cNvSpPr>
          <p:nvPr>
            <p:ph type="title"/>
          </p:nvPr>
        </p:nvSpPr>
        <p:spPr/>
        <p:txBody>
          <a:bodyPr/>
          <a:lstStyle/>
          <a:p>
            <a:r>
              <a:rPr lang="en-GB" dirty="0"/>
              <a:t>Refreezing</a:t>
            </a:r>
          </a:p>
        </p:txBody>
      </p:sp>
      <p:sp>
        <p:nvSpPr>
          <p:cNvPr id="3" name="Content Placeholder 2">
            <a:extLst>
              <a:ext uri="{FF2B5EF4-FFF2-40B4-BE49-F238E27FC236}">
                <a16:creationId xmlns:a16="http://schemas.microsoft.com/office/drawing/2014/main" id="{B163F173-5487-3136-4173-CC58AF8AEACA}"/>
              </a:ext>
            </a:extLst>
          </p:cNvPr>
          <p:cNvSpPr>
            <a:spLocks noGrp="1"/>
          </p:cNvSpPr>
          <p:nvPr>
            <p:ph idx="1"/>
          </p:nvPr>
        </p:nvSpPr>
        <p:spPr/>
        <p:txBody>
          <a:bodyPr>
            <a:normAutofit lnSpcReduction="10000"/>
          </a:bodyPr>
          <a:lstStyle/>
          <a:p>
            <a:r>
              <a:rPr lang="en-US" dirty="0"/>
              <a:t>Once the consolidation change has been implemented, if it is to be successful, the new situation needs to be refrozen so that it can be sustained over time. • Unless this last step is taken, there is a very high chance that the change will be short lived and that employees will attempt to revert to the previous equilibrium state. • The objective of refreezing, then, is to stabilize the new situation by balancing the driving and restraining forces.</a:t>
            </a:r>
            <a:endParaRPr lang="en-GB" dirty="0"/>
          </a:p>
        </p:txBody>
      </p:sp>
    </p:spTree>
    <p:extLst>
      <p:ext uri="{BB962C8B-B14F-4D97-AF65-F5344CB8AC3E}">
        <p14:creationId xmlns:p14="http://schemas.microsoft.com/office/powerpoint/2010/main" val="41411239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743FD-0147-A6BC-9D60-C06C47DB1F20}"/>
              </a:ext>
            </a:extLst>
          </p:cNvPr>
          <p:cNvSpPr>
            <a:spLocks noGrp="1"/>
          </p:cNvSpPr>
          <p:nvPr>
            <p:ph type="title"/>
          </p:nvPr>
        </p:nvSpPr>
        <p:spPr/>
        <p:txBody>
          <a:bodyPr/>
          <a:lstStyle/>
          <a:p>
            <a:r>
              <a:rPr lang="en-GB" dirty="0"/>
              <a:t>Kahoot!!!!!</a:t>
            </a:r>
          </a:p>
        </p:txBody>
      </p:sp>
      <p:pic>
        <p:nvPicPr>
          <p:cNvPr id="1026" name="Picture 2" descr="Cursed Kahoot : cursedcomments">
            <a:extLst>
              <a:ext uri="{FF2B5EF4-FFF2-40B4-BE49-F238E27FC236}">
                <a16:creationId xmlns:a16="http://schemas.microsoft.com/office/drawing/2014/main" id="{929D85AC-8CB5-E17F-6B51-67A9A713383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771" b="32145"/>
          <a:stretch/>
        </p:blipFill>
        <p:spPr bwMode="auto">
          <a:xfrm>
            <a:off x="2757466" y="1535906"/>
            <a:ext cx="6677068" cy="378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232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8CD2-474C-46E6-032E-443F857107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0AC7CD-D582-1DEF-D2FD-61FB7C41E4E9}"/>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dirty="0"/>
              <a:t>Thank you any question</a:t>
            </a:r>
          </a:p>
        </p:txBody>
      </p:sp>
    </p:spTree>
    <p:extLst>
      <p:ext uri="{BB962C8B-B14F-4D97-AF65-F5344CB8AC3E}">
        <p14:creationId xmlns:p14="http://schemas.microsoft.com/office/powerpoint/2010/main" val="6126404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DC62-80B1-A59F-D903-E2B0B4F493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CC7BEB-1C87-0C52-CCE4-040990B97820}"/>
              </a:ext>
            </a:extLst>
          </p:cNvPr>
          <p:cNvSpPr>
            <a:spLocks noGrp="1"/>
          </p:cNvSpPr>
          <p:nvPr>
            <p:ph idx="1"/>
          </p:nvPr>
        </p:nvSpPr>
        <p:spPr>
          <a:xfrm>
            <a:off x="609600" y="1600200"/>
            <a:ext cx="10972800" cy="4265341"/>
          </a:xfrm>
        </p:spPr>
        <p:txBody>
          <a:bodyPr>
            <a:normAutofit fontScale="47500" lnSpcReduction="20000"/>
          </a:bodyPr>
          <a:lstStyle/>
          <a:p>
            <a:pPr algn="l"/>
            <a:r>
              <a:rPr lang="en-US" b="1" i="0" dirty="0">
                <a:solidFill>
                  <a:srgbClr val="1F1F1F"/>
                </a:solidFill>
                <a:effectLst/>
                <a:latin typeface="unset"/>
              </a:rPr>
              <a:t>Required</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3"/>
              </a:rPr>
              <a:t>Connors, R., &amp; Smith T. (2011). The complete summary: Change the culture, change the game.</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4"/>
              </a:rPr>
              <a:t>Clarke, J. (2010). </a:t>
            </a:r>
            <a:r>
              <a:rPr lang="en-US" b="0" i="0" u="sng" dirty="0" err="1">
                <a:solidFill>
                  <a:srgbClr val="0056D2"/>
                </a:solidFill>
                <a:effectLst/>
                <a:latin typeface="Source Sans Pro" panose="020B0503030403020204" pitchFamily="34" charset="0"/>
                <a:hlinkClick r:id="rId4"/>
              </a:rPr>
              <a:t>TEDxPerth</a:t>
            </a:r>
            <a:r>
              <a:rPr lang="en-US" b="0" i="0" u="sng" dirty="0">
                <a:solidFill>
                  <a:srgbClr val="0056D2"/>
                </a:solidFill>
                <a:effectLst/>
                <a:latin typeface="Source Sans Pro" panose="020B0503030403020204" pitchFamily="34" charset="0"/>
                <a:hlinkClick r:id="rId4"/>
              </a:rPr>
              <a:t>, Embracing change.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Video.</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5"/>
              </a:rPr>
              <a:t>Latour, S. M. &amp; </a:t>
            </a:r>
            <a:r>
              <a:rPr lang="en-US" b="0" i="0" u="sng" dirty="0" err="1">
                <a:solidFill>
                  <a:srgbClr val="0056D2"/>
                </a:solidFill>
                <a:effectLst/>
                <a:latin typeface="Source Sans Pro" panose="020B0503030403020204" pitchFamily="34" charset="0"/>
                <a:hlinkClick r:id="rId5"/>
              </a:rPr>
              <a:t>Rast</a:t>
            </a:r>
            <a:r>
              <a:rPr lang="en-US" b="0" i="0" u="sng" dirty="0">
                <a:solidFill>
                  <a:srgbClr val="0056D2"/>
                </a:solidFill>
                <a:effectLst/>
                <a:latin typeface="Source Sans Pro" panose="020B0503030403020204" pitchFamily="34" charset="0"/>
                <a:hlinkClick r:id="rId5"/>
              </a:rPr>
              <a:t>, V.J. (2004). Dynamic followership: The prerequisite for effective leadership.</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The authors are military officers and reference the air force but the article captures the issues related to followership in general.</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6"/>
              </a:rPr>
              <a:t>Robertson, C. (2016). </a:t>
            </a:r>
            <a:r>
              <a:rPr lang="en-US" b="0" i="0" u="sng" dirty="0" err="1">
                <a:solidFill>
                  <a:srgbClr val="0056D2"/>
                </a:solidFill>
                <a:effectLst/>
                <a:latin typeface="Source Sans Pro" panose="020B0503030403020204" pitchFamily="34" charset="0"/>
                <a:hlinkClick r:id="rId6"/>
              </a:rPr>
              <a:t>Youinachangingworld</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This is a very thoughtful analysis of Kegan’s work in consciousness development that Kegan considers foundational to knowing who you are as a leader. It is the work of several contributors in a wiki style of document.</a:t>
            </a:r>
            <a:endParaRPr lang="en-US" b="0" i="0" dirty="0">
              <a:solidFill>
                <a:srgbClr val="1F1F1F"/>
              </a:solidFill>
              <a:effectLst/>
              <a:latin typeface="Source Sans Pro" panose="020B0503030403020204" pitchFamily="34" charset="0"/>
            </a:endParaRPr>
          </a:p>
          <a:p>
            <a:pPr algn="l"/>
            <a:r>
              <a:rPr lang="en-US" b="1" i="0" dirty="0">
                <a:solidFill>
                  <a:srgbClr val="1F1F1F"/>
                </a:solidFill>
                <a:effectLst/>
                <a:latin typeface="unset"/>
              </a:rPr>
              <a:t>Recommended</a:t>
            </a:r>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Heifetz, R. (1994). Leadership without easy answers. Harvard University Press: Cambridge, MA.</a:t>
            </a:r>
          </a:p>
          <a:p>
            <a:pPr algn="l"/>
            <a:r>
              <a:rPr lang="en-US" b="0" i="0" dirty="0">
                <a:solidFill>
                  <a:srgbClr val="1F1F1F"/>
                </a:solidFill>
                <a:effectLst/>
                <a:latin typeface="Source Sans Pro" panose="020B0503030403020204" pitchFamily="34" charset="0"/>
              </a:rPr>
              <a:t>Kegan, R. &amp; Lahey, L. (2009). Immunity to change. Harvard Business Press: Boston, MA.</a:t>
            </a:r>
          </a:p>
          <a:p>
            <a:pPr algn="l"/>
            <a:r>
              <a:rPr lang="en-US" b="0" i="0" u="sng" dirty="0">
                <a:solidFill>
                  <a:srgbClr val="0056D2"/>
                </a:solidFill>
                <a:effectLst/>
                <a:latin typeface="Source Sans Pro" panose="020B0503030403020204" pitchFamily="34" charset="0"/>
                <a:hlinkClick r:id="rId7"/>
              </a:rPr>
              <a:t>Kotter International. (2016). The 8-step process for leading change.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On the page that comes up you can order a free </a:t>
            </a:r>
            <a:r>
              <a:rPr lang="en-US" b="0" i="1" dirty="0" err="1">
                <a:solidFill>
                  <a:srgbClr val="1F1F1F"/>
                </a:solidFill>
                <a:effectLst/>
                <a:latin typeface="Source Sans Pro" panose="020B0503030403020204" pitchFamily="34" charset="0"/>
              </a:rPr>
              <a:t>ebook</a:t>
            </a:r>
            <a:r>
              <a:rPr lang="en-US" b="0" i="1" dirty="0">
                <a:solidFill>
                  <a:srgbClr val="1F1F1F"/>
                </a:solidFill>
                <a:effectLst/>
                <a:latin typeface="Source Sans Pro" panose="020B0503030403020204" pitchFamily="34" charset="0"/>
              </a:rPr>
              <a:t> on the Kotter change process.</a:t>
            </a:r>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Maurer, R. (2010). Beyond the wall of resistance. 2</a:t>
            </a:r>
            <a:r>
              <a:rPr lang="en-US" b="0" i="0" baseline="30000" dirty="0">
                <a:solidFill>
                  <a:srgbClr val="1F1F1F"/>
                </a:solidFill>
                <a:effectLst/>
                <a:latin typeface="Source Sans Pro" panose="020B0503030403020204" pitchFamily="34" charset="0"/>
              </a:rPr>
              <a:t>nd</a:t>
            </a:r>
            <a:r>
              <a:rPr lang="en-US" b="0" i="0" dirty="0">
                <a:solidFill>
                  <a:srgbClr val="1F1F1F"/>
                </a:solidFill>
                <a:effectLst/>
                <a:latin typeface="Source Sans Pro" panose="020B0503030403020204" pitchFamily="34" charset="0"/>
              </a:rPr>
              <a:t> ed. Bard Press: Austin, Tx.</a:t>
            </a:r>
          </a:p>
          <a:p>
            <a:pPr algn="l"/>
            <a:r>
              <a:rPr lang="en-US" b="0" i="0" dirty="0">
                <a:solidFill>
                  <a:srgbClr val="1F1F1F"/>
                </a:solidFill>
                <a:effectLst/>
                <a:latin typeface="Source Sans Pro" panose="020B0503030403020204" pitchFamily="34" charset="0"/>
              </a:rPr>
              <a:t>Rath, T. &amp; Conchie, B. (2013). Strengths based leadership, 1</a:t>
            </a:r>
            <a:r>
              <a:rPr lang="en-US" b="0" i="0" baseline="30000" dirty="0">
                <a:solidFill>
                  <a:srgbClr val="1F1F1F"/>
                </a:solidFill>
                <a:effectLst/>
                <a:latin typeface="Source Sans Pro" panose="020B0503030403020204" pitchFamily="34" charset="0"/>
              </a:rPr>
              <a:t>st</a:t>
            </a:r>
            <a:r>
              <a:rPr lang="en-US" b="0" i="0" dirty="0">
                <a:solidFill>
                  <a:srgbClr val="1F1F1F"/>
                </a:solidFill>
                <a:effectLst/>
                <a:latin typeface="Source Sans Pro" panose="020B0503030403020204" pitchFamily="34" charset="0"/>
              </a:rPr>
              <a:t> ed. Gallup Press.</a:t>
            </a:r>
          </a:p>
          <a:p>
            <a:pPr algn="l"/>
            <a:r>
              <a:rPr lang="en-US" b="0" i="0" u="sng" dirty="0">
                <a:solidFill>
                  <a:srgbClr val="0056D2"/>
                </a:solidFill>
                <a:effectLst/>
                <a:latin typeface="Source Sans Pro" panose="020B0503030403020204" pitchFamily="34" charset="0"/>
                <a:hlinkClick r:id="rId8"/>
              </a:rPr>
              <a:t>Scott, T., Mannion, R., Davies, H., &amp; Marshall, M. (2003). Implementing culture change in health care: theory and practice.</a:t>
            </a:r>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Senge, P. (1990). The fifth discipline: The art and practice of the learning organization, Doubleday: New York.</a:t>
            </a:r>
            <a:r>
              <a:rPr lang="en-GB" b="0" i="0" dirty="0">
                <a:solidFill>
                  <a:srgbClr val="1F1F1F"/>
                </a:solidFill>
                <a:effectLst/>
                <a:latin typeface="Source Sans Pro" panose="020B0503030403020204" pitchFamily="34" charset="0"/>
              </a:rPr>
              <a:t>.</a:t>
            </a:r>
            <a:endParaRPr lang="en-US" b="0" i="0" dirty="0">
              <a:solidFill>
                <a:srgbClr val="1F1F1F"/>
              </a:solidFill>
              <a:effectLst/>
              <a:latin typeface="Source Sans Pro" panose="020B0503030403020204" pitchFamily="34" charset="0"/>
            </a:endParaRPr>
          </a:p>
        </p:txBody>
      </p:sp>
    </p:spTree>
    <p:extLst>
      <p:ext uri="{BB962C8B-B14F-4D97-AF65-F5344CB8AC3E}">
        <p14:creationId xmlns:p14="http://schemas.microsoft.com/office/powerpoint/2010/main" val="31492281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2905</TotalTime>
  <Words>1988</Words>
  <Application>Microsoft Office PowerPoint</Application>
  <PresentationFormat>Widescreen</PresentationFormat>
  <Paragraphs>108</Paragraphs>
  <Slides>30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ElsevierGulliver</vt:lpstr>
      <vt:lpstr>Myriad Pro</vt:lpstr>
      <vt:lpstr>Source Sans Pro</vt:lpstr>
      <vt:lpstr>unset</vt:lpstr>
      <vt:lpstr>Wingdings</vt:lpstr>
      <vt:lpstr>20140311PresentationUWTSDTemplate</vt:lpstr>
      <vt:lpstr>  Quality Assurance and Service Improvements      Dr Fahad Khan PhD (Medical sciences), Msc in Public health BDS (Bachelor of Dentistry) Diploma in Public health, Diploma in Epidemiology </vt:lpstr>
      <vt:lpstr>Learning outcomes</vt:lpstr>
      <vt:lpstr>Module Summary</vt:lpstr>
      <vt:lpstr>Aims of the Session</vt:lpstr>
      <vt:lpstr>What leadership means to you??????</vt:lpstr>
      <vt:lpstr>Theories of leadership </vt:lpstr>
      <vt:lpstr>Leadership in modern healthcare settings </vt:lpstr>
      <vt:lpstr>PowerPoint Presentation</vt:lpstr>
      <vt:lpstr>PowerPoint Presentation</vt:lpstr>
      <vt:lpstr>Leadership tools and programmes in healthcare </vt:lpstr>
      <vt:lpstr>SO what you think What leadership is all about…..</vt:lpstr>
      <vt:lpstr>Activity</vt:lpstr>
      <vt:lpstr>Leadership</vt:lpstr>
      <vt:lpstr>Finite and infinite mindset</vt:lpstr>
      <vt:lpstr>Kurt Lewis Model</vt:lpstr>
      <vt:lpstr>PowerPoint Presentation</vt:lpstr>
      <vt:lpstr>PowerPoint Presentation</vt:lpstr>
      <vt:lpstr>Three stage model</vt:lpstr>
      <vt:lpstr> </vt:lpstr>
      <vt:lpstr>PowerPoint Presentation</vt:lpstr>
      <vt:lpstr>PowerPoint Presentation</vt:lpstr>
      <vt:lpstr>Case study</vt:lpstr>
      <vt:lpstr>UNFREEZING</vt:lpstr>
      <vt:lpstr>Movement</vt:lpstr>
      <vt:lpstr>PowerPoint Presentation</vt:lpstr>
      <vt:lpstr>Refreezing</vt:lpstr>
      <vt:lpstr>Kahoot!!!!!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PhD (Medical sciences), Msc in Public health BDS (Bachelor of Dentistry) Diploma in Public health, Diploma in Epidemiology </dc:title>
  <dc:creator>Fahad Khan</dc:creator>
  <cp:lastModifiedBy>Fahad Khan</cp:lastModifiedBy>
  <cp:revision>47</cp:revision>
  <dcterms:created xsi:type="dcterms:W3CDTF">2023-02-18T10:26:38Z</dcterms:created>
  <dcterms:modified xsi:type="dcterms:W3CDTF">2023-02-28T05:26:39Z</dcterms:modified>
</cp:coreProperties>
</file>