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6"/>
  </p:notesMasterIdLst>
  <p:sldIdLst>
    <p:sldId id="613" r:id="rId2"/>
    <p:sldId id="614" r:id="rId3"/>
    <p:sldId id="615" r:id="rId4"/>
    <p:sldId id="616" r:id="rId5"/>
    <p:sldId id="617" r:id="rId6"/>
    <p:sldId id="618" r:id="rId7"/>
    <p:sldId id="619" r:id="rId8"/>
    <p:sldId id="620" r:id="rId9"/>
    <p:sldId id="621" r:id="rId10"/>
    <p:sldId id="622" r:id="rId11"/>
    <p:sldId id="623" r:id="rId12"/>
    <p:sldId id="624" r:id="rId13"/>
    <p:sldId id="625" r:id="rId14"/>
    <p:sldId id="626" r:id="rId15"/>
    <p:sldId id="627" r:id="rId16"/>
    <p:sldId id="628" r:id="rId17"/>
    <p:sldId id="629" r:id="rId18"/>
    <p:sldId id="630" r:id="rId19"/>
    <p:sldId id="631" r:id="rId20"/>
    <p:sldId id="632" r:id="rId21"/>
    <p:sldId id="633" r:id="rId22"/>
    <p:sldId id="634" r:id="rId23"/>
    <p:sldId id="635" r:id="rId24"/>
    <p:sldId id="636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D42944-9867-48C3-A117-804B50802FCD}" v="11" dt="2026-05-07T23:07:19.8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393" autoAdjust="0"/>
    <p:restoredTop sz="71299" autoAdjust="0"/>
  </p:normalViewPr>
  <p:slideViewPr>
    <p:cSldViewPr snapToGrid="0">
      <p:cViewPr varScale="1">
        <p:scale>
          <a:sx n="68" d="100"/>
          <a:sy n="68" d="100"/>
        </p:scale>
        <p:origin x="17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rin mcginn" userId="98285e8017f9cea7" providerId="LiveId" clId="{5AF812CB-456A-458F-97F6-C8F7050E95CA}"/>
    <pc:docChg chg="undo custSel addSld delSld modSld sldOrd">
      <pc:chgData name="orin mcginn" userId="98285e8017f9cea7" providerId="LiveId" clId="{5AF812CB-456A-458F-97F6-C8F7050E95CA}" dt="2026-05-07T23:10:51.992" v="431"/>
      <pc:docMkLst>
        <pc:docMk/>
      </pc:docMkLst>
      <pc:sldChg chg="del">
        <pc:chgData name="orin mcginn" userId="98285e8017f9cea7" providerId="LiveId" clId="{5AF812CB-456A-458F-97F6-C8F7050E95CA}" dt="2026-05-06T19:04:35.817" v="47"/>
        <pc:sldMkLst>
          <pc:docMk/>
          <pc:sldMk cId="303925728" sldId="425"/>
        </pc:sldMkLst>
      </pc:sldChg>
      <pc:sldChg chg="del">
        <pc:chgData name="orin mcginn" userId="98285e8017f9cea7" providerId="LiveId" clId="{5AF812CB-456A-458F-97F6-C8F7050E95CA}" dt="2026-05-06T19:04:37.089" v="49"/>
        <pc:sldMkLst>
          <pc:docMk/>
          <pc:sldMk cId="3880100488" sldId="428"/>
        </pc:sldMkLst>
      </pc:sldChg>
      <pc:sldChg chg="del">
        <pc:chgData name="orin mcginn" userId="98285e8017f9cea7" providerId="LiveId" clId="{5AF812CB-456A-458F-97F6-C8F7050E95CA}" dt="2026-05-06T13:40:09.166" v="23"/>
        <pc:sldMkLst>
          <pc:docMk/>
          <pc:sldMk cId="159028766" sldId="438"/>
        </pc:sldMkLst>
      </pc:sldChg>
      <pc:sldChg chg="del">
        <pc:chgData name="orin mcginn" userId="98285e8017f9cea7" providerId="LiveId" clId="{5AF812CB-456A-458F-97F6-C8F7050E95CA}" dt="2026-05-06T13:24:01.121" v="1"/>
        <pc:sldMkLst>
          <pc:docMk/>
          <pc:sldMk cId="1277533505" sldId="439"/>
        </pc:sldMkLst>
      </pc:sldChg>
      <pc:sldChg chg="del">
        <pc:chgData name="orin mcginn" userId="98285e8017f9cea7" providerId="LiveId" clId="{5AF812CB-456A-458F-97F6-C8F7050E95CA}" dt="2026-05-06T19:04:34.856" v="45"/>
        <pc:sldMkLst>
          <pc:docMk/>
          <pc:sldMk cId="1526575737" sldId="440"/>
        </pc:sldMkLst>
      </pc:sldChg>
      <pc:sldChg chg="del">
        <pc:chgData name="orin mcginn" userId="98285e8017f9cea7" providerId="LiveId" clId="{5AF812CB-456A-458F-97F6-C8F7050E95CA}" dt="2026-05-06T13:38:03.672" v="9"/>
        <pc:sldMkLst>
          <pc:docMk/>
          <pc:sldMk cId="639684602" sldId="441"/>
        </pc:sldMkLst>
      </pc:sldChg>
      <pc:sldChg chg="del">
        <pc:chgData name="orin mcginn" userId="98285e8017f9cea7" providerId="LiveId" clId="{5AF812CB-456A-458F-97F6-C8F7050E95CA}" dt="2026-05-06T19:37:18.212" v="75"/>
        <pc:sldMkLst>
          <pc:docMk/>
          <pc:sldMk cId="2665555917" sldId="447"/>
        </pc:sldMkLst>
      </pc:sldChg>
      <pc:sldChg chg="del">
        <pc:chgData name="orin mcginn" userId="98285e8017f9cea7" providerId="LiveId" clId="{5AF812CB-456A-458F-97F6-C8F7050E95CA}" dt="2026-05-06T19:38:40.286" v="89"/>
        <pc:sldMkLst>
          <pc:docMk/>
          <pc:sldMk cId="245330770" sldId="452"/>
        </pc:sldMkLst>
      </pc:sldChg>
      <pc:sldChg chg="del">
        <pc:chgData name="orin mcginn" userId="98285e8017f9cea7" providerId="LiveId" clId="{5AF812CB-456A-458F-97F6-C8F7050E95CA}" dt="2026-05-06T19:39:13.968" v="95"/>
        <pc:sldMkLst>
          <pc:docMk/>
          <pc:sldMk cId="663135650" sldId="455"/>
        </pc:sldMkLst>
      </pc:sldChg>
      <pc:sldChg chg="del">
        <pc:chgData name="orin mcginn" userId="98285e8017f9cea7" providerId="LiveId" clId="{5AF812CB-456A-458F-97F6-C8F7050E95CA}" dt="2026-05-06T19:04:02.728" v="43"/>
        <pc:sldMkLst>
          <pc:docMk/>
          <pc:sldMk cId="298709981" sldId="456"/>
        </pc:sldMkLst>
      </pc:sldChg>
      <pc:sldChg chg="del">
        <pc:chgData name="orin mcginn" userId="98285e8017f9cea7" providerId="LiveId" clId="{5AF812CB-456A-458F-97F6-C8F7050E95CA}" dt="2026-05-06T13:37:46.443" v="7"/>
        <pc:sldMkLst>
          <pc:docMk/>
          <pc:sldMk cId="908895893" sldId="459"/>
        </pc:sldMkLst>
      </pc:sldChg>
      <pc:sldChg chg="del">
        <pc:chgData name="orin mcginn" userId="98285e8017f9cea7" providerId="LiveId" clId="{5AF812CB-456A-458F-97F6-C8F7050E95CA}" dt="2026-05-06T19:37:07.662" v="73"/>
        <pc:sldMkLst>
          <pc:docMk/>
          <pc:sldMk cId="2015670553" sldId="460"/>
        </pc:sldMkLst>
      </pc:sldChg>
      <pc:sldChg chg="del">
        <pc:chgData name="orin mcginn" userId="98285e8017f9cea7" providerId="LiveId" clId="{5AF812CB-456A-458F-97F6-C8F7050E95CA}" dt="2026-05-06T13:39:48.094" v="21"/>
        <pc:sldMkLst>
          <pc:docMk/>
          <pc:sldMk cId="754542103" sldId="462"/>
        </pc:sldMkLst>
      </pc:sldChg>
      <pc:sldChg chg="del">
        <pc:chgData name="orin mcginn" userId="98285e8017f9cea7" providerId="LiveId" clId="{5AF812CB-456A-458F-97F6-C8F7050E95CA}" dt="2026-05-06T19:38:09.336" v="83"/>
        <pc:sldMkLst>
          <pc:docMk/>
          <pc:sldMk cId="760356268" sldId="464"/>
        </pc:sldMkLst>
      </pc:sldChg>
      <pc:sldChg chg="del">
        <pc:chgData name="orin mcginn" userId="98285e8017f9cea7" providerId="LiveId" clId="{5AF812CB-456A-458F-97F6-C8F7050E95CA}" dt="2026-05-06T19:39:00.986" v="93"/>
        <pc:sldMkLst>
          <pc:docMk/>
          <pc:sldMk cId="1482633693" sldId="465"/>
        </pc:sldMkLst>
      </pc:sldChg>
      <pc:sldChg chg="del ord">
        <pc:chgData name="orin mcginn" userId="98285e8017f9cea7" providerId="LiveId" clId="{5AF812CB-456A-458F-97F6-C8F7050E95CA}" dt="2026-05-06T20:12:06.303" v="138"/>
        <pc:sldMkLst>
          <pc:docMk/>
          <pc:sldMk cId="2898489688" sldId="471"/>
        </pc:sldMkLst>
      </pc:sldChg>
      <pc:sldChg chg="del">
        <pc:chgData name="orin mcginn" userId="98285e8017f9cea7" providerId="LiveId" clId="{5AF812CB-456A-458F-97F6-C8F7050E95CA}" dt="2026-05-06T19:38:51" v="91"/>
        <pc:sldMkLst>
          <pc:docMk/>
          <pc:sldMk cId="3717635325" sldId="477"/>
        </pc:sldMkLst>
      </pc:sldChg>
      <pc:sldChg chg="del">
        <pc:chgData name="orin mcginn" userId="98285e8017f9cea7" providerId="LiveId" clId="{5AF812CB-456A-458F-97F6-C8F7050E95CA}" dt="2026-05-06T13:38:46.605" v="15"/>
        <pc:sldMkLst>
          <pc:docMk/>
          <pc:sldMk cId="2851428539" sldId="478"/>
        </pc:sldMkLst>
      </pc:sldChg>
      <pc:sldChg chg="del">
        <pc:chgData name="orin mcginn" userId="98285e8017f9cea7" providerId="LiveId" clId="{5AF812CB-456A-458F-97F6-C8F7050E95CA}" dt="2026-05-06T13:39:07.083" v="17"/>
        <pc:sldMkLst>
          <pc:docMk/>
          <pc:sldMk cId="1799932019" sldId="479"/>
        </pc:sldMkLst>
      </pc:sldChg>
      <pc:sldChg chg="del">
        <pc:chgData name="orin mcginn" userId="98285e8017f9cea7" providerId="LiveId" clId="{5AF812CB-456A-458F-97F6-C8F7050E95CA}" dt="2026-05-06T13:39:28.817" v="19"/>
        <pc:sldMkLst>
          <pc:docMk/>
          <pc:sldMk cId="3348293773" sldId="480"/>
        </pc:sldMkLst>
      </pc:sldChg>
      <pc:sldChg chg="del">
        <pc:chgData name="orin mcginn" userId="98285e8017f9cea7" providerId="LiveId" clId="{5AF812CB-456A-458F-97F6-C8F7050E95CA}" dt="2026-05-06T13:38:25.594" v="11"/>
        <pc:sldMkLst>
          <pc:docMk/>
          <pc:sldMk cId="3341592376" sldId="481"/>
        </pc:sldMkLst>
      </pc:sldChg>
      <pc:sldChg chg="del">
        <pc:chgData name="orin mcginn" userId="98285e8017f9cea7" providerId="LiveId" clId="{5AF812CB-456A-458F-97F6-C8F7050E95CA}" dt="2026-05-06T13:44:17.391" v="24"/>
        <pc:sldMkLst>
          <pc:docMk/>
          <pc:sldMk cId="3829206385" sldId="482"/>
        </pc:sldMkLst>
      </pc:sldChg>
      <pc:sldChg chg="add del">
        <pc:chgData name="orin mcginn" userId="98285e8017f9cea7" providerId="LiveId" clId="{5AF812CB-456A-458F-97F6-C8F7050E95CA}" dt="2026-05-06T13:24:33.014" v="3"/>
        <pc:sldMkLst>
          <pc:docMk/>
          <pc:sldMk cId="1012187056" sldId="483"/>
        </pc:sldMkLst>
      </pc:sldChg>
      <pc:sldChg chg="add del">
        <pc:chgData name="orin mcginn" userId="98285e8017f9cea7" providerId="LiveId" clId="{5AF812CB-456A-458F-97F6-C8F7050E95CA}" dt="2026-05-06T13:37:21.692" v="5"/>
        <pc:sldMkLst>
          <pc:docMk/>
          <pc:sldMk cId="1030513981" sldId="484"/>
        </pc:sldMkLst>
      </pc:sldChg>
      <pc:sldChg chg="add del">
        <pc:chgData name="orin mcginn" userId="98285e8017f9cea7" providerId="LiveId" clId="{5AF812CB-456A-458F-97F6-C8F7050E95CA}" dt="2026-05-06T19:35:14.618" v="57"/>
        <pc:sldMkLst>
          <pc:docMk/>
          <pc:sldMk cId="3398378883" sldId="485"/>
        </pc:sldMkLst>
      </pc:sldChg>
      <pc:sldChg chg="add del">
        <pc:chgData name="orin mcginn" userId="98285e8017f9cea7" providerId="LiveId" clId="{5AF812CB-456A-458F-97F6-C8F7050E95CA}" dt="2026-05-06T19:35:29.072" v="61"/>
        <pc:sldMkLst>
          <pc:docMk/>
          <pc:sldMk cId="1593687612" sldId="486"/>
        </pc:sldMkLst>
      </pc:sldChg>
      <pc:sldChg chg="add del">
        <pc:chgData name="orin mcginn" userId="98285e8017f9cea7" providerId="LiveId" clId="{5AF812CB-456A-458F-97F6-C8F7050E95CA}" dt="2026-05-06T19:35:45.493" v="63"/>
        <pc:sldMkLst>
          <pc:docMk/>
          <pc:sldMk cId="1247705871" sldId="487"/>
        </pc:sldMkLst>
      </pc:sldChg>
      <pc:sldChg chg="add del">
        <pc:chgData name="orin mcginn" userId="98285e8017f9cea7" providerId="LiveId" clId="{5AF812CB-456A-458F-97F6-C8F7050E95CA}" dt="2026-05-06T13:38:37.071" v="13"/>
        <pc:sldMkLst>
          <pc:docMk/>
          <pc:sldMk cId="2129548109" sldId="488"/>
        </pc:sldMkLst>
      </pc:sldChg>
      <pc:sldChg chg="add del">
        <pc:chgData name="orin mcginn" userId="98285e8017f9cea7" providerId="LiveId" clId="{5AF812CB-456A-458F-97F6-C8F7050E95CA}" dt="2026-05-06T19:36:12.092" v="65"/>
        <pc:sldMkLst>
          <pc:docMk/>
          <pc:sldMk cId="585730650" sldId="489"/>
        </pc:sldMkLst>
      </pc:sldChg>
      <pc:sldChg chg="add del">
        <pc:chgData name="orin mcginn" userId="98285e8017f9cea7" providerId="LiveId" clId="{5AF812CB-456A-458F-97F6-C8F7050E95CA}" dt="2026-05-06T19:36:22.853" v="67"/>
        <pc:sldMkLst>
          <pc:docMk/>
          <pc:sldMk cId="1411479335" sldId="490"/>
        </pc:sldMkLst>
      </pc:sldChg>
      <pc:sldChg chg="add del">
        <pc:chgData name="orin mcginn" userId="98285e8017f9cea7" providerId="LiveId" clId="{5AF812CB-456A-458F-97F6-C8F7050E95CA}" dt="2026-05-06T19:36:36.470" v="69"/>
        <pc:sldMkLst>
          <pc:docMk/>
          <pc:sldMk cId="404198390" sldId="491"/>
        </pc:sldMkLst>
      </pc:sldChg>
      <pc:sldChg chg="add del">
        <pc:chgData name="orin mcginn" userId="98285e8017f9cea7" providerId="LiveId" clId="{5AF812CB-456A-458F-97F6-C8F7050E95CA}" dt="2026-05-06T19:36:47.275" v="71"/>
        <pc:sldMkLst>
          <pc:docMk/>
          <pc:sldMk cId="4034282660" sldId="492"/>
        </pc:sldMkLst>
      </pc:sldChg>
      <pc:sldChg chg="add del">
        <pc:chgData name="orin mcginn" userId="98285e8017f9cea7" providerId="LiveId" clId="{5AF812CB-456A-458F-97F6-C8F7050E95CA}" dt="2026-05-06T19:37:29.868" v="77"/>
        <pc:sldMkLst>
          <pc:docMk/>
          <pc:sldMk cId="748833822" sldId="493"/>
        </pc:sldMkLst>
      </pc:sldChg>
      <pc:sldChg chg="add del">
        <pc:chgData name="orin mcginn" userId="98285e8017f9cea7" providerId="LiveId" clId="{5AF812CB-456A-458F-97F6-C8F7050E95CA}" dt="2026-05-06T19:37:52.822" v="81"/>
        <pc:sldMkLst>
          <pc:docMk/>
          <pc:sldMk cId="3076309764" sldId="494"/>
        </pc:sldMkLst>
      </pc:sldChg>
      <pc:sldChg chg="add del">
        <pc:chgData name="orin mcginn" userId="98285e8017f9cea7" providerId="LiveId" clId="{5AF812CB-456A-458F-97F6-C8F7050E95CA}" dt="2026-05-06T18:59:24.302" v="27"/>
        <pc:sldMkLst>
          <pc:docMk/>
          <pc:sldMk cId="2283090493" sldId="495"/>
        </pc:sldMkLst>
      </pc:sldChg>
      <pc:sldChg chg="add del">
        <pc:chgData name="orin mcginn" userId="98285e8017f9cea7" providerId="LiveId" clId="{5AF812CB-456A-458F-97F6-C8F7050E95CA}" dt="2026-05-06T19:10:06.680" v="53"/>
        <pc:sldMkLst>
          <pc:docMk/>
          <pc:sldMk cId="3136703766" sldId="496"/>
        </pc:sldMkLst>
      </pc:sldChg>
      <pc:sldChg chg="add del">
        <pc:chgData name="orin mcginn" userId="98285e8017f9cea7" providerId="LiveId" clId="{5AF812CB-456A-458F-97F6-C8F7050E95CA}" dt="2026-05-06T19:00:03.972" v="30"/>
        <pc:sldMkLst>
          <pc:docMk/>
          <pc:sldMk cId="303559796" sldId="497"/>
        </pc:sldMkLst>
      </pc:sldChg>
      <pc:sldChg chg="add del">
        <pc:chgData name="orin mcginn" userId="98285e8017f9cea7" providerId="LiveId" clId="{5AF812CB-456A-458F-97F6-C8F7050E95CA}" dt="2026-05-06T19:00:13.085" v="32"/>
        <pc:sldMkLst>
          <pc:docMk/>
          <pc:sldMk cId="1609419690" sldId="498"/>
        </pc:sldMkLst>
      </pc:sldChg>
      <pc:sldChg chg="add del">
        <pc:chgData name="orin mcginn" userId="98285e8017f9cea7" providerId="LiveId" clId="{5AF812CB-456A-458F-97F6-C8F7050E95CA}" dt="2026-05-06T19:00:14.568" v="34"/>
        <pc:sldMkLst>
          <pc:docMk/>
          <pc:sldMk cId="2393416248" sldId="499"/>
        </pc:sldMkLst>
      </pc:sldChg>
      <pc:sldChg chg="add del">
        <pc:chgData name="orin mcginn" userId="98285e8017f9cea7" providerId="LiveId" clId="{5AF812CB-456A-458F-97F6-C8F7050E95CA}" dt="2026-05-06T19:00:17.186" v="36"/>
        <pc:sldMkLst>
          <pc:docMk/>
          <pc:sldMk cId="146526665" sldId="500"/>
        </pc:sldMkLst>
      </pc:sldChg>
      <pc:sldChg chg="add del ord">
        <pc:chgData name="orin mcginn" userId="98285e8017f9cea7" providerId="LiveId" clId="{5AF812CB-456A-458F-97F6-C8F7050E95CA}" dt="2026-05-06T19:09:44.761" v="51"/>
        <pc:sldMkLst>
          <pc:docMk/>
          <pc:sldMk cId="1449296970" sldId="501"/>
        </pc:sldMkLst>
      </pc:sldChg>
      <pc:sldChg chg="add del">
        <pc:chgData name="orin mcginn" userId="98285e8017f9cea7" providerId="LiveId" clId="{5AF812CB-456A-458F-97F6-C8F7050E95CA}" dt="2026-05-06T19:02:52.625" v="40"/>
        <pc:sldMkLst>
          <pc:docMk/>
          <pc:sldMk cId="1847417358" sldId="502"/>
        </pc:sldMkLst>
      </pc:sldChg>
      <pc:sldChg chg="add del ord">
        <pc:chgData name="orin mcginn" userId="98285e8017f9cea7" providerId="LiveId" clId="{5AF812CB-456A-458F-97F6-C8F7050E95CA}" dt="2026-05-06T19:10:32.940" v="55"/>
        <pc:sldMkLst>
          <pc:docMk/>
          <pc:sldMk cId="3382987566" sldId="503"/>
        </pc:sldMkLst>
      </pc:sldChg>
      <pc:sldChg chg="add del">
        <pc:chgData name="orin mcginn" userId="98285e8017f9cea7" providerId="LiveId" clId="{5AF812CB-456A-458F-97F6-C8F7050E95CA}" dt="2026-05-06T19:38:24.080" v="87"/>
        <pc:sldMkLst>
          <pc:docMk/>
          <pc:sldMk cId="1384723678" sldId="504"/>
        </pc:sldMkLst>
      </pc:sldChg>
      <pc:sldChg chg="add del">
        <pc:chgData name="orin mcginn" userId="98285e8017f9cea7" providerId="LiveId" clId="{5AF812CB-456A-458F-97F6-C8F7050E95CA}" dt="2026-05-06T19:35:20.307" v="59"/>
        <pc:sldMkLst>
          <pc:docMk/>
          <pc:sldMk cId="3882769304" sldId="505"/>
        </pc:sldMkLst>
      </pc:sldChg>
      <pc:sldChg chg="add del">
        <pc:chgData name="orin mcginn" userId="98285e8017f9cea7" providerId="LiveId" clId="{5AF812CB-456A-458F-97F6-C8F7050E95CA}" dt="2026-05-06T19:37:35.817" v="79"/>
        <pc:sldMkLst>
          <pc:docMk/>
          <pc:sldMk cId="3640221949" sldId="506"/>
        </pc:sldMkLst>
      </pc:sldChg>
      <pc:sldChg chg="add del">
        <pc:chgData name="orin mcginn" userId="98285e8017f9cea7" providerId="LiveId" clId="{5AF812CB-456A-458F-97F6-C8F7050E95CA}" dt="2026-05-06T19:38:11.998" v="85"/>
        <pc:sldMkLst>
          <pc:docMk/>
          <pc:sldMk cId="399699664" sldId="507"/>
        </pc:sldMkLst>
      </pc:sldChg>
      <pc:sldChg chg="add del">
        <pc:chgData name="orin mcginn" userId="98285e8017f9cea7" providerId="LiveId" clId="{5AF812CB-456A-458F-97F6-C8F7050E95CA}" dt="2026-05-06T20:00:30.999" v="101"/>
        <pc:sldMkLst>
          <pc:docMk/>
          <pc:sldMk cId="4076082534" sldId="508"/>
        </pc:sldMkLst>
      </pc:sldChg>
      <pc:sldChg chg="add del ord">
        <pc:chgData name="orin mcginn" userId="98285e8017f9cea7" providerId="LiveId" clId="{5AF812CB-456A-458F-97F6-C8F7050E95CA}" dt="2026-05-06T20:10:12.274" v="120"/>
        <pc:sldMkLst>
          <pc:docMk/>
          <pc:sldMk cId="9384815" sldId="509"/>
        </pc:sldMkLst>
      </pc:sldChg>
      <pc:sldChg chg="add del ord">
        <pc:chgData name="orin mcginn" userId="98285e8017f9cea7" providerId="LiveId" clId="{5AF812CB-456A-458F-97F6-C8F7050E95CA}" dt="2026-05-06T20:11:55.551" v="136"/>
        <pc:sldMkLst>
          <pc:docMk/>
          <pc:sldMk cId="823890145" sldId="510"/>
        </pc:sldMkLst>
      </pc:sldChg>
      <pc:sldChg chg="add del">
        <pc:chgData name="orin mcginn" userId="98285e8017f9cea7" providerId="LiveId" clId="{5AF812CB-456A-458F-97F6-C8F7050E95CA}" dt="2026-05-06T20:09:14.797" v="110"/>
        <pc:sldMkLst>
          <pc:docMk/>
          <pc:sldMk cId="3675536340" sldId="511"/>
        </pc:sldMkLst>
      </pc:sldChg>
      <pc:sldChg chg="add del">
        <pc:chgData name="orin mcginn" userId="98285e8017f9cea7" providerId="LiveId" clId="{5AF812CB-456A-458F-97F6-C8F7050E95CA}" dt="2026-05-06T20:00:30.509" v="100"/>
        <pc:sldMkLst>
          <pc:docMk/>
          <pc:sldMk cId="784504617" sldId="512"/>
        </pc:sldMkLst>
      </pc:sldChg>
      <pc:sldChg chg="add del">
        <pc:chgData name="orin mcginn" userId="98285e8017f9cea7" providerId="LiveId" clId="{5AF812CB-456A-458F-97F6-C8F7050E95CA}" dt="2026-05-06T20:09:26.054" v="112"/>
        <pc:sldMkLst>
          <pc:docMk/>
          <pc:sldMk cId="1086264274" sldId="513"/>
        </pc:sldMkLst>
      </pc:sldChg>
      <pc:sldChg chg="add del">
        <pc:chgData name="orin mcginn" userId="98285e8017f9cea7" providerId="LiveId" clId="{5AF812CB-456A-458F-97F6-C8F7050E95CA}" dt="2026-05-06T20:09:38.602" v="114"/>
        <pc:sldMkLst>
          <pc:docMk/>
          <pc:sldMk cId="1410366764" sldId="514"/>
        </pc:sldMkLst>
      </pc:sldChg>
      <pc:sldChg chg="add del">
        <pc:chgData name="orin mcginn" userId="98285e8017f9cea7" providerId="LiveId" clId="{5AF812CB-456A-458F-97F6-C8F7050E95CA}" dt="2026-05-06T20:09:59.619" v="118"/>
        <pc:sldMkLst>
          <pc:docMk/>
          <pc:sldMk cId="3918583995" sldId="515"/>
        </pc:sldMkLst>
      </pc:sldChg>
      <pc:sldChg chg="add del ord">
        <pc:chgData name="orin mcginn" userId="98285e8017f9cea7" providerId="LiveId" clId="{5AF812CB-456A-458F-97F6-C8F7050E95CA}" dt="2026-05-06T20:09:47.281" v="116"/>
        <pc:sldMkLst>
          <pc:docMk/>
          <pc:sldMk cId="3691648470" sldId="516"/>
        </pc:sldMkLst>
      </pc:sldChg>
      <pc:sldChg chg="add del">
        <pc:chgData name="orin mcginn" userId="98285e8017f9cea7" providerId="LiveId" clId="{5AF812CB-456A-458F-97F6-C8F7050E95CA}" dt="2026-05-06T20:10:24.435" v="122"/>
        <pc:sldMkLst>
          <pc:docMk/>
          <pc:sldMk cId="3221266934" sldId="517"/>
        </pc:sldMkLst>
      </pc:sldChg>
      <pc:sldChg chg="add del">
        <pc:chgData name="orin mcginn" userId="98285e8017f9cea7" providerId="LiveId" clId="{5AF812CB-456A-458F-97F6-C8F7050E95CA}" dt="2026-05-06T20:10:36.612" v="124"/>
        <pc:sldMkLst>
          <pc:docMk/>
          <pc:sldMk cId="1629628247" sldId="518"/>
        </pc:sldMkLst>
      </pc:sldChg>
      <pc:sldChg chg="add del">
        <pc:chgData name="orin mcginn" userId="98285e8017f9cea7" providerId="LiveId" clId="{5AF812CB-456A-458F-97F6-C8F7050E95CA}" dt="2026-05-06T20:10:52.782" v="126"/>
        <pc:sldMkLst>
          <pc:docMk/>
          <pc:sldMk cId="1307006471" sldId="519"/>
        </pc:sldMkLst>
      </pc:sldChg>
      <pc:sldChg chg="add del">
        <pc:chgData name="orin mcginn" userId="98285e8017f9cea7" providerId="LiveId" clId="{5AF812CB-456A-458F-97F6-C8F7050E95CA}" dt="2026-05-06T20:11:02.080" v="128"/>
        <pc:sldMkLst>
          <pc:docMk/>
          <pc:sldMk cId="3347110564" sldId="520"/>
        </pc:sldMkLst>
      </pc:sldChg>
      <pc:sldChg chg="add del">
        <pc:chgData name="orin mcginn" userId="98285e8017f9cea7" providerId="LiveId" clId="{5AF812CB-456A-458F-97F6-C8F7050E95CA}" dt="2026-05-06T20:11:15.241" v="130"/>
        <pc:sldMkLst>
          <pc:docMk/>
          <pc:sldMk cId="2197730380" sldId="521"/>
        </pc:sldMkLst>
      </pc:sldChg>
      <pc:sldChg chg="add del">
        <pc:chgData name="orin mcginn" userId="98285e8017f9cea7" providerId="LiveId" clId="{5AF812CB-456A-458F-97F6-C8F7050E95CA}" dt="2026-05-06T20:00:31.013" v="102"/>
        <pc:sldMkLst>
          <pc:docMk/>
          <pc:sldMk cId="2130611083" sldId="522"/>
        </pc:sldMkLst>
      </pc:sldChg>
      <pc:sldChg chg="add del">
        <pc:chgData name="orin mcginn" userId="98285e8017f9cea7" providerId="LiveId" clId="{5AF812CB-456A-458F-97F6-C8F7050E95CA}" dt="2026-05-06T20:11:25.254" v="132"/>
        <pc:sldMkLst>
          <pc:docMk/>
          <pc:sldMk cId="624199984" sldId="523"/>
        </pc:sldMkLst>
      </pc:sldChg>
      <pc:sldChg chg="add del">
        <pc:chgData name="orin mcginn" userId="98285e8017f9cea7" providerId="LiveId" clId="{5AF812CB-456A-458F-97F6-C8F7050E95CA}" dt="2026-05-06T20:11:42.101" v="134"/>
        <pc:sldMkLst>
          <pc:docMk/>
          <pc:sldMk cId="1702361950" sldId="524"/>
        </pc:sldMkLst>
      </pc:sldChg>
      <pc:sldChg chg="add del">
        <pc:chgData name="orin mcginn" userId="98285e8017f9cea7" providerId="LiveId" clId="{5AF812CB-456A-458F-97F6-C8F7050E95CA}" dt="2026-05-06T20:00:31.019" v="103"/>
        <pc:sldMkLst>
          <pc:docMk/>
          <pc:sldMk cId="1517014674" sldId="525"/>
        </pc:sldMkLst>
      </pc:sldChg>
      <pc:sldChg chg="add del">
        <pc:chgData name="orin mcginn" userId="98285e8017f9cea7" providerId="LiveId" clId="{5AF812CB-456A-458F-97F6-C8F7050E95CA}" dt="2026-05-06T20:12:16.361" v="140"/>
        <pc:sldMkLst>
          <pc:docMk/>
          <pc:sldMk cId="1680562582" sldId="526"/>
        </pc:sldMkLst>
      </pc:sldChg>
      <pc:sldChg chg="add del">
        <pc:chgData name="orin mcginn" userId="98285e8017f9cea7" providerId="LiveId" clId="{5AF812CB-456A-458F-97F6-C8F7050E95CA}" dt="2026-05-06T20:12:47.024" v="144"/>
        <pc:sldMkLst>
          <pc:docMk/>
          <pc:sldMk cId="1787218397" sldId="527"/>
        </pc:sldMkLst>
      </pc:sldChg>
      <pc:sldChg chg="add del ord">
        <pc:chgData name="orin mcginn" userId="98285e8017f9cea7" providerId="LiveId" clId="{5AF812CB-456A-458F-97F6-C8F7050E95CA}" dt="2026-05-06T20:12:38.953" v="142"/>
        <pc:sldMkLst>
          <pc:docMk/>
          <pc:sldMk cId="1686168574" sldId="528"/>
        </pc:sldMkLst>
      </pc:sldChg>
      <pc:sldChg chg="add del">
        <pc:chgData name="orin mcginn" userId="98285e8017f9cea7" providerId="LiveId" clId="{5AF812CB-456A-458F-97F6-C8F7050E95CA}" dt="2026-05-06T19:39:24.819" v="97"/>
        <pc:sldMkLst>
          <pc:docMk/>
          <pc:sldMk cId="330358537" sldId="529"/>
        </pc:sldMkLst>
      </pc:sldChg>
      <pc:sldChg chg="add del">
        <pc:chgData name="orin mcginn" userId="98285e8017f9cea7" providerId="LiveId" clId="{5AF812CB-456A-458F-97F6-C8F7050E95CA}" dt="2026-05-06T20:13:07.915" v="148"/>
        <pc:sldMkLst>
          <pc:docMk/>
          <pc:sldMk cId="3209784363" sldId="530"/>
        </pc:sldMkLst>
      </pc:sldChg>
      <pc:sldChg chg="add del">
        <pc:chgData name="orin mcginn" userId="98285e8017f9cea7" providerId="LiveId" clId="{5AF812CB-456A-458F-97F6-C8F7050E95CA}" dt="2026-05-06T19:39:44.386" v="99"/>
        <pc:sldMkLst>
          <pc:docMk/>
          <pc:sldMk cId="2032865354" sldId="531"/>
        </pc:sldMkLst>
      </pc:sldChg>
      <pc:sldChg chg="add del">
        <pc:chgData name="orin mcginn" userId="98285e8017f9cea7" providerId="LiveId" clId="{5AF812CB-456A-458F-97F6-C8F7050E95CA}" dt="2026-05-06T20:12:54.116" v="146"/>
        <pc:sldMkLst>
          <pc:docMk/>
          <pc:sldMk cId="3866435324" sldId="532"/>
        </pc:sldMkLst>
      </pc:sldChg>
      <pc:sldChg chg="add del">
        <pc:chgData name="orin mcginn" userId="98285e8017f9cea7" providerId="LiveId" clId="{5AF812CB-456A-458F-97F6-C8F7050E95CA}" dt="2026-05-07T15:09:27.459" v="190"/>
        <pc:sldMkLst>
          <pc:docMk/>
          <pc:sldMk cId="7763619" sldId="533"/>
        </pc:sldMkLst>
      </pc:sldChg>
      <pc:sldChg chg="add del">
        <pc:chgData name="orin mcginn" userId="98285e8017f9cea7" providerId="LiveId" clId="{5AF812CB-456A-458F-97F6-C8F7050E95CA}" dt="2026-05-07T15:07:45.291" v="186"/>
        <pc:sldMkLst>
          <pc:docMk/>
          <pc:sldMk cId="1445209868" sldId="534"/>
        </pc:sldMkLst>
      </pc:sldChg>
      <pc:sldChg chg="add del">
        <pc:chgData name="orin mcginn" userId="98285e8017f9cea7" providerId="LiveId" clId="{5AF812CB-456A-458F-97F6-C8F7050E95CA}" dt="2026-05-07T15:09:50.562" v="194"/>
        <pc:sldMkLst>
          <pc:docMk/>
          <pc:sldMk cId="3685457492" sldId="535"/>
        </pc:sldMkLst>
      </pc:sldChg>
      <pc:sldChg chg="add del">
        <pc:chgData name="orin mcginn" userId="98285e8017f9cea7" providerId="LiveId" clId="{5AF812CB-456A-458F-97F6-C8F7050E95CA}" dt="2026-05-07T15:10:14.892" v="198"/>
        <pc:sldMkLst>
          <pc:docMk/>
          <pc:sldMk cId="1308625980" sldId="536"/>
        </pc:sldMkLst>
      </pc:sldChg>
      <pc:sldChg chg="add del">
        <pc:chgData name="orin mcginn" userId="98285e8017f9cea7" providerId="LiveId" clId="{5AF812CB-456A-458F-97F6-C8F7050E95CA}" dt="2026-05-07T15:10:37.331" v="202"/>
        <pc:sldMkLst>
          <pc:docMk/>
          <pc:sldMk cId="1420678642" sldId="537"/>
        </pc:sldMkLst>
      </pc:sldChg>
      <pc:sldChg chg="add del">
        <pc:chgData name="orin mcginn" userId="98285e8017f9cea7" providerId="LiveId" clId="{5AF812CB-456A-458F-97F6-C8F7050E95CA}" dt="2026-05-07T15:11:03.445" v="206"/>
        <pc:sldMkLst>
          <pc:docMk/>
          <pc:sldMk cId="541855409" sldId="538"/>
        </pc:sldMkLst>
      </pc:sldChg>
      <pc:sldChg chg="add del">
        <pc:chgData name="orin mcginn" userId="98285e8017f9cea7" providerId="LiveId" clId="{5AF812CB-456A-458F-97F6-C8F7050E95CA}" dt="2026-05-07T15:11:15.324" v="208"/>
        <pc:sldMkLst>
          <pc:docMk/>
          <pc:sldMk cId="1282636204" sldId="539"/>
        </pc:sldMkLst>
      </pc:sldChg>
      <pc:sldChg chg="add del">
        <pc:chgData name="orin mcginn" userId="98285e8017f9cea7" providerId="LiveId" clId="{5AF812CB-456A-458F-97F6-C8F7050E95CA}" dt="2026-05-07T15:11:27.802" v="210"/>
        <pc:sldMkLst>
          <pc:docMk/>
          <pc:sldMk cId="3192882953" sldId="540"/>
        </pc:sldMkLst>
      </pc:sldChg>
      <pc:sldChg chg="add del">
        <pc:chgData name="orin mcginn" userId="98285e8017f9cea7" providerId="LiveId" clId="{5AF812CB-456A-458F-97F6-C8F7050E95CA}" dt="2026-05-07T15:11:37.052" v="212"/>
        <pc:sldMkLst>
          <pc:docMk/>
          <pc:sldMk cId="3664946449" sldId="541"/>
        </pc:sldMkLst>
      </pc:sldChg>
      <pc:sldChg chg="addSp delSp add del mod">
        <pc:chgData name="orin mcginn" userId="98285e8017f9cea7" providerId="LiveId" clId="{5AF812CB-456A-458F-97F6-C8F7050E95CA}" dt="2026-05-07T15:11:51.371" v="214"/>
        <pc:sldMkLst>
          <pc:docMk/>
          <pc:sldMk cId="703732125" sldId="542"/>
        </pc:sldMkLst>
        <pc:spChg chg="del">
          <ac:chgData name="orin mcginn" userId="98285e8017f9cea7" providerId="LiveId" clId="{5AF812CB-456A-458F-97F6-C8F7050E95CA}" dt="2026-05-07T14:41:07.081" v="149"/>
          <ac:spMkLst>
            <pc:docMk/>
            <pc:sldMk cId="703732125" sldId="542"/>
            <ac:spMk id="21" creationId="{61337A6B-CE8B-480A-B565-5B43AE7BFA60}"/>
          </ac:spMkLst>
        </pc:spChg>
        <pc:spChg chg="del">
          <ac:chgData name="orin mcginn" userId="98285e8017f9cea7" providerId="LiveId" clId="{5AF812CB-456A-458F-97F6-C8F7050E95CA}" dt="2026-05-07T14:41:07.082" v="150"/>
          <ac:spMkLst>
            <pc:docMk/>
            <pc:sldMk cId="703732125" sldId="542"/>
            <ac:spMk id="22" creationId="{10DEC57F-49AE-496E-A390-12A1E6D4F9A3}"/>
          </ac:spMkLst>
        </pc:spChg>
        <pc:picChg chg="add del">
          <ac:chgData name="orin mcginn" userId="98285e8017f9cea7" providerId="LiveId" clId="{5AF812CB-456A-458F-97F6-C8F7050E95CA}" dt="2026-05-07T14:43:42.068" v="152" actId="22"/>
          <ac:picMkLst>
            <pc:docMk/>
            <pc:sldMk cId="703732125" sldId="542"/>
            <ac:picMk id="23" creationId="{A61AA72A-E5FC-B788-1550-D9C3155CA2E8}"/>
          </ac:picMkLst>
        </pc:picChg>
      </pc:sldChg>
      <pc:sldChg chg="add del">
        <pc:chgData name="orin mcginn" userId="98285e8017f9cea7" providerId="LiveId" clId="{5AF812CB-456A-458F-97F6-C8F7050E95CA}" dt="2026-05-07T15:12:02.441" v="216"/>
        <pc:sldMkLst>
          <pc:docMk/>
          <pc:sldMk cId="2344487650" sldId="543"/>
        </pc:sldMkLst>
      </pc:sldChg>
      <pc:sldChg chg="add del">
        <pc:chgData name="orin mcginn" userId="98285e8017f9cea7" providerId="LiveId" clId="{5AF812CB-456A-458F-97F6-C8F7050E95CA}" dt="2026-05-07T15:12:12.988" v="218"/>
        <pc:sldMkLst>
          <pc:docMk/>
          <pc:sldMk cId="4114356283" sldId="544"/>
        </pc:sldMkLst>
      </pc:sldChg>
      <pc:sldChg chg="add del">
        <pc:chgData name="orin mcginn" userId="98285e8017f9cea7" providerId="LiveId" clId="{5AF812CB-456A-458F-97F6-C8F7050E95CA}" dt="2026-05-07T15:12:24.367" v="220"/>
        <pc:sldMkLst>
          <pc:docMk/>
          <pc:sldMk cId="3990866853" sldId="545"/>
        </pc:sldMkLst>
      </pc:sldChg>
      <pc:sldChg chg="add del">
        <pc:chgData name="orin mcginn" userId="98285e8017f9cea7" providerId="LiveId" clId="{5AF812CB-456A-458F-97F6-C8F7050E95CA}" dt="2026-05-07T15:12:59.209" v="224"/>
        <pc:sldMkLst>
          <pc:docMk/>
          <pc:sldMk cId="4112672773" sldId="546"/>
        </pc:sldMkLst>
      </pc:sldChg>
      <pc:sldChg chg="add del">
        <pc:chgData name="orin mcginn" userId="98285e8017f9cea7" providerId="LiveId" clId="{5AF812CB-456A-458F-97F6-C8F7050E95CA}" dt="2026-05-07T15:13:14.125" v="226"/>
        <pc:sldMkLst>
          <pc:docMk/>
          <pc:sldMk cId="1573541802" sldId="547"/>
        </pc:sldMkLst>
      </pc:sldChg>
      <pc:sldChg chg="add del">
        <pc:chgData name="orin mcginn" userId="98285e8017f9cea7" providerId="LiveId" clId="{5AF812CB-456A-458F-97F6-C8F7050E95CA}" dt="2026-05-07T15:08:35.702" v="188"/>
        <pc:sldMkLst>
          <pc:docMk/>
          <pc:sldMk cId="1729937367" sldId="548"/>
        </pc:sldMkLst>
      </pc:sldChg>
      <pc:sldChg chg="add del">
        <pc:chgData name="orin mcginn" userId="98285e8017f9cea7" providerId="LiveId" clId="{5AF812CB-456A-458F-97F6-C8F7050E95CA}" dt="2026-05-07T15:13:41.065" v="230"/>
        <pc:sldMkLst>
          <pc:docMk/>
          <pc:sldMk cId="1177707793" sldId="549"/>
        </pc:sldMkLst>
      </pc:sldChg>
      <pc:sldChg chg="add del">
        <pc:chgData name="orin mcginn" userId="98285e8017f9cea7" providerId="LiveId" clId="{5AF812CB-456A-458F-97F6-C8F7050E95CA}" dt="2026-05-07T15:04:13.536" v="174"/>
        <pc:sldMkLst>
          <pc:docMk/>
          <pc:sldMk cId="1533703907" sldId="550"/>
        </pc:sldMkLst>
      </pc:sldChg>
      <pc:sldChg chg="add del">
        <pc:chgData name="orin mcginn" userId="98285e8017f9cea7" providerId="LiveId" clId="{5AF812CB-456A-458F-97F6-C8F7050E95CA}" dt="2026-05-07T15:14:17.933" v="234"/>
        <pc:sldMkLst>
          <pc:docMk/>
          <pc:sldMk cId="3132959615" sldId="551"/>
        </pc:sldMkLst>
      </pc:sldChg>
      <pc:sldChg chg="add del ord">
        <pc:chgData name="orin mcginn" userId="98285e8017f9cea7" providerId="LiveId" clId="{5AF812CB-456A-458F-97F6-C8F7050E95CA}" dt="2026-05-07T15:03:59.019" v="171"/>
        <pc:sldMkLst>
          <pc:docMk/>
          <pc:sldMk cId="1350579331" sldId="552"/>
        </pc:sldMkLst>
      </pc:sldChg>
      <pc:sldChg chg="add del ord">
        <pc:chgData name="orin mcginn" userId="98285e8017f9cea7" providerId="LiveId" clId="{5AF812CB-456A-458F-97F6-C8F7050E95CA}" dt="2026-05-07T15:02:26.471" v="158"/>
        <pc:sldMkLst>
          <pc:docMk/>
          <pc:sldMk cId="340990062" sldId="553"/>
        </pc:sldMkLst>
      </pc:sldChg>
      <pc:sldChg chg="add del">
        <pc:chgData name="orin mcginn" userId="98285e8017f9cea7" providerId="LiveId" clId="{5AF812CB-456A-458F-97F6-C8F7050E95CA}" dt="2026-05-07T15:10:00.628" v="196"/>
        <pc:sldMkLst>
          <pc:docMk/>
          <pc:sldMk cId="903074526" sldId="554"/>
        </pc:sldMkLst>
      </pc:sldChg>
      <pc:sldChg chg="add del ord">
        <pc:chgData name="orin mcginn" userId="98285e8017f9cea7" providerId="LiveId" clId="{5AF812CB-456A-458F-97F6-C8F7050E95CA}" dt="2026-05-07T15:04:49.232" v="176"/>
        <pc:sldMkLst>
          <pc:docMk/>
          <pc:sldMk cId="3831176237" sldId="555"/>
        </pc:sldMkLst>
      </pc:sldChg>
      <pc:sldChg chg="add del ord">
        <pc:chgData name="orin mcginn" userId="98285e8017f9cea7" providerId="LiveId" clId="{5AF812CB-456A-458F-97F6-C8F7050E95CA}" dt="2026-05-07T15:07:09.891" v="184"/>
        <pc:sldMkLst>
          <pc:docMk/>
          <pc:sldMk cId="1783850747" sldId="556"/>
        </pc:sldMkLst>
      </pc:sldChg>
      <pc:sldChg chg="add del ord">
        <pc:chgData name="orin mcginn" userId="98285e8017f9cea7" providerId="LiveId" clId="{5AF812CB-456A-458F-97F6-C8F7050E95CA}" dt="2026-05-07T15:06:02.379" v="182"/>
        <pc:sldMkLst>
          <pc:docMk/>
          <pc:sldMk cId="3761117205" sldId="557"/>
        </pc:sldMkLst>
      </pc:sldChg>
      <pc:sldChg chg="add del ord">
        <pc:chgData name="orin mcginn" userId="98285e8017f9cea7" providerId="LiveId" clId="{5AF812CB-456A-458F-97F6-C8F7050E95CA}" dt="2026-05-07T15:05:39.415" v="180"/>
        <pc:sldMkLst>
          <pc:docMk/>
          <pc:sldMk cId="2507608825" sldId="558"/>
        </pc:sldMkLst>
      </pc:sldChg>
      <pc:sldChg chg="add del ord">
        <pc:chgData name="orin mcginn" userId="98285e8017f9cea7" providerId="LiveId" clId="{5AF812CB-456A-458F-97F6-C8F7050E95CA}" dt="2026-05-07T15:05:15.602" v="178"/>
        <pc:sldMkLst>
          <pc:docMk/>
          <pc:sldMk cId="1941620527" sldId="559"/>
        </pc:sldMkLst>
      </pc:sldChg>
      <pc:sldChg chg="add del">
        <pc:chgData name="orin mcginn" userId="98285e8017f9cea7" providerId="LiveId" clId="{5AF812CB-456A-458F-97F6-C8F7050E95CA}" dt="2026-05-07T15:10:27.194" v="200"/>
        <pc:sldMkLst>
          <pc:docMk/>
          <pc:sldMk cId="2765531769" sldId="560"/>
        </pc:sldMkLst>
      </pc:sldChg>
      <pc:sldChg chg="add del">
        <pc:chgData name="orin mcginn" userId="98285e8017f9cea7" providerId="LiveId" clId="{5AF812CB-456A-458F-97F6-C8F7050E95CA}" dt="2026-05-07T15:10:48.988" v="204"/>
        <pc:sldMkLst>
          <pc:docMk/>
          <pc:sldMk cId="688682359" sldId="561"/>
        </pc:sldMkLst>
      </pc:sldChg>
      <pc:sldChg chg="add del">
        <pc:chgData name="orin mcginn" userId="98285e8017f9cea7" providerId="LiveId" clId="{5AF812CB-456A-458F-97F6-C8F7050E95CA}" dt="2026-05-07T15:12:46.490" v="222"/>
        <pc:sldMkLst>
          <pc:docMk/>
          <pc:sldMk cId="3054429515" sldId="562"/>
        </pc:sldMkLst>
      </pc:sldChg>
      <pc:sldChg chg="add del">
        <pc:chgData name="orin mcginn" userId="98285e8017f9cea7" providerId="LiveId" clId="{5AF812CB-456A-458F-97F6-C8F7050E95CA}" dt="2026-05-07T15:14:38.004" v="236"/>
        <pc:sldMkLst>
          <pc:docMk/>
          <pc:sldMk cId="3452807957" sldId="563"/>
        </pc:sldMkLst>
      </pc:sldChg>
      <pc:sldChg chg="add del">
        <pc:chgData name="orin mcginn" userId="98285e8017f9cea7" providerId="LiveId" clId="{5AF812CB-456A-458F-97F6-C8F7050E95CA}" dt="2026-05-07T15:14:03.023" v="232"/>
        <pc:sldMkLst>
          <pc:docMk/>
          <pc:sldMk cId="1594411828" sldId="564"/>
        </pc:sldMkLst>
      </pc:sldChg>
      <pc:sldChg chg="add del">
        <pc:chgData name="orin mcginn" userId="98285e8017f9cea7" providerId="LiveId" clId="{5AF812CB-456A-458F-97F6-C8F7050E95CA}" dt="2026-05-07T15:09:38.846" v="192"/>
        <pc:sldMkLst>
          <pc:docMk/>
          <pc:sldMk cId="420869289" sldId="565"/>
        </pc:sldMkLst>
      </pc:sldChg>
      <pc:sldChg chg="add del">
        <pc:chgData name="orin mcginn" userId="98285e8017f9cea7" providerId="LiveId" clId="{5AF812CB-456A-458F-97F6-C8F7050E95CA}" dt="2026-05-07T15:13:26.171" v="228"/>
        <pc:sldMkLst>
          <pc:docMk/>
          <pc:sldMk cId="142341592" sldId="566"/>
        </pc:sldMkLst>
      </pc:sldChg>
      <pc:sldChg chg="add del">
        <pc:chgData name="orin mcginn" userId="98285e8017f9cea7" providerId="LiveId" clId="{5AF812CB-456A-458F-97F6-C8F7050E95CA}" dt="2026-05-07T18:01:17.687" v="285"/>
        <pc:sldMkLst>
          <pc:docMk/>
          <pc:sldMk cId="1155734366" sldId="567"/>
        </pc:sldMkLst>
      </pc:sldChg>
      <pc:sldChg chg="add del">
        <pc:chgData name="orin mcginn" userId="98285e8017f9cea7" providerId="LiveId" clId="{5AF812CB-456A-458F-97F6-C8F7050E95CA}" dt="2026-05-07T17:18:48.293" v="267"/>
        <pc:sldMkLst>
          <pc:docMk/>
          <pc:sldMk cId="4189592898" sldId="568"/>
        </pc:sldMkLst>
      </pc:sldChg>
      <pc:sldChg chg="add del">
        <pc:chgData name="orin mcginn" userId="98285e8017f9cea7" providerId="LiveId" clId="{5AF812CB-456A-458F-97F6-C8F7050E95CA}" dt="2026-05-07T16:42:06.492" v="247"/>
        <pc:sldMkLst>
          <pc:docMk/>
          <pc:sldMk cId="2629141039" sldId="569"/>
        </pc:sldMkLst>
      </pc:sldChg>
      <pc:sldChg chg="add del">
        <pc:chgData name="orin mcginn" userId="98285e8017f9cea7" providerId="LiveId" clId="{5AF812CB-456A-458F-97F6-C8F7050E95CA}" dt="2026-05-07T18:01:46.173" v="291"/>
        <pc:sldMkLst>
          <pc:docMk/>
          <pc:sldMk cId="1890881623" sldId="570"/>
        </pc:sldMkLst>
      </pc:sldChg>
      <pc:sldChg chg="add del">
        <pc:chgData name="orin mcginn" userId="98285e8017f9cea7" providerId="LiveId" clId="{5AF812CB-456A-458F-97F6-C8F7050E95CA}" dt="2026-05-07T18:02:01.023" v="293"/>
        <pc:sldMkLst>
          <pc:docMk/>
          <pc:sldMk cId="944760813" sldId="571"/>
        </pc:sldMkLst>
      </pc:sldChg>
      <pc:sldChg chg="add del">
        <pc:chgData name="orin mcginn" userId="98285e8017f9cea7" providerId="LiveId" clId="{5AF812CB-456A-458F-97F6-C8F7050E95CA}" dt="2026-05-07T16:42:30.843" v="249"/>
        <pc:sldMkLst>
          <pc:docMk/>
          <pc:sldMk cId="2363316376" sldId="572"/>
        </pc:sldMkLst>
      </pc:sldChg>
      <pc:sldChg chg="add del">
        <pc:chgData name="orin mcginn" userId="98285e8017f9cea7" providerId="LiveId" clId="{5AF812CB-456A-458F-97F6-C8F7050E95CA}" dt="2026-05-07T16:42:58.297" v="251"/>
        <pc:sldMkLst>
          <pc:docMk/>
          <pc:sldMk cId="3677143611" sldId="573"/>
        </pc:sldMkLst>
      </pc:sldChg>
      <pc:sldChg chg="add del">
        <pc:chgData name="orin mcginn" userId="98285e8017f9cea7" providerId="LiveId" clId="{5AF812CB-456A-458F-97F6-C8F7050E95CA}" dt="2026-05-07T16:43:21.243" v="253"/>
        <pc:sldMkLst>
          <pc:docMk/>
          <pc:sldMk cId="795658621" sldId="574"/>
        </pc:sldMkLst>
      </pc:sldChg>
      <pc:sldChg chg="add del">
        <pc:chgData name="orin mcginn" userId="98285e8017f9cea7" providerId="LiveId" clId="{5AF812CB-456A-458F-97F6-C8F7050E95CA}" dt="2026-05-07T16:43:47.537" v="255"/>
        <pc:sldMkLst>
          <pc:docMk/>
          <pc:sldMk cId="1394377985" sldId="575"/>
        </pc:sldMkLst>
      </pc:sldChg>
      <pc:sldChg chg="add del">
        <pc:chgData name="orin mcginn" userId="98285e8017f9cea7" providerId="LiveId" clId="{5AF812CB-456A-458F-97F6-C8F7050E95CA}" dt="2026-05-07T16:44:18.402" v="257"/>
        <pc:sldMkLst>
          <pc:docMk/>
          <pc:sldMk cId="1367451075" sldId="576"/>
        </pc:sldMkLst>
      </pc:sldChg>
      <pc:sldChg chg="add del">
        <pc:chgData name="orin mcginn" userId="98285e8017f9cea7" providerId="LiveId" clId="{5AF812CB-456A-458F-97F6-C8F7050E95CA}" dt="2026-05-07T16:44:41.003" v="259"/>
        <pc:sldMkLst>
          <pc:docMk/>
          <pc:sldMk cId="888713730" sldId="577"/>
        </pc:sldMkLst>
      </pc:sldChg>
      <pc:sldChg chg="add del">
        <pc:chgData name="orin mcginn" userId="98285e8017f9cea7" providerId="LiveId" clId="{5AF812CB-456A-458F-97F6-C8F7050E95CA}" dt="2026-05-07T18:03:13.542" v="307"/>
        <pc:sldMkLst>
          <pc:docMk/>
          <pc:sldMk cId="2557009703" sldId="578"/>
        </pc:sldMkLst>
      </pc:sldChg>
      <pc:sldChg chg="add del">
        <pc:chgData name="orin mcginn" userId="98285e8017f9cea7" providerId="LiveId" clId="{5AF812CB-456A-458F-97F6-C8F7050E95CA}" dt="2026-05-07T18:03:27.048" v="309"/>
        <pc:sldMkLst>
          <pc:docMk/>
          <pc:sldMk cId="3444340651" sldId="579"/>
        </pc:sldMkLst>
      </pc:sldChg>
      <pc:sldChg chg="add del">
        <pc:chgData name="orin mcginn" userId="98285e8017f9cea7" providerId="LiveId" clId="{5AF812CB-456A-458F-97F6-C8F7050E95CA}" dt="2026-05-07T16:45:06.019" v="261"/>
        <pc:sldMkLst>
          <pc:docMk/>
          <pc:sldMk cId="1361049919" sldId="580"/>
        </pc:sldMkLst>
      </pc:sldChg>
      <pc:sldChg chg="add del">
        <pc:chgData name="orin mcginn" userId="98285e8017f9cea7" providerId="LiveId" clId="{5AF812CB-456A-458F-97F6-C8F7050E95CA}" dt="2026-05-07T18:03:45.793" v="313"/>
        <pc:sldMkLst>
          <pc:docMk/>
          <pc:sldMk cId="657634950" sldId="581"/>
        </pc:sldMkLst>
      </pc:sldChg>
      <pc:sldChg chg="add del">
        <pc:chgData name="orin mcginn" userId="98285e8017f9cea7" providerId="LiveId" clId="{5AF812CB-456A-458F-97F6-C8F7050E95CA}" dt="2026-05-07T18:03:54.803" v="315"/>
        <pc:sldMkLst>
          <pc:docMk/>
          <pc:sldMk cId="3224497695" sldId="582"/>
        </pc:sldMkLst>
      </pc:sldChg>
      <pc:sldChg chg="add del">
        <pc:chgData name="orin mcginn" userId="98285e8017f9cea7" providerId="LiveId" clId="{5AF812CB-456A-458F-97F6-C8F7050E95CA}" dt="2026-05-07T16:45:24.484" v="263"/>
        <pc:sldMkLst>
          <pc:docMk/>
          <pc:sldMk cId="2369486888" sldId="583"/>
        </pc:sldMkLst>
      </pc:sldChg>
      <pc:sldChg chg="add del">
        <pc:chgData name="orin mcginn" userId="98285e8017f9cea7" providerId="LiveId" clId="{5AF812CB-456A-458F-97F6-C8F7050E95CA}" dt="2026-05-07T17:54:24.866" v="279"/>
        <pc:sldMkLst>
          <pc:docMk/>
          <pc:sldMk cId="4112050027" sldId="584"/>
        </pc:sldMkLst>
      </pc:sldChg>
      <pc:sldChg chg="add del">
        <pc:chgData name="orin mcginn" userId="98285e8017f9cea7" providerId="LiveId" clId="{5AF812CB-456A-458F-97F6-C8F7050E95CA}" dt="2026-05-07T17:31:57.652" v="269"/>
        <pc:sldMkLst>
          <pc:docMk/>
          <pc:sldMk cId="2109981911" sldId="585"/>
        </pc:sldMkLst>
      </pc:sldChg>
      <pc:sldChg chg="modSp add del mod">
        <pc:chgData name="orin mcginn" userId="98285e8017f9cea7" providerId="LiveId" clId="{5AF812CB-456A-458F-97F6-C8F7050E95CA}" dt="2026-05-07T18:04:44.267" v="323"/>
        <pc:sldMkLst>
          <pc:docMk/>
          <pc:sldMk cId="1113213532" sldId="586"/>
        </pc:sldMkLst>
        <pc:spChg chg="mod">
          <ac:chgData name="orin mcginn" userId="98285e8017f9cea7" providerId="LiveId" clId="{5AF812CB-456A-458F-97F6-C8F7050E95CA}" dt="2026-05-07T16:22:08.137" v="238"/>
          <ac:spMkLst>
            <pc:docMk/>
            <pc:sldMk cId="1113213532" sldId="586"/>
            <ac:spMk id="8" creationId="{240C436C-8CFA-494B-880A-532AAC0C0A3E}"/>
          </ac:spMkLst>
        </pc:spChg>
        <pc:spChg chg="mod">
          <ac:chgData name="orin mcginn" userId="98285e8017f9cea7" providerId="LiveId" clId="{5AF812CB-456A-458F-97F6-C8F7050E95CA}" dt="2026-05-07T16:22:08.138" v="239"/>
          <ac:spMkLst>
            <pc:docMk/>
            <pc:sldMk cId="1113213532" sldId="586"/>
            <ac:spMk id="13" creationId="{44B53180-23B6-495B-961C-62759E491B42}"/>
          </ac:spMkLst>
        </pc:spChg>
        <pc:spChg chg="mod">
          <ac:chgData name="orin mcginn" userId="98285e8017f9cea7" providerId="LiveId" clId="{5AF812CB-456A-458F-97F6-C8F7050E95CA}" dt="2026-05-07T15:15:17.354" v="237"/>
          <ac:spMkLst>
            <pc:docMk/>
            <pc:sldMk cId="1113213532" sldId="586"/>
            <ac:spMk id="18" creationId="{57E9F7E9-A5D0-4E96-A861-1A5DCE6FAF44}"/>
          </ac:spMkLst>
        </pc:spChg>
      </pc:sldChg>
      <pc:sldChg chg="add del">
        <pc:chgData name="orin mcginn" userId="98285e8017f9cea7" providerId="LiveId" clId="{5AF812CB-456A-458F-97F6-C8F7050E95CA}" dt="2026-05-07T16:46:54.740" v="265"/>
        <pc:sldMkLst>
          <pc:docMk/>
          <pc:sldMk cId="2705826678" sldId="587"/>
        </pc:sldMkLst>
      </pc:sldChg>
      <pc:sldChg chg="add del">
        <pc:chgData name="orin mcginn" userId="98285e8017f9cea7" providerId="LiveId" clId="{5AF812CB-456A-458F-97F6-C8F7050E95CA}" dt="2026-05-07T16:36:32.892" v="241"/>
        <pc:sldMkLst>
          <pc:docMk/>
          <pc:sldMk cId="229435441" sldId="588"/>
        </pc:sldMkLst>
      </pc:sldChg>
      <pc:sldChg chg="add del">
        <pc:chgData name="orin mcginn" userId="98285e8017f9cea7" providerId="LiveId" clId="{5AF812CB-456A-458F-97F6-C8F7050E95CA}" dt="2026-05-07T17:57:51.605" v="281"/>
        <pc:sldMkLst>
          <pc:docMk/>
          <pc:sldMk cId="1855646363" sldId="589"/>
        </pc:sldMkLst>
      </pc:sldChg>
      <pc:sldChg chg="add del">
        <pc:chgData name="orin mcginn" userId="98285e8017f9cea7" providerId="LiveId" clId="{5AF812CB-456A-458F-97F6-C8F7050E95CA}" dt="2026-05-07T18:05:11.020" v="327"/>
        <pc:sldMkLst>
          <pc:docMk/>
          <pc:sldMk cId="1077773643" sldId="590"/>
        </pc:sldMkLst>
      </pc:sldChg>
      <pc:sldChg chg="add del">
        <pc:chgData name="orin mcginn" userId="98285e8017f9cea7" providerId="LiveId" clId="{5AF812CB-456A-458F-97F6-C8F7050E95CA}" dt="2026-05-07T16:37:01.506" v="243"/>
        <pc:sldMkLst>
          <pc:docMk/>
          <pc:sldMk cId="2172758351" sldId="591"/>
        </pc:sldMkLst>
      </pc:sldChg>
      <pc:sldChg chg="add del">
        <pc:chgData name="orin mcginn" userId="98285e8017f9cea7" providerId="LiveId" clId="{5AF812CB-456A-458F-97F6-C8F7050E95CA}" dt="2026-05-07T16:38:19.990" v="245"/>
        <pc:sldMkLst>
          <pc:docMk/>
          <pc:sldMk cId="3146842404" sldId="592"/>
        </pc:sldMkLst>
      </pc:sldChg>
      <pc:sldChg chg="add del">
        <pc:chgData name="orin mcginn" userId="98285e8017f9cea7" providerId="LiveId" clId="{5AF812CB-456A-458F-97F6-C8F7050E95CA}" dt="2026-05-07T18:05:20.169" v="329"/>
        <pc:sldMkLst>
          <pc:docMk/>
          <pc:sldMk cId="1652688320" sldId="593"/>
        </pc:sldMkLst>
      </pc:sldChg>
      <pc:sldChg chg="add del">
        <pc:chgData name="orin mcginn" userId="98285e8017f9cea7" providerId="LiveId" clId="{5AF812CB-456A-458F-97F6-C8F7050E95CA}" dt="2026-05-07T18:01:36.802" v="289"/>
        <pc:sldMkLst>
          <pc:docMk/>
          <pc:sldMk cId="2796418643" sldId="594"/>
        </pc:sldMkLst>
      </pc:sldChg>
      <pc:sldChg chg="add del">
        <pc:chgData name="orin mcginn" userId="98285e8017f9cea7" providerId="LiveId" clId="{5AF812CB-456A-458F-97F6-C8F7050E95CA}" dt="2026-05-07T18:02:11.428" v="295"/>
        <pc:sldMkLst>
          <pc:docMk/>
          <pc:sldMk cId="2263891335" sldId="595"/>
        </pc:sldMkLst>
      </pc:sldChg>
      <pc:sldChg chg="add del">
        <pc:chgData name="orin mcginn" userId="98285e8017f9cea7" providerId="LiveId" clId="{5AF812CB-456A-458F-97F6-C8F7050E95CA}" dt="2026-05-07T17:54:06.925" v="277"/>
        <pc:sldMkLst>
          <pc:docMk/>
          <pc:sldMk cId="748323817" sldId="596"/>
        </pc:sldMkLst>
      </pc:sldChg>
      <pc:sldChg chg="add del">
        <pc:chgData name="orin mcginn" userId="98285e8017f9cea7" providerId="LiveId" clId="{5AF812CB-456A-458F-97F6-C8F7050E95CA}" dt="2026-05-07T18:02:29.400" v="299"/>
        <pc:sldMkLst>
          <pc:docMk/>
          <pc:sldMk cId="467301814" sldId="597"/>
        </pc:sldMkLst>
      </pc:sldChg>
      <pc:sldChg chg="add del">
        <pc:chgData name="orin mcginn" userId="98285e8017f9cea7" providerId="LiveId" clId="{5AF812CB-456A-458F-97F6-C8F7050E95CA}" dt="2026-05-07T18:02:45.386" v="301"/>
        <pc:sldMkLst>
          <pc:docMk/>
          <pc:sldMk cId="3008895015" sldId="598"/>
        </pc:sldMkLst>
      </pc:sldChg>
      <pc:sldChg chg="add del">
        <pc:chgData name="orin mcginn" userId="98285e8017f9cea7" providerId="LiveId" clId="{5AF812CB-456A-458F-97F6-C8F7050E95CA}" dt="2026-05-07T18:02:54.858" v="303"/>
        <pc:sldMkLst>
          <pc:docMk/>
          <pc:sldMk cId="2624795491" sldId="599"/>
        </pc:sldMkLst>
      </pc:sldChg>
      <pc:sldChg chg="add del">
        <pc:chgData name="orin mcginn" userId="98285e8017f9cea7" providerId="LiveId" clId="{5AF812CB-456A-458F-97F6-C8F7050E95CA}" dt="2026-05-07T18:03:05.118" v="305"/>
        <pc:sldMkLst>
          <pc:docMk/>
          <pc:sldMk cId="3330764135" sldId="600"/>
        </pc:sldMkLst>
      </pc:sldChg>
      <pc:sldChg chg="add del">
        <pc:chgData name="orin mcginn" userId="98285e8017f9cea7" providerId="LiveId" clId="{5AF812CB-456A-458F-97F6-C8F7050E95CA}" dt="2026-05-07T18:03:36.567" v="311"/>
        <pc:sldMkLst>
          <pc:docMk/>
          <pc:sldMk cId="339874805" sldId="601"/>
        </pc:sldMkLst>
      </pc:sldChg>
      <pc:sldChg chg="add del">
        <pc:chgData name="orin mcginn" userId="98285e8017f9cea7" providerId="LiveId" clId="{5AF812CB-456A-458F-97F6-C8F7050E95CA}" dt="2026-05-07T18:04:11.039" v="317"/>
        <pc:sldMkLst>
          <pc:docMk/>
          <pc:sldMk cId="1526847912" sldId="602"/>
        </pc:sldMkLst>
      </pc:sldChg>
      <pc:sldChg chg="add del">
        <pc:chgData name="orin mcginn" userId="98285e8017f9cea7" providerId="LiveId" clId="{5AF812CB-456A-458F-97F6-C8F7050E95CA}" dt="2026-05-07T17:47:23.489" v="271"/>
        <pc:sldMkLst>
          <pc:docMk/>
          <pc:sldMk cId="3495816039" sldId="603"/>
        </pc:sldMkLst>
      </pc:sldChg>
      <pc:sldChg chg="add del">
        <pc:chgData name="orin mcginn" userId="98285e8017f9cea7" providerId="LiveId" clId="{5AF812CB-456A-458F-97F6-C8F7050E95CA}" dt="2026-05-07T18:01:26" v="287"/>
        <pc:sldMkLst>
          <pc:docMk/>
          <pc:sldMk cId="1079199748" sldId="604"/>
        </pc:sldMkLst>
      </pc:sldChg>
      <pc:sldChg chg="add del">
        <pc:chgData name="orin mcginn" userId="98285e8017f9cea7" providerId="LiveId" clId="{5AF812CB-456A-458F-97F6-C8F7050E95CA}" dt="2026-05-07T17:47:42.572" v="273"/>
        <pc:sldMkLst>
          <pc:docMk/>
          <pc:sldMk cId="1085369330" sldId="605"/>
        </pc:sldMkLst>
      </pc:sldChg>
      <pc:sldChg chg="add del">
        <pc:chgData name="orin mcginn" userId="98285e8017f9cea7" providerId="LiveId" clId="{5AF812CB-456A-458F-97F6-C8F7050E95CA}" dt="2026-05-07T17:47:54.180" v="275"/>
        <pc:sldMkLst>
          <pc:docMk/>
          <pc:sldMk cId="1057362550" sldId="606"/>
        </pc:sldMkLst>
      </pc:sldChg>
      <pc:sldChg chg="add del">
        <pc:chgData name="orin mcginn" userId="98285e8017f9cea7" providerId="LiveId" clId="{5AF812CB-456A-458F-97F6-C8F7050E95CA}" dt="2026-05-07T18:04:32.494" v="321"/>
        <pc:sldMkLst>
          <pc:docMk/>
          <pc:sldMk cId="3524513060" sldId="607"/>
        </pc:sldMkLst>
      </pc:sldChg>
      <pc:sldChg chg="add del">
        <pc:chgData name="orin mcginn" userId="98285e8017f9cea7" providerId="LiveId" clId="{5AF812CB-456A-458F-97F6-C8F7050E95CA}" dt="2026-05-07T18:05:00.846" v="325"/>
        <pc:sldMkLst>
          <pc:docMk/>
          <pc:sldMk cId="497470367" sldId="608"/>
        </pc:sldMkLst>
      </pc:sldChg>
      <pc:sldChg chg="add del">
        <pc:chgData name="orin mcginn" userId="98285e8017f9cea7" providerId="LiveId" clId="{5AF812CB-456A-458F-97F6-C8F7050E95CA}" dt="2026-05-07T18:02:20.170" v="297"/>
        <pc:sldMkLst>
          <pc:docMk/>
          <pc:sldMk cId="1601132294" sldId="609"/>
        </pc:sldMkLst>
      </pc:sldChg>
      <pc:sldChg chg="add del">
        <pc:chgData name="orin mcginn" userId="98285e8017f9cea7" providerId="LiveId" clId="{5AF812CB-456A-458F-97F6-C8F7050E95CA}" dt="2026-05-07T18:04:21.616" v="319"/>
        <pc:sldMkLst>
          <pc:docMk/>
          <pc:sldMk cId="2631907187" sldId="610"/>
        </pc:sldMkLst>
      </pc:sldChg>
      <pc:sldChg chg="add del">
        <pc:chgData name="orin mcginn" userId="98285e8017f9cea7" providerId="LiveId" clId="{5AF812CB-456A-458F-97F6-C8F7050E95CA}" dt="2026-05-07T17:58:13.916" v="283"/>
        <pc:sldMkLst>
          <pc:docMk/>
          <pc:sldMk cId="2344830197" sldId="611"/>
        </pc:sldMkLst>
      </pc:sldChg>
      <pc:sldChg chg="add del">
        <pc:chgData name="orin mcginn" userId="98285e8017f9cea7" providerId="LiveId" clId="{5AF812CB-456A-458F-97F6-C8F7050E95CA}" dt="2026-05-07T18:05:33.990" v="331"/>
        <pc:sldMkLst>
          <pc:docMk/>
          <pc:sldMk cId="1666823854" sldId="612"/>
        </pc:sldMkLst>
      </pc:sldChg>
      <pc:sldChg chg="addSp modSp add mod">
        <pc:chgData name="orin mcginn" userId="98285e8017f9cea7" providerId="LiveId" clId="{5AF812CB-456A-458F-97F6-C8F7050E95CA}" dt="2026-05-07T22:43:15.911" v="336"/>
        <pc:sldMkLst>
          <pc:docMk/>
          <pc:sldMk cId="582457247" sldId="613"/>
        </pc:sldMkLst>
        <pc:spChg chg="mod">
          <ac:chgData name="orin mcginn" userId="98285e8017f9cea7" providerId="LiveId" clId="{5AF812CB-456A-458F-97F6-C8F7050E95CA}" dt="2026-05-07T22:43:15.881" v="333"/>
          <ac:spMkLst>
            <pc:docMk/>
            <pc:sldMk cId="582457247" sldId="613"/>
            <ac:spMk id="9" creationId="{DFC7818A-03AC-4E3C-9505-C6BAFB2B1E5B}"/>
          </ac:spMkLst>
        </pc:spChg>
        <pc:spChg chg="mod">
          <ac:chgData name="orin mcginn" userId="98285e8017f9cea7" providerId="LiveId" clId="{5AF812CB-456A-458F-97F6-C8F7050E95CA}" dt="2026-05-07T22:43:15.882" v="335"/>
          <ac:spMkLst>
            <pc:docMk/>
            <pc:sldMk cId="582457247" sldId="613"/>
            <ac:spMk id="10" creationId="{27AEA1CF-B535-43FE-927A-DB9B64947E38}"/>
          </ac:spMkLst>
        </pc:spChg>
        <pc:picChg chg="add mod">
          <ac:chgData name="orin mcginn" userId="98285e8017f9cea7" providerId="LiveId" clId="{5AF812CB-456A-458F-97F6-C8F7050E95CA}" dt="2026-05-07T22:43:15.911" v="336"/>
          <ac:picMkLst>
            <pc:docMk/>
            <pc:sldMk cId="582457247" sldId="613"/>
            <ac:picMk id="12" creationId="{7D03A49A-DC22-1B0B-6E58-FF3DFA5383C3}"/>
          </ac:picMkLst>
        </pc:picChg>
      </pc:sldChg>
      <pc:sldChg chg="add">
        <pc:chgData name="orin mcginn" userId="98285e8017f9cea7" providerId="LiveId" clId="{5AF812CB-456A-458F-97F6-C8F7050E95CA}" dt="2026-05-07T18:01:25.994" v="286"/>
        <pc:sldMkLst>
          <pc:docMk/>
          <pc:sldMk cId="821139220" sldId="614"/>
        </pc:sldMkLst>
      </pc:sldChg>
      <pc:sldChg chg="add">
        <pc:chgData name="orin mcginn" userId="98285e8017f9cea7" providerId="LiveId" clId="{5AF812CB-456A-458F-97F6-C8F7050E95CA}" dt="2026-05-07T18:01:36.799" v="288"/>
        <pc:sldMkLst>
          <pc:docMk/>
          <pc:sldMk cId="3637231512" sldId="615"/>
        </pc:sldMkLst>
      </pc:sldChg>
      <pc:sldChg chg="add">
        <pc:chgData name="orin mcginn" userId="98285e8017f9cea7" providerId="LiveId" clId="{5AF812CB-456A-458F-97F6-C8F7050E95CA}" dt="2026-05-07T18:01:46.169" v="290"/>
        <pc:sldMkLst>
          <pc:docMk/>
          <pc:sldMk cId="2072451165" sldId="616"/>
        </pc:sldMkLst>
      </pc:sldChg>
      <pc:sldChg chg="add">
        <pc:chgData name="orin mcginn" userId="98285e8017f9cea7" providerId="LiveId" clId="{5AF812CB-456A-458F-97F6-C8F7050E95CA}" dt="2026-05-07T18:02:01.018" v="292"/>
        <pc:sldMkLst>
          <pc:docMk/>
          <pc:sldMk cId="1869879514" sldId="617"/>
        </pc:sldMkLst>
      </pc:sldChg>
      <pc:sldChg chg="add">
        <pc:chgData name="orin mcginn" userId="98285e8017f9cea7" providerId="LiveId" clId="{5AF812CB-456A-458F-97F6-C8F7050E95CA}" dt="2026-05-07T18:02:11.422" v="294"/>
        <pc:sldMkLst>
          <pc:docMk/>
          <pc:sldMk cId="2287118161" sldId="618"/>
        </pc:sldMkLst>
      </pc:sldChg>
      <pc:sldChg chg="add">
        <pc:chgData name="orin mcginn" userId="98285e8017f9cea7" providerId="LiveId" clId="{5AF812CB-456A-458F-97F6-C8F7050E95CA}" dt="2026-05-07T18:02:20.166" v="296"/>
        <pc:sldMkLst>
          <pc:docMk/>
          <pc:sldMk cId="4078250367" sldId="619"/>
        </pc:sldMkLst>
      </pc:sldChg>
      <pc:sldChg chg="add">
        <pc:chgData name="orin mcginn" userId="98285e8017f9cea7" providerId="LiveId" clId="{5AF812CB-456A-458F-97F6-C8F7050E95CA}" dt="2026-05-07T18:02:29.395" v="298"/>
        <pc:sldMkLst>
          <pc:docMk/>
          <pc:sldMk cId="1794191712" sldId="620"/>
        </pc:sldMkLst>
      </pc:sldChg>
      <pc:sldChg chg="add">
        <pc:chgData name="orin mcginn" userId="98285e8017f9cea7" providerId="LiveId" clId="{5AF812CB-456A-458F-97F6-C8F7050E95CA}" dt="2026-05-07T18:02:45.379" v="300"/>
        <pc:sldMkLst>
          <pc:docMk/>
          <pc:sldMk cId="1510451734" sldId="621"/>
        </pc:sldMkLst>
      </pc:sldChg>
      <pc:sldChg chg="add">
        <pc:chgData name="orin mcginn" userId="98285e8017f9cea7" providerId="LiveId" clId="{5AF812CB-456A-458F-97F6-C8F7050E95CA}" dt="2026-05-07T18:02:54.849" v="302"/>
        <pc:sldMkLst>
          <pc:docMk/>
          <pc:sldMk cId="3599023150" sldId="622"/>
        </pc:sldMkLst>
      </pc:sldChg>
      <pc:sldChg chg="add">
        <pc:chgData name="orin mcginn" userId="98285e8017f9cea7" providerId="LiveId" clId="{5AF812CB-456A-458F-97F6-C8F7050E95CA}" dt="2026-05-07T18:03:05.113" v="304"/>
        <pc:sldMkLst>
          <pc:docMk/>
          <pc:sldMk cId="1243752585" sldId="623"/>
        </pc:sldMkLst>
      </pc:sldChg>
      <pc:sldChg chg="addSp delSp modSp add mod">
        <pc:chgData name="orin mcginn" userId="98285e8017f9cea7" providerId="LiveId" clId="{5AF812CB-456A-458F-97F6-C8F7050E95CA}" dt="2026-05-07T23:03:14.572" v="344"/>
        <pc:sldMkLst>
          <pc:docMk/>
          <pc:sldMk cId="1456382180" sldId="624"/>
        </pc:sldMkLst>
        <pc:spChg chg="del">
          <ac:chgData name="orin mcginn" userId="98285e8017f9cea7" providerId="LiveId" clId="{5AF812CB-456A-458F-97F6-C8F7050E95CA}" dt="2026-05-07T23:03:02.911" v="340"/>
          <ac:spMkLst>
            <pc:docMk/>
            <pc:sldMk cId="1456382180" sldId="624"/>
            <ac:spMk id="6" creationId="{E4C085C2-7C0B-4260-9571-35272404EE75}"/>
          </ac:spMkLst>
        </pc:spChg>
        <pc:picChg chg="add mod">
          <ac:chgData name="orin mcginn" userId="98285e8017f9cea7" providerId="LiveId" clId="{5AF812CB-456A-458F-97F6-C8F7050E95CA}" dt="2026-05-07T23:03:14.572" v="344"/>
          <ac:picMkLst>
            <pc:docMk/>
            <pc:sldMk cId="1456382180" sldId="624"/>
            <ac:picMk id="3" creationId="{F40D8A22-BEE0-C4EF-9353-22C8A96AB0E7}"/>
          </ac:picMkLst>
        </pc:picChg>
      </pc:sldChg>
      <pc:sldChg chg="add">
        <pc:chgData name="orin mcginn" userId="98285e8017f9cea7" providerId="LiveId" clId="{5AF812CB-456A-458F-97F6-C8F7050E95CA}" dt="2026-05-07T18:03:27.043" v="308"/>
        <pc:sldMkLst>
          <pc:docMk/>
          <pc:sldMk cId="2830025029" sldId="625"/>
        </pc:sldMkLst>
      </pc:sldChg>
      <pc:sldChg chg="add">
        <pc:chgData name="orin mcginn" userId="98285e8017f9cea7" providerId="LiveId" clId="{5AF812CB-456A-458F-97F6-C8F7050E95CA}" dt="2026-05-07T18:03:36.563" v="310"/>
        <pc:sldMkLst>
          <pc:docMk/>
          <pc:sldMk cId="3189557736" sldId="626"/>
        </pc:sldMkLst>
      </pc:sldChg>
      <pc:sldChg chg="addSp delSp modSp add mod">
        <pc:chgData name="orin mcginn" userId="98285e8017f9cea7" providerId="LiveId" clId="{5AF812CB-456A-458F-97F6-C8F7050E95CA}" dt="2026-05-07T23:10:51.992" v="431"/>
        <pc:sldMkLst>
          <pc:docMk/>
          <pc:sldMk cId="2971946952" sldId="627"/>
        </pc:sldMkLst>
        <pc:spChg chg="del">
          <ac:chgData name="orin mcginn" userId="98285e8017f9cea7" providerId="LiveId" clId="{5AF812CB-456A-458F-97F6-C8F7050E95CA}" dt="2026-05-07T23:07:19.794" v="345"/>
          <ac:spMkLst>
            <pc:docMk/>
            <pc:sldMk cId="2971946952" sldId="627"/>
            <ac:spMk id="6" creationId="{A0F41DB6-938B-4702-B29E-3F220E749A3F}"/>
          </ac:spMkLst>
        </pc:spChg>
        <pc:spChg chg="add mod">
          <ac:chgData name="orin mcginn" userId="98285e8017f9cea7" providerId="LiveId" clId="{5AF812CB-456A-458F-97F6-C8F7050E95CA}" dt="2026-05-07T23:07:19.836" v="353"/>
          <ac:spMkLst>
            <pc:docMk/>
            <pc:sldMk cId="2971946952" sldId="627"/>
            <ac:spMk id="7" creationId="{0FCB77E7-BD0B-426D-8C15-02353CAB605E}"/>
          </ac:spMkLst>
        </pc:spChg>
        <pc:spChg chg="add mod">
          <ac:chgData name="orin mcginn" userId="98285e8017f9cea7" providerId="LiveId" clId="{5AF812CB-456A-458F-97F6-C8F7050E95CA}" dt="2026-05-07T23:07:19.848" v="359"/>
          <ac:spMkLst>
            <pc:docMk/>
            <pc:sldMk cId="2971946952" sldId="627"/>
            <ac:spMk id="8" creationId="{91B61AC8-BCE0-4B44-AA8E-869360F497C1}"/>
          </ac:spMkLst>
        </pc:spChg>
        <pc:spChg chg="add mod">
          <ac:chgData name="orin mcginn" userId="98285e8017f9cea7" providerId="LiveId" clId="{5AF812CB-456A-458F-97F6-C8F7050E95CA}" dt="2026-05-07T23:07:19.854" v="363"/>
          <ac:spMkLst>
            <pc:docMk/>
            <pc:sldMk cId="2971946952" sldId="627"/>
            <ac:spMk id="9" creationId="{F7B9DA74-D5EF-4EB5-BF45-098CFD9CA834}"/>
          </ac:spMkLst>
        </pc:spChg>
        <pc:spChg chg="del">
          <ac:chgData name="orin mcginn" userId="98285e8017f9cea7" providerId="LiveId" clId="{5AF812CB-456A-458F-97F6-C8F7050E95CA}" dt="2026-05-07T23:07:19.794" v="346"/>
          <ac:spMkLst>
            <pc:docMk/>
            <pc:sldMk cId="2971946952" sldId="627"/>
            <ac:spMk id="10" creationId="{DC6C61EF-D2E4-48F6-83B1-6CFCB6505715}"/>
          </ac:spMkLst>
        </pc:spChg>
        <pc:spChg chg="add mod">
          <ac:chgData name="orin mcginn" userId="98285e8017f9cea7" providerId="LiveId" clId="{5AF812CB-456A-458F-97F6-C8F7050E95CA}" dt="2026-05-07T23:07:19.856" v="369"/>
          <ac:spMkLst>
            <pc:docMk/>
            <pc:sldMk cId="2971946952" sldId="627"/>
            <ac:spMk id="11" creationId="{9EB33DBB-C567-4BC9-89C1-FCFD47649038}"/>
          </ac:spMkLst>
        </pc:spChg>
        <pc:spChg chg="add mod">
          <ac:chgData name="orin mcginn" userId="98285e8017f9cea7" providerId="LiveId" clId="{5AF812CB-456A-458F-97F6-C8F7050E95CA}" dt="2026-05-07T23:07:19.858" v="374"/>
          <ac:spMkLst>
            <pc:docMk/>
            <pc:sldMk cId="2971946952" sldId="627"/>
            <ac:spMk id="12" creationId="{FE1881F4-5950-40E4-8DD2-D18A347C1FE3}"/>
          </ac:spMkLst>
        </pc:spChg>
        <pc:spChg chg="add mod">
          <ac:chgData name="orin mcginn" userId="98285e8017f9cea7" providerId="LiveId" clId="{5AF812CB-456A-458F-97F6-C8F7050E95CA}" dt="2026-05-07T23:07:19.860" v="378"/>
          <ac:spMkLst>
            <pc:docMk/>
            <pc:sldMk cId="2971946952" sldId="627"/>
            <ac:spMk id="13" creationId="{0C193AD1-98CC-4931-BA47-AB9C330D85F8}"/>
          </ac:spMkLst>
        </pc:spChg>
        <pc:spChg chg="add mod">
          <ac:chgData name="orin mcginn" userId="98285e8017f9cea7" providerId="LiveId" clId="{5AF812CB-456A-458F-97F6-C8F7050E95CA}" dt="2026-05-07T23:07:19.862" v="384"/>
          <ac:spMkLst>
            <pc:docMk/>
            <pc:sldMk cId="2971946952" sldId="627"/>
            <ac:spMk id="14" creationId="{46248302-FCFB-468D-A94D-A06E1F863808}"/>
          </ac:spMkLst>
        </pc:spChg>
        <pc:spChg chg="add mod">
          <ac:chgData name="orin mcginn" userId="98285e8017f9cea7" providerId="LiveId" clId="{5AF812CB-456A-458F-97F6-C8F7050E95CA}" dt="2026-05-07T23:07:19.864" v="389"/>
          <ac:spMkLst>
            <pc:docMk/>
            <pc:sldMk cId="2971946952" sldId="627"/>
            <ac:spMk id="15" creationId="{EEDF2EBE-C1B0-46B3-A95C-654585639ED4}"/>
          </ac:spMkLst>
        </pc:spChg>
        <pc:spChg chg="add mod">
          <ac:chgData name="orin mcginn" userId="98285e8017f9cea7" providerId="LiveId" clId="{5AF812CB-456A-458F-97F6-C8F7050E95CA}" dt="2026-05-07T23:07:19.866" v="393"/>
          <ac:spMkLst>
            <pc:docMk/>
            <pc:sldMk cId="2971946952" sldId="627"/>
            <ac:spMk id="16" creationId="{47B95E7E-B94B-419F-B539-4DF506B90BB3}"/>
          </ac:spMkLst>
        </pc:spChg>
        <pc:spChg chg="add mod">
          <ac:chgData name="orin mcginn" userId="98285e8017f9cea7" providerId="LiveId" clId="{5AF812CB-456A-458F-97F6-C8F7050E95CA}" dt="2026-05-07T23:07:19.868" v="399"/>
          <ac:spMkLst>
            <pc:docMk/>
            <pc:sldMk cId="2971946952" sldId="627"/>
            <ac:spMk id="17" creationId="{A7358ED5-6FF0-417A-A55B-401B9F33CAA9}"/>
          </ac:spMkLst>
        </pc:spChg>
        <pc:spChg chg="add mod">
          <ac:chgData name="orin mcginn" userId="98285e8017f9cea7" providerId="LiveId" clId="{5AF812CB-456A-458F-97F6-C8F7050E95CA}" dt="2026-05-07T23:07:19.870" v="404"/>
          <ac:spMkLst>
            <pc:docMk/>
            <pc:sldMk cId="2971946952" sldId="627"/>
            <ac:spMk id="18" creationId="{F91C41AF-BA58-4D21-A669-0C696AE45B86}"/>
          </ac:spMkLst>
        </pc:spChg>
        <pc:spChg chg="add mod">
          <ac:chgData name="orin mcginn" userId="98285e8017f9cea7" providerId="LiveId" clId="{5AF812CB-456A-458F-97F6-C8F7050E95CA}" dt="2026-05-07T23:07:19.871" v="408"/>
          <ac:spMkLst>
            <pc:docMk/>
            <pc:sldMk cId="2971946952" sldId="627"/>
            <ac:spMk id="19" creationId="{F1ED4411-DDD1-4477-BDE6-7087C08FDE21}"/>
          </ac:spMkLst>
        </pc:spChg>
        <pc:spChg chg="add mod">
          <ac:chgData name="orin mcginn" userId="98285e8017f9cea7" providerId="LiveId" clId="{5AF812CB-456A-458F-97F6-C8F7050E95CA}" dt="2026-05-07T23:07:19.873" v="414"/>
          <ac:spMkLst>
            <pc:docMk/>
            <pc:sldMk cId="2971946952" sldId="627"/>
            <ac:spMk id="20" creationId="{4BA50F96-3DBF-4B44-B0F3-8E18F3D0AFED}"/>
          </ac:spMkLst>
        </pc:spChg>
        <pc:spChg chg="add mod">
          <ac:chgData name="orin mcginn" userId="98285e8017f9cea7" providerId="LiveId" clId="{5AF812CB-456A-458F-97F6-C8F7050E95CA}" dt="2026-05-07T23:07:19.875" v="419"/>
          <ac:spMkLst>
            <pc:docMk/>
            <pc:sldMk cId="2971946952" sldId="627"/>
            <ac:spMk id="21" creationId="{F66E7625-D79A-4992-A025-CA249E69BB55}"/>
          </ac:spMkLst>
        </pc:spChg>
        <pc:spChg chg="add mod">
          <ac:chgData name="orin mcginn" userId="98285e8017f9cea7" providerId="LiveId" clId="{5AF812CB-456A-458F-97F6-C8F7050E95CA}" dt="2026-05-07T23:07:19.878" v="423"/>
          <ac:spMkLst>
            <pc:docMk/>
            <pc:sldMk cId="2971946952" sldId="627"/>
            <ac:spMk id="22" creationId="{F8A7794C-F924-4D0D-B258-FA78AE9A23D2}"/>
          </ac:spMkLst>
        </pc:spChg>
        <pc:picChg chg="add mod">
          <ac:chgData name="orin mcginn" userId="98285e8017f9cea7" providerId="LiveId" clId="{5AF812CB-456A-458F-97F6-C8F7050E95CA}" dt="2026-05-07T23:10:51.992" v="431"/>
          <ac:picMkLst>
            <pc:docMk/>
            <pc:sldMk cId="2971946952" sldId="627"/>
            <ac:picMk id="3" creationId="{78B86EEE-9832-7341-56EB-45CA868DDFCC}"/>
          </ac:picMkLst>
        </pc:picChg>
      </pc:sldChg>
      <pc:sldChg chg="add">
        <pc:chgData name="orin mcginn" userId="98285e8017f9cea7" providerId="LiveId" clId="{5AF812CB-456A-458F-97F6-C8F7050E95CA}" dt="2026-05-07T18:03:54.799" v="314"/>
        <pc:sldMkLst>
          <pc:docMk/>
          <pc:sldMk cId="3760945208" sldId="628"/>
        </pc:sldMkLst>
      </pc:sldChg>
      <pc:sldChg chg="add">
        <pc:chgData name="orin mcginn" userId="98285e8017f9cea7" providerId="LiveId" clId="{5AF812CB-456A-458F-97F6-C8F7050E95CA}" dt="2026-05-07T18:04:11.032" v="316"/>
        <pc:sldMkLst>
          <pc:docMk/>
          <pc:sldMk cId="1940017253" sldId="629"/>
        </pc:sldMkLst>
      </pc:sldChg>
      <pc:sldChg chg="add">
        <pc:chgData name="orin mcginn" userId="98285e8017f9cea7" providerId="LiveId" clId="{5AF812CB-456A-458F-97F6-C8F7050E95CA}" dt="2026-05-07T18:04:21.610" v="318"/>
        <pc:sldMkLst>
          <pc:docMk/>
          <pc:sldMk cId="2515482287" sldId="630"/>
        </pc:sldMkLst>
      </pc:sldChg>
      <pc:sldChg chg="add">
        <pc:chgData name="orin mcginn" userId="98285e8017f9cea7" providerId="LiveId" clId="{5AF812CB-456A-458F-97F6-C8F7050E95CA}" dt="2026-05-07T18:04:32.488" v="320"/>
        <pc:sldMkLst>
          <pc:docMk/>
          <pc:sldMk cId="3429223748" sldId="631"/>
        </pc:sldMkLst>
      </pc:sldChg>
      <pc:sldChg chg="add">
        <pc:chgData name="orin mcginn" userId="98285e8017f9cea7" providerId="LiveId" clId="{5AF812CB-456A-458F-97F6-C8F7050E95CA}" dt="2026-05-07T18:04:44.261" v="322"/>
        <pc:sldMkLst>
          <pc:docMk/>
          <pc:sldMk cId="209006142" sldId="632"/>
        </pc:sldMkLst>
      </pc:sldChg>
      <pc:sldChg chg="add">
        <pc:chgData name="orin mcginn" userId="98285e8017f9cea7" providerId="LiveId" clId="{5AF812CB-456A-458F-97F6-C8F7050E95CA}" dt="2026-05-07T18:05:00.840" v="324"/>
        <pc:sldMkLst>
          <pc:docMk/>
          <pc:sldMk cId="2566791735" sldId="633"/>
        </pc:sldMkLst>
      </pc:sldChg>
      <pc:sldChg chg="add">
        <pc:chgData name="orin mcginn" userId="98285e8017f9cea7" providerId="LiveId" clId="{5AF812CB-456A-458F-97F6-C8F7050E95CA}" dt="2026-05-07T18:05:11.016" v="326"/>
        <pc:sldMkLst>
          <pc:docMk/>
          <pc:sldMk cId="181028227" sldId="634"/>
        </pc:sldMkLst>
      </pc:sldChg>
      <pc:sldChg chg="add">
        <pc:chgData name="orin mcginn" userId="98285e8017f9cea7" providerId="LiveId" clId="{5AF812CB-456A-458F-97F6-C8F7050E95CA}" dt="2026-05-07T18:05:20.164" v="328"/>
        <pc:sldMkLst>
          <pc:docMk/>
          <pc:sldMk cId="3543465595" sldId="635"/>
        </pc:sldMkLst>
      </pc:sldChg>
      <pc:sldChg chg="addSp modSp add mod">
        <pc:chgData name="orin mcginn" userId="98285e8017f9cea7" providerId="LiveId" clId="{5AF812CB-456A-458F-97F6-C8F7050E95CA}" dt="2026-05-07T22:43:46.641" v="339"/>
        <pc:sldMkLst>
          <pc:docMk/>
          <pc:sldMk cId="1847664300" sldId="636"/>
        </pc:sldMkLst>
        <pc:spChg chg="mod">
          <ac:chgData name="orin mcginn" userId="98285e8017f9cea7" providerId="LiveId" clId="{5AF812CB-456A-458F-97F6-C8F7050E95CA}" dt="2026-05-07T22:43:46.632" v="337"/>
          <ac:spMkLst>
            <pc:docMk/>
            <pc:sldMk cId="1847664300" sldId="636"/>
            <ac:spMk id="20" creationId="{D65B5BD9-8875-45C4-8AAB-D759A7F48DA9}"/>
          </ac:spMkLst>
        </pc:spChg>
        <pc:spChg chg="mod">
          <ac:chgData name="orin mcginn" userId="98285e8017f9cea7" providerId="LiveId" clId="{5AF812CB-456A-458F-97F6-C8F7050E95CA}" dt="2026-05-07T22:43:46.633" v="338"/>
          <ac:spMkLst>
            <pc:docMk/>
            <pc:sldMk cId="1847664300" sldId="636"/>
            <ac:spMk id="21" creationId="{D03C8316-80C2-40C4-A2B6-8BE1080268E9}"/>
          </ac:spMkLst>
        </pc:spChg>
        <pc:picChg chg="add mod">
          <ac:chgData name="orin mcginn" userId="98285e8017f9cea7" providerId="LiveId" clId="{5AF812CB-456A-458F-97F6-C8F7050E95CA}" dt="2026-05-07T22:43:46.641" v="339"/>
          <ac:picMkLst>
            <pc:docMk/>
            <pc:sldMk cId="1847664300" sldId="636"/>
            <ac:picMk id="3" creationId="{0F27383A-682E-BB1A-D2DC-C239BF08321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6D856C-BB4F-48CE-A065-E62092056370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2461AF-F189-4191-877D-1867B45E9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8761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[Speaker] Orin   [Time] ~45 sec</a:t>
            </a:r>
          </a:p>
          <a:p>
            <a:r>
              <a:rPr lang="en-GB" sz="1200" dirty="0"/>
              <a:t>— Open: "Good [morning/afternoon]. We're SafeHaven Pi."</a:t>
            </a:r>
          </a:p>
          <a:p>
            <a:r>
              <a:rPr lang="en-GB" sz="1200" dirty="0"/>
              <a:t>— Pocket-sized privacy gateway, built on Raspberry Pi 5.</a:t>
            </a:r>
          </a:p>
          <a:p>
            <a:r>
              <a:rPr lang="en-GB" sz="1200" dirty="0"/>
              <a:t>— Three of us splitting the deck. Sohaan: team intro, dashboard, demo, conclusion. Me: solution, planning, architecture, modes, hardware. Mathew: threat landscape, prior art, reflection.</a:t>
            </a:r>
          </a:p>
          <a:p>
            <a:r>
              <a:rPr lang="en-GB" sz="1200" dirty="0"/>
              <a:t>— QR on screen → GitHub repo if anyone wants to follow along.</a:t>
            </a:r>
          </a:p>
          <a:p>
            <a:r>
              <a:rPr lang="en-GB" sz="1200" dirty="0"/>
              <a:t>Hand to slide 2.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[Speaker] Sohaan   [Time] ~1 min</a:t>
            </a:r>
          </a:p>
          <a:p>
            <a:r>
              <a:rPr lang="en-GB" sz="1200" dirty="0"/>
              <a:t>— Three of us, three lanes, one product.</a:t>
            </a:r>
          </a:p>
          <a:p>
            <a:r>
              <a:rPr lang="en-GB" sz="1200" dirty="0"/>
              <a:t>— Orin: Backend &amp; Systems — Flask APIs, networking stack (hostapd/dnsmasq/Pi-hole/nftables/WireGuard), mode-switching.</a:t>
            </a:r>
          </a:p>
          <a:p>
            <a:r>
              <a:rPr lang="en-GB" sz="1200" dirty="0"/>
              <a:t>— Me: Frontend &amp; UX — every screen the user sees, mobile-responsive throughout.</a:t>
            </a:r>
          </a:p>
          <a:p>
            <a:r>
              <a:rPr lang="en-GB" sz="1200" dirty="0"/>
              <a:t>— Mathew: Research &amp; Documentation — threat landscape, defensive-vs-offensive scoping, all written docs.</a:t>
            </a:r>
          </a:p>
          <a:p>
            <a:r>
              <a:rPr lang="en-GB" sz="1200" dirty="0"/>
              <a:t>— How we worked: async on Discord, GitHub Issues for decisions, branch-per-feature with PR review, demo Fridays on real hardware.</a:t>
            </a:r>
          </a:p>
          <a:p>
            <a:r>
              <a:rPr lang="en-GB" sz="1200" dirty="0"/>
              <a:t>Verbatim line: "Three lanes, no merge wars, one shipped product."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[Speaker] Mathew   [Time] ~1.5 min</a:t>
            </a:r>
          </a:p>
          <a:p>
            <a:r>
              <a:rPr lang="en-GB" sz="1200" dirty="0"/>
              <a:t>— Three things on this slide. All happened in 2025.</a:t>
            </a:r>
          </a:p>
          <a:p>
            <a:r>
              <a:rPr lang="en-GB" sz="1200" dirty="0"/>
              <a:t>Verbatim: "Australia, November 2025. The AFP arrested and the court sentenced a 44-year-old WA man for running evil-twin WiFi networks at Perth, Melbourne and Adelaide airports — and on domestic flights. Seven years and four months in prison [1]."</a:t>
            </a:r>
          </a:p>
          <a:p>
            <a:r>
              <a:rPr lang="en-GB" sz="1200" dirty="0"/>
              <a:t>— With a VPN on, the network can still see metadata (SNI, DNS, IP fingerprints).</a:t>
            </a:r>
          </a:p>
          <a:p>
            <a:r>
              <a:rPr lang="en-GB" sz="1200" dirty="0"/>
              <a:t>Verbatim: "PureVPN told its customers it didn't log. Then it handed activity records to the FBI in the Lin cyberstalking case [4]."</a:t>
            </a:r>
          </a:p>
          <a:p>
            <a:r>
              <a:rPr lang="en-GB" sz="1200" dirty="0"/>
              <a:t>— Real threat. Leaky defences. Providers we can't verify. That's the problem.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[Speaker] Mathew   [Time] ~1.5 min</a:t>
            </a:r>
          </a:p>
          <a:p>
            <a:r>
              <a:rPr lang="en-GB" sz="1200" dirty="0"/>
              <a:t>— Four obstacles between the user and a private connection.</a:t>
            </a:r>
          </a:p>
          <a:p>
            <a:r>
              <a:rPr lang="en-GB" sz="1200" dirty="0"/>
              <a:t>— Network exposure: public WiFi can be silently mimicked, even with VPN on.</a:t>
            </a:r>
          </a:p>
          <a:p>
            <a:r>
              <a:rPr lang="en-GB" sz="1200" dirty="0"/>
              <a:t>— Provider trust: "no-logs" is unverifiable from outside.</a:t>
            </a:r>
          </a:p>
          <a:p>
            <a:r>
              <a:rPr lang="en-GB" sz="1200" dirty="0"/>
              <a:t>— Detection blind spots: consumer routers run no IDS, no honeypot — compromise goes unnoticed.</a:t>
            </a:r>
          </a:p>
          <a:p>
            <a:r>
              <a:rPr lang="en-GB" sz="1200" dirty="0"/>
              <a:t>— Affordability gap: subscriptions and hardware firewalls scale poorly.</a:t>
            </a:r>
          </a:p>
          <a:p>
            <a:r>
              <a:rPr lang="en-GB" sz="1200" dirty="0"/>
              <a:t>Verbatim: "We didn't pick features — we picked obstacles, then built features to solve them."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[Speaker] Mathew   [Time] ~1 min</a:t>
            </a:r>
          </a:p>
          <a:p>
            <a:r>
              <a:rPr lang="en-GB" sz="1200" dirty="0"/>
              <a:t>— Quick clarification — at a glance our hardware looks like a Pineapple.</a:t>
            </a:r>
          </a:p>
          <a:p>
            <a:r>
              <a:rPr lang="en-GB" sz="1200" dirty="0"/>
              <a:t>— Right card: WiFi Pineapple. Red team tool. Designed to capture traffic, run evil-twin attacks. Useful for authorised pen-tests, illegal otherwise.</a:t>
            </a:r>
          </a:p>
          <a:p>
            <a:r>
              <a:rPr lang="en-GB" sz="1200" dirty="0"/>
              <a:t>— Left card: SafeHaven Pi. Blue team tool. Same form factor, opposite intent. Protects the user carrying it.</a:t>
            </a:r>
          </a:p>
          <a:p>
            <a:r>
              <a:rPr lang="en-GB" sz="1200" dirty="0"/>
              <a:t>Verbatim: "Same hardware shelf, two completely different ethics."</a:t>
            </a:r>
          </a:p>
          <a:p>
            <a:r>
              <a:rPr lang="en-GB" sz="1200" dirty="0"/>
              <a:t>— Everything in the next ten slides sits on the defensive side of that line.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[Speaker] Sohaan   [Time] ~1.5 min</a:t>
            </a:r>
          </a:p>
          <a:p>
            <a:r>
              <a:rPr lang="en-GB" sz="1200" dirty="0"/>
              <a:t>— Four trends that make a project like this viable today.</a:t>
            </a:r>
          </a:p>
          <a:p>
            <a:r>
              <a:rPr lang="en-GB" sz="1200" dirty="0"/>
              <a:t>— Zero-trust networking — NIST SP 800-207 (2020). Trust is verified, not assumed by network position [11].</a:t>
            </a:r>
          </a:p>
          <a:p>
            <a:r>
              <a:rPr lang="en-GB" sz="1200" dirty="0"/>
              <a:t>— Edge security on SBCs — Pi 5 has enough compute to run inline IDS, DNS filtering, VPN tunnel on a pocket device. Wasn't true five years ago.</a:t>
            </a:r>
          </a:p>
          <a:p>
            <a:r>
              <a:rPr lang="en-GB" sz="1200" dirty="0"/>
              <a:t>— Modern open VPN protocols — WireGuard at NDSS 2017, ~4,000 lines of auditable kernel code [3].</a:t>
            </a:r>
          </a:p>
          <a:p>
            <a:r>
              <a:rPr lang="en-GB" sz="1200" dirty="0"/>
              <a:t>— User-owned infrastructure — post-Snowden [6], post-PureVPN, users want to verify privacy themselves [7].</a:t>
            </a:r>
          </a:p>
          <a:p>
            <a:r>
              <a:rPr lang="en-GB" sz="1200" dirty="0"/>
              <a:t>Verbatim close: "From 'trust the provider' to 'trust the device you carry.'"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[Speaker] Orin   [Time] ~1 min</a:t>
            </a:r>
          </a:p>
          <a:p>
            <a:r>
              <a:rPr lang="en-GB" sz="1200" dirty="0"/>
              <a:t>— Our answer: SafeHaven Pi. Pocket-sized firewall + VPN gateway on Raspberry Pi 5.</a:t>
            </a:r>
          </a:p>
          <a:p>
            <a:r>
              <a:rPr lang="en-GB" sz="1200" dirty="0"/>
              <a:t>— Three pillars (the three on the slide):</a:t>
            </a:r>
          </a:p>
          <a:p>
            <a:r>
              <a:rPr lang="en-GB" sz="1200" dirty="0"/>
              <a:t>— OPEN — GPLv3, every line on GitHub. Don't trust us — audit it [5].</a:t>
            </a:r>
          </a:p>
          <a:p>
            <a:r>
              <a:rPr lang="en-GB" sz="1200" dirty="0"/>
              <a:t>— OWNED — no subscription, no cloud account, no vendor in the trust chain.</a:t>
            </a:r>
          </a:p>
          <a:p>
            <a:r>
              <a:rPr lang="en-GB" sz="1200" dirty="0"/>
              <a:t>— PORTABLE — eight-plus hours on a USB-C power bank. Fits in a jacket pocket.</a:t>
            </a:r>
          </a:p>
          <a:p>
            <a:r>
              <a:rPr lang="en-GB" sz="1200" dirty="0"/>
              <a:t>Verbatim close: "Open answers the trust gap. Owned answers the provider problem. Portable answers the access gap."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[Speaker] Orin   [Time] ~1 min</a:t>
            </a:r>
          </a:p>
          <a:p>
            <a:r>
              <a:rPr lang="en-GB" sz="1200" dirty="0"/>
              <a:t>— Each trend Sohaan walked → maps to a SafeHaven design choice.</a:t>
            </a:r>
          </a:p>
          <a:p>
            <a:r>
              <a:rPr lang="en-GB" sz="1200" dirty="0"/>
              <a:t>— Zero trust → per-mode policy. Killswitch, DNS forced through tunnel, traffic re-evaluated on mode change [11].</a:t>
            </a:r>
          </a:p>
          <a:p>
            <a:r>
              <a:rPr lang="en-GB" sz="1200" dirty="0"/>
              <a:t>— Edge → Pi 5 as the gateway. Eight services on one board, eight hours on battery.</a:t>
            </a:r>
          </a:p>
          <a:p>
            <a:r>
              <a:rPr lang="en-GB" sz="1200" dirty="0"/>
              <a:t>— Open crypto → WireGuard core. Strong forward secrecy; public-key model [3].</a:t>
            </a:r>
          </a:p>
          <a:p>
            <a:r>
              <a:rPr lang="en-GB" sz="1200" dirty="0"/>
              <a:t>— Sovereignty → GPLv3 + self-host. User owns hardware, keys, source [5].</a:t>
            </a:r>
          </a:p>
          <a:p>
            <a:r>
              <a:rPr lang="en-GB" sz="1200" dirty="0"/>
              <a:t>Verbatim close: "This approach works now where it didn't five years ago."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[Speaker] Orin   [Time] ~1 min</a:t>
            </a:r>
          </a:p>
          <a:p>
            <a:r>
              <a:rPr lang="en-GB" sz="1200" dirty="0"/>
              <a:t>— How we planned it — four stages.</a:t>
            </a:r>
          </a:p>
          <a:p>
            <a:r>
              <a:rPr lang="en-GB" sz="1200" dirty="0"/>
              <a:t>— Methodology: lightweight agile. Two-week sprints, weekly check-ins, no Scrum overhead.</a:t>
            </a:r>
          </a:p>
          <a:p>
            <a:r>
              <a:rPr lang="en-GB" sz="1200" dirty="0"/>
              <a:t>— Design: threat-model first. Started from the attacker, not the feature list. Every component traces to a named threat [8].</a:t>
            </a:r>
          </a:p>
          <a:p>
            <a:r>
              <a:rPr lang="en-GB" sz="1200" dirty="0"/>
              <a:t>— Build: integrate, don't reinvent. Eight open-source services composed into one inline pipeline.</a:t>
            </a:r>
          </a:p>
          <a:p>
            <a:r>
              <a:rPr lang="en-GB" sz="1200" dirty="0"/>
              <a:t>— Iterate: test on real silicon. Friday rule — if it doesn't run on a real Pi end-to-end, it's not done.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[Speaker] Orin   [Time] ~1.5 min</a:t>
            </a:r>
          </a:p>
          <a:p>
            <a:r>
              <a:rPr lang="en-GB" sz="1200" dirty="0"/>
              <a:t>— Walk the inline path left to right.</a:t>
            </a:r>
          </a:p>
          <a:p>
            <a:r>
              <a:rPr lang="en-GB" sz="1200" dirty="0"/>
              <a:t>— Device joins via hostapd → dnsmasq hands an IP → Pi-hole filters DNS [9] → nftables firewall (killswitch lives here) → WireGuard encrypts and tunnels out [3].</a:t>
            </a:r>
          </a:p>
          <a:p>
            <a:r>
              <a:rPr lang="en-GB" sz="1200" dirty="0"/>
              <a:t>— Three observers run alongside: Suricata (intrusion signatures), Fail2ban (brute-force bans), Cowrie (SSH honeypot).</a:t>
            </a:r>
          </a:p>
          <a:p>
            <a:r>
              <a:rPr lang="en-GB" sz="1200" dirty="0"/>
              <a:t>— Eight services, all open source, glued by Flask backend.</a:t>
            </a:r>
          </a:p>
          <a:p>
            <a:r>
              <a:rPr lang="en-GB" sz="1200" dirty="0"/>
              <a:t>Verbatim: "Integration over invention. We didn't write a new VPN protocol — we composed proven components and made them coherent."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[Speaker] Orin   [Time] ~1.5 min</a:t>
            </a:r>
          </a:p>
          <a:p>
            <a:r>
              <a:rPr lang="en-GB" sz="1200" dirty="0"/>
              <a:t>— Four operating modes. One tap to switch.</a:t>
            </a:r>
          </a:p>
          <a:p>
            <a:r>
              <a:rPr lang="en-GB" sz="1200" dirty="0"/>
              <a:t>— Traveler — strict killswitch, DNS through tunnel, ad-block on, honeypot armed. Default for hostile public WiFi.</a:t>
            </a:r>
          </a:p>
          <a:p>
            <a:r>
              <a:rPr lang="en-GB" sz="1200" dirty="0"/>
              <a:t>— Activist — Tor as transparent proxy on top of (or instead of) WireGuard, zero-log DNS, traffic logs cleared on activation [2].</a:t>
            </a:r>
          </a:p>
          <a:p>
            <a:r>
              <a:rPr lang="en-GB" sz="1200" dirty="0"/>
              <a:t>— Business — captive portal with per-user login, admin panel, isolated admin/end-user auth.</a:t>
            </a:r>
          </a:p>
          <a:p>
            <a:r>
              <a:rPr lang="en-GB" sz="1200" dirty="0"/>
              <a:t>— Relaxed — full security stack with WireGuard disabled, for sites that block known VPN ranges.</a:t>
            </a:r>
          </a:p>
          <a:p>
            <a:r>
              <a:rPr lang="en-GB" sz="1200" dirty="0"/>
              <a:t>Verbatim: "Switching modes is swapping nftables rule sets and reloading services. The user sees a card change colour."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[Speaker] Sohaan   [Time] ~1 min</a:t>
            </a:r>
          </a:p>
          <a:p>
            <a:r>
              <a:rPr lang="en-GB" sz="1200" dirty="0"/>
              <a:t>— The dashboard — what the user actually drives.</a:t>
            </a:r>
          </a:p>
          <a:p>
            <a:r>
              <a:rPr lang="en-GB" sz="1200" dirty="0"/>
              <a:t>— Real-time monitoring: connected devices, bandwidth, blocked DNS queries, Suricata events.</a:t>
            </a:r>
          </a:p>
          <a:p>
            <a:r>
              <a:rPr lang="en-GB" sz="1200" dirty="0"/>
              <a:t>— 11 Flask APIs feed it. Mobile-responsive — most checks happen from a phone on suspicious WiFi.</a:t>
            </a:r>
          </a:p>
          <a:p>
            <a:r>
              <a:rPr lang="en-GB" sz="1200" dirty="0"/>
              <a:t>— Mode-aware authentication: Business Mode isolates admin login from end-user portal.</a:t>
            </a:r>
          </a:p>
          <a:p>
            <a:r>
              <a:rPr lang="en-GB" sz="1200" dirty="0"/>
              <a:t>Verbatim: "Every value on this dashboard is a number you can act on. Nothing decorative."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[Speaker] Sohaan   [Time] ~1 min</a:t>
            </a:r>
          </a:p>
          <a:p>
            <a:r>
              <a:rPr lang="en-GB" sz="1200" dirty="0"/>
              <a:t>— Adding a device — three steps, under 30 seconds.</a:t>
            </a:r>
          </a:p>
          <a:p>
            <a:r>
              <a:rPr lang="en-GB" sz="1200" dirty="0"/>
              <a:t>— Generate keypair: happens on the Pi, in memory. Private key never written to disk.</a:t>
            </a:r>
          </a:p>
          <a:p>
            <a:r>
              <a:rPr lang="en-GB" sz="1200" dirty="0"/>
              <a:t>— Distribute via QR: WireGuard config rendered as QR in admin panel. New device scans it.</a:t>
            </a:r>
          </a:p>
          <a:p>
            <a:r>
              <a:rPr lang="en-GB" sz="1200" dirty="0"/>
              <a:t>— Manage live: admin sees the new peer in the list. Rename, revoke, or kick at any point.</a:t>
            </a:r>
          </a:p>
          <a:p>
            <a:r>
              <a:rPr lang="en-GB" sz="1200" dirty="0"/>
              <a:t>Verbatim: "Keys are generated on-device, not sent to the user — fewer hands on the secret."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[Speaker] Orin   [Time] ~1 min</a:t>
            </a:r>
          </a:p>
          <a:p>
            <a:r>
              <a:rPr lang="en-GB" sz="1200" dirty="0"/>
              <a:t>— Off-the-shelf hardware. Easy to source and replace.</a:t>
            </a:r>
          </a:p>
          <a:p>
            <a:r>
              <a:rPr lang="en-GB" sz="1200" dirty="0"/>
              <a:t>Verbatim: "Pi 5 — quad-core ARM Cortex-A76 at 2.4 GHz, 4 to 8 GB RAM, Gigabit Ethernet, WiFi 6, USB-C 5V/5A, 32 GB SD card [10]."</a:t>
            </a:r>
          </a:p>
          <a:p>
            <a:r>
              <a:rPr lang="en-GB" sz="1200" dirty="0"/>
              <a:t>— Cost: £175-235 one-time, plus ~£11/yr power and parts.</a:t>
            </a:r>
          </a:p>
          <a:p>
            <a:r>
              <a:rPr lang="en-GB" sz="1200" dirty="0"/>
              <a:t>— Compare: commercial VPN ~£100/yr, indefinitely, with less control.</a:t>
            </a:r>
          </a:p>
          <a:p>
            <a:r>
              <a:rPr lang="en-GB" sz="1200" dirty="0"/>
              <a:t>Verbatim: "Pays back in roughly two years and you keep the hardware."</a:t>
            </a:r>
          </a:p>
          <a:p>
            <a:r>
              <a:rPr lang="en-GB" sz="1200" dirty="0"/>
              <a:t>— That closes the affordability gap from the Analysis slide.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[Speaker] Sohaan   [Time] ~3 min — DEMO</a:t>
            </a:r>
          </a:p>
          <a:p>
            <a:r>
              <a:rPr lang="en-GB" sz="1200" dirty="0"/>
              <a:t>— Switch to the Pi. Hardware on the table.</a:t>
            </a:r>
          </a:p>
          <a:p>
            <a:r>
              <a:rPr lang="en-GB" sz="1200" dirty="0"/>
              <a:t>— Demo flow:</a:t>
            </a:r>
          </a:p>
          <a:p>
            <a:r>
              <a:rPr lang="en-GB" sz="1200" dirty="0"/>
              <a:t>  1. Phone connects to SafeHaven WiFi → captive portal renders.</a:t>
            </a:r>
          </a:p>
          <a:p>
            <a:r>
              <a:rPr lang="en-GB" sz="1200" dirty="0"/>
              <a:t>  2. Show dashboard live — connected devices, blocked-DNS counter ticking up.</a:t>
            </a:r>
          </a:p>
          <a:p>
            <a:r>
              <a:rPr lang="en-GB" sz="1200" dirty="0"/>
              <a:t>  3. Switch from Traveler to Activist — point out card colour change + killswitch.</a:t>
            </a:r>
          </a:p>
          <a:p>
            <a:r>
              <a:rPr lang="en-GB" sz="1200" dirty="0"/>
              <a:t>  4. Visit a known-trackerful site → show Pi-hole intercept.</a:t>
            </a:r>
          </a:p>
          <a:p>
            <a:r>
              <a:rPr lang="en-GB" sz="1200" dirty="0"/>
              <a:t>  5. Admin kicks the test phone → session ends in real time.</a:t>
            </a:r>
          </a:p>
          <a:p>
            <a:r>
              <a:rPr lang="en-GB" sz="1200" dirty="0"/>
              <a:t>FALLBACK: If demo fails, do NOT troubleshoot on stage. Switch to screen recording, keep moving.</a:t>
            </a: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[Speaker] Sohaan   [Time] ~1.5 min</a:t>
            </a:r>
          </a:p>
          <a:p>
            <a:r>
              <a:rPr lang="en-GB" sz="1200" dirty="0"/>
              <a:t>— Brief story — every honest engineering project has one.</a:t>
            </a:r>
          </a:p>
          <a:p>
            <a:r>
              <a:rPr lang="en-GB" sz="1200" dirty="0"/>
              <a:t>— BEFORE: device manager generated keys server-side. Pi briefly held the user's WireGuard private key in memory while building the QR. Small window but real.</a:t>
            </a:r>
          </a:p>
          <a:p>
            <a:r>
              <a:rPr lang="en-GB" sz="1200" dirty="0"/>
              <a:t>— Mathew flagged it during a documentation review — reading the threat model out loud against the code.</a:t>
            </a:r>
          </a:p>
          <a:p>
            <a:r>
              <a:rPr lang="en-GB" sz="1200" dirty="0"/>
              <a:t>— AFTER: keypair generation moved client-side. Pi never sees the private key.</a:t>
            </a:r>
          </a:p>
          <a:p>
            <a:r>
              <a:rPr lang="en-GB" sz="1200" dirty="0"/>
              <a:t>Verbatim: "Have someone outside the implementation read the words and the code together. They notice the gap the implementer can't."</a:t>
            </a: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[Speaker] Mathew   [Time] ~1.5 min</a:t>
            </a:r>
          </a:p>
          <a:p>
            <a:r>
              <a:rPr lang="en-GB" sz="1200" dirty="0"/>
              <a:t>— Where we sit relative to existing privacy tools.</a:t>
            </a:r>
          </a:p>
          <a:p>
            <a:r>
              <a:rPr lang="en-GB" sz="1200" dirty="0"/>
              <a:t>— Tails [12] — amnesic Linux on USB, all traffic via Tor. Strong at the desktop layer; doesn't protect other devices on the WiFi.</a:t>
            </a:r>
          </a:p>
          <a:p>
            <a:r>
              <a:rPr lang="en-GB" sz="1200" dirty="0"/>
              <a:t>— GL.iNet — commercial WireGuard travel routers. Closed firmware, single-mode. Proves form factor and demand.</a:t>
            </a:r>
          </a:p>
          <a:p>
            <a:r>
              <a:rPr lang="en-GB" sz="1200" dirty="0"/>
              <a:t>— PiVPN — community installer for WireGuard on Pi. Solves VPN; no firewall, no IDS, no captive portal, no modes.</a:t>
            </a:r>
          </a:p>
          <a:p>
            <a:r>
              <a:rPr lang="en-GB" sz="1200" dirty="0"/>
              <a:t>— Pi-hole — network-wide ad/tracker blocker. We integrate it as a component, not the whole product.</a:t>
            </a:r>
          </a:p>
          <a:p>
            <a:r>
              <a:rPr lang="en-GB" sz="1200" dirty="0"/>
              <a:t>Verbatim: "SafeHaven Pi composes ideas from each — open like Tails, gateway form factor like GL.iNet, integrated stack with mode-aware policy on top."</a:t>
            </a: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[Speaker] Mathew   [Time] ~1.5 min</a:t>
            </a:r>
          </a:p>
          <a:p>
            <a:r>
              <a:rPr lang="en-GB" sz="1200" dirty="0"/>
              <a:t>— Honest scorecard. Two wins, two shortfalls.</a:t>
            </a:r>
          </a:p>
          <a:p>
            <a:r>
              <a:rPr lang="en-GB" sz="1200" dirty="0"/>
              <a:t>— WORKED — End-to-end pipeline. Eight services agree on what a connected user is. Demo proves it.</a:t>
            </a:r>
          </a:p>
          <a:p>
            <a:r>
              <a:rPr lang="en-GB" sz="1200" dirty="0"/>
              <a:t>— WORKED — Defensive scope held. Nothing crept into pen-testing territory. Keypair issue Sohaan walked earlier — caught in-flight thanks to scope discipline.</a:t>
            </a:r>
          </a:p>
          <a:p>
            <a:r>
              <a:rPr lang="en-GB" sz="1200" dirty="0"/>
              <a:t>— FELL SHORT — Business Mode partial. User management and captive portal are real; per-user kernel-level isolation is simulated. Documented in KNOWN_ISSUES.md.</a:t>
            </a:r>
          </a:p>
          <a:p>
            <a:r>
              <a:rPr lang="en-GB" sz="1200" dirty="0"/>
              <a:t>— FELL SHORT — No automated tests. Manual verification only. First thing we'd add in v2.</a:t>
            </a:r>
          </a:p>
          <a:p>
            <a:r>
              <a:rPr lang="en-GB" sz="1200" dirty="0"/>
              <a:t>— We come back to these on the next slide and the roadmap.</a:t>
            </a: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[Speaker] Mathew   [Time] ~1.5 min</a:t>
            </a:r>
          </a:p>
          <a:p>
            <a:r>
              <a:rPr lang="en-GB" sz="1200" dirty="0"/>
              <a:t>— Four explicit non-features. Things people will assume SafeHaven does that it doesn't.</a:t>
            </a:r>
          </a:p>
          <a:p>
            <a:r>
              <a:rPr lang="en-GB" sz="1200" dirty="0"/>
              <a:t>— Suricata sigs don't auto-update — privacy choice (no phoning home). Trade-off: manual refresh.</a:t>
            </a:r>
          </a:p>
          <a:p>
            <a:r>
              <a:rPr lang="en-GB" sz="1200" dirty="0"/>
              <a:t>— Business Mode traffic accounting simulated — flagged in KNOWN_ISSUES.md.</a:t>
            </a:r>
          </a:p>
          <a:p>
            <a:r>
              <a:rPr lang="en-GB" sz="1200" dirty="0"/>
              <a:t>— SD card not encrypted at rest — physical access risk if device is lost.</a:t>
            </a:r>
          </a:p>
          <a:p>
            <a:r>
              <a:rPr lang="en-GB" sz="1200" dirty="0"/>
              <a:t>— Needs an upstream WiFi — no cellular modem yet, awkward for the airport-WiFi use case.</a:t>
            </a:r>
          </a:p>
          <a:p>
            <a:r>
              <a:rPr lang="en-GB" sz="1200" dirty="0"/>
              <a:t>Verbatim: "Honesty over polish. Easier to defend a real product with documented limits than a glossy one that overpromises."</a:t>
            </a:r>
          </a:p>
          <a:p>
            <a:r>
              <a:rPr lang="en-GB" sz="1200" dirty="0"/>
              <a:t>— Hand to Orin: three of these have roadmap fixes lined up next.</a:t>
            </a: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[Speaker] Mathew   [Time] ~1.5 min</a:t>
            </a:r>
          </a:p>
          <a:p>
            <a:r>
              <a:rPr lang="en-GB" sz="1200" dirty="0"/>
              <a:t>— Reflection. Two lessons, then per-person contributions.</a:t>
            </a:r>
          </a:p>
          <a:p>
            <a:r>
              <a:rPr lang="en-GB" sz="1200" dirty="0"/>
              <a:t>— Lesson 1: Integrate, don't reinvent. Eight proven services beat one half-finished bespoke stack.</a:t>
            </a:r>
          </a:p>
          <a:p>
            <a:r>
              <a:rPr lang="en-GB" sz="1200" dirty="0"/>
              <a:t>— Lesson 2: Test on the hardware you ship. Bugs that never appear on a laptop appear within minutes on a real Pi.</a:t>
            </a:r>
          </a:p>
          <a:p>
            <a:r>
              <a:rPr lang="en-GB" sz="1200" dirty="0"/>
              <a:t>— Orin — built and integrated the eight-service inline pipeline. Owned the Flask backend, mode-switching logic, every PR review.</a:t>
            </a:r>
          </a:p>
          <a:p>
            <a:r>
              <a:rPr lang="en-GB" sz="1200" dirty="0"/>
              <a:t>— Sohaan — designed and built every screen the user sees. Mobile-responsive throughout. Product is usable because she made it usable.</a:t>
            </a:r>
          </a:p>
          <a:p>
            <a:r>
              <a:rPr lang="en-GB" sz="1200" dirty="0"/>
              <a:t>— Mathew (me) — threat-landscape research, defensive-vs-offensive scoping, all the documentation. Reading the threat model out loud is what caught the keypair bug.</a:t>
            </a:r>
          </a:p>
          <a:p>
            <a:r>
              <a:rPr lang="en-GB" sz="1200" dirty="0"/>
              <a:t>Verbatim close: "Three lanes, no merge wars, one shipped product."</a:t>
            </a: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[Speaker] Orin   [Time] ~1 min</a:t>
            </a:r>
          </a:p>
          <a:p>
            <a:r>
              <a:rPr lang="en-GB" sz="1200" dirty="0"/>
              <a:t>— Three roadmap items — each closes a gap from the previous slide.</a:t>
            </a:r>
          </a:p>
          <a:p>
            <a:r>
              <a:rPr lang="en-GB" sz="1200" dirty="0"/>
              <a:t>— Real per-user WireGuard provisioning → closes Business Mode partial isolation. Per-user kernel interfaces, cgroup classification.</a:t>
            </a:r>
          </a:p>
          <a:p>
            <a:r>
              <a:rPr lang="en-GB" sz="1200" dirty="0"/>
              <a:t>— Cellular uplink (4G/5G) → closes upstream-WiFi dependency. Fully self-contained anywhere with cell coverage.</a:t>
            </a:r>
          </a:p>
          <a:p>
            <a:r>
              <a:rPr lang="en-GB" sz="1200" dirty="0"/>
              <a:t>— Full-disk encryption with boot-time unlock → closes SD-card-at-rest. LUKS volume, passphrase or hardware key at boot.</a:t>
            </a:r>
          </a:p>
          <a:p>
            <a:r>
              <a:rPr lang="en-GB" sz="1200" dirty="0"/>
              <a:t>Verbatim: "All three are in the GitHub issue tracker, tagged roadmap. Anyone who wants to pick one up — please do."</a:t>
            </a:r>
          </a:p>
          <a:p>
            <a:r>
              <a:rPr lang="en-GB" sz="1200" dirty="0"/>
              <a:t>— Future trends to watch: post-quantum crypto (WireGuard PQ variant in research), decentralised identity, IPv6.</a:t>
            </a: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[Speaker] Sohaan   [Time] ~45 sec</a:t>
            </a:r>
          </a:p>
          <a:p>
            <a:r>
              <a:rPr lang="en-GB" sz="1200" dirty="0"/>
              <a:t>— Four takeaways from the last twenty-three minutes.</a:t>
            </a:r>
          </a:p>
          <a:p>
            <a:r>
              <a:rPr lang="en-GB" sz="1200" dirty="0"/>
              <a:t>— Challenge: 2025 problems — evil-twin WiFi, metadata leaks, unverifiable no-logs. Not historical.</a:t>
            </a:r>
          </a:p>
          <a:p>
            <a:r>
              <a:rPr lang="en-GB" sz="1200" dirty="0"/>
              <a:t>— Approach: integrate, not reinvent. Eight services in one inline pipeline, four threat-driven modes.</a:t>
            </a:r>
          </a:p>
          <a:p>
            <a:r>
              <a:rPr lang="en-GB" sz="1200" dirty="0"/>
              <a:t>— Evidence: working hardware, live demo, GPLv3 source. Honest about partial parts and missing test harness.</a:t>
            </a:r>
          </a:p>
          <a:p>
            <a:r>
              <a:rPr lang="en-GB" sz="1200" dirty="0"/>
              <a:t>Verbatim: "User-owned privacy is achievable on £200 of off-the-shelf hardware. The barrier was never cost — it was the absence of an integrated open stack. We removed it."</a:t>
            </a:r>
          </a:p>
          <a:p>
            <a:r>
              <a:rPr lang="en-GB" sz="1200" dirty="0"/>
              <a:t>— Hand to references slide, then Q&amp;A.</a:t>
            </a: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[Speaker] Sohaan (display-only)   [Time] ~10 sec</a:t>
            </a:r>
          </a:p>
          <a:p>
            <a:r>
              <a:rPr lang="en-GB" sz="1200" dirty="0"/>
              <a:t>Verbatim: "References — twelve sources cited across the deck, also listed in the GitHub repo." Then advance.</a:t>
            </a:r>
          </a:p>
          <a:p>
            <a:r>
              <a:rPr lang="en-GB" sz="1200" dirty="0"/>
              <a:t>— If a Q&amp;A question references a source, navigate back here.</a:t>
            </a:r>
          </a:p>
          <a:p>
            <a:r>
              <a:rPr lang="en-GB" sz="1200" dirty="0"/>
              <a:t>— Quick map for routing: [1] AFP, [2] Tor, [3] WireGuard, [4] PureVPN/FBI, [5] GPLv3, [6] Greenwald, [7] Lyon, [8] OWASP IoT, [9] Pi-hole, [10] Pi 5 brief, [11] NIST 800-207, [12] Tails.</a:t>
            </a: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[Speaker] Mathew opens, all three for answers   [Time] remaining</a:t>
            </a:r>
          </a:p>
          <a:p>
            <a:r>
              <a:rPr lang="en-GB" sz="1200" dirty="0"/>
              <a:t>Verbatim: "Three of us, three lanes, one shipped product."</a:t>
            </a:r>
          </a:p>
          <a:p>
            <a:r>
              <a:rPr lang="en-GB" sz="1200" dirty="0"/>
              <a:t>— Repo on QR if anyone wants to dig in. v1.0-alpha, GPLv3.</a:t>
            </a:r>
          </a:p>
          <a:p>
            <a:r>
              <a:rPr lang="en-GB" sz="1200" dirty="0"/>
              <a:t>— Hardware is on the table — happy to demo any flow we didn't show.</a:t>
            </a:r>
          </a:p>
          <a:p>
            <a:r>
              <a:rPr lang="en-GB" sz="1200" dirty="0"/>
              <a:t>— Q&amp;A routing: hardware/networking → Orin. UI/dashboard/device-manager → Sohaan. Threat-model and ethics → me.</a:t>
            </a:r>
          </a:p>
          <a:p>
            <a:r>
              <a:rPr lang="en-GB" sz="1200" dirty="0"/>
              <a:t>— If outside all three scopes, say so honestly and offer email follow-up.</a:t>
            </a:r>
          </a:p>
          <a:p>
            <a:r>
              <a:rPr lang="en-GB" sz="1200" dirty="0"/>
              <a:t>Anticipated Qs (verbatim answers):</a:t>
            </a:r>
          </a:p>
          <a:p>
            <a:r>
              <a:rPr lang="en-GB" sz="1200" dirty="0"/>
              <a:t>— Why GPLv3 not MIT? "Copyleft means downstream forks stay open. For a privacy tool that matters more than commercial adoption."</a:t>
            </a:r>
          </a:p>
          <a:p>
            <a:r>
              <a:rPr lang="en-GB" sz="1200" dirty="0"/>
              <a:t>— Doesn't a VPN just shift trust? "Yes — but here YOU are the provider. Self-hosted, self-audited, no third party in the trust chain."</a:t>
            </a:r>
          </a:p>
          <a:p>
            <a:r>
              <a:rPr lang="en-GB" sz="1200" dirty="0"/>
              <a:t>— Performance overhead? "Traveler/Activist roughly 15-25% throughput cost. Relaxed near-native because the tunnel is off."</a:t>
            </a:r>
          </a:p>
          <a:p>
            <a:r>
              <a:rPr lang="en-GB" sz="1200" dirty="0"/>
              <a:t>— Why not commercial VPN router? "Closed firmware, subscription-locked, vendor-trusted. SafeHaven inverts all three."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961CA-ED79-7628-3CF0-AA16813A97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BAFB24-0500-A19F-126C-C16342933A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1AE85F-95D2-A4CC-37D9-722312309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36571-626D-4CDF-B350-1B01CDFE2EB1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89BC4F-095A-BC31-E332-2A2B5239EE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9A405C-2680-4056-9A40-CB62A81B9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F7BCA-113A-497E-B468-F5C7D4CCEA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5773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3E76AE-0A43-AB1F-5D79-0C96AA29DC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58DF27-D305-1160-5860-101B49A615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423E06-0296-CE29-8C26-E17DA70CC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36571-626D-4CDF-B350-1B01CDFE2EB1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DC62A1-F421-73E0-2B26-E2F4AB46F8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1A1028-695F-A2DE-AD39-39E7F623E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F7BCA-113A-497E-B468-F5C7D4CCEA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294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25D5F-B739-C909-6361-030A25E14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4BC469-E4CA-7F00-3B39-3C2D4C6970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0376B-7DAD-F4DA-AF6D-31BFD59A8B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36571-626D-4CDF-B350-1B01CDFE2EB1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7779E9-1A0D-6948-AD68-5EE9327180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92D33-8AA9-B248-CF2F-936CB1FEC1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F7BCA-113A-497E-B468-F5C7D4CCEA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0069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CA3FF-0599-5BA9-804A-833D218B63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F7BCA-8D4A-082E-CAEA-D3EBB00B1A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3D6C42-57B2-C5E2-5BF6-F3B99B32CD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EE0596-3F8E-71A6-F208-413CD9DA12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36571-626D-4CDF-B350-1B01CDFE2EB1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2F1C01-6FA4-C252-E917-3CAA4D758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B8E241-958E-205B-2306-9D1C9F1956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F7BCA-113A-497E-B468-F5C7D4CCEA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866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CA001-5E39-E089-1F15-C58891EB0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A238A9-13E8-1201-0638-DE76BCB55D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49C654-7112-125B-4EE7-6C12FC94CE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DFD8A8C-6CDB-3EE4-B79E-66DC5DE1C2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B1AE09-594B-91FC-9876-C9C78074C1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6A7972-31E3-7BA8-A278-19FB243EB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36571-626D-4CDF-B350-1B01CDFE2EB1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EBD72C7-D5AF-6CB4-FA0B-FFCB9BA62E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F9138B-7D36-1790-99E9-EE840225A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F7BCA-113A-497E-B468-F5C7D4CCEA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4222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BA0B8-38A7-D28D-2254-AF7234671D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681F8E-E7FE-1F64-B374-5BB05F15C7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36571-626D-4CDF-B350-1B01CDFE2EB1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5FFAB5-E206-0429-69D2-61AB680D4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5A7BFD-745B-6698-3020-9BB2E861E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F7BCA-113A-497E-B468-F5C7D4CCEA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139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C3AF50C-C410-5FE5-1403-371155E88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36571-626D-4CDF-B350-1B01CDFE2EB1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D7AA805-C907-6AE5-C5D8-0C450BA206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409D0B-81EA-03B5-FC28-E862CA8E3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F7BCA-113A-497E-B468-F5C7D4CCEA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994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3F66C-7C3C-12AA-34E0-E8088FB49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03F852-0423-9E7C-D22A-9E4D92C161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CFB246-BA1F-3BFD-4B50-0DB90CA45C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4E22EE-DA44-58CF-10B3-24B99CED1B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36571-626D-4CDF-B350-1B01CDFE2EB1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BC91C5-483C-E6C2-4D59-242AD0A14F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9BC693-9BC6-D0C7-DE9B-F818A05EC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F7BCA-113A-497E-B468-F5C7D4CCEA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265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30945-9D25-70EC-CCEA-46C9F037D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9B88719-EDA2-E89C-A5D5-AB04701AAC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6D0B15-5EB3-D623-EA09-B53BFD51AE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769748-3463-C547-3798-95E58B5D6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36571-626D-4CDF-B350-1B01CDFE2EB1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615E45-F11C-8BDB-BFD8-5813128134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429EC8-D001-291A-3C23-F48BBE44B3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F7BCA-113A-497E-B468-F5C7D4CCEA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960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4F43A-6A2C-77B6-9BA1-B6606D32DD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4B6D59-2EF7-1A36-CF9C-F32AAB81AC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F08509-1EC6-0812-FB9E-098054C778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36571-626D-4CDF-B350-1B01CDFE2EB1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6B644A-14E7-5485-D232-34B2F4888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5CCB62-32A1-1C12-517A-66DC3E465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F7BCA-113A-497E-B468-F5C7D4CCEA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596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B18E81A-39B0-473B-504E-03AAB87D3F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464173-20EE-10A0-5CBF-58BD20C38B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A13522-3AC8-E7BF-F4A2-0AC8733891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36571-626D-4CDF-B350-1B01CDFE2EB1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2FC35E-B2CE-FFF1-FA52-FADB7004CE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35F76F-FC96-CC1D-0373-F9794909A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F7BCA-113A-497E-B468-F5C7D4CCEA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406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11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6E88B7E-742D-7791-3B35-F0C87F797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110C89-97E6-1BD2-55AB-9241FB7B07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77DF1C-E75A-D523-8465-4B6DA73760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836571-626D-4CDF-B350-1B01CDFE2EB1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C50108-D3E5-8C23-6999-F1D1C0E3E48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DC629C-FC3B-7BE1-5F8A-339AC2BA1DE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2F7BCA-113A-497E-B468-F5C7D4CCEA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245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rgbClr val="F9FAFB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rgbClr val="E5E7EB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E5E7EB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rgbClr val="E5E7EB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rgbClr val="E5E7EB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rgbClr val="E5E7EB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rgbClr val="E5E7EB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rgbClr val="E5E7EB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rgbClr val="E5E7EB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rgbClr val="E5E7EB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D1197EA-CDD4-4130-B5E5-1BF8A8A9FD12}"/>
              </a:ext>
            </a:extLst>
          </p:cNvPr>
          <p:cNvSpPr txBox="1"/>
          <p:nvPr/>
        </p:nvSpPr>
        <p:spPr>
          <a:xfrm>
            <a:off x="762000" y="2286000"/>
            <a:ext cx="10668000" cy="1143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7600" b="1">
                <a:solidFill>
                  <a:srgbClr val="F9FAFB"/>
                </a:solidFill>
                <a:latin typeface="Space Grotesk"/>
              </a:rPr>
              <a:t>SafeHaven Pi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AE1843-E43A-4BB6-945B-0461C09D7B04}"/>
              </a:ext>
            </a:extLst>
          </p:cNvPr>
          <p:cNvSpPr txBox="1"/>
          <p:nvPr/>
        </p:nvSpPr>
        <p:spPr>
          <a:xfrm>
            <a:off x="762000" y="3556000"/>
            <a:ext cx="106680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2200" i="1">
                <a:solidFill>
                  <a:srgbClr val="5EEAD4"/>
                </a:solidFill>
                <a:latin typeface="Inter"/>
              </a:rPr>
              <a:t>Privacy is a right, not a product.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0692FC-FC09-44F8-931F-B9DFD694A538}"/>
              </a:ext>
            </a:extLst>
          </p:cNvPr>
          <p:cNvSpPr txBox="1"/>
          <p:nvPr/>
        </p:nvSpPr>
        <p:spPr>
          <a:xfrm>
            <a:off x="762000" y="5842000"/>
            <a:ext cx="2540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>
                <a:solidFill>
                  <a:srgbClr val="6B7280"/>
                </a:solidFill>
                <a:latin typeface="Inter"/>
              </a:rPr>
              <a:t>v1.0-alpha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D7149F-343A-4557-9DDA-A491D8FB1F63}"/>
              </a:ext>
            </a:extLst>
          </p:cNvPr>
          <p:cNvSpPr txBox="1"/>
          <p:nvPr/>
        </p:nvSpPr>
        <p:spPr>
          <a:xfrm>
            <a:off x="762000" y="6146800"/>
            <a:ext cx="5080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>
                <a:solidFill>
                  <a:srgbClr val="F9FAFB"/>
                </a:solidFill>
                <a:latin typeface="Inter"/>
              </a:rPr>
              <a:t>github.com/MursheenDurkin/SafeHaven-PI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6595A2-EC26-4D7D-9ED6-11388B38E5EC}"/>
              </a:ext>
            </a:extLst>
          </p:cNvPr>
          <p:cNvSpPr txBox="1"/>
          <p:nvPr/>
        </p:nvSpPr>
        <p:spPr>
          <a:xfrm>
            <a:off x="7366000" y="5842000"/>
            <a:ext cx="4064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>
                <a:solidFill>
                  <a:srgbClr val="6B7280"/>
                </a:solidFill>
                <a:latin typeface="Inter"/>
              </a:rPr>
              <a:t>Orin · Sohaan · Mathew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C33CDCA-B07E-4508-AFB3-715023941580}"/>
              </a:ext>
            </a:extLst>
          </p:cNvPr>
          <p:cNvSpPr txBox="1"/>
          <p:nvPr/>
        </p:nvSpPr>
        <p:spPr>
          <a:xfrm>
            <a:off x="7366000" y="6146800"/>
            <a:ext cx="4064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>
                <a:solidFill>
                  <a:srgbClr val="6B7280"/>
                </a:solidFill>
                <a:latin typeface="Inter"/>
              </a:rPr>
              <a:t>UWTSD ACCB6019 · May 2026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74B20C3-D2A2-4D37-A15B-9EAB85CA6535}"/>
              </a:ext>
            </a:extLst>
          </p:cNvPr>
          <p:cNvSpPr/>
          <p:nvPr/>
        </p:nvSpPr>
        <p:spPr>
          <a:xfrm>
            <a:off x="762000" y="6477000"/>
            <a:ext cx="762000" cy="254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FC7818A-03AC-4E3C-9505-C6BAFB2B1E5B}"/>
              </a:ext>
            </a:extLst>
          </p:cNvPr>
          <p:cNvSpPr/>
          <p:nvPr/>
        </p:nvSpPr>
        <p:spPr>
          <a:xfrm>
            <a:off x="-127000000" y="-127000000"/>
            <a:ext cx="1778000" cy="1778000"/>
          </a:xfrm>
          <a:prstGeom prst="rect">
            <a:avLst/>
          </a:prstGeom>
          <a:solidFill>
            <a:srgbClr val="F9FAFB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7AEA1CF-B535-43FE-927A-DB9B64947E38}"/>
              </a:ext>
            </a:extLst>
          </p:cNvPr>
          <p:cNvSpPr/>
          <p:nvPr/>
        </p:nvSpPr>
        <p:spPr>
          <a:xfrm>
            <a:off x="-127000000" y="-127000000"/>
            <a:ext cx="1524000" cy="1524000"/>
          </a:xfrm>
          <a:prstGeom prst="rect">
            <a:avLst/>
          </a:prstGeom>
          <a:solidFill>
            <a:srgbClr val="0D1117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square" rtlCol="0" anchor="ctr" anchorCtr="0">
            <a:noAutofit/>
          </a:bodyPr>
          <a:lstStyle/>
          <a:p>
            <a:pPr algn="l"/>
            <a:r>
              <a:rPr lang="en-GB" sz="900">
                <a:solidFill>
                  <a:srgbClr val="5EEAD4"/>
                </a:solidFill>
                <a:latin typeface="Inter"/>
              </a:rPr>
              <a:t>QR
github.com/
MursheenDurkin/
SafeHaven-PI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E9DC146-2726-4F28-8CB7-8C42DD16FADD}"/>
              </a:ext>
            </a:extLst>
          </p:cNvPr>
          <p:cNvSpPr txBox="1"/>
          <p:nvPr/>
        </p:nvSpPr>
        <p:spPr>
          <a:xfrm>
            <a:off x="9398000" y="4127500"/>
            <a:ext cx="2286000" cy="203200"/>
          </a:xfrm>
          <a:prstGeom prst="rect">
            <a:avLst/>
          </a:prstGeom>
          <a:noFill/>
          <a:ln>
            <a:noFill/>
          </a:ln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900" b="1">
                <a:solidFill>
                  <a:srgbClr val="5EEAD4"/>
                </a:solidFill>
                <a:latin typeface="Inter"/>
              </a:rPr>
              <a:t>SCAN → LIVE REPO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D03A49A-DC22-1B0B-6E58-FF3DFA5383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5500" y="4508500"/>
            <a:ext cx="1651000" cy="1627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457247"/>
      </p:ext>
    </p:extLst>
  </p:cSld>
  <p:clrMapOvr>
    <a:masterClrMapping/>
  </p:clrMapOvr>
  <p:transition spd="med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F4A15AA-E12F-4075-99BE-189B87E01A12}"/>
              </a:ext>
            </a:extLst>
          </p:cNvPr>
          <p:cNvSpPr/>
          <p:nvPr/>
        </p:nvSpPr>
        <p:spPr>
          <a:xfrm>
            <a:off x="762000" y="457200"/>
            <a:ext cx="4064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B139B2-CDF7-4AE9-B4E5-0248540A754E}"/>
              </a:ext>
            </a:extLst>
          </p:cNvPr>
          <p:cNvSpPr txBox="1"/>
          <p:nvPr/>
        </p:nvSpPr>
        <p:spPr>
          <a:xfrm>
            <a:off x="762000" y="889000"/>
            <a:ext cx="7620000" cy="711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4400" b="1">
                <a:solidFill>
                  <a:srgbClr val="F9FAFB"/>
                </a:solidFill>
                <a:latin typeface="Space Grotesk"/>
              </a:rPr>
              <a:t>Team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77AF95-CF78-4675-BDD6-B9B971FB13F1}"/>
              </a:ext>
            </a:extLst>
          </p:cNvPr>
          <p:cNvSpPr txBox="1"/>
          <p:nvPr/>
        </p:nvSpPr>
        <p:spPr>
          <a:xfrm>
            <a:off x="762000" y="1676400"/>
            <a:ext cx="10668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>
                <a:solidFill>
                  <a:srgbClr val="9CA3AF"/>
                </a:solidFill>
                <a:latin typeface="Inter"/>
              </a:rPr>
              <a:t>Three students, one device, clear ownership.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E42A8C4-82FE-4FB7-B91A-B50448FA7FBC}"/>
              </a:ext>
            </a:extLst>
          </p:cNvPr>
          <p:cNvSpPr/>
          <p:nvPr/>
        </p:nvSpPr>
        <p:spPr>
          <a:xfrm>
            <a:off x="762000" y="2540000"/>
            <a:ext cx="3556000" cy="3556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F3C0746-2A4B-4E43-A23E-CCFFD0F0AED8}"/>
              </a:ext>
            </a:extLst>
          </p:cNvPr>
          <p:cNvSpPr/>
          <p:nvPr/>
        </p:nvSpPr>
        <p:spPr>
          <a:xfrm>
            <a:off x="762000" y="2540000"/>
            <a:ext cx="35560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420FC3-540F-43A0-B300-863495B7372D}"/>
              </a:ext>
            </a:extLst>
          </p:cNvPr>
          <p:cNvSpPr txBox="1"/>
          <p:nvPr/>
        </p:nvSpPr>
        <p:spPr>
          <a:xfrm>
            <a:off x="1066800" y="2819400"/>
            <a:ext cx="29464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 b="1" dirty="0">
                <a:solidFill>
                  <a:srgbClr val="5EEAD4"/>
                </a:solidFill>
                <a:latin typeface="Inter"/>
              </a:rPr>
              <a:t>BACKEND &amp; SYSTEMS ENGINEER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C8A09E-2B2D-49F9-8948-6460F57AE79D}"/>
              </a:ext>
            </a:extLst>
          </p:cNvPr>
          <p:cNvSpPr txBox="1"/>
          <p:nvPr/>
        </p:nvSpPr>
        <p:spPr>
          <a:xfrm>
            <a:off x="1066800" y="3225800"/>
            <a:ext cx="29464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2000" b="1" dirty="0">
                <a:solidFill>
                  <a:srgbClr val="F9FAFB"/>
                </a:solidFill>
                <a:latin typeface="Space Grotesk"/>
              </a:rPr>
              <a:t>Orin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A85750D-C676-4069-92F5-AA5C95E25296}"/>
              </a:ext>
            </a:extLst>
          </p:cNvPr>
          <p:cNvSpPr/>
          <p:nvPr/>
        </p:nvSpPr>
        <p:spPr>
          <a:xfrm>
            <a:off x="1066800" y="3632200"/>
            <a:ext cx="381000" cy="12700"/>
          </a:xfrm>
          <a:prstGeom prst="rect">
            <a:avLst/>
          </a:prstGeom>
          <a:solidFill>
            <a:srgbClr val="6B728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501623E-DA6F-4DA4-A43F-2ADE637670B2}"/>
              </a:ext>
            </a:extLst>
          </p:cNvPr>
          <p:cNvSpPr txBox="1"/>
          <p:nvPr/>
        </p:nvSpPr>
        <p:spPr>
          <a:xfrm>
            <a:off x="1066800" y="3810000"/>
            <a:ext cx="29464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marL="171450" indent="-171450" algn="l">
              <a:lnSpc>
                <a:spcPts val="1500"/>
              </a:lnSpc>
              <a:spcAft>
                <a:spcPts val="200"/>
              </a:spcAft>
              <a:buFont typeface="Arial"/>
              <a:buChar char="•"/>
            </a:pPr>
            <a:r>
              <a:rPr lang="en-GB" sz="1200" dirty="0">
                <a:solidFill>
                  <a:srgbClr val="9CA3AF"/>
                </a:solidFill>
                <a:latin typeface="Inter"/>
              </a:rPr>
              <a:t>Backend services in Flask (11 APIs).</a:t>
            </a:r>
          </a:p>
          <a:p>
            <a:pPr marL="171450" indent="-171450" algn="l">
              <a:lnSpc>
                <a:spcPts val="1500"/>
              </a:lnSpc>
              <a:spcAft>
                <a:spcPts val="200"/>
              </a:spcAft>
              <a:buFont typeface="Arial"/>
              <a:buChar char="•"/>
            </a:pPr>
            <a:r>
              <a:rPr lang="en-GB" sz="1200" dirty="0">
                <a:solidFill>
                  <a:srgbClr val="9CA3AF"/>
                </a:solidFill>
                <a:latin typeface="Inter"/>
              </a:rPr>
              <a:t>Networking stack: hostapd, dnsmasq, Pi-hole, nftables, WireGuard.</a:t>
            </a:r>
          </a:p>
          <a:p>
            <a:pPr marL="171450" indent="-171450" algn="l">
              <a:lnSpc>
                <a:spcPts val="1500"/>
              </a:lnSpc>
              <a:spcAft>
                <a:spcPts val="200"/>
              </a:spcAft>
              <a:buFont typeface="Arial"/>
              <a:buChar char="•"/>
            </a:pPr>
            <a:r>
              <a:rPr lang="en-GB" sz="1200" dirty="0">
                <a:solidFill>
                  <a:srgbClr val="9CA3AF"/>
                </a:solidFill>
                <a:latin typeface="Inter"/>
              </a:rPr>
              <a:t>Mode-switching logic and per-mode policy.</a:t>
            </a:r>
          </a:p>
          <a:p>
            <a:pPr marL="171450" indent="-171450" algn="l">
              <a:lnSpc>
                <a:spcPts val="1500"/>
              </a:lnSpc>
              <a:spcAft>
                <a:spcPts val="200"/>
              </a:spcAft>
              <a:buFont typeface="Arial"/>
              <a:buChar char="•"/>
            </a:pPr>
            <a:r>
              <a:rPr lang="en-GB" sz="1200" dirty="0">
                <a:solidFill>
                  <a:srgbClr val="9CA3AF"/>
                </a:solidFill>
                <a:latin typeface="Inter"/>
              </a:rPr>
              <a:t>Build automation and Pi deployment.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924F9C1-8EEA-4D16-938E-8A3D95B76405}"/>
              </a:ext>
            </a:extLst>
          </p:cNvPr>
          <p:cNvSpPr/>
          <p:nvPr/>
        </p:nvSpPr>
        <p:spPr>
          <a:xfrm>
            <a:off x="4445000" y="2540000"/>
            <a:ext cx="3556000" cy="3556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91C634-9B6B-4252-8EB2-19BBA02A48FD}"/>
              </a:ext>
            </a:extLst>
          </p:cNvPr>
          <p:cNvSpPr/>
          <p:nvPr/>
        </p:nvSpPr>
        <p:spPr>
          <a:xfrm>
            <a:off x="4445000" y="2540000"/>
            <a:ext cx="35560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3848FD1-9D04-4309-973C-306836F52E34}"/>
              </a:ext>
            </a:extLst>
          </p:cNvPr>
          <p:cNvSpPr txBox="1"/>
          <p:nvPr/>
        </p:nvSpPr>
        <p:spPr>
          <a:xfrm>
            <a:off x="4749800" y="2819400"/>
            <a:ext cx="29464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 b="1" dirty="0">
                <a:solidFill>
                  <a:srgbClr val="5EEAD4"/>
                </a:solidFill>
                <a:latin typeface="Inter"/>
              </a:rPr>
              <a:t>FRONTEND &amp; UX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2697D11-ED7C-4E1C-973B-FAC6F9D830ED}"/>
              </a:ext>
            </a:extLst>
          </p:cNvPr>
          <p:cNvSpPr txBox="1"/>
          <p:nvPr/>
        </p:nvSpPr>
        <p:spPr>
          <a:xfrm>
            <a:off x="4749800" y="3225800"/>
            <a:ext cx="29464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2000" b="1" dirty="0">
                <a:solidFill>
                  <a:srgbClr val="F9FAFB"/>
                </a:solidFill>
                <a:latin typeface="Space Grotesk"/>
              </a:rPr>
              <a:t>Sohaan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6983EC2-D4BC-4B41-AD49-E5BA99BD523D}"/>
              </a:ext>
            </a:extLst>
          </p:cNvPr>
          <p:cNvSpPr/>
          <p:nvPr/>
        </p:nvSpPr>
        <p:spPr>
          <a:xfrm>
            <a:off x="4749800" y="3632200"/>
            <a:ext cx="381000" cy="12700"/>
          </a:xfrm>
          <a:prstGeom prst="rect">
            <a:avLst/>
          </a:prstGeom>
          <a:solidFill>
            <a:srgbClr val="6B728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71A3AB7-038F-4DE8-A299-B38D7C9A557C}"/>
              </a:ext>
            </a:extLst>
          </p:cNvPr>
          <p:cNvSpPr txBox="1"/>
          <p:nvPr/>
        </p:nvSpPr>
        <p:spPr>
          <a:xfrm>
            <a:off x="4749800" y="3810000"/>
            <a:ext cx="29464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marL="171450" indent="-171450" algn="l">
              <a:lnSpc>
                <a:spcPts val="1500"/>
              </a:lnSpc>
              <a:spcAft>
                <a:spcPts val="200"/>
              </a:spcAft>
              <a:buFont typeface="Arial"/>
              <a:buChar char="•"/>
            </a:pPr>
            <a:r>
              <a:rPr lang="en-GB" sz="1200" dirty="0">
                <a:solidFill>
                  <a:srgbClr val="9CA3AF"/>
                </a:solidFill>
                <a:latin typeface="Inter"/>
              </a:rPr>
              <a:t>All UI: dashboard, captive portal, admin panel, device manager.</a:t>
            </a:r>
          </a:p>
          <a:p>
            <a:pPr marL="171450" indent="-171450" algn="l">
              <a:lnSpc>
                <a:spcPts val="1500"/>
              </a:lnSpc>
              <a:spcAft>
                <a:spcPts val="200"/>
              </a:spcAft>
              <a:buFont typeface="Arial"/>
              <a:buChar char="•"/>
            </a:pPr>
            <a:r>
              <a:rPr lang="en-GB" sz="1200" dirty="0">
                <a:solidFill>
                  <a:srgbClr val="9CA3AF"/>
                </a:solidFill>
                <a:latin typeface="Inter"/>
              </a:rPr>
              <a:t>Mode-aware authentication flows on the frontend.</a:t>
            </a:r>
          </a:p>
          <a:p>
            <a:pPr marL="171450" indent="-171450" algn="l">
              <a:lnSpc>
                <a:spcPts val="1500"/>
              </a:lnSpc>
              <a:spcAft>
                <a:spcPts val="200"/>
              </a:spcAft>
              <a:buFont typeface="Arial"/>
              <a:buChar char="•"/>
            </a:pPr>
            <a:r>
              <a:rPr lang="en-GB" sz="1200" dirty="0">
                <a:solidFill>
                  <a:srgbClr val="9CA3AF"/>
                </a:solidFill>
                <a:latin typeface="Inter"/>
              </a:rPr>
              <a:t>Mobile-responsive layouts for in-the-field use.</a:t>
            </a:r>
          </a:p>
          <a:p>
            <a:pPr marL="171450" indent="-171450" algn="l">
              <a:lnSpc>
                <a:spcPts val="1500"/>
              </a:lnSpc>
              <a:spcAft>
                <a:spcPts val="200"/>
              </a:spcAft>
              <a:buFont typeface="Arial"/>
              <a:buChar char="•"/>
            </a:pPr>
            <a:r>
              <a:rPr lang="en-GB" sz="1200" dirty="0">
                <a:solidFill>
                  <a:srgbClr val="9CA3AF"/>
                </a:solidFill>
                <a:latin typeface="Inter"/>
              </a:rPr>
              <a:t>User-testing and accessibility review.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74F18E9-A570-4C8C-B214-222F623AB416}"/>
              </a:ext>
            </a:extLst>
          </p:cNvPr>
          <p:cNvSpPr/>
          <p:nvPr/>
        </p:nvSpPr>
        <p:spPr>
          <a:xfrm>
            <a:off x="8128000" y="2540000"/>
            <a:ext cx="3556000" cy="3556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4816F1C-6B66-4EE0-9976-8E46BC4A3B75}"/>
              </a:ext>
            </a:extLst>
          </p:cNvPr>
          <p:cNvSpPr/>
          <p:nvPr/>
        </p:nvSpPr>
        <p:spPr>
          <a:xfrm>
            <a:off x="8128000" y="2540000"/>
            <a:ext cx="35560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8AFA293-81C9-4DDD-B279-1904745D4359}"/>
              </a:ext>
            </a:extLst>
          </p:cNvPr>
          <p:cNvSpPr txBox="1"/>
          <p:nvPr/>
        </p:nvSpPr>
        <p:spPr>
          <a:xfrm>
            <a:off x="8432800" y="2819400"/>
            <a:ext cx="29464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 b="1" dirty="0">
                <a:solidFill>
                  <a:srgbClr val="5EEAD4"/>
                </a:solidFill>
                <a:latin typeface="Inter"/>
              </a:rPr>
              <a:t>RESEARCH &amp; DOCUMENTATION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7044CD2-1590-4713-8595-909D6CCB6236}"/>
              </a:ext>
            </a:extLst>
          </p:cNvPr>
          <p:cNvSpPr txBox="1"/>
          <p:nvPr/>
        </p:nvSpPr>
        <p:spPr>
          <a:xfrm>
            <a:off x="8432800" y="3225800"/>
            <a:ext cx="29464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2000" b="1" dirty="0">
                <a:solidFill>
                  <a:srgbClr val="F9FAFB"/>
                </a:solidFill>
                <a:latin typeface="Space Grotesk"/>
              </a:rPr>
              <a:t>Mathew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1FD173A-8897-418C-AA6F-000353AAC6A3}"/>
              </a:ext>
            </a:extLst>
          </p:cNvPr>
          <p:cNvSpPr/>
          <p:nvPr/>
        </p:nvSpPr>
        <p:spPr>
          <a:xfrm>
            <a:off x="8432800" y="3632200"/>
            <a:ext cx="381000" cy="12700"/>
          </a:xfrm>
          <a:prstGeom prst="rect">
            <a:avLst/>
          </a:prstGeom>
          <a:solidFill>
            <a:srgbClr val="6B728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4D03360-E2E3-49C6-A041-1C2E653AE9C7}"/>
              </a:ext>
            </a:extLst>
          </p:cNvPr>
          <p:cNvSpPr txBox="1"/>
          <p:nvPr/>
        </p:nvSpPr>
        <p:spPr>
          <a:xfrm>
            <a:off x="8432800" y="3810000"/>
            <a:ext cx="29464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marL="171450" indent="-171450" algn="l">
              <a:lnSpc>
                <a:spcPts val="1500"/>
              </a:lnSpc>
              <a:spcAft>
                <a:spcPts val="200"/>
              </a:spcAft>
              <a:buFont typeface="Arial"/>
              <a:buChar char="•"/>
            </a:pPr>
            <a:r>
              <a:rPr lang="en-GB" sz="1200" dirty="0">
                <a:solidFill>
                  <a:srgbClr val="9CA3AF"/>
                </a:solidFill>
                <a:latin typeface="Inter"/>
              </a:rPr>
              <a:t>Threat-landscape research (evil-twin attacks, VPN-incident framing).</a:t>
            </a:r>
          </a:p>
          <a:p>
            <a:pPr marL="171450" indent="-171450" algn="l">
              <a:lnSpc>
                <a:spcPts val="1500"/>
              </a:lnSpc>
              <a:spcAft>
                <a:spcPts val="200"/>
              </a:spcAft>
              <a:buFont typeface="Arial"/>
              <a:buChar char="•"/>
            </a:pPr>
            <a:r>
              <a:rPr lang="en-GB" sz="1200" dirty="0">
                <a:solidFill>
                  <a:srgbClr val="9CA3AF"/>
                </a:solidFill>
                <a:latin typeface="Inter"/>
              </a:rPr>
              <a:t>Defensive vs offensive scoping and ethics.</a:t>
            </a:r>
          </a:p>
          <a:p>
            <a:pPr marL="171450" indent="-171450" algn="l">
              <a:lnSpc>
                <a:spcPts val="1500"/>
              </a:lnSpc>
              <a:spcAft>
                <a:spcPts val="200"/>
              </a:spcAft>
              <a:buFont typeface="Arial"/>
              <a:buChar char="•"/>
            </a:pPr>
            <a:r>
              <a:rPr lang="en-GB" sz="1200" dirty="0">
                <a:solidFill>
                  <a:srgbClr val="9CA3AF"/>
                </a:solidFill>
                <a:latin typeface="Inter"/>
              </a:rPr>
              <a:t>Documentation: README, KNOWN_ISSUES, threat-model write-up.</a:t>
            </a:r>
          </a:p>
          <a:p>
            <a:pPr marL="171450" indent="-171450" algn="l">
              <a:lnSpc>
                <a:spcPts val="1500"/>
              </a:lnSpc>
              <a:spcAft>
                <a:spcPts val="200"/>
              </a:spcAft>
              <a:buFont typeface="Arial"/>
              <a:buChar char="•"/>
            </a:pPr>
            <a:r>
              <a:rPr lang="en-GB" sz="1200" dirty="0">
                <a:solidFill>
                  <a:srgbClr val="9CA3AF"/>
                </a:solidFill>
                <a:latin typeface="Inter"/>
              </a:rPr>
              <a:t>Manual testing on the offensive side.</a:t>
            </a:r>
          </a:p>
        </p:txBody>
      </p:sp>
    </p:spTree>
    <p:extLst>
      <p:ext uri="{BB962C8B-B14F-4D97-AF65-F5344CB8AC3E}">
        <p14:creationId xmlns:p14="http://schemas.microsoft.com/office/powerpoint/2010/main" val="821139220"/>
      </p:ext>
    </p:extLst>
  </p:cSld>
  <p:clrMapOvr>
    <a:masterClrMapping/>
  </p:clrMapOvr>
  <p:transition spd="med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AA8880F-A8FF-4600-8B14-5F1A5DA3EFC3}"/>
              </a:ext>
            </a:extLst>
          </p:cNvPr>
          <p:cNvSpPr/>
          <p:nvPr/>
        </p:nvSpPr>
        <p:spPr>
          <a:xfrm>
            <a:off x="762000" y="457200"/>
            <a:ext cx="4064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0DB749-ED1C-4F27-AE13-CB7D9B370BBF}"/>
              </a:ext>
            </a:extLst>
          </p:cNvPr>
          <p:cNvSpPr txBox="1"/>
          <p:nvPr/>
        </p:nvSpPr>
        <p:spPr>
          <a:xfrm>
            <a:off x="762000" y="889000"/>
            <a:ext cx="7620000" cy="711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4400" b="1">
                <a:solidFill>
                  <a:srgbClr val="F9FAFB"/>
                </a:solidFill>
                <a:latin typeface="Space Grotesk"/>
              </a:rPr>
              <a:t>The Problem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5BD7EB-C108-481F-898E-6ECA53B399E1}"/>
              </a:ext>
            </a:extLst>
          </p:cNvPr>
          <p:cNvSpPr txBox="1"/>
          <p:nvPr/>
        </p:nvSpPr>
        <p:spPr>
          <a:xfrm>
            <a:off x="762000" y="1676400"/>
            <a:ext cx="10668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>
                <a:solidFill>
                  <a:srgbClr val="9CA3AF"/>
                </a:solidFill>
                <a:latin typeface="Inter"/>
              </a:rPr>
              <a:t>Public WiFi is a trust problem, not a technology problem.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92E158C-23A2-441A-977F-00A7B24FA989}"/>
              </a:ext>
            </a:extLst>
          </p:cNvPr>
          <p:cNvSpPr/>
          <p:nvPr/>
        </p:nvSpPr>
        <p:spPr>
          <a:xfrm>
            <a:off x="762000" y="2540000"/>
            <a:ext cx="3556000" cy="3048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1CC9285-9474-4D05-BC4A-B62286127371}"/>
              </a:ext>
            </a:extLst>
          </p:cNvPr>
          <p:cNvSpPr/>
          <p:nvPr/>
        </p:nvSpPr>
        <p:spPr>
          <a:xfrm>
            <a:off x="762000" y="2540000"/>
            <a:ext cx="35560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D64797B-2331-42BD-BBD7-9FC6870E5E4B}"/>
              </a:ext>
            </a:extLst>
          </p:cNvPr>
          <p:cNvSpPr txBox="1"/>
          <p:nvPr/>
        </p:nvSpPr>
        <p:spPr>
          <a:xfrm>
            <a:off x="1066800" y="2844800"/>
            <a:ext cx="2946400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4800" b="1">
                <a:solidFill>
                  <a:srgbClr val="5EEAD4"/>
                </a:solidFill>
                <a:latin typeface="Space Grotesk"/>
              </a:rPr>
              <a:t>23 years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6A4505-3E1E-4CAE-922B-E20CE63FB8F4}"/>
              </a:ext>
            </a:extLst>
          </p:cNvPr>
          <p:cNvSpPr txBox="1"/>
          <p:nvPr/>
        </p:nvSpPr>
        <p:spPr>
          <a:xfrm>
            <a:off x="1066800" y="3759200"/>
            <a:ext cx="2946400" cy="635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600" b="1">
                <a:solidFill>
                  <a:srgbClr val="F9FAFB"/>
                </a:solidFill>
                <a:latin typeface="Inter"/>
              </a:rPr>
              <a:t>Max sentence faced by Perth airport "evil twin" operator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133B1A4-C209-4DC1-806D-C2F3177B533B}"/>
              </a:ext>
            </a:extLst>
          </p:cNvPr>
          <p:cNvSpPr txBox="1"/>
          <p:nvPr/>
        </p:nvSpPr>
        <p:spPr>
          <a:xfrm>
            <a:off x="1066800" y="4470400"/>
            <a:ext cx="2946400" cy="1016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Harvested credentials at three Australian airports and on domestic flights. AFP, sentenced Nov 2025. </a:t>
            </a:r>
            <a:r>
              <a:rPr lang="en-GB" sz="1300" b="1" dirty="0">
                <a:solidFill>
                  <a:srgbClr val="5EEAD4"/>
                </a:solidFill>
                <a:latin typeface="Inter"/>
              </a:rPr>
              <a:t>[1]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15E8BE4-17CA-4B48-971C-02122163B039}"/>
              </a:ext>
            </a:extLst>
          </p:cNvPr>
          <p:cNvSpPr/>
          <p:nvPr/>
        </p:nvSpPr>
        <p:spPr>
          <a:xfrm>
            <a:off x="4445000" y="2540000"/>
            <a:ext cx="3556000" cy="3048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D1F4D66-2EBA-4F81-95C7-1C07F1BF55DA}"/>
              </a:ext>
            </a:extLst>
          </p:cNvPr>
          <p:cNvSpPr/>
          <p:nvPr/>
        </p:nvSpPr>
        <p:spPr>
          <a:xfrm>
            <a:off x="4445000" y="2540000"/>
            <a:ext cx="35560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C550AEA-9847-40AF-85FC-57FF40DF2170}"/>
              </a:ext>
            </a:extLst>
          </p:cNvPr>
          <p:cNvSpPr txBox="1"/>
          <p:nvPr/>
        </p:nvSpPr>
        <p:spPr>
          <a:xfrm>
            <a:off x="4749800" y="2844800"/>
            <a:ext cx="2946400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3600" b="1">
                <a:solidFill>
                  <a:srgbClr val="5EEAD4"/>
                </a:solidFill>
                <a:latin typeface="Space Grotesk"/>
              </a:rPr>
              <a:t>SNI · DNS · IP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65940B9-AF02-482F-83C7-42538D9DFF3A}"/>
              </a:ext>
            </a:extLst>
          </p:cNvPr>
          <p:cNvSpPr txBox="1"/>
          <p:nvPr/>
        </p:nvSpPr>
        <p:spPr>
          <a:xfrm>
            <a:off x="4749800" y="3759200"/>
            <a:ext cx="2946400" cy="635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600" b="1">
                <a:solidFill>
                  <a:srgbClr val="F9FAFB"/>
                </a:solidFill>
                <a:latin typeface="Inter"/>
              </a:rPr>
              <a:t>Three metadata channels HTTPS leaves in plaintext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8BBB5C8-0E17-4556-812C-C4BDB759C35E}"/>
              </a:ext>
            </a:extLst>
          </p:cNvPr>
          <p:cNvSpPr txBox="1"/>
          <p:nvPr/>
        </p:nvSpPr>
        <p:spPr>
          <a:xfrm>
            <a:off x="4749800" y="4470400"/>
            <a:ext cx="2946400" cy="1016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>
                <a:solidFill>
                  <a:srgbClr val="9CA3AF"/>
                </a:solidFill>
                <a:latin typeface="Inter"/>
              </a:rPr>
              <a:t>Every connection's destination is visible on-path until ECH and DoH are universal. They are not.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AEE4567-D8FD-4855-AED3-23FF4B097281}"/>
              </a:ext>
            </a:extLst>
          </p:cNvPr>
          <p:cNvSpPr/>
          <p:nvPr/>
        </p:nvSpPr>
        <p:spPr>
          <a:xfrm>
            <a:off x="8128000" y="2540000"/>
            <a:ext cx="3556000" cy="3048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CD080C2-2FE3-4D00-8FB9-7C19EB197749}"/>
              </a:ext>
            </a:extLst>
          </p:cNvPr>
          <p:cNvSpPr/>
          <p:nvPr/>
        </p:nvSpPr>
        <p:spPr>
          <a:xfrm>
            <a:off x="8128000" y="2540000"/>
            <a:ext cx="35560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F237E66-5131-457A-97B7-CC66D2C35A03}"/>
              </a:ext>
            </a:extLst>
          </p:cNvPr>
          <p:cNvSpPr txBox="1"/>
          <p:nvPr/>
        </p:nvSpPr>
        <p:spPr>
          <a:xfrm>
            <a:off x="8432800" y="2844800"/>
            <a:ext cx="2946400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4800" b="1">
                <a:solidFill>
                  <a:srgbClr val="5EEAD4"/>
                </a:solidFill>
                <a:latin typeface="Space Grotesk"/>
              </a:rPr>
              <a:t>"No logs"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ADEEB0F-87A5-46FF-880E-A25D0ABC8A4D}"/>
              </a:ext>
            </a:extLst>
          </p:cNvPr>
          <p:cNvSpPr txBox="1"/>
          <p:nvPr/>
        </p:nvSpPr>
        <p:spPr>
          <a:xfrm>
            <a:off x="8432800" y="3759200"/>
            <a:ext cx="2946400" cy="635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600" b="1">
                <a:solidFill>
                  <a:srgbClr val="F9FAFB"/>
                </a:solidFill>
                <a:latin typeface="Inter"/>
              </a:rPr>
              <a:t>PureVPN's claim, until logs went to the FBI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59EED6C-C419-423C-B6C1-7651AC130869}"/>
              </a:ext>
            </a:extLst>
          </p:cNvPr>
          <p:cNvSpPr txBox="1"/>
          <p:nvPr/>
        </p:nvSpPr>
        <p:spPr>
          <a:xfrm>
            <a:off x="8432800" y="4470400"/>
            <a:ext cx="2946400" cy="1016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Server-side code is closed. Audits are paid for. Trust the marketing or do not use it. </a:t>
            </a:r>
            <a:r>
              <a:rPr lang="en-GB" sz="1300" b="1" dirty="0">
                <a:solidFill>
                  <a:srgbClr val="5EEAD4"/>
                </a:solidFill>
                <a:latin typeface="Inter"/>
              </a:rPr>
              <a:t>[4]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D5B66BA-7451-49D0-8725-2D767011B540}"/>
              </a:ext>
            </a:extLst>
          </p:cNvPr>
          <p:cNvSpPr txBox="1"/>
          <p:nvPr/>
        </p:nvSpPr>
        <p:spPr>
          <a:xfrm>
            <a:off x="762000" y="5969000"/>
            <a:ext cx="10668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i="1">
                <a:solidFill>
                  <a:srgbClr val="6B7280"/>
                </a:solidFill>
                <a:latin typeface="Inter"/>
              </a:rPr>
              <a:t>Sources: AFP Nov 2025 · IETF draft-ietf-tls-esni-25 · DOJ US v. Lin 2017 · NordVPN disclosure Oct 2019 · ITRC 2024 ADBR</a:t>
            </a:r>
          </a:p>
        </p:txBody>
      </p:sp>
    </p:spTree>
    <p:extLst>
      <p:ext uri="{BB962C8B-B14F-4D97-AF65-F5344CB8AC3E}">
        <p14:creationId xmlns:p14="http://schemas.microsoft.com/office/powerpoint/2010/main" val="36372315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600">
        <p159:morph option="byObject"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61BA429-D95B-4D01-945F-23287DDBF891}"/>
              </a:ext>
            </a:extLst>
          </p:cNvPr>
          <p:cNvSpPr/>
          <p:nvPr/>
        </p:nvSpPr>
        <p:spPr>
          <a:xfrm>
            <a:off x="762000" y="457200"/>
            <a:ext cx="4064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F6C6F1-065F-42AD-B9E2-6B5EDE86B0EE}"/>
              </a:ext>
            </a:extLst>
          </p:cNvPr>
          <p:cNvSpPr txBox="1"/>
          <p:nvPr/>
        </p:nvSpPr>
        <p:spPr>
          <a:xfrm>
            <a:off x="762000" y="889000"/>
            <a:ext cx="8890000" cy="711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4400" b="1" dirty="0">
                <a:solidFill>
                  <a:srgbClr val="F9FAFB"/>
                </a:solidFill>
                <a:latin typeface="Space Grotesk"/>
              </a:rPr>
              <a:t>Analysis of the challenge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1A0D6A-6DEA-46D0-9ADA-61F5F07D5702}"/>
              </a:ext>
            </a:extLst>
          </p:cNvPr>
          <p:cNvSpPr txBox="1"/>
          <p:nvPr/>
        </p:nvSpPr>
        <p:spPr>
          <a:xfrm>
            <a:off x="762000" y="1676400"/>
            <a:ext cx="10668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600" dirty="0">
                <a:solidFill>
                  <a:srgbClr val="9CA3AF"/>
                </a:solidFill>
                <a:latin typeface="Inter"/>
              </a:rPr>
              <a:t>Four obstacles standing between the user and a private connection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865C7CD-7238-4E95-9E5D-794433514B00}"/>
              </a:ext>
            </a:extLst>
          </p:cNvPr>
          <p:cNvSpPr/>
          <p:nvPr/>
        </p:nvSpPr>
        <p:spPr>
          <a:xfrm>
            <a:off x="7620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67999E8-D42F-4B5E-845A-DD1E2FCCEEB9}"/>
              </a:ext>
            </a:extLst>
          </p:cNvPr>
          <p:cNvSpPr/>
          <p:nvPr/>
        </p:nvSpPr>
        <p:spPr>
          <a:xfrm>
            <a:off x="762000" y="2413000"/>
            <a:ext cx="26035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036FF6-0D14-450D-8A32-7030DFC65052}"/>
              </a:ext>
            </a:extLst>
          </p:cNvPr>
          <p:cNvSpPr txBox="1"/>
          <p:nvPr/>
        </p:nvSpPr>
        <p:spPr>
          <a:xfrm>
            <a:off x="9652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 dirty="0">
                <a:solidFill>
                  <a:srgbClr val="5EEAD4"/>
                </a:solidFill>
                <a:latin typeface="Inter"/>
              </a:rPr>
              <a:t>01 · NETWORK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5CFEE0B-5519-4A9F-819B-6032701F74EB}"/>
              </a:ext>
            </a:extLst>
          </p:cNvPr>
          <p:cNvSpPr txBox="1"/>
          <p:nvPr/>
        </p:nvSpPr>
        <p:spPr>
          <a:xfrm>
            <a:off x="9652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 dirty="0">
                <a:solidFill>
                  <a:srgbClr val="F9FAFB"/>
                </a:solidFill>
                <a:latin typeface="Space Grotesk"/>
              </a:rPr>
              <a:t>Network exposure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1C39F4E-0F23-4FA2-A9A4-67FAF3E0D423}"/>
              </a:ext>
            </a:extLst>
          </p:cNvPr>
          <p:cNvSpPr txBox="1"/>
          <p:nvPr/>
        </p:nvSpPr>
        <p:spPr>
          <a:xfrm>
            <a:off x="9652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Public WiFi can be silently mimicked. SNI, DNS and IP fingerprints leak even when the user thinks the VPN is on.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F1FADD5-26A3-424C-9FB9-CE67885CDC9C}"/>
              </a:ext>
            </a:extLst>
          </p:cNvPr>
          <p:cNvSpPr/>
          <p:nvPr/>
        </p:nvSpPr>
        <p:spPr>
          <a:xfrm>
            <a:off x="34925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CBE1830-B24F-40A0-8E60-F83BD0804C8F}"/>
              </a:ext>
            </a:extLst>
          </p:cNvPr>
          <p:cNvSpPr/>
          <p:nvPr/>
        </p:nvSpPr>
        <p:spPr>
          <a:xfrm>
            <a:off x="3492500" y="2413000"/>
            <a:ext cx="2603500" cy="38100"/>
          </a:xfrm>
          <a:prstGeom prst="rect">
            <a:avLst/>
          </a:prstGeom>
          <a:solidFill>
            <a:srgbClr val="F472B6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BC75557-025A-45DE-A8FF-368BE3A0BEC5}"/>
              </a:ext>
            </a:extLst>
          </p:cNvPr>
          <p:cNvSpPr txBox="1"/>
          <p:nvPr/>
        </p:nvSpPr>
        <p:spPr>
          <a:xfrm>
            <a:off x="36957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 dirty="0">
                <a:solidFill>
                  <a:srgbClr val="5EEAD4"/>
                </a:solidFill>
                <a:latin typeface="Inter"/>
              </a:rPr>
              <a:t>02 · TRUST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6252A30-1769-420B-BDCC-5029E754E74D}"/>
              </a:ext>
            </a:extLst>
          </p:cNvPr>
          <p:cNvSpPr txBox="1"/>
          <p:nvPr/>
        </p:nvSpPr>
        <p:spPr>
          <a:xfrm>
            <a:off x="36957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 dirty="0">
                <a:solidFill>
                  <a:srgbClr val="F9FAFB"/>
                </a:solidFill>
                <a:latin typeface="Space Grotesk"/>
              </a:rPr>
              <a:t>Provider trust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FDAE942-7786-49BE-A3DC-A4136B143195}"/>
              </a:ext>
            </a:extLst>
          </p:cNvPr>
          <p:cNvSpPr txBox="1"/>
          <p:nvPr/>
        </p:nvSpPr>
        <p:spPr>
          <a:xfrm>
            <a:off x="36957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"No-logs" is a marketing claim, not a technical guarantee. The user has no way to verify it from the outside.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4B06F17-D28A-4275-8F61-E423CA51B085}"/>
              </a:ext>
            </a:extLst>
          </p:cNvPr>
          <p:cNvSpPr/>
          <p:nvPr/>
        </p:nvSpPr>
        <p:spPr>
          <a:xfrm>
            <a:off x="62230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C34AF63-C45B-4B89-AD70-CF23758EE141}"/>
              </a:ext>
            </a:extLst>
          </p:cNvPr>
          <p:cNvSpPr/>
          <p:nvPr/>
        </p:nvSpPr>
        <p:spPr>
          <a:xfrm>
            <a:off x="6223000" y="2413000"/>
            <a:ext cx="2603500" cy="38100"/>
          </a:xfrm>
          <a:prstGeom prst="rect">
            <a:avLst/>
          </a:prstGeom>
          <a:solidFill>
            <a:srgbClr val="FBBF2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182E92D-8FA2-47F8-998D-CDEF2D8695B7}"/>
              </a:ext>
            </a:extLst>
          </p:cNvPr>
          <p:cNvSpPr txBox="1"/>
          <p:nvPr/>
        </p:nvSpPr>
        <p:spPr>
          <a:xfrm>
            <a:off x="64262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 dirty="0">
                <a:solidFill>
                  <a:srgbClr val="5EEAD4"/>
                </a:solidFill>
                <a:latin typeface="Inter"/>
              </a:rPr>
              <a:t>03 · DETECTION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368D8C2-632F-4D82-A5D3-00A27561344F}"/>
              </a:ext>
            </a:extLst>
          </p:cNvPr>
          <p:cNvSpPr txBox="1"/>
          <p:nvPr/>
        </p:nvSpPr>
        <p:spPr>
          <a:xfrm>
            <a:off x="64262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 dirty="0">
                <a:solidFill>
                  <a:srgbClr val="F9FAFB"/>
                </a:solidFill>
                <a:latin typeface="Space Grotesk"/>
              </a:rPr>
              <a:t>Blind spots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352FC3E-5425-4979-8DCF-48D2FCFE9542}"/>
              </a:ext>
            </a:extLst>
          </p:cNvPr>
          <p:cNvSpPr txBox="1"/>
          <p:nvPr/>
        </p:nvSpPr>
        <p:spPr>
          <a:xfrm>
            <a:off x="64262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Most consumer routers run no IDS, no honeypot and no centralised log. Compromise often goes unnoticed for months.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D5205AA-3E13-44EA-B15A-5D9877C71E3F}"/>
              </a:ext>
            </a:extLst>
          </p:cNvPr>
          <p:cNvSpPr/>
          <p:nvPr/>
        </p:nvSpPr>
        <p:spPr>
          <a:xfrm>
            <a:off x="89535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36064B4-BD6F-44E2-BAB6-778E481962F5}"/>
              </a:ext>
            </a:extLst>
          </p:cNvPr>
          <p:cNvSpPr/>
          <p:nvPr/>
        </p:nvSpPr>
        <p:spPr>
          <a:xfrm>
            <a:off x="8953500" y="2413000"/>
            <a:ext cx="2603500" cy="38100"/>
          </a:xfrm>
          <a:prstGeom prst="rect">
            <a:avLst/>
          </a:prstGeom>
          <a:solidFill>
            <a:srgbClr val="A78BFA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5D181FF-C212-49B5-A54A-1DB2A7240D54}"/>
              </a:ext>
            </a:extLst>
          </p:cNvPr>
          <p:cNvSpPr txBox="1"/>
          <p:nvPr/>
        </p:nvSpPr>
        <p:spPr>
          <a:xfrm>
            <a:off x="91567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 dirty="0">
                <a:solidFill>
                  <a:srgbClr val="5EEAD4"/>
                </a:solidFill>
                <a:latin typeface="Inter"/>
              </a:rPr>
              <a:t>04 · COST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9117B6B-629B-4FFE-96A4-C9E4C0268DEB}"/>
              </a:ext>
            </a:extLst>
          </p:cNvPr>
          <p:cNvSpPr txBox="1"/>
          <p:nvPr/>
        </p:nvSpPr>
        <p:spPr>
          <a:xfrm>
            <a:off x="91567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 dirty="0">
                <a:solidFill>
                  <a:srgbClr val="F9FAFB"/>
                </a:solidFill>
                <a:latin typeface="Space Grotesk"/>
              </a:rPr>
              <a:t>Affordability gap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29D6524-990E-4DC6-B844-91922ADE1069}"/>
              </a:ext>
            </a:extLst>
          </p:cNvPr>
          <p:cNvSpPr txBox="1"/>
          <p:nvPr/>
        </p:nvSpPr>
        <p:spPr>
          <a:xfrm>
            <a:off x="91567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Per-user VPN subscriptions and hardware firewalls scale poorly for individuals, journalists and small offices.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F28383A-7DE4-4744-89F0-793EF10E0053}"/>
              </a:ext>
            </a:extLst>
          </p:cNvPr>
          <p:cNvSpPr txBox="1"/>
          <p:nvPr/>
        </p:nvSpPr>
        <p:spPr>
          <a:xfrm>
            <a:off x="762000" y="6070600"/>
            <a:ext cx="10668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 i="1" dirty="0">
                <a:solidFill>
                  <a:srgbClr val="6B7280"/>
                </a:solidFill>
                <a:latin typeface="Inter"/>
              </a:rPr>
              <a:t>Each obstacle maps to a SafeHaven design choice you'll see later in the deck.</a:t>
            </a:r>
          </a:p>
        </p:txBody>
      </p:sp>
    </p:spTree>
    <p:extLst>
      <p:ext uri="{BB962C8B-B14F-4D97-AF65-F5344CB8AC3E}">
        <p14:creationId xmlns:p14="http://schemas.microsoft.com/office/powerpoint/2010/main" val="207245116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9" grpId="0"/>
      <p:bldP spid="10" grpId="0"/>
      <p:bldP spid="11" grpId="0" animBg="1"/>
      <p:bldP spid="12" grpId="0" animBg="1"/>
      <p:bldP spid="13" grpId="0"/>
      <p:bldP spid="14" grpId="0"/>
      <p:bldP spid="15" grpId="0"/>
      <p:bldP spid="16" grpId="0" animBg="1"/>
      <p:bldP spid="17" grpId="0" animBg="1"/>
      <p:bldP spid="18" grpId="0"/>
      <p:bldP spid="19" grpId="0"/>
      <p:bldP spid="20" grpId="0"/>
      <p:bldP spid="21" grpId="0" animBg="1"/>
      <p:bldP spid="22" grpId="0" animBg="1"/>
      <p:bldP spid="23" grpId="0"/>
      <p:bldP spid="24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1117">
            <a:alpha val="10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185B02F-6296-42AF-B61F-C058DC77C853}"/>
              </a:ext>
            </a:extLst>
          </p:cNvPr>
          <p:cNvSpPr/>
          <p:nvPr/>
        </p:nvSpPr>
        <p:spPr>
          <a:xfrm>
            <a:off x="762000" y="457200"/>
            <a:ext cx="4064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253C59-A95C-412F-A1CB-8A23FFE2639C}"/>
              </a:ext>
            </a:extLst>
          </p:cNvPr>
          <p:cNvSpPr txBox="1"/>
          <p:nvPr/>
        </p:nvSpPr>
        <p:spPr>
          <a:xfrm>
            <a:off x="762000" y="889000"/>
            <a:ext cx="10160000" cy="711200"/>
          </a:xfrm>
          <a:prstGeom prst="rect">
            <a:avLst/>
          </a:prstGeom>
          <a:noFill/>
          <a:ln>
            <a:noFill/>
          </a:ln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4400" b="1">
                <a:solidFill>
                  <a:srgbClr val="F9FAFB"/>
                </a:solidFill>
                <a:latin typeface="Space Grotesk"/>
              </a:rPr>
              <a:t>This is not a pentesting tool.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54D85B-87D5-46E5-81F6-810CD73A2669}"/>
              </a:ext>
            </a:extLst>
          </p:cNvPr>
          <p:cNvSpPr txBox="1"/>
          <p:nvPr/>
        </p:nvSpPr>
        <p:spPr>
          <a:xfrm>
            <a:off x="762000" y="1676400"/>
            <a:ext cx="10668000" cy="381000"/>
          </a:xfrm>
          <a:prstGeom prst="rect">
            <a:avLst/>
          </a:prstGeom>
          <a:noFill/>
          <a:ln>
            <a:noFill/>
          </a:ln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600" i="1">
                <a:solidFill>
                  <a:srgbClr val="5EEAD4"/>
                </a:solidFill>
                <a:latin typeface="Inter"/>
              </a:rPr>
              <a:t>Defensive only. We protect networks. We do not attack them.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D9A95DE-6E17-4B66-B813-4459DD9F88E0}"/>
              </a:ext>
            </a:extLst>
          </p:cNvPr>
          <p:cNvSpPr/>
          <p:nvPr/>
        </p:nvSpPr>
        <p:spPr>
          <a:xfrm>
            <a:off x="762000" y="2540000"/>
            <a:ext cx="5207000" cy="1651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5CE2285-B1A5-4B91-A005-F0BF65D7ED5C}"/>
              </a:ext>
            </a:extLst>
          </p:cNvPr>
          <p:cNvSpPr/>
          <p:nvPr/>
        </p:nvSpPr>
        <p:spPr>
          <a:xfrm>
            <a:off x="762000" y="2540000"/>
            <a:ext cx="52070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1A49BFF-BC90-4585-A282-0A2066C74E38}"/>
              </a:ext>
            </a:extLst>
          </p:cNvPr>
          <p:cNvSpPr txBox="1"/>
          <p:nvPr/>
        </p:nvSpPr>
        <p:spPr>
          <a:xfrm>
            <a:off x="1016000" y="2768600"/>
            <a:ext cx="1270000" cy="228600"/>
          </a:xfrm>
          <a:prstGeom prst="rect">
            <a:avLst/>
          </a:prstGeom>
          <a:noFill/>
          <a:ln>
            <a:noFill/>
          </a:ln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000" b="1">
                <a:solidFill>
                  <a:srgbClr val="5EEAD4"/>
                </a:solidFill>
                <a:latin typeface="Inter"/>
              </a:rPr>
              <a:t>DEFENSIVE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AC7D0AA-E6F1-4637-A343-309D806E9990}"/>
              </a:ext>
            </a:extLst>
          </p:cNvPr>
          <p:cNvSpPr txBox="1"/>
          <p:nvPr/>
        </p:nvSpPr>
        <p:spPr>
          <a:xfrm>
            <a:off x="1016000" y="3048000"/>
            <a:ext cx="4699000" cy="381000"/>
          </a:xfrm>
          <a:prstGeom prst="rect">
            <a:avLst/>
          </a:prstGeom>
          <a:noFill/>
          <a:ln>
            <a:noFill/>
          </a:ln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2400" b="1">
                <a:solidFill>
                  <a:srgbClr val="F9FAFB"/>
                </a:solidFill>
                <a:latin typeface="Space Grotesk"/>
              </a:rPr>
              <a:t>SafeHaven Pi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0BDFD5-6DE8-48BD-BC48-45FBE80E6571}"/>
              </a:ext>
            </a:extLst>
          </p:cNvPr>
          <p:cNvSpPr/>
          <p:nvPr/>
        </p:nvSpPr>
        <p:spPr>
          <a:xfrm>
            <a:off x="1016000" y="3556000"/>
            <a:ext cx="381000" cy="127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ADE8918-B0B6-4B89-BE3C-3C384069510C}"/>
              </a:ext>
            </a:extLst>
          </p:cNvPr>
          <p:cNvSpPr txBox="1"/>
          <p:nvPr/>
        </p:nvSpPr>
        <p:spPr>
          <a:xfrm>
            <a:off x="1016000" y="3683000"/>
            <a:ext cx="4699000" cy="381000"/>
          </a:xfrm>
          <a:prstGeom prst="rect">
            <a:avLst/>
          </a:prstGeom>
          <a:noFill/>
          <a:ln>
            <a:noFill/>
          </a:ln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400">
                <a:solidFill>
                  <a:srgbClr val="9CA3AF"/>
                </a:solidFill>
                <a:latin typeface="Inter"/>
              </a:rPr>
              <a:t>Built for: your own network. Defends what you own.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0F993BE-6095-4F80-924C-B8D9F2548C90}"/>
              </a:ext>
            </a:extLst>
          </p:cNvPr>
          <p:cNvSpPr/>
          <p:nvPr/>
        </p:nvSpPr>
        <p:spPr>
          <a:xfrm>
            <a:off x="6223000" y="2540000"/>
            <a:ext cx="5207000" cy="1651000"/>
          </a:xfrm>
          <a:prstGeom prst="rect">
            <a:avLst/>
          </a:prstGeom>
          <a:solidFill>
            <a:srgbClr val="1F1116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7BF6F9-9A5D-4722-8286-E557945E1B94}"/>
              </a:ext>
            </a:extLst>
          </p:cNvPr>
          <p:cNvSpPr/>
          <p:nvPr/>
        </p:nvSpPr>
        <p:spPr>
          <a:xfrm>
            <a:off x="6223000" y="2540000"/>
            <a:ext cx="5207000" cy="38100"/>
          </a:xfrm>
          <a:prstGeom prst="rect">
            <a:avLst/>
          </a:prstGeom>
          <a:solidFill>
            <a:srgbClr val="F472B6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BA79C5C-78A3-485A-BF9C-450BDD3ABDBA}"/>
              </a:ext>
            </a:extLst>
          </p:cNvPr>
          <p:cNvSpPr txBox="1"/>
          <p:nvPr/>
        </p:nvSpPr>
        <p:spPr>
          <a:xfrm>
            <a:off x="6477000" y="2768600"/>
            <a:ext cx="1270000" cy="228600"/>
          </a:xfrm>
          <a:prstGeom prst="rect">
            <a:avLst/>
          </a:prstGeom>
          <a:noFill/>
          <a:ln>
            <a:noFill/>
          </a:ln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000" b="1">
                <a:solidFill>
                  <a:srgbClr val="F472B6"/>
                </a:solidFill>
                <a:latin typeface="Inter"/>
              </a:rPr>
              <a:t>OFFENSIVE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1A81023-500E-4AE9-B98A-F36EB3B27C91}"/>
              </a:ext>
            </a:extLst>
          </p:cNvPr>
          <p:cNvSpPr txBox="1"/>
          <p:nvPr/>
        </p:nvSpPr>
        <p:spPr>
          <a:xfrm>
            <a:off x="6477000" y="3048000"/>
            <a:ext cx="4699000" cy="381000"/>
          </a:xfrm>
          <a:prstGeom prst="rect">
            <a:avLst/>
          </a:prstGeom>
          <a:noFill/>
          <a:ln>
            <a:noFill/>
          </a:ln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2400" b="1">
                <a:solidFill>
                  <a:srgbClr val="F9FAFB"/>
                </a:solidFill>
                <a:latin typeface="Space Grotesk"/>
              </a:rPr>
              <a:t>WiFi Pineapple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173683-C9C6-4475-9961-C17634F5DFE5}"/>
              </a:ext>
            </a:extLst>
          </p:cNvPr>
          <p:cNvSpPr/>
          <p:nvPr/>
        </p:nvSpPr>
        <p:spPr>
          <a:xfrm>
            <a:off x="6477000" y="3556000"/>
            <a:ext cx="381000" cy="12700"/>
          </a:xfrm>
          <a:prstGeom prst="rect">
            <a:avLst/>
          </a:prstGeom>
          <a:solidFill>
            <a:srgbClr val="F472B6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E0EF4F6-D7D8-4401-B8BC-28C697CF0735}"/>
              </a:ext>
            </a:extLst>
          </p:cNvPr>
          <p:cNvSpPr txBox="1"/>
          <p:nvPr/>
        </p:nvSpPr>
        <p:spPr>
          <a:xfrm>
            <a:off x="6477000" y="3683000"/>
            <a:ext cx="4699000" cy="381000"/>
          </a:xfrm>
          <a:prstGeom prst="rect">
            <a:avLst/>
          </a:prstGeom>
          <a:noFill/>
          <a:ln>
            <a:noFill/>
          </a:ln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400">
                <a:solidFill>
                  <a:srgbClr val="9CA3AF"/>
                </a:solidFill>
                <a:latin typeface="Inter"/>
              </a:rPr>
              <a:t>Built for: pen-testers. Attacks others' devices.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4FA4E04-5676-4E70-8A0C-5F02B21E9232}"/>
              </a:ext>
            </a:extLst>
          </p:cNvPr>
          <p:cNvSpPr txBox="1"/>
          <p:nvPr/>
        </p:nvSpPr>
        <p:spPr>
          <a:xfrm>
            <a:off x="762000" y="6324600"/>
            <a:ext cx="10668000" cy="254000"/>
          </a:xfrm>
          <a:prstGeom prst="rect">
            <a:avLst/>
          </a:prstGeom>
          <a:noFill/>
          <a:ln>
            <a:noFill/>
          </a:ln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 i="1">
                <a:solidFill>
                  <a:srgbClr val="6B7280"/>
                </a:solidFill>
                <a:latin typeface="Inter"/>
              </a:rPr>
              <a:t>If you ever see SafeHaven Pi marketed as a hacking tool — it's been misrepresented.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B3C53F4-A12F-4581-9BE6-0A56B7A841F6}"/>
              </a:ext>
            </a:extLst>
          </p:cNvPr>
          <p:cNvSpPr/>
          <p:nvPr/>
        </p:nvSpPr>
        <p:spPr>
          <a:xfrm>
            <a:off x="762000" y="4381500"/>
            <a:ext cx="10668000" cy="825500"/>
          </a:xfrm>
          <a:prstGeom prst="rect">
            <a:avLst/>
          </a:prstGeom>
          <a:solidFill>
            <a:srgbClr val="1F1116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97C98F0-DAEE-4806-8830-8E07A78CF087}"/>
              </a:ext>
            </a:extLst>
          </p:cNvPr>
          <p:cNvSpPr/>
          <p:nvPr/>
        </p:nvSpPr>
        <p:spPr>
          <a:xfrm>
            <a:off x="762000" y="4381500"/>
            <a:ext cx="50800" cy="825500"/>
          </a:xfrm>
          <a:prstGeom prst="rect">
            <a:avLst/>
          </a:prstGeom>
          <a:solidFill>
            <a:srgbClr val="F472B6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9B4C745-F37F-4349-B6F3-FF1E05565100}"/>
              </a:ext>
            </a:extLst>
          </p:cNvPr>
          <p:cNvSpPr txBox="1"/>
          <p:nvPr/>
        </p:nvSpPr>
        <p:spPr>
          <a:xfrm>
            <a:off x="965200" y="4457700"/>
            <a:ext cx="1016000" cy="177800"/>
          </a:xfrm>
          <a:prstGeom prst="rect">
            <a:avLst/>
          </a:prstGeom>
          <a:noFill/>
          <a:ln>
            <a:noFill/>
          </a:ln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900" b="1">
                <a:solidFill>
                  <a:srgbClr val="F472B6"/>
                </a:solidFill>
                <a:latin typeface="Inter"/>
              </a:rPr>
              <a:t>RED TEAM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A2BCE1C-5AD3-492A-875A-A8040F2928AF}"/>
              </a:ext>
            </a:extLst>
          </p:cNvPr>
          <p:cNvSpPr txBox="1"/>
          <p:nvPr/>
        </p:nvSpPr>
        <p:spPr>
          <a:xfrm>
            <a:off x="965200" y="4635500"/>
            <a:ext cx="1270000" cy="177800"/>
          </a:xfrm>
          <a:prstGeom prst="rect">
            <a:avLst/>
          </a:prstGeom>
          <a:noFill/>
          <a:ln>
            <a:noFill/>
          </a:ln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000" b="1">
                <a:solidFill>
                  <a:srgbClr val="F9FAFB"/>
                </a:solidFill>
                <a:latin typeface="Inter"/>
              </a:rPr>
              <a:t>WiFi Pineapple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891ED44-7DA6-4632-A771-C9EE6C7BD2E0}"/>
              </a:ext>
            </a:extLst>
          </p:cNvPr>
          <p:cNvSpPr txBox="1"/>
          <p:nvPr/>
        </p:nvSpPr>
        <p:spPr>
          <a:xfrm>
            <a:off x="965200" y="4876800"/>
            <a:ext cx="4572000" cy="279400"/>
          </a:xfrm>
          <a:prstGeom prst="rect">
            <a:avLst/>
          </a:prstGeom>
          <a:noFill/>
          <a:ln>
            <a:noFill/>
          </a:ln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900" i="1">
                <a:solidFill>
                  <a:srgbClr val="9CA3AF"/>
                </a:solidFill>
                <a:latin typeface="Inter"/>
              </a:rPr>
              <a:t>Lures victims onto a fake "Starbucks_Free" → captures their traffic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3337765-FF4F-4E48-A3A0-FB1FD34F9CDC}"/>
              </a:ext>
            </a:extLst>
          </p:cNvPr>
          <p:cNvSpPr/>
          <p:nvPr/>
        </p:nvSpPr>
        <p:spPr>
          <a:xfrm>
            <a:off x="5664200" y="4457700"/>
            <a:ext cx="635000" cy="635000"/>
          </a:xfrm>
          <a:prstGeom prst="ellipse">
            <a:avLst/>
          </a:prstGeom>
          <a:solidFill>
            <a:srgbClr val="F472B6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tlCol="0" anchor="ctr" anchorCtr="0">
            <a:noAutofit/>
          </a:bodyPr>
          <a:lstStyle/>
          <a:p>
            <a:pPr algn="l"/>
            <a:r>
              <a:rPr lang="en-GB" sz="800" b="1">
                <a:solidFill>
                  <a:srgbClr val="1F1116"/>
                </a:solidFill>
                <a:latin typeface="Inter"/>
              </a:rPr>
              <a:t>ATTACK</a:t>
            </a:r>
          </a:p>
        </p:txBody>
      </p:sp>
      <p:sp>
        <p:nvSpPr>
          <p:cNvPr id="25" name="Arrow: Right 24">
            <a:extLst>
              <a:ext uri="{FF2B5EF4-FFF2-40B4-BE49-F238E27FC236}">
                <a16:creationId xmlns:a16="http://schemas.microsoft.com/office/drawing/2014/main" id="{9D283CC5-920D-47BD-A317-6A3A756BB9C8}"/>
              </a:ext>
            </a:extLst>
          </p:cNvPr>
          <p:cNvSpPr/>
          <p:nvPr/>
        </p:nvSpPr>
        <p:spPr>
          <a:xfrm>
            <a:off x="6324600" y="4724400"/>
            <a:ext cx="279400" cy="101600"/>
          </a:xfrm>
          <a:prstGeom prst="rightArrow">
            <a:avLst/>
          </a:prstGeom>
          <a:solidFill>
            <a:srgbClr val="F472B6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15C6C86-DA3C-4040-ACC4-3CCF6BBA847A}"/>
              </a:ext>
            </a:extLst>
          </p:cNvPr>
          <p:cNvSpPr/>
          <p:nvPr/>
        </p:nvSpPr>
        <p:spPr>
          <a:xfrm>
            <a:off x="6654800" y="4546600"/>
            <a:ext cx="1117600" cy="457200"/>
          </a:xfrm>
          <a:prstGeom prst="rect">
            <a:avLst/>
          </a:prstGeom>
          <a:solidFill>
            <a:srgbClr val="2A1620"/>
          </a:solidFill>
          <a:ln w="12700" cap="flat" cmpd="sng" algn="ctr">
            <a:solidFill>
              <a:srgbClr val="F472B6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square" rtlCol="0" anchor="ctr" anchorCtr="0">
            <a:noAutofit/>
          </a:bodyPr>
          <a:lstStyle/>
          <a:p>
            <a:pPr algn="l"/>
            <a:r>
              <a:rPr lang="en-GB" sz="700" b="1">
                <a:solidFill>
                  <a:srgbClr val="F472B6"/>
                </a:solidFill>
                <a:latin typeface="Inter"/>
              </a:rPr>
              <a:t>FAKE AP
"Starbucks_Free"</a:t>
            </a:r>
          </a:p>
        </p:txBody>
      </p:sp>
      <p:sp>
        <p:nvSpPr>
          <p:cNvPr id="27" name="Arrow: Right 26">
            <a:extLst>
              <a:ext uri="{FF2B5EF4-FFF2-40B4-BE49-F238E27FC236}">
                <a16:creationId xmlns:a16="http://schemas.microsoft.com/office/drawing/2014/main" id="{B1F36C23-9493-441C-A018-20F6CBAD7CCD}"/>
              </a:ext>
            </a:extLst>
          </p:cNvPr>
          <p:cNvSpPr/>
          <p:nvPr/>
        </p:nvSpPr>
        <p:spPr>
          <a:xfrm>
            <a:off x="7797800" y="4724400"/>
            <a:ext cx="279400" cy="101600"/>
          </a:xfrm>
          <a:prstGeom prst="rightArrow">
            <a:avLst/>
          </a:prstGeom>
          <a:solidFill>
            <a:srgbClr val="F472B6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2B18668E-EE6F-41AE-850E-030AB4AF8759}"/>
              </a:ext>
            </a:extLst>
          </p:cNvPr>
          <p:cNvSpPr/>
          <p:nvPr/>
        </p:nvSpPr>
        <p:spPr>
          <a:xfrm>
            <a:off x="8128000" y="4445000"/>
            <a:ext cx="203200" cy="203200"/>
          </a:xfrm>
          <a:prstGeom prst="ellipse">
            <a:avLst/>
          </a:prstGeom>
          <a:solidFill>
            <a:srgbClr val="D1D5DB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>
            <a:noAutofit/>
          </a:bodyPr>
          <a:lstStyle/>
          <a:p>
            <a:pPr algn="l"/>
            <a:r>
              <a:rPr lang="en-GB" sz="800"/>
              <a:t>📱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7F516468-A1FC-4B0E-9D74-EE9769661133}"/>
              </a:ext>
            </a:extLst>
          </p:cNvPr>
          <p:cNvSpPr/>
          <p:nvPr/>
        </p:nvSpPr>
        <p:spPr>
          <a:xfrm>
            <a:off x="8128000" y="4686300"/>
            <a:ext cx="203200" cy="203200"/>
          </a:xfrm>
          <a:prstGeom prst="ellipse">
            <a:avLst/>
          </a:prstGeom>
          <a:solidFill>
            <a:srgbClr val="D1D5DB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>
            <a:noAutofit/>
          </a:bodyPr>
          <a:lstStyle/>
          <a:p>
            <a:pPr algn="l"/>
            <a:r>
              <a:rPr lang="en-GB" sz="800"/>
              <a:t>📱</a:t>
            </a:r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19FE0EF4-E0DD-4F4E-A371-D6406A93C391}"/>
              </a:ext>
            </a:extLst>
          </p:cNvPr>
          <p:cNvSpPr/>
          <p:nvPr/>
        </p:nvSpPr>
        <p:spPr>
          <a:xfrm>
            <a:off x="8128000" y="4927600"/>
            <a:ext cx="203200" cy="203200"/>
          </a:xfrm>
          <a:prstGeom prst="ellipse">
            <a:avLst/>
          </a:prstGeom>
          <a:solidFill>
            <a:srgbClr val="D1D5DB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>
            <a:noAutofit/>
          </a:bodyPr>
          <a:lstStyle/>
          <a:p>
            <a:pPr algn="l"/>
            <a:r>
              <a:rPr lang="en-GB" sz="800"/>
              <a:t>💻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4B12CFF-69E6-4733-818A-833D6F176DDE}"/>
              </a:ext>
            </a:extLst>
          </p:cNvPr>
          <p:cNvSpPr txBox="1"/>
          <p:nvPr/>
        </p:nvSpPr>
        <p:spPr>
          <a:xfrm>
            <a:off x="8382000" y="4572000"/>
            <a:ext cx="1016000" cy="355600"/>
          </a:xfrm>
          <a:prstGeom prst="rect">
            <a:avLst/>
          </a:prstGeom>
          <a:noFill/>
          <a:ln>
            <a:noFill/>
          </a:ln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800" b="1">
                <a:solidFill>
                  <a:srgbClr val="9CA3AF"/>
                </a:solidFill>
                <a:latin typeface="Inter"/>
              </a:rPr>
              <a:t>UNAWARE
VICTIMS</a:t>
            </a:r>
          </a:p>
        </p:txBody>
      </p:sp>
      <p:sp>
        <p:nvSpPr>
          <p:cNvPr id="32" name="Arrow: Right 31">
            <a:extLst>
              <a:ext uri="{FF2B5EF4-FFF2-40B4-BE49-F238E27FC236}">
                <a16:creationId xmlns:a16="http://schemas.microsoft.com/office/drawing/2014/main" id="{A7B8DE67-1603-4232-B0B9-EF68B2DB4F95}"/>
              </a:ext>
            </a:extLst>
          </p:cNvPr>
          <p:cNvSpPr/>
          <p:nvPr/>
        </p:nvSpPr>
        <p:spPr>
          <a:xfrm>
            <a:off x="9423400" y="4724400"/>
            <a:ext cx="279400" cy="101600"/>
          </a:xfrm>
          <a:prstGeom prst="rightArrow">
            <a:avLst/>
          </a:prstGeom>
          <a:solidFill>
            <a:srgbClr val="F472B6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4E563534-99D5-4FF5-8E66-961CD9293935}"/>
              </a:ext>
            </a:extLst>
          </p:cNvPr>
          <p:cNvSpPr/>
          <p:nvPr/>
        </p:nvSpPr>
        <p:spPr>
          <a:xfrm>
            <a:off x="9753600" y="4546600"/>
            <a:ext cx="1574800" cy="457200"/>
          </a:xfrm>
          <a:prstGeom prst="rect">
            <a:avLst/>
          </a:prstGeom>
          <a:solidFill>
            <a:srgbClr val="2A1620"/>
          </a:solidFill>
          <a:ln w="12700" cap="flat" cmpd="sng" algn="ctr">
            <a:solidFill>
              <a:srgbClr val="F472B6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square" rtlCol="0" anchor="ctr" anchorCtr="0">
            <a:noAutofit/>
          </a:bodyPr>
          <a:lstStyle/>
          <a:p>
            <a:pPr algn="l"/>
            <a:r>
              <a:rPr lang="en-GB" sz="900" b="1">
                <a:solidFill>
                  <a:srgbClr val="F472B6"/>
                </a:solidFill>
                <a:latin typeface="Inter"/>
              </a:rPr>
              <a:t>TRAFFIC
CAPTURED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4CF478C-6357-42CA-AD7F-1EB4DD04EABE}"/>
              </a:ext>
            </a:extLst>
          </p:cNvPr>
          <p:cNvSpPr/>
          <p:nvPr/>
        </p:nvSpPr>
        <p:spPr>
          <a:xfrm>
            <a:off x="762000" y="5334000"/>
            <a:ext cx="10668000" cy="825500"/>
          </a:xfrm>
          <a:prstGeom prst="rect">
            <a:avLst/>
          </a:prstGeom>
          <a:solidFill>
            <a:srgbClr val="0F2029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9ADB3A6-B52A-4C0A-A555-DF343906AA9F}"/>
              </a:ext>
            </a:extLst>
          </p:cNvPr>
          <p:cNvSpPr/>
          <p:nvPr/>
        </p:nvSpPr>
        <p:spPr>
          <a:xfrm>
            <a:off x="762000" y="5334000"/>
            <a:ext cx="50800" cy="8255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D180CFE-75F7-4D71-8D4C-67F67F5BE794}"/>
              </a:ext>
            </a:extLst>
          </p:cNvPr>
          <p:cNvSpPr txBox="1"/>
          <p:nvPr/>
        </p:nvSpPr>
        <p:spPr>
          <a:xfrm>
            <a:off x="965200" y="5410200"/>
            <a:ext cx="1016000" cy="177800"/>
          </a:xfrm>
          <a:prstGeom prst="rect">
            <a:avLst/>
          </a:prstGeom>
          <a:noFill/>
          <a:ln>
            <a:noFill/>
          </a:ln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900" b="1">
                <a:solidFill>
                  <a:srgbClr val="5EEAD4"/>
                </a:solidFill>
                <a:latin typeface="Inter"/>
              </a:rPr>
              <a:t>BLUE TEAM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6E648ED-B6C9-48E0-AF87-EB6DB524DA13}"/>
              </a:ext>
            </a:extLst>
          </p:cNvPr>
          <p:cNvSpPr txBox="1"/>
          <p:nvPr/>
        </p:nvSpPr>
        <p:spPr>
          <a:xfrm>
            <a:off x="965200" y="5588000"/>
            <a:ext cx="1270000" cy="177800"/>
          </a:xfrm>
          <a:prstGeom prst="rect">
            <a:avLst/>
          </a:prstGeom>
          <a:noFill/>
          <a:ln>
            <a:noFill/>
          </a:ln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000" b="1">
                <a:solidFill>
                  <a:srgbClr val="F9FAFB"/>
                </a:solidFill>
                <a:latin typeface="Inter"/>
              </a:rPr>
              <a:t>SafeHaven Pi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36A6082-DADF-4F78-84EF-98386269B5E1}"/>
              </a:ext>
            </a:extLst>
          </p:cNvPr>
          <p:cNvSpPr txBox="1"/>
          <p:nvPr/>
        </p:nvSpPr>
        <p:spPr>
          <a:xfrm>
            <a:off x="965200" y="5829300"/>
            <a:ext cx="4572000" cy="279400"/>
          </a:xfrm>
          <a:prstGeom prst="rect">
            <a:avLst/>
          </a:prstGeom>
          <a:noFill/>
          <a:ln>
            <a:noFill/>
          </a:ln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900" i="1">
                <a:solidFill>
                  <a:srgbClr val="9CA3AF"/>
                </a:solidFill>
                <a:latin typeface="Inter"/>
              </a:rPr>
              <a:t>Owner's own devices connect by choice → traffic encrypted &amp; filtered</a:t>
            </a: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FA196AB6-A714-4556-9912-B239E2588C26}"/>
              </a:ext>
            </a:extLst>
          </p:cNvPr>
          <p:cNvSpPr/>
          <p:nvPr/>
        </p:nvSpPr>
        <p:spPr>
          <a:xfrm>
            <a:off x="5664200" y="5410200"/>
            <a:ext cx="635000" cy="635000"/>
          </a:xfrm>
          <a:prstGeom prst="ellipse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tlCol="0" anchor="ctr" anchorCtr="0">
            <a:noAutofit/>
          </a:bodyPr>
          <a:lstStyle/>
          <a:p>
            <a:pPr algn="l"/>
            <a:r>
              <a:rPr lang="en-GB" sz="800" b="1">
                <a:solidFill>
                  <a:srgbClr val="0F2029"/>
                </a:solidFill>
                <a:latin typeface="Inter"/>
              </a:rPr>
              <a:t>OWNER</a:t>
            </a:r>
          </a:p>
        </p:txBody>
      </p:sp>
      <p:sp>
        <p:nvSpPr>
          <p:cNvPr id="40" name="Arrow: Right 39">
            <a:extLst>
              <a:ext uri="{FF2B5EF4-FFF2-40B4-BE49-F238E27FC236}">
                <a16:creationId xmlns:a16="http://schemas.microsoft.com/office/drawing/2014/main" id="{E1309EDE-6786-4EFE-8664-8F99A34DD88A}"/>
              </a:ext>
            </a:extLst>
          </p:cNvPr>
          <p:cNvSpPr/>
          <p:nvPr/>
        </p:nvSpPr>
        <p:spPr>
          <a:xfrm>
            <a:off x="6324600" y="5676900"/>
            <a:ext cx="279400" cy="101600"/>
          </a:xfrm>
          <a:prstGeom prst="rightArrow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825261F6-33E6-43C1-90D5-831A4B6EB4AC}"/>
              </a:ext>
            </a:extLst>
          </p:cNvPr>
          <p:cNvSpPr/>
          <p:nvPr/>
        </p:nvSpPr>
        <p:spPr>
          <a:xfrm>
            <a:off x="6654800" y="5499100"/>
            <a:ext cx="1117600" cy="457200"/>
          </a:xfrm>
          <a:prstGeom prst="rect">
            <a:avLst/>
          </a:prstGeom>
          <a:solidFill>
            <a:srgbClr val="0A2A28"/>
          </a:solidFill>
          <a:ln w="12700" cap="flat" cmpd="sng" algn="ctr">
            <a:solidFill>
              <a:srgbClr val="5EEAD4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square" rtlCol="0" anchor="ctr" anchorCtr="0">
            <a:noAutofit/>
          </a:bodyPr>
          <a:lstStyle/>
          <a:p>
            <a:pPr algn="l"/>
            <a:r>
              <a:rPr lang="en-GB" sz="700" b="1">
                <a:solidFill>
                  <a:srgbClr val="5EEAD4"/>
                </a:solidFill>
                <a:latin typeface="Inter"/>
              </a:rPr>
              <a:t>SafeHaven Pi
"SafeHaven-Pi"</a:t>
            </a:r>
          </a:p>
        </p:txBody>
      </p:sp>
      <p:sp>
        <p:nvSpPr>
          <p:cNvPr id="42" name="Arrow: Right 41">
            <a:extLst>
              <a:ext uri="{FF2B5EF4-FFF2-40B4-BE49-F238E27FC236}">
                <a16:creationId xmlns:a16="http://schemas.microsoft.com/office/drawing/2014/main" id="{79CBE5E8-3C23-4862-8625-196B4413CD27}"/>
              </a:ext>
            </a:extLst>
          </p:cNvPr>
          <p:cNvSpPr/>
          <p:nvPr/>
        </p:nvSpPr>
        <p:spPr>
          <a:xfrm>
            <a:off x="7797800" y="5676900"/>
            <a:ext cx="279400" cy="101600"/>
          </a:xfrm>
          <a:prstGeom prst="rightArrow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655FDC9E-7212-4F56-BAEB-39F80961531B}"/>
              </a:ext>
            </a:extLst>
          </p:cNvPr>
          <p:cNvSpPr/>
          <p:nvPr/>
        </p:nvSpPr>
        <p:spPr>
          <a:xfrm>
            <a:off x="8128000" y="5461000"/>
            <a:ext cx="203200" cy="203200"/>
          </a:xfrm>
          <a:prstGeom prst="ellipse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>
            <a:noAutofit/>
          </a:bodyPr>
          <a:lstStyle/>
          <a:p>
            <a:pPr algn="l"/>
            <a:r>
              <a:rPr lang="en-GB" sz="800"/>
              <a:t>📱</a:t>
            </a:r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6F58FB8F-7C32-4BA2-B53D-6E63DB32DB02}"/>
              </a:ext>
            </a:extLst>
          </p:cNvPr>
          <p:cNvSpPr/>
          <p:nvPr/>
        </p:nvSpPr>
        <p:spPr>
          <a:xfrm>
            <a:off x="8128000" y="5702300"/>
            <a:ext cx="203200" cy="203200"/>
          </a:xfrm>
          <a:prstGeom prst="ellipse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>
            <a:noAutofit/>
          </a:bodyPr>
          <a:lstStyle/>
          <a:p>
            <a:pPr algn="l"/>
            <a:r>
              <a:rPr lang="en-GB" sz="800"/>
              <a:t>💻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75FEA62A-9B17-4696-8672-4ABBAFD41EE2}"/>
              </a:ext>
            </a:extLst>
          </p:cNvPr>
          <p:cNvSpPr txBox="1"/>
          <p:nvPr/>
        </p:nvSpPr>
        <p:spPr>
          <a:xfrm>
            <a:off x="8382000" y="5524500"/>
            <a:ext cx="1016000" cy="355600"/>
          </a:xfrm>
          <a:prstGeom prst="rect">
            <a:avLst/>
          </a:prstGeom>
          <a:noFill/>
          <a:ln>
            <a:noFill/>
          </a:ln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800" b="1">
                <a:solidFill>
                  <a:srgbClr val="9CA3AF"/>
                </a:solidFill>
                <a:latin typeface="Inter"/>
              </a:rPr>
              <a:t>OWNER'S
DEVICES</a:t>
            </a:r>
          </a:p>
        </p:txBody>
      </p:sp>
      <p:sp>
        <p:nvSpPr>
          <p:cNvPr id="46" name="Arrow: Right 45">
            <a:extLst>
              <a:ext uri="{FF2B5EF4-FFF2-40B4-BE49-F238E27FC236}">
                <a16:creationId xmlns:a16="http://schemas.microsoft.com/office/drawing/2014/main" id="{D7D21C5C-1366-421B-8C0D-B29A5280D1F2}"/>
              </a:ext>
            </a:extLst>
          </p:cNvPr>
          <p:cNvSpPr/>
          <p:nvPr/>
        </p:nvSpPr>
        <p:spPr>
          <a:xfrm>
            <a:off x="9423400" y="5676900"/>
            <a:ext cx="279400" cy="101600"/>
          </a:xfrm>
          <a:prstGeom prst="rightArrow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46E54566-BD99-41EC-B001-DD98A23EFB41}"/>
              </a:ext>
            </a:extLst>
          </p:cNvPr>
          <p:cNvSpPr/>
          <p:nvPr/>
        </p:nvSpPr>
        <p:spPr>
          <a:xfrm>
            <a:off x="9753600" y="5499100"/>
            <a:ext cx="1574800" cy="457200"/>
          </a:xfrm>
          <a:prstGeom prst="rect">
            <a:avLst/>
          </a:prstGeom>
          <a:solidFill>
            <a:srgbClr val="0A2A28"/>
          </a:solidFill>
          <a:ln w="12700" cap="flat" cmpd="sng" algn="ctr">
            <a:solidFill>
              <a:srgbClr val="5EEAD4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square" rtlCol="0" anchor="ctr" anchorCtr="0">
            <a:noAutofit/>
          </a:bodyPr>
          <a:lstStyle/>
          <a:p>
            <a:pPr algn="l"/>
            <a:r>
              <a:rPr lang="en-GB" sz="900" b="1">
                <a:solidFill>
                  <a:srgbClr val="5EEAD4"/>
                </a:solidFill>
                <a:latin typeface="Inter"/>
              </a:rPr>
              <a:t>ENCRYPTED &amp;
FILTERED</a:t>
            </a:r>
          </a:p>
        </p:txBody>
      </p:sp>
    </p:spTree>
    <p:extLst>
      <p:ext uri="{BB962C8B-B14F-4D97-AF65-F5344CB8AC3E}">
        <p14:creationId xmlns:p14="http://schemas.microsoft.com/office/powerpoint/2010/main" val="1869879514"/>
      </p:ext>
    </p:extLst>
  </p:cSld>
  <p:clrMapOvr>
    <a:masterClrMapping/>
  </p:clrMapOvr>
  <p:transition spd="med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61BA429-D95B-4D01-945F-23287DDBF891}"/>
              </a:ext>
            </a:extLst>
          </p:cNvPr>
          <p:cNvSpPr/>
          <p:nvPr/>
        </p:nvSpPr>
        <p:spPr>
          <a:xfrm>
            <a:off x="762000" y="457200"/>
            <a:ext cx="4064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F6C6F1-065F-42AD-B9E2-6B5EDE86B0EE}"/>
              </a:ext>
            </a:extLst>
          </p:cNvPr>
          <p:cNvSpPr txBox="1"/>
          <p:nvPr/>
        </p:nvSpPr>
        <p:spPr>
          <a:xfrm>
            <a:off x="762000" y="889000"/>
            <a:ext cx="8890000" cy="711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4400" b="1" dirty="0">
                <a:solidFill>
                  <a:srgbClr val="F9FAFB"/>
                </a:solidFill>
                <a:latin typeface="Space Grotesk"/>
              </a:rPr>
              <a:t>Emerging trends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1A0D6A-6DEA-46D0-9ADA-61F5F07D5702}"/>
              </a:ext>
            </a:extLst>
          </p:cNvPr>
          <p:cNvSpPr txBox="1"/>
          <p:nvPr/>
        </p:nvSpPr>
        <p:spPr>
          <a:xfrm>
            <a:off x="762000" y="1676400"/>
            <a:ext cx="10668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600" dirty="0">
                <a:solidFill>
                  <a:srgbClr val="9CA3AF"/>
                </a:solidFill>
                <a:latin typeface="Inter"/>
              </a:rPr>
              <a:t>Four shifts in the privacy and edge-security landscape that make a self-hosted gateway viable today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865C7CD-7238-4E95-9E5D-794433514B00}"/>
              </a:ext>
            </a:extLst>
          </p:cNvPr>
          <p:cNvSpPr/>
          <p:nvPr/>
        </p:nvSpPr>
        <p:spPr>
          <a:xfrm>
            <a:off x="7620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67999E8-D42F-4B5E-845A-DD1E2FCCEEB9}"/>
              </a:ext>
            </a:extLst>
          </p:cNvPr>
          <p:cNvSpPr/>
          <p:nvPr/>
        </p:nvSpPr>
        <p:spPr>
          <a:xfrm>
            <a:off x="762000" y="2413000"/>
            <a:ext cx="26035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036FF6-0D14-450D-8A32-7030DFC65052}"/>
              </a:ext>
            </a:extLst>
          </p:cNvPr>
          <p:cNvSpPr txBox="1"/>
          <p:nvPr/>
        </p:nvSpPr>
        <p:spPr>
          <a:xfrm>
            <a:off x="9652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 dirty="0">
                <a:solidFill>
                  <a:srgbClr val="5EEAD4"/>
                </a:solidFill>
                <a:latin typeface="Inter"/>
              </a:rPr>
              <a:t>01 · ZERO TRUST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5CFEE0B-5519-4A9F-819B-6032701F74EB}"/>
              </a:ext>
            </a:extLst>
          </p:cNvPr>
          <p:cNvSpPr txBox="1"/>
          <p:nvPr/>
        </p:nvSpPr>
        <p:spPr>
          <a:xfrm>
            <a:off x="9652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 dirty="0">
                <a:solidFill>
                  <a:srgbClr val="F9FAFB"/>
                </a:solidFill>
                <a:latin typeface="Space Grotesk"/>
              </a:rPr>
              <a:t>Zero-trust networking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1C39F4E-0F23-4FA2-A9A4-67FAF3E0D423}"/>
              </a:ext>
            </a:extLst>
          </p:cNvPr>
          <p:cNvSpPr txBox="1"/>
          <p:nvPr/>
        </p:nvSpPr>
        <p:spPr>
          <a:xfrm>
            <a:off x="9652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NIST SP 800-207 (2020) frames trust as continuously verified, not assumed by network position. Personal gateways extend the same principle to public WiFi. </a:t>
            </a:r>
            <a:r>
              <a:rPr lang="en-GB" sz="1300" b="1" dirty="0">
                <a:solidFill>
                  <a:srgbClr val="5EEAD4"/>
                </a:solidFill>
                <a:latin typeface="Inter"/>
              </a:rPr>
              <a:t>[11]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F1FADD5-26A3-424C-9FB9-CE67885CDC9C}"/>
              </a:ext>
            </a:extLst>
          </p:cNvPr>
          <p:cNvSpPr/>
          <p:nvPr/>
        </p:nvSpPr>
        <p:spPr>
          <a:xfrm>
            <a:off x="34925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CBE1830-B24F-40A0-8E60-F83BD0804C8F}"/>
              </a:ext>
            </a:extLst>
          </p:cNvPr>
          <p:cNvSpPr/>
          <p:nvPr/>
        </p:nvSpPr>
        <p:spPr>
          <a:xfrm>
            <a:off x="3492500" y="2413000"/>
            <a:ext cx="2603500" cy="38100"/>
          </a:xfrm>
          <a:prstGeom prst="rect">
            <a:avLst/>
          </a:prstGeom>
          <a:solidFill>
            <a:srgbClr val="F472B6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BC75557-025A-45DE-A8FF-368BE3A0BEC5}"/>
              </a:ext>
            </a:extLst>
          </p:cNvPr>
          <p:cNvSpPr txBox="1"/>
          <p:nvPr/>
        </p:nvSpPr>
        <p:spPr>
          <a:xfrm>
            <a:off x="36957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 dirty="0">
                <a:solidFill>
                  <a:srgbClr val="5EEAD4"/>
                </a:solidFill>
                <a:latin typeface="Inter"/>
              </a:rPr>
              <a:t>02 · EDGE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6252A30-1769-420B-BDCC-5029E754E74D}"/>
              </a:ext>
            </a:extLst>
          </p:cNvPr>
          <p:cNvSpPr txBox="1"/>
          <p:nvPr/>
        </p:nvSpPr>
        <p:spPr>
          <a:xfrm>
            <a:off x="36957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 dirty="0">
                <a:solidFill>
                  <a:srgbClr val="F9FAFB"/>
                </a:solidFill>
                <a:latin typeface="Space Grotesk"/>
              </a:rPr>
              <a:t>Edge security on SBCs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FDAE942-7786-49BE-A3DC-A4136B143195}"/>
              </a:ext>
            </a:extLst>
          </p:cNvPr>
          <p:cNvSpPr txBox="1"/>
          <p:nvPr/>
        </p:nvSpPr>
        <p:spPr>
          <a:xfrm>
            <a:off x="36957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Single-board computers — Pi 5, RISC-V boards — now ship enough compute to run inline IDS, DNS filtering and a VPN tunnel on a pocket device.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4B06F17-D28A-4275-8F61-E423CA51B085}"/>
              </a:ext>
            </a:extLst>
          </p:cNvPr>
          <p:cNvSpPr/>
          <p:nvPr/>
        </p:nvSpPr>
        <p:spPr>
          <a:xfrm>
            <a:off x="62230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C34AF63-C45B-4B89-AD70-CF23758EE141}"/>
              </a:ext>
            </a:extLst>
          </p:cNvPr>
          <p:cNvSpPr/>
          <p:nvPr/>
        </p:nvSpPr>
        <p:spPr>
          <a:xfrm>
            <a:off x="6223000" y="2413000"/>
            <a:ext cx="2603500" cy="38100"/>
          </a:xfrm>
          <a:prstGeom prst="rect">
            <a:avLst/>
          </a:prstGeom>
          <a:solidFill>
            <a:srgbClr val="FBBF2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182E92D-8FA2-47F8-998D-CDEF2D8695B7}"/>
              </a:ext>
            </a:extLst>
          </p:cNvPr>
          <p:cNvSpPr txBox="1"/>
          <p:nvPr/>
        </p:nvSpPr>
        <p:spPr>
          <a:xfrm>
            <a:off x="64262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 dirty="0">
                <a:solidFill>
                  <a:srgbClr val="5EEAD4"/>
                </a:solidFill>
                <a:latin typeface="Inter"/>
              </a:rPr>
              <a:t>03 · OPEN CRYPTO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368D8C2-632F-4D82-A5D3-00A27561344F}"/>
              </a:ext>
            </a:extLst>
          </p:cNvPr>
          <p:cNvSpPr txBox="1"/>
          <p:nvPr/>
        </p:nvSpPr>
        <p:spPr>
          <a:xfrm>
            <a:off x="64262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 dirty="0">
                <a:solidFill>
                  <a:srgbClr val="F9FAFB"/>
                </a:solidFill>
                <a:latin typeface="Space Grotesk"/>
              </a:rPr>
              <a:t>Modern open VPN protocols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352FC3E-5425-4979-8DCF-48D2FCFE9542}"/>
              </a:ext>
            </a:extLst>
          </p:cNvPr>
          <p:cNvSpPr txBox="1"/>
          <p:nvPr/>
        </p:nvSpPr>
        <p:spPr>
          <a:xfrm>
            <a:off x="64262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WireGuard (Donenfeld, NDSS 2017) replaced legacy IPsec/OpenVPN with ~4,000 lines of auditable kernel code, making self-hosted VPNs realistic. </a:t>
            </a:r>
            <a:r>
              <a:rPr lang="en-GB" sz="1300" b="1" dirty="0">
                <a:solidFill>
                  <a:srgbClr val="5EEAD4"/>
                </a:solidFill>
                <a:latin typeface="Inter"/>
              </a:rPr>
              <a:t>[3]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D5205AA-3E13-44EA-B15A-5D9877C71E3F}"/>
              </a:ext>
            </a:extLst>
          </p:cNvPr>
          <p:cNvSpPr/>
          <p:nvPr/>
        </p:nvSpPr>
        <p:spPr>
          <a:xfrm>
            <a:off x="89535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36064B4-BD6F-44E2-BAB6-778E481962F5}"/>
              </a:ext>
            </a:extLst>
          </p:cNvPr>
          <p:cNvSpPr/>
          <p:nvPr/>
        </p:nvSpPr>
        <p:spPr>
          <a:xfrm>
            <a:off x="8953500" y="2413000"/>
            <a:ext cx="2603500" cy="38100"/>
          </a:xfrm>
          <a:prstGeom prst="rect">
            <a:avLst/>
          </a:prstGeom>
          <a:solidFill>
            <a:srgbClr val="A78BFA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5D181FF-C212-49B5-A54A-1DB2A7240D54}"/>
              </a:ext>
            </a:extLst>
          </p:cNvPr>
          <p:cNvSpPr txBox="1"/>
          <p:nvPr/>
        </p:nvSpPr>
        <p:spPr>
          <a:xfrm>
            <a:off x="91567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 dirty="0">
                <a:solidFill>
                  <a:srgbClr val="5EEAD4"/>
                </a:solidFill>
                <a:latin typeface="Inter"/>
              </a:rPr>
              <a:t>04 · SOVEREIGNTY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9117B6B-629B-4FFE-96A4-C9E4C0268DEB}"/>
              </a:ext>
            </a:extLst>
          </p:cNvPr>
          <p:cNvSpPr txBox="1"/>
          <p:nvPr/>
        </p:nvSpPr>
        <p:spPr>
          <a:xfrm>
            <a:off x="91567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 dirty="0">
                <a:solidFill>
                  <a:srgbClr val="F9FAFB"/>
                </a:solidFill>
                <a:latin typeface="Space Grotesk"/>
              </a:rPr>
              <a:t>User-owned infrastructure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29D6524-990E-4DC6-B844-91922ADE1069}"/>
              </a:ext>
            </a:extLst>
          </p:cNvPr>
          <p:cNvSpPr txBox="1"/>
          <p:nvPr/>
        </p:nvSpPr>
        <p:spPr>
          <a:xfrm>
            <a:off x="91567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Post-Snowden, post-PureVPN: users increasingly want to verify privacy themselves rather than trust a vendor's marketing claim. </a:t>
            </a:r>
            <a:r>
              <a:rPr lang="en-GB" sz="1300" b="1" dirty="0">
                <a:solidFill>
                  <a:srgbClr val="5EEAD4"/>
                </a:solidFill>
                <a:latin typeface="Inter"/>
              </a:rPr>
              <a:t>[6], [7]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F28383A-7DE4-4744-89F0-793EF10E0053}"/>
              </a:ext>
            </a:extLst>
          </p:cNvPr>
          <p:cNvSpPr txBox="1"/>
          <p:nvPr/>
        </p:nvSpPr>
        <p:spPr>
          <a:xfrm>
            <a:off x="762000" y="6070600"/>
            <a:ext cx="10668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 i="1" dirty="0">
                <a:solidFill>
                  <a:srgbClr val="6B7280"/>
                </a:solidFill>
                <a:latin typeface="Inter"/>
              </a:rPr>
              <a:t>Together these reshape the landscape from "trust the provider" to "trust the device you carry".</a:t>
            </a:r>
          </a:p>
        </p:txBody>
      </p:sp>
    </p:spTree>
    <p:extLst>
      <p:ext uri="{BB962C8B-B14F-4D97-AF65-F5344CB8AC3E}">
        <p14:creationId xmlns:p14="http://schemas.microsoft.com/office/powerpoint/2010/main" val="2287118161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9" grpId="0"/>
      <p:bldP spid="10" grpId="0"/>
      <p:bldP spid="11" grpId="0" animBg="1"/>
      <p:bldP spid="12" grpId="0" animBg="1"/>
      <p:bldP spid="13" grpId="0"/>
      <p:bldP spid="14" grpId="0"/>
      <p:bldP spid="15" grpId="0"/>
      <p:bldP spid="16" grpId="0" animBg="1"/>
      <p:bldP spid="17" grpId="0" animBg="1"/>
      <p:bldP spid="18" grpId="0"/>
      <p:bldP spid="19" grpId="0"/>
      <p:bldP spid="20" grpId="0"/>
      <p:bldP spid="21" grpId="0" animBg="1"/>
      <p:bldP spid="22" grpId="0" animBg="1"/>
      <p:bldP spid="23" grpId="0"/>
      <p:bldP spid="24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234D160-8D17-4CBA-8E20-84D36A2F8428}"/>
              </a:ext>
            </a:extLst>
          </p:cNvPr>
          <p:cNvSpPr/>
          <p:nvPr/>
        </p:nvSpPr>
        <p:spPr>
          <a:xfrm>
            <a:off x="762000" y="457200"/>
            <a:ext cx="4064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370AF8-3886-4034-86ED-9AF8142A4E93}"/>
              </a:ext>
            </a:extLst>
          </p:cNvPr>
          <p:cNvSpPr txBox="1"/>
          <p:nvPr/>
        </p:nvSpPr>
        <p:spPr>
          <a:xfrm>
            <a:off x="762000" y="889000"/>
            <a:ext cx="7620000" cy="711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4400" b="1">
                <a:solidFill>
                  <a:srgbClr val="F9FAFB"/>
                </a:solidFill>
                <a:latin typeface="Space Grotesk"/>
              </a:rPr>
              <a:t>The Solution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AAC378-D44B-442C-9FE8-4D5FECA160C9}"/>
              </a:ext>
            </a:extLst>
          </p:cNvPr>
          <p:cNvSpPr txBox="1"/>
          <p:nvPr/>
        </p:nvSpPr>
        <p:spPr>
          <a:xfrm>
            <a:off x="762000" y="1676400"/>
            <a:ext cx="10668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>
                <a:solidFill>
                  <a:srgbClr val="9CA3AF"/>
                </a:solidFill>
                <a:latin typeface="Inter"/>
              </a:rPr>
              <a:t>A pocket-sized, open-source firewall + VPN gateway.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CFB011B-6DCF-4DFD-9694-0916234BF75F}"/>
              </a:ext>
            </a:extLst>
          </p:cNvPr>
          <p:cNvSpPr/>
          <p:nvPr/>
        </p:nvSpPr>
        <p:spPr>
          <a:xfrm>
            <a:off x="762000" y="2540000"/>
            <a:ext cx="10668000" cy="1524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9239C79-F168-4DF9-B7C5-6EB8D5FE7207}"/>
              </a:ext>
            </a:extLst>
          </p:cNvPr>
          <p:cNvSpPr/>
          <p:nvPr/>
        </p:nvSpPr>
        <p:spPr>
          <a:xfrm>
            <a:off x="762000" y="2540000"/>
            <a:ext cx="50800" cy="15240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9A7388-5A8B-4B10-99A4-7399DA447AD6}"/>
              </a:ext>
            </a:extLst>
          </p:cNvPr>
          <p:cNvSpPr txBox="1"/>
          <p:nvPr/>
        </p:nvSpPr>
        <p:spPr>
          <a:xfrm>
            <a:off x="1143000" y="2768600"/>
            <a:ext cx="10160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2200" b="1">
                <a:solidFill>
                  <a:srgbClr val="5EEAD4"/>
                </a:solidFill>
                <a:latin typeface="Space Grotesk"/>
              </a:rPr>
              <a:t>SafeHaven Pi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FF7B1B2-DEC6-4499-B136-EB85662B1E21}"/>
              </a:ext>
            </a:extLst>
          </p:cNvPr>
          <p:cNvSpPr txBox="1"/>
          <p:nvPr/>
        </p:nvSpPr>
        <p:spPr>
          <a:xfrm>
            <a:off x="1143000" y="3200400"/>
            <a:ext cx="10160000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600">
                <a:solidFill>
                  <a:srgbClr val="F9FAFB"/>
                </a:solidFill>
                <a:latin typeface="Inter"/>
              </a:rPr>
              <a:t>creates an encrypted WiFi hotspot from a Raspberry Pi 5. Connect any device — phone, laptop, tablet — and every packet is filtered, monitored, and tunnelled before it reaches the internet.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3D1E13F-6520-4907-B385-C46F5679F439}"/>
              </a:ext>
            </a:extLst>
          </p:cNvPr>
          <p:cNvSpPr/>
          <p:nvPr/>
        </p:nvSpPr>
        <p:spPr>
          <a:xfrm>
            <a:off x="762000" y="4445000"/>
            <a:ext cx="3556000" cy="1397000"/>
          </a:xfrm>
          <a:prstGeom prst="rect">
            <a:avLst/>
          </a:prstGeom>
          <a:noFill/>
          <a:ln w="12700" cap="flat" cmpd="sng" algn="ctr">
            <a:solidFill>
              <a:srgbClr val="0F766E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1F63D59-2ED2-4906-9161-D8611CD7FB89}"/>
              </a:ext>
            </a:extLst>
          </p:cNvPr>
          <p:cNvSpPr txBox="1"/>
          <p:nvPr/>
        </p:nvSpPr>
        <p:spPr>
          <a:xfrm>
            <a:off x="1016000" y="4648200"/>
            <a:ext cx="3048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>
                <a:solidFill>
                  <a:srgbClr val="5EEAD4"/>
                </a:solidFill>
                <a:latin typeface="Inter"/>
              </a:rPr>
              <a:t>OPEN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98AE562-A7F1-465F-A052-1BA9D977DD4D}"/>
              </a:ext>
            </a:extLst>
          </p:cNvPr>
          <p:cNvSpPr txBox="1"/>
          <p:nvPr/>
        </p:nvSpPr>
        <p:spPr>
          <a:xfrm>
            <a:off x="1016000" y="4978400"/>
            <a:ext cx="3048000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500" dirty="0">
                <a:solidFill>
                  <a:srgbClr val="F9FAFB"/>
                </a:solidFill>
                <a:latin typeface="Inter"/>
              </a:rPr>
              <a:t>GPL v3 — every line auditable </a:t>
            </a:r>
            <a:r>
              <a:rPr lang="en-GB" sz="1500" b="1" dirty="0">
                <a:solidFill>
                  <a:srgbClr val="5EEAD4"/>
                </a:solidFill>
                <a:latin typeface="Inter"/>
              </a:rPr>
              <a:t>[5]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7BCF1B6-75B8-4D74-8B7E-CC144B19516E}"/>
              </a:ext>
            </a:extLst>
          </p:cNvPr>
          <p:cNvSpPr/>
          <p:nvPr/>
        </p:nvSpPr>
        <p:spPr>
          <a:xfrm>
            <a:off x="4445000" y="4445000"/>
            <a:ext cx="3556000" cy="1397000"/>
          </a:xfrm>
          <a:prstGeom prst="rect">
            <a:avLst/>
          </a:prstGeom>
          <a:noFill/>
          <a:ln w="12700" cap="flat" cmpd="sng" algn="ctr">
            <a:solidFill>
              <a:srgbClr val="0F766E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93CCDAF-3968-4C47-ABD1-370C4A564764}"/>
              </a:ext>
            </a:extLst>
          </p:cNvPr>
          <p:cNvSpPr txBox="1"/>
          <p:nvPr/>
        </p:nvSpPr>
        <p:spPr>
          <a:xfrm>
            <a:off x="4699000" y="4648200"/>
            <a:ext cx="3048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>
                <a:solidFill>
                  <a:srgbClr val="5EEAD4"/>
                </a:solidFill>
                <a:latin typeface="Inter"/>
              </a:rPr>
              <a:t>OWNED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6C1A812-B5E6-4F6A-BD88-CC60F2EB40B2}"/>
              </a:ext>
            </a:extLst>
          </p:cNvPr>
          <p:cNvSpPr txBox="1"/>
          <p:nvPr/>
        </p:nvSpPr>
        <p:spPr>
          <a:xfrm>
            <a:off x="4699000" y="4978400"/>
            <a:ext cx="3048000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500">
                <a:solidFill>
                  <a:srgbClr val="F9FAFB"/>
                </a:solidFill>
                <a:latin typeface="Inter"/>
              </a:rPr>
              <a:t>Hardware you hold. No subscription.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51AAF39-6E5B-4EB5-B6ED-67E20C8DA9AF}"/>
              </a:ext>
            </a:extLst>
          </p:cNvPr>
          <p:cNvSpPr/>
          <p:nvPr/>
        </p:nvSpPr>
        <p:spPr>
          <a:xfrm>
            <a:off x="8128000" y="4445000"/>
            <a:ext cx="3556000" cy="1397000"/>
          </a:xfrm>
          <a:prstGeom prst="rect">
            <a:avLst/>
          </a:prstGeom>
          <a:noFill/>
          <a:ln w="12700" cap="flat" cmpd="sng" algn="ctr">
            <a:solidFill>
              <a:srgbClr val="0F766E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653E4F9-D751-48B2-B665-6EF7DDEC9A32}"/>
              </a:ext>
            </a:extLst>
          </p:cNvPr>
          <p:cNvSpPr txBox="1"/>
          <p:nvPr/>
        </p:nvSpPr>
        <p:spPr>
          <a:xfrm>
            <a:off x="8382000" y="4648200"/>
            <a:ext cx="3048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>
                <a:solidFill>
                  <a:srgbClr val="5EEAD4"/>
                </a:solidFill>
                <a:latin typeface="Inter"/>
              </a:rPr>
              <a:t>PORTABLE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9FCCEA5-7FE8-4181-8A5F-D05F0BB03782}"/>
              </a:ext>
            </a:extLst>
          </p:cNvPr>
          <p:cNvSpPr txBox="1"/>
          <p:nvPr/>
        </p:nvSpPr>
        <p:spPr>
          <a:xfrm>
            <a:off x="8382000" y="4978400"/>
            <a:ext cx="3048000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500">
                <a:solidFill>
                  <a:srgbClr val="F9FAFB"/>
                </a:solidFill>
                <a:latin typeface="Inter"/>
              </a:rPr>
              <a:t>Runs on a power bank for 8+ hours</a:t>
            </a:r>
          </a:p>
        </p:txBody>
      </p:sp>
    </p:spTree>
    <p:extLst>
      <p:ext uri="{BB962C8B-B14F-4D97-AF65-F5344CB8AC3E}">
        <p14:creationId xmlns:p14="http://schemas.microsoft.com/office/powerpoint/2010/main" val="4078250367"/>
      </p:ext>
    </p:extLst>
  </p:cSld>
  <p:clrMapOvr>
    <a:masterClrMapping/>
  </p:clrMapOvr>
  <p:transition spd="med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61BA429-D95B-4D01-945F-23287DDBF891}"/>
              </a:ext>
            </a:extLst>
          </p:cNvPr>
          <p:cNvSpPr/>
          <p:nvPr/>
        </p:nvSpPr>
        <p:spPr>
          <a:xfrm>
            <a:off x="762000" y="457200"/>
            <a:ext cx="4064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F6C6F1-065F-42AD-B9E2-6B5EDE86B0EE}"/>
              </a:ext>
            </a:extLst>
          </p:cNvPr>
          <p:cNvSpPr txBox="1"/>
          <p:nvPr/>
        </p:nvSpPr>
        <p:spPr>
          <a:xfrm>
            <a:off x="762000" y="889000"/>
            <a:ext cx="8890000" cy="711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4400" b="1" dirty="0">
                <a:solidFill>
                  <a:srgbClr val="F9FAFB"/>
                </a:solidFill>
                <a:latin typeface="Space Grotesk"/>
              </a:rPr>
              <a:t>How SafeHaven uses these trends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1A0D6A-6DEA-46D0-9ADA-61F5F07D5702}"/>
              </a:ext>
            </a:extLst>
          </p:cNvPr>
          <p:cNvSpPr txBox="1"/>
          <p:nvPr/>
        </p:nvSpPr>
        <p:spPr>
          <a:xfrm>
            <a:off x="762000" y="1676400"/>
            <a:ext cx="10668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600" dirty="0">
                <a:solidFill>
                  <a:srgbClr val="9CA3AF"/>
                </a:solidFill>
                <a:latin typeface="Inter"/>
              </a:rPr>
              <a:t>Each trend maps directly onto a SafeHaven Pi design choice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865C7CD-7238-4E95-9E5D-794433514B00}"/>
              </a:ext>
            </a:extLst>
          </p:cNvPr>
          <p:cNvSpPr/>
          <p:nvPr/>
        </p:nvSpPr>
        <p:spPr>
          <a:xfrm>
            <a:off x="7620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67999E8-D42F-4B5E-845A-DD1E2FCCEEB9}"/>
              </a:ext>
            </a:extLst>
          </p:cNvPr>
          <p:cNvSpPr/>
          <p:nvPr/>
        </p:nvSpPr>
        <p:spPr>
          <a:xfrm>
            <a:off x="762000" y="2413000"/>
            <a:ext cx="26035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036FF6-0D14-450D-8A32-7030DFC65052}"/>
              </a:ext>
            </a:extLst>
          </p:cNvPr>
          <p:cNvSpPr txBox="1"/>
          <p:nvPr/>
        </p:nvSpPr>
        <p:spPr>
          <a:xfrm>
            <a:off x="9652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 dirty="0">
                <a:solidFill>
                  <a:srgbClr val="5EEAD4"/>
                </a:solidFill>
                <a:latin typeface="Inter"/>
              </a:rPr>
              <a:t>ZERO TRUST →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5CFEE0B-5519-4A9F-819B-6032701F74EB}"/>
              </a:ext>
            </a:extLst>
          </p:cNvPr>
          <p:cNvSpPr txBox="1"/>
          <p:nvPr/>
        </p:nvSpPr>
        <p:spPr>
          <a:xfrm>
            <a:off x="9652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 dirty="0">
                <a:solidFill>
                  <a:srgbClr val="F9FAFB"/>
                </a:solidFill>
                <a:latin typeface="Space Grotesk"/>
              </a:rPr>
              <a:t>Per-mode policy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1C39F4E-0F23-4FA2-A9A4-67FAF3E0D423}"/>
              </a:ext>
            </a:extLst>
          </p:cNvPr>
          <p:cNvSpPr txBox="1"/>
          <p:nvPr/>
        </p:nvSpPr>
        <p:spPr>
          <a:xfrm>
            <a:off x="9652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Operating modes treat every connection as untrusted by default — killswitch, DNS forced through tunnel, traffic re-evaluated on mode change. </a:t>
            </a:r>
            <a:r>
              <a:rPr lang="en-GB" sz="1300" b="1" dirty="0">
                <a:solidFill>
                  <a:srgbClr val="5EEAD4"/>
                </a:solidFill>
                <a:latin typeface="Inter"/>
              </a:rPr>
              <a:t>[11]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F1FADD5-26A3-424C-9FB9-CE67885CDC9C}"/>
              </a:ext>
            </a:extLst>
          </p:cNvPr>
          <p:cNvSpPr/>
          <p:nvPr/>
        </p:nvSpPr>
        <p:spPr>
          <a:xfrm>
            <a:off x="34925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CBE1830-B24F-40A0-8E60-F83BD0804C8F}"/>
              </a:ext>
            </a:extLst>
          </p:cNvPr>
          <p:cNvSpPr/>
          <p:nvPr/>
        </p:nvSpPr>
        <p:spPr>
          <a:xfrm>
            <a:off x="3492500" y="2413000"/>
            <a:ext cx="2603500" cy="38100"/>
          </a:xfrm>
          <a:prstGeom prst="rect">
            <a:avLst/>
          </a:prstGeom>
          <a:solidFill>
            <a:srgbClr val="F472B6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BC75557-025A-45DE-A8FF-368BE3A0BEC5}"/>
              </a:ext>
            </a:extLst>
          </p:cNvPr>
          <p:cNvSpPr txBox="1"/>
          <p:nvPr/>
        </p:nvSpPr>
        <p:spPr>
          <a:xfrm>
            <a:off x="36957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 dirty="0">
                <a:solidFill>
                  <a:srgbClr val="5EEAD4"/>
                </a:solidFill>
                <a:latin typeface="Inter"/>
              </a:rPr>
              <a:t>EDGE →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6252A30-1769-420B-BDCC-5029E754E74D}"/>
              </a:ext>
            </a:extLst>
          </p:cNvPr>
          <p:cNvSpPr txBox="1"/>
          <p:nvPr/>
        </p:nvSpPr>
        <p:spPr>
          <a:xfrm>
            <a:off x="36957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 dirty="0">
                <a:solidFill>
                  <a:srgbClr val="F9FAFB"/>
                </a:solidFill>
                <a:latin typeface="Space Grotesk"/>
              </a:rPr>
              <a:t>Pi 5 as gateway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FDAE942-7786-49BE-A3DC-A4136B143195}"/>
              </a:ext>
            </a:extLst>
          </p:cNvPr>
          <p:cNvSpPr txBox="1"/>
          <p:nvPr/>
        </p:nvSpPr>
        <p:spPr>
          <a:xfrm>
            <a:off x="36957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Quad-core A76 at 2.4 GHz runs hostapd, Pi-hole, nftables, WireGuard and Suricata inline — eight services, one device, eight-hour battery.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4B06F17-D28A-4275-8F61-E423CA51B085}"/>
              </a:ext>
            </a:extLst>
          </p:cNvPr>
          <p:cNvSpPr/>
          <p:nvPr/>
        </p:nvSpPr>
        <p:spPr>
          <a:xfrm>
            <a:off x="62230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C34AF63-C45B-4B89-AD70-CF23758EE141}"/>
              </a:ext>
            </a:extLst>
          </p:cNvPr>
          <p:cNvSpPr/>
          <p:nvPr/>
        </p:nvSpPr>
        <p:spPr>
          <a:xfrm>
            <a:off x="6223000" y="2413000"/>
            <a:ext cx="2603500" cy="38100"/>
          </a:xfrm>
          <a:prstGeom prst="rect">
            <a:avLst/>
          </a:prstGeom>
          <a:solidFill>
            <a:srgbClr val="FBBF2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182E92D-8FA2-47F8-998D-CDEF2D8695B7}"/>
              </a:ext>
            </a:extLst>
          </p:cNvPr>
          <p:cNvSpPr txBox="1"/>
          <p:nvPr/>
        </p:nvSpPr>
        <p:spPr>
          <a:xfrm>
            <a:off x="64262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 dirty="0">
                <a:solidFill>
                  <a:srgbClr val="5EEAD4"/>
                </a:solidFill>
                <a:latin typeface="Inter"/>
              </a:rPr>
              <a:t>OPEN CRYPTO →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368D8C2-632F-4D82-A5D3-00A27561344F}"/>
              </a:ext>
            </a:extLst>
          </p:cNvPr>
          <p:cNvSpPr txBox="1"/>
          <p:nvPr/>
        </p:nvSpPr>
        <p:spPr>
          <a:xfrm>
            <a:off x="64262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 dirty="0">
                <a:solidFill>
                  <a:srgbClr val="F9FAFB"/>
                </a:solidFill>
                <a:latin typeface="Space Grotesk"/>
              </a:rPr>
              <a:t>WireGuard core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352FC3E-5425-4979-8DCF-48D2FCFE9542}"/>
              </a:ext>
            </a:extLst>
          </p:cNvPr>
          <p:cNvSpPr txBox="1"/>
          <p:nvPr/>
        </p:nvSpPr>
        <p:spPr>
          <a:xfrm>
            <a:off x="64262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Modern, auditable VPN protocol with strong forward secrecy. Public-key model means peers don't share secrets the server could leak. </a:t>
            </a:r>
            <a:r>
              <a:rPr lang="en-GB" sz="1300" b="1" dirty="0">
                <a:solidFill>
                  <a:srgbClr val="5EEAD4"/>
                </a:solidFill>
                <a:latin typeface="Inter"/>
              </a:rPr>
              <a:t>[3]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D5205AA-3E13-44EA-B15A-5D9877C71E3F}"/>
              </a:ext>
            </a:extLst>
          </p:cNvPr>
          <p:cNvSpPr/>
          <p:nvPr/>
        </p:nvSpPr>
        <p:spPr>
          <a:xfrm>
            <a:off x="89535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36064B4-BD6F-44E2-BAB6-778E481962F5}"/>
              </a:ext>
            </a:extLst>
          </p:cNvPr>
          <p:cNvSpPr/>
          <p:nvPr/>
        </p:nvSpPr>
        <p:spPr>
          <a:xfrm>
            <a:off x="8953500" y="2413000"/>
            <a:ext cx="2603500" cy="38100"/>
          </a:xfrm>
          <a:prstGeom prst="rect">
            <a:avLst/>
          </a:prstGeom>
          <a:solidFill>
            <a:srgbClr val="A78BFA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5D181FF-C212-49B5-A54A-1DB2A7240D54}"/>
              </a:ext>
            </a:extLst>
          </p:cNvPr>
          <p:cNvSpPr txBox="1"/>
          <p:nvPr/>
        </p:nvSpPr>
        <p:spPr>
          <a:xfrm>
            <a:off x="91567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 dirty="0">
                <a:solidFill>
                  <a:srgbClr val="5EEAD4"/>
                </a:solidFill>
                <a:latin typeface="Inter"/>
              </a:rPr>
              <a:t>SOVEREIGNTY →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9117B6B-629B-4FFE-96A4-C9E4C0268DEB}"/>
              </a:ext>
            </a:extLst>
          </p:cNvPr>
          <p:cNvSpPr txBox="1"/>
          <p:nvPr/>
        </p:nvSpPr>
        <p:spPr>
          <a:xfrm>
            <a:off x="91567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 dirty="0">
                <a:solidFill>
                  <a:srgbClr val="F9FAFB"/>
                </a:solidFill>
                <a:latin typeface="Space Grotesk"/>
              </a:rPr>
              <a:t>GPLv3 + self-host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29D6524-990E-4DC6-B844-91922ADE1069}"/>
              </a:ext>
            </a:extLst>
          </p:cNvPr>
          <p:cNvSpPr txBox="1"/>
          <p:nvPr/>
        </p:nvSpPr>
        <p:spPr>
          <a:xfrm>
            <a:off x="91567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User owns the hardware, the keys, and the source. Privacy properties are verifiable, not promised. No vendor in the trust chain. </a:t>
            </a:r>
            <a:r>
              <a:rPr lang="en-GB" sz="1300" b="1" dirty="0">
                <a:solidFill>
                  <a:srgbClr val="5EEAD4"/>
                </a:solidFill>
                <a:latin typeface="Inter"/>
              </a:rPr>
              <a:t>[5]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F28383A-7DE4-4744-89F0-793EF10E0053}"/>
              </a:ext>
            </a:extLst>
          </p:cNvPr>
          <p:cNvSpPr txBox="1"/>
          <p:nvPr/>
        </p:nvSpPr>
        <p:spPr>
          <a:xfrm>
            <a:off x="762000" y="6070600"/>
            <a:ext cx="10668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 i="1" dirty="0">
                <a:solidFill>
                  <a:srgbClr val="6B7280"/>
                </a:solidFill>
                <a:latin typeface="Inter"/>
              </a:rPr>
              <a:t>The trends aren't decoration — they justify why this approach works now where it didn't five years ago.</a:t>
            </a:r>
          </a:p>
        </p:txBody>
      </p:sp>
    </p:spTree>
    <p:extLst>
      <p:ext uri="{BB962C8B-B14F-4D97-AF65-F5344CB8AC3E}">
        <p14:creationId xmlns:p14="http://schemas.microsoft.com/office/powerpoint/2010/main" val="1794191712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9" grpId="0"/>
      <p:bldP spid="10" grpId="0"/>
      <p:bldP spid="11" grpId="0" animBg="1"/>
      <p:bldP spid="12" grpId="0" animBg="1"/>
      <p:bldP spid="13" grpId="0"/>
      <p:bldP spid="14" grpId="0"/>
      <p:bldP spid="15" grpId="0"/>
      <p:bldP spid="16" grpId="0" animBg="1"/>
      <p:bldP spid="17" grpId="0" animBg="1"/>
      <p:bldP spid="18" grpId="0"/>
      <p:bldP spid="19" grpId="0"/>
      <p:bldP spid="20" grpId="0"/>
      <p:bldP spid="21" grpId="0" animBg="1"/>
      <p:bldP spid="22" grpId="0" animBg="1"/>
      <p:bldP spid="23" grpId="0"/>
      <p:bldP spid="24" grpId="0"/>
      <p:bldP spid="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61BA429-D95B-4D01-945F-23287DDBF891}"/>
              </a:ext>
            </a:extLst>
          </p:cNvPr>
          <p:cNvSpPr/>
          <p:nvPr/>
        </p:nvSpPr>
        <p:spPr>
          <a:xfrm>
            <a:off x="762000" y="457200"/>
            <a:ext cx="4064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F6C6F1-065F-42AD-B9E2-6B5EDE86B0EE}"/>
              </a:ext>
            </a:extLst>
          </p:cNvPr>
          <p:cNvSpPr txBox="1"/>
          <p:nvPr/>
        </p:nvSpPr>
        <p:spPr>
          <a:xfrm>
            <a:off x="762000" y="889000"/>
            <a:ext cx="8890000" cy="711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4400" b="1">
                <a:solidFill>
                  <a:srgbClr val="F9FAFB"/>
                </a:solidFill>
                <a:latin typeface="Space Grotesk"/>
              </a:rPr>
              <a:t>Planning &amp; Design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1A0D6A-6DEA-46D0-9ADA-61F5F07D5702}"/>
              </a:ext>
            </a:extLst>
          </p:cNvPr>
          <p:cNvSpPr txBox="1"/>
          <p:nvPr/>
        </p:nvSpPr>
        <p:spPr>
          <a:xfrm>
            <a:off x="762000" y="1676400"/>
            <a:ext cx="10668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>
                <a:solidFill>
                  <a:srgbClr val="9CA3AF"/>
                </a:solidFill>
                <a:latin typeface="Inter"/>
              </a:rPr>
              <a:t>How a three-person team scoped, built, and shipped a working security stack.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865C7CD-7238-4E95-9E5D-794433514B00}"/>
              </a:ext>
            </a:extLst>
          </p:cNvPr>
          <p:cNvSpPr/>
          <p:nvPr/>
        </p:nvSpPr>
        <p:spPr>
          <a:xfrm>
            <a:off x="7620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67999E8-D42F-4B5E-845A-DD1E2FCCEEB9}"/>
              </a:ext>
            </a:extLst>
          </p:cNvPr>
          <p:cNvSpPr/>
          <p:nvPr/>
        </p:nvSpPr>
        <p:spPr>
          <a:xfrm>
            <a:off x="762000" y="2413000"/>
            <a:ext cx="26035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036FF6-0D14-450D-8A32-7030DFC65052}"/>
              </a:ext>
            </a:extLst>
          </p:cNvPr>
          <p:cNvSpPr txBox="1"/>
          <p:nvPr/>
        </p:nvSpPr>
        <p:spPr>
          <a:xfrm>
            <a:off x="9652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>
                <a:solidFill>
                  <a:srgbClr val="5EEAD4"/>
                </a:solidFill>
                <a:latin typeface="Inter"/>
              </a:rPr>
              <a:t>METHODOLOGY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5CFEE0B-5519-4A9F-819B-6032701F74EB}"/>
              </a:ext>
            </a:extLst>
          </p:cNvPr>
          <p:cNvSpPr txBox="1"/>
          <p:nvPr/>
        </p:nvSpPr>
        <p:spPr>
          <a:xfrm>
            <a:off x="9652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>
                <a:solidFill>
                  <a:srgbClr val="F9FAFB"/>
                </a:solidFill>
                <a:latin typeface="Space Grotesk"/>
              </a:rPr>
              <a:t>Lightweight agile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1C39F4E-0F23-4FA2-A9A4-67FAF3E0D423}"/>
              </a:ext>
            </a:extLst>
          </p:cNvPr>
          <p:cNvSpPr txBox="1"/>
          <p:nvPr/>
        </p:nvSpPr>
        <p:spPr>
          <a:xfrm>
            <a:off x="9652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>
                <a:solidFill>
                  <a:srgbClr val="9CA3AF"/>
                </a:solidFill>
                <a:latin typeface="Inter"/>
              </a:rPr>
              <a:t>Two-week sprints, weekly stand-ups, shared backlog. No ceremony we couldn't justify with three people.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F1FADD5-26A3-424C-9FB9-CE67885CDC9C}"/>
              </a:ext>
            </a:extLst>
          </p:cNvPr>
          <p:cNvSpPr/>
          <p:nvPr/>
        </p:nvSpPr>
        <p:spPr>
          <a:xfrm>
            <a:off x="34925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CBE1830-B24F-40A0-8E60-F83BD0804C8F}"/>
              </a:ext>
            </a:extLst>
          </p:cNvPr>
          <p:cNvSpPr/>
          <p:nvPr/>
        </p:nvSpPr>
        <p:spPr>
          <a:xfrm>
            <a:off x="3492500" y="2413000"/>
            <a:ext cx="2603500" cy="38100"/>
          </a:xfrm>
          <a:prstGeom prst="rect">
            <a:avLst/>
          </a:prstGeom>
          <a:solidFill>
            <a:srgbClr val="F472B6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BC75557-025A-45DE-A8FF-368BE3A0BEC5}"/>
              </a:ext>
            </a:extLst>
          </p:cNvPr>
          <p:cNvSpPr txBox="1"/>
          <p:nvPr/>
        </p:nvSpPr>
        <p:spPr>
          <a:xfrm>
            <a:off x="36957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>
                <a:solidFill>
                  <a:srgbClr val="5EEAD4"/>
                </a:solidFill>
                <a:latin typeface="Inter"/>
              </a:rPr>
              <a:t>DESIGN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6252A30-1769-420B-BDCC-5029E754E74D}"/>
              </a:ext>
            </a:extLst>
          </p:cNvPr>
          <p:cNvSpPr txBox="1"/>
          <p:nvPr/>
        </p:nvSpPr>
        <p:spPr>
          <a:xfrm>
            <a:off x="36957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>
                <a:solidFill>
                  <a:srgbClr val="F9FAFB"/>
                </a:solidFill>
                <a:latin typeface="Space Grotesk"/>
              </a:rPr>
              <a:t>Threat-model first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FDAE942-7786-49BE-A3DC-A4136B143195}"/>
              </a:ext>
            </a:extLst>
          </p:cNvPr>
          <p:cNvSpPr txBox="1"/>
          <p:nvPr/>
        </p:nvSpPr>
        <p:spPr>
          <a:xfrm>
            <a:off x="36957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Started from the attacker, not the feature list. Every component had to defeat a named threat — evil twin, DNS leak, key exfil. </a:t>
            </a:r>
            <a:r>
              <a:rPr lang="en-GB" sz="1300" b="1" dirty="0">
                <a:solidFill>
                  <a:srgbClr val="5EEAD4"/>
                </a:solidFill>
                <a:latin typeface="Inter"/>
              </a:rPr>
              <a:t>[8]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4B06F17-D28A-4275-8F61-E423CA51B085}"/>
              </a:ext>
            </a:extLst>
          </p:cNvPr>
          <p:cNvSpPr/>
          <p:nvPr/>
        </p:nvSpPr>
        <p:spPr>
          <a:xfrm>
            <a:off x="62230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C34AF63-C45B-4B89-AD70-CF23758EE141}"/>
              </a:ext>
            </a:extLst>
          </p:cNvPr>
          <p:cNvSpPr/>
          <p:nvPr/>
        </p:nvSpPr>
        <p:spPr>
          <a:xfrm>
            <a:off x="6223000" y="2413000"/>
            <a:ext cx="2603500" cy="38100"/>
          </a:xfrm>
          <a:prstGeom prst="rect">
            <a:avLst/>
          </a:prstGeom>
          <a:solidFill>
            <a:srgbClr val="FBBF2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182E92D-8FA2-47F8-998D-CDEF2D8695B7}"/>
              </a:ext>
            </a:extLst>
          </p:cNvPr>
          <p:cNvSpPr txBox="1"/>
          <p:nvPr/>
        </p:nvSpPr>
        <p:spPr>
          <a:xfrm>
            <a:off x="64262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>
                <a:solidFill>
                  <a:srgbClr val="5EEAD4"/>
                </a:solidFill>
                <a:latin typeface="Inter"/>
              </a:rPr>
              <a:t>BUILD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368D8C2-632F-4D82-A5D3-00A27561344F}"/>
              </a:ext>
            </a:extLst>
          </p:cNvPr>
          <p:cNvSpPr txBox="1"/>
          <p:nvPr/>
        </p:nvSpPr>
        <p:spPr>
          <a:xfrm>
            <a:off x="64262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>
                <a:solidFill>
                  <a:srgbClr val="F9FAFB"/>
                </a:solidFill>
                <a:latin typeface="Space Grotesk"/>
              </a:rPr>
              <a:t>Integrate, don't reinvent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352FC3E-5425-4979-8DCF-48D2FCFE9542}"/>
              </a:ext>
            </a:extLst>
          </p:cNvPr>
          <p:cNvSpPr txBox="1"/>
          <p:nvPr/>
        </p:nvSpPr>
        <p:spPr>
          <a:xfrm>
            <a:off x="64262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>
                <a:solidFill>
                  <a:srgbClr val="9CA3AF"/>
                </a:solidFill>
                <a:latin typeface="Inter"/>
              </a:rPr>
              <a:t>Eight battle-tested OSS services — hostapd, dnsmasq, Pi-hole, nftables, WireGuard, Suricata, Fail2ban, Cowrie — wired together with Flask.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D5205AA-3E13-44EA-B15A-5D9877C71E3F}"/>
              </a:ext>
            </a:extLst>
          </p:cNvPr>
          <p:cNvSpPr/>
          <p:nvPr/>
        </p:nvSpPr>
        <p:spPr>
          <a:xfrm>
            <a:off x="89535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36064B4-BD6F-44E2-BAB6-778E481962F5}"/>
              </a:ext>
            </a:extLst>
          </p:cNvPr>
          <p:cNvSpPr/>
          <p:nvPr/>
        </p:nvSpPr>
        <p:spPr>
          <a:xfrm>
            <a:off x="8953500" y="2413000"/>
            <a:ext cx="2603500" cy="38100"/>
          </a:xfrm>
          <a:prstGeom prst="rect">
            <a:avLst/>
          </a:prstGeom>
          <a:solidFill>
            <a:srgbClr val="A78BFA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5D181FF-C212-49B5-A54A-1DB2A7240D54}"/>
              </a:ext>
            </a:extLst>
          </p:cNvPr>
          <p:cNvSpPr txBox="1"/>
          <p:nvPr/>
        </p:nvSpPr>
        <p:spPr>
          <a:xfrm>
            <a:off x="91567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>
                <a:solidFill>
                  <a:srgbClr val="5EEAD4"/>
                </a:solidFill>
                <a:latin typeface="Inter"/>
              </a:rPr>
              <a:t>ITERATE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9117B6B-629B-4FFE-96A4-C9E4C0268DEB}"/>
              </a:ext>
            </a:extLst>
          </p:cNvPr>
          <p:cNvSpPr txBox="1"/>
          <p:nvPr/>
        </p:nvSpPr>
        <p:spPr>
          <a:xfrm>
            <a:off x="91567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>
                <a:solidFill>
                  <a:srgbClr val="F9FAFB"/>
                </a:solidFill>
                <a:latin typeface="Space Grotesk"/>
              </a:rPr>
              <a:t>Test on real silicon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29D6524-990E-4DC6-B844-91922ADE1069}"/>
              </a:ext>
            </a:extLst>
          </p:cNvPr>
          <p:cNvSpPr txBox="1"/>
          <p:nvPr/>
        </p:nvSpPr>
        <p:spPr>
          <a:xfrm>
            <a:off x="91567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>
                <a:solidFill>
                  <a:srgbClr val="9CA3AF"/>
                </a:solidFill>
                <a:latin typeface="Inter"/>
              </a:rPr>
              <a:t>Every change deployed to the Pi within minutes. Bugs that hid on a laptop surfaced under the Pi's weaker radio and tighter memory.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F28383A-7DE4-4744-89F0-793EF10E0053}"/>
              </a:ext>
            </a:extLst>
          </p:cNvPr>
          <p:cNvSpPr txBox="1"/>
          <p:nvPr/>
        </p:nvSpPr>
        <p:spPr>
          <a:xfrm>
            <a:off x="762000" y="6070600"/>
            <a:ext cx="10668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 i="1">
                <a:solidFill>
                  <a:srgbClr val="6B7280"/>
                </a:solidFill>
                <a:latin typeface="Inter"/>
              </a:rPr>
              <a:t>Plan was never a Gantt chart. It was: pick a threat, write a defence, run it on the hardware, repeat.</a:t>
            </a:r>
          </a:p>
        </p:txBody>
      </p:sp>
    </p:spTree>
    <p:extLst>
      <p:ext uri="{BB962C8B-B14F-4D97-AF65-F5344CB8AC3E}">
        <p14:creationId xmlns:p14="http://schemas.microsoft.com/office/powerpoint/2010/main" val="151045173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9" grpId="0"/>
      <p:bldP spid="10" grpId="0"/>
      <p:bldP spid="11" grpId="0" animBg="1"/>
      <p:bldP spid="12" grpId="0" animBg="1"/>
      <p:bldP spid="13" grpId="0"/>
      <p:bldP spid="14" grpId="0"/>
      <p:bldP spid="15" grpId="0"/>
      <p:bldP spid="16" grpId="0" animBg="1"/>
      <p:bldP spid="17" grpId="0" animBg="1"/>
      <p:bldP spid="18" grpId="0"/>
      <p:bldP spid="19" grpId="0"/>
      <p:bldP spid="20" grpId="0"/>
      <p:bldP spid="21" grpId="0" animBg="1"/>
      <p:bldP spid="22" grpId="0" animBg="1"/>
      <p:bldP spid="23" grpId="0"/>
      <p:bldP spid="24" grpId="0"/>
      <p:bldP spid="2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AA5F279-9054-4C77-B414-B39D0BA0775E}"/>
              </a:ext>
            </a:extLst>
          </p:cNvPr>
          <p:cNvSpPr/>
          <p:nvPr/>
        </p:nvSpPr>
        <p:spPr>
          <a:xfrm>
            <a:off x="762000" y="457200"/>
            <a:ext cx="4064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875A5B-7C83-4A6C-9950-81C1D0E886E3}"/>
              </a:ext>
            </a:extLst>
          </p:cNvPr>
          <p:cNvSpPr txBox="1"/>
          <p:nvPr/>
        </p:nvSpPr>
        <p:spPr>
          <a:xfrm>
            <a:off x="762000" y="889000"/>
            <a:ext cx="7620000" cy="711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4400" b="1">
                <a:solidFill>
                  <a:srgbClr val="F9FAFB"/>
                </a:solidFill>
                <a:latin typeface="Space Grotesk"/>
              </a:rPr>
              <a:t>Architecture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9ADDCE-2BA2-4EEE-AC90-C9143548922E}"/>
              </a:ext>
            </a:extLst>
          </p:cNvPr>
          <p:cNvSpPr txBox="1"/>
          <p:nvPr/>
        </p:nvSpPr>
        <p:spPr>
          <a:xfrm>
            <a:off x="762000" y="1676400"/>
            <a:ext cx="10668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>
                <a:solidFill>
                  <a:srgbClr val="9CA3AF"/>
                </a:solidFill>
                <a:latin typeface="Inter"/>
              </a:rPr>
              <a:t>Packet path: client device → out to the internet.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6E18CAD-7E1E-4CF5-9F10-DFA7452625B7}"/>
              </a:ext>
            </a:extLst>
          </p:cNvPr>
          <p:cNvSpPr/>
          <p:nvPr/>
        </p:nvSpPr>
        <p:spPr>
          <a:xfrm>
            <a:off x="952500" y="2921000"/>
            <a:ext cx="1905000" cy="1143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4F6BBD6-EBBA-48A0-991E-5631877AD201}"/>
              </a:ext>
            </a:extLst>
          </p:cNvPr>
          <p:cNvSpPr/>
          <p:nvPr/>
        </p:nvSpPr>
        <p:spPr>
          <a:xfrm>
            <a:off x="952500" y="2921000"/>
            <a:ext cx="38100" cy="11430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7FAE998-FFEA-41E3-A01F-D024A6F9165B}"/>
              </a:ext>
            </a:extLst>
          </p:cNvPr>
          <p:cNvSpPr txBox="1"/>
          <p:nvPr/>
        </p:nvSpPr>
        <p:spPr>
          <a:xfrm>
            <a:off x="1130300" y="3098800"/>
            <a:ext cx="1600200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600" b="1">
                <a:solidFill>
                  <a:srgbClr val="F9FAFB"/>
                </a:solidFill>
                <a:latin typeface="Space Grotesk"/>
              </a:rPr>
              <a:t>hostapd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807647-3D14-411B-8F93-1FC97E40F8B7}"/>
              </a:ext>
            </a:extLst>
          </p:cNvPr>
          <p:cNvSpPr txBox="1"/>
          <p:nvPr/>
        </p:nvSpPr>
        <p:spPr>
          <a:xfrm>
            <a:off x="1130300" y="3454400"/>
            <a:ext cx="16002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>
                <a:solidFill>
                  <a:srgbClr val="9CA3AF"/>
                </a:solidFill>
                <a:latin typeface="Inter"/>
              </a:rPr>
              <a:t>WiFi AP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277EB0-E4F6-4899-AA23-55632C72014B}"/>
              </a:ext>
            </a:extLst>
          </p:cNvPr>
          <p:cNvSpPr/>
          <p:nvPr/>
        </p:nvSpPr>
        <p:spPr>
          <a:xfrm>
            <a:off x="3009900" y="2921000"/>
            <a:ext cx="1905000" cy="1143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7A61173-9878-427A-B35E-A28784F01587}"/>
              </a:ext>
            </a:extLst>
          </p:cNvPr>
          <p:cNvSpPr/>
          <p:nvPr/>
        </p:nvSpPr>
        <p:spPr>
          <a:xfrm>
            <a:off x="3009900" y="2921000"/>
            <a:ext cx="38100" cy="11430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768E2CB-6803-4EE7-BF06-2DE8F2A92539}"/>
              </a:ext>
            </a:extLst>
          </p:cNvPr>
          <p:cNvSpPr txBox="1"/>
          <p:nvPr/>
        </p:nvSpPr>
        <p:spPr>
          <a:xfrm>
            <a:off x="3187700" y="3098800"/>
            <a:ext cx="1600200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600" b="1">
                <a:solidFill>
                  <a:srgbClr val="F9FAFB"/>
                </a:solidFill>
                <a:latin typeface="Space Grotesk"/>
              </a:rPr>
              <a:t>dnsmasq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4C01719-A45A-48E9-90D4-F47F6EDCA15D}"/>
              </a:ext>
            </a:extLst>
          </p:cNvPr>
          <p:cNvSpPr txBox="1"/>
          <p:nvPr/>
        </p:nvSpPr>
        <p:spPr>
          <a:xfrm>
            <a:off x="3187700" y="3454400"/>
            <a:ext cx="16002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>
                <a:solidFill>
                  <a:srgbClr val="9CA3AF"/>
                </a:solidFill>
                <a:latin typeface="Inter"/>
              </a:rPr>
              <a:t>DHCP / DNS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213C98E-CDF2-45EA-A498-F7F071977380}"/>
              </a:ext>
            </a:extLst>
          </p:cNvPr>
          <p:cNvSpPr/>
          <p:nvPr/>
        </p:nvSpPr>
        <p:spPr>
          <a:xfrm>
            <a:off x="5067300" y="2921000"/>
            <a:ext cx="1905000" cy="1143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D054ED2-D8A6-48C2-9654-D856E7F0356D}"/>
              </a:ext>
            </a:extLst>
          </p:cNvPr>
          <p:cNvSpPr/>
          <p:nvPr/>
        </p:nvSpPr>
        <p:spPr>
          <a:xfrm>
            <a:off x="5067300" y="2921000"/>
            <a:ext cx="38100" cy="11430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4536467-0FB4-42CB-BB15-01DAAC997760}"/>
              </a:ext>
            </a:extLst>
          </p:cNvPr>
          <p:cNvSpPr txBox="1"/>
          <p:nvPr/>
        </p:nvSpPr>
        <p:spPr>
          <a:xfrm>
            <a:off x="5245100" y="3098800"/>
            <a:ext cx="1600200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600" b="1">
                <a:solidFill>
                  <a:srgbClr val="F9FAFB"/>
                </a:solidFill>
                <a:latin typeface="Space Grotesk"/>
              </a:rPr>
              <a:t>Pi-hole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B76F8D5-B693-4D03-9A04-9452DD7E7DE5}"/>
              </a:ext>
            </a:extLst>
          </p:cNvPr>
          <p:cNvSpPr txBox="1"/>
          <p:nvPr/>
        </p:nvSpPr>
        <p:spPr>
          <a:xfrm>
            <a:off x="5245100" y="3454400"/>
            <a:ext cx="16002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>
                <a:solidFill>
                  <a:srgbClr val="9CA3AF"/>
                </a:solidFill>
                <a:latin typeface="Inter"/>
              </a:rPr>
              <a:t>DNS filter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662F602-062A-4589-A270-95747FA2C647}"/>
              </a:ext>
            </a:extLst>
          </p:cNvPr>
          <p:cNvSpPr/>
          <p:nvPr/>
        </p:nvSpPr>
        <p:spPr>
          <a:xfrm>
            <a:off x="7124700" y="2921000"/>
            <a:ext cx="1905000" cy="1143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510C612-FA5E-4E45-9FA1-6DA72CA3F1FA}"/>
              </a:ext>
            </a:extLst>
          </p:cNvPr>
          <p:cNvSpPr/>
          <p:nvPr/>
        </p:nvSpPr>
        <p:spPr>
          <a:xfrm>
            <a:off x="7124700" y="2921000"/>
            <a:ext cx="38100" cy="11430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43A54F2-3B06-480C-9E0D-403B87E4EAD8}"/>
              </a:ext>
            </a:extLst>
          </p:cNvPr>
          <p:cNvSpPr txBox="1"/>
          <p:nvPr/>
        </p:nvSpPr>
        <p:spPr>
          <a:xfrm>
            <a:off x="7302500" y="3098800"/>
            <a:ext cx="1600200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600" b="1">
                <a:solidFill>
                  <a:srgbClr val="F9FAFB"/>
                </a:solidFill>
                <a:latin typeface="Space Grotesk"/>
              </a:rPr>
              <a:t>nftables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BF06C72-42F8-4399-B67A-890F423E901C}"/>
              </a:ext>
            </a:extLst>
          </p:cNvPr>
          <p:cNvSpPr txBox="1"/>
          <p:nvPr/>
        </p:nvSpPr>
        <p:spPr>
          <a:xfrm>
            <a:off x="7302500" y="3454400"/>
            <a:ext cx="16002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>
                <a:solidFill>
                  <a:srgbClr val="9CA3AF"/>
                </a:solidFill>
                <a:latin typeface="Inter"/>
              </a:rPr>
              <a:t>Firewall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3930EDF-4462-4FB4-A8F6-EE358AB53D15}"/>
              </a:ext>
            </a:extLst>
          </p:cNvPr>
          <p:cNvSpPr/>
          <p:nvPr/>
        </p:nvSpPr>
        <p:spPr>
          <a:xfrm>
            <a:off x="9182100" y="2921000"/>
            <a:ext cx="1905000" cy="1143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084B6E9-5769-4189-BB46-F57DDF47A321}"/>
              </a:ext>
            </a:extLst>
          </p:cNvPr>
          <p:cNvSpPr/>
          <p:nvPr/>
        </p:nvSpPr>
        <p:spPr>
          <a:xfrm>
            <a:off x="9182100" y="2921000"/>
            <a:ext cx="38100" cy="11430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E9288EB-9293-41A0-A4D5-BA51C1748769}"/>
              </a:ext>
            </a:extLst>
          </p:cNvPr>
          <p:cNvSpPr txBox="1"/>
          <p:nvPr/>
        </p:nvSpPr>
        <p:spPr>
          <a:xfrm>
            <a:off x="9359900" y="3098800"/>
            <a:ext cx="1600200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600" b="1">
                <a:solidFill>
                  <a:srgbClr val="F9FAFB"/>
                </a:solidFill>
                <a:latin typeface="Space Grotesk"/>
              </a:rPr>
              <a:t>WireGuard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4D20CA2-7232-478F-A2C6-C282B9E11223}"/>
              </a:ext>
            </a:extLst>
          </p:cNvPr>
          <p:cNvSpPr txBox="1"/>
          <p:nvPr/>
        </p:nvSpPr>
        <p:spPr>
          <a:xfrm>
            <a:off x="9359900" y="3454400"/>
            <a:ext cx="16002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>
                <a:solidFill>
                  <a:srgbClr val="9CA3AF"/>
                </a:solidFill>
                <a:latin typeface="Inter"/>
              </a:rPr>
              <a:t>VPN tunnel</a:t>
            </a:r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9857999B-D89C-4236-AA62-721C8121C31F}"/>
              </a:ext>
            </a:extLst>
          </p:cNvPr>
          <p:cNvSpPr/>
          <p:nvPr/>
        </p:nvSpPr>
        <p:spPr>
          <a:xfrm>
            <a:off x="2857500" y="3403600"/>
            <a:ext cx="152400" cy="177800"/>
          </a:xfrm>
          <a:prstGeom prst="rightArrow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" name="Arrow: Right 26">
            <a:extLst>
              <a:ext uri="{FF2B5EF4-FFF2-40B4-BE49-F238E27FC236}">
                <a16:creationId xmlns:a16="http://schemas.microsoft.com/office/drawing/2014/main" id="{36E5F790-3CAA-44CC-9146-3C421667C465}"/>
              </a:ext>
            </a:extLst>
          </p:cNvPr>
          <p:cNvSpPr/>
          <p:nvPr/>
        </p:nvSpPr>
        <p:spPr>
          <a:xfrm>
            <a:off x="4914900" y="3403600"/>
            <a:ext cx="152400" cy="177800"/>
          </a:xfrm>
          <a:prstGeom prst="rightArrow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" name="Arrow: Right 27">
            <a:extLst>
              <a:ext uri="{FF2B5EF4-FFF2-40B4-BE49-F238E27FC236}">
                <a16:creationId xmlns:a16="http://schemas.microsoft.com/office/drawing/2014/main" id="{68B4514C-7671-446F-A2DA-FD5AB4F083A1}"/>
              </a:ext>
            </a:extLst>
          </p:cNvPr>
          <p:cNvSpPr/>
          <p:nvPr/>
        </p:nvSpPr>
        <p:spPr>
          <a:xfrm>
            <a:off x="6972300" y="3403600"/>
            <a:ext cx="152400" cy="177800"/>
          </a:xfrm>
          <a:prstGeom prst="rightArrow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" name="Arrow: Right 28">
            <a:extLst>
              <a:ext uri="{FF2B5EF4-FFF2-40B4-BE49-F238E27FC236}">
                <a16:creationId xmlns:a16="http://schemas.microsoft.com/office/drawing/2014/main" id="{B74ED6E6-8D70-40AC-A02E-1BFCFF807319}"/>
              </a:ext>
            </a:extLst>
          </p:cNvPr>
          <p:cNvSpPr/>
          <p:nvPr/>
        </p:nvSpPr>
        <p:spPr>
          <a:xfrm>
            <a:off x="9029700" y="3403600"/>
            <a:ext cx="152400" cy="177800"/>
          </a:xfrm>
          <a:prstGeom prst="rightArrow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3E519F1-7955-4E3D-89AF-91FB343589C5}"/>
              </a:ext>
            </a:extLst>
          </p:cNvPr>
          <p:cNvSpPr txBox="1"/>
          <p:nvPr/>
        </p:nvSpPr>
        <p:spPr>
          <a:xfrm>
            <a:off x="762000" y="2540000"/>
            <a:ext cx="12700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>
                <a:solidFill>
                  <a:srgbClr val="6B7280"/>
                </a:solidFill>
                <a:latin typeface="Inter"/>
              </a:rPr>
              <a:t>Client device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E0FFBEA-B32D-4D31-AB43-0EC362C3170F}"/>
              </a:ext>
            </a:extLst>
          </p:cNvPr>
          <p:cNvSpPr txBox="1"/>
          <p:nvPr/>
        </p:nvSpPr>
        <p:spPr>
          <a:xfrm>
            <a:off x="10541000" y="2540000"/>
            <a:ext cx="12700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>
                <a:solidFill>
                  <a:srgbClr val="6B7280"/>
                </a:solidFill>
                <a:latin typeface="Inter"/>
              </a:rPr>
              <a:t>Internet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2F808FF-26E4-4C54-8093-790A27AC92AE}"/>
              </a:ext>
            </a:extLst>
          </p:cNvPr>
          <p:cNvSpPr txBox="1"/>
          <p:nvPr/>
        </p:nvSpPr>
        <p:spPr>
          <a:xfrm>
            <a:off x="762000" y="4572000"/>
            <a:ext cx="7620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b="1">
                <a:solidFill>
                  <a:srgbClr val="FBBF24"/>
                </a:solidFill>
                <a:latin typeface="Inter"/>
              </a:rPr>
              <a:t>Observers (passive)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6E4FA4F-7FAD-4503-ADD1-86C938F83A69}"/>
              </a:ext>
            </a:extLst>
          </p:cNvPr>
          <p:cNvSpPr/>
          <p:nvPr/>
        </p:nvSpPr>
        <p:spPr>
          <a:xfrm>
            <a:off x="762000" y="4953000"/>
            <a:ext cx="3429000" cy="1016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3439471-F8C7-4A67-99E4-36C72E8E4E07}"/>
              </a:ext>
            </a:extLst>
          </p:cNvPr>
          <p:cNvSpPr/>
          <p:nvPr/>
        </p:nvSpPr>
        <p:spPr>
          <a:xfrm>
            <a:off x="762000" y="4953000"/>
            <a:ext cx="38100" cy="1016000"/>
          </a:xfrm>
          <a:prstGeom prst="rect">
            <a:avLst/>
          </a:prstGeom>
          <a:solidFill>
            <a:srgbClr val="FBBF2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B8640113-FBE5-4FEA-B326-BA63AF535362}"/>
              </a:ext>
            </a:extLst>
          </p:cNvPr>
          <p:cNvSpPr txBox="1"/>
          <p:nvPr/>
        </p:nvSpPr>
        <p:spPr>
          <a:xfrm>
            <a:off x="965200" y="5130800"/>
            <a:ext cx="3073400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500" b="1">
                <a:solidFill>
                  <a:srgbClr val="F9FAFB"/>
                </a:solidFill>
                <a:latin typeface="Space Grotesk"/>
              </a:rPr>
              <a:t>Suricata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72AB3CA5-20B6-4AB1-BB98-3DABA90DFF37}"/>
              </a:ext>
            </a:extLst>
          </p:cNvPr>
          <p:cNvSpPr txBox="1"/>
          <p:nvPr/>
        </p:nvSpPr>
        <p:spPr>
          <a:xfrm>
            <a:off x="965200" y="5486400"/>
            <a:ext cx="30734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>
                <a:solidFill>
                  <a:srgbClr val="9CA3AF"/>
                </a:solidFill>
                <a:latin typeface="Inter"/>
              </a:rPr>
              <a:t>Intrusion detection (IDS)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B5A545C-09B1-432B-A0A3-1BB46B57157F}"/>
              </a:ext>
            </a:extLst>
          </p:cNvPr>
          <p:cNvSpPr/>
          <p:nvPr/>
        </p:nvSpPr>
        <p:spPr>
          <a:xfrm>
            <a:off x="4381500" y="4953000"/>
            <a:ext cx="3429000" cy="1016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DED7E304-5A1B-462F-A7D8-55D999DFF9CD}"/>
              </a:ext>
            </a:extLst>
          </p:cNvPr>
          <p:cNvSpPr/>
          <p:nvPr/>
        </p:nvSpPr>
        <p:spPr>
          <a:xfrm>
            <a:off x="4381500" y="4953000"/>
            <a:ext cx="38100" cy="1016000"/>
          </a:xfrm>
          <a:prstGeom prst="rect">
            <a:avLst/>
          </a:prstGeom>
          <a:solidFill>
            <a:srgbClr val="FBBF2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58CE96D1-ED67-4882-8810-AC49180D5740}"/>
              </a:ext>
            </a:extLst>
          </p:cNvPr>
          <p:cNvSpPr txBox="1"/>
          <p:nvPr/>
        </p:nvSpPr>
        <p:spPr>
          <a:xfrm>
            <a:off x="4584700" y="5130800"/>
            <a:ext cx="3073400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500" b="1">
                <a:solidFill>
                  <a:srgbClr val="F9FAFB"/>
                </a:solidFill>
                <a:latin typeface="Space Grotesk"/>
              </a:rPr>
              <a:t>Fail2ban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49400C4-11A2-46D7-9DA2-B009698ACF54}"/>
              </a:ext>
            </a:extLst>
          </p:cNvPr>
          <p:cNvSpPr txBox="1"/>
          <p:nvPr/>
        </p:nvSpPr>
        <p:spPr>
          <a:xfrm>
            <a:off x="4584700" y="5486400"/>
            <a:ext cx="30734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>
                <a:solidFill>
                  <a:srgbClr val="9CA3AF"/>
                </a:solidFill>
                <a:latin typeface="Inter"/>
              </a:rPr>
              <a:t>Brute-force blocker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6DAC474C-8226-42F3-B48C-4FD258895FD5}"/>
              </a:ext>
            </a:extLst>
          </p:cNvPr>
          <p:cNvSpPr/>
          <p:nvPr/>
        </p:nvSpPr>
        <p:spPr>
          <a:xfrm>
            <a:off x="8001000" y="4953000"/>
            <a:ext cx="3429000" cy="1016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87A568A3-ACEB-46A3-BEBD-F909D90CB4FB}"/>
              </a:ext>
            </a:extLst>
          </p:cNvPr>
          <p:cNvSpPr/>
          <p:nvPr/>
        </p:nvSpPr>
        <p:spPr>
          <a:xfrm>
            <a:off x="8001000" y="4953000"/>
            <a:ext cx="38100" cy="1016000"/>
          </a:xfrm>
          <a:prstGeom prst="rect">
            <a:avLst/>
          </a:prstGeom>
          <a:solidFill>
            <a:srgbClr val="FBBF2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036E6B8C-8345-4092-B040-62A7FFFC2D06}"/>
              </a:ext>
            </a:extLst>
          </p:cNvPr>
          <p:cNvSpPr txBox="1"/>
          <p:nvPr/>
        </p:nvSpPr>
        <p:spPr>
          <a:xfrm>
            <a:off x="8204200" y="5130800"/>
            <a:ext cx="3073400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500" b="1">
                <a:solidFill>
                  <a:srgbClr val="F9FAFB"/>
                </a:solidFill>
                <a:latin typeface="Space Grotesk"/>
              </a:rPr>
              <a:t>Cowrie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8FE22A80-D54E-45FF-B3EA-A0DF7DF90BDD}"/>
              </a:ext>
            </a:extLst>
          </p:cNvPr>
          <p:cNvSpPr txBox="1"/>
          <p:nvPr/>
        </p:nvSpPr>
        <p:spPr>
          <a:xfrm>
            <a:off x="8204200" y="5486400"/>
            <a:ext cx="30734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>
                <a:solidFill>
                  <a:srgbClr val="9CA3AF"/>
                </a:solidFill>
                <a:latin typeface="Inter"/>
              </a:rPr>
              <a:t>SSH honeypot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8738BAF0-3E8B-4350-B42C-B64EA4CCB8B2}"/>
              </a:ext>
            </a:extLst>
          </p:cNvPr>
          <p:cNvSpPr txBox="1"/>
          <p:nvPr/>
        </p:nvSpPr>
        <p:spPr>
          <a:xfrm>
            <a:off x="762000" y="6197600"/>
            <a:ext cx="10668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 i="1" dirty="0">
                <a:solidFill>
                  <a:srgbClr val="6B7280"/>
                </a:solidFill>
                <a:latin typeface="Inter"/>
              </a:rPr>
              <a:t>Five services on the packet path. Three sitting alongside, watching for trouble. Key components: Pi-hole </a:t>
            </a:r>
            <a:r>
              <a:rPr lang="en-GB" sz="1200" b="1" dirty="0">
                <a:solidFill>
                  <a:srgbClr val="5EEAD4"/>
                </a:solidFill>
                <a:latin typeface="Inter"/>
              </a:rPr>
              <a:t>[9]</a:t>
            </a:r>
            <a:r>
              <a:rPr lang="en-GB" sz="1200" i="1" dirty="0">
                <a:solidFill>
                  <a:srgbClr val="6B7280"/>
                </a:solidFill>
                <a:latin typeface="Inter"/>
              </a:rPr>
              <a:t>, WireGuard </a:t>
            </a:r>
            <a:r>
              <a:rPr lang="en-GB" sz="1200" b="1" dirty="0">
                <a:solidFill>
                  <a:srgbClr val="5EEAD4"/>
                </a:solidFill>
                <a:latin typeface="Inter"/>
              </a:rPr>
              <a:t>[3]</a:t>
            </a:r>
            <a:r>
              <a:rPr lang="en-GB" sz="1200" i="1" dirty="0">
                <a:solidFill>
                  <a:srgbClr val="6B7280"/>
                </a:solidFill>
                <a:latin typeface="Inter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99023150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4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8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4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6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4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24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4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4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8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16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4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24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4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32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4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4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8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4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16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4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24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4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32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4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4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8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4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16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4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24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4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32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4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4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afterEffect">
                                  <p:stCondLst>
                                    <p:cond delay="8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4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grpId="0" nodeType="afterEffect">
                                  <p:stCondLst>
                                    <p:cond delay="16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4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afterEffect">
                                  <p:stCondLst>
                                    <p:cond delay="24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4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afterEffect">
                                  <p:stCondLst>
                                    <p:cond delay="32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4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4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afterEffect">
                                  <p:stCondLst>
                                    <p:cond delay="8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4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afterEffect">
                                  <p:stCondLst>
                                    <p:cond delay="16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4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grpId="0" nodeType="afterEffect">
                                  <p:stCondLst>
                                    <p:cond delay="24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4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grpId="0" nodeType="afterEffect">
                                  <p:stCondLst>
                                    <p:cond delay="32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4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4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grpId="0" nodeType="afterEffect">
                                  <p:stCondLst>
                                    <p:cond delay="48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4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10" presetClass="entr" presetSubtype="0" fill="hold" grpId="0" nodeType="afterEffect">
                                  <p:stCondLst>
                                    <p:cond delay="56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4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10" presetClass="entr" presetSubtype="0" fill="hold" grpId="0" nodeType="afterEffect">
                                  <p:stCondLst>
                                    <p:cond delay="64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4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10" presetClass="entr" presetSubtype="0" fill="hold" grpId="0" nodeType="afterEffect">
                                  <p:stCondLst>
                                    <p:cond delay="72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4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10" presetClass="entr" presetSubtype="0" fill="hold" grpId="0" nodeType="after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4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10" presetClass="entr" presetSubtype="0" fill="hold" grpId="0" nodeType="afterEffect">
                                  <p:stCondLst>
                                    <p:cond delay="88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4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10" presetClass="entr" presetSubtype="0" fill="hold" grpId="0" nodeType="afterEffect">
                                  <p:stCondLst>
                                    <p:cond delay="96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4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9" grpId="0"/>
      <p:bldP spid="10" grpId="0" animBg="1"/>
      <p:bldP spid="11" grpId="0" animBg="1"/>
      <p:bldP spid="12" grpId="0"/>
      <p:bldP spid="13" grpId="0"/>
      <p:bldP spid="14" grpId="0" animBg="1"/>
      <p:bldP spid="15" grpId="0" animBg="1"/>
      <p:bldP spid="16" grpId="0"/>
      <p:bldP spid="17" grpId="0"/>
      <p:bldP spid="18" grpId="0" animBg="1"/>
      <p:bldP spid="19" grpId="0" animBg="1"/>
      <p:bldP spid="20" grpId="0"/>
      <p:bldP spid="21" grpId="0"/>
      <p:bldP spid="22" grpId="0" animBg="1"/>
      <p:bldP spid="23" grpId="0" animBg="1"/>
      <p:bldP spid="24" grpId="0"/>
      <p:bldP spid="25" grpId="0"/>
      <p:bldP spid="26" grpId="0" animBg="1"/>
      <p:bldP spid="27" grpId="0" animBg="1"/>
      <p:bldP spid="28" grpId="0" animBg="1"/>
      <p:bldP spid="29" grpId="0" animBg="1"/>
      <p:bldP spid="32" grpId="0"/>
      <p:bldP spid="33" grpId="0" animBg="1"/>
      <p:bldP spid="34" grpId="0" animBg="1"/>
      <p:bldP spid="35" grpId="0"/>
      <p:bldP spid="36" grpId="0"/>
      <p:bldP spid="37" grpId="0" animBg="1"/>
      <p:bldP spid="38" grpId="0" animBg="1"/>
      <p:bldP spid="39" grpId="0"/>
      <p:bldP spid="40" grpId="0"/>
      <p:bldP spid="41" grpId="0" animBg="1"/>
      <p:bldP spid="42" grpId="0" animBg="1"/>
      <p:bldP spid="43" grpId="0"/>
      <p:bldP spid="4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61BA429-D95B-4D01-945F-23287DDBF891}"/>
              </a:ext>
            </a:extLst>
          </p:cNvPr>
          <p:cNvSpPr/>
          <p:nvPr/>
        </p:nvSpPr>
        <p:spPr>
          <a:xfrm>
            <a:off x="762000" y="457200"/>
            <a:ext cx="4064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F6C6F1-065F-42AD-B9E2-6B5EDE86B0EE}"/>
              </a:ext>
            </a:extLst>
          </p:cNvPr>
          <p:cNvSpPr txBox="1"/>
          <p:nvPr/>
        </p:nvSpPr>
        <p:spPr>
          <a:xfrm>
            <a:off x="762000" y="889000"/>
            <a:ext cx="8890000" cy="711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4400" b="1">
                <a:solidFill>
                  <a:srgbClr val="F9FAFB"/>
                </a:solidFill>
                <a:latin typeface="Space Grotesk"/>
              </a:rPr>
              <a:t>Operating Modes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1A0D6A-6DEA-46D0-9ADA-61F5F07D5702}"/>
              </a:ext>
            </a:extLst>
          </p:cNvPr>
          <p:cNvSpPr txBox="1"/>
          <p:nvPr/>
        </p:nvSpPr>
        <p:spPr>
          <a:xfrm>
            <a:off x="762000" y="1676400"/>
            <a:ext cx="10668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>
                <a:solidFill>
                  <a:srgbClr val="9CA3AF"/>
                </a:solidFill>
                <a:latin typeface="Inter"/>
              </a:rPr>
              <a:t>Four mission profiles. Same hardware, different policy.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865C7CD-7238-4E95-9E5D-794433514B00}"/>
              </a:ext>
            </a:extLst>
          </p:cNvPr>
          <p:cNvSpPr/>
          <p:nvPr/>
        </p:nvSpPr>
        <p:spPr>
          <a:xfrm>
            <a:off x="7620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67999E8-D42F-4B5E-845A-DD1E2FCCEEB9}"/>
              </a:ext>
            </a:extLst>
          </p:cNvPr>
          <p:cNvSpPr/>
          <p:nvPr/>
        </p:nvSpPr>
        <p:spPr>
          <a:xfrm>
            <a:off x="762000" y="2413000"/>
            <a:ext cx="26035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036FF6-0D14-450D-8A32-7030DFC65052}"/>
              </a:ext>
            </a:extLst>
          </p:cNvPr>
          <p:cNvSpPr txBox="1"/>
          <p:nvPr/>
        </p:nvSpPr>
        <p:spPr>
          <a:xfrm>
            <a:off x="9652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>
                <a:solidFill>
                  <a:srgbClr val="5EEAD4"/>
                </a:solidFill>
                <a:latin typeface="Inter"/>
              </a:rPr>
              <a:t>TRAVELER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5CFEE0B-5519-4A9F-819B-6032701F74EB}"/>
              </a:ext>
            </a:extLst>
          </p:cNvPr>
          <p:cNvSpPr txBox="1"/>
          <p:nvPr/>
        </p:nvSpPr>
        <p:spPr>
          <a:xfrm>
            <a:off x="9652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>
                <a:solidFill>
                  <a:srgbClr val="F9FAFB"/>
                </a:solidFill>
                <a:latin typeface="Space Grotesk"/>
              </a:rPr>
              <a:t>Traveler Mode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1C39F4E-0F23-4FA2-A9A4-67FAF3E0D423}"/>
              </a:ext>
            </a:extLst>
          </p:cNvPr>
          <p:cNvSpPr txBox="1"/>
          <p:nvPr/>
        </p:nvSpPr>
        <p:spPr>
          <a:xfrm>
            <a:off x="9652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>
                <a:solidFill>
                  <a:srgbClr val="9CA3AF"/>
                </a:solidFill>
                <a:latin typeface="Inter"/>
              </a:rPr>
              <a:t>Coffee-shop WiFi, hotel networks, airport lounges. Strong filtering, full VPN tunnel.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F1FADD5-26A3-424C-9FB9-CE67885CDC9C}"/>
              </a:ext>
            </a:extLst>
          </p:cNvPr>
          <p:cNvSpPr/>
          <p:nvPr/>
        </p:nvSpPr>
        <p:spPr>
          <a:xfrm>
            <a:off x="34925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CBE1830-B24F-40A0-8E60-F83BD0804C8F}"/>
              </a:ext>
            </a:extLst>
          </p:cNvPr>
          <p:cNvSpPr/>
          <p:nvPr/>
        </p:nvSpPr>
        <p:spPr>
          <a:xfrm>
            <a:off x="3492500" y="2413000"/>
            <a:ext cx="2603500" cy="38100"/>
          </a:xfrm>
          <a:prstGeom prst="rect">
            <a:avLst/>
          </a:prstGeom>
          <a:solidFill>
            <a:srgbClr val="F472B6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BC75557-025A-45DE-A8FF-368BE3A0BEC5}"/>
              </a:ext>
            </a:extLst>
          </p:cNvPr>
          <p:cNvSpPr txBox="1"/>
          <p:nvPr/>
        </p:nvSpPr>
        <p:spPr>
          <a:xfrm>
            <a:off x="36957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>
                <a:solidFill>
                  <a:srgbClr val="F472B6"/>
                </a:solidFill>
                <a:latin typeface="Inter"/>
              </a:rPr>
              <a:t>ACTIVIST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6252A30-1769-420B-BDCC-5029E754E74D}"/>
              </a:ext>
            </a:extLst>
          </p:cNvPr>
          <p:cNvSpPr txBox="1"/>
          <p:nvPr/>
        </p:nvSpPr>
        <p:spPr>
          <a:xfrm>
            <a:off x="36957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>
                <a:solidFill>
                  <a:srgbClr val="F9FAFB"/>
                </a:solidFill>
                <a:latin typeface="Space Grotesk"/>
              </a:rPr>
              <a:t>Activist Mode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FDAE942-7786-49BE-A3DC-A4136B143195}"/>
              </a:ext>
            </a:extLst>
          </p:cNvPr>
          <p:cNvSpPr txBox="1"/>
          <p:nvPr/>
        </p:nvSpPr>
        <p:spPr>
          <a:xfrm>
            <a:off x="36957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Maximum anonymity. No logs, traffic obfuscation, kill-switch on tunnel drop. </a:t>
            </a:r>
            <a:r>
              <a:rPr lang="en-GB" sz="1300" b="1" dirty="0">
                <a:solidFill>
                  <a:srgbClr val="5EEAD4"/>
                </a:solidFill>
                <a:latin typeface="Inter"/>
              </a:rPr>
              <a:t>[2]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4B06F17-D28A-4275-8F61-E423CA51B085}"/>
              </a:ext>
            </a:extLst>
          </p:cNvPr>
          <p:cNvSpPr/>
          <p:nvPr/>
        </p:nvSpPr>
        <p:spPr>
          <a:xfrm>
            <a:off x="62230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C34AF63-C45B-4B89-AD70-CF23758EE141}"/>
              </a:ext>
            </a:extLst>
          </p:cNvPr>
          <p:cNvSpPr/>
          <p:nvPr/>
        </p:nvSpPr>
        <p:spPr>
          <a:xfrm>
            <a:off x="6223000" y="2413000"/>
            <a:ext cx="2603500" cy="38100"/>
          </a:xfrm>
          <a:prstGeom prst="rect">
            <a:avLst/>
          </a:prstGeom>
          <a:solidFill>
            <a:srgbClr val="FBBF2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182E92D-8FA2-47F8-998D-CDEF2D8695B7}"/>
              </a:ext>
            </a:extLst>
          </p:cNvPr>
          <p:cNvSpPr txBox="1"/>
          <p:nvPr/>
        </p:nvSpPr>
        <p:spPr>
          <a:xfrm>
            <a:off x="64262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>
                <a:solidFill>
                  <a:srgbClr val="FBBF24"/>
                </a:solidFill>
                <a:latin typeface="Inter"/>
              </a:rPr>
              <a:t>RELAXED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368D8C2-632F-4D82-A5D3-00A27561344F}"/>
              </a:ext>
            </a:extLst>
          </p:cNvPr>
          <p:cNvSpPr txBox="1"/>
          <p:nvPr/>
        </p:nvSpPr>
        <p:spPr>
          <a:xfrm>
            <a:off x="64262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>
                <a:solidFill>
                  <a:srgbClr val="F9FAFB"/>
                </a:solidFill>
                <a:latin typeface="Space Grotesk"/>
              </a:rPr>
              <a:t>Relaxed Mode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352FC3E-5425-4979-8DCF-48D2FCFE9542}"/>
              </a:ext>
            </a:extLst>
          </p:cNvPr>
          <p:cNvSpPr txBox="1"/>
          <p:nvPr/>
        </p:nvSpPr>
        <p:spPr>
          <a:xfrm>
            <a:off x="64262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>
                <a:solidFill>
                  <a:srgbClr val="9CA3AF"/>
                </a:solidFill>
                <a:latin typeface="Inter"/>
              </a:rPr>
              <a:t>Home or trusted network. Lighter filtering for streaming, gaming, smart-home devices.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D5205AA-3E13-44EA-B15A-5D9877C71E3F}"/>
              </a:ext>
            </a:extLst>
          </p:cNvPr>
          <p:cNvSpPr/>
          <p:nvPr/>
        </p:nvSpPr>
        <p:spPr>
          <a:xfrm>
            <a:off x="89535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36064B4-BD6F-44E2-BAB6-778E481962F5}"/>
              </a:ext>
            </a:extLst>
          </p:cNvPr>
          <p:cNvSpPr/>
          <p:nvPr/>
        </p:nvSpPr>
        <p:spPr>
          <a:xfrm>
            <a:off x="8953500" y="2413000"/>
            <a:ext cx="2603500" cy="38100"/>
          </a:xfrm>
          <a:prstGeom prst="rect">
            <a:avLst/>
          </a:prstGeom>
          <a:solidFill>
            <a:srgbClr val="A78BFA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5D181FF-C212-49B5-A54A-1DB2A7240D54}"/>
              </a:ext>
            </a:extLst>
          </p:cNvPr>
          <p:cNvSpPr txBox="1"/>
          <p:nvPr/>
        </p:nvSpPr>
        <p:spPr>
          <a:xfrm>
            <a:off x="91567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>
                <a:solidFill>
                  <a:srgbClr val="A78BFA"/>
                </a:solidFill>
                <a:latin typeface="Inter"/>
              </a:rPr>
              <a:t>BUSINESS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9117B6B-629B-4FFE-96A4-C9E4C0268DEB}"/>
              </a:ext>
            </a:extLst>
          </p:cNvPr>
          <p:cNvSpPr txBox="1"/>
          <p:nvPr/>
        </p:nvSpPr>
        <p:spPr>
          <a:xfrm>
            <a:off x="91567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>
                <a:solidFill>
                  <a:srgbClr val="F9FAFB"/>
                </a:solidFill>
                <a:latin typeface="Space Grotesk"/>
              </a:rPr>
              <a:t>Business Mode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29D6524-990E-4DC6-B844-91922ADE1069}"/>
              </a:ext>
            </a:extLst>
          </p:cNvPr>
          <p:cNvSpPr txBox="1"/>
          <p:nvPr/>
        </p:nvSpPr>
        <p:spPr>
          <a:xfrm>
            <a:off x="91567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>
                <a:solidFill>
                  <a:srgbClr val="9CA3AF"/>
                </a:solidFill>
                <a:latin typeface="Inter"/>
              </a:rPr>
              <a:t>Multi-tenant network for conferences, shared offices, pop-up workspaces. Per-user logins, admin panel.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F28383A-7DE4-4744-89F0-793EF10E0053}"/>
              </a:ext>
            </a:extLst>
          </p:cNvPr>
          <p:cNvSpPr txBox="1"/>
          <p:nvPr/>
        </p:nvSpPr>
        <p:spPr>
          <a:xfrm>
            <a:off x="762000" y="6070600"/>
            <a:ext cx="10668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 i="1">
                <a:solidFill>
                  <a:srgbClr val="6B7280"/>
                </a:solidFill>
                <a:latin typeface="Inter"/>
              </a:rPr>
              <a:t>Switch modes from the dashboard or the on-device menu.</a:t>
            </a:r>
          </a:p>
        </p:txBody>
      </p:sp>
    </p:spTree>
    <p:extLst>
      <p:ext uri="{BB962C8B-B14F-4D97-AF65-F5344CB8AC3E}">
        <p14:creationId xmlns:p14="http://schemas.microsoft.com/office/powerpoint/2010/main" val="124375258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9" grpId="0"/>
      <p:bldP spid="10" grpId="0"/>
      <p:bldP spid="11" grpId="0" animBg="1"/>
      <p:bldP spid="12" grpId="0" animBg="1"/>
      <p:bldP spid="13" grpId="0"/>
      <p:bldP spid="14" grpId="0"/>
      <p:bldP spid="15" grpId="0"/>
      <p:bldP spid="16" grpId="0" animBg="1"/>
      <p:bldP spid="17" grpId="0" animBg="1"/>
      <p:bldP spid="18" grpId="0"/>
      <p:bldP spid="19" grpId="0"/>
      <p:bldP spid="20" grpId="0"/>
      <p:bldP spid="21" grpId="0" animBg="1"/>
      <p:bldP spid="22" grpId="0" animBg="1"/>
      <p:bldP spid="23" grpId="0"/>
      <p:bldP spid="24" grpId="0"/>
      <p:bldP spid="2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E31782D-2B13-4D53-980B-BB2494245234}"/>
              </a:ext>
            </a:extLst>
          </p:cNvPr>
          <p:cNvSpPr/>
          <p:nvPr/>
        </p:nvSpPr>
        <p:spPr>
          <a:xfrm>
            <a:off x="762000" y="457200"/>
            <a:ext cx="4064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081D13-3663-4AE6-A273-92E2B745845C}"/>
              </a:ext>
            </a:extLst>
          </p:cNvPr>
          <p:cNvSpPr txBox="1"/>
          <p:nvPr/>
        </p:nvSpPr>
        <p:spPr>
          <a:xfrm>
            <a:off x="762000" y="889000"/>
            <a:ext cx="8890000" cy="711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4400" b="1">
                <a:solidFill>
                  <a:srgbClr val="F9FAFB"/>
                </a:solidFill>
                <a:latin typeface="Space Grotesk"/>
              </a:rPr>
              <a:t>The Web Dashboard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1EA5AC-AB70-41DF-B25B-642CA5B1A294}"/>
              </a:ext>
            </a:extLst>
          </p:cNvPr>
          <p:cNvSpPr txBox="1"/>
          <p:nvPr/>
        </p:nvSpPr>
        <p:spPr>
          <a:xfrm>
            <a:off x="762000" y="1676400"/>
            <a:ext cx="10668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>
                <a:solidFill>
                  <a:srgbClr val="9CA3AF"/>
                </a:solidFill>
                <a:latin typeface="Inter"/>
              </a:rPr>
              <a:t>Built by Orin (backend) and Sohaan (frontend) — live monitoring, mobile-responsive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98C6F99-0607-4EB4-8D17-4450FDFC3B47}"/>
              </a:ext>
            </a:extLst>
          </p:cNvPr>
          <p:cNvSpPr/>
          <p:nvPr/>
        </p:nvSpPr>
        <p:spPr>
          <a:xfrm>
            <a:off x="7112000" y="2540000"/>
            <a:ext cx="50800" cy="7620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05D1B8A-6642-473A-88C6-E201F41E953C}"/>
              </a:ext>
            </a:extLst>
          </p:cNvPr>
          <p:cNvSpPr txBox="1"/>
          <p:nvPr/>
        </p:nvSpPr>
        <p:spPr>
          <a:xfrm>
            <a:off x="7366000" y="2540000"/>
            <a:ext cx="4064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500" b="1">
                <a:solidFill>
                  <a:srgbClr val="F9FAFB"/>
                </a:solidFill>
                <a:latin typeface="Space Grotesk"/>
              </a:rPr>
              <a:t>Real-time monitoring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6B74CFC-871B-4E4D-BCD9-35B7B8A6D938}"/>
              </a:ext>
            </a:extLst>
          </p:cNvPr>
          <p:cNvSpPr txBox="1"/>
          <p:nvPr/>
        </p:nvSpPr>
        <p:spPr>
          <a:xfrm>
            <a:off x="7366000" y="2870200"/>
            <a:ext cx="4064000" cy="457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>
                <a:solidFill>
                  <a:srgbClr val="9CA3AF"/>
                </a:solidFill>
                <a:latin typeface="Inter"/>
              </a:rPr>
              <a:t>Connected devices, traffic, threats, all live.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4144F6-7024-4433-B794-A3147846BFD2}"/>
              </a:ext>
            </a:extLst>
          </p:cNvPr>
          <p:cNvSpPr/>
          <p:nvPr/>
        </p:nvSpPr>
        <p:spPr>
          <a:xfrm>
            <a:off x="7112000" y="3454400"/>
            <a:ext cx="50800" cy="7620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9A78AA0-CB84-4388-BEB8-CDF764AEB106}"/>
              </a:ext>
            </a:extLst>
          </p:cNvPr>
          <p:cNvSpPr txBox="1"/>
          <p:nvPr/>
        </p:nvSpPr>
        <p:spPr>
          <a:xfrm>
            <a:off x="7366000" y="3454400"/>
            <a:ext cx="4064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500" b="1">
                <a:solidFill>
                  <a:srgbClr val="F9FAFB"/>
                </a:solidFill>
                <a:latin typeface="Space Grotesk"/>
              </a:rPr>
              <a:t>11 Flask API endpoints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138A6D2-6D92-46A4-97BD-DCDD994B1D3A}"/>
              </a:ext>
            </a:extLst>
          </p:cNvPr>
          <p:cNvSpPr txBox="1"/>
          <p:nvPr/>
        </p:nvSpPr>
        <p:spPr>
          <a:xfrm>
            <a:off x="7366000" y="3784600"/>
            <a:ext cx="4064000" cy="457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>
                <a:solidFill>
                  <a:srgbClr val="9CA3AF"/>
                </a:solidFill>
                <a:latin typeface="Inter"/>
              </a:rPr>
              <a:t>Status, mode switch, user CRUD, kick session.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6382280-E47F-4A9C-9CBB-7CD5B912272E}"/>
              </a:ext>
            </a:extLst>
          </p:cNvPr>
          <p:cNvSpPr/>
          <p:nvPr/>
        </p:nvSpPr>
        <p:spPr>
          <a:xfrm>
            <a:off x="7112000" y="4368800"/>
            <a:ext cx="50800" cy="7620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14D28ED-6368-441A-AF49-1DA2507C2D58}"/>
              </a:ext>
            </a:extLst>
          </p:cNvPr>
          <p:cNvSpPr txBox="1"/>
          <p:nvPr/>
        </p:nvSpPr>
        <p:spPr>
          <a:xfrm>
            <a:off x="7366000" y="4368800"/>
            <a:ext cx="4064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500" b="1">
                <a:solidFill>
                  <a:srgbClr val="F9FAFB"/>
                </a:solidFill>
                <a:latin typeface="Space Grotesk"/>
              </a:rPr>
              <a:t>Mobile responsive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DB634A8-6A83-4EC1-9905-638D20DBCE51}"/>
              </a:ext>
            </a:extLst>
          </p:cNvPr>
          <p:cNvSpPr txBox="1"/>
          <p:nvPr/>
        </p:nvSpPr>
        <p:spPr>
          <a:xfrm>
            <a:off x="7366000" y="4699000"/>
            <a:ext cx="4064000" cy="457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>
                <a:solidFill>
                  <a:srgbClr val="9CA3AF"/>
                </a:solidFill>
                <a:latin typeface="Inter"/>
              </a:rPr>
              <a:t>Built mobile-first — no desktop-only debt.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978739E-CD27-43F1-B1F9-466CCD937E61}"/>
              </a:ext>
            </a:extLst>
          </p:cNvPr>
          <p:cNvSpPr/>
          <p:nvPr/>
        </p:nvSpPr>
        <p:spPr>
          <a:xfrm>
            <a:off x="7112000" y="5283200"/>
            <a:ext cx="50800" cy="7620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32A9C1D-EBDD-4C18-AF09-804DF968713D}"/>
              </a:ext>
            </a:extLst>
          </p:cNvPr>
          <p:cNvSpPr txBox="1"/>
          <p:nvPr/>
        </p:nvSpPr>
        <p:spPr>
          <a:xfrm>
            <a:off x="7366000" y="5283200"/>
            <a:ext cx="4064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500" b="1">
                <a:solidFill>
                  <a:srgbClr val="F9FAFB"/>
                </a:solidFill>
                <a:latin typeface="Space Grotesk"/>
              </a:rPr>
              <a:t>Mode-aware auth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B991DB6-4BEB-4A57-B181-453440AF1317}"/>
              </a:ext>
            </a:extLst>
          </p:cNvPr>
          <p:cNvSpPr txBox="1"/>
          <p:nvPr/>
        </p:nvSpPr>
        <p:spPr>
          <a:xfrm>
            <a:off x="7366000" y="5613400"/>
            <a:ext cx="4064000" cy="457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>
                <a:solidFill>
                  <a:srgbClr val="9CA3AF"/>
                </a:solidFill>
                <a:latin typeface="Inter"/>
              </a:rPr>
              <a:t>Admin and end-user surfaces fully isolated.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40D8A22-BEE0-C4EF-9353-22C8A96AB0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0" y="2735043"/>
            <a:ext cx="6096000" cy="3162684"/>
          </a:xfrm>
          <a:prstGeom prst="rect">
            <a:avLst/>
          </a:prstGeom>
          <a:ln w="9525">
            <a:solidFill>
              <a:srgbClr val="1F2937"/>
            </a:solidFill>
          </a:ln>
        </p:spPr>
      </p:pic>
    </p:spTree>
    <p:extLst>
      <p:ext uri="{BB962C8B-B14F-4D97-AF65-F5344CB8AC3E}">
        <p14:creationId xmlns:p14="http://schemas.microsoft.com/office/powerpoint/2010/main" val="1456382180"/>
      </p:ext>
    </p:extLst>
  </p:cSld>
  <p:clrMapOvr>
    <a:masterClrMapping/>
  </p:clrMapOvr>
  <p:transition spd="med"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40AA7E3-807C-449B-8B9D-43ACF6739A13}"/>
              </a:ext>
            </a:extLst>
          </p:cNvPr>
          <p:cNvSpPr/>
          <p:nvPr/>
        </p:nvSpPr>
        <p:spPr>
          <a:xfrm>
            <a:off x="762000" y="457200"/>
            <a:ext cx="4064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A744FF-D34F-4D1E-B421-5096950975D7}"/>
              </a:ext>
            </a:extLst>
          </p:cNvPr>
          <p:cNvSpPr txBox="1"/>
          <p:nvPr/>
        </p:nvSpPr>
        <p:spPr>
          <a:xfrm>
            <a:off x="762000" y="889000"/>
            <a:ext cx="10160000" cy="711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4400" b="1">
                <a:solidFill>
                  <a:srgbClr val="F9FAFB"/>
                </a:solidFill>
                <a:latin typeface="Space Grotesk"/>
              </a:rPr>
              <a:t>VPN Device Manager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8587C3-00E9-4FC4-B7FD-C99B7B8B1295}"/>
              </a:ext>
            </a:extLst>
          </p:cNvPr>
          <p:cNvSpPr txBox="1"/>
          <p:nvPr/>
        </p:nvSpPr>
        <p:spPr>
          <a:xfrm>
            <a:off x="762000" y="1676400"/>
            <a:ext cx="10668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>
                <a:solidFill>
                  <a:srgbClr val="9CA3AF"/>
                </a:solidFill>
                <a:latin typeface="Inter"/>
              </a:rPr>
              <a:t>Issue, revoke, and audit WireGuard peers — without leaving the dashboard.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8D669DB-AF7B-4C68-901E-9C4219A1FEA1}"/>
              </a:ext>
            </a:extLst>
          </p:cNvPr>
          <p:cNvSpPr/>
          <p:nvPr/>
        </p:nvSpPr>
        <p:spPr>
          <a:xfrm>
            <a:off x="762000" y="2413000"/>
            <a:ext cx="3429000" cy="3048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61726F-137F-4AA1-8C45-920FB58930B7}"/>
              </a:ext>
            </a:extLst>
          </p:cNvPr>
          <p:cNvSpPr txBox="1"/>
          <p:nvPr/>
        </p:nvSpPr>
        <p:spPr>
          <a:xfrm>
            <a:off x="1066800" y="2667000"/>
            <a:ext cx="1270000" cy="3048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400" b="1">
                <a:solidFill>
                  <a:srgbClr val="5EEAD4"/>
                </a:solidFill>
                <a:latin typeface="Space Grotesk"/>
              </a:rPr>
              <a:t>01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B0B2E71-8A86-4296-A5DA-4E46F4FD53AF}"/>
              </a:ext>
            </a:extLst>
          </p:cNvPr>
          <p:cNvSpPr txBox="1"/>
          <p:nvPr/>
        </p:nvSpPr>
        <p:spPr>
          <a:xfrm>
            <a:off x="1066800" y="3048000"/>
            <a:ext cx="2819400" cy="457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2400" b="1">
                <a:solidFill>
                  <a:srgbClr val="F9FAFB"/>
                </a:solidFill>
                <a:latin typeface="Space Grotesk"/>
              </a:rPr>
              <a:t>Generate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EB84A94-F36D-490F-8496-CCC6CEF5ED90}"/>
              </a:ext>
            </a:extLst>
          </p:cNvPr>
          <p:cNvSpPr/>
          <p:nvPr/>
        </p:nvSpPr>
        <p:spPr>
          <a:xfrm>
            <a:off x="1066800" y="3632200"/>
            <a:ext cx="381000" cy="254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C2FCAA9-BA86-4873-9A0C-DA79435D381F}"/>
              </a:ext>
            </a:extLst>
          </p:cNvPr>
          <p:cNvSpPr txBox="1"/>
          <p:nvPr/>
        </p:nvSpPr>
        <p:spPr>
          <a:xfrm>
            <a:off x="1066800" y="3835400"/>
            <a:ext cx="2819400" cy="1524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400">
                <a:solidFill>
                  <a:srgbClr val="9CA3AF"/>
                </a:solidFill>
                <a:latin typeface="Inter"/>
              </a:rPr>
              <a:t>Admin clicks ‘Add device’. Server creates a WireGuard keypair and config file in seconds.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E6892C2-82D8-43DC-8E9E-E27DF57A2DBA}"/>
              </a:ext>
            </a:extLst>
          </p:cNvPr>
          <p:cNvSpPr/>
          <p:nvPr/>
        </p:nvSpPr>
        <p:spPr>
          <a:xfrm>
            <a:off x="4381500" y="2413000"/>
            <a:ext cx="3429000" cy="3048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46F9A4A-9822-4B55-BE26-B14307562D16}"/>
              </a:ext>
            </a:extLst>
          </p:cNvPr>
          <p:cNvSpPr txBox="1"/>
          <p:nvPr/>
        </p:nvSpPr>
        <p:spPr>
          <a:xfrm>
            <a:off x="4686300" y="2667000"/>
            <a:ext cx="1270000" cy="3048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400" b="1">
                <a:solidFill>
                  <a:srgbClr val="5EEAD4"/>
                </a:solidFill>
                <a:latin typeface="Space Grotesk"/>
              </a:rPr>
              <a:t>02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B8961F9-67D2-40B6-A133-3CD4F1077AA3}"/>
              </a:ext>
            </a:extLst>
          </p:cNvPr>
          <p:cNvSpPr txBox="1"/>
          <p:nvPr/>
        </p:nvSpPr>
        <p:spPr>
          <a:xfrm>
            <a:off x="4686300" y="3048000"/>
            <a:ext cx="2819400" cy="457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2400" b="1">
                <a:solidFill>
                  <a:srgbClr val="F9FAFB"/>
                </a:solidFill>
                <a:latin typeface="Space Grotesk"/>
              </a:rPr>
              <a:t>Distribute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2F266C7-5459-4EBC-998C-E79012476B78}"/>
              </a:ext>
            </a:extLst>
          </p:cNvPr>
          <p:cNvSpPr/>
          <p:nvPr/>
        </p:nvSpPr>
        <p:spPr>
          <a:xfrm>
            <a:off x="4686300" y="3632200"/>
            <a:ext cx="381000" cy="254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F3ED8DC-5364-4497-BE67-ABDFBC50B05C}"/>
              </a:ext>
            </a:extLst>
          </p:cNvPr>
          <p:cNvSpPr txBox="1"/>
          <p:nvPr/>
        </p:nvSpPr>
        <p:spPr>
          <a:xfrm>
            <a:off x="4686300" y="3835400"/>
            <a:ext cx="2819400" cy="1524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400">
                <a:solidFill>
                  <a:srgbClr val="9CA3AF"/>
                </a:solidFill>
                <a:latin typeface="Inter"/>
              </a:rPr>
              <a:t>QR code rendered in the browser. End-user scans with the WireGuard app — no copy-paste, no email.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87AB6E-BA35-4025-95E2-1B4A8E2A98B5}"/>
              </a:ext>
            </a:extLst>
          </p:cNvPr>
          <p:cNvSpPr/>
          <p:nvPr/>
        </p:nvSpPr>
        <p:spPr>
          <a:xfrm>
            <a:off x="8001000" y="2413000"/>
            <a:ext cx="3429000" cy="3048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4ED8C17-CF01-400E-9F8F-F91EBFF0E082}"/>
              </a:ext>
            </a:extLst>
          </p:cNvPr>
          <p:cNvSpPr txBox="1"/>
          <p:nvPr/>
        </p:nvSpPr>
        <p:spPr>
          <a:xfrm>
            <a:off x="8305800" y="2667000"/>
            <a:ext cx="1270000" cy="3048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400" b="1">
                <a:solidFill>
                  <a:srgbClr val="5EEAD4"/>
                </a:solidFill>
                <a:latin typeface="Space Grotesk"/>
              </a:rPr>
              <a:t>03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382863F-DF69-4FB1-AB78-DB0894950CBD}"/>
              </a:ext>
            </a:extLst>
          </p:cNvPr>
          <p:cNvSpPr txBox="1"/>
          <p:nvPr/>
        </p:nvSpPr>
        <p:spPr>
          <a:xfrm>
            <a:off x="8305800" y="3048000"/>
            <a:ext cx="2819400" cy="457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2400" b="1">
                <a:solidFill>
                  <a:srgbClr val="F9FAFB"/>
                </a:solidFill>
                <a:latin typeface="Space Grotesk"/>
              </a:rPr>
              <a:t>Manage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FC93A84-618E-443B-8F18-B03D64FDBBBA}"/>
              </a:ext>
            </a:extLst>
          </p:cNvPr>
          <p:cNvSpPr/>
          <p:nvPr/>
        </p:nvSpPr>
        <p:spPr>
          <a:xfrm>
            <a:off x="8305800" y="3632200"/>
            <a:ext cx="381000" cy="254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56066B2-3DDE-487D-AE6C-797B22DC1C48}"/>
              </a:ext>
            </a:extLst>
          </p:cNvPr>
          <p:cNvSpPr txBox="1"/>
          <p:nvPr/>
        </p:nvSpPr>
        <p:spPr>
          <a:xfrm>
            <a:off x="8305800" y="3835400"/>
            <a:ext cx="2819400" cy="1524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400">
                <a:solidFill>
                  <a:srgbClr val="9CA3AF"/>
                </a:solidFill>
                <a:latin typeface="Inter"/>
              </a:rPr>
              <a:t>Live peer list: connected, last handshake, bytes sent. One click to revoke a key permanently.</a:t>
            </a:r>
          </a:p>
        </p:txBody>
      </p:sp>
    </p:spTree>
    <p:extLst>
      <p:ext uri="{BB962C8B-B14F-4D97-AF65-F5344CB8AC3E}">
        <p14:creationId xmlns:p14="http://schemas.microsoft.com/office/powerpoint/2010/main" val="2830025029"/>
      </p:ext>
    </p:extLst>
  </p:cSld>
  <p:clrMapOvr>
    <a:masterClrMapping/>
  </p:clrMapOvr>
  <p:transition spd="med"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966DE90-4305-415D-A62E-A28894F67184}"/>
              </a:ext>
            </a:extLst>
          </p:cNvPr>
          <p:cNvSpPr/>
          <p:nvPr/>
        </p:nvSpPr>
        <p:spPr>
          <a:xfrm>
            <a:off x="762000" y="457200"/>
            <a:ext cx="4064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C67EBD-4965-440E-AE9F-9B46DB404238}"/>
              </a:ext>
            </a:extLst>
          </p:cNvPr>
          <p:cNvSpPr txBox="1"/>
          <p:nvPr/>
        </p:nvSpPr>
        <p:spPr>
          <a:xfrm>
            <a:off x="762000" y="889000"/>
            <a:ext cx="7620000" cy="711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4400" b="1">
                <a:solidFill>
                  <a:srgbClr val="F9FAFB"/>
                </a:solidFill>
                <a:latin typeface="Space Grotesk"/>
              </a:rPr>
              <a:t>The Hardware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1266C15-7B84-4ED1-AF37-33CA26D67D37}"/>
              </a:ext>
            </a:extLst>
          </p:cNvPr>
          <p:cNvSpPr txBox="1"/>
          <p:nvPr/>
        </p:nvSpPr>
        <p:spPr>
          <a:xfrm>
            <a:off x="762000" y="1676400"/>
            <a:ext cx="10668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>
                <a:solidFill>
                  <a:srgbClr val="9CA3AF"/>
                </a:solidFill>
                <a:latin typeface="Inter"/>
              </a:rPr>
              <a:t>Off-the-shelf parts. Boring on purpose. Easy to replicate.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89F293A-3108-4360-9BEC-2958DCEB6993}"/>
              </a:ext>
            </a:extLst>
          </p:cNvPr>
          <p:cNvSpPr txBox="1"/>
          <p:nvPr/>
        </p:nvSpPr>
        <p:spPr>
          <a:xfrm>
            <a:off x="762000" y="2540000"/>
            <a:ext cx="5080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 b="1" dirty="0">
                <a:solidFill>
                  <a:srgbClr val="5EEAD4"/>
                </a:solidFill>
                <a:latin typeface="Inter"/>
              </a:rPr>
              <a:t>RASPBERRY PI 5 [10]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E7C530-7C13-4DC4-8FCF-14AD22E41967}"/>
              </a:ext>
            </a:extLst>
          </p:cNvPr>
          <p:cNvSpPr txBox="1"/>
          <p:nvPr/>
        </p:nvSpPr>
        <p:spPr>
          <a:xfrm>
            <a:off x="762000" y="2946400"/>
            <a:ext cx="1143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b="1">
                <a:solidFill>
                  <a:srgbClr val="9CA3AF"/>
                </a:solidFill>
                <a:latin typeface="Inter"/>
              </a:rPr>
              <a:t>CPU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9FB4E0-EF78-49A3-BD4B-59D0138728F7}"/>
              </a:ext>
            </a:extLst>
          </p:cNvPr>
          <p:cNvSpPr txBox="1"/>
          <p:nvPr/>
        </p:nvSpPr>
        <p:spPr>
          <a:xfrm>
            <a:off x="2032000" y="2946400"/>
            <a:ext cx="4318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>
                <a:solidFill>
                  <a:srgbClr val="F9FAFB"/>
                </a:solidFill>
                <a:latin typeface="Inter"/>
              </a:rPr>
              <a:t>Quad-core Arm Cortex-A76 @ 2.4 GHz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429793A-7390-41A3-ABBE-BEA6F5CFD8FF}"/>
              </a:ext>
            </a:extLst>
          </p:cNvPr>
          <p:cNvSpPr txBox="1"/>
          <p:nvPr/>
        </p:nvSpPr>
        <p:spPr>
          <a:xfrm>
            <a:off x="762000" y="3352800"/>
            <a:ext cx="1143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b="1">
                <a:solidFill>
                  <a:srgbClr val="9CA3AF"/>
                </a:solidFill>
                <a:latin typeface="Inter"/>
              </a:rPr>
              <a:t>RAM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14776F-21AF-4AC3-AD3D-84BE37FB6566}"/>
              </a:ext>
            </a:extLst>
          </p:cNvPr>
          <p:cNvSpPr txBox="1"/>
          <p:nvPr/>
        </p:nvSpPr>
        <p:spPr>
          <a:xfrm>
            <a:off x="2032000" y="3352800"/>
            <a:ext cx="4318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>
                <a:solidFill>
                  <a:srgbClr val="F9FAFB"/>
                </a:solidFill>
                <a:latin typeface="Inter"/>
              </a:rPr>
              <a:t>4 GB or 8 GB LPDDR4X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B4A0839-5D84-4DFD-8078-F54D87D7471D}"/>
              </a:ext>
            </a:extLst>
          </p:cNvPr>
          <p:cNvSpPr txBox="1"/>
          <p:nvPr/>
        </p:nvSpPr>
        <p:spPr>
          <a:xfrm>
            <a:off x="762000" y="3759200"/>
            <a:ext cx="1143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b="1">
                <a:solidFill>
                  <a:srgbClr val="9CA3AF"/>
                </a:solidFill>
                <a:latin typeface="Inter"/>
              </a:rPr>
              <a:t>Network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8CCCDFE-9C20-4EC7-9EDD-EB3D230EEE59}"/>
              </a:ext>
            </a:extLst>
          </p:cNvPr>
          <p:cNvSpPr txBox="1"/>
          <p:nvPr/>
        </p:nvSpPr>
        <p:spPr>
          <a:xfrm>
            <a:off x="2032000" y="3759200"/>
            <a:ext cx="4318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>
                <a:solidFill>
                  <a:srgbClr val="F9FAFB"/>
                </a:solidFill>
                <a:latin typeface="Inter"/>
              </a:rPr>
              <a:t>Gigabit Ethernet + dual-band WiFi 6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BDEAABC-F97D-4761-AF09-4275FF0A5ACC}"/>
              </a:ext>
            </a:extLst>
          </p:cNvPr>
          <p:cNvSpPr txBox="1"/>
          <p:nvPr/>
        </p:nvSpPr>
        <p:spPr>
          <a:xfrm>
            <a:off x="762000" y="4165600"/>
            <a:ext cx="1143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b="1">
                <a:solidFill>
                  <a:srgbClr val="9CA3AF"/>
                </a:solidFill>
                <a:latin typeface="Inter"/>
              </a:rPr>
              <a:t>Storage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54AE416-EA93-404B-9DD6-D6025FE5066B}"/>
              </a:ext>
            </a:extLst>
          </p:cNvPr>
          <p:cNvSpPr txBox="1"/>
          <p:nvPr/>
        </p:nvSpPr>
        <p:spPr>
          <a:xfrm>
            <a:off x="2032000" y="4165600"/>
            <a:ext cx="4318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>
                <a:solidFill>
                  <a:srgbClr val="F9FAFB"/>
                </a:solidFill>
                <a:latin typeface="Inter"/>
              </a:rPr>
              <a:t>32 GB microSD (Raspberry Pi OS Lite)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8B94AE5-54F7-4E36-9906-92E7CA1937EF}"/>
              </a:ext>
            </a:extLst>
          </p:cNvPr>
          <p:cNvSpPr txBox="1"/>
          <p:nvPr/>
        </p:nvSpPr>
        <p:spPr>
          <a:xfrm>
            <a:off x="762000" y="4572000"/>
            <a:ext cx="1143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b="1">
                <a:solidFill>
                  <a:srgbClr val="9CA3AF"/>
                </a:solidFill>
                <a:latin typeface="Inter"/>
              </a:rPr>
              <a:t>Power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12AFB4C-0917-44A2-8DC1-79410CBEE50B}"/>
              </a:ext>
            </a:extLst>
          </p:cNvPr>
          <p:cNvSpPr txBox="1"/>
          <p:nvPr/>
        </p:nvSpPr>
        <p:spPr>
          <a:xfrm>
            <a:off x="2032000" y="4572000"/>
            <a:ext cx="4318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>
                <a:solidFill>
                  <a:srgbClr val="F9FAFB"/>
                </a:solidFill>
                <a:latin typeface="Inter"/>
              </a:rPr>
              <a:t>USB-C, 5 V 5 A — runs from a power bank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4EA86CD-F084-4F03-8D3F-9CBE6846A398}"/>
              </a:ext>
            </a:extLst>
          </p:cNvPr>
          <p:cNvSpPr/>
          <p:nvPr/>
        </p:nvSpPr>
        <p:spPr>
          <a:xfrm>
            <a:off x="6858000" y="2540000"/>
            <a:ext cx="4572000" cy="3556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AE653B4-4165-481F-9F12-5303DBACAE27}"/>
              </a:ext>
            </a:extLst>
          </p:cNvPr>
          <p:cNvSpPr/>
          <p:nvPr/>
        </p:nvSpPr>
        <p:spPr>
          <a:xfrm>
            <a:off x="6858000" y="2540000"/>
            <a:ext cx="50800" cy="35560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76700F5-F4ED-454C-B766-0D4C8644C13C}"/>
              </a:ext>
            </a:extLst>
          </p:cNvPr>
          <p:cNvSpPr txBox="1"/>
          <p:nvPr/>
        </p:nvSpPr>
        <p:spPr>
          <a:xfrm>
            <a:off x="7162800" y="2819400"/>
            <a:ext cx="40640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>
                <a:solidFill>
                  <a:srgbClr val="5EEAD4"/>
                </a:solidFill>
                <a:latin typeface="Inter"/>
              </a:rPr>
              <a:t>TOTAL COST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0CD6583-748D-4B50-89B5-926F92E453C0}"/>
              </a:ext>
            </a:extLst>
          </p:cNvPr>
          <p:cNvSpPr txBox="1"/>
          <p:nvPr/>
        </p:nvSpPr>
        <p:spPr>
          <a:xfrm>
            <a:off x="7162800" y="3149600"/>
            <a:ext cx="4064000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4400" b="1">
                <a:solidFill>
                  <a:srgbClr val="F9FAFB"/>
                </a:solidFill>
                <a:latin typeface="Space Grotesk"/>
              </a:rPr>
              <a:t>£175 – £235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346B8C9-AE70-48BF-A4D4-1D2829C731D4}"/>
              </a:ext>
            </a:extLst>
          </p:cNvPr>
          <p:cNvSpPr txBox="1"/>
          <p:nvPr/>
        </p:nvSpPr>
        <p:spPr>
          <a:xfrm>
            <a:off x="7162800" y="3962400"/>
            <a:ext cx="4064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400">
                <a:solidFill>
                  <a:srgbClr val="9CA3AF"/>
                </a:solidFill>
                <a:latin typeface="Inter"/>
              </a:rPr>
              <a:t>one-time, all in.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C672AAE-4A7D-4E59-962E-3C123783D848}"/>
              </a:ext>
            </a:extLst>
          </p:cNvPr>
          <p:cNvSpPr/>
          <p:nvPr/>
        </p:nvSpPr>
        <p:spPr>
          <a:xfrm>
            <a:off x="7162800" y="4419600"/>
            <a:ext cx="381000" cy="12700"/>
          </a:xfrm>
          <a:prstGeom prst="rect">
            <a:avLst/>
          </a:prstGeom>
          <a:solidFill>
            <a:srgbClr val="6B728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CFD5994-082A-4F93-AC2C-F013CC76DA4F}"/>
              </a:ext>
            </a:extLst>
          </p:cNvPr>
          <p:cNvSpPr txBox="1"/>
          <p:nvPr/>
        </p:nvSpPr>
        <p:spPr>
          <a:xfrm>
            <a:off x="7162800" y="4622800"/>
            <a:ext cx="4064000" cy="1270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>
                <a:solidFill>
                  <a:srgbClr val="9CA3AF"/>
                </a:solidFill>
                <a:latin typeface="Inter"/>
              </a:rPr>
              <a:t>One-time, all in (Pi 5 starter kit + USB WiFi adapter + accessories) · ~£11/year electricity. Compare to a commercial VPN at ~£100 / year, indefinitely.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677466-D080-4900-B6D2-3B6D2ACE4D9C}"/>
              </a:ext>
            </a:extLst>
          </p:cNvPr>
          <p:cNvSpPr txBox="1"/>
          <p:nvPr/>
        </p:nvSpPr>
        <p:spPr>
          <a:xfrm>
            <a:off x="762000" y="5029200"/>
            <a:ext cx="1778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b="1">
                <a:solidFill>
                  <a:srgbClr val="9CA3AF"/>
                </a:solidFill>
                <a:latin typeface="Inter"/>
              </a:rPr>
              <a:t>WiFi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CB3534F-32B2-40A5-8D95-00F713CE52B1}"/>
              </a:ext>
            </a:extLst>
          </p:cNvPr>
          <p:cNvSpPr txBox="1"/>
          <p:nvPr/>
        </p:nvSpPr>
        <p:spPr>
          <a:xfrm>
            <a:off x="2540000" y="5029200"/>
            <a:ext cx="4572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>
                <a:solidFill>
                  <a:srgbClr val="F9FAFB"/>
                </a:solidFill>
                <a:latin typeface="Inter"/>
              </a:rPr>
              <a:t>Onboard 2.4/5 GHz + USB WiFi adapter (second radio)</a:t>
            </a:r>
          </a:p>
        </p:txBody>
      </p:sp>
    </p:spTree>
    <p:extLst>
      <p:ext uri="{BB962C8B-B14F-4D97-AF65-F5344CB8AC3E}">
        <p14:creationId xmlns:p14="http://schemas.microsoft.com/office/powerpoint/2010/main" val="3189557736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" presetID="23" presetClass="entr" presetSubtype="0" fill="hold" grpId="0" nodeType="afterEffect">
                                  <p:stCondLst>
                                    <p:cond delay="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23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3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3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3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/>
      <p:bldP spid="20" grpId="0"/>
      <p:bldP spid="21" grpId="0"/>
      <p:bldP spid="22" grpId="0" animBg="1"/>
      <p:bldP spid="2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738A87B-F697-4F22-8E64-E034C9A4A60D}"/>
              </a:ext>
            </a:extLst>
          </p:cNvPr>
          <p:cNvSpPr/>
          <p:nvPr/>
        </p:nvSpPr>
        <p:spPr>
          <a:xfrm>
            <a:off x="762000" y="457200"/>
            <a:ext cx="4064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60D47B-88A5-45EE-AC8E-190E5E9ED992}"/>
              </a:ext>
            </a:extLst>
          </p:cNvPr>
          <p:cNvSpPr txBox="1"/>
          <p:nvPr/>
        </p:nvSpPr>
        <p:spPr>
          <a:xfrm>
            <a:off x="762000" y="889000"/>
            <a:ext cx="7620000" cy="711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4400" b="1">
                <a:solidFill>
                  <a:srgbClr val="F9FAFB"/>
                </a:solidFill>
                <a:latin typeface="Space Grotesk"/>
              </a:rPr>
              <a:t>Live Demo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283891-1FCC-4352-A0BF-EB4EACFF2DFA}"/>
              </a:ext>
            </a:extLst>
          </p:cNvPr>
          <p:cNvSpPr txBox="1"/>
          <p:nvPr/>
        </p:nvSpPr>
        <p:spPr>
          <a:xfrm>
            <a:off x="762000" y="1676400"/>
            <a:ext cx="10668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>
                <a:solidFill>
                  <a:srgbClr val="9CA3AF"/>
                </a:solidFill>
                <a:latin typeface="Inter"/>
              </a:rPr>
              <a:t>Hardware on the table. Phone connecting now.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B86EEE-9832-7341-56EB-45CA868DDF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6000" y="2222500"/>
            <a:ext cx="2704108" cy="4381500"/>
          </a:xfrm>
          <a:prstGeom prst="rect">
            <a:avLst/>
          </a:prstGeom>
          <a:ln w="9525">
            <a:solidFill>
              <a:srgbClr val="1F2937"/>
            </a:solidFill>
          </a:ln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0FCB77E7-BD0B-426D-8C15-02353CAB605E}"/>
              </a:ext>
            </a:extLst>
          </p:cNvPr>
          <p:cNvSpPr/>
          <p:nvPr/>
        </p:nvSpPr>
        <p:spPr>
          <a:xfrm>
            <a:off x="3937000" y="2540000"/>
            <a:ext cx="4064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1B61AC8-BCE0-4B44-AA8E-869360F497C1}"/>
              </a:ext>
            </a:extLst>
          </p:cNvPr>
          <p:cNvSpPr txBox="1"/>
          <p:nvPr/>
        </p:nvSpPr>
        <p:spPr>
          <a:xfrm>
            <a:off x="3937000" y="2717800"/>
            <a:ext cx="7493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1400" b="1">
                <a:solidFill>
                  <a:srgbClr val="5EEAD4"/>
                </a:solidFill>
                <a:latin typeface="Consolas"/>
              </a:rPr>
              <a:t>WHAT YOU'LL SEE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B9DA74-D5EF-4EB5-BF45-098CFD9CA834}"/>
              </a:ext>
            </a:extLst>
          </p:cNvPr>
          <p:cNvSpPr txBox="1"/>
          <p:nvPr/>
        </p:nvSpPr>
        <p:spPr>
          <a:xfrm>
            <a:off x="3937000" y="3048000"/>
            <a:ext cx="7493000" cy="304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1400">
                <a:solidFill>
                  <a:srgbClr val="9CA3AF"/>
                </a:solidFill>
              </a:rPr>
              <a:t>Live walkthrough on the laptop — main menu shown left.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EB33DBB-C567-4BC9-89C1-FCFD47649038}"/>
              </a:ext>
            </a:extLst>
          </p:cNvPr>
          <p:cNvSpPr txBox="1"/>
          <p:nvPr/>
        </p:nvSpPr>
        <p:spPr>
          <a:xfrm>
            <a:off x="3937000" y="3606800"/>
            <a:ext cx="4572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1400" b="1">
                <a:solidFill>
                  <a:srgbClr val="5EEAD4"/>
                </a:solidFill>
                <a:latin typeface="Consolas"/>
              </a:rPr>
              <a:t>01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E1881F4-5950-40E4-8DD2-D18A347C1FE3}"/>
              </a:ext>
            </a:extLst>
          </p:cNvPr>
          <p:cNvSpPr txBox="1"/>
          <p:nvPr/>
        </p:nvSpPr>
        <p:spPr>
          <a:xfrm>
            <a:off x="4495800" y="3606800"/>
            <a:ext cx="69342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1400" b="1">
                <a:solidFill>
                  <a:srgbClr val="E5E7EB"/>
                </a:solidFill>
              </a:rPr>
              <a:t>Phone connects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C193AD1-98CC-4931-BA47-AB9C330D85F8}"/>
              </a:ext>
            </a:extLst>
          </p:cNvPr>
          <p:cNvSpPr txBox="1"/>
          <p:nvPr/>
        </p:nvSpPr>
        <p:spPr>
          <a:xfrm>
            <a:off x="4495800" y="3886200"/>
            <a:ext cx="69342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1400">
                <a:solidFill>
                  <a:srgbClr val="9CA3AF"/>
                </a:solidFill>
              </a:rPr>
              <a:t>Device joins SafeHaven-Pi hotspot — appears live in dashboard.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6248302-FCFB-468D-A94D-A06E1F863808}"/>
              </a:ext>
            </a:extLst>
          </p:cNvPr>
          <p:cNvSpPr txBox="1"/>
          <p:nvPr/>
        </p:nvSpPr>
        <p:spPr>
          <a:xfrm>
            <a:off x="3937000" y="4191000"/>
            <a:ext cx="4572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1400" b="1">
                <a:solidFill>
                  <a:srgbClr val="5EEAD4"/>
                </a:solidFill>
                <a:latin typeface="Consolas"/>
              </a:rPr>
              <a:t>02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EDF2EBE-C1B0-46B3-A95C-654585639ED4}"/>
              </a:ext>
            </a:extLst>
          </p:cNvPr>
          <p:cNvSpPr txBox="1"/>
          <p:nvPr/>
        </p:nvSpPr>
        <p:spPr>
          <a:xfrm>
            <a:off x="4495800" y="4191000"/>
            <a:ext cx="69342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1400" b="1">
                <a:solidFill>
                  <a:srgbClr val="E5E7EB"/>
                </a:solidFill>
              </a:rPr>
              <a:t>Mode switch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7B95E7E-B94B-419F-B539-4DF506B90BB3}"/>
              </a:ext>
            </a:extLst>
          </p:cNvPr>
          <p:cNvSpPr txBox="1"/>
          <p:nvPr/>
        </p:nvSpPr>
        <p:spPr>
          <a:xfrm>
            <a:off x="4495800" y="4470400"/>
            <a:ext cx="69342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1400">
                <a:solidFill>
                  <a:srgbClr val="9CA3AF"/>
                </a:solidFill>
              </a:rPr>
              <a:t>Toggle Traveler → Activist. Policy reloads; killswitch arms.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7358ED5-6FF0-417A-A55B-401B9F33CAA9}"/>
              </a:ext>
            </a:extLst>
          </p:cNvPr>
          <p:cNvSpPr txBox="1"/>
          <p:nvPr/>
        </p:nvSpPr>
        <p:spPr>
          <a:xfrm>
            <a:off x="3937000" y="4775200"/>
            <a:ext cx="4572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1400" b="1">
                <a:solidFill>
                  <a:srgbClr val="5EEAD4"/>
                </a:solidFill>
                <a:latin typeface="Consolas"/>
              </a:rPr>
              <a:t>03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91C41AF-BA58-4D21-A669-0C696AE45B86}"/>
              </a:ext>
            </a:extLst>
          </p:cNvPr>
          <p:cNvSpPr txBox="1"/>
          <p:nvPr/>
        </p:nvSpPr>
        <p:spPr>
          <a:xfrm>
            <a:off x="4495800" y="4775200"/>
            <a:ext cx="69342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1400" b="1">
                <a:solidFill>
                  <a:srgbClr val="E5E7EB"/>
                </a:solidFill>
              </a:rPr>
              <a:t>Tracker blocked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1ED4411-DDD1-4477-BDE6-7087C08FDE21}"/>
              </a:ext>
            </a:extLst>
          </p:cNvPr>
          <p:cNvSpPr txBox="1"/>
          <p:nvPr/>
        </p:nvSpPr>
        <p:spPr>
          <a:xfrm>
            <a:off x="4495800" y="5054600"/>
            <a:ext cx="69342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1400">
                <a:solidFill>
                  <a:srgbClr val="9CA3AF"/>
                </a:solidFill>
              </a:rPr>
              <a:t>Browse a tracker-heavy site. Pi-hole drop count ticks up in real time.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BA50F96-3DBF-4B44-B0F3-8E18F3D0AFED}"/>
              </a:ext>
            </a:extLst>
          </p:cNvPr>
          <p:cNvSpPr txBox="1"/>
          <p:nvPr/>
        </p:nvSpPr>
        <p:spPr>
          <a:xfrm>
            <a:off x="3937000" y="5359400"/>
            <a:ext cx="4572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1400" b="1">
                <a:solidFill>
                  <a:srgbClr val="5EEAD4"/>
                </a:solidFill>
                <a:latin typeface="Consolas"/>
              </a:rPr>
              <a:t>04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66E7625-D79A-4992-A025-CA249E69BB55}"/>
              </a:ext>
            </a:extLst>
          </p:cNvPr>
          <p:cNvSpPr txBox="1"/>
          <p:nvPr/>
        </p:nvSpPr>
        <p:spPr>
          <a:xfrm>
            <a:off x="4495800" y="5359400"/>
            <a:ext cx="69342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1400" b="1">
                <a:solidFill>
                  <a:srgbClr val="E5E7EB"/>
                </a:solidFill>
              </a:rPr>
              <a:t>Admin kicks session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8A7794C-F924-4D0D-B258-FA78AE9A23D2}"/>
              </a:ext>
            </a:extLst>
          </p:cNvPr>
          <p:cNvSpPr txBox="1"/>
          <p:nvPr/>
        </p:nvSpPr>
        <p:spPr>
          <a:xfrm>
            <a:off x="4495800" y="5638800"/>
            <a:ext cx="69342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1400">
                <a:solidFill>
                  <a:srgbClr val="9CA3AF"/>
                </a:solidFill>
              </a:rPr>
              <a:t>Revoke a peer from the dashboard — connection drops within seconds.</a:t>
            </a:r>
          </a:p>
        </p:txBody>
      </p:sp>
    </p:spTree>
    <p:extLst>
      <p:ext uri="{BB962C8B-B14F-4D97-AF65-F5344CB8AC3E}">
        <p14:creationId xmlns:p14="http://schemas.microsoft.com/office/powerpoint/2010/main" val="29719469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600">
        <p159:morph option="byObject"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5AC9491-7B33-49B3-B936-CA22774E69A6}"/>
              </a:ext>
            </a:extLst>
          </p:cNvPr>
          <p:cNvSpPr/>
          <p:nvPr/>
        </p:nvSpPr>
        <p:spPr>
          <a:xfrm>
            <a:off x="762000" y="457200"/>
            <a:ext cx="4064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BD6F86-B5B0-48C2-841A-13D99F9CA38A}"/>
              </a:ext>
            </a:extLst>
          </p:cNvPr>
          <p:cNvSpPr txBox="1"/>
          <p:nvPr/>
        </p:nvSpPr>
        <p:spPr>
          <a:xfrm>
            <a:off x="762000" y="889000"/>
            <a:ext cx="8890000" cy="711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4400" b="1">
                <a:solidFill>
                  <a:srgbClr val="F9FAFB"/>
                </a:solidFill>
                <a:latin typeface="Space Grotesk"/>
              </a:rPr>
              <a:t>A Bug Worth Telling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66BB53-6706-4B15-81C8-6D9A1D7D0F9A}"/>
              </a:ext>
            </a:extLst>
          </p:cNvPr>
          <p:cNvSpPr txBox="1"/>
          <p:nvPr/>
        </p:nvSpPr>
        <p:spPr>
          <a:xfrm>
            <a:off x="762000" y="1676400"/>
            <a:ext cx="10668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>
                <a:solidFill>
                  <a:srgbClr val="9CA3AF"/>
                </a:solidFill>
                <a:latin typeface="Inter"/>
              </a:rPr>
              <a:t>Found mid-build. Fixed before submission. Here's what happened.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AEDCE86-3B84-4C5B-8E05-5F646137C5FA}"/>
              </a:ext>
            </a:extLst>
          </p:cNvPr>
          <p:cNvSpPr/>
          <p:nvPr/>
        </p:nvSpPr>
        <p:spPr>
          <a:xfrm>
            <a:off x="762000" y="2540000"/>
            <a:ext cx="5207000" cy="3556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F61D211-321D-40AE-A6C0-1A121BB4CDF6}"/>
              </a:ext>
            </a:extLst>
          </p:cNvPr>
          <p:cNvSpPr/>
          <p:nvPr/>
        </p:nvSpPr>
        <p:spPr>
          <a:xfrm>
            <a:off x="762000" y="2540000"/>
            <a:ext cx="5207000" cy="38100"/>
          </a:xfrm>
          <a:prstGeom prst="rect">
            <a:avLst/>
          </a:prstGeom>
          <a:solidFill>
            <a:srgbClr val="F472B6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F77CA13-6CA1-4851-8E88-96D8C5019B87}"/>
              </a:ext>
            </a:extLst>
          </p:cNvPr>
          <p:cNvSpPr txBox="1"/>
          <p:nvPr/>
        </p:nvSpPr>
        <p:spPr>
          <a:xfrm>
            <a:off x="1016000" y="2768600"/>
            <a:ext cx="25400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>
                <a:solidFill>
                  <a:srgbClr val="F472B6"/>
                </a:solidFill>
                <a:latin typeface="Inter"/>
              </a:rPr>
              <a:t>BEFORE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1EEE92C-9149-4CEF-94C6-D6917025F628}"/>
              </a:ext>
            </a:extLst>
          </p:cNvPr>
          <p:cNvSpPr txBox="1"/>
          <p:nvPr/>
        </p:nvSpPr>
        <p:spPr>
          <a:xfrm>
            <a:off x="1016000" y="3048000"/>
            <a:ext cx="4699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2200" b="1">
                <a:solidFill>
                  <a:srgbClr val="F9FAFB"/>
                </a:solidFill>
                <a:latin typeface="Space Grotesk"/>
              </a:rPr>
              <a:t>Server-side keypair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AC95BE-38B6-4CFF-A8E0-85B62F06DCE5}"/>
              </a:ext>
            </a:extLst>
          </p:cNvPr>
          <p:cNvSpPr txBox="1"/>
          <p:nvPr/>
        </p:nvSpPr>
        <p:spPr>
          <a:xfrm>
            <a:off x="1016000" y="3556000"/>
            <a:ext cx="4699000" cy="1270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400">
                <a:solidFill>
                  <a:srgbClr val="9CA3AF"/>
                </a:solidFill>
                <a:latin typeface="Inter"/>
              </a:rPr>
              <a:t>When a user requested a VPN config, the server generated both the public AND private key, then handed the full pair to the browser as a QR code.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83C8A9F-9C8B-4143-89AF-B80047CCD2C0}"/>
              </a:ext>
            </a:extLst>
          </p:cNvPr>
          <p:cNvSpPr/>
          <p:nvPr/>
        </p:nvSpPr>
        <p:spPr>
          <a:xfrm>
            <a:off x="1016000" y="4978400"/>
            <a:ext cx="381000" cy="12700"/>
          </a:xfrm>
          <a:prstGeom prst="rect">
            <a:avLst/>
          </a:prstGeom>
          <a:solidFill>
            <a:srgbClr val="F472B6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E246848-5751-41B4-A85A-600F74792AE4}"/>
              </a:ext>
            </a:extLst>
          </p:cNvPr>
          <p:cNvSpPr txBox="1"/>
          <p:nvPr/>
        </p:nvSpPr>
        <p:spPr>
          <a:xfrm>
            <a:off x="1016000" y="5181600"/>
            <a:ext cx="4699000" cy="88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i="1">
                <a:solidFill>
                  <a:srgbClr val="F9FAFB"/>
                </a:solidFill>
                <a:latin typeface="Inter"/>
              </a:rPr>
              <a:t>Risk: the server briefly held the user's private key in memory. A compromise of the gateway would compromise every issued tunnel.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760330-F43C-456B-B262-C78FF89401AD}"/>
              </a:ext>
            </a:extLst>
          </p:cNvPr>
          <p:cNvSpPr/>
          <p:nvPr/>
        </p:nvSpPr>
        <p:spPr>
          <a:xfrm>
            <a:off x="6223000" y="2540000"/>
            <a:ext cx="5207000" cy="3556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251C284-5FD5-4CED-81B2-3616EF362DFE}"/>
              </a:ext>
            </a:extLst>
          </p:cNvPr>
          <p:cNvSpPr/>
          <p:nvPr/>
        </p:nvSpPr>
        <p:spPr>
          <a:xfrm>
            <a:off x="6223000" y="2540000"/>
            <a:ext cx="52070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08FD739-392D-42E1-AF7A-DDA84AE4F5CE}"/>
              </a:ext>
            </a:extLst>
          </p:cNvPr>
          <p:cNvSpPr txBox="1"/>
          <p:nvPr/>
        </p:nvSpPr>
        <p:spPr>
          <a:xfrm>
            <a:off x="6477000" y="2768600"/>
            <a:ext cx="25400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>
                <a:solidFill>
                  <a:srgbClr val="5EEAD4"/>
                </a:solidFill>
                <a:latin typeface="Inter"/>
              </a:rPr>
              <a:t>AFTER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4B8D717-C874-4C31-BE0A-1E16AD4A729A}"/>
              </a:ext>
            </a:extLst>
          </p:cNvPr>
          <p:cNvSpPr txBox="1"/>
          <p:nvPr/>
        </p:nvSpPr>
        <p:spPr>
          <a:xfrm>
            <a:off x="6477000" y="3048000"/>
            <a:ext cx="4699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2200" b="1">
                <a:solidFill>
                  <a:srgbClr val="F9FAFB"/>
                </a:solidFill>
                <a:latin typeface="Space Grotesk"/>
              </a:rPr>
              <a:t>Pi-side, in-memory keypair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77758B3-64CA-4CD2-B669-9A7B2E606671}"/>
              </a:ext>
            </a:extLst>
          </p:cNvPr>
          <p:cNvSpPr txBox="1"/>
          <p:nvPr/>
        </p:nvSpPr>
        <p:spPr>
          <a:xfrm>
            <a:off x="6477000" y="3556000"/>
            <a:ext cx="4699000" cy="1270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400">
                <a:solidFill>
                  <a:srgbClr val="9CA3AF"/>
                </a:solidFill>
                <a:latin typeface="Inter"/>
              </a:rPr>
              <a:t>Pi generates a fresh keypair in shell variables only · never written to disk · cleared from memory after QR is displayed · Pi keeps no copy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828786D-1570-45E5-8D96-38A0CB9DA404}"/>
              </a:ext>
            </a:extLst>
          </p:cNvPr>
          <p:cNvSpPr/>
          <p:nvPr/>
        </p:nvSpPr>
        <p:spPr>
          <a:xfrm>
            <a:off x="6477000" y="4978400"/>
            <a:ext cx="381000" cy="127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E1A5449-3D67-4E14-A84E-9E4FFAED59AF}"/>
              </a:ext>
            </a:extLst>
          </p:cNvPr>
          <p:cNvSpPr txBox="1"/>
          <p:nvPr/>
        </p:nvSpPr>
        <p:spPr>
          <a:xfrm>
            <a:off x="6477000" y="5181600"/>
            <a:ext cx="4699000" cy="88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i="1">
                <a:solidFill>
                  <a:srgbClr val="F9FAFB"/>
                </a:solidFill>
                <a:latin typeface="Inter"/>
              </a:rPr>
              <a:t>Result: even a fully compromised gateway cannot decrypt past or future sessions. Standard practice — and now applied here.</a:t>
            </a:r>
          </a:p>
        </p:txBody>
      </p:sp>
    </p:spTree>
    <p:extLst>
      <p:ext uri="{BB962C8B-B14F-4D97-AF65-F5344CB8AC3E}">
        <p14:creationId xmlns:p14="http://schemas.microsoft.com/office/powerpoint/2010/main" val="37609452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5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8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6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24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32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48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8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16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24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32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48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9" grpId="0"/>
      <p:bldP spid="10" grpId="0"/>
      <p:bldP spid="11" grpId="0" animBg="1"/>
      <p:bldP spid="12" grpId="0"/>
      <p:bldP spid="13" grpId="0" animBg="1"/>
      <p:bldP spid="14" grpId="0" animBg="1"/>
      <p:bldP spid="15" grpId="0"/>
      <p:bldP spid="16" grpId="0"/>
      <p:bldP spid="17" grpId="0"/>
      <p:bldP spid="18" grpId="0" animBg="1"/>
      <p:bldP spid="1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61BA429-D95B-4D01-945F-23287DDBF891}"/>
              </a:ext>
            </a:extLst>
          </p:cNvPr>
          <p:cNvSpPr/>
          <p:nvPr/>
        </p:nvSpPr>
        <p:spPr>
          <a:xfrm>
            <a:off x="762000" y="457200"/>
            <a:ext cx="4064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F6C6F1-065F-42AD-B9E2-6B5EDE86B0EE}"/>
              </a:ext>
            </a:extLst>
          </p:cNvPr>
          <p:cNvSpPr txBox="1"/>
          <p:nvPr/>
        </p:nvSpPr>
        <p:spPr>
          <a:xfrm>
            <a:off x="762000" y="889000"/>
            <a:ext cx="8890000" cy="711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4400" b="1" dirty="0">
                <a:solidFill>
                  <a:srgbClr val="F9FAFB"/>
                </a:solidFill>
                <a:latin typeface="Space Grotesk"/>
              </a:rPr>
              <a:t>Prior art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1A0D6A-6DEA-46D0-9ADA-61F5F07D5702}"/>
              </a:ext>
            </a:extLst>
          </p:cNvPr>
          <p:cNvSpPr txBox="1"/>
          <p:nvPr/>
        </p:nvSpPr>
        <p:spPr>
          <a:xfrm>
            <a:off x="762000" y="1676400"/>
            <a:ext cx="10668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600" dirty="0">
                <a:solidFill>
                  <a:srgbClr val="9CA3AF"/>
                </a:solidFill>
                <a:latin typeface="Inter"/>
              </a:rPr>
              <a:t>Where SafeHaven Pi sits in the wider privacy-tooling landscape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865C7CD-7238-4E95-9E5D-794433514B00}"/>
              </a:ext>
            </a:extLst>
          </p:cNvPr>
          <p:cNvSpPr/>
          <p:nvPr/>
        </p:nvSpPr>
        <p:spPr>
          <a:xfrm>
            <a:off x="7620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67999E8-D42F-4B5E-845A-DD1E2FCCEEB9}"/>
              </a:ext>
            </a:extLst>
          </p:cNvPr>
          <p:cNvSpPr/>
          <p:nvPr/>
        </p:nvSpPr>
        <p:spPr>
          <a:xfrm>
            <a:off x="762000" y="2413000"/>
            <a:ext cx="26035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036FF6-0D14-450D-8A32-7030DFC65052}"/>
              </a:ext>
            </a:extLst>
          </p:cNvPr>
          <p:cNvSpPr txBox="1"/>
          <p:nvPr/>
        </p:nvSpPr>
        <p:spPr>
          <a:xfrm>
            <a:off x="9652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 dirty="0">
                <a:solidFill>
                  <a:srgbClr val="5EEAD4"/>
                </a:solidFill>
                <a:latin typeface="Inter"/>
              </a:rPr>
              <a:t>AMNESIC OS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5CFEE0B-5519-4A9F-819B-6032701F74EB}"/>
              </a:ext>
            </a:extLst>
          </p:cNvPr>
          <p:cNvSpPr txBox="1"/>
          <p:nvPr/>
        </p:nvSpPr>
        <p:spPr>
          <a:xfrm>
            <a:off x="9652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 dirty="0">
                <a:solidFill>
                  <a:srgbClr val="F9FAFB"/>
                </a:solidFill>
                <a:latin typeface="Space Grotesk"/>
              </a:rPr>
              <a:t>Tails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1C39F4E-0F23-4FA2-A9A4-67FAF3E0D423}"/>
              </a:ext>
            </a:extLst>
          </p:cNvPr>
          <p:cNvSpPr txBox="1"/>
          <p:nvPr/>
        </p:nvSpPr>
        <p:spPr>
          <a:xfrm>
            <a:off x="9652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Live USB OS that routes everything through Tor and forgets on shutdown. Strong anonymity at the desktop layer — but doesn't protect other devices on the same WiFi. </a:t>
            </a:r>
            <a:r>
              <a:rPr lang="en-GB" sz="1300" b="1" dirty="0">
                <a:solidFill>
                  <a:srgbClr val="5EEAD4"/>
                </a:solidFill>
                <a:latin typeface="Inter"/>
              </a:rPr>
              <a:t>[12]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F1FADD5-26A3-424C-9FB9-CE67885CDC9C}"/>
              </a:ext>
            </a:extLst>
          </p:cNvPr>
          <p:cNvSpPr/>
          <p:nvPr/>
        </p:nvSpPr>
        <p:spPr>
          <a:xfrm>
            <a:off x="34925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CBE1830-B24F-40A0-8E60-F83BD0804C8F}"/>
              </a:ext>
            </a:extLst>
          </p:cNvPr>
          <p:cNvSpPr/>
          <p:nvPr/>
        </p:nvSpPr>
        <p:spPr>
          <a:xfrm>
            <a:off x="3492500" y="2413000"/>
            <a:ext cx="2603500" cy="38100"/>
          </a:xfrm>
          <a:prstGeom prst="rect">
            <a:avLst/>
          </a:prstGeom>
          <a:solidFill>
            <a:srgbClr val="F472B6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BC75557-025A-45DE-A8FF-368BE3A0BEC5}"/>
              </a:ext>
            </a:extLst>
          </p:cNvPr>
          <p:cNvSpPr txBox="1"/>
          <p:nvPr/>
        </p:nvSpPr>
        <p:spPr>
          <a:xfrm>
            <a:off x="36957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 dirty="0">
                <a:solidFill>
                  <a:srgbClr val="5EEAD4"/>
                </a:solidFill>
                <a:latin typeface="Inter"/>
              </a:rPr>
              <a:t>TRAVEL ROUTER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6252A30-1769-420B-BDCC-5029E754E74D}"/>
              </a:ext>
            </a:extLst>
          </p:cNvPr>
          <p:cNvSpPr txBox="1"/>
          <p:nvPr/>
        </p:nvSpPr>
        <p:spPr>
          <a:xfrm>
            <a:off x="36957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 dirty="0">
                <a:solidFill>
                  <a:srgbClr val="F9FAFB"/>
                </a:solidFill>
                <a:latin typeface="Space Grotesk"/>
              </a:rPr>
              <a:t>GL.iNet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FDAE942-7786-49BE-A3DC-A4136B143195}"/>
              </a:ext>
            </a:extLst>
          </p:cNvPr>
          <p:cNvSpPr txBox="1"/>
          <p:nvPr/>
        </p:nvSpPr>
        <p:spPr>
          <a:xfrm>
            <a:off x="36957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Commercial WireGuard / OpenVPN travel routers. Closed firmware and a single-mode UI, but proves the form-factor and the market demand.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4B06F17-D28A-4275-8F61-E423CA51B085}"/>
              </a:ext>
            </a:extLst>
          </p:cNvPr>
          <p:cNvSpPr/>
          <p:nvPr/>
        </p:nvSpPr>
        <p:spPr>
          <a:xfrm>
            <a:off x="62230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C34AF63-C45B-4B89-AD70-CF23758EE141}"/>
              </a:ext>
            </a:extLst>
          </p:cNvPr>
          <p:cNvSpPr/>
          <p:nvPr/>
        </p:nvSpPr>
        <p:spPr>
          <a:xfrm>
            <a:off x="6223000" y="2413000"/>
            <a:ext cx="2603500" cy="38100"/>
          </a:xfrm>
          <a:prstGeom prst="rect">
            <a:avLst/>
          </a:prstGeom>
          <a:solidFill>
            <a:srgbClr val="FBBF2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182E92D-8FA2-47F8-998D-CDEF2D8695B7}"/>
              </a:ext>
            </a:extLst>
          </p:cNvPr>
          <p:cNvSpPr txBox="1"/>
          <p:nvPr/>
        </p:nvSpPr>
        <p:spPr>
          <a:xfrm>
            <a:off x="64262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 dirty="0">
                <a:solidFill>
                  <a:srgbClr val="5EEAD4"/>
                </a:solidFill>
                <a:latin typeface="Inter"/>
              </a:rPr>
              <a:t>DIY VPN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368D8C2-632F-4D82-A5D3-00A27561344F}"/>
              </a:ext>
            </a:extLst>
          </p:cNvPr>
          <p:cNvSpPr txBox="1"/>
          <p:nvPr/>
        </p:nvSpPr>
        <p:spPr>
          <a:xfrm>
            <a:off x="64262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 dirty="0">
                <a:solidFill>
                  <a:srgbClr val="F9FAFB"/>
                </a:solidFill>
                <a:latin typeface="Space Grotesk"/>
              </a:rPr>
              <a:t>PiVPN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352FC3E-5425-4979-8DCF-48D2FCFE9542}"/>
              </a:ext>
            </a:extLst>
          </p:cNvPr>
          <p:cNvSpPr txBox="1"/>
          <p:nvPr/>
        </p:nvSpPr>
        <p:spPr>
          <a:xfrm>
            <a:off x="64262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Community installer for WireGuard on a Raspberry Pi. Solves the VPN setup, but stops there — no firewall, no IDS, no captive portal, no mode switching.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D5205AA-3E13-44EA-B15A-5D9877C71E3F}"/>
              </a:ext>
            </a:extLst>
          </p:cNvPr>
          <p:cNvSpPr/>
          <p:nvPr/>
        </p:nvSpPr>
        <p:spPr>
          <a:xfrm>
            <a:off x="89535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36064B4-BD6F-44E2-BAB6-778E481962F5}"/>
              </a:ext>
            </a:extLst>
          </p:cNvPr>
          <p:cNvSpPr/>
          <p:nvPr/>
        </p:nvSpPr>
        <p:spPr>
          <a:xfrm>
            <a:off x="8953500" y="2413000"/>
            <a:ext cx="2603500" cy="38100"/>
          </a:xfrm>
          <a:prstGeom prst="rect">
            <a:avLst/>
          </a:prstGeom>
          <a:solidFill>
            <a:srgbClr val="A78BFA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5D181FF-C212-49B5-A54A-1DB2A7240D54}"/>
              </a:ext>
            </a:extLst>
          </p:cNvPr>
          <p:cNvSpPr txBox="1"/>
          <p:nvPr/>
        </p:nvSpPr>
        <p:spPr>
          <a:xfrm>
            <a:off x="91567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 dirty="0">
                <a:solidFill>
                  <a:srgbClr val="5EEAD4"/>
                </a:solidFill>
                <a:latin typeface="Inter"/>
              </a:rPr>
              <a:t>DNS SINKHOLE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9117B6B-629B-4FFE-96A4-C9E4C0268DEB}"/>
              </a:ext>
            </a:extLst>
          </p:cNvPr>
          <p:cNvSpPr txBox="1"/>
          <p:nvPr/>
        </p:nvSpPr>
        <p:spPr>
          <a:xfrm>
            <a:off x="91567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 dirty="0">
                <a:solidFill>
                  <a:srgbClr val="F9FAFB"/>
                </a:solidFill>
                <a:latin typeface="Space Grotesk"/>
              </a:rPr>
              <a:t>Pi-hole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29D6524-990E-4DC6-B844-91922ADE1069}"/>
              </a:ext>
            </a:extLst>
          </p:cNvPr>
          <p:cNvSpPr txBox="1"/>
          <p:nvPr/>
        </p:nvSpPr>
        <p:spPr>
          <a:xfrm>
            <a:off x="91567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Network-wide ad and tracker blocker. We integrate it as one component of the inline pipeline rather than the whole product.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F28383A-7DE4-4744-89F0-793EF10E0053}"/>
              </a:ext>
            </a:extLst>
          </p:cNvPr>
          <p:cNvSpPr txBox="1"/>
          <p:nvPr/>
        </p:nvSpPr>
        <p:spPr>
          <a:xfrm>
            <a:off x="762000" y="6070600"/>
            <a:ext cx="10668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 i="1" dirty="0">
                <a:solidFill>
                  <a:srgbClr val="6B7280"/>
                </a:solidFill>
                <a:latin typeface="Inter"/>
              </a:rPr>
              <a:t>SafeHaven Pi composes ideas from each — open source, gateway form factor, integrated stack, mode-aware policy.</a:t>
            </a:r>
          </a:p>
        </p:txBody>
      </p:sp>
    </p:spTree>
    <p:extLst>
      <p:ext uri="{BB962C8B-B14F-4D97-AF65-F5344CB8AC3E}">
        <p14:creationId xmlns:p14="http://schemas.microsoft.com/office/powerpoint/2010/main" val="1940017253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9" grpId="0"/>
      <p:bldP spid="10" grpId="0"/>
      <p:bldP spid="11" grpId="0" animBg="1"/>
      <p:bldP spid="12" grpId="0" animBg="1"/>
      <p:bldP spid="13" grpId="0"/>
      <p:bldP spid="14" grpId="0"/>
      <p:bldP spid="15" grpId="0"/>
      <p:bldP spid="16" grpId="0" animBg="1"/>
      <p:bldP spid="17" grpId="0" animBg="1"/>
      <p:bldP spid="18" grpId="0"/>
      <p:bldP spid="19" grpId="0"/>
      <p:bldP spid="20" grpId="0"/>
      <p:bldP spid="21" grpId="0" animBg="1"/>
      <p:bldP spid="22" grpId="0" animBg="1"/>
      <p:bldP spid="23" grpId="0"/>
      <p:bldP spid="24" grpId="0"/>
      <p:bldP spid="2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61BA429-D95B-4D01-945F-23287DDBF891}"/>
              </a:ext>
            </a:extLst>
          </p:cNvPr>
          <p:cNvSpPr/>
          <p:nvPr/>
        </p:nvSpPr>
        <p:spPr>
          <a:xfrm>
            <a:off x="762000" y="457200"/>
            <a:ext cx="4064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F6C6F1-065F-42AD-B9E2-6B5EDE86B0EE}"/>
              </a:ext>
            </a:extLst>
          </p:cNvPr>
          <p:cNvSpPr txBox="1"/>
          <p:nvPr/>
        </p:nvSpPr>
        <p:spPr>
          <a:xfrm>
            <a:off x="762000" y="889000"/>
            <a:ext cx="8890000" cy="711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4400" b="1">
                <a:solidFill>
                  <a:srgbClr val="F9FAFB"/>
                </a:solidFill>
                <a:latin typeface="Space Grotesk"/>
              </a:rPr>
              <a:t>Critical Evaluation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1A0D6A-6DEA-46D0-9ADA-61F5F07D5702}"/>
              </a:ext>
            </a:extLst>
          </p:cNvPr>
          <p:cNvSpPr txBox="1"/>
          <p:nvPr/>
        </p:nvSpPr>
        <p:spPr>
          <a:xfrm>
            <a:off x="762000" y="1676400"/>
            <a:ext cx="10668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>
                <a:solidFill>
                  <a:srgbClr val="9CA3AF"/>
                </a:solidFill>
                <a:latin typeface="Inter"/>
              </a:rPr>
              <a:t>Holding the work to the standards we set for it.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865C7CD-7238-4E95-9E5D-794433514B00}"/>
              </a:ext>
            </a:extLst>
          </p:cNvPr>
          <p:cNvSpPr/>
          <p:nvPr/>
        </p:nvSpPr>
        <p:spPr>
          <a:xfrm>
            <a:off x="7620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67999E8-D42F-4B5E-845A-DD1E2FCCEEB9}"/>
              </a:ext>
            </a:extLst>
          </p:cNvPr>
          <p:cNvSpPr/>
          <p:nvPr/>
        </p:nvSpPr>
        <p:spPr>
          <a:xfrm>
            <a:off x="762000" y="2413000"/>
            <a:ext cx="26035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036FF6-0D14-450D-8A32-7030DFC65052}"/>
              </a:ext>
            </a:extLst>
          </p:cNvPr>
          <p:cNvSpPr txBox="1"/>
          <p:nvPr/>
        </p:nvSpPr>
        <p:spPr>
          <a:xfrm>
            <a:off x="9652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>
                <a:solidFill>
                  <a:srgbClr val="5EEAD4"/>
                </a:solidFill>
                <a:latin typeface="Inter"/>
              </a:rPr>
              <a:t>WHAT WORKED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5CFEE0B-5519-4A9F-819B-6032701F74EB}"/>
              </a:ext>
            </a:extLst>
          </p:cNvPr>
          <p:cNvSpPr txBox="1"/>
          <p:nvPr/>
        </p:nvSpPr>
        <p:spPr>
          <a:xfrm>
            <a:off x="9652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>
                <a:solidFill>
                  <a:srgbClr val="F9FAFB"/>
                </a:solidFill>
                <a:latin typeface="Space Grotesk"/>
              </a:rPr>
              <a:t>End-to-end pipeline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1C39F4E-0F23-4FA2-A9A4-67FAF3E0D423}"/>
              </a:ext>
            </a:extLst>
          </p:cNvPr>
          <p:cNvSpPr txBox="1"/>
          <p:nvPr/>
        </p:nvSpPr>
        <p:spPr>
          <a:xfrm>
            <a:off x="9652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>
                <a:solidFill>
                  <a:srgbClr val="9CA3AF"/>
                </a:solidFill>
                <a:latin typeface="Inter"/>
              </a:rPr>
              <a:t>Eight services agree on what a connected user is. The dashboard, the VPN tunnel, and the threat detection all share state. Demo proves it.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F1FADD5-26A3-424C-9FB9-CE67885CDC9C}"/>
              </a:ext>
            </a:extLst>
          </p:cNvPr>
          <p:cNvSpPr/>
          <p:nvPr/>
        </p:nvSpPr>
        <p:spPr>
          <a:xfrm>
            <a:off x="34925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CBE1830-B24F-40A0-8E60-F83BD0804C8F}"/>
              </a:ext>
            </a:extLst>
          </p:cNvPr>
          <p:cNvSpPr/>
          <p:nvPr/>
        </p:nvSpPr>
        <p:spPr>
          <a:xfrm>
            <a:off x="3492500" y="2413000"/>
            <a:ext cx="2603500" cy="38100"/>
          </a:xfrm>
          <a:prstGeom prst="rect">
            <a:avLst/>
          </a:prstGeom>
          <a:solidFill>
            <a:srgbClr val="F472B6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BC75557-025A-45DE-A8FF-368BE3A0BEC5}"/>
              </a:ext>
            </a:extLst>
          </p:cNvPr>
          <p:cNvSpPr txBox="1"/>
          <p:nvPr/>
        </p:nvSpPr>
        <p:spPr>
          <a:xfrm>
            <a:off x="36957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>
                <a:solidFill>
                  <a:srgbClr val="5EEAD4"/>
                </a:solidFill>
                <a:latin typeface="Inter"/>
              </a:rPr>
              <a:t>WHAT WORKED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6252A30-1769-420B-BDCC-5029E754E74D}"/>
              </a:ext>
            </a:extLst>
          </p:cNvPr>
          <p:cNvSpPr txBox="1"/>
          <p:nvPr/>
        </p:nvSpPr>
        <p:spPr>
          <a:xfrm>
            <a:off x="36957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>
                <a:solidFill>
                  <a:srgbClr val="F9FAFB"/>
                </a:solidFill>
                <a:latin typeface="Space Grotesk"/>
              </a:rPr>
              <a:t>Defensive scope held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FDAE942-7786-49BE-A3DC-A4136B143195}"/>
              </a:ext>
            </a:extLst>
          </p:cNvPr>
          <p:cNvSpPr txBox="1"/>
          <p:nvPr/>
        </p:nvSpPr>
        <p:spPr>
          <a:xfrm>
            <a:off x="36957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>
                <a:solidFill>
                  <a:srgbClr val="9CA3AF"/>
                </a:solidFill>
                <a:latin typeface="Inter"/>
              </a:rPr>
              <a:t>No feature crept across the line into pen-testing territory. The keypair bug was caught and fixed in-flight — the scope discipline made that catch possible.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4B06F17-D28A-4275-8F61-E423CA51B085}"/>
              </a:ext>
            </a:extLst>
          </p:cNvPr>
          <p:cNvSpPr/>
          <p:nvPr/>
        </p:nvSpPr>
        <p:spPr>
          <a:xfrm>
            <a:off x="62230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C34AF63-C45B-4B89-AD70-CF23758EE141}"/>
              </a:ext>
            </a:extLst>
          </p:cNvPr>
          <p:cNvSpPr/>
          <p:nvPr/>
        </p:nvSpPr>
        <p:spPr>
          <a:xfrm>
            <a:off x="6223000" y="2413000"/>
            <a:ext cx="2603500" cy="38100"/>
          </a:xfrm>
          <a:prstGeom prst="rect">
            <a:avLst/>
          </a:prstGeom>
          <a:solidFill>
            <a:srgbClr val="FBBF2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182E92D-8FA2-47F8-998D-CDEF2D8695B7}"/>
              </a:ext>
            </a:extLst>
          </p:cNvPr>
          <p:cNvSpPr txBox="1"/>
          <p:nvPr/>
        </p:nvSpPr>
        <p:spPr>
          <a:xfrm>
            <a:off x="64262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>
                <a:solidFill>
                  <a:srgbClr val="F472B6"/>
                </a:solidFill>
                <a:latin typeface="Inter"/>
              </a:rPr>
              <a:t>WHAT FELL SHORT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368D8C2-632F-4D82-A5D3-00A27561344F}"/>
              </a:ext>
            </a:extLst>
          </p:cNvPr>
          <p:cNvSpPr txBox="1"/>
          <p:nvPr/>
        </p:nvSpPr>
        <p:spPr>
          <a:xfrm>
            <a:off x="64262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>
                <a:solidFill>
                  <a:srgbClr val="F9FAFB"/>
                </a:solidFill>
                <a:latin typeface="Space Grotesk"/>
              </a:rPr>
              <a:t>Business Mode is partial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352FC3E-5425-4979-8DCF-48D2FCFE9542}"/>
              </a:ext>
            </a:extLst>
          </p:cNvPr>
          <p:cNvSpPr txBox="1"/>
          <p:nvPr/>
        </p:nvSpPr>
        <p:spPr>
          <a:xfrm>
            <a:off x="64262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>
                <a:solidFill>
                  <a:srgbClr val="9CA3AF"/>
                </a:solidFill>
                <a:latin typeface="Inter"/>
              </a:rPr>
              <a:t>User management is real, but per-user kernel-level traffic isolation is simulated. We documented it in KNOWN_ISSUES.md rather than hiding it.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D5205AA-3E13-44EA-B15A-5D9877C71E3F}"/>
              </a:ext>
            </a:extLst>
          </p:cNvPr>
          <p:cNvSpPr/>
          <p:nvPr/>
        </p:nvSpPr>
        <p:spPr>
          <a:xfrm>
            <a:off x="89535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36064B4-BD6F-44E2-BAB6-778E481962F5}"/>
              </a:ext>
            </a:extLst>
          </p:cNvPr>
          <p:cNvSpPr/>
          <p:nvPr/>
        </p:nvSpPr>
        <p:spPr>
          <a:xfrm>
            <a:off x="8953500" y="2413000"/>
            <a:ext cx="2603500" cy="38100"/>
          </a:xfrm>
          <a:prstGeom prst="rect">
            <a:avLst/>
          </a:prstGeom>
          <a:solidFill>
            <a:srgbClr val="A78BFA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5D181FF-C212-49B5-A54A-1DB2A7240D54}"/>
              </a:ext>
            </a:extLst>
          </p:cNvPr>
          <p:cNvSpPr txBox="1"/>
          <p:nvPr/>
        </p:nvSpPr>
        <p:spPr>
          <a:xfrm>
            <a:off x="91567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>
                <a:solidFill>
                  <a:srgbClr val="F472B6"/>
                </a:solidFill>
                <a:latin typeface="Inter"/>
              </a:rPr>
              <a:t>WHAT FELL SHORT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9117B6B-629B-4FFE-96A4-C9E4C0268DEB}"/>
              </a:ext>
            </a:extLst>
          </p:cNvPr>
          <p:cNvSpPr txBox="1"/>
          <p:nvPr/>
        </p:nvSpPr>
        <p:spPr>
          <a:xfrm>
            <a:off x="91567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>
                <a:solidFill>
                  <a:srgbClr val="F9FAFB"/>
                </a:solidFill>
                <a:latin typeface="Space Grotesk"/>
              </a:rPr>
              <a:t>No automated tests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29D6524-990E-4DC6-B844-91922ADE1069}"/>
              </a:ext>
            </a:extLst>
          </p:cNvPr>
          <p:cNvSpPr txBox="1"/>
          <p:nvPr/>
        </p:nvSpPr>
        <p:spPr>
          <a:xfrm>
            <a:off x="91567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>
                <a:solidFill>
                  <a:srgbClr val="9CA3AF"/>
                </a:solidFill>
                <a:latin typeface="Inter"/>
              </a:rPr>
              <a:t>Verification was manual: connect a phone, watch the dashboard. A test harness would have caught regressions earlier and is the first thing we'd add in v2.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F28383A-7DE4-4744-89F0-793EF10E0053}"/>
              </a:ext>
            </a:extLst>
          </p:cNvPr>
          <p:cNvSpPr txBox="1"/>
          <p:nvPr/>
        </p:nvSpPr>
        <p:spPr>
          <a:xfrm>
            <a:off x="762000" y="6070600"/>
            <a:ext cx="10668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 i="1">
                <a:solidFill>
                  <a:srgbClr val="6B7280"/>
                </a:solidFill>
                <a:latin typeface="Inter"/>
              </a:rPr>
              <a:t>Honest evaluation is part of the work — pretending the gaps don't exist is how a security project loses its credibility.</a:t>
            </a:r>
          </a:p>
        </p:txBody>
      </p:sp>
    </p:spTree>
    <p:extLst>
      <p:ext uri="{BB962C8B-B14F-4D97-AF65-F5344CB8AC3E}">
        <p14:creationId xmlns:p14="http://schemas.microsoft.com/office/powerpoint/2010/main" val="2515482287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9" grpId="0"/>
      <p:bldP spid="10" grpId="0"/>
      <p:bldP spid="11" grpId="0" animBg="1"/>
      <p:bldP spid="12" grpId="0" animBg="1"/>
      <p:bldP spid="13" grpId="0"/>
      <p:bldP spid="14" grpId="0"/>
      <p:bldP spid="15" grpId="0"/>
      <p:bldP spid="16" grpId="0" animBg="1"/>
      <p:bldP spid="17" grpId="0" animBg="1"/>
      <p:bldP spid="18" grpId="0"/>
      <p:bldP spid="19" grpId="0"/>
      <p:bldP spid="20" grpId="0"/>
      <p:bldP spid="21" grpId="0" animBg="1"/>
      <p:bldP spid="22" grpId="0" animBg="1"/>
      <p:bldP spid="23" grpId="0"/>
      <p:bldP spid="24" grpId="0"/>
      <p:bldP spid="2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2ECED62-1EC5-4C81-9F01-D6CA9B0A9CB6}"/>
              </a:ext>
            </a:extLst>
          </p:cNvPr>
          <p:cNvSpPr/>
          <p:nvPr/>
        </p:nvSpPr>
        <p:spPr>
          <a:xfrm>
            <a:off x="762000" y="457200"/>
            <a:ext cx="4064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AD01A5-50A1-487D-A0FB-1E91F002E7D9}"/>
              </a:ext>
            </a:extLst>
          </p:cNvPr>
          <p:cNvSpPr txBox="1"/>
          <p:nvPr/>
        </p:nvSpPr>
        <p:spPr>
          <a:xfrm>
            <a:off x="762000" y="889000"/>
            <a:ext cx="8890000" cy="711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4400" b="1">
                <a:solidFill>
                  <a:srgbClr val="F9FAFB"/>
                </a:solidFill>
                <a:latin typeface="Space Grotesk"/>
              </a:rPr>
              <a:t>What It Doesn't Do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90AB2F-C987-4DCC-851B-06654ECD69FA}"/>
              </a:ext>
            </a:extLst>
          </p:cNvPr>
          <p:cNvSpPr txBox="1"/>
          <p:nvPr/>
        </p:nvSpPr>
        <p:spPr>
          <a:xfrm>
            <a:off x="762000" y="1676400"/>
            <a:ext cx="10668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>
                <a:solidFill>
                  <a:srgbClr val="9CA3AF"/>
                </a:solidFill>
                <a:latin typeface="Inter"/>
              </a:rPr>
              <a:t>Honest scope. Where the device stops, and what we'd improve.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B9E9481-198E-4824-9173-D9DDD39A955B}"/>
              </a:ext>
            </a:extLst>
          </p:cNvPr>
          <p:cNvSpPr/>
          <p:nvPr/>
        </p:nvSpPr>
        <p:spPr>
          <a:xfrm>
            <a:off x="762000" y="2540000"/>
            <a:ext cx="5207000" cy="17145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8C62ECE-884A-4046-A5D4-B12F2CFAA878}"/>
              </a:ext>
            </a:extLst>
          </p:cNvPr>
          <p:cNvSpPr/>
          <p:nvPr/>
        </p:nvSpPr>
        <p:spPr>
          <a:xfrm>
            <a:off x="762000" y="2540000"/>
            <a:ext cx="38100" cy="1714500"/>
          </a:xfrm>
          <a:prstGeom prst="rect">
            <a:avLst/>
          </a:prstGeom>
          <a:solidFill>
            <a:srgbClr val="FBBF2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3A08052-978D-4877-A065-E2ECBF63543D}"/>
              </a:ext>
            </a:extLst>
          </p:cNvPr>
          <p:cNvSpPr txBox="1"/>
          <p:nvPr/>
        </p:nvSpPr>
        <p:spPr>
          <a:xfrm>
            <a:off x="1066800" y="2768600"/>
            <a:ext cx="4597400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700" b="1">
                <a:solidFill>
                  <a:srgbClr val="F9FAFB"/>
                </a:solidFill>
                <a:latin typeface="Space Grotesk"/>
              </a:rPr>
              <a:t>Suricata signatures don't auto-update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1103E93-791B-4885-8D2A-E935E6AD873E}"/>
              </a:ext>
            </a:extLst>
          </p:cNvPr>
          <p:cNvSpPr txBox="1"/>
          <p:nvPr/>
        </p:nvSpPr>
        <p:spPr>
          <a:xfrm>
            <a:off x="1066800" y="3149600"/>
            <a:ext cx="4597400" cy="1016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>
                <a:solidFill>
                  <a:srgbClr val="9CA3AF"/>
                </a:solidFill>
                <a:latin typeface="Inter"/>
              </a:rPr>
              <a:t>Privacy decision — auto-update would mean phoning home, which contradicts the project's principles. Detection coverage drifts without a manual refresh.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29A8-A00B-4B08-ACFC-4976D5DBC0E8}"/>
              </a:ext>
            </a:extLst>
          </p:cNvPr>
          <p:cNvSpPr/>
          <p:nvPr/>
        </p:nvSpPr>
        <p:spPr>
          <a:xfrm>
            <a:off x="6223000" y="2540000"/>
            <a:ext cx="5207000" cy="17145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BC9B448-7707-49E6-B06E-2A9B02A8D15D}"/>
              </a:ext>
            </a:extLst>
          </p:cNvPr>
          <p:cNvSpPr/>
          <p:nvPr/>
        </p:nvSpPr>
        <p:spPr>
          <a:xfrm>
            <a:off x="6223000" y="2540000"/>
            <a:ext cx="38100" cy="1714500"/>
          </a:xfrm>
          <a:prstGeom prst="rect">
            <a:avLst/>
          </a:prstGeom>
          <a:solidFill>
            <a:srgbClr val="FBBF2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423AF2D-3FEC-4D3B-8E6B-D02B4FC1CF52}"/>
              </a:ext>
            </a:extLst>
          </p:cNvPr>
          <p:cNvSpPr txBox="1"/>
          <p:nvPr/>
        </p:nvSpPr>
        <p:spPr>
          <a:xfrm>
            <a:off x="6527800" y="2768600"/>
            <a:ext cx="4597400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700" b="1">
                <a:solidFill>
                  <a:srgbClr val="F9FAFB"/>
                </a:solidFill>
                <a:latin typeface="Space Grotesk"/>
              </a:rPr>
              <a:t>Business Mode traffic accounting is simulated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A5D0EF2-ECD1-4F4E-BA73-556B3DD2D053}"/>
              </a:ext>
            </a:extLst>
          </p:cNvPr>
          <p:cNvSpPr txBox="1"/>
          <p:nvPr/>
        </p:nvSpPr>
        <p:spPr>
          <a:xfrm>
            <a:off x="6527800" y="3149600"/>
            <a:ext cx="4597400" cy="1016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>
                <a:solidFill>
                  <a:srgbClr val="9CA3AF"/>
                </a:solidFill>
                <a:latin typeface="Inter"/>
              </a:rPr>
              <a:t>User management is real — login, sessions, admin actions all work. Per-user kernel-level traffic isolation is scoped for v2 (KNOWN_ISSUES.md).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7161F7E-B180-4059-8136-4353A20DA0CA}"/>
              </a:ext>
            </a:extLst>
          </p:cNvPr>
          <p:cNvSpPr/>
          <p:nvPr/>
        </p:nvSpPr>
        <p:spPr>
          <a:xfrm>
            <a:off x="762000" y="4406900"/>
            <a:ext cx="5207000" cy="17145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3346ADC-D639-47FE-9422-A195AE4149BB}"/>
              </a:ext>
            </a:extLst>
          </p:cNvPr>
          <p:cNvSpPr/>
          <p:nvPr/>
        </p:nvSpPr>
        <p:spPr>
          <a:xfrm>
            <a:off x="762000" y="4406900"/>
            <a:ext cx="38100" cy="1714500"/>
          </a:xfrm>
          <a:prstGeom prst="rect">
            <a:avLst/>
          </a:prstGeom>
          <a:solidFill>
            <a:srgbClr val="FBBF2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BDA8055-33CD-4B52-9AF0-31FCC1D6E555}"/>
              </a:ext>
            </a:extLst>
          </p:cNvPr>
          <p:cNvSpPr txBox="1"/>
          <p:nvPr/>
        </p:nvSpPr>
        <p:spPr>
          <a:xfrm>
            <a:off x="1066800" y="4635500"/>
            <a:ext cx="4597400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700" b="1">
                <a:solidFill>
                  <a:srgbClr val="F9FAFB"/>
                </a:solidFill>
                <a:latin typeface="Space Grotesk"/>
              </a:rPr>
              <a:t>SD card not encrypted at rest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F6D8CD0-ED6C-4A79-8E4E-EBAD34CF973F}"/>
              </a:ext>
            </a:extLst>
          </p:cNvPr>
          <p:cNvSpPr txBox="1"/>
          <p:nvPr/>
        </p:nvSpPr>
        <p:spPr>
          <a:xfrm>
            <a:off x="1066800" y="5016500"/>
            <a:ext cx="4597400" cy="1016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>
                <a:solidFill>
                  <a:srgbClr val="9CA3AF"/>
                </a:solidFill>
                <a:latin typeface="Inter"/>
              </a:rPr>
              <a:t>Physical access to a lost or stolen device recovers configuration state. Boot-time full-disk encryption is on the roadmap.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20DEF68-7B3C-40D4-A4C6-68DFE236273B}"/>
              </a:ext>
            </a:extLst>
          </p:cNvPr>
          <p:cNvSpPr txBox="1"/>
          <p:nvPr/>
        </p:nvSpPr>
        <p:spPr>
          <a:xfrm>
            <a:off x="762000" y="6324600"/>
            <a:ext cx="10668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 i="1">
                <a:solidFill>
                  <a:srgbClr val="6B7280"/>
                </a:solidFill>
                <a:latin typeface="Inter"/>
              </a:rPr>
              <a:t>Stating limits up front is part of being open-source. So is fixing them.</a:t>
            </a:r>
          </a:p>
        </p:txBody>
      </p:sp>
      <p:sp>
        <p:nvSpPr>
          <p:cNvPr id="100" name="Rectangle 99"/>
          <p:cNvSpPr/>
          <p:nvPr/>
        </p:nvSpPr>
        <p:spPr>
          <a:xfrm>
            <a:off x="6223000" y="4406900"/>
            <a:ext cx="5207000" cy="1714500"/>
          </a:xfrm>
          <a:prstGeom prst="rect">
            <a:avLst/>
          </a:prstGeom>
          <a:solidFill>
            <a:srgbClr val="161B22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1" name="Rectangle 100"/>
          <p:cNvSpPr/>
          <p:nvPr/>
        </p:nvSpPr>
        <p:spPr>
          <a:xfrm>
            <a:off x="6223000" y="4406900"/>
            <a:ext cx="38100" cy="1714500"/>
          </a:xfrm>
          <a:prstGeom prst="rect">
            <a:avLst/>
          </a:prstGeom>
          <a:solidFill>
            <a:srgbClr val="5EEAD4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2" name="TextBox 101"/>
          <p:cNvSpPr txBox="1"/>
          <p:nvPr/>
        </p:nvSpPr>
        <p:spPr>
          <a:xfrm>
            <a:off x="6527800" y="4635500"/>
            <a:ext cx="4597400" cy="33020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algn="l"/>
            <a:r>
              <a:rPr lang="en-GB" sz="1700" b="1" dirty="0">
                <a:solidFill>
                  <a:srgbClr val="F9FAFB"/>
                </a:solidFill>
                <a:latin typeface="Space Grotesk"/>
              </a:rPr>
              <a:t>Needs an upstream WiFi</a:t>
            </a:r>
          </a:p>
        </p:txBody>
      </p:sp>
      <p:sp>
        <p:nvSpPr>
          <p:cNvPr id="103" name="TextBox 102"/>
          <p:cNvSpPr txBox="1"/>
          <p:nvPr/>
        </p:nvSpPr>
        <p:spPr>
          <a:xfrm>
            <a:off x="6527800" y="5016500"/>
            <a:ext cx="4597400" cy="101600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No cellular uplink yet. SafeHaven still needs an existing WiFi or wired network to ride on, so it's not fully self-contained — adding a 4G/5G modem is on the roadmap.</a:t>
            </a:r>
          </a:p>
        </p:txBody>
      </p:sp>
    </p:spTree>
    <p:extLst>
      <p:ext uri="{BB962C8B-B14F-4D97-AF65-F5344CB8AC3E}">
        <p14:creationId xmlns:p14="http://schemas.microsoft.com/office/powerpoint/2010/main" val="3429223748"/>
      </p:ext>
    </p:extLst>
  </p:cSld>
  <p:clrMapOvr>
    <a:masterClrMapping/>
  </p:clrMapOvr>
  <p:transition spd="med">
    <p:fad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DA63AC3-76F8-4205-A399-2453B83DEB75}"/>
              </a:ext>
            </a:extLst>
          </p:cNvPr>
          <p:cNvSpPr/>
          <p:nvPr/>
        </p:nvSpPr>
        <p:spPr>
          <a:xfrm>
            <a:off x="762000" y="457200"/>
            <a:ext cx="4064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AF2607-3506-4560-8DFB-847C33D96212}"/>
              </a:ext>
            </a:extLst>
          </p:cNvPr>
          <p:cNvSpPr txBox="1"/>
          <p:nvPr/>
        </p:nvSpPr>
        <p:spPr>
          <a:xfrm>
            <a:off x="762000" y="889000"/>
            <a:ext cx="8890000" cy="711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4400" b="1" dirty="0">
                <a:solidFill>
                  <a:srgbClr val="F9FAFB"/>
                </a:solidFill>
                <a:latin typeface="Space Grotesk"/>
              </a:rPr>
              <a:t>Reflection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5D49A1-A6EB-47FA-88AF-1F79BB0B401F}"/>
              </a:ext>
            </a:extLst>
          </p:cNvPr>
          <p:cNvSpPr txBox="1"/>
          <p:nvPr/>
        </p:nvSpPr>
        <p:spPr>
          <a:xfrm>
            <a:off x="762000" y="1676400"/>
            <a:ext cx="10668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600" dirty="0">
                <a:solidFill>
                  <a:srgbClr val="9CA3AF"/>
                </a:solidFill>
                <a:latin typeface="Inter"/>
              </a:rPr>
              <a:t>As a team — what we learned, and how each of us contributed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F2F9590-5FEC-464F-A9E6-462C5C84B5B2}"/>
              </a:ext>
            </a:extLst>
          </p:cNvPr>
          <p:cNvSpPr/>
          <p:nvPr/>
        </p:nvSpPr>
        <p:spPr>
          <a:xfrm>
            <a:off x="762000" y="2540000"/>
            <a:ext cx="5207000" cy="1651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3AF648B-FAA9-49F8-AFB5-670B64E5F4CC}"/>
              </a:ext>
            </a:extLst>
          </p:cNvPr>
          <p:cNvSpPr/>
          <p:nvPr/>
        </p:nvSpPr>
        <p:spPr>
          <a:xfrm>
            <a:off x="762000" y="2540000"/>
            <a:ext cx="52070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40C436C-8CFA-494B-880A-532AAC0C0A3E}"/>
              </a:ext>
            </a:extLst>
          </p:cNvPr>
          <p:cNvSpPr txBox="1"/>
          <p:nvPr/>
        </p:nvSpPr>
        <p:spPr>
          <a:xfrm>
            <a:off x="1016000" y="2743200"/>
            <a:ext cx="25400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 dirty="0">
                <a:solidFill>
                  <a:srgbClr val="5EEAD4"/>
                </a:solidFill>
                <a:latin typeface="Inter"/>
              </a:rPr>
              <a:t>LESSON 01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835DB1E-F791-4E87-B74B-4479263B7DF1}"/>
              </a:ext>
            </a:extLst>
          </p:cNvPr>
          <p:cNvSpPr txBox="1"/>
          <p:nvPr/>
        </p:nvSpPr>
        <p:spPr>
          <a:xfrm>
            <a:off x="1016000" y="3022600"/>
            <a:ext cx="4699000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600" b="1" dirty="0">
                <a:solidFill>
                  <a:srgbClr val="F9FAFB"/>
                </a:solidFill>
                <a:latin typeface="Space Grotesk"/>
              </a:rPr>
              <a:t>Integrate, don't reinvent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B343264-FC8D-4EB8-B84A-4C44CA00E1F4}"/>
              </a:ext>
            </a:extLst>
          </p:cNvPr>
          <p:cNvSpPr txBox="1"/>
          <p:nvPr/>
        </p:nvSpPr>
        <p:spPr>
          <a:xfrm>
            <a:off x="1016000" y="3403600"/>
            <a:ext cx="4699000" cy="711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Eight proven open-source services beat one half-finished bespoke stack. The work was orchestration, not invention.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B651E8-7E56-46A7-840C-5EAC422B0B3A}"/>
              </a:ext>
            </a:extLst>
          </p:cNvPr>
          <p:cNvSpPr/>
          <p:nvPr/>
        </p:nvSpPr>
        <p:spPr>
          <a:xfrm>
            <a:off x="762000" y="4381500"/>
            <a:ext cx="5207000" cy="1651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33D5EF1-6D39-4C47-B775-3E89AB8F9283}"/>
              </a:ext>
            </a:extLst>
          </p:cNvPr>
          <p:cNvSpPr/>
          <p:nvPr/>
        </p:nvSpPr>
        <p:spPr>
          <a:xfrm>
            <a:off x="762000" y="4381500"/>
            <a:ext cx="52070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4B53180-23B6-495B-961C-62759E491B42}"/>
              </a:ext>
            </a:extLst>
          </p:cNvPr>
          <p:cNvSpPr txBox="1"/>
          <p:nvPr/>
        </p:nvSpPr>
        <p:spPr>
          <a:xfrm>
            <a:off x="1016000" y="4584700"/>
            <a:ext cx="25400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 dirty="0">
                <a:solidFill>
                  <a:srgbClr val="5EEAD4"/>
                </a:solidFill>
                <a:latin typeface="Inter"/>
              </a:rPr>
              <a:t>LESSON 02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236CBBA-FCCA-4C30-AF7B-60367BE8376D}"/>
              </a:ext>
            </a:extLst>
          </p:cNvPr>
          <p:cNvSpPr txBox="1"/>
          <p:nvPr/>
        </p:nvSpPr>
        <p:spPr>
          <a:xfrm>
            <a:off x="1016000" y="4864100"/>
            <a:ext cx="4699000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600" b="1" dirty="0">
                <a:solidFill>
                  <a:srgbClr val="F9FAFB"/>
                </a:solidFill>
                <a:latin typeface="Space Grotesk"/>
              </a:rPr>
              <a:t>Test on the hardware you ship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62B6EB0-B440-4121-A749-F75FBDEA49C5}"/>
              </a:ext>
            </a:extLst>
          </p:cNvPr>
          <p:cNvSpPr txBox="1"/>
          <p:nvPr/>
        </p:nvSpPr>
        <p:spPr>
          <a:xfrm>
            <a:off x="1016000" y="5245100"/>
            <a:ext cx="4699000" cy="711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Bugs that never appear on a laptop appear within minutes on a real Pi. Demo Friday on real silicon caught more issues than any code review.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2DE35A4-8404-49BC-8A77-36C23CB36FF7}"/>
              </a:ext>
            </a:extLst>
          </p:cNvPr>
          <p:cNvSpPr/>
          <p:nvPr/>
        </p:nvSpPr>
        <p:spPr>
          <a:xfrm>
            <a:off x="6223000" y="2540000"/>
            <a:ext cx="5207000" cy="3492500"/>
          </a:xfrm>
          <a:prstGeom prst="rect">
            <a:avLst/>
          </a:prstGeom>
          <a:solidFill>
            <a:srgbClr val="1F2937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11C2DFE-1BF6-4726-9D64-6CA8B3FF6125}"/>
              </a:ext>
            </a:extLst>
          </p:cNvPr>
          <p:cNvSpPr/>
          <p:nvPr/>
        </p:nvSpPr>
        <p:spPr>
          <a:xfrm>
            <a:off x="6223000" y="2540000"/>
            <a:ext cx="50800" cy="34925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7E9F7E9-A5D0-4E96-A861-1A5DCE6FAF44}"/>
              </a:ext>
            </a:extLst>
          </p:cNvPr>
          <p:cNvSpPr txBox="1"/>
          <p:nvPr/>
        </p:nvSpPr>
        <p:spPr>
          <a:xfrm>
            <a:off x="6477000" y="2743200"/>
            <a:ext cx="25400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 dirty="0">
                <a:solidFill>
                  <a:srgbClr val="5EEAD4"/>
                </a:solidFill>
                <a:latin typeface="Inter"/>
              </a:rPr>
              <a:t>CONTRIBUTIONS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D1B0897-0A65-4FC7-BB16-ECA042A5C35F}"/>
              </a:ext>
            </a:extLst>
          </p:cNvPr>
          <p:cNvSpPr txBox="1"/>
          <p:nvPr/>
        </p:nvSpPr>
        <p:spPr>
          <a:xfrm>
            <a:off x="6477000" y="3048000"/>
            <a:ext cx="4699000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>
              <a:lnSpc>
                <a:spcPts val="1700"/>
              </a:lnSpc>
              <a:spcAft>
                <a:spcPts val="200"/>
              </a:spcAft>
            </a:pPr>
            <a:r>
              <a:rPr lang="en-GB" sz="1300" b="1" dirty="0">
                <a:solidFill>
                  <a:srgbClr val="F9FAFB"/>
                </a:solidFill>
                <a:latin typeface="Space Grotesk"/>
              </a:rPr>
              <a:t>Orin · Backend &amp; Systems</a:t>
            </a:r>
          </a:p>
          <a:p>
            <a:pPr algn="l">
              <a:lnSpc>
                <a:spcPts val="1500"/>
              </a:lnSpc>
            </a:pPr>
            <a:r>
              <a:rPr lang="en-GB" sz="1200" dirty="0">
                <a:solidFill>
                  <a:srgbClr val="9CA3AF"/>
                </a:solidFill>
                <a:latin typeface="Inter"/>
              </a:rPr>
              <a:t>Built and integrated the eight-service inline pipeline. Owned the Flask backend, mode-switching logic, and Pi deployment. Reviewed every PR.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D292C1B-529D-43C0-9AEF-286FC57D12BA}"/>
              </a:ext>
            </a:extLst>
          </p:cNvPr>
          <p:cNvSpPr txBox="1"/>
          <p:nvPr/>
        </p:nvSpPr>
        <p:spPr>
          <a:xfrm>
            <a:off x="6477000" y="3911600"/>
            <a:ext cx="4699000" cy="1397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>
              <a:lnSpc>
                <a:spcPts val="1700"/>
              </a:lnSpc>
              <a:spcAft>
                <a:spcPts val="200"/>
              </a:spcAft>
            </a:pPr>
            <a:r>
              <a:rPr lang="en-GB" sz="1300" b="1" dirty="0">
                <a:solidFill>
                  <a:srgbClr val="F9FAFB"/>
                </a:solidFill>
                <a:latin typeface="Space Grotesk"/>
              </a:rPr>
              <a:t>Sohaan · Frontend &amp; UX</a:t>
            </a:r>
          </a:p>
          <a:p>
            <a:pPr algn="l">
              <a:lnSpc>
                <a:spcPts val="1500"/>
              </a:lnSpc>
              <a:spcAft>
                <a:spcPts val="400"/>
              </a:spcAft>
            </a:pPr>
            <a:r>
              <a:rPr lang="en-GB" sz="1200" dirty="0">
                <a:solidFill>
                  <a:srgbClr val="9CA3AF"/>
                </a:solidFill>
                <a:latin typeface="Inter"/>
              </a:rPr>
              <a:t>Designed and built every screen — dashboard, captive portal, admin panel, device manager. Mobile-responsive throughout.</a:t>
            </a:r>
          </a:p>
          <a:p>
            <a:pPr algn="l">
              <a:lnSpc>
                <a:spcPts val="1700"/>
              </a:lnSpc>
              <a:spcAft>
                <a:spcPts val="200"/>
              </a:spcAft>
            </a:pPr>
            <a:r>
              <a:rPr lang="en-GB" sz="1300" b="1" dirty="0">
                <a:solidFill>
                  <a:srgbClr val="F9FAFB"/>
                </a:solidFill>
                <a:latin typeface="Space Grotesk"/>
              </a:rPr>
              <a:t>Mathew · Research &amp; Documentation</a:t>
            </a:r>
          </a:p>
          <a:p>
            <a:pPr algn="l">
              <a:lnSpc>
                <a:spcPts val="1500"/>
              </a:lnSpc>
            </a:pPr>
            <a:r>
              <a:rPr lang="en-GB" sz="1200" dirty="0">
                <a:solidFill>
                  <a:srgbClr val="9CA3AF"/>
                </a:solidFill>
                <a:latin typeface="Inter"/>
              </a:rPr>
              <a:t>Threat-landscape research, defensive-vs-offensive scoping, and all written documentation including the threat model.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C1D25BB-9433-404F-A9D4-524F98D32D41}"/>
              </a:ext>
            </a:extLst>
          </p:cNvPr>
          <p:cNvSpPr txBox="1"/>
          <p:nvPr/>
        </p:nvSpPr>
        <p:spPr>
          <a:xfrm>
            <a:off x="6477000" y="5486400"/>
            <a:ext cx="4699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 i="1" dirty="0">
                <a:solidFill>
                  <a:srgbClr val="6B7280"/>
                </a:solidFill>
                <a:latin typeface="Inter"/>
              </a:rPr>
              <a:t>Three lanes, no merge wars, one shipped product.</a:t>
            </a:r>
          </a:p>
        </p:txBody>
      </p:sp>
    </p:spTree>
    <p:extLst>
      <p:ext uri="{BB962C8B-B14F-4D97-AF65-F5344CB8AC3E}">
        <p14:creationId xmlns:p14="http://schemas.microsoft.com/office/powerpoint/2010/main" val="2090061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med" p14:dur="600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8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6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24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32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8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16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24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32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8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16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24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32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9" grpId="0"/>
      <p:bldP spid="10" grpId="0"/>
      <p:bldP spid="11" grpId="0" animBg="1"/>
      <p:bldP spid="12" grpId="0" animBg="1"/>
      <p:bldP spid="13" grpId="0"/>
      <p:bldP spid="14" grpId="0"/>
      <p:bldP spid="15" grpId="0"/>
      <p:bldP spid="16" grpId="0" animBg="1"/>
      <p:bldP spid="17" grpId="0" animBg="1"/>
      <p:bldP spid="18" grpId="0"/>
      <p:bldP spid="19" grpId="0"/>
      <p:bldP spid="20" grpId="0"/>
      <p:bldP spid="2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9B67365-F289-400E-B192-6313C5D9CA79}"/>
              </a:ext>
            </a:extLst>
          </p:cNvPr>
          <p:cNvSpPr/>
          <p:nvPr/>
        </p:nvSpPr>
        <p:spPr>
          <a:xfrm>
            <a:off x="762000" y="457200"/>
            <a:ext cx="4064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6B3021-9D67-45A5-9795-AED7EADD17F3}"/>
              </a:ext>
            </a:extLst>
          </p:cNvPr>
          <p:cNvSpPr txBox="1"/>
          <p:nvPr/>
        </p:nvSpPr>
        <p:spPr>
          <a:xfrm>
            <a:off x="762000" y="889000"/>
            <a:ext cx="10160000" cy="711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4400" b="1" dirty="0">
                <a:solidFill>
                  <a:srgbClr val="F9FAFB"/>
                </a:solidFill>
                <a:latin typeface="Space Grotesk"/>
              </a:rPr>
              <a:t>Future Considerations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815DFD-84CF-4C7D-8138-53531AE111EE}"/>
              </a:ext>
            </a:extLst>
          </p:cNvPr>
          <p:cNvSpPr txBox="1"/>
          <p:nvPr/>
        </p:nvSpPr>
        <p:spPr>
          <a:xfrm>
            <a:off x="762000" y="1676400"/>
            <a:ext cx="10668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600" dirty="0">
                <a:solidFill>
                  <a:srgbClr val="9CA3AF"/>
                </a:solidFill>
                <a:latin typeface="Inter"/>
              </a:rPr>
              <a:t>Three roadmap items — each closes a gap from the previous slide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71E6BEE-B4EF-4CC7-A3BF-A60AC5064297}"/>
              </a:ext>
            </a:extLst>
          </p:cNvPr>
          <p:cNvSpPr/>
          <p:nvPr/>
        </p:nvSpPr>
        <p:spPr>
          <a:xfrm>
            <a:off x="762000" y="2540000"/>
            <a:ext cx="3556000" cy="3048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8239699-85FF-4BF0-94F7-A247829C37D6}"/>
              </a:ext>
            </a:extLst>
          </p:cNvPr>
          <p:cNvSpPr/>
          <p:nvPr/>
        </p:nvSpPr>
        <p:spPr>
          <a:xfrm>
            <a:off x="762000" y="2540000"/>
            <a:ext cx="35560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D178D59-1795-4B37-9C26-A75DE709FB35}"/>
              </a:ext>
            </a:extLst>
          </p:cNvPr>
          <p:cNvSpPr txBox="1"/>
          <p:nvPr/>
        </p:nvSpPr>
        <p:spPr>
          <a:xfrm>
            <a:off x="1066800" y="2819400"/>
            <a:ext cx="2946400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>
                <a:solidFill>
                  <a:srgbClr val="F9FAFB"/>
                </a:solidFill>
                <a:latin typeface="Space Grotesk"/>
              </a:rPr>
              <a:t>Real per-user WireGuard provisioning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4E07E1C-726E-4388-8FC3-AD5C1192FCEA}"/>
              </a:ext>
            </a:extLst>
          </p:cNvPr>
          <p:cNvSpPr/>
          <p:nvPr/>
        </p:nvSpPr>
        <p:spPr>
          <a:xfrm>
            <a:off x="1066800" y="3683000"/>
            <a:ext cx="381000" cy="12700"/>
          </a:xfrm>
          <a:prstGeom prst="rect">
            <a:avLst/>
          </a:prstGeom>
          <a:solidFill>
            <a:srgbClr val="6B728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6AFC5C3-27A3-4D34-8DA6-BE3145913BFE}"/>
              </a:ext>
            </a:extLst>
          </p:cNvPr>
          <p:cNvSpPr txBox="1"/>
          <p:nvPr/>
        </p:nvSpPr>
        <p:spPr>
          <a:xfrm>
            <a:off x="1066800" y="3911600"/>
            <a:ext cx="2946400" cy="1524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>
              <a:lnSpc>
                <a:spcPts val="1500"/>
              </a:lnSpc>
              <a:spcAft>
                <a:spcPts val="400"/>
              </a:spcAft>
            </a:pPr>
            <a:r>
              <a:rPr lang="en-GB" sz="1300" dirty="0">
                <a:solidFill>
                  <a:srgbClr val="9CA3AF"/>
                </a:solidFill>
                <a:latin typeface="Inter"/>
              </a:rPr>
              <a:t>Replace the simulated traffic-accounting layer with per-peer kernel-level isolation between users — same UI, real isolation underneath.</a:t>
            </a:r>
          </a:p>
          <a:p>
            <a:pPr algn="l">
              <a:lnSpc>
                <a:spcPts val="1300"/>
              </a:lnSpc>
            </a:pPr>
            <a:r>
              <a:rPr lang="en-GB" sz="1100" b="1" dirty="0">
                <a:solidFill>
                  <a:srgbClr val="5EEAD4"/>
                </a:solidFill>
                <a:latin typeface="Inter"/>
              </a:rPr>
              <a:t>CLOSES: </a:t>
            </a:r>
            <a:r>
              <a:rPr lang="en-GB" sz="1100" dirty="0">
                <a:solidFill>
                  <a:srgbClr val="9CA3AF"/>
                </a:solidFill>
                <a:latin typeface="Inter"/>
              </a:rPr>
              <a:t>Business Mode partial isolation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B24CD3-902A-4B57-A0E2-96B3E38856D5}"/>
              </a:ext>
            </a:extLst>
          </p:cNvPr>
          <p:cNvSpPr/>
          <p:nvPr/>
        </p:nvSpPr>
        <p:spPr>
          <a:xfrm>
            <a:off x="4445000" y="2540000"/>
            <a:ext cx="3556000" cy="3048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22A061-85A5-40BC-9C46-3E84DC2BF869}"/>
              </a:ext>
            </a:extLst>
          </p:cNvPr>
          <p:cNvSpPr/>
          <p:nvPr/>
        </p:nvSpPr>
        <p:spPr>
          <a:xfrm>
            <a:off x="4445000" y="2540000"/>
            <a:ext cx="35560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1B70EA1-CFD2-4390-B11B-6CB6AE23CBF6}"/>
              </a:ext>
            </a:extLst>
          </p:cNvPr>
          <p:cNvSpPr txBox="1"/>
          <p:nvPr/>
        </p:nvSpPr>
        <p:spPr>
          <a:xfrm>
            <a:off x="4749800" y="2819400"/>
            <a:ext cx="2946400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>
                <a:solidFill>
                  <a:srgbClr val="F9FAFB"/>
                </a:solidFill>
                <a:latin typeface="Space Grotesk"/>
              </a:rPr>
              <a:t>Cellular uplink (4G / 5G)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B32F8F9-3B63-4472-A004-509E15C3FF89}"/>
              </a:ext>
            </a:extLst>
          </p:cNvPr>
          <p:cNvSpPr/>
          <p:nvPr/>
        </p:nvSpPr>
        <p:spPr>
          <a:xfrm>
            <a:off x="4749800" y="3683000"/>
            <a:ext cx="381000" cy="12700"/>
          </a:xfrm>
          <a:prstGeom prst="rect">
            <a:avLst/>
          </a:prstGeom>
          <a:solidFill>
            <a:srgbClr val="6B728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03CCB76-9356-404E-A209-56C2A0C1DBF0}"/>
              </a:ext>
            </a:extLst>
          </p:cNvPr>
          <p:cNvSpPr txBox="1"/>
          <p:nvPr/>
        </p:nvSpPr>
        <p:spPr>
          <a:xfrm>
            <a:off x="4749800" y="3911600"/>
            <a:ext cx="2946400" cy="1524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>
              <a:lnSpc>
                <a:spcPts val="1500"/>
              </a:lnSpc>
              <a:spcAft>
                <a:spcPts val="400"/>
              </a:spcAft>
            </a:pPr>
            <a:r>
              <a:rPr lang="en-GB" sz="1300" dirty="0">
                <a:solidFill>
                  <a:srgbClr val="9CA3AF"/>
                </a:solidFill>
                <a:latin typeface="Inter"/>
              </a:rPr>
              <a:t>Add a 4G/5G modem so SafeHaven runs anywhere with cell coverage. No more depending on the very networks we're defending against.</a:t>
            </a:r>
          </a:p>
          <a:p>
            <a:pPr algn="l">
              <a:lnSpc>
                <a:spcPts val="1300"/>
              </a:lnSpc>
            </a:pPr>
            <a:r>
              <a:rPr lang="en-GB" sz="1100" b="1" dirty="0">
                <a:solidFill>
                  <a:srgbClr val="5EEAD4"/>
                </a:solidFill>
                <a:latin typeface="Inter"/>
              </a:rPr>
              <a:t>CLOSES: </a:t>
            </a:r>
            <a:r>
              <a:rPr lang="en-GB" sz="1100" dirty="0">
                <a:solidFill>
                  <a:srgbClr val="9CA3AF"/>
                </a:solidFill>
                <a:latin typeface="Inter"/>
              </a:rPr>
              <a:t>Upstream-WiFi dependency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883C5D2-2CC4-4AAE-BC75-135FEA20E7A4}"/>
              </a:ext>
            </a:extLst>
          </p:cNvPr>
          <p:cNvSpPr/>
          <p:nvPr/>
        </p:nvSpPr>
        <p:spPr>
          <a:xfrm>
            <a:off x="8128000" y="2540000"/>
            <a:ext cx="3556000" cy="3048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B11CC60-AFF7-418D-B1CF-858D67864575}"/>
              </a:ext>
            </a:extLst>
          </p:cNvPr>
          <p:cNvSpPr/>
          <p:nvPr/>
        </p:nvSpPr>
        <p:spPr>
          <a:xfrm>
            <a:off x="8128000" y="2540000"/>
            <a:ext cx="35560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D6C24FB-632F-462E-A2FD-43636D96A1D3}"/>
              </a:ext>
            </a:extLst>
          </p:cNvPr>
          <p:cNvSpPr txBox="1"/>
          <p:nvPr/>
        </p:nvSpPr>
        <p:spPr>
          <a:xfrm>
            <a:off x="8432800" y="2819400"/>
            <a:ext cx="2946400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>
                <a:solidFill>
                  <a:srgbClr val="F9FAFB"/>
                </a:solidFill>
                <a:latin typeface="Space Grotesk"/>
              </a:rPr>
              <a:t>Full-disk encryption with boot-time unlock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BE5FCED-5282-4453-A979-E3A844D69051}"/>
              </a:ext>
            </a:extLst>
          </p:cNvPr>
          <p:cNvSpPr/>
          <p:nvPr/>
        </p:nvSpPr>
        <p:spPr>
          <a:xfrm>
            <a:off x="8432800" y="3683000"/>
            <a:ext cx="381000" cy="12700"/>
          </a:xfrm>
          <a:prstGeom prst="rect">
            <a:avLst/>
          </a:prstGeom>
          <a:solidFill>
            <a:srgbClr val="6B7280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707DDAA-ECC5-4377-A7E5-67926F515AF5}"/>
              </a:ext>
            </a:extLst>
          </p:cNvPr>
          <p:cNvSpPr txBox="1"/>
          <p:nvPr/>
        </p:nvSpPr>
        <p:spPr>
          <a:xfrm>
            <a:off x="8432800" y="3911600"/>
            <a:ext cx="2946400" cy="1524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>
              <a:lnSpc>
                <a:spcPts val="1500"/>
              </a:lnSpc>
              <a:spcAft>
                <a:spcPts val="400"/>
              </a:spcAft>
            </a:pPr>
            <a:r>
              <a:rPr lang="en-GB" sz="1300" dirty="0">
                <a:solidFill>
                  <a:srgbClr val="9CA3AF"/>
                </a:solidFill>
                <a:latin typeface="Inter"/>
              </a:rPr>
              <a:t>LUKS volume on the SD card with a passphrase or hardware key at boot. Lose the device, lose nothing.</a:t>
            </a:r>
          </a:p>
          <a:p>
            <a:pPr algn="l">
              <a:lnSpc>
                <a:spcPts val="1300"/>
              </a:lnSpc>
            </a:pPr>
            <a:r>
              <a:rPr lang="en-GB" sz="1100" b="1" dirty="0">
                <a:solidFill>
                  <a:srgbClr val="5EEAD4"/>
                </a:solidFill>
                <a:latin typeface="Inter"/>
              </a:rPr>
              <a:t>CLOSES: </a:t>
            </a:r>
            <a:r>
              <a:rPr lang="en-GB" sz="1100" dirty="0">
                <a:solidFill>
                  <a:srgbClr val="9CA3AF"/>
                </a:solidFill>
                <a:latin typeface="Inter"/>
              </a:rPr>
              <a:t>SD card unencrypted at rest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B7B04B3-B2A0-4FE1-B71C-94F639D120DF}"/>
              </a:ext>
            </a:extLst>
          </p:cNvPr>
          <p:cNvSpPr txBox="1"/>
          <p:nvPr/>
        </p:nvSpPr>
        <p:spPr>
          <a:xfrm>
            <a:off x="762000" y="5969000"/>
            <a:ext cx="10668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 i="1">
                <a:solidFill>
                  <a:srgbClr val="6B7280"/>
                </a:solidFill>
                <a:latin typeface="Inter"/>
              </a:rPr>
              <a:t>Contributions welcome — issues, pull requests, forks all open at the repo.</a:t>
            </a:r>
          </a:p>
        </p:txBody>
      </p:sp>
    </p:spTree>
    <p:extLst>
      <p:ext uri="{BB962C8B-B14F-4D97-AF65-F5344CB8AC3E}">
        <p14:creationId xmlns:p14="http://schemas.microsoft.com/office/powerpoint/2010/main" val="2566791735"/>
      </p:ext>
    </p:extLst>
  </p:cSld>
  <p:clrMapOvr>
    <a:masterClrMapping/>
  </p:clrMapOvr>
  <p:transition spd="med">
    <p:fad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61BA429-D95B-4D01-945F-23287DDBF891}"/>
              </a:ext>
            </a:extLst>
          </p:cNvPr>
          <p:cNvSpPr/>
          <p:nvPr/>
        </p:nvSpPr>
        <p:spPr>
          <a:xfrm>
            <a:off x="762000" y="457200"/>
            <a:ext cx="4064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F6C6F1-065F-42AD-B9E2-6B5EDE86B0EE}"/>
              </a:ext>
            </a:extLst>
          </p:cNvPr>
          <p:cNvSpPr txBox="1"/>
          <p:nvPr/>
        </p:nvSpPr>
        <p:spPr>
          <a:xfrm>
            <a:off x="762000" y="889000"/>
            <a:ext cx="8890000" cy="711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4400" b="1" dirty="0">
                <a:solidFill>
                  <a:srgbClr val="F9FAFB"/>
                </a:solidFill>
                <a:latin typeface="Space Grotesk"/>
              </a:rPr>
              <a:t>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1A0D6A-6DEA-46D0-9ADA-61F5F07D5702}"/>
              </a:ext>
            </a:extLst>
          </p:cNvPr>
          <p:cNvSpPr txBox="1"/>
          <p:nvPr/>
        </p:nvSpPr>
        <p:spPr>
          <a:xfrm>
            <a:off x="762000" y="1676400"/>
            <a:ext cx="10668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600" dirty="0">
                <a:solidFill>
                  <a:srgbClr val="9CA3AF"/>
                </a:solidFill>
                <a:latin typeface="Inter"/>
              </a:rPr>
              <a:t>Four takeaways from twenty-five minutes of SafeHaven Pi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865C7CD-7238-4E95-9E5D-794433514B00}"/>
              </a:ext>
            </a:extLst>
          </p:cNvPr>
          <p:cNvSpPr/>
          <p:nvPr/>
        </p:nvSpPr>
        <p:spPr>
          <a:xfrm>
            <a:off x="7620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67999E8-D42F-4B5E-845A-DD1E2FCCEEB9}"/>
              </a:ext>
            </a:extLst>
          </p:cNvPr>
          <p:cNvSpPr/>
          <p:nvPr/>
        </p:nvSpPr>
        <p:spPr>
          <a:xfrm>
            <a:off x="762000" y="2413000"/>
            <a:ext cx="26035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036FF6-0D14-450D-8A32-7030DFC65052}"/>
              </a:ext>
            </a:extLst>
          </p:cNvPr>
          <p:cNvSpPr txBox="1"/>
          <p:nvPr/>
        </p:nvSpPr>
        <p:spPr>
          <a:xfrm>
            <a:off x="9652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 dirty="0">
                <a:solidFill>
                  <a:srgbClr val="5EEAD4"/>
                </a:solidFill>
                <a:latin typeface="Inter"/>
              </a:rPr>
              <a:t>01 · CHALLENGE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5CFEE0B-5519-4A9F-819B-6032701F74EB}"/>
              </a:ext>
            </a:extLst>
          </p:cNvPr>
          <p:cNvSpPr txBox="1"/>
          <p:nvPr/>
        </p:nvSpPr>
        <p:spPr>
          <a:xfrm>
            <a:off x="9652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 dirty="0">
                <a:solidFill>
                  <a:srgbClr val="F9FAFB"/>
                </a:solidFill>
                <a:latin typeface="Space Grotesk"/>
              </a:rPr>
              <a:t>The threat is current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1C39F4E-0F23-4FA2-A9A4-67FAF3E0D423}"/>
              </a:ext>
            </a:extLst>
          </p:cNvPr>
          <p:cNvSpPr txBox="1"/>
          <p:nvPr/>
        </p:nvSpPr>
        <p:spPr>
          <a:xfrm>
            <a:off x="9652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Evil-twin WiFi attacks, metadata leakage, and unverifiable "no-logs" claims are 2025 problems, not historic ones.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F1FADD5-26A3-424C-9FB9-CE67885CDC9C}"/>
              </a:ext>
            </a:extLst>
          </p:cNvPr>
          <p:cNvSpPr/>
          <p:nvPr/>
        </p:nvSpPr>
        <p:spPr>
          <a:xfrm>
            <a:off x="34925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CBE1830-B24F-40A0-8E60-F83BD0804C8F}"/>
              </a:ext>
            </a:extLst>
          </p:cNvPr>
          <p:cNvSpPr/>
          <p:nvPr/>
        </p:nvSpPr>
        <p:spPr>
          <a:xfrm>
            <a:off x="3492500" y="2413000"/>
            <a:ext cx="2603500" cy="38100"/>
          </a:xfrm>
          <a:prstGeom prst="rect">
            <a:avLst/>
          </a:prstGeom>
          <a:solidFill>
            <a:srgbClr val="F472B6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BC75557-025A-45DE-A8FF-368BE3A0BEC5}"/>
              </a:ext>
            </a:extLst>
          </p:cNvPr>
          <p:cNvSpPr txBox="1"/>
          <p:nvPr/>
        </p:nvSpPr>
        <p:spPr>
          <a:xfrm>
            <a:off x="36957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 dirty="0">
                <a:solidFill>
                  <a:srgbClr val="5EEAD4"/>
                </a:solidFill>
                <a:latin typeface="Inter"/>
              </a:rPr>
              <a:t>02 · APPROACH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6252A30-1769-420B-BDCC-5029E754E74D}"/>
              </a:ext>
            </a:extLst>
          </p:cNvPr>
          <p:cNvSpPr txBox="1"/>
          <p:nvPr/>
        </p:nvSpPr>
        <p:spPr>
          <a:xfrm>
            <a:off x="36957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 dirty="0">
                <a:solidFill>
                  <a:srgbClr val="F9FAFB"/>
                </a:solidFill>
                <a:latin typeface="Space Grotesk"/>
              </a:rPr>
              <a:t>Integrate, don't reinvent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FDAE942-7786-49BE-A3DC-A4136B143195}"/>
              </a:ext>
            </a:extLst>
          </p:cNvPr>
          <p:cNvSpPr txBox="1"/>
          <p:nvPr/>
        </p:nvSpPr>
        <p:spPr>
          <a:xfrm>
            <a:off x="36957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Eight proven open-source services composed into one coherent inline pipeline, governed by four threat-model-driven modes.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4B06F17-D28A-4275-8F61-E423CA51B085}"/>
              </a:ext>
            </a:extLst>
          </p:cNvPr>
          <p:cNvSpPr/>
          <p:nvPr/>
        </p:nvSpPr>
        <p:spPr>
          <a:xfrm>
            <a:off x="62230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C34AF63-C45B-4B89-AD70-CF23758EE141}"/>
              </a:ext>
            </a:extLst>
          </p:cNvPr>
          <p:cNvSpPr/>
          <p:nvPr/>
        </p:nvSpPr>
        <p:spPr>
          <a:xfrm>
            <a:off x="6223000" y="2413000"/>
            <a:ext cx="2603500" cy="38100"/>
          </a:xfrm>
          <a:prstGeom prst="rect">
            <a:avLst/>
          </a:prstGeom>
          <a:solidFill>
            <a:srgbClr val="FBBF2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182E92D-8FA2-47F8-998D-CDEF2D8695B7}"/>
              </a:ext>
            </a:extLst>
          </p:cNvPr>
          <p:cNvSpPr txBox="1"/>
          <p:nvPr/>
        </p:nvSpPr>
        <p:spPr>
          <a:xfrm>
            <a:off x="64262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 dirty="0">
                <a:solidFill>
                  <a:srgbClr val="5EEAD4"/>
                </a:solidFill>
                <a:latin typeface="Inter"/>
              </a:rPr>
              <a:t>03 · EVIDENCE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368D8C2-632F-4D82-A5D3-00A27561344F}"/>
              </a:ext>
            </a:extLst>
          </p:cNvPr>
          <p:cNvSpPr txBox="1"/>
          <p:nvPr/>
        </p:nvSpPr>
        <p:spPr>
          <a:xfrm>
            <a:off x="64262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 dirty="0">
                <a:solidFill>
                  <a:srgbClr val="F9FAFB"/>
                </a:solidFill>
                <a:latin typeface="Space Grotesk"/>
              </a:rPr>
              <a:t>We built and ran it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352FC3E-5425-4979-8DCF-48D2FCFE9542}"/>
              </a:ext>
            </a:extLst>
          </p:cNvPr>
          <p:cNvSpPr txBox="1"/>
          <p:nvPr/>
        </p:nvSpPr>
        <p:spPr>
          <a:xfrm>
            <a:off x="64262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Working hardware, end-to-end live demo, GPLv3 source on GitHub. Honest about Business Mode's partial isolation and the missing test harness.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D5205AA-3E13-44EA-B15A-5D9877C71E3F}"/>
              </a:ext>
            </a:extLst>
          </p:cNvPr>
          <p:cNvSpPr/>
          <p:nvPr/>
        </p:nvSpPr>
        <p:spPr>
          <a:xfrm>
            <a:off x="8953500" y="2413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36064B4-BD6F-44E2-BAB6-778E481962F5}"/>
              </a:ext>
            </a:extLst>
          </p:cNvPr>
          <p:cNvSpPr/>
          <p:nvPr/>
        </p:nvSpPr>
        <p:spPr>
          <a:xfrm>
            <a:off x="8953500" y="2413000"/>
            <a:ext cx="2603500" cy="38100"/>
          </a:xfrm>
          <a:prstGeom prst="rect">
            <a:avLst/>
          </a:prstGeom>
          <a:solidFill>
            <a:srgbClr val="A78BFA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5D181FF-C212-49B5-A54A-1DB2A7240D54}"/>
              </a:ext>
            </a:extLst>
          </p:cNvPr>
          <p:cNvSpPr txBox="1"/>
          <p:nvPr/>
        </p:nvSpPr>
        <p:spPr>
          <a:xfrm>
            <a:off x="9156700" y="26162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 dirty="0">
                <a:solidFill>
                  <a:srgbClr val="5EEAD4"/>
                </a:solidFill>
                <a:latin typeface="Inter"/>
              </a:rPr>
              <a:t>04 · IMPACT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9117B6B-629B-4FFE-96A4-C9E4C0268DEB}"/>
              </a:ext>
            </a:extLst>
          </p:cNvPr>
          <p:cNvSpPr txBox="1"/>
          <p:nvPr/>
        </p:nvSpPr>
        <p:spPr>
          <a:xfrm>
            <a:off x="9156700" y="2921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 dirty="0">
                <a:solidFill>
                  <a:srgbClr val="F9FAFB"/>
                </a:solidFill>
                <a:latin typeface="Space Grotesk"/>
              </a:rPr>
              <a:t>Why it matters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29D6524-990E-4DC6-B844-91922ADE1069}"/>
              </a:ext>
            </a:extLst>
          </p:cNvPr>
          <p:cNvSpPr txBox="1"/>
          <p:nvPr/>
        </p:nvSpPr>
        <p:spPr>
          <a:xfrm>
            <a:off x="9156700" y="3429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User-owned privacy is achievable on £200 of off-the-shelf hardware. The barrier was never cost — it was the absence of an integrated open stack.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F28383A-7DE4-4744-89F0-793EF10E0053}"/>
              </a:ext>
            </a:extLst>
          </p:cNvPr>
          <p:cNvSpPr txBox="1"/>
          <p:nvPr/>
        </p:nvSpPr>
        <p:spPr>
          <a:xfrm>
            <a:off x="762000" y="6070600"/>
            <a:ext cx="10668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 i="1" dirty="0">
                <a:solidFill>
                  <a:srgbClr val="6B7280"/>
                </a:solidFill>
                <a:latin typeface="Inter"/>
              </a:rPr>
              <a:t>github.com/safehaven-pi · GPLv3 · v1.0-alpha</a:t>
            </a:r>
          </a:p>
        </p:txBody>
      </p:sp>
    </p:spTree>
    <p:extLst>
      <p:ext uri="{BB962C8B-B14F-4D97-AF65-F5344CB8AC3E}">
        <p14:creationId xmlns:p14="http://schemas.microsoft.com/office/powerpoint/2010/main" val="181028227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9" grpId="0"/>
      <p:bldP spid="10" grpId="0"/>
      <p:bldP spid="11" grpId="0" animBg="1"/>
      <p:bldP spid="12" grpId="0" animBg="1"/>
      <p:bldP spid="13" grpId="0"/>
      <p:bldP spid="14" grpId="0"/>
      <p:bldP spid="15" grpId="0"/>
      <p:bldP spid="16" grpId="0" animBg="1"/>
      <p:bldP spid="17" grpId="0" animBg="1"/>
      <p:bldP spid="18" grpId="0"/>
      <p:bldP spid="19" grpId="0"/>
      <p:bldP spid="20" grpId="0"/>
      <p:bldP spid="21" grpId="0" animBg="1"/>
      <p:bldP spid="22" grpId="0" animBg="1"/>
      <p:bldP spid="23" grpId="0"/>
      <p:bldP spid="24" grpId="0"/>
      <p:bldP spid="2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61BA429-D95B-4D01-945F-23287DDBF891}"/>
              </a:ext>
            </a:extLst>
          </p:cNvPr>
          <p:cNvSpPr/>
          <p:nvPr/>
        </p:nvSpPr>
        <p:spPr>
          <a:xfrm>
            <a:off x="762000" y="457200"/>
            <a:ext cx="4064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F6C6F1-065F-42AD-B9E2-6B5EDE86B0EE}"/>
              </a:ext>
            </a:extLst>
          </p:cNvPr>
          <p:cNvSpPr txBox="1"/>
          <p:nvPr/>
        </p:nvSpPr>
        <p:spPr>
          <a:xfrm>
            <a:off x="762000" y="889000"/>
            <a:ext cx="8890000" cy="711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4400" b="1" dirty="0">
                <a:solidFill>
                  <a:srgbClr val="F9FAFB"/>
                </a:solidFill>
                <a:latin typeface="Space Grotesk"/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1A0D6A-6DEA-46D0-9ADA-61F5F07D5702}"/>
              </a:ext>
            </a:extLst>
          </p:cNvPr>
          <p:cNvSpPr txBox="1"/>
          <p:nvPr/>
        </p:nvSpPr>
        <p:spPr>
          <a:xfrm>
            <a:off x="762000" y="1676400"/>
            <a:ext cx="10668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600" dirty="0">
                <a:solidFill>
                  <a:srgbClr val="9CA3AF"/>
                </a:solidFill>
                <a:latin typeface="Inter"/>
              </a:rPr>
              <a:t>Sources cited in this presentation (IEEE format)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865C7CD-7238-4E95-9E5D-794433514B00}"/>
              </a:ext>
            </a:extLst>
          </p:cNvPr>
          <p:cNvSpPr/>
          <p:nvPr/>
        </p:nvSpPr>
        <p:spPr>
          <a:xfrm>
            <a:off x="-12700000" y="-12700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67999E8-D42F-4B5E-845A-DD1E2FCCEEB9}"/>
              </a:ext>
            </a:extLst>
          </p:cNvPr>
          <p:cNvSpPr/>
          <p:nvPr/>
        </p:nvSpPr>
        <p:spPr>
          <a:xfrm>
            <a:off x="-12700000" y="-12700000"/>
            <a:ext cx="26035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036FF6-0D14-450D-8A32-7030DFC65052}"/>
              </a:ext>
            </a:extLst>
          </p:cNvPr>
          <p:cNvSpPr txBox="1"/>
          <p:nvPr/>
        </p:nvSpPr>
        <p:spPr>
          <a:xfrm>
            <a:off x="-12700000" y="-127000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 dirty="0">
                <a:solidFill>
                  <a:srgbClr val="5EEAD4"/>
                </a:solidFill>
                <a:latin typeface="Inter"/>
              </a:rPr>
              <a:t>01 · NETWORK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5CFEE0B-5519-4A9F-819B-6032701F74EB}"/>
              </a:ext>
            </a:extLst>
          </p:cNvPr>
          <p:cNvSpPr txBox="1"/>
          <p:nvPr/>
        </p:nvSpPr>
        <p:spPr>
          <a:xfrm>
            <a:off x="-12700000" y="-12700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 dirty="0">
                <a:solidFill>
                  <a:srgbClr val="F9FAFB"/>
                </a:solidFill>
                <a:latin typeface="Space Grotesk"/>
              </a:rPr>
              <a:t>Network exposure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1C39F4E-0F23-4FA2-A9A4-67FAF3E0D423}"/>
              </a:ext>
            </a:extLst>
          </p:cNvPr>
          <p:cNvSpPr txBox="1"/>
          <p:nvPr/>
        </p:nvSpPr>
        <p:spPr>
          <a:xfrm>
            <a:off x="762000" y="2286000"/>
            <a:ext cx="10668000" cy="4064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marL="342900" indent="-342900" algn="l">
              <a:lnSpc>
                <a:spcPts val="1300"/>
              </a:lnSpc>
              <a:spcAft>
                <a:spcPts val="200"/>
              </a:spcAft>
              <a:buNone/>
            </a:pPr>
            <a:r>
              <a:rPr lang="en-GB" sz="1100" b="1" dirty="0">
                <a:solidFill>
                  <a:srgbClr val="F9FAFB"/>
                </a:solidFill>
                <a:latin typeface="Inter"/>
              </a:rPr>
              <a:t>[1]  </a:t>
            </a:r>
            <a:r>
              <a:rPr lang="en-GB" sz="1100" dirty="0">
                <a:solidFill>
                  <a:srgbClr val="9CA3AF"/>
                </a:solidFill>
                <a:latin typeface="Inter"/>
              </a:rPr>
              <a:t>Australian Federal Police, "WA man jailed for stealing intimate material and using 'evil twin' WiFi networks," </a:t>
            </a:r>
            <a:r>
              <a:rPr lang="en-GB" sz="1100" i="1" dirty="0">
                <a:solidFill>
                  <a:srgbClr val="9CA3AF"/>
                </a:solidFill>
                <a:latin typeface="Inter"/>
              </a:rPr>
              <a:t>afp.gov.au</a:t>
            </a:r>
            <a:r>
              <a:rPr lang="en-GB" sz="1100" dirty="0">
                <a:solidFill>
                  <a:srgbClr val="9CA3AF"/>
                </a:solidFill>
                <a:latin typeface="Inter"/>
              </a:rPr>
              <a:t>, 28 Nov. 2025.</a:t>
            </a:r>
          </a:p>
          <a:p>
            <a:pPr marL="342900" indent="-342900" algn="l">
              <a:lnSpc>
                <a:spcPts val="1300"/>
              </a:lnSpc>
              <a:spcAft>
                <a:spcPts val="200"/>
              </a:spcAft>
              <a:buNone/>
            </a:pPr>
            <a:r>
              <a:rPr lang="en-GB" sz="1100" b="1" dirty="0">
                <a:solidFill>
                  <a:srgbClr val="F9FAFB"/>
                </a:solidFill>
                <a:latin typeface="Inter"/>
              </a:rPr>
              <a:t>[2]  </a:t>
            </a:r>
            <a:r>
              <a:rPr lang="en-GB" sz="1100" dirty="0">
                <a:solidFill>
                  <a:srgbClr val="9CA3AF"/>
                </a:solidFill>
                <a:latin typeface="Inter"/>
              </a:rPr>
              <a:t>R. Dingledine, N. Mathewson, and P. Syverson, "Tor: the second-generation onion router," in </a:t>
            </a:r>
            <a:r>
              <a:rPr lang="en-GB" sz="1100" i="1" dirty="0">
                <a:solidFill>
                  <a:srgbClr val="9CA3AF"/>
                </a:solidFill>
                <a:latin typeface="Inter"/>
              </a:rPr>
              <a:t>Proc. 13th USENIX Security Symposium</a:t>
            </a:r>
            <a:r>
              <a:rPr lang="en-GB" sz="1100" dirty="0">
                <a:solidFill>
                  <a:srgbClr val="9CA3AF"/>
                </a:solidFill>
                <a:latin typeface="Inter"/>
              </a:rPr>
              <a:t>, San Diego, CA, USA, Aug. 2004, pp. 303-320.</a:t>
            </a:r>
          </a:p>
          <a:p>
            <a:pPr marL="342900" indent="-342900" algn="l">
              <a:lnSpc>
                <a:spcPts val="1300"/>
              </a:lnSpc>
              <a:spcAft>
                <a:spcPts val="200"/>
              </a:spcAft>
              <a:buNone/>
            </a:pPr>
            <a:r>
              <a:rPr lang="en-GB" sz="1100" b="1" dirty="0">
                <a:solidFill>
                  <a:srgbClr val="F9FAFB"/>
                </a:solidFill>
                <a:latin typeface="Inter"/>
              </a:rPr>
              <a:t>[3]  </a:t>
            </a:r>
            <a:r>
              <a:rPr lang="en-GB" sz="1100" dirty="0">
                <a:solidFill>
                  <a:srgbClr val="9CA3AF"/>
                </a:solidFill>
                <a:latin typeface="Inter"/>
              </a:rPr>
              <a:t>J. A. Donenfeld, "WireGuard: next generation kernel network tunnel," in </a:t>
            </a:r>
            <a:r>
              <a:rPr lang="en-GB" sz="1100" i="1" dirty="0">
                <a:solidFill>
                  <a:srgbClr val="9CA3AF"/>
                </a:solidFill>
                <a:latin typeface="Inter"/>
              </a:rPr>
              <a:t>Proc. Network and Distributed System Security Symposium (NDSS)</a:t>
            </a:r>
            <a:r>
              <a:rPr lang="en-GB" sz="1100" dirty="0">
                <a:solidFill>
                  <a:srgbClr val="9CA3AF"/>
                </a:solidFill>
                <a:latin typeface="Inter"/>
              </a:rPr>
              <a:t>, San Diego, CA, USA, Feb. 2017.</a:t>
            </a:r>
          </a:p>
          <a:p>
            <a:pPr marL="342900" indent="-342900" algn="l">
              <a:lnSpc>
                <a:spcPts val="1300"/>
              </a:lnSpc>
              <a:spcAft>
                <a:spcPts val="200"/>
              </a:spcAft>
              <a:buNone/>
            </a:pPr>
            <a:r>
              <a:rPr lang="en-GB" sz="1100" b="1" dirty="0">
                <a:solidFill>
                  <a:srgbClr val="F9FAFB"/>
                </a:solidFill>
                <a:latin typeface="Inter"/>
              </a:rPr>
              <a:t>[4]  </a:t>
            </a:r>
            <a:r>
              <a:rPr lang="en-GB" sz="1100" dirty="0">
                <a:solidFill>
                  <a:srgbClr val="9CA3AF"/>
                </a:solidFill>
                <a:latin typeface="Inter"/>
              </a:rPr>
              <a:t>Federal Bureau of Investigation, "Affidavit in support of criminal complaint, </a:t>
            </a:r>
            <a:r>
              <a:rPr lang="en-GB" sz="1100" i="1" dirty="0">
                <a:solidFill>
                  <a:srgbClr val="9CA3AF"/>
                </a:solidFill>
                <a:latin typeface="Inter"/>
              </a:rPr>
              <a:t>United States v. Lin</a:t>
            </a:r>
            <a:r>
              <a:rPr lang="en-GB" sz="1100" dirty="0">
                <a:solidFill>
                  <a:srgbClr val="9CA3AF"/>
                </a:solidFill>
                <a:latin typeface="Inter"/>
              </a:rPr>
              <a:t>," U.S. District Court, District of Massachusetts, Oct. 2017.</a:t>
            </a:r>
          </a:p>
          <a:p>
            <a:pPr marL="342900" indent="-342900" algn="l">
              <a:lnSpc>
                <a:spcPts val="1300"/>
              </a:lnSpc>
              <a:spcAft>
                <a:spcPts val="200"/>
              </a:spcAft>
              <a:buNone/>
            </a:pPr>
            <a:r>
              <a:rPr lang="en-GB" sz="1100" b="1" dirty="0">
                <a:solidFill>
                  <a:srgbClr val="F9FAFB"/>
                </a:solidFill>
                <a:latin typeface="Inter"/>
              </a:rPr>
              <a:t>[5]  </a:t>
            </a:r>
            <a:r>
              <a:rPr lang="en-GB" sz="1100" dirty="0">
                <a:solidFill>
                  <a:srgbClr val="9CA3AF"/>
                </a:solidFill>
                <a:latin typeface="Inter"/>
              </a:rPr>
              <a:t>Free Software Foundation, </a:t>
            </a:r>
            <a:r>
              <a:rPr lang="en-GB" sz="1100" i="1" dirty="0">
                <a:solidFill>
                  <a:srgbClr val="9CA3AF"/>
                </a:solidFill>
                <a:latin typeface="Inter"/>
              </a:rPr>
              <a:t>GNU General Public License, version 3</a:t>
            </a:r>
            <a:r>
              <a:rPr lang="en-GB" sz="1100" dirty="0">
                <a:solidFill>
                  <a:srgbClr val="9CA3AF"/>
                </a:solidFill>
                <a:latin typeface="Inter"/>
              </a:rPr>
              <a:t>, 29 Jun. 2007. [Online]. Available: gnu.org/licenses/gpl-3.0.html</a:t>
            </a:r>
          </a:p>
          <a:p>
            <a:pPr marL="342900" indent="-342900" algn="l">
              <a:lnSpc>
                <a:spcPts val="1300"/>
              </a:lnSpc>
              <a:spcAft>
                <a:spcPts val="200"/>
              </a:spcAft>
              <a:buNone/>
            </a:pPr>
            <a:r>
              <a:rPr lang="en-GB" sz="1100" b="1" dirty="0">
                <a:solidFill>
                  <a:srgbClr val="F9FAFB"/>
                </a:solidFill>
                <a:latin typeface="Inter"/>
              </a:rPr>
              <a:t>[6]  </a:t>
            </a:r>
            <a:r>
              <a:rPr lang="en-GB" sz="1100" dirty="0">
                <a:solidFill>
                  <a:srgbClr val="9CA3AF"/>
                </a:solidFill>
                <a:latin typeface="Inter"/>
              </a:rPr>
              <a:t>G. Greenwald, </a:t>
            </a:r>
            <a:r>
              <a:rPr lang="en-GB" sz="1100" i="1" dirty="0">
                <a:solidFill>
                  <a:srgbClr val="9CA3AF"/>
                </a:solidFill>
                <a:latin typeface="Inter"/>
              </a:rPr>
              <a:t>No Place to Hide: Edward Snowden, the NSA, and the U.S. Surveillance State</a:t>
            </a:r>
            <a:r>
              <a:rPr lang="en-GB" sz="1100" dirty="0">
                <a:solidFill>
                  <a:srgbClr val="9CA3AF"/>
                </a:solidFill>
                <a:latin typeface="Inter"/>
              </a:rPr>
              <a:t>. New York, NY, USA: Metropolitan Books, 2014.</a:t>
            </a:r>
          </a:p>
          <a:p>
            <a:pPr marL="342900" indent="-342900" algn="l">
              <a:lnSpc>
                <a:spcPts val="1300"/>
              </a:lnSpc>
              <a:spcAft>
                <a:spcPts val="200"/>
              </a:spcAft>
              <a:buNone/>
            </a:pPr>
            <a:r>
              <a:rPr lang="en-GB" sz="1100" b="1" dirty="0">
                <a:solidFill>
                  <a:srgbClr val="F9FAFB"/>
                </a:solidFill>
                <a:latin typeface="Inter"/>
              </a:rPr>
              <a:t>[7]  </a:t>
            </a:r>
            <a:r>
              <a:rPr lang="en-GB" sz="1100" dirty="0">
                <a:solidFill>
                  <a:srgbClr val="9CA3AF"/>
                </a:solidFill>
                <a:latin typeface="Inter"/>
              </a:rPr>
              <a:t>D. Lyon, "Surveillance, Snowden, and big data: capacities, consequences, critique," </a:t>
            </a:r>
            <a:r>
              <a:rPr lang="en-GB" sz="1100" i="1" dirty="0">
                <a:solidFill>
                  <a:srgbClr val="9CA3AF"/>
                </a:solidFill>
                <a:latin typeface="Inter"/>
              </a:rPr>
              <a:t>Big Data &amp; Society</a:t>
            </a:r>
            <a:r>
              <a:rPr lang="en-GB" sz="1100" dirty="0">
                <a:solidFill>
                  <a:srgbClr val="9CA3AF"/>
                </a:solidFill>
                <a:latin typeface="Inter"/>
              </a:rPr>
              <a:t>, vol. 1, no. 2, pp. 1-13, Jul. 2014.</a:t>
            </a:r>
          </a:p>
          <a:p>
            <a:pPr marL="342900" indent="-342900" algn="l">
              <a:lnSpc>
                <a:spcPts val="1300"/>
              </a:lnSpc>
              <a:spcAft>
                <a:spcPts val="200"/>
              </a:spcAft>
              <a:buNone/>
            </a:pPr>
            <a:r>
              <a:rPr lang="en-GB" sz="1100" b="1" dirty="0">
                <a:solidFill>
                  <a:srgbClr val="F9FAFB"/>
                </a:solidFill>
                <a:latin typeface="Inter"/>
              </a:rPr>
              <a:t>[8]  </a:t>
            </a:r>
            <a:r>
              <a:rPr lang="en-GB" sz="1100" dirty="0">
                <a:solidFill>
                  <a:srgbClr val="9CA3AF"/>
                </a:solidFill>
                <a:latin typeface="Inter"/>
              </a:rPr>
              <a:t>Open Web Application Security Project, </a:t>
            </a:r>
            <a:r>
              <a:rPr lang="en-GB" sz="1100" i="1" dirty="0">
                <a:solidFill>
                  <a:srgbClr val="9CA3AF"/>
                </a:solidFill>
                <a:latin typeface="Inter"/>
              </a:rPr>
              <a:t>OWASP Internet of Things Top 10</a:t>
            </a:r>
            <a:r>
              <a:rPr lang="en-GB" sz="1100" dirty="0">
                <a:solidFill>
                  <a:srgbClr val="9CA3AF"/>
                </a:solidFill>
                <a:latin typeface="Inter"/>
              </a:rPr>
              <a:t>, 2018. [Online]. Available: owasp.org/www-project-internet-of-things</a:t>
            </a:r>
          </a:p>
          <a:p>
            <a:pPr marL="342900" indent="-342900" algn="l">
              <a:lnSpc>
                <a:spcPts val="1300"/>
              </a:lnSpc>
              <a:spcAft>
                <a:spcPts val="200"/>
              </a:spcAft>
              <a:buNone/>
            </a:pPr>
            <a:r>
              <a:rPr lang="en-GB" sz="1100" b="1" dirty="0">
                <a:solidFill>
                  <a:srgbClr val="F9FAFB"/>
                </a:solidFill>
                <a:latin typeface="Inter"/>
              </a:rPr>
              <a:t>[9]  </a:t>
            </a:r>
            <a:r>
              <a:rPr lang="en-GB" sz="1100" dirty="0">
                <a:solidFill>
                  <a:srgbClr val="9CA3AF"/>
                </a:solidFill>
                <a:latin typeface="Inter"/>
              </a:rPr>
              <a:t>Pi-hole LLC, </a:t>
            </a:r>
            <a:r>
              <a:rPr lang="en-GB" sz="1100" i="1" dirty="0">
                <a:solidFill>
                  <a:srgbClr val="9CA3AF"/>
                </a:solidFill>
                <a:latin typeface="Inter"/>
              </a:rPr>
              <a:t>Pi-hole: Network-wide Ad Blocking</a:t>
            </a:r>
            <a:r>
              <a:rPr lang="en-GB" sz="1100" dirty="0">
                <a:solidFill>
                  <a:srgbClr val="9CA3AF"/>
                </a:solidFill>
                <a:latin typeface="Inter"/>
              </a:rPr>
              <a:t>. [Online]. Available: pi-hole.net</a:t>
            </a:r>
          </a:p>
          <a:p>
            <a:pPr marL="342900" indent="-342900" algn="l">
              <a:lnSpc>
                <a:spcPts val="1300"/>
              </a:lnSpc>
              <a:spcAft>
                <a:spcPts val="200"/>
              </a:spcAft>
              <a:buNone/>
            </a:pPr>
            <a:r>
              <a:rPr lang="en-GB" sz="1100" b="1" dirty="0">
                <a:solidFill>
                  <a:srgbClr val="F9FAFB"/>
                </a:solidFill>
                <a:latin typeface="Inter"/>
              </a:rPr>
              <a:t>[10]  </a:t>
            </a:r>
            <a:r>
              <a:rPr lang="en-GB" sz="1100" dirty="0">
                <a:solidFill>
                  <a:srgbClr val="9CA3AF"/>
                </a:solidFill>
                <a:latin typeface="Inter"/>
              </a:rPr>
              <a:t>Raspberry Pi Ltd., </a:t>
            </a:r>
            <a:r>
              <a:rPr lang="en-GB" sz="1100" i="1" dirty="0">
                <a:solidFill>
                  <a:srgbClr val="9CA3AF"/>
                </a:solidFill>
                <a:latin typeface="Inter"/>
              </a:rPr>
              <a:t>Raspberry Pi 5 Product Brief</a:t>
            </a:r>
            <a:r>
              <a:rPr lang="en-GB" sz="1100" dirty="0">
                <a:solidFill>
                  <a:srgbClr val="9CA3AF"/>
                </a:solidFill>
                <a:latin typeface="Inter"/>
              </a:rPr>
              <a:t>, 2023. [Online]. Available: datasheets.raspberrypi.com/rpi5</a:t>
            </a:r>
          </a:p>
          <a:p>
            <a:pPr marL="342900" indent="-342900" algn="l">
              <a:lnSpc>
                <a:spcPts val="1300"/>
              </a:lnSpc>
              <a:spcAft>
                <a:spcPts val="200"/>
              </a:spcAft>
              <a:buNone/>
            </a:pPr>
            <a:r>
              <a:rPr lang="en-GB" sz="1100" b="1" dirty="0">
                <a:solidFill>
                  <a:srgbClr val="F9FAFB"/>
                </a:solidFill>
                <a:latin typeface="Inter"/>
              </a:rPr>
              <a:t>[11]  </a:t>
            </a:r>
            <a:r>
              <a:rPr lang="en-GB" sz="1100" dirty="0">
                <a:solidFill>
                  <a:srgbClr val="9CA3AF"/>
                </a:solidFill>
                <a:latin typeface="Inter"/>
              </a:rPr>
              <a:t>S. Rose, O. Borchert, S. Mitchell, and S. Connelly, </a:t>
            </a:r>
            <a:r>
              <a:rPr lang="en-GB" sz="1100" i="1" dirty="0">
                <a:solidFill>
                  <a:srgbClr val="9CA3AF"/>
                </a:solidFill>
                <a:latin typeface="Inter"/>
              </a:rPr>
              <a:t>Zero Trust Architecture</a:t>
            </a:r>
            <a:r>
              <a:rPr lang="en-GB" sz="1100" dirty="0">
                <a:solidFill>
                  <a:srgbClr val="9CA3AF"/>
                </a:solidFill>
                <a:latin typeface="Inter"/>
              </a:rPr>
              <a:t>, NIST Special Publication 800-207, National Institute of Standards and Technology, Aug. 2020.</a:t>
            </a:r>
          </a:p>
          <a:p>
            <a:pPr marL="342900" indent="-342900" algn="l">
              <a:lnSpc>
                <a:spcPts val="1300"/>
              </a:lnSpc>
              <a:spcAft>
                <a:spcPts val="200"/>
              </a:spcAft>
              <a:buNone/>
            </a:pPr>
            <a:r>
              <a:rPr lang="en-GB" sz="1100" b="1" dirty="0">
                <a:solidFill>
                  <a:srgbClr val="F9FAFB"/>
                </a:solidFill>
                <a:latin typeface="Inter"/>
              </a:rPr>
              <a:t>[12]  </a:t>
            </a:r>
            <a:r>
              <a:rPr lang="en-GB" sz="1100" dirty="0">
                <a:solidFill>
                  <a:srgbClr val="9CA3AF"/>
                </a:solidFill>
                <a:latin typeface="Inter"/>
              </a:rPr>
              <a:t>Tails Project, </a:t>
            </a:r>
            <a:r>
              <a:rPr lang="en-GB" sz="1100" i="1" dirty="0">
                <a:solidFill>
                  <a:srgbClr val="9CA3AF"/>
                </a:solidFill>
                <a:latin typeface="Inter"/>
              </a:rPr>
              <a:t>Tails — The Amnesic Incognito Live System</a:t>
            </a:r>
            <a:r>
              <a:rPr lang="en-GB" sz="1100" dirty="0">
                <a:solidFill>
                  <a:srgbClr val="9CA3AF"/>
                </a:solidFill>
                <a:latin typeface="Inter"/>
              </a:rPr>
              <a:t>. [Online]. Available: tails.net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F1FADD5-26A3-424C-9FB9-CE67885CDC9C}"/>
              </a:ext>
            </a:extLst>
          </p:cNvPr>
          <p:cNvSpPr/>
          <p:nvPr/>
        </p:nvSpPr>
        <p:spPr>
          <a:xfrm>
            <a:off x="-12700000" y="-12700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CBE1830-B24F-40A0-8E60-F83BD0804C8F}"/>
              </a:ext>
            </a:extLst>
          </p:cNvPr>
          <p:cNvSpPr/>
          <p:nvPr/>
        </p:nvSpPr>
        <p:spPr>
          <a:xfrm>
            <a:off x="-12700000" y="-12700000"/>
            <a:ext cx="2603500" cy="38100"/>
          </a:xfrm>
          <a:prstGeom prst="rect">
            <a:avLst/>
          </a:prstGeom>
          <a:solidFill>
            <a:srgbClr val="F472B6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BC75557-025A-45DE-A8FF-368BE3A0BEC5}"/>
              </a:ext>
            </a:extLst>
          </p:cNvPr>
          <p:cNvSpPr txBox="1"/>
          <p:nvPr/>
        </p:nvSpPr>
        <p:spPr>
          <a:xfrm>
            <a:off x="-12700000" y="-127000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 dirty="0">
                <a:solidFill>
                  <a:srgbClr val="5EEAD4"/>
                </a:solidFill>
                <a:latin typeface="Inter"/>
              </a:rPr>
              <a:t>02 · TRUST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6252A30-1769-420B-BDCC-5029E754E74D}"/>
              </a:ext>
            </a:extLst>
          </p:cNvPr>
          <p:cNvSpPr txBox="1"/>
          <p:nvPr/>
        </p:nvSpPr>
        <p:spPr>
          <a:xfrm>
            <a:off x="-12700000" y="-12700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 dirty="0">
                <a:solidFill>
                  <a:srgbClr val="F9FAFB"/>
                </a:solidFill>
                <a:latin typeface="Space Grotesk"/>
              </a:rPr>
              <a:t>Provider trust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FDAE942-7786-49BE-A3DC-A4136B143195}"/>
              </a:ext>
            </a:extLst>
          </p:cNvPr>
          <p:cNvSpPr txBox="1"/>
          <p:nvPr/>
        </p:nvSpPr>
        <p:spPr>
          <a:xfrm>
            <a:off x="-12700000" y="-12700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"No-logs" is a marketing claim, not a technical guarantee. The user has no way to verify it from the outside.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4B06F17-D28A-4275-8F61-E423CA51B085}"/>
              </a:ext>
            </a:extLst>
          </p:cNvPr>
          <p:cNvSpPr/>
          <p:nvPr/>
        </p:nvSpPr>
        <p:spPr>
          <a:xfrm>
            <a:off x="-12700000" y="-12700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C34AF63-C45B-4B89-AD70-CF23758EE141}"/>
              </a:ext>
            </a:extLst>
          </p:cNvPr>
          <p:cNvSpPr/>
          <p:nvPr/>
        </p:nvSpPr>
        <p:spPr>
          <a:xfrm>
            <a:off x="-12700000" y="-12700000"/>
            <a:ext cx="2603500" cy="38100"/>
          </a:xfrm>
          <a:prstGeom prst="rect">
            <a:avLst/>
          </a:prstGeom>
          <a:solidFill>
            <a:srgbClr val="FBBF2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182E92D-8FA2-47F8-998D-CDEF2D8695B7}"/>
              </a:ext>
            </a:extLst>
          </p:cNvPr>
          <p:cNvSpPr txBox="1"/>
          <p:nvPr/>
        </p:nvSpPr>
        <p:spPr>
          <a:xfrm>
            <a:off x="-12700000" y="-127000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 dirty="0">
                <a:solidFill>
                  <a:srgbClr val="5EEAD4"/>
                </a:solidFill>
                <a:latin typeface="Inter"/>
              </a:rPr>
              <a:t>03 · DETECTION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368D8C2-632F-4D82-A5D3-00A27561344F}"/>
              </a:ext>
            </a:extLst>
          </p:cNvPr>
          <p:cNvSpPr txBox="1"/>
          <p:nvPr/>
        </p:nvSpPr>
        <p:spPr>
          <a:xfrm>
            <a:off x="-12700000" y="-12700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 dirty="0">
                <a:solidFill>
                  <a:srgbClr val="F9FAFB"/>
                </a:solidFill>
                <a:latin typeface="Space Grotesk"/>
              </a:rPr>
              <a:t>Blind spots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352FC3E-5425-4979-8DCF-48D2FCFE9542}"/>
              </a:ext>
            </a:extLst>
          </p:cNvPr>
          <p:cNvSpPr txBox="1"/>
          <p:nvPr/>
        </p:nvSpPr>
        <p:spPr>
          <a:xfrm>
            <a:off x="-12700000" y="-12700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Most consumer routers run no IDS, no honeypot and no centralised log. Compromise often goes unnoticed for months.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D5205AA-3E13-44EA-B15A-5D9877C71E3F}"/>
              </a:ext>
            </a:extLst>
          </p:cNvPr>
          <p:cNvSpPr/>
          <p:nvPr/>
        </p:nvSpPr>
        <p:spPr>
          <a:xfrm>
            <a:off x="-12700000" y="-12700000"/>
            <a:ext cx="2603500" cy="3429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36064B4-BD6F-44E2-BAB6-778E481962F5}"/>
              </a:ext>
            </a:extLst>
          </p:cNvPr>
          <p:cNvSpPr/>
          <p:nvPr/>
        </p:nvSpPr>
        <p:spPr>
          <a:xfrm>
            <a:off x="-12700000" y="-12700000"/>
            <a:ext cx="2603500" cy="38100"/>
          </a:xfrm>
          <a:prstGeom prst="rect">
            <a:avLst/>
          </a:prstGeom>
          <a:solidFill>
            <a:srgbClr val="A78BFA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5D181FF-C212-49B5-A54A-1DB2A7240D54}"/>
              </a:ext>
            </a:extLst>
          </p:cNvPr>
          <p:cNvSpPr txBox="1"/>
          <p:nvPr/>
        </p:nvSpPr>
        <p:spPr>
          <a:xfrm>
            <a:off x="-12700000" y="-12700000"/>
            <a:ext cx="21971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100" b="1" dirty="0">
                <a:solidFill>
                  <a:srgbClr val="5EEAD4"/>
                </a:solidFill>
                <a:latin typeface="Inter"/>
              </a:rPr>
              <a:t>04 · COST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9117B6B-629B-4FFE-96A4-C9E4C0268DEB}"/>
              </a:ext>
            </a:extLst>
          </p:cNvPr>
          <p:cNvSpPr txBox="1"/>
          <p:nvPr/>
        </p:nvSpPr>
        <p:spPr>
          <a:xfrm>
            <a:off x="-12700000" y="-12700000"/>
            <a:ext cx="21971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b="1" dirty="0">
                <a:solidFill>
                  <a:srgbClr val="F9FAFB"/>
                </a:solidFill>
                <a:latin typeface="Space Grotesk"/>
              </a:rPr>
              <a:t>Affordability gap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29D6524-990E-4DC6-B844-91922ADE1069}"/>
              </a:ext>
            </a:extLst>
          </p:cNvPr>
          <p:cNvSpPr txBox="1"/>
          <p:nvPr/>
        </p:nvSpPr>
        <p:spPr>
          <a:xfrm>
            <a:off x="-12700000" y="-12700000"/>
            <a:ext cx="2197100" cy="215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Per-user VPN subscriptions and hardware firewalls scale poorly for individuals, journalists and small offices.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F28383A-7DE4-4744-89F0-793EF10E0053}"/>
              </a:ext>
            </a:extLst>
          </p:cNvPr>
          <p:cNvSpPr txBox="1"/>
          <p:nvPr/>
        </p:nvSpPr>
        <p:spPr>
          <a:xfrm>
            <a:off x="-12700000" y="-12700000"/>
            <a:ext cx="10668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200" i="1" dirty="0">
                <a:solidFill>
                  <a:srgbClr val="6B7280"/>
                </a:solidFill>
                <a:latin typeface="Inter"/>
              </a:rPr>
              <a:t>Each obstacle maps to a SafeHaven design choice you'll see later in the deck.</a:t>
            </a:r>
          </a:p>
        </p:txBody>
      </p:sp>
    </p:spTree>
    <p:extLst>
      <p:ext uri="{BB962C8B-B14F-4D97-AF65-F5344CB8AC3E}">
        <p14:creationId xmlns:p14="http://schemas.microsoft.com/office/powerpoint/2010/main" val="354346559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9" grpId="0"/>
      <p:bldP spid="10" grpId="0"/>
      <p:bldP spid="11" grpId="0" animBg="1"/>
      <p:bldP spid="12" grpId="0" animBg="1"/>
      <p:bldP spid="13" grpId="0"/>
      <p:bldP spid="14" grpId="0"/>
      <p:bldP spid="15" grpId="0"/>
      <p:bldP spid="16" grpId="0" animBg="1"/>
      <p:bldP spid="17" grpId="0" animBg="1"/>
      <p:bldP spid="18" grpId="0"/>
      <p:bldP spid="19" grpId="0"/>
      <p:bldP spid="20" grpId="0"/>
      <p:bldP spid="21" grpId="0" animBg="1"/>
      <p:bldP spid="22" grpId="0" animBg="1"/>
      <p:bldP spid="23" grpId="0"/>
      <p:bldP spid="24" grpId="0"/>
      <p:bldP spid="2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E72554C-4022-4829-BE0F-0A3A5F653412}"/>
              </a:ext>
            </a:extLst>
          </p:cNvPr>
          <p:cNvSpPr/>
          <p:nvPr/>
        </p:nvSpPr>
        <p:spPr>
          <a:xfrm>
            <a:off x="762000" y="457200"/>
            <a:ext cx="406400" cy="381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4C9DDC-32FD-4F9D-B6DE-248BDC3E6DEE}"/>
              </a:ext>
            </a:extLst>
          </p:cNvPr>
          <p:cNvSpPr txBox="1"/>
          <p:nvPr/>
        </p:nvSpPr>
        <p:spPr>
          <a:xfrm>
            <a:off x="762000" y="889000"/>
            <a:ext cx="7620000" cy="7112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4400" b="1">
                <a:solidFill>
                  <a:srgbClr val="F9FAFB"/>
                </a:solidFill>
                <a:latin typeface="Space Grotesk"/>
              </a:rPr>
              <a:t>Thank You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9FADB3-1B8E-4DE9-801C-59888AF3DC7E}"/>
              </a:ext>
            </a:extLst>
          </p:cNvPr>
          <p:cNvSpPr txBox="1"/>
          <p:nvPr/>
        </p:nvSpPr>
        <p:spPr>
          <a:xfrm>
            <a:off x="762000" y="1676400"/>
            <a:ext cx="10668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600" dirty="0">
                <a:solidFill>
                  <a:srgbClr val="9CA3AF"/>
                </a:solidFill>
                <a:latin typeface="Inter"/>
              </a:rPr>
              <a:t>Three of us, three lanes, one shipped product.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A1319C7-0008-4B9E-81BB-B2CF541F5327}"/>
              </a:ext>
            </a:extLst>
          </p:cNvPr>
          <p:cNvSpPr/>
          <p:nvPr/>
        </p:nvSpPr>
        <p:spPr>
          <a:xfrm>
            <a:off x="762000" y="2540000"/>
            <a:ext cx="3556000" cy="1651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A98E8A9-1ACE-4FB3-8619-B77B30DEB585}"/>
              </a:ext>
            </a:extLst>
          </p:cNvPr>
          <p:cNvSpPr/>
          <p:nvPr/>
        </p:nvSpPr>
        <p:spPr>
          <a:xfrm>
            <a:off x="762000" y="2540000"/>
            <a:ext cx="50800" cy="16510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07E7465-441E-4ABC-953C-F9FFF895C8AC}"/>
              </a:ext>
            </a:extLst>
          </p:cNvPr>
          <p:cNvSpPr txBox="1"/>
          <p:nvPr/>
        </p:nvSpPr>
        <p:spPr>
          <a:xfrm>
            <a:off x="1066800" y="2768600"/>
            <a:ext cx="29464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2000" b="1" dirty="0">
                <a:solidFill>
                  <a:srgbClr val="F9FAFB"/>
                </a:solidFill>
                <a:latin typeface="Space Grotesk"/>
              </a:rPr>
              <a:t>Orin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9FDC5DB-988D-43AC-85F8-D87A2E9FA9D5}"/>
              </a:ext>
            </a:extLst>
          </p:cNvPr>
          <p:cNvSpPr txBox="1"/>
          <p:nvPr/>
        </p:nvSpPr>
        <p:spPr>
          <a:xfrm>
            <a:off x="1066800" y="3200400"/>
            <a:ext cx="2946400" cy="88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Backend, networking stack, mode-switching logic, every PR review.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31B3070-7CF9-42CB-BF42-DEB0314EE0A8}"/>
              </a:ext>
            </a:extLst>
          </p:cNvPr>
          <p:cNvSpPr/>
          <p:nvPr/>
        </p:nvSpPr>
        <p:spPr>
          <a:xfrm>
            <a:off x="4445000" y="2540000"/>
            <a:ext cx="3556000" cy="1651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8C4D620-9E90-4104-B0DE-65E0B89798C0}"/>
              </a:ext>
            </a:extLst>
          </p:cNvPr>
          <p:cNvSpPr/>
          <p:nvPr/>
        </p:nvSpPr>
        <p:spPr>
          <a:xfrm>
            <a:off x="4445000" y="2540000"/>
            <a:ext cx="50800" cy="16510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2E3792C-6D66-4CD5-89C9-A982E790A604}"/>
              </a:ext>
            </a:extLst>
          </p:cNvPr>
          <p:cNvSpPr txBox="1"/>
          <p:nvPr/>
        </p:nvSpPr>
        <p:spPr>
          <a:xfrm>
            <a:off x="4749800" y="2768600"/>
            <a:ext cx="29464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2000" b="1" dirty="0">
                <a:solidFill>
                  <a:srgbClr val="F9FAFB"/>
                </a:solidFill>
                <a:latin typeface="Space Grotesk"/>
              </a:rPr>
              <a:t>Sohaan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9630AE2-F265-4EDF-A9CC-A407C8465C96}"/>
              </a:ext>
            </a:extLst>
          </p:cNvPr>
          <p:cNvSpPr txBox="1"/>
          <p:nvPr/>
        </p:nvSpPr>
        <p:spPr>
          <a:xfrm>
            <a:off x="4749800" y="3200400"/>
            <a:ext cx="2946400" cy="88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Frontend and UX — every screen the user sees, mobile-responsive throughout.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2A68D18-62CE-469E-9D4F-312BBB271EC6}"/>
              </a:ext>
            </a:extLst>
          </p:cNvPr>
          <p:cNvSpPr/>
          <p:nvPr/>
        </p:nvSpPr>
        <p:spPr>
          <a:xfrm>
            <a:off x="8128000" y="2540000"/>
            <a:ext cx="3556000" cy="1651000"/>
          </a:xfrm>
          <a:prstGeom prst="rect">
            <a:avLst/>
          </a:prstGeom>
          <a:solidFill>
            <a:srgbClr val="161B22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0F81B30-7095-45CB-926C-7B1CAF11863D}"/>
              </a:ext>
            </a:extLst>
          </p:cNvPr>
          <p:cNvSpPr/>
          <p:nvPr/>
        </p:nvSpPr>
        <p:spPr>
          <a:xfrm>
            <a:off x="8128000" y="2540000"/>
            <a:ext cx="50800" cy="16510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DDE0A18-234C-4109-A95E-A603641E252C}"/>
              </a:ext>
            </a:extLst>
          </p:cNvPr>
          <p:cNvSpPr txBox="1"/>
          <p:nvPr/>
        </p:nvSpPr>
        <p:spPr>
          <a:xfrm>
            <a:off x="8432800" y="2768600"/>
            <a:ext cx="29464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2000" b="1" dirty="0">
                <a:solidFill>
                  <a:srgbClr val="F9FAFB"/>
                </a:solidFill>
                <a:latin typeface="Space Grotesk"/>
              </a:rPr>
              <a:t>Mathew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92D4380-A8D0-40F6-B935-2BCC881812E9}"/>
              </a:ext>
            </a:extLst>
          </p:cNvPr>
          <p:cNvSpPr txBox="1"/>
          <p:nvPr/>
        </p:nvSpPr>
        <p:spPr>
          <a:xfrm>
            <a:off x="8432800" y="3200400"/>
            <a:ext cx="2946400" cy="889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 dirty="0">
                <a:solidFill>
                  <a:srgbClr val="9CA3AF"/>
                </a:solidFill>
                <a:latin typeface="Inter"/>
              </a:rPr>
              <a:t>Threat research, defensive-vs-offensive scoping, and all the documentation.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C129643-F5C6-4110-8A8C-9D9C2B0A0CCB}"/>
              </a:ext>
            </a:extLst>
          </p:cNvPr>
          <p:cNvSpPr/>
          <p:nvPr/>
        </p:nvSpPr>
        <p:spPr>
          <a:xfrm>
            <a:off x="762000" y="4572000"/>
            <a:ext cx="10668000" cy="1651000"/>
          </a:xfrm>
          <a:prstGeom prst="rect">
            <a:avLst/>
          </a:prstGeom>
          <a:solidFill>
            <a:srgbClr val="1F2937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8D868C2-E38A-4A2E-8019-4E55D663DDC3}"/>
              </a:ext>
            </a:extLst>
          </p:cNvPr>
          <p:cNvSpPr/>
          <p:nvPr/>
        </p:nvSpPr>
        <p:spPr>
          <a:xfrm>
            <a:off x="762000" y="4572000"/>
            <a:ext cx="50800" cy="1651000"/>
          </a:xfrm>
          <a:prstGeom prst="rect">
            <a:avLst/>
          </a:prstGeom>
          <a:solidFill>
            <a:srgbClr val="5EEAD4"/>
          </a:solidFill>
          <a:ln w="19050" cap="flat" cmpd="sng" algn="ctr">
            <a:noFill/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65B5BD9-8875-45C4-8AAB-D759A7F48DA9}"/>
              </a:ext>
            </a:extLst>
          </p:cNvPr>
          <p:cNvSpPr txBox="1"/>
          <p:nvPr/>
        </p:nvSpPr>
        <p:spPr>
          <a:xfrm>
            <a:off x="1016000" y="4927600"/>
            <a:ext cx="7620000" cy="6350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3000" b="1">
                <a:solidFill>
                  <a:srgbClr val="5EEAD4"/>
                </a:solidFill>
                <a:latin typeface="Space Grotesk"/>
              </a:rPr>
              <a:t>Privacy is a right, not a product.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03C8316-80C2-40C4-A2B6-8BE1080268E9}"/>
              </a:ext>
            </a:extLst>
          </p:cNvPr>
          <p:cNvSpPr txBox="1"/>
          <p:nvPr/>
        </p:nvSpPr>
        <p:spPr>
          <a:xfrm>
            <a:off x="1016000" y="5740400"/>
            <a:ext cx="7620000" cy="304800"/>
          </a:xfrm>
          <a:prstGeom prst="rect">
            <a:avLst/>
          </a:prstGeom>
          <a:noFill/>
        </p:spPr>
        <p:txBody>
          <a:bodyPr vertOverflow="overflow" vert="horz" wrap="square" rtlCol="0" anchor="t">
            <a:noAutofit/>
          </a:bodyPr>
          <a:lstStyle/>
          <a:p>
            <a:pPr algn="l"/>
            <a:r>
              <a:rPr lang="en-GB" sz="1300">
                <a:solidFill>
                  <a:srgbClr val="9CA3AF"/>
                </a:solidFill>
                <a:latin typeface="Inter"/>
              </a:rPr>
              <a:t>github.com/MursheenDurkin/SafeHaven-PI · v1.0-alpha · GPL v3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27383A-682E-BB1A-D2DC-C239BF0832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4724400"/>
            <a:ext cx="1333500" cy="1314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664300"/>
      </p:ext>
    </p:extLst>
  </p:cSld>
  <p:clrMapOvr>
    <a:masterClrMapping/>
  </p:clrMapOvr>
  <p:transition spd="med">
    <p:fade/>
  </p:transition>
</p:sld>
</file>

<file path=ppt/theme/theme1.xml><?xml version="1.0" encoding="utf-8"?>
<a:theme xmlns:a="http://schemas.openxmlformats.org/drawingml/2006/main" name="Office Theme [1777818359272]">
  <a:themeElements>
    <a:clrScheme name="Office">
      <a:dk1>
        <a:srgbClr val="E5E7EB"/>
      </a:dk1>
      <a:lt1>
        <a:srgbClr val="0D1117"/>
      </a:lt1>
      <a:dk2>
        <a:srgbClr val="9CA3AF"/>
      </a:dk2>
      <a:lt2>
        <a:srgbClr val="1F2937"/>
      </a:lt2>
      <a:accent1>
        <a:srgbClr val="5EEAD4"/>
      </a:accent1>
      <a:accent2>
        <a:srgbClr val="F472B6"/>
      </a:accent2>
      <a:accent3>
        <a:srgbClr val="FBBF24"/>
      </a:accent3>
      <a:accent4>
        <a:srgbClr val="A78BFA"/>
      </a:accent4>
      <a:accent5>
        <a:srgbClr val="34D399"/>
      </a:accent5>
      <a:accent6>
        <a:srgbClr val="60A5FA"/>
      </a:accent6>
      <a:hlink>
        <a:srgbClr val="467886"/>
      </a:hlink>
      <a:folHlink>
        <a:srgbClr val="96607D"/>
      </a:folHlink>
    </a:clrScheme>
    <a:fontScheme name="Office">
      <a:majorFont>
        <a:latin typeface="Space Grotesk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Inter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438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1537D301-A313-4F82-A551-1814BB9A75EE}">
  <we:reference id="wa200010001" version="1.0.0.1" store="en-GB" storeType="OMEX"/>
  <we:alternateReferences>
    <we:reference id="WA200010001" version="1.0.0.1" store="WA200010001" storeType="OMEX"/>
  </we:alternateReferences>
  <we:properties>
    <we:property name="claude.fileId" value="&quot;29802bf2-59e3-4f34-a218-c6efed563431&quot;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1076</TotalTime>
  <Words>6209</Words>
  <Application>Microsoft Office PowerPoint</Application>
  <PresentationFormat>Widescreen</PresentationFormat>
  <Paragraphs>526</Paragraphs>
  <Slides>24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Aptos</vt:lpstr>
      <vt:lpstr>Arial</vt:lpstr>
      <vt:lpstr>Consolas</vt:lpstr>
      <vt:lpstr>Inter</vt:lpstr>
      <vt:lpstr>Space Grotesk</vt:lpstr>
      <vt:lpstr>Office Theme [1777818359272]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orin mcginn</dc:creator>
  <cp:lastModifiedBy>orin mcginn</cp:lastModifiedBy>
  <cp:revision>4</cp:revision>
  <dcterms:created xsi:type="dcterms:W3CDTF">2026-05-03T11:26:13Z</dcterms:created>
  <dcterms:modified xsi:type="dcterms:W3CDTF">2026-05-07T23:10:53Z</dcterms:modified>
</cp:coreProperties>
</file>