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5"/>
  </p:notes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89" r:id="rId16"/>
    <p:sldId id="281" r:id="rId17"/>
    <p:sldId id="282" r:id="rId18"/>
    <p:sldId id="283" r:id="rId19"/>
    <p:sldId id="284" r:id="rId20"/>
    <p:sldId id="285" r:id="rId21"/>
    <p:sldId id="286" r:id="rId22"/>
    <p:sldId id="287" r:id="rId23"/>
    <p:sldId id="288" r:id="rId24"/>
    <p:sldId id="299" r:id="rId25"/>
    <p:sldId id="291" r:id="rId26"/>
    <p:sldId id="292" r:id="rId27"/>
    <p:sldId id="293" r:id="rId28"/>
    <p:sldId id="294" r:id="rId29"/>
    <p:sldId id="295" r:id="rId30"/>
    <p:sldId id="296" r:id="rId31"/>
    <p:sldId id="297" r:id="rId32"/>
    <p:sldId id="298" r:id="rId33"/>
    <p:sldId id="300" r:id="rId34"/>
    <p:sldId id="301" r:id="rId35"/>
    <p:sldId id="302" r:id="rId36"/>
    <p:sldId id="304" r:id="rId37"/>
    <p:sldId id="305" r:id="rId38"/>
    <p:sldId id="306" r:id="rId39"/>
    <p:sldId id="307" r:id="rId40"/>
    <p:sldId id="308" r:id="rId41"/>
    <p:sldId id="309" r:id="rId42"/>
    <p:sldId id="310" r:id="rId43"/>
    <p:sldId id="311" r:id="rId44"/>
    <p:sldId id="312" r:id="rId45"/>
    <p:sldId id="313" r:id="rId46"/>
    <p:sldId id="314" r:id="rId47"/>
    <p:sldId id="315" r:id="rId48"/>
    <p:sldId id="316" r:id="rId49"/>
    <p:sldId id="317" r:id="rId50"/>
    <p:sldId id="318" r:id="rId51"/>
    <p:sldId id="319" r:id="rId52"/>
    <p:sldId id="321" r:id="rId53"/>
    <p:sldId id="322" r:id="rId5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0085" autoAdjust="0"/>
  </p:normalViewPr>
  <p:slideViewPr>
    <p:cSldViewPr>
      <p:cViewPr varScale="1">
        <p:scale>
          <a:sx n="79" d="100"/>
          <a:sy n="79" d="100"/>
        </p:scale>
        <p:origin x="-1546" y="-77"/>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C7067E5-1E15-4AC1-A06E-7A3150823201}" type="datetimeFigureOut">
              <a:rPr lang="en-GB" smtClean="0"/>
              <a:t>03/04/2019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2136C15-D7C8-4278-9203-640897B3EE8A}" type="slidenum">
              <a:rPr lang="en-GB" smtClean="0"/>
              <a:t>‹#›</a:t>
            </a:fld>
            <a:endParaRPr lang="en-GB"/>
          </a:p>
        </p:txBody>
      </p:sp>
    </p:spTree>
    <p:extLst>
      <p:ext uri="{BB962C8B-B14F-4D97-AF65-F5344CB8AC3E}">
        <p14:creationId xmlns:p14="http://schemas.microsoft.com/office/powerpoint/2010/main" val="37686217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itchFamily="34" charset="0"/>
              </a:defRPr>
            </a:lvl1pPr>
            <a:lvl2pPr marL="742950" indent="-285750">
              <a:defRPr>
                <a:solidFill>
                  <a:schemeClr val="tx1"/>
                </a:solidFill>
                <a:latin typeface="Arial" pitchFamily="34" charset="0"/>
              </a:defRPr>
            </a:lvl2pPr>
            <a:lvl3pPr marL="1143000" indent="-228600">
              <a:defRPr>
                <a:solidFill>
                  <a:schemeClr val="tx1"/>
                </a:solidFill>
                <a:latin typeface="Arial" pitchFamily="34" charset="0"/>
              </a:defRPr>
            </a:lvl3pPr>
            <a:lvl4pPr marL="1600200" indent="-228600">
              <a:defRPr>
                <a:solidFill>
                  <a:schemeClr val="tx1"/>
                </a:solidFill>
                <a:latin typeface="Arial" pitchFamily="34" charset="0"/>
              </a:defRPr>
            </a:lvl4pPr>
            <a:lvl5pPr marL="2057400" indent="-22860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fld id="{7EE99251-8D42-43D9-861C-02A596B50301}" type="slidenum">
              <a:rPr lang="en-US" altLang="en-US" smtClean="0"/>
              <a:pPr/>
              <a:t>1</a:t>
            </a:fld>
            <a:endParaRPr lang="en-US" altLang="en-US" smtClean="0"/>
          </a:p>
        </p:txBody>
      </p:sp>
      <p:sp>
        <p:nvSpPr>
          <p:cNvPr id="64515"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4516"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smtClean="0">
              <a:latin typeface="Arial"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6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smtClean="0">
              <a:latin typeface="Arial" pitchFamily="34" charset="0"/>
            </a:endParaRPr>
          </a:p>
        </p:txBody>
      </p:sp>
      <p:sp>
        <p:nvSpPr>
          <p:cNvPr id="7168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itchFamily="34" charset="0"/>
              </a:defRPr>
            </a:lvl1pPr>
            <a:lvl2pPr marL="742950" indent="-285750">
              <a:defRPr>
                <a:solidFill>
                  <a:schemeClr val="tx1"/>
                </a:solidFill>
                <a:latin typeface="Arial" pitchFamily="34" charset="0"/>
              </a:defRPr>
            </a:lvl2pPr>
            <a:lvl3pPr marL="1143000" indent="-228600">
              <a:defRPr>
                <a:solidFill>
                  <a:schemeClr val="tx1"/>
                </a:solidFill>
                <a:latin typeface="Arial" pitchFamily="34" charset="0"/>
              </a:defRPr>
            </a:lvl3pPr>
            <a:lvl4pPr marL="1600200" indent="-228600">
              <a:defRPr>
                <a:solidFill>
                  <a:schemeClr val="tx1"/>
                </a:solidFill>
                <a:latin typeface="Arial" pitchFamily="34" charset="0"/>
              </a:defRPr>
            </a:lvl4pPr>
            <a:lvl5pPr marL="2057400" indent="-22860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fld id="{1FF36889-A69C-48B4-82C1-D48041067380}" type="slidenum">
              <a:rPr lang="en-GB" altLang="en-US" smtClean="0"/>
              <a:pPr/>
              <a:t>2</a:t>
            </a:fld>
            <a:endParaRPr lang="en-GB" altLang="en-US"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2467" name="Notes Placeholder 2"/>
          <p:cNvSpPr>
            <a:spLocks noGrp="1"/>
          </p:cNvSpPr>
          <p:nvPr>
            <p:ph type="body" idx="1"/>
          </p:nvPr>
        </p:nvSpPr>
        <p:spPr bwMode="auto">
          <a:extLst/>
        </p:spPr>
        <p:txBody>
          <a:bodyPr/>
          <a:lstStyle/>
          <a:p>
            <a:pPr>
              <a:defRPr/>
            </a:pPr>
            <a:r>
              <a:rPr lang="en-IN" b="1" dirty="0" smtClean="0">
                <a:latin typeface="+mj-lt"/>
              </a:rPr>
              <a:t>Figure 6.4  Culture in four layers</a:t>
            </a:r>
          </a:p>
        </p:txBody>
      </p:sp>
      <p:sp>
        <p:nvSpPr>
          <p:cNvPr id="7987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itchFamily="34" charset="0"/>
              </a:defRPr>
            </a:lvl1pPr>
            <a:lvl2pPr marL="742950" indent="-285750">
              <a:defRPr>
                <a:solidFill>
                  <a:schemeClr val="tx1"/>
                </a:solidFill>
                <a:latin typeface="Arial" pitchFamily="34" charset="0"/>
              </a:defRPr>
            </a:lvl2pPr>
            <a:lvl3pPr marL="1143000" indent="-228600">
              <a:defRPr>
                <a:solidFill>
                  <a:schemeClr val="tx1"/>
                </a:solidFill>
                <a:latin typeface="Arial" pitchFamily="34" charset="0"/>
              </a:defRPr>
            </a:lvl3pPr>
            <a:lvl4pPr marL="1600200" indent="-228600">
              <a:defRPr>
                <a:solidFill>
                  <a:schemeClr val="tx1"/>
                </a:solidFill>
                <a:latin typeface="Arial" pitchFamily="34" charset="0"/>
              </a:defRPr>
            </a:lvl4pPr>
            <a:lvl5pPr marL="2057400" indent="-22860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fld id="{B05931CC-8D50-4A99-91C8-D66A915053C5}" type="slidenum">
              <a:rPr lang="en-GB" altLang="en-US" smtClean="0"/>
              <a:pPr/>
              <a:t>3</a:t>
            </a:fld>
            <a:endParaRPr lang="en-GB" altLang="en-US"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089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smtClean="0">
              <a:latin typeface="Arial" pitchFamily="34" charset="0"/>
            </a:endParaRPr>
          </a:p>
        </p:txBody>
      </p:sp>
      <p:sp>
        <p:nvSpPr>
          <p:cNvPr id="8090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itchFamily="34" charset="0"/>
              </a:defRPr>
            </a:lvl1pPr>
            <a:lvl2pPr marL="742950" indent="-285750">
              <a:defRPr>
                <a:solidFill>
                  <a:schemeClr val="tx1"/>
                </a:solidFill>
                <a:latin typeface="Arial" pitchFamily="34" charset="0"/>
              </a:defRPr>
            </a:lvl2pPr>
            <a:lvl3pPr marL="1143000" indent="-228600">
              <a:defRPr>
                <a:solidFill>
                  <a:schemeClr val="tx1"/>
                </a:solidFill>
                <a:latin typeface="Arial" pitchFamily="34" charset="0"/>
              </a:defRPr>
            </a:lvl3pPr>
            <a:lvl4pPr marL="1600200" indent="-228600">
              <a:defRPr>
                <a:solidFill>
                  <a:schemeClr val="tx1"/>
                </a:solidFill>
                <a:latin typeface="Arial" pitchFamily="34" charset="0"/>
              </a:defRPr>
            </a:lvl4pPr>
            <a:lvl5pPr marL="2057400" indent="-22860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fld id="{94EF65D1-1A83-44DA-BA88-546DE40ED252}" type="slidenum">
              <a:rPr lang="en-GB" altLang="en-US" smtClean="0"/>
              <a:pPr/>
              <a:t>4</a:t>
            </a:fld>
            <a:endParaRPr lang="en-GB" altLang="en-US"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39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itchFamily="34" charset="0"/>
            </a:endParaRPr>
          </a:p>
        </p:txBody>
      </p:sp>
      <p:sp>
        <p:nvSpPr>
          <p:cNvPr id="839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itchFamily="34" charset="0"/>
              </a:defRPr>
            </a:lvl1pPr>
            <a:lvl2pPr marL="742950" indent="-285750">
              <a:defRPr>
                <a:solidFill>
                  <a:schemeClr val="tx1"/>
                </a:solidFill>
                <a:latin typeface="Arial" pitchFamily="34" charset="0"/>
              </a:defRPr>
            </a:lvl2pPr>
            <a:lvl3pPr marL="1143000" indent="-228600">
              <a:defRPr>
                <a:solidFill>
                  <a:schemeClr val="tx1"/>
                </a:solidFill>
                <a:latin typeface="Arial" pitchFamily="34" charset="0"/>
              </a:defRPr>
            </a:lvl3pPr>
            <a:lvl4pPr marL="1600200" indent="-228600">
              <a:defRPr>
                <a:solidFill>
                  <a:schemeClr val="tx1"/>
                </a:solidFill>
                <a:latin typeface="Arial" pitchFamily="34" charset="0"/>
              </a:defRPr>
            </a:lvl4pPr>
            <a:lvl5pPr marL="2057400" indent="-22860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fld id="{435B0E73-EA29-4193-82BF-8E1C33625822}" type="slidenum">
              <a:rPr lang="en-GB" altLang="en-US" smtClean="0"/>
              <a:pPr/>
              <a:t>5</a:t>
            </a:fld>
            <a:endParaRPr lang="en-GB" altLang="en-US"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itchFamily="34" charset="0"/>
              </a:defRPr>
            </a:lvl1pPr>
            <a:lvl2pPr marL="742950" indent="-285750">
              <a:defRPr>
                <a:solidFill>
                  <a:schemeClr val="tx1"/>
                </a:solidFill>
                <a:latin typeface="Arial" pitchFamily="34" charset="0"/>
              </a:defRPr>
            </a:lvl2pPr>
            <a:lvl3pPr marL="1143000" indent="-228600">
              <a:defRPr>
                <a:solidFill>
                  <a:schemeClr val="tx1"/>
                </a:solidFill>
                <a:latin typeface="Arial" pitchFamily="34" charset="0"/>
              </a:defRPr>
            </a:lvl3pPr>
            <a:lvl4pPr marL="1600200" indent="-228600">
              <a:defRPr>
                <a:solidFill>
                  <a:schemeClr val="tx1"/>
                </a:solidFill>
                <a:latin typeface="Arial" pitchFamily="34" charset="0"/>
              </a:defRPr>
            </a:lvl4pPr>
            <a:lvl5pPr marL="2057400" indent="-22860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fld id="{4329460A-5625-4AA5-A27A-6FAA215815C1}" type="slidenum">
              <a:rPr lang="en-US" altLang="en-US" smtClean="0"/>
              <a:pPr/>
              <a:t>6</a:t>
            </a:fld>
            <a:endParaRPr lang="en-US" altLang="en-US" smtClean="0"/>
          </a:p>
        </p:txBody>
      </p:sp>
      <p:sp>
        <p:nvSpPr>
          <p:cNvPr id="84995" name="Rectangle 1026"/>
          <p:cNvSpPr>
            <a:spLocks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8" name="Rectangle 1027"/>
          <p:cNvSpPr>
            <a:spLocks noGrp="1" noChangeArrowheads="1"/>
          </p:cNvSpPr>
          <p:nvPr>
            <p:ph type="body" idx="1"/>
          </p:nvPr>
        </p:nvSpPr>
        <p:spPr bwMode="auto">
          <a:extLst/>
        </p:spPr>
        <p:txBody>
          <a:bodyPr/>
          <a:lstStyle/>
          <a:p>
            <a:pPr eaLnBrk="1" hangingPunct="1">
              <a:defRPr/>
            </a:pPr>
            <a:r>
              <a:rPr lang="en-GB" altLang="en-US" b="1" dirty="0" smtClean="0">
                <a:latin typeface="+mj-lt"/>
              </a:rPr>
              <a:t>Figure  6.5  Culture’s influence on strategy development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60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smtClean="0">
              <a:latin typeface="Arial" pitchFamily="34" charset="0"/>
            </a:endParaRPr>
          </a:p>
        </p:txBody>
      </p:sp>
      <p:sp>
        <p:nvSpPr>
          <p:cNvPr id="860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itchFamily="34" charset="0"/>
              </a:defRPr>
            </a:lvl1pPr>
            <a:lvl2pPr marL="742950" indent="-285750">
              <a:defRPr>
                <a:solidFill>
                  <a:schemeClr val="tx1"/>
                </a:solidFill>
                <a:latin typeface="Arial" pitchFamily="34" charset="0"/>
              </a:defRPr>
            </a:lvl2pPr>
            <a:lvl3pPr marL="1143000" indent="-228600">
              <a:defRPr>
                <a:solidFill>
                  <a:schemeClr val="tx1"/>
                </a:solidFill>
                <a:latin typeface="Arial" pitchFamily="34" charset="0"/>
              </a:defRPr>
            </a:lvl3pPr>
            <a:lvl4pPr marL="1600200" indent="-228600">
              <a:defRPr>
                <a:solidFill>
                  <a:schemeClr val="tx1"/>
                </a:solidFill>
                <a:latin typeface="Arial" pitchFamily="34" charset="0"/>
              </a:defRPr>
            </a:lvl4pPr>
            <a:lvl5pPr marL="2057400" indent="-22860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fld id="{84D4F8EE-C492-458C-82A7-6EBB62D24A2A}" type="slidenum">
              <a:rPr lang="en-GB" altLang="en-US" smtClean="0"/>
              <a:pPr/>
              <a:t>7</a:t>
            </a:fld>
            <a:endParaRPr lang="en-GB" altLang="en-US"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itchFamily="34" charset="0"/>
              </a:defRPr>
            </a:lvl1pPr>
            <a:lvl2pPr marL="742950" indent="-285750">
              <a:defRPr>
                <a:solidFill>
                  <a:schemeClr val="tx1"/>
                </a:solidFill>
                <a:latin typeface="Arial" pitchFamily="34" charset="0"/>
              </a:defRPr>
            </a:lvl2pPr>
            <a:lvl3pPr marL="1143000" indent="-228600">
              <a:defRPr>
                <a:solidFill>
                  <a:schemeClr val="tx1"/>
                </a:solidFill>
                <a:latin typeface="Arial" pitchFamily="34" charset="0"/>
              </a:defRPr>
            </a:lvl3pPr>
            <a:lvl4pPr marL="1600200" indent="-228600">
              <a:defRPr>
                <a:solidFill>
                  <a:schemeClr val="tx1"/>
                </a:solidFill>
                <a:latin typeface="Arial" pitchFamily="34" charset="0"/>
              </a:defRPr>
            </a:lvl4pPr>
            <a:lvl5pPr marL="2057400" indent="-22860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fld id="{FB285255-3701-41B1-8238-A1DCCCD0B5D4}" type="slidenum">
              <a:rPr lang="en-US" altLang="en-US" smtClean="0"/>
              <a:pPr/>
              <a:t>8</a:t>
            </a:fld>
            <a:endParaRPr lang="en-US" altLang="en-US" smtClean="0"/>
          </a:p>
        </p:txBody>
      </p:sp>
      <p:sp>
        <p:nvSpPr>
          <p:cNvPr id="87043" name="Rectangle 2"/>
          <p:cNvSpPr>
            <a:spLocks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7044"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itchFamily="34" charset="0"/>
              </a:defRPr>
            </a:lvl1pPr>
            <a:lvl2pPr marL="742950" indent="-285750">
              <a:defRPr>
                <a:solidFill>
                  <a:schemeClr val="tx1"/>
                </a:solidFill>
                <a:latin typeface="Arial" pitchFamily="34" charset="0"/>
              </a:defRPr>
            </a:lvl2pPr>
            <a:lvl3pPr marL="1143000" indent="-228600">
              <a:defRPr>
                <a:solidFill>
                  <a:schemeClr val="tx1"/>
                </a:solidFill>
                <a:latin typeface="Arial" pitchFamily="34" charset="0"/>
              </a:defRPr>
            </a:lvl3pPr>
            <a:lvl4pPr marL="1600200" indent="-228600">
              <a:defRPr>
                <a:solidFill>
                  <a:schemeClr val="tx1"/>
                </a:solidFill>
                <a:latin typeface="Arial" pitchFamily="34" charset="0"/>
              </a:defRPr>
            </a:lvl4pPr>
            <a:lvl5pPr marL="2057400" indent="-22860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fld id="{30F7C33E-475E-4417-8DA9-F639F63578CE}" type="slidenum">
              <a:rPr lang="en-US" altLang="en-US" smtClean="0"/>
              <a:pPr/>
              <a:t>9</a:t>
            </a:fld>
            <a:endParaRPr lang="en-US" altLang="en-US" smtClean="0"/>
          </a:p>
        </p:txBody>
      </p:sp>
      <p:sp>
        <p:nvSpPr>
          <p:cNvPr id="88067"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8068"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smtClean="0">
              <a:latin typeface="Arial"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683" name="Notes Placeholder 2"/>
          <p:cNvSpPr>
            <a:spLocks noGrp="1"/>
          </p:cNvSpPr>
          <p:nvPr>
            <p:ph type="body" idx="1"/>
          </p:nvPr>
        </p:nvSpPr>
        <p:spPr bwMode="auto">
          <a:extLst/>
        </p:spPr>
        <p:txBody>
          <a:bodyPr/>
          <a:lstStyle/>
          <a:p>
            <a:pPr eaLnBrk="1" hangingPunct="1">
              <a:spcBef>
                <a:spcPct val="0"/>
              </a:spcBef>
              <a:defRPr/>
            </a:pPr>
            <a:r>
              <a:rPr lang="en-GB" altLang="en-US" b="1" dirty="0" smtClean="0">
                <a:latin typeface="+mj-lt"/>
              </a:rPr>
              <a:t>The style/artwork can be tidied up here.</a:t>
            </a:r>
          </a:p>
        </p:txBody>
      </p:sp>
      <p:sp>
        <p:nvSpPr>
          <p:cNvPr id="8909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itchFamily="34" charset="0"/>
              </a:defRPr>
            </a:lvl1pPr>
            <a:lvl2pPr marL="742950" indent="-285750">
              <a:defRPr>
                <a:solidFill>
                  <a:schemeClr val="tx1"/>
                </a:solidFill>
                <a:latin typeface="Arial" pitchFamily="34" charset="0"/>
              </a:defRPr>
            </a:lvl2pPr>
            <a:lvl3pPr marL="1143000" indent="-228600">
              <a:defRPr>
                <a:solidFill>
                  <a:schemeClr val="tx1"/>
                </a:solidFill>
                <a:latin typeface="Arial" pitchFamily="34" charset="0"/>
              </a:defRPr>
            </a:lvl3pPr>
            <a:lvl4pPr marL="1600200" indent="-228600">
              <a:defRPr>
                <a:solidFill>
                  <a:schemeClr val="tx1"/>
                </a:solidFill>
                <a:latin typeface="Arial" pitchFamily="34" charset="0"/>
              </a:defRPr>
            </a:lvl4pPr>
            <a:lvl5pPr marL="2057400" indent="-22860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fld id="{8110AD44-A2A4-44E2-B17C-1A349C47BD04}" type="slidenum">
              <a:rPr lang="en-GB" altLang="en-US" smtClean="0"/>
              <a:pPr/>
              <a:t>10</a:t>
            </a:fld>
            <a:endParaRPr lang="en-GB" altLang="en-US" smtClean="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itchFamily="34" charset="0"/>
              </a:defRPr>
            </a:lvl1pPr>
            <a:lvl2pPr marL="742950" indent="-285750">
              <a:defRPr>
                <a:solidFill>
                  <a:schemeClr val="tx1"/>
                </a:solidFill>
                <a:latin typeface="Arial" pitchFamily="34" charset="0"/>
              </a:defRPr>
            </a:lvl2pPr>
            <a:lvl3pPr marL="1143000" indent="-228600">
              <a:defRPr>
                <a:solidFill>
                  <a:schemeClr val="tx1"/>
                </a:solidFill>
                <a:latin typeface="Arial" pitchFamily="34" charset="0"/>
              </a:defRPr>
            </a:lvl3pPr>
            <a:lvl4pPr marL="1600200" indent="-228600">
              <a:defRPr>
                <a:solidFill>
                  <a:schemeClr val="tx1"/>
                </a:solidFill>
                <a:latin typeface="Arial" pitchFamily="34" charset="0"/>
              </a:defRPr>
            </a:lvl4pPr>
            <a:lvl5pPr marL="2057400" indent="-22860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fld id="{CEF808C5-FC9F-4353-94B5-8C93E3547ED4}" type="slidenum">
              <a:rPr lang="en-US" altLang="en-US" smtClean="0"/>
              <a:pPr/>
              <a:t>11</a:t>
            </a:fld>
            <a:endParaRPr lang="en-US" altLang="en-US" smtClean="0"/>
          </a:p>
        </p:txBody>
      </p:sp>
      <p:sp>
        <p:nvSpPr>
          <p:cNvPr id="90115"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0116"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smtClean="0">
              <a:latin typeface="Arial"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itchFamily="34" charset="0"/>
              </a:defRPr>
            </a:lvl1pPr>
            <a:lvl2pPr marL="742950" indent="-285750">
              <a:defRPr>
                <a:solidFill>
                  <a:schemeClr val="tx1"/>
                </a:solidFill>
                <a:latin typeface="Arial" pitchFamily="34" charset="0"/>
              </a:defRPr>
            </a:lvl2pPr>
            <a:lvl3pPr marL="1143000" indent="-228600">
              <a:defRPr>
                <a:solidFill>
                  <a:schemeClr val="tx1"/>
                </a:solidFill>
                <a:latin typeface="Arial" pitchFamily="34" charset="0"/>
              </a:defRPr>
            </a:lvl3pPr>
            <a:lvl4pPr marL="1600200" indent="-228600">
              <a:defRPr>
                <a:solidFill>
                  <a:schemeClr val="tx1"/>
                </a:solidFill>
                <a:latin typeface="Arial" pitchFamily="34" charset="0"/>
              </a:defRPr>
            </a:lvl4pPr>
            <a:lvl5pPr marL="2057400" indent="-22860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fld id="{18D594C8-7A38-4D71-A073-A496746D0FA0}" type="slidenum">
              <a:rPr lang="en-US" altLang="en-US" smtClean="0"/>
              <a:pPr/>
              <a:t>12</a:t>
            </a:fld>
            <a:endParaRPr lang="en-US" altLang="en-US" smtClean="0"/>
          </a:p>
        </p:txBody>
      </p:sp>
      <p:sp>
        <p:nvSpPr>
          <p:cNvPr id="91139"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1140"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smtClean="0">
              <a:latin typeface="Arial"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itchFamily="34" charset="0"/>
              </a:defRPr>
            </a:lvl1pPr>
            <a:lvl2pPr marL="742950" indent="-285750">
              <a:defRPr>
                <a:solidFill>
                  <a:schemeClr val="tx1"/>
                </a:solidFill>
                <a:latin typeface="Arial" pitchFamily="34" charset="0"/>
              </a:defRPr>
            </a:lvl2pPr>
            <a:lvl3pPr marL="1143000" indent="-228600">
              <a:defRPr>
                <a:solidFill>
                  <a:schemeClr val="tx1"/>
                </a:solidFill>
                <a:latin typeface="Arial" pitchFamily="34" charset="0"/>
              </a:defRPr>
            </a:lvl3pPr>
            <a:lvl4pPr marL="1600200" indent="-228600">
              <a:defRPr>
                <a:solidFill>
                  <a:schemeClr val="tx1"/>
                </a:solidFill>
                <a:latin typeface="Arial" pitchFamily="34" charset="0"/>
              </a:defRPr>
            </a:lvl4pPr>
            <a:lvl5pPr marL="2057400" indent="-22860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fld id="{CC023AD0-2344-4228-9C50-BF2E49FEED3E}" type="slidenum">
              <a:rPr lang="en-US" altLang="en-US" smtClean="0"/>
              <a:pPr/>
              <a:t>13</a:t>
            </a:fld>
            <a:endParaRPr lang="en-US" altLang="en-US" smtClean="0"/>
          </a:p>
        </p:txBody>
      </p:sp>
      <p:sp>
        <p:nvSpPr>
          <p:cNvPr id="92163"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64"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smtClean="0">
              <a:latin typeface="Arial"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itchFamily="34" charset="0"/>
              </a:defRPr>
            </a:lvl1pPr>
            <a:lvl2pPr marL="742950" indent="-285750">
              <a:defRPr>
                <a:solidFill>
                  <a:schemeClr val="tx1"/>
                </a:solidFill>
                <a:latin typeface="Arial" pitchFamily="34" charset="0"/>
              </a:defRPr>
            </a:lvl2pPr>
            <a:lvl3pPr marL="1143000" indent="-228600">
              <a:defRPr>
                <a:solidFill>
                  <a:schemeClr val="tx1"/>
                </a:solidFill>
                <a:latin typeface="Arial" pitchFamily="34" charset="0"/>
              </a:defRPr>
            </a:lvl3pPr>
            <a:lvl4pPr marL="1600200" indent="-228600">
              <a:defRPr>
                <a:solidFill>
                  <a:schemeClr val="tx1"/>
                </a:solidFill>
                <a:latin typeface="Arial" pitchFamily="34" charset="0"/>
              </a:defRPr>
            </a:lvl4pPr>
            <a:lvl5pPr marL="2057400" indent="-22860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fld id="{FB3D392A-2021-4286-8DF2-A445EC43AC48}" type="slidenum">
              <a:rPr lang="en-US" altLang="en-US" smtClean="0"/>
              <a:pPr/>
              <a:t>14</a:t>
            </a:fld>
            <a:endParaRPr lang="en-US" altLang="en-US" smtClean="0"/>
          </a:p>
        </p:txBody>
      </p:sp>
      <p:sp>
        <p:nvSpPr>
          <p:cNvPr id="93187"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3188"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smtClean="0">
              <a:latin typeface="Arial"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42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itchFamily="34" charset="0"/>
            </a:endParaRPr>
          </a:p>
        </p:txBody>
      </p:sp>
      <p:sp>
        <p:nvSpPr>
          <p:cNvPr id="942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itchFamily="34" charset="0"/>
              </a:defRPr>
            </a:lvl1pPr>
            <a:lvl2pPr marL="742950" indent="-285750">
              <a:defRPr>
                <a:solidFill>
                  <a:schemeClr val="tx1"/>
                </a:solidFill>
                <a:latin typeface="Arial" pitchFamily="34" charset="0"/>
              </a:defRPr>
            </a:lvl2pPr>
            <a:lvl3pPr marL="1143000" indent="-228600">
              <a:defRPr>
                <a:solidFill>
                  <a:schemeClr val="tx1"/>
                </a:solidFill>
                <a:latin typeface="Arial" pitchFamily="34" charset="0"/>
              </a:defRPr>
            </a:lvl3pPr>
            <a:lvl4pPr marL="1600200" indent="-228600">
              <a:defRPr>
                <a:solidFill>
                  <a:schemeClr val="tx1"/>
                </a:solidFill>
                <a:latin typeface="Arial" pitchFamily="34" charset="0"/>
              </a:defRPr>
            </a:lvl4pPr>
            <a:lvl5pPr marL="2057400" indent="-22860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fld id="{225B459E-9F4E-4762-8004-4AE58FB5F630}" type="slidenum">
              <a:rPr lang="en-GB" altLang="en-US" smtClean="0"/>
              <a:pPr/>
              <a:t>16</a:t>
            </a:fld>
            <a:endParaRPr lang="en-GB" altLang="en-US" smtClean="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52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smtClean="0">
              <a:latin typeface="Arial" pitchFamily="34" charset="0"/>
            </a:endParaRPr>
          </a:p>
        </p:txBody>
      </p:sp>
      <p:sp>
        <p:nvSpPr>
          <p:cNvPr id="952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itchFamily="34" charset="0"/>
              </a:defRPr>
            </a:lvl1pPr>
            <a:lvl2pPr marL="742950" indent="-285750">
              <a:defRPr>
                <a:solidFill>
                  <a:schemeClr val="tx1"/>
                </a:solidFill>
                <a:latin typeface="Arial" pitchFamily="34" charset="0"/>
              </a:defRPr>
            </a:lvl2pPr>
            <a:lvl3pPr marL="1143000" indent="-228600">
              <a:defRPr>
                <a:solidFill>
                  <a:schemeClr val="tx1"/>
                </a:solidFill>
                <a:latin typeface="Arial" pitchFamily="34" charset="0"/>
              </a:defRPr>
            </a:lvl3pPr>
            <a:lvl4pPr marL="1600200" indent="-228600">
              <a:defRPr>
                <a:solidFill>
                  <a:schemeClr val="tx1"/>
                </a:solidFill>
                <a:latin typeface="Arial" pitchFamily="34" charset="0"/>
              </a:defRPr>
            </a:lvl4pPr>
            <a:lvl5pPr marL="2057400" indent="-22860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fld id="{907D893D-C309-41E9-80AD-155FA158B888}" type="slidenum">
              <a:rPr lang="en-GB" altLang="en-US" smtClean="0"/>
              <a:pPr/>
              <a:t>17</a:t>
            </a:fld>
            <a:endParaRPr lang="en-GB" altLang="en-US" smtClean="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itchFamily="34" charset="0"/>
              </a:defRPr>
            </a:lvl1pPr>
            <a:lvl2pPr marL="742950" indent="-285750">
              <a:defRPr>
                <a:solidFill>
                  <a:schemeClr val="tx1"/>
                </a:solidFill>
                <a:latin typeface="Arial" pitchFamily="34" charset="0"/>
              </a:defRPr>
            </a:lvl2pPr>
            <a:lvl3pPr marL="1143000" indent="-228600">
              <a:defRPr>
                <a:solidFill>
                  <a:schemeClr val="tx1"/>
                </a:solidFill>
                <a:latin typeface="Arial" pitchFamily="34" charset="0"/>
              </a:defRPr>
            </a:lvl3pPr>
            <a:lvl4pPr marL="1600200" indent="-228600">
              <a:defRPr>
                <a:solidFill>
                  <a:schemeClr val="tx1"/>
                </a:solidFill>
                <a:latin typeface="Arial" pitchFamily="34" charset="0"/>
              </a:defRPr>
            </a:lvl4pPr>
            <a:lvl5pPr marL="2057400" indent="-22860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fld id="{6D207B83-975F-4419-95CD-C58BBA807200}" type="slidenum">
              <a:rPr lang="en-US" altLang="en-US" smtClean="0"/>
              <a:pPr/>
              <a:t>18</a:t>
            </a:fld>
            <a:endParaRPr lang="en-US" altLang="en-US" smtClean="0"/>
          </a:p>
        </p:txBody>
      </p:sp>
      <p:sp>
        <p:nvSpPr>
          <p:cNvPr id="96259" name="Rectangle 1026"/>
          <p:cNvSpPr>
            <a:spLocks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8852" name="Rectangle 1027"/>
          <p:cNvSpPr>
            <a:spLocks noGrp="1" noChangeArrowheads="1"/>
          </p:cNvSpPr>
          <p:nvPr>
            <p:ph type="body" idx="1"/>
          </p:nvPr>
        </p:nvSpPr>
        <p:spPr bwMode="auto">
          <a:extLst/>
        </p:spPr>
        <p:txBody>
          <a:bodyPr/>
          <a:lstStyle/>
          <a:p>
            <a:pPr>
              <a:defRPr/>
            </a:pPr>
            <a:r>
              <a:rPr lang="en-GB" altLang="en-US" b="1" dirty="0" smtClean="0">
                <a:latin typeface="+mj-lt"/>
              </a:rPr>
              <a:t>Figure 6.8  Strategic drift</a:t>
            </a:r>
          </a:p>
          <a:p>
            <a:pPr>
              <a:defRPr/>
            </a:pPr>
            <a:endParaRPr lang="en-IN" dirty="0" smtClean="0"/>
          </a:p>
          <a:p>
            <a:pPr eaLnBrk="1" hangingPunct="1">
              <a:defRPr/>
            </a:pPr>
            <a:endParaRPr lang="en-US" altLang="en-US" dirty="0" smtClean="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72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smtClean="0">
              <a:latin typeface="Arial" pitchFamily="34" charset="0"/>
            </a:endParaRPr>
          </a:p>
        </p:txBody>
      </p:sp>
      <p:sp>
        <p:nvSpPr>
          <p:cNvPr id="9728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itchFamily="34" charset="0"/>
              </a:defRPr>
            </a:lvl1pPr>
            <a:lvl2pPr marL="742950" indent="-285750">
              <a:defRPr>
                <a:solidFill>
                  <a:schemeClr val="tx1"/>
                </a:solidFill>
                <a:latin typeface="Arial" pitchFamily="34" charset="0"/>
              </a:defRPr>
            </a:lvl2pPr>
            <a:lvl3pPr marL="1143000" indent="-228600">
              <a:defRPr>
                <a:solidFill>
                  <a:schemeClr val="tx1"/>
                </a:solidFill>
                <a:latin typeface="Arial" pitchFamily="34" charset="0"/>
              </a:defRPr>
            </a:lvl3pPr>
            <a:lvl4pPr marL="1600200" indent="-228600">
              <a:defRPr>
                <a:solidFill>
                  <a:schemeClr val="tx1"/>
                </a:solidFill>
                <a:latin typeface="Arial" pitchFamily="34" charset="0"/>
              </a:defRPr>
            </a:lvl4pPr>
            <a:lvl5pPr marL="2057400" indent="-22860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fld id="{A8D66382-30FF-4FB1-8C44-B25C8E99B854}" type="slidenum">
              <a:rPr lang="en-GB" altLang="en-US" smtClean="0"/>
              <a:pPr/>
              <a:t>19</a:t>
            </a:fld>
            <a:endParaRPr lang="en-GB" altLang="en-US" smtClean="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830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smtClean="0">
              <a:latin typeface="Arial" pitchFamily="34" charset="0"/>
            </a:endParaRPr>
          </a:p>
        </p:txBody>
      </p:sp>
      <p:sp>
        <p:nvSpPr>
          <p:cNvPr id="9830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itchFamily="34" charset="0"/>
              </a:defRPr>
            </a:lvl1pPr>
            <a:lvl2pPr marL="742950" indent="-285750">
              <a:defRPr>
                <a:solidFill>
                  <a:schemeClr val="tx1"/>
                </a:solidFill>
                <a:latin typeface="Arial" pitchFamily="34" charset="0"/>
              </a:defRPr>
            </a:lvl2pPr>
            <a:lvl3pPr marL="1143000" indent="-228600">
              <a:defRPr>
                <a:solidFill>
                  <a:schemeClr val="tx1"/>
                </a:solidFill>
                <a:latin typeface="Arial" pitchFamily="34" charset="0"/>
              </a:defRPr>
            </a:lvl3pPr>
            <a:lvl4pPr marL="1600200" indent="-228600">
              <a:defRPr>
                <a:solidFill>
                  <a:schemeClr val="tx1"/>
                </a:solidFill>
                <a:latin typeface="Arial" pitchFamily="34" charset="0"/>
              </a:defRPr>
            </a:lvl4pPr>
            <a:lvl5pPr marL="2057400" indent="-22860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fld id="{2756752C-B324-4175-A4E1-94BB14DC7967}" type="slidenum">
              <a:rPr lang="en-GB" altLang="en-US" smtClean="0"/>
              <a:pPr/>
              <a:t>20</a:t>
            </a:fld>
            <a:endParaRPr lang="en-GB" altLang="en-US" smtClean="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933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smtClean="0">
              <a:latin typeface="Arial" pitchFamily="34" charset="0"/>
            </a:endParaRPr>
          </a:p>
        </p:txBody>
      </p:sp>
      <p:sp>
        <p:nvSpPr>
          <p:cNvPr id="9933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itchFamily="34" charset="0"/>
              </a:defRPr>
            </a:lvl1pPr>
            <a:lvl2pPr marL="742950" indent="-285750">
              <a:defRPr>
                <a:solidFill>
                  <a:schemeClr val="tx1"/>
                </a:solidFill>
                <a:latin typeface="Arial" pitchFamily="34" charset="0"/>
              </a:defRPr>
            </a:lvl2pPr>
            <a:lvl3pPr marL="1143000" indent="-228600">
              <a:defRPr>
                <a:solidFill>
                  <a:schemeClr val="tx1"/>
                </a:solidFill>
                <a:latin typeface="Arial" pitchFamily="34" charset="0"/>
              </a:defRPr>
            </a:lvl3pPr>
            <a:lvl4pPr marL="1600200" indent="-228600">
              <a:defRPr>
                <a:solidFill>
                  <a:schemeClr val="tx1"/>
                </a:solidFill>
                <a:latin typeface="Arial" pitchFamily="34" charset="0"/>
              </a:defRPr>
            </a:lvl4pPr>
            <a:lvl5pPr marL="2057400" indent="-22860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fld id="{A687D371-4694-4B05-96D7-30CEFEE74EAB}" type="slidenum">
              <a:rPr lang="en-GB" altLang="en-US" smtClean="0"/>
              <a:pPr/>
              <a:t>21</a:t>
            </a:fld>
            <a:endParaRPr lang="en-GB" altLang="en-US" smtClean="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03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smtClean="0">
              <a:latin typeface="Arial" pitchFamily="34" charset="0"/>
            </a:endParaRPr>
          </a:p>
        </p:txBody>
      </p:sp>
      <p:sp>
        <p:nvSpPr>
          <p:cNvPr id="10035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itchFamily="34" charset="0"/>
              </a:defRPr>
            </a:lvl1pPr>
            <a:lvl2pPr marL="742950" indent="-285750">
              <a:defRPr>
                <a:solidFill>
                  <a:schemeClr val="tx1"/>
                </a:solidFill>
                <a:latin typeface="Arial" pitchFamily="34" charset="0"/>
              </a:defRPr>
            </a:lvl2pPr>
            <a:lvl3pPr marL="1143000" indent="-228600">
              <a:defRPr>
                <a:solidFill>
                  <a:schemeClr val="tx1"/>
                </a:solidFill>
                <a:latin typeface="Arial" pitchFamily="34" charset="0"/>
              </a:defRPr>
            </a:lvl3pPr>
            <a:lvl4pPr marL="1600200" indent="-228600">
              <a:defRPr>
                <a:solidFill>
                  <a:schemeClr val="tx1"/>
                </a:solidFill>
                <a:latin typeface="Arial" pitchFamily="34" charset="0"/>
              </a:defRPr>
            </a:lvl4pPr>
            <a:lvl5pPr marL="2057400" indent="-22860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fld id="{966B1FAA-0ADB-478B-93EA-A585D51F8EBB}" type="slidenum">
              <a:rPr lang="en-GB" altLang="en-US" smtClean="0"/>
              <a:pPr/>
              <a:t>22</a:t>
            </a:fld>
            <a:endParaRPr lang="en-GB" altLang="en-US" smtClean="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13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smtClean="0">
              <a:latin typeface="Arial" pitchFamily="34" charset="0"/>
            </a:endParaRPr>
          </a:p>
        </p:txBody>
      </p:sp>
      <p:sp>
        <p:nvSpPr>
          <p:cNvPr id="10138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itchFamily="34" charset="0"/>
              </a:defRPr>
            </a:lvl1pPr>
            <a:lvl2pPr marL="742950" indent="-285750">
              <a:defRPr>
                <a:solidFill>
                  <a:schemeClr val="tx1"/>
                </a:solidFill>
                <a:latin typeface="Arial" pitchFamily="34" charset="0"/>
              </a:defRPr>
            </a:lvl2pPr>
            <a:lvl3pPr marL="1143000" indent="-228600">
              <a:defRPr>
                <a:solidFill>
                  <a:schemeClr val="tx1"/>
                </a:solidFill>
                <a:latin typeface="Arial" pitchFamily="34" charset="0"/>
              </a:defRPr>
            </a:lvl3pPr>
            <a:lvl4pPr marL="1600200" indent="-228600">
              <a:defRPr>
                <a:solidFill>
                  <a:schemeClr val="tx1"/>
                </a:solidFill>
                <a:latin typeface="Arial" pitchFamily="34" charset="0"/>
              </a:defRPr>
            </a:lvl4pPr>
            <a:lvl5pPr marL="2057400" indent="-22860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fld id="{5A4F4E74-BF70-4F0B-B53F-DFFDA25E36AF}" type="slidenum">
              <a:rPr lang="en-GB" altLang="en-US" smtClean="0"/>
              <a:pPr/>
              <a:t>23</a:t>
            </a:fld>
            <a:endParaRPr lang="en-GB" altLang="en-US" smtClean="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smtClean="0">
              <a:latin typeface="Arial" pitchFamily="34" charset="0"/>
            </a:endParaRPr>
          </a:p>
        </p:txBody>
      </p:sp>
      <p:sp>
        <p:nvSpPr>
          <p:cNvPr id="10240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itchFamily="34" charset="0"/>
              </a:defRPr>
            </a:lvl1pPr>
            <a:lvl2pPr marL="742950" indent="-285750">
              <a:defRPr>
                <a:solidFill>
                  <a:schemeClr val="tx1"/>
                </a:solidFill>
                <a:latin typeface="Arial" pitchFamily="34" charset="0"/>
              </a:defRPr>
            </a:lvl2pPr>
            <a:lvl3pPr marL="1143000" indent="-228600">
              <a:defRPr>
                <a:solidFill>
                  <a:schemeClr val="tx1"/>
                </a:solidFill>
                <a:latin typeface="Arial" pitchFamily="34" charset="0"/>
              </a:defRPr>
            </a:lvl3pPr>
            <a:lvl4pPr marL="1600200" indent="-228600">
              <a:defRPr>
                <a:solidFill>
                  <a:schemeClr val="tx1"/>
                </a:solidFill>
                <a:latin typeface="Arial" pitchFamily="34" charset="0"/>
              </a:defRPr>
            </a:lvl4pPr>
            <a:lvl5pPr marL="2057400" indent="-22860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fld id="{F38936BF-D98D-44F1-96E6-7086F270EDC3}" type="slidenum">
              <a:rPr lang="en-GB" altLang="en-US" smtClean="0"/>
              <a:pPr/>
              <a:t>24</a:t>
            </a:fld>
            <a:endParaRPr lang="en-GB" altLang="en-US" smtClean="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1" name="Notes Placeholder 2"/>
          <p:cNvSpPr>
            <a:spLocks noGrp="1"/>
          </p:cNvSpPr>
          <p:nvPr>
            <p:ph type="body" idx="1"/>
          </p:nvPr>
        </p:nvSpPr>
        <p:spPr bwMode="auto">
          <a:extLst/>
        </p:spPr>
        <p:txBody>
          <a:bodyPr/>
          <a:lstStyle/>
          <a:p>
            <a:pPr>
              <a:defRPr/>
            </a:pPr>
            <a:r>
              <a:rPr lang="en-GB" altLang="en-US" b="1" dirty="0" smtClean="0">
                <a:latin typeface="+mj-lt"/>
              </a:rPr>
              <a:t>Figure 5.1  Stakeholders, governance and ethics</a:t>
            </a:r>
            <a:endParaRPr lang="en-GB" altLang="en-US" dirty="0" smtClean="0">
              <a:latin typeface="+mj-lt"/>
            </a:endParaRPr>
          </a:p>
          <a:p>
            <a:pPr>
              <a:defRPr/>
            </a:pPr>
            <a:endParaRPr lang="en-IN" dirty="0" smtClean="0">
              <a:latin typeface="Arial" charset="0"/>
            </a:endParaRPr>
          </a:p>
          <a:p>
            <a:pPr>
              <a:defRPr/>
            </a:pPr>
            <a:endParaRPr lang="en-GB" altLang="en-US" dirty="0" smtClean="0">
              <a:latin typeface="Arial" charset="0"/>
            </a:endParaRPr>
          </a:p>
        </p:txBody>
      </p:sp>
      <p:sp>
        <p:nvSpPr>
          <p:cNvPr id="4813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itchFamily="34" charset="0"/>
              </a:defRPr>
            </a:lvl1pPr>
            <a:lvl2pPr marL="742950" indent="-285750">
              <a:defRPr>
                <a:solidFill>
                  <a:schemeClr val="tx1"/>
                </a:solidFill>
                <a:latin typeface="Arial" pitchFamily="34" charset="0"/>
              </a:defRPr>
            </a:lvl2pPr>
            <a:lvl3pPr marL="1143000" indent="-228600">
              <a:defRPr>
                <a:solidFill>
                  <a:schemeClr val="tx1"/>
                </a:solidFill>
                <a:latin typeface="Arial" pitchFamily="34" charset="0"/>
              </a:defRPr>
            </a:lvl3pPr>
            <a:lvl4pPr marL="1600200" indent="-228600">
              <a:defRPr>
                <a:solidFill>
                  <a:schemeClr val="tx1"/>
                </a:solidFill>
                <a:latin typeface="Arial" pitchFamily="34" charset="0"/>
              </a:defRPr>
            </a:lvl4pPr>
            <a:lvl5pPr marL="2057400" indent="-22860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fld id="{56FCFEF0-CCE3-4796-A1C9-DEC4B53B2EEA}" type="slidenum">
              <a:rPr lang="en-GB" altLang="en-US" smtClean="0"/>
              <a:pPr/>
              <a:t>25</a:t>
            </a:fld>
            <a:endParaRPr lang="en-GB" altLang="en-US" smtClean="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itchFamily="34" charset="0"/>
              </a:defRPr>
            </a:lvl1pPr>
            <a:lvl2pPr marL="742950" indent="-285750">
              <a:defRPr>
                <a:solidFill>
                  <a:schemeClr val="tx1"/>
                </a:solidFill>
                <a:latin typeface="Arial" pitchFamily="34" charset="0"/>
              </a:defRPr>
            </a:lvl2pPr>
            <a:lvl3pPr marL="1143000" indent="-228600">
              <a:defRPr>
                <a:solidFill>
                  <a:schemeClr val="tx1"/>
                </a:solidFill>
                <a:latin typeface="Arial" pitchFamily="34" charset="0"/>
              </a:defRPr>
            </a:lvl3pPr>
            <a:lvl4pPr marL="1600200" indent="-228600">
              <a:defRPr>
                <a:solidFill>
                  <a:schemeClr val="tx1"/>
                </a:solidFill>
                <a:latin typeface="Arial" pitchFamily="34" charset="0"/>
              </a:defRPr>
            </a:lvl4pPr>
            <a:lvl5pPr marL="2057400" indent="-22860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fld id="{BC8FBEB8-3412-481D-832D-DA072B602971}" type="slidenum">
              <a:rPr lang="en-US" altLang="en-US" smtClean="0"/>
              <a:pPr/>
              <a:t>26</a:t>
            </a:fld>
            <a:endParaRPr lang="en-US" altLang="en-US" smtClean="0"/>
          </a:p>
        </p:txBody>
      </p:sp>
      <p:sp>
        <p:nvSpPr>
          <p:cNvPr id="49155"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6"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smtClean="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p>
        </p:txBody>
      </p:sp>
      <p:sp>
        <p:nvSpPr>
          <p:cNvPr id="5018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itchFamily="34" charset="0"/>
              </a:defRPr>
            </a:lvl1pPr>
            <a:lvl2pPr marL="742950" indent="-285750">
              <a:defRPr>
                <a:solidFill>
                  <a:schemeClr val="tx1"/>
                </a:solidFill>
                <a:latin typeface="Arial" pitchFamily="34" charset="0"/>
              </a:defRPr>
            </a:lvl2pPr>
            <a:lvl3pPr marL="1143000" indent="-228600">
              <a:defRPr>
                <a:solidFill>
                  <a:schemeClr val="tx1"/>
                </a:solidFill>
                <a:latin typeface="Arial" pitchFamily="34" charset="0"/>
              </a:defRPr>
            </a:lvl3pPr>
            <a:lvl4pPr marL="1600200" indent="-228600">
              <a:defRPr>
                <a:solidFill>
                  <a:schemeClr val="tx1"/>
                </a:solidFill>
                <a:latin typeface="Arial" pitchFamily="34" charset="0"/>
              </a:defRPr>
            </a:lvl4pPr>
            <a:lvl5pPr marL="2057400" indent="-22860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fld id="{A9CE3157-2482-491B-BD31-C8D58A057E3F}" type="slidenum">
              <a:rPr lang="en-GB" altLang="en-US" smtClean="0"/>
              <a:pPr/>
              <a:t>27</a:t>
            </a:fld>
            <a:endParaRPr lang="en-GB" altLang="en-US" smtClean="0"/>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smtClean="0"/>
          </a:p>
        </p:txBody>
      </p:sp>
      <p:sp>
        <p:nvSpPr>
          <p:cNvPr id="5120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itchFamily="34" charset="0"/>
              </a:defRPr>
            </a:lvl1pPr>
            <a:lvl2pPr marL="742950" indent="-285750">
              <a:defRPr>
                <a:solidFill>
                  <a:schemeClr val="tx1"/>
                </a:solidFill>
                <a:latin typeface="Arial" pitchFamily="34" charset="0"/>
              </a:defRPr>
            </a:lvl2pPr>
            <a:lvl3pPr marL="1143000" indent="-228600">
              <a:defRPr>
                <a:solidFill>
                  <a:schemeClr val="tx1"/>
                </a:solidFill>
                <a:latin typeface="Arial" pitchFamily="34" charset="0"/>
              </a:defRPr>
            </a:lvl3pPr>
            <a:lvl4pPr marL="1600200" indent="-228600">
              <a:defRPr>
                <a:solidFill>
                  <a:schemeClr val="tx1"/>
                </a:solidFill>
                <a:latin typeface="Arial" pitchFamily="34" charset="0"/>
              </a:defRPr>
            </a:lvl4pPr>
            <a:lvl5pPr marL="2057400" indent="-22860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fld id="{14452D8B-8C6C-46BA-AEFD-65982AE7DB35}" type="slidenum">
              <a:rPr lang="en-GB" altLang="en-US" smtClean="0"/>
              <a:pPr/>
              <a:t>28</a:t>
            </a:fld>
            <a:endParaRPr lang="en-GB" altLang="en-US" smtClean="0"/>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p:cNvSpPr>
            <a:spLocks noGrp="1"/>
          </p:cNvSpPr>
          <p:nvPr>
            <p:ph type="body" idx="1"/>
          </p:nvPr>
        </p:nvSpPr>
        <p:spPr bwMode="auto">
          <a:extLst/>
        </p:spPr>
        <p:txBody>
          <a:bodyPr/>
          <a:lstStyle/>
          <a:p>
            <a:pPr>
              <a:defRPr/>
            </a:pPr>
            <a:r>
              <a:rPr lang="en-IN" b="1" dirty="0" smtClean="0">
                <a:latin typeface="+mj-lt"/>
              </a:rPr>
              <a:t>Figure 5.3  Stakeholder mapping: the power/attention matrix</a:t>
            </a:r>
            <a:endParaRPr lang="en-GB" altLang="en-US" b="1" i="1" dirty="0" smtClean="0">
              <a:latin typeface="+mj-lt"/>
            </a:endParaRPr>
          </a:p>
          <a:p>
            <a:pPr>
              <a:defRPr/>
            </a:pPr>
            <a:endParaRPr lang="en-GB" altLang="en-US" dirty="0" smtClean="0">
              <a:latin typeface="Arial" charset="0"/>
            </a:endParaRPr>
          </a:p>
        </p:txBody>
      </p:sp>
      <p:sp>
        <p:nvSpPr>
          <p:cNvPr id="5530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itchFamily="34" charset="0"/>
              </a:defRPr>
            </a:lvl1pPr>
            <a:lvl2pPr marL="742950" indent="-285750">
              <a:defRPr>
                <a:solidFill>
                  <a:schemeClr val="tx1"/>
                </a:solidFill>
                <a:latin typeface="Arial" pitchFamily="34" charset="0"/>
              </a:defRPr>
            </a:lvl2pPr>
            <a:lvl3pPr marL="1143000" indent="-228600">
              <a:defRPr>
                <a:solidFill>
                  <a:schemeClr val="tx1"/>
                </a:solidFill>
                <a:latin typeface="Arial" pitchFamily="34" charset="0"/>
              </a:defRPr>
            </a:lvl3pPr>
            <a:lvl4pPr marL="1600200" indent="-228600">
              <a:defRPr>
                <a:solidFill>
                  <a:schemeClr val="tx1"/>
                </a:solidFill>
                <a:latin typeface="Arial" pitchFamily="34" charset="0"/>
              </a:defRPr>
            </a:lvl4pPr>
            <a:lvl5pPr marL="2057400" indent="-22860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fld id="{2F263DE6-B600-4942-AB21-BF65C268EE5B}" type="slidenum">
              <a:rPr lang="en-GB" altLang="en-US" smtClean="0"/>
              <a:pPr/>
              <a:t>29</a:t>
            </a:fld>
            <a:endParaRPr lang="en-GB" altLang="en-US" smtClean="0"/>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smtClean="0"/>
          </a:p>
        </p:txBody>
      </p:sp>
      <p:sp>
        <p:nvSpPr>
          <p:cNvPr id="604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itchFamily="34" charset="0"/>
              </a:defRPr>
            </a:lvl1pPr>
            <a:lvl2pPr marL="742950" indent="-285750">
              <a:defRPr>
                <a:solidFill>
                  <a:schemeClr val="tx1"/>
                </a:solidFill>
                <a:latin typeface="Arial" pitchFamily="34" charset="0"/>
              </a:defRPr>
            </a:lvl2pPr>
            <a:lvl3pPr marL="1143000" indent="-228600">
              <a:defRPr>
                <a:solidFill>
                  <a:schemeClr val="tx1"/>
                </a:solidFill>
                <a:latin typeface="Arial" pitchFamily="34" charset="0"/>
              </a:defRPr>
            </a:lvl3pPr>
            <a:lvl4pPr marL="1600200" indent="-228600">
              <a:defRPr>
                <a:solidFill>
                  <a:schemeClr val="tx1"/>
                </a:solidFill>
                <a:latin typeface="Arial" pitchFamily="34" charset="0"/>
              </a:defRPr>
            </a:lvl4pPr>
            <a:lvl5pPr marL="2057400" indent="-22860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fld id="{227FAB6D-D8A8-48E7-BE64-6B31301F469A}" type="slidenum">
              <a:rPr lang="en-GB" altLang="en-US" smtClean="0"/>
              <a:pPr/>
              <a:t>30</a:t>
            </a:fld>
            <a:endParaRPr lang="en-GB" altLang="en-US" smtClean="0"/>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49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smtClean="0"/>
          </a:p>
        </p:txBody>
      </p:sp>
      <p:sp>
        <p:nvSpPr>
          <p:cNvPr id="8499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itchFamily="34" charset="0"/>
              </a:defRPr>
            </a:lvl1pPr>
            <a:lvl2pPr marL="742950" indent="-285750">
              <a:defRPr>
                <a:solidFill>
                  <a:schemeClr val="tx1"/>
                </a:solidFill>
                <a:latin typeface="Arial" pitchFamily="34" charset="0"/>
              </a:defRPr>
            </a:lvl2pPr>
            <a:lvl3pPr marL="1143000" indent="-228600">
              <a:defRPr>
                <a:solidFill>
                  <a:schemeClr val="tx1"/>
                </a:solidFill>
                <a:latin typeface="Arial" pitchFamily="34" charset="0"/>
              </a:defRPr>
            </a:lvl3pPr>
            <a:lvl4pPr marL="1600200" indent="-228600">
              <a:defRPr>
                <a:solidFill>
                  <a:schemeClr val="tx1"/>
                </a:solidFill>
                <a:latin typeface="Arial" pitchFamily="34" charset="0"/>
              </a:defRPr>
            </a:lvl4pPr>
            <a:lvl5pPr marL="2057400" indent="-22860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fld id="{A0D430E6-DCC2-4375-A3E8-4BB31346FA06}" type="slidenum">
              <a:rPr lang="en-GB" altLang="en-US" smtClean="0"/>
              <a:pPr/>
              <a:t>31</a:t>
            </a:fld>
            <a:endParaRPr lang="en-GB" altLang="en-US" smtClean="0"/>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60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smtClean="0"/>
          </a:p>
        </p:txBody>
      </p:sp>
      <p:sp>
        <p:nvSpPr>
          <p:cNvPr id="860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itchFamily="34" charset="0"/>
              </a:defRPr>
            </a:lvl1pPr>
            <a:lvl2pPr marL="742950" indent="-285750">
              <a:defRPr>
                <a:solidFill>
                  <a:schemeClr val="tx1"/>
                </a:solidFill>
                <a:latin typeface="Arial" pitchFamily="34" charset="0"/>
              </a:defRPr>
            </a:lvl2pPr>
            <a:lvl3pPr marL="1143000" indent="-228600">
              <a:defRPr>
                <a:solidFill>
                  <a:schemeClr val="tx1"/>
                </a:solidFill>
                <a:latin typeface="Arial" pitchFamily="34" charset="0"/>
              </a:defRPr>
            </a:lvl3pPr>
            <a:lvl4pPr marL="1600200" indent="-228600">
              <a:defRPr>
                <a:solidFill>
                  <a:schemeClr val="tx1"/>
                </a:solidFill>
                <a:latin typeface="Arial" pitchFamily="34" charset="0"/>
              </a:defRPr>
            </a:lvl4pPr>
            <a:lvl5pPr marL="2057400" indent="-22860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fld id="{CACB024D-35C9-4568-86DD-6F7D8D4204F2}" type="slidenum">
              <a:rPr lang="en-GB" altLang="en-US" smtClean="0"/>
              <a:pPr/>
              <a:t>32</a:t>
            </a:fld>
            <a:endParaRPr lang="en-GB" altLang="en-US" smtClean="0"/>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smtClean="0">
              <a:latin typeface="Arial" pitchFamily="34" charset="0"/>
            </a:endParaRPr>
          </a:p>
        </p:txBody>
      </p:sp>
      <p:sp>
        <p:nvSpPr>
          <p:cNvPr id="430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itchFamily="34" charset="0"/>
              </a:defRPr>
            </a:lvl1pPr>
            <a:lvl2pPr marL="742950" indent="-285750">
              <a:defRPr>
                <a:solidFill>
                  <a:schemeClr val="tx1"/>
                </a:solidFill>
                <a:latin typeface="Arial" pitchFamily="34" charset="0"/>
              </a:defRPr>
            </a:lvl2pPr>
            <a:lvl3pPr marL="1143000" indent="-228600">
              <a:defRPr>
                <a:solidFill>
                  <a:schemeClr val="tx1"/>
                </a:solidFill>
                <a:latin typeface="Arial" pitchFamily="34" charset="0"/>
              </a:defRPr>
            </a:lvl3pPr>
            <a:lvl4pPr marL="1600200" indent="-228600">
              <a:defRPr>
                <a:solidFill>
                  <a:schemeClr val="tx1"/>
                </a:solidFill>
                <a:latin typeface="Arial" pitchFamily="34" charset="0"/>
              </a:defRPr>
            </a:lvl4pPr>
            <a:lvl5pPr marL="2057400" indent="-22860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fld id="{36B5C61E-B4CC-4A82-9028-9CA1CC14EBB4}" type="slidenum">
              <a:rPr lang="en-GB" altLang="en-US" smtClean="0"/>
              <a:pPr/>
              <a:t>33</a:t>
            </a:fld>
            <a:endParaRPr lang="en-GB" altLang="en-US" smtClean="0"/>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smtClean="0">
              <a:latin typeface="Arial" pitchFamily="34" charset="0"/>
            </a:endParaRPr>
          </a:p>
        </p:txBody>
      </p:sp>
      <p:sp>
        <p:nvSpPr>
          <p:cNvPr id="440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itchFamily="34" charset="0"/>
              </a:defRPr>
            </a:lvl1pPr>
            <a:lvl2pPr marL="742950" indent="-285750">
              <a:defRPr>
                <a:solidFill>
                  <a:schemeClr val="tx1"/>
                </a:solidFill>
                <a:latin typeface="Arial" pitchFamily="34" charset="0"/>
              </a:defRPr>
            </a:lvl2pPr>
            <a:lvl3pPr marL="1143000" indent="-228600">
              <a:defRPr>
                <a:solidFill>
                  <a:schemeClr val="tx1"/>
                </a:solidFill>
                <a:latin typeface="Arial" pitchFamily="34" charset="0"/>
              </a:defRPr>
            </a:lvl3pPr>
            <a:lvl4pPr marL="1600200" indent="-228600">
              <a:defRPr>
                <a:solidFill>
                  <a:schemeClr val="tx1"/>
                </a:solidFill>
                <a:latin typeface="Arial" pitchFamily="34" charset="0"/>
              </a:defRPr>
            </a:lvl4pPr>
            <a:lvl5pPr marL="2057400" indent="-22860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fld id="{C124DB59-E710-46DF-9524-5DAAEB0BEB18}" type="slidenum">
              <a:rPr lang="en-GB" altLang="en-US" smtClean="0"/>
              <a:pPr/>
              <a:t>34</a:t>
            </a:fld>
            <a:endParaRPr lang="en-GB" altLang="en-US" smtClean="0"/>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itchFamily="34" charset="0"/>
            </a:endParaRPr>
          </a:p>
        </p:txBody>
      </p:sp>
      <p:sp>
        <p:nvSpPr>
          <p:cNvPr id="4608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itchFamily="34" charset="0"/>
              </a:defRPr>
            </a:lvl1pPr>
            <a:lvl2pPr marL="742950" indent="-285750">
              <a:defRPr>
                <a:solidFill>
                  <a:schemeClr val="tx1"/>
                </a:solidFill>
                <a:latin typeface="Arial" pitchFamily="34" charset="0"/>
              </a:defRPr>
            </a:lvl2pPr>
            <a:lvl3pPr marL="1143000" indent="-228600">
              <a:defRPr>
                <a:solidFill>
                  <a:schemeClr val="tx1"/>
                </a:solidFill>
                <a:latin typeface="Arial" pitchFamily="34" charset="0"/>
              </a:defRPr>
            </a:lvl3pPr>
            <a:lvl4pPr marL="1600200" indent="-228600">
              <a:defRPr>
                <a:solidFill>
                  <a:schemeClr val="tx1"/>
                </a:solidFill>
                <a:latin typeface="Arial" pitchFamily="34" charset="0"/>
              </a:defRPr>
            </a:lvl4pPr>
            <a:lvl5pPr marL="2057400" indent="-22860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fld id="{F5672C19-D85E-4202-8DD2-5968E05DC0AA}" type="slidenum">
              <a:rPr lang="en-GB" altLang="en-US" smtClean="0"/>
              <a:pPr/>
              <a:t>35</a:t>
            </a:fld>
            <a:endParaRPr lang="en-GB" altLang="en-US" smtClean="0"/>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itchFamily="34" charset="0"/>
            </a:endParaRPr>
          </a:p>
        </p:txBody>
      </p:sp>
      <p:sp>
        <p:nvSpPr>
          <p:cNvPr id="4915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itchFamily="34" charset="0"/>
              </a:defRPr>
            </a:lvl1pPr>
            <a:lvl2pPr marL="742950" indent="-285750">
              <a:defRPr>
                <a:solidFill>
                  <a:schemeClr val="tx1"/>
                </a:solidFill>
                <a:latin typeface="Arial" pitchFamily="34" charset="0"/>
              </a:defRPr>
            </a:lvl2pPr>
            <a:lvl3pPr marL="1143000" indent="-228600">
              <a:defRPr>
                <a:solidFill>
                  <a:schemeClr val="tx1"/>
                </a:solidFill>
                <a:latin typeface="Arial" pitchFamily="34" charset="0"/>
              </a:defRPr>
            </a:lvl3pPr>
            <a:lvl4pPr marL="1600200" indent="-228600">
              <a:defRPr>
                <a:solidFill>
                  <a:schemeClr val="tx1"/>
                </a:solidFill>
                <a:latin typeface="Arial" pitchFamily="34" charset="0"/>
              </a:defRPr>
            </a:lvl4pPr>
            <a:lvl5pPr marL="2057400" indent="-22860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fld id="{E1B7B561-A4E8-4ED6-AB21-F31A3E2E6AA0}" type="slidenum">
              <a:rPr lang="en-GB" altLang="en-US" smtClean="0"/>
              <a:pPr/>
              <a:t>36</a:t>
            </a:fld>
            <a:endParaRPr lang="en-GB" altLang="en-US" smtClean="0"/>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p:cNvSpPr>
            <a:spLocks noGrp="1"/>
          </p:cNvSpPr>
          <p:nvPr>
            <p:ph type="body" idx="1"/>
          </p:nvPr>
        </p:nvSpPr>
        <p:spPr bwMode="auto">
          <a:extLst/>
        </p:spPr>
        <p:txBody>
          <a:bodyPr/>
          <a:lstStyle/>
          <a:p>
            <a:pPr eaLnBrk="1" hangingPunct="1">
              <a:spcBef>
                <a:spcPct val="0"/>
              </a:spcBef>
              <a:defRPr/>
            </a:pPr>
            <a:r>
              <a:rPr lang="en-IN" b="1" dirty="0" smtClean="0">
                <a:latin typeface="+mj-lt"/>
              </a:rPr>
              <a:t>Figure 15.2  The change kaleidoscope</a:t>
            </a:r>
            <a:endParaRPr lang="en-US" altLang="en-US" b="1" i="1" dirty="0" smtClean="0">
              <a:latin typeface="+mj-lt"/>
            </a:endParaRPr>
          </a:p>
          <a:p>
            <a:pPr eaLnBrk="1" hangingPunct="1">
              <a:spcBef>
                <a:spcPct val="0"/>
              </a:spcBef>
              <a:defRPr/>
            </a:pPr>
            <a:endParaRPr lang="en-GB" altLang="en-US" b="1" dirty="0" smtClean="0">
              <a:latin typeface="+mj-lt"/>
            </a:endParaRPr>
          </a:p>
        </p:txBody>
      </p:sp>
      <p:sp>
        <p:nvSpPr>
          <p:cNvPr id="5018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itchFamily="34" charset="0"/>
              </a:defRPr>
            </a:lvl1pPr>
            <a:lvl2pPr marL="742950" indent="-285750">
              <a:defRPr>
                <a:solidFill>
                  <a:schemeClr val="tx1"/>
                </a:solidFill>
                <a:latin typeface="Arial" pitchFamily="34" charset="0"/>
              </a:defRPr>
            </a:lvl2pPr>
            <a:lvl3pPr marL="1143000" indent="-228600">
              <a:defRPr>
                <a:solidFill>
                  <a:schemeClr val="tx1"/>
                </a:solidFill>
                <a:latin typeface="Arial" pitchFamily="34" charset="0"/>
              </a:defRPr>
            </a:lvl3pPr>
            <a:lvl4pPr marL="1600200" indent="-228600">
              <a:defRPr>
                <a:solidFill>
                  <a:schemeClr val="tx1"/>
                </a:solidFill>
                <a:latin typeface="Arial" pitchFamily="34" charset="0"/>
              </a:defRPr>
            </a:lvl4pPr>
            <a:lvl5pPr marL="2057400" indent="-22860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fld id="{498BF714-BA8B-44DD-AEC4-068C427D8870}" type="slidenum">
              <a:rPr lang="en-GB" altLang="en-US" smtClean="0"/>
              <a:pPr/>
              <a:t>37</a:t>
            </a:fld>
            <a:endParaRPr lang="en-GB" altLang="en-US" smtClean="0"/>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p:cNvSpPr>
            <a:spLocks noGrp="1"/>
          </p:cNvSpPr>
          <p:nvPr>
            <p:ph type="body" idx="1"/>
          </p:nvPr>
        </p:nvSpPr>
        <p:spPr bwMode="auto">
          <a:extLst/>
        </p:spPr>
        <p:txBody>
          <a:bodyPr/>
          <a:lstStyle/>
          <a:p>
            <a:pPr>
              <a:defRPr/>
            </a:pPr>
            <a:r>
              <a:rPr lang="en-IN" b="1" dirty="0" smtClean="0">
                <a:latin typeface="+mj-lt"/>
              </a:rPr>
              <a:t>Figure 15.3  Styles of change leadership according to organisational capability and readiness</a:t>
            </a:r>
          </a:p>
          <a:p>
            <a:pPr>
              <a:defRPr/>
            </a:pPr>
            <a:endParaRPr lang="en-GB" altLang="en-US" b="1" dirty="0" smtClean="0">
              <a:latin typeface="+mj-lt"/>
            </a:endParaRPr>
          </a:p>
        </p:txBody>
      </p:sp>
      <p:sp>
        <p:nvSpPr>
          <p:cNvPr id="5120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itchFamily="34" charset="0"/>
              </a:defRPr>
            </a:lvl1pPr>
            <a:lvl2pPr marL="742950" indent="-285750">
              <a:defRPr>
                <a:solidFill>
                  <a:schemeClr val="tx1"/>
                </a:solidFill>
                <a:latin typeface="Arial" pitchFamily="34" charset="0"/>
              </a:defRPr>
            </a:lvl2pPr>
            <a:lvl3pPr marL="1143000" indent="-228600">
              <a:defRPr>
                <a:solidFill>
                  <a:schemeClr val="tx1"/>
                </a:solidFill>
                <a:latin typeface="Arial" pitchFamily="34" charset="0"/>
              </a:defRPr>
            </a:lvl3pPr>
            <a:lvl4pPr marL="1600200" indent="-228600">
              <a:defRPr>
                <a:solidFill>
                  <a:schemeClr val="tx1"/>
                </a:solidFill>
                <a:latin typeface="Arial" pitchFamily="34" charset="0"/>
              </a:defRPr>
            </a:lvl4pPr>
            <a:lvl5pPr marL="2057400" indent="-22860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fld id="{2457A2AD-D085-452B-B53D-2EAC5A267C3B}" type="slidenum">
              <a:rPr lang="en-GB" altLang="en-US" smtClean="0"/>
              <a:pPr/>
              <a:t>38</a:t>
            </a:fld>
            <a:endParaRPr lang="en-GB" altLang="en-US" smtClean="0"/>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smtClean="0">
              <a:latin typeface="Arial" pitchFamily="34" charset="0"/>
            </a:endParaRPr>
          </a:p>
        </p:txBody>
      </p:sp>
      <p:sp>
        <p:nvSpPr>
          <p:cNvPr id="5222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itchFamily="34" charset="0"/>
              </a:defRPr>
            </a:lvl1pPr>
            <a:lvl2pPr marL="742950" indent="-285750">
              <a:defRPr>
                <a:solidFill>
                  <a:schemeClr val="tx1"/>
                </a:solidFill>
                <a:latin typeface="Arial" pitchFamily="34" charset="0"/>
              </a:defRPr>
            </a:lvl2pPr>
            <a:lvl3pPr marL="1143000" indent="-228600">
              <a:defRPr>
                <a:solidFill>
                  <a:schemeClr val="tx1"/>
                </a:solidFill>
                <a:latin typeface="Arial" pitchFamily="34" charset="0"/>
              </a:defRPr>
            </a:lvl3pPr>
            <a:lvl4pPr marL="1600200" indent="-228600">
              <a:defRPr>
                <a:solidFill>
                  <a:schemeClr val="tx1"/>
                </a:solidFill>
                <a:latin typeface="Arial" pitchFamily="34" charset="0"/>
              </a:defRPr>
            </a:lvl4pPr>
            <a:lvl5pPr marL="2057400" indent="-22860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fld id="{8BEF9913-86AB-4383-B01B-931418579249}" type="slidenum">
              <a:rPr lang="en-GB" altLang="en-US" smtClean="0"/>
              <a:pPr/>
              <a:t>39</a:t>
            </a:fld>
            <a:endParaRPr lang="en-GB" altLang="en-US" smtClean="0"/>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itchFamily="34" charset="0"/>
            </a:endParaRPr>
          </a:p>
        </p:txBody>
      </p:sp>
      <p:sp>
        <p:nvSpPr>
          <p:cNvPr id="5325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itchFamily="34" charset="0"/>
              </a:defRPr>
            </a:lvl1pPr>
            <a:lvl2pPr marL="742950" indent="-285750">
              <a:defRPr>
                <a:solidFill>
                  <a:schemeClr val="tx1"/>
                </a:solidFill>
                <a:latin typeface="Arial" pitchFamily="34" charset="0"/>
              </a:defRPr>
            </a:lvl2pPr>
            <a:lvl3pPr marL="1143000" indent="-228600">
              <a:defRPr>
                <a:solidFill>
                  <a:schemeClr val="tx1"/>
                </a:solidFill>
                <a:latin typeface="Arial" pitchFamily="34" charset="0"/>
              </a:defRPr>
            </a:lvl3pPr>
            <a:lvl4pPr marL="1600200" indent="-228600">
              <a:defRPr>
                <a:solidFill>
                  <a:schemeClr val="tx1"/>
                </a:solidFill>
                <a:latin typeface="Arial" pitchFamily="34" charset="0"/>
              </a:defRPr>
            </a:lvl4pPr>
            <a:lvl5pPr marL="2057400" indent="-22860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fld id="{F183DE90-EA6D-4919-AAF3-29B743ED618F}" type="slidenum">
              <a:rPr lang="en-GB" altLang="en-US" smtClean="0"/>
              <a:pPr/>
              <a:t>40</a:t>
            </a:fld>
            <a:endParaRPr lang="en-GB" altLang="en-US" smtClean="0"/>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itchFamily="34" charset="0"/>
            </a:endParaRPr>
          </a:p>
        </p:txBody>
      </p:sp>
      <p:sp>
        <p:nvSpPr>
          <p:cNvPr id="5427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itchFamily="34" charset="0"/>
              </a:defRPr>
            </a:lvl1pPr>
            <a:lvl2pPr marL="742950" indent="-285750">
              <a:defRPr>
                <a:solidFill>
                  <a:schemeClr val="tx1"/>
                </a:solidFill>
                <a:latin typeface="Arial" pitchFamily="34" charset="0"/>
              </a:defRPr>
            </a:lvl2pPr>
            <a:lvl3pPr marL="1143000" indent="-228600">
              <a:defRPr>
                <a:solidFill>
                  <a:schemeClr val="tx1"/>
                </a:solidFill>
                <a:latin typeface="Arial" pitchFamily="34" charset="0"/>
              </a:defRPr>
            </a:lvl3pPr>
            <a:lvl4pPr marL="1600200" indent="-228600">
              <a:defRPr>
                <a:solidFill>
                  <a:schemeClr val="tx1"/>
                </a:solidFill>
                <a:latin typeface="Arial" pitchFamily="34" charset="0"/>
              </a:defRPr>
            </a:lvl4pPr>
            <a:lvl5pPr marL="2057400" indent="-22860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fld id="{4E309A71-B371-475C-A332-D88E6358DE87}" type="slidenum">
              <a:rPr lang="en-GB" altLang="en-US" smtClean="0"/>
              <a:pPr/>
              <a:t>41</a:t>
            </a:fld>
            <a:endParaRPr lang="en-GB" altLang="en-US" smtClean="0"/>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p:cNvSpPr>
            <a:spLocks noGrp="1"/>
          </p:cNvSpPr>
          <p:nvPr>
            <p:ph type="body" idx="1"/>
          </p:nvPr>
        </p:nvSpPr>
        <p:spPr bwMode="auto">
          <a:extLst/>
        </p:spPr>
        <p:txBody>
          <a:bodyPr/>
          <a:lstStyle/>
          <a:p>
            <a:pPr>
              <a:defRPr/>
            </a:pPr>
            <a:r>
              <a:rPr lang="en-IN" b="1" dirty="0" smtClean="0">
                <a:latin typeface="+mj-lt"/>
              </a:rPr>
              <a:t>Figure 15.4  Types of change</a:t>
            </a:r>
            <a:endParaRPr lang="en-GB" altLang="en-US" b="1" i="1" dirty="0" smtClean="0">
              <a:latin typeface="+mj-lt"/>
            </a:endParaRPr>
          </a:p>
          <a:p>
            <a:pPr>
              <a:defRPr/>
            </a:pPr>
            <a:endParaRPr lang="en-GB" altLang="en-US" dirty="0" smtClean="0"/>
          </a:p>
        </p:txBody>
      </p:sp>
      <p:sp>
        <p:nvSpPr>
          <p:cNvPr id="5530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itchFamily="34" charset="0"/>
              </a:defRPr>
            </a:lvl1pPr>
            <a:lvl2pPr marL="742950" indent="-285750">
              <a:defRPr>
                <a:solidFill>
                  <a:schemeClr val="tx1"/>
                </a:solidFill>
                <a:latin typeface="Arial" pitchFamily="34" charset="0"/>
              </a:defRPr>
            </a:lvl2pPr>
            <a:lvl3pPr marL="1143000" indent="-228600">
              <a:defRPr>
                <a:solidFill>
                  <a:schemeClr val="tx1"/>
                </a:solidFill>
                <a:latin typeface="Arial" pitchFamily="34" charset="0"/>
              </a:defRPr>
            </a:lvl3pPr>
            <a:lvl4pPr marL="1600200" indent="-228600">
              <a:defRPr>
                <a:solidFill>
                  <a:schemeClr val="tx1"/>
                </a:solidFill>
                <a:latin typeface="Arial" pitchFamily="34" charset="0"/>
              </a:defRPr>
            </a:lvl4pPr>
            <a:lvl5pPr marL="2057400" indent="-22860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fld id="{BD202C98-66C9-4E34-A601-982531607570}" type="slidenum">
              <a:rPr lang="en-GB" altLang="en-US" smtClean="0"/>
              <a:pPr/>
              <a:t>42</a:t>
            </a:fld>
            <a:endParaRPr lang="en-GB" altLang="en-US" smtClean="0"/>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smtClean="0">
              <a:latin typeface="Arial" pitchFamily="34" charset="0"/>
            </a:endParaRPr>
          </a:p>
        </p:txBody>
      </p:sp>
      <p:sp>
        <p:nvSpPr>
          <p:cNvPr id="5632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itchFamily="34" charset="0"/>
              </a:defRPr>
            </a:lvl1pPr>
            <a:lvl2pPr marL="742950" indent="-285750">
              <a:defRPr>
                <a:solidFill>
                  <a:schemeClr val="tx1"/>
                </a:solidFill>
                <a:latin typeface="Arial" pitchFamily="34" charset="0"/>
              </a:defRPr>
            </a:lvl2pPr>
            <a:lvl3pPr marL="1143000" indent="-228600">
              <a:defRPr>
                <a:solidFill>
                  <a:schemeClr val="tx1"/>
                </a:solidFill>
                <a:latin typeface="Arial" pitchFamily="34" charset="0"/>
              </a:defRPr>
            </a:lvl3pPr>
            <a:lvl4pPr marL="1600200" indent="-228600">
              <a:defRPr>
                <a:solidFill>
                  <a:schemeClr val="tx1"/>
                </a:solidFill>
                <a:latin typeface="Arial" pitchFamily="34" charset="0"/>
              </a:defRPr>
            </a:lvl4pPr>
            <a:lvl5pPr marL="2057400" indent="-22860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fld id="{6FE25391-2E1E-4EFC-A9CB-79392A6CCD95}" type="slidenum">
              <a:rPr lang="en-GB" altLang="en-US" smtClean="0"/>
              <a:pPr/>
              <a:t>43</a:t>
            </a:fld>
            <a:endParaRPr lang="en-GB" altLang="en-US" smtClean="0"/>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734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smtClean="0">
              <a:latin typeface="Arial" pitchFamily="34" charset="0"/>
            </a:endParaRPr>
          </a:p>
        </p:txBody>
      </p:sp>
      <p:sp>
        <p:nvSpPr>
          <p:cNvPr id="5734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itchFamily="34" charset="0"/>
              </a:defRPr>
            </a:lvl1pPr>
            <a:lvl2pPr marL="742950" indent="-285750">
              <a:defRPr>
                <a:solidFill>
                  <a:schemeClr val="tx1"/>
                </a:solidFill>
                <a:latin typeface="Arial" pitchFamily="34" charset="0"/>
              </a:defRPr>
            </a:lvl2pPr>
            <a:lvl3pPr marL="1143000" indent="-228600">
              <a:defRPr>
                <a:solidFill>
                  <a:schemeClr val="tx1"/>
                </a:solidFill>
                <a:latin typeface="Arial" pitchFamily="34" charset="0"/>
              </a:defRPr>
            </a:lvl3pPr>
            <a:lvl4pPr marL="1600200" indent="-228600">
              <a:defRPr>
                <a:solidFill>
                  <a:schemeClr val="tx1"/>
                </a:solidFill>
                <a:latin typeface="Arial" pitchFamily="34" charset="0"/>
              </a:defRPr>
            </a:lvl4pPr>
            <a:lvl5pPr marL="2057400" indent="-22860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fld id="{1C3FED81-B9C3-4674-AAF4-0C214BF35433}" type="slidenum">
              <a:rPr lang="en-GB" altLang="en-US" smtClean="0"/>
              <a:pPr/>
              <a:t>44</a:t>
            </a:fld>
            <a:endParaRPr lang="en-GB" altLang="en-US" smtClean="0"/>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itchFamily="34" charset="0"/>
            </a:endParaRPr>
          </a:p>
        </p:txBody>
      </p:sp>
      <p:sp>
        <p:nvSpPr>
          <p:cNvPr id="5939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itchFamily="34" charset="0"/>
              </a:defRPr>
            </a:lvl1pPr>
            <a:lvl2pPr marL="742950" indent="-285750">
              <a:defRPr>
                <a:solidFill>
                  <a:schemeClr val="tx1"/>
                </a:solidFill>
                <a:latin typeface="Arial" pitchFamily="34" charset="0"/>
              </a:defRPr>
            </a:lvl2pPr>
            <a:lvl3pPr marL="1143000" indent="-228600">
              <a:defRPr>
                <a:solidFill>
                  <a:schemeClr val="tx1"/>
                </a:solidFill>
                <a:latin typeface="Arial" pitchFamily="34" charset="0"/>
              </a:defRPr>
            </a:lvl3pPr>
            <a:lvl4pPr marL="1600200" indent="-228600">
              <a:defRPr>
                <a:solidFill>
                  <a:schemeClr val="tx1"/>
                </a:solidFill>
                <a:latin typeface="Arial" pitchFamily="34" charset="0"/>
              </a:defRPr>
            </a:lvl4pPr>
            <a:lvl5pPr marL="2057400" indent="-22860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fld id="{E50B9FAE-445D-40A2-89EE-27427B56A183}" type="slidenum">
              <a:rPr lang="en-GB" altLang="en-US" smtClean="0"/>
              <a:pPr/>
              <a:t>45</a:t>
            </a:fld>
            <a:endParaRPr lang="en-GB" altLang="en-US" smtClean="0"/>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itchFamily="34" charset="0"/>
            </a:endParaRPr>
          </a:p>
        </p:txBody>
      </p:sp>
      <p:sp>
        <p:nvSpPr>
          <p:cNvPr id="604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itchFamily="34" charset="0"/>
              </a:defRPr>
            </a:lvl1pPr>
            <a:lvl2pPr marL="742950" indent="-285750">
              <a:defRPr>
                <a:solidFill>
                  <a:schemeClr val="tx1"/>
                </a:solidFill>
                <a:latin typeface="Arial" pitchFamily="34" charset="0"/>
              </a:defRPr>
            </a:lvl2pPr>
            <a:lvl3pPr marL="1143000" indent="-228600">
              <a:defRPr>
                <a:solidFill>
                  <a:schemeClr val="tx1"/>
                </a:solidFill>
                <a:latin typeface="Arial" pitchFamily="34" charset="0"/>
              </a:defRPr>
            </a:lvl3pPr>
            <a:lvl4pPr marL="1600200" indent="-228600">
              <a:defRPr>
                <a:solidFill>
                  <a:schemeClr val="tx1"/>
                </a:solidFill>
                <a:latin typeface="Arial" pitchFamily="34" charset="0"/>
              </a:defRPr>
            </a:lvl4pPr>
            <a:lvl5pPr marL="2057400" indent="-22860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fld id="{77BB9D10-EFC8-47A7-9E96-482BE0421A2C}" type="slidenum">
              <a:rPr lang="en-GB" altLang="en-US" smtClean="0"/>
              <a:pPr/>
              <a:t>46</a:t>
            </a:fld>
            <a:endParaRPr lang="en-GB" altLang="en-US" smtClean="0"/>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itchFamily="34" charset="0"/>
            </a:endParaRPr>
          </a:p>
        </p:txBody>
      </p:sp>
      <p:sp>
        <p:nvSpPr>
          <p:cNvPr id="6144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itchFamily="34" charset="0"/>
              </a:defRPr>
            </a:lvl1pPr>
            <a:lvl2pPr marL="742950" indent="-285750">
              <a:defRPr>
                <a:solidFill>
                  <a:schemeClr val="tx1"/>
                </a:solidFill>
                <a:latin typeface="Arial" pitchFamily="34" charset="0"/>
              </a:defRPr>
            </a:lvl2pPr>
            <a:lvl3pPr marL="1143000" indent="-228600">
              <a:defRPr>
                <a:solidFill>
                  <a:schemeClr val="tx1"/>
                </a:solidFill>
                <a:latin typeface="Arial" pitchFamily="34" charset="0"/>
              </a:defRPr>
            </a:lvl3pPr>
            <a:lvl4pPr marL="1600200" indent="-228600">
              <a:defRPr>
                <a:solidFill>
                  <a:schemeClr val="tx1"/>
                </a:solidFill>
                <a:latin typeface="Arial" pitchFamily="34" charset="0"/>
              </a:defRPr>
            </a:lvl4pPr>
            <a:lvl5pPr marL="2057400" indent="-22860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fld id="{A6677CF3-301F-4122-A65F-F72526B91155}" type="slidenum">
              <a:rPr lang="en-GB" altLang="en-US" smtClean="0"/>
              <a:pPr/>
              <a:t>47</a:t>
            </a:fld>
            <a:endParaRPr lang="en-GB" altLang="en-US" smtClean="0"/>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itchFamily="34" charset="0"/>
              </a:defRPr>
            </a:lvl1pPr>
            <a:lvl2pPr marL="742950" indent="-285750">
              <a:defRPr>
                <a:solidFill>
                  <a:schemeClr val="tx1"/>
                </a:solidFill>
                <a:latin typeface="Arial" pitchFamily="34" charset="0"/>
              </a:defRPr>
            </a:lvl2pPr>
            <a:lvl3pPr marL="1143000" indent="-228600">
              <a:defRPr>
                <a:solidFill>
                  <a:schemeClr val="tx1"/>
                </a:solidFill>
                <a:latin typeface="Arial" pitchFamily="34" charset="0"/>
              </a:defRPr>
            </a:lvl3pPr>
            <a:lvl4pPr marL="1600200" indent="-228600">
              <a:defRPr>
                <a:solidFill>
                  <a:schemeClr val="tx1"/>
                </a:solidFill>
                <a:latin typeface="Arial" pitchFamily="34" charset="0"/>
              </a:defRPr>
            </a:lvl4pPr>
            <a:lvl5pPr marL="2057400" indent="-22860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fld id="{17CC1FFE-A91D-4B5D-A2FB-4CEA03F1792A}" type="slidenum">
              <a:rPr lang="en-US" altLang="en-US" smtClean="0"/>
              <a:pPr/>
              <a:t>48</a:t>
            </a:fld>
            <a:endParaRPr lang="en-US" altLang="en-US" smtClean="0"/>
          </a:p>
        </p:txBody>
      </p:sp>
      <p:sp>
        <p:nvSpPr>
          <p:cNvPr id="64515"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4516"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smtClean="0">
              <a:latin typeface="Arial" pitchFamily="34" charset="0"/>
            </a:endParaRPr>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55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itchFamily="34" charset="0"/>
            </a:endParaRPr>
          </a:p>
        </p:txBody>
      </p:sp>
      <p:sp>
        <p:nvSpPr>
          <p:cNvPr id="655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itchFamily="34" charset="0"/>
              </a:defRPr>
            </a:lvl1pPr>
            <a:lvl2pPr marL="742950" indent="-285750">
              <a:defRPr>
                <a:solidFill>
                  <a:schemeClr val="tx1"/>
                </a:solidFill>
                <a:latin typeface="Arial" pitchFamily="34" charset="0"/>
              </a:defRPr>
            </a:lvl2pPr>
            <a:lvl3pPr marL="1143000" indent="-228600">
              <a:defRPr>
                <a:solidFill>
                  <a:schemeClr val="tx1"/>
                </a:solidFill>
                <a:latin typeface="Arial" pitchFamily="34" charset="0"/>
              </a:defRPr>
            </a:lvl3pPr>
            <a:lvl4pPr marL="1600200" indent="-228600">
              <a:defRPr>
                <a:solidFill>
                  <a:schemeClr val="tx1"/>
                </a:solidFill>
                <a:latin typeface="Arial" pitchFamily="34" charset="0"/>
              </a:defRPr>
            </a:lvl4pPr>
            <a:lvl5pPr marL="2057400" indent="-22860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fld id="{C0083505-517A-481E-8A98-57918053D40F}" type="slidenum">
              <a:rPr lang="en-GB" altLang="en-US" smtClean="0"/>
              <a:pPr/>
              <a:t>49</a:t>
            </a:fld>
            <a:endParaRPr lang="en-GB" altLang="en-US" smtClean="0"/>
          </a:p>
        </p:txBody>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65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itchFamily="34" charset="0"/>
            </a:endParaRPr>
          </a:p>
        </p:txBody>
      </p:sp>
      <p:sp>
        <p:nvSpPr>
          <p:cNvPr id="665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itchFamily="34" charset="0"/>
              </a:defRPr>
            </a:lvl1pPr>
            <a:lvl2pPr marL="742950" indent="-285750">
              <a:defRPr>
                <a:solidFill>
                  <a:schemeClr val="tx1"/>
                </a:solidFill>
                <a:latin typeface="Arial" pitchFamily="34" charset="0"/>
              </a:defRPr>
            </a:lvl2pPr>
            <a:lvl3pPr marL="1143000" indent="-228600">
              <a:defRPr>
                <a:solidFill>
                  <a:schemeClr val="tx1"/>
                </a:solidFill>
                <a:latin typeface="Arial" pitchFamily="34" charset="0"/>
              </a:defRPr>
            </a:lvl3pPr>
            <a:lvl4pPr marL="1600200" indent="-228600">
              <a:defRPr>
                <a:solidFill>
                  <a:schemeClr val="tx1"/>
                </a:solidFill>
                <a:latin typeface="Arial" pitchFamily="34" charset="0"/>
              </a:defRPr>
            </a:lvl4pPr>
            <a:lvl5pPr marL="2057400" indent="-22860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fld id="{9DFD7491-5545-487F-8F5E-144075EC4F07}" type="slidenum">
              <a:rPr lang="en-GB" altLang="en-US" smtClean="0"/>
              <a:pPr/>
              <a:t>50</a:t>
            </a:fld>
            <a:endParaRPr lang="en-GB" altLang="en-US" smtClean="0"/>
          </a:p>
        </p:txBody>
      </p:sp>
    </p:spTree>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86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itchFamily="34" charset="0"/>
            </a:endParaRPr>
          </a:p>
        </p:txBody>
      </p:sp>
      <p:sp>
        <p:nvSpPr>
          <p:cNvPr id="686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itchFamily="34" charset="0"/>
              </a:defRPr>
            </a:lvl1pPr>
            <a:lvl2pPr marL="742950" indent="-285750">
              <a:defRPr>
                <a:solidFill>
                  <a:schemeClr val="tx1"/>
                </a:solidFill>
                <a:latin typeface="Arial" pitchFamily="34" charset="0"/>
              </a:defRPr>
            </a:lvl2pPr>
            <a:lvl3pPr marL="1143000" indent="-228600">
              <a:defRPr>
                <a:solidFill>
                  <a:schemeClr val="tx1"/>
                </a:solidFill>
                <a:latin typeface="Arial" pitchFamily="34" charset="0"/>
              </a:defRPr>
            </a:lvl3pPr>
            <a:lvl4pPr marL="1600200" indent="-228600">
              <a:defRPr>
                <a:solidFill>
                  <a:schemeClr val="tx1"/>
                </a:solidFill>
                <a:latin typeface="Arial" pitchFamily="34" charset="0"/>
              </a:defRPr>
            </a:lvl4pPr>
            <a:lvl5pPr marL="2057400" indent="-22860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fld id="{9E85A087-6C92-447C-9EE2-380F9EDCB22F}" type="slidenum">
              <a:rPr lang="en-GB" altLang="en-US" smtClean="0"/>
              <a:pPr/>
              <a:t>51</a:t>
            </a:fld>
            <a:endParaRPr lang="en-GB" altLang="en-US" smtClean="0"/>
          </a:p>
        </p:txBody>
      </p:sp>
    </p:spTree>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373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smtClean="0">
              <a:latin typeface="Arial" pitchFamily="34" charset="0"/>
            </a:endParaRPr>
          </a:p>
        </p:txBody>
      </p:sp>
      <p:sp>
        <p:nvSpPr>
          <p:cNvPr id="73732" name="Slide Number Placeholder 3"/>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Arial" pitchFamily="34" charset="0"/>
              </a:defRPr>
            </a:lvl1pPr>
            <a:lvl2pPr marL="742950" indent="-285750">
              <a:defRPr>
                <a:solidFill>
                  <a:schemeClr val="tx1"/>
                </a:solidFill>
                <a:latin typeface="Arial" pitchFamily="34" charset="0"/>
              </a:defRPr>
            </a:lvl2pPr>
            <a:lvl3pPr marL="1143000" indent="-228600">
              <a:defRPr>
                <a:solidFill>
                  <a:schemeClr val="tx1"/>
                </a:solidFill>
                <a:latin typeface="Arial" pitchFamily="34" charset="0"/>
              </a:defRPr>
            </a:lvl3pPr>
            <a:lvl4pPr marL="1600200" indent="-228600">
              <a:defRPr>
                <a:solidFill>
                  <a:schemeClr val="tx1"/>
                </a:solidFill>
                <a:latin typeface="Arial" pitchFamily="34" charset="0"/>
              </a:defRPr>
            </a:lvl4pPr>
            <a:lvl5pPr marL="2057400" indent="-22860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r" eaLnBrk="1" hangingPunct="1"/>
            <a:fld id="{D4E3DB68-08C5-4912-9D26-0F4BCBE32FA0}" type="slidenum">
              <a:rPr lang="en-GB" altLang="en-US" sz="1200">
                <a:latin typeface="Calibri" pitchFamily="34" charset="0"/>
              </a:rPr>
              <a:pPr algn="r" eaLnBrk="1" hangingPunct="1"/>
              <a:t>52</a:t>
            </a:fld>
            <a:endParaRPr lang="en-GB" altLang="en-US" sz="1200">
              <a:latin typeface="Calibri" pitchFamily="34" charset="0"/>
            </a:endParaRPr>
          </a:p>
        </p:txBody>
      </p:sp>
    </p:spTree>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smtClean="0">
              <a:latin typeface="Arial" pitchFamily="34" charset="0"/>
            </a:endParaRPr>
          </a:p>
        </p:txBody>
      </p:sp>
      <p:sp>
        <p:nvSpPr>
          <p:cNvPr id="7475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itchFamily="34" charset="0"/>
              </a:defRPr>
            </a:lvl1pPr>
            <a:lvl2pPr marL="742950" indent="-285750">
              <a:defRPr>
                <a:solidFill>
                  <a:schemeClr val="tx1"/>
                </a:solidFill>
                <a:latin typeface="Arial" pitchFamily="34" charset="0"/>
              </a:defRPr>
            </a:lvl2pPr>
            <a:lvl3pPr marL="1143000" indent="-228600">
              <a:defRPr>
                <a:solidFill>
                  <a:schemeClr val="tx1"/>
                </a:solidFill>
                <a:latin typeface="Arial" pitchFamily="34" charset="0"/>
              </a:defRPr>
            </a:lvl3pPr>
            <a:lvl4pPr marL="1600200" indent="-228600">
              <a:defRPr>
                <a:solidFill>
                  <a:schemeClr val="tx1"/>
                </a:solidFill>
                <a:latin typeface="Arial" pitchFamily="34" charset="0"/>
              </a:defRPr>
            </a:lvl4pPr>
            <a:lvl5pPr marL="2057400" indent="-22860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fld id="{D221B22B-BD09-40B5-AB45-78D729B4B9F5}" type="slidenum">
              <a:rPr lang="en-GB" altLang="en-US" smtClean="0"/>
              <a:pPr/>
              <a:t>53</a:t>
            </a:fld>
            <a:endParaRPr lang="en-GB" altLang="en-US"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4A31E7A1-C917-4DD7-B6A2-4AABB01F4BD8}" type="datetimeFigureOut">
              <a:rPr lang="en-GB" smtClean="0"/>
              <a:t>03/04/2019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7FB3431-3379-4CC1-BF37-D2E91CE50E20}" type="slidenum">
              <a:rPr lang="en-GB" smtClean="0"/>
              <a:t>‹#›</a:t>
            </a:fld>
            <a:endParaRPr lang="en-GB"/>
          </a:p>
        </p:txBody>
      </p:sp>
    </p:spTree>
    <p:extLst>
      <p:ext uri="{BB962C8B-B14F-4D97-AF65-F5344CB8AC3E}">
        <p14:creationId xmlns:p14="http://schemas.microsoft.com/office/powerpoint/2010/main" val="29830660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A31E7A1-C917-4DD7-B6A2-4AABB01F4BD8}" type="datetimeFigureOut">
              <a:rPr lang="en-GB" smtClean="0"/>
              <a:t>03/04/2019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7FB3431-3379-4CC1-BF37-D2E91CE50E20}" type="slidenum">
              <a:rPr lang="en-GB" smtClean="0"/>
              <a:t>‹#›</a:t>
            </a:fld>
            <a:endParaRPr lang="en-GB"/>
          </a:p>
        </p:txBody>
      </p:sp>
    </p:spTree>
    <p:extLst>
      <p:ext uri="{BB962C8B-B14F-4D97-AF65-F5344CB8AC3E}">
        <p14:creationId xmlns:p14="http://schemas.microsoft.com/office/powerpoint/2010/main" val="27520859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A31E7A1-C917-4DD7-B6A2-4AABB01F4BD8}" type="datetimeFigureOut">
              <a:rPr lang="en-GB" smtClean="0"/>
              <a:t>03/04/2019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7FB3431-3379-4CC1-BF37-D2E91CE50E20}" type="slidenum">
              <a:rPr lang="en-GB" smtClean="0"/>
              <a:t>‹#›</a:t>
            </a:fld>
            <a:endParaRPr lang="en-GB"/>
          </a:p>
        </p:txBody>
      </p:sp>
    </p:spTree>
    <p:extLst>
      <p:ext uri="{BB962C8B-B14F-4D97-AF65-F5344CB8AC3E}">
        <p14:creationId xmlns:p14="http://schemas.microsoft.com/office/powerpoint/2010/main" val="37381500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4A31E7A1-C917-4DD7-B6A2-4AABB01F4BD8}" type="datetimeFigureOut">
              <a:rPr lang="en-GB" smtClean="0"/>
              <a:t>03/04/2019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7FB3431-3379-4CC1-BF37-D2E91CE50E20}" type="slidenum">
              <a:rPr lang="en-GB" smtClean="0"/>
              <a:t>‹#›</a:t>
            </a:fld>
            <a:endParaRPr lang="en-GB"/>
          </a:p>
        </p:txBody>
      </p:sp>
    </p:spTree>
    <p:extLst>
      <p:ext uri="{BB962C8B-B14F-4D97-AF65-F5344CB8AC3E}">
        <p14:creationId xmlns:p14="http://schemas.microsoft.com/office/powerpoint/2010/main" val="5097677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4A31E7A1-C917-4DD7-B6A2-4AABB01F4BD8}" type="datetimeFigureOut">
              <a:rPr lang="en-GB" smtClean="0"/>
              <a:t>03/04/2019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7FB3431-3379-4CC1-BF37-D2E91CE50E20}" type="slidenum">
              <a:rPr lang="en-GB" smtClean="0"/>
              <a:t>‹#›</a:t>
            </a:fld>
            <a:endParaRPr lang="en-GB"/>
          </a:p>
        </p:txBody>
      </p:sp>
    </p:spTree>
    <p:extLst>
      <p:ext uri="{BB962C8B-B14F-4D97-AF65-F5344CB8AC3E}">
        <p14:creationId xmlns:p14="http://schemas.microsoft.com/office/powerpoint/2010/main" val="9581733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A31E7A1-C917-4DD7-B6A2-4AABB01F4BD8}" type="datetimeFigureOut">
              <a:rPr lang="en-GB" smtClean="0"/>
              <a:t>03/04/2019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7FB3431-3379-4CC1-BF37-D2E91CE50E20}" type="slidenum">
              <a:rPr lang="en-GB" smtClean="0"/>
              <a:t>‹#›</a:t>
            </a:fld>
            <a:endParaRPr lang="en-GB"/>
          </a:p>
        </p:txBody>
      </p:sp>
    </p:spTree>
    <p:extLst>
      <p:ext uri="{BB962C8B-B14F-4D97-AF65-F5344CB8AC3E}">
        <p14:creationId xmlns:p14="http://schemas.microsoft.com/office/powerpoint/2010/main" val="31789417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A31E7A1-C917-4DD7-B6A2-4AABB01F4BD8}" type="datetimeFigureOut">
              <a:rPr lang="en-GB" smtClean="0"/>
              <a:t>03/04/2019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7FB3431-3379-4CC1-BF37-D2E91CE50E20}" type="slidenum">
              <a:rPr lang="en-GB" smtClean="0"/>
              <a:t>‹#›</a:t>
            </a:fld>
            <a:endParaRPr lang="en-GB"/>
          </a:p>
        </p:txBody>
      </p:sp>
    </p:spTree>
    <p:extLst>
      <p:ext uri="{BB962C8B-B14F-4D97-AF65-F5344CB8AC3E}">
        <p14:creationId xmlns:p14="http://schemas.microsoft.com/office/powerpoint/2010/main" val="26614155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A31E7A1-C917-4DD7-B6A2-4AABB01F4BD8}" type="datetimeFigureOut">
              <a:rPr lang="en-GB" smtClean="0"/>
              <a:t>03/04/2019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7FB3431-3379-4CC1-BF37-D2E91CE50E20}" type="slidenum">
              <a:rPr lang="en-GB" smtClean="0"/>
              <a:t>‹#›</a:t>
            </a:fld>
            <a:endParaRPr lang="en-GB"/>
          </a:p>
        </p:txBody>
      </p:sp>
    </p:spTree>
    <p:extLst>
      <p:ext uri="{BB962C8B-B14F-4D97-AF65-F5344CB8AC3E}">
        <p14:creationId xmlns:p14="http://schemas.microsoft.com/office/powerpoint/2010/main" val="21883175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A31E7A1-C917-4DD7-B6A2-4AABB01F4BD8}" type="datetimeFigureOut">
              <a:rPr lang="en-GB" smtClean="0"/>
              <a:t>03/04/2019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7FB3431-3379-4CC1-BF37-D2E91CE50E20}" type="slidenum">
              <a:rPr lang="en-GB" smtClean="0"/>
              <a:t>‹#›</a:t>
            </a:fld>
            <a:endParaRPr lang="en-GB"/>
          </a:p>
        </p:txBody>
      </p:sp>
    </p:spTree>
    <p:extLst>
      <p:ext uri="{BB962C8B-B14F-4D97-AF65-F5344CB8AC3E}">
        <p14:creationId xmlns:p14="http://schemas.microsoft.com/office/powerpoint/2010/main" val="35737724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A31E7A1-C917-4DD7-B6A2-4AABB01F4BD8}" type="datetimeFigureOut">
              <a:rPr lang="en-GB" smtClean="0"/>
              <a:t>03/04/2019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7FB3431-3379-4CC1-BF37-D2E91CE50E20}" type="slidenum">
              <a:rPr lang="en-GB" smtClean="0"/>
              <a:t>‹#›</a:t>
            </a:fld>
            <a:endParaRPr lang="en-GB"/>
          </a:p>
        </p:txBody>
      </p:sp>
    </p:spTree>
    <p:extLst>
      <p:ext uri="{BB962C8B-B14F-4D97-AF65-F5344CB8AC3E}">
        <p14:creationId xmlns:p14="http://schemas.microsoft.com/office/powerpoint/2010/main" val="28924513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A31E7A1-C917-4DD7-B6A2-4AABB01F4BD8}" type="datetimeFigureOut">
              <a:rPr lang="en-GB" smtClean="0"/>
              <a:t>03/04/2019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7FB3431-3379-4CC1-BF37-D2E91CE50E20}" type="slidenum">
              <a:rPr lang="en-GB" smtClean="0"/>
              <a:t>‹#›</a:t>
            </a:fld>
            <a:endParaRPr lang="en-GB"/>
          </a:p>
        </p:txBody>
      </p:sp>
    </p:spTree>
    <p:extLst>
      <p:ext uri="{BB962C8B-B14F-4D97-AF65-F5344CB8AC3E}">
        <p14:creationId xmlns:p14="http://schemas.microsoft.com/office/powerpoint/2010/main" val="39667744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471488"/>
            <a:ext cx="8229600" cy="747712"/>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24255529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A31E7A1-C917-4DD7-B6A2-4AABB01F4BD8}" type="datetimeFigureOut">
              <a:rPr lang="en-GB" smtClean="0"/>
              <a:t>03/04/2019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FB3431-3379-4CC1-BF37-D2E91CE50E20}" type="slidenum">
              <a:rPr lang="en-GB" smtClean="0"/>
              <a:t>‹#›</a:t>
            </a:fld>
            <a:endParaRPr lang="en-GB"/>
          </a:p>
        </p:txBody>
      </p:sp>
    </p:spTree>
    <p:extLst>
      <p:ext uri="{BB962C8B-B14F-4D97-AF65-F5344CB8AC3E}">
        <p14:creationId xmlns:p14="http://schemas.microsoft.com/office/powerpoint/2010/main" val="338363302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1.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6.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457200" y="179388"/>
            <a:ext cx="8229600" cy="801687"/>
          </a:xfrm>
        </p:spPr>
        <p:txBody>
          <a:bodyPr/>
          <a:lstStyle/>
          <a:p>
            <a:pPr eaLnBrk="1" hangingPunct="1"/>
            <a:r>
              <a:rPr lang="en-US" altLang="en-US" smtClean="0"/>
              <a:t>Learning outcomes</a:t>
            </a:r>
          </a:p>
        </p:txBody>
      </p:sp>
      <p:sp>
        <p:nvSpPr>
          <p:cNvPr id="295941" name="Rectangle 5"/>
          <p:cNvSpPr>
            <a:spLocks noGrp="1" noChangeArrowheads="1"/>
          </p:cNvSpPr>
          <p:nvPr>
            <p:ph idx="1"/>
          </p:nvPr>
        </p:nvSpPr>
        <p:spPr>
          <a:xfrm>
            <a:off x="490538" y="1314450"/>
            <a:ext cx="8535987" cy="4922838"/>
          </a:xfrm>
        </p:spPr>
        <p:txBody>
          <a:bodyPr>
            <a:normAutofit lnSpcReduction="10000"/>
          </a:bodyPr>
          <a:lstStyle/>
          <a:p>
            <a:pPr marL="304800" indent="-304800" eaLnBrk="1" hangingPunct="1">
              <a:defRPr/>
            </a:pPr>
            <a:r>
              <a:rPr lang="en-US" altLang="en-US" dirty="0" err="1" smtClean="0">
                <a:latin typeface="+mj-lt"/>
              </a:rPr>
              <a:t>Analyse</a:t>
            </a:r>
            <a:r>
              <a:rPr lang="en-US" altLang="en-US" dirty="0" smtClean="0">
                <a:latin typeface="+mj-lt"/>
              </a:rPr>
              <a:t> </a:t>
            </a:r>
            <a:r>
              <a:rPr lang="en-US" altLang="en-US" dirty="0" smtClean="0">
                <a:latin typeface="+mj-lt"/>
              </a:rPr>
              <a:t>the influence of an </a:t>
            </a:r>
            <a:r>
              <a:rPr lang="en-US" altLang="en-US" b="1" i="1" dirty="0" err="1" smtClean="0">
                <a:latin typeface="+mj-lt"/>
              </a:rPr>
              <a:t>organisation’s</a:t>
            </a:r>
            <a:r>
              <a:rPr lang="en-US" altLang="en-US" b="1" i="1" dirty="0" smtClean="0">
                <a:latin typeface="+mj-lt"/>
              </a:rPr>
              <a:t> culture </a:t>
            </a:r>
            <a:r>
              <a:rPr lang="en-US" altLang="en-US" dirty="0" smtClean="0">
                <a:latin typeface="+mj-lt"/>
              </a:rPr>
              <a:t>on its strategy using the </a:t>
            </a:r>
            <a:r>
              <a:rPr lang="en-US" altLang="en-US" b="1" i="1" dirty="0" smtClean="0">
                <a:latin typeface="+mj-lt"/>
              </a:rPr>
              <a:t>cultural web</a:t>
            </a:r>
            <a:r>
              <a:rPr lang="en-US" altLang="en-US" b="1" dirty="0" smtClean="0">
                <a:latin typeface="+mj-lt"/>
              </a:rPr>
              <a:t>.</a:t>
            </a:r>
            <a:endParaRPr lang="en-GB" altLang="en-US" b="1" dirty="0" smtClean="0">
              <a:latin typeface="+mj-lt"/>
            </a:endParaRPr>
          </a:p>
          <a:p>
            <a:pPr marL="304800" indent="-304800" eaLnBrk="1" hangingPunct="1">
              <a:defRPr/>
            </a:pPr>
            <a:r>
              <a:rPr lang="en-US" altLang="en-US" dirty="0" smtClean="0">
                <a:latin typeface="+mj-lt"/>
              </a:rPr>
              <a:t>Identify </a:t>
            </a:r>
            <a:r>
              <a:rPr lang="en-US" altLang="en-US" dirty="0" smtClean="0">
                <a:latin typeface="+mj-lt"/>
              </a:rPr>
              <a:t>organizations </a:t>
            </a:r>
            <a:r>
              <a:rPr lang="en-US" altLang="en-US" dirty="0" smtClean="0">
                <a:latin typeface="+mj-lt"/>
              </a:rPr>
              <a:t>which may be experiencing the symptoms of </a:t>
            </a:r>
            <a:r>
              <a:rPr lang="en-US" altLang="en-US" b="1" i="1" dirty="0" smtClean="0">
                <a:latin typeface="+mj-lt"/>
              </a:rPr>
              <a:t>strategic drift</a:t>
            </a:r>
            <a:r>
              <a:rPr lang="en-US" altLang="en-US" b="1" dirty="0" smtClean="0">
                <a:latin typeface="+mj-lt"/>
              </a:rPr>
              <a:t>.</a:t>
            </a:r>
          </a:p>
          <a:p>
            <a:pPr marL="304800" indent="-304800">
              <a:defRPr/>
            </a:pPr>
            <a:r>
              <a:rPr lang="en-US" altLang="en-US" dirty="0"/>
              <a:t>Undertake </a:t>
            </a:r>
            <a:r>
              <a:rPr lang="en-US" altLang="en-US" b="1" i="1" dirty="0"/>
              <a:t>stakeholder analysis</a:t>
            </a:r>
            <a:r>
              <a:rPr lang="en-US" altLang="en-US" b="1" dirty="0"/>
              <a:t> </a:t>
            </a:r>
            <a:r>
              <a:rPr lang="en-US" altLang="en-US" dirty="0"/>
              <a:t>in order to identify the power and attention of different stakeholder </a:t>
            </a:r>
            <a:r>
              <a:rPr lang="en-US" altLang="en-US" dirty="0" smtClean="0"/>
              <a:t>groups.</a:t>
            </a:r>
          </a:p>
          <a:p>
            <a:pPr marL="304800" indent="-304800">
              <a:defRPr/>
            </a:pPr>
            <a:r>
              <a:rPr lang="en-US" altLang="en-US" dirty="0"/>
              <a:t>Use the </a:t>
            </a:r>
            <a:r>
              <a:rPr lang="en-US" altLang="en-US" b="1" i="1" dirty="0"/>
              <a:t>change kaleidoscope</a:t>
            </a:r>
            <a:r>
              <a:rPr lang="en-US" altLang="en-US" b="1" dirty="0"/>
              <a:t> </a:t>
            </a:r>
            <a:r>
              <a:rPr lang="en-US" altLang="en-US" dirty="0"/>
              <a:t>and </a:t>
            </a:r>
            <a:r>
              <a:rPr lang="en-US" altLang="en-US" b="1" i="1" dirty="0" err="1"/>
              <a:t>forcefield</a:t>
            </a:r>
            <a:r>
              <a:rPr lang="en-US" altLang="en-US" b="1" i="1" dirty="0"/>
              <a:t> analysis</a:t>
            </a:r>
            <a:r>
              <a:rPr lang="en-US" altLang="en-US" dirty="0"/>
              <a:t> to </a:t>
            </a:r>
            <a:r>
              <a:rPr lang="en-US" altLang="en-US" dirty="0" err="1"/>
              <a:t>analyse</a:t>
            </a:r>
            <a:r>
              <a:rPr lang="en-US" altLang="en-US" dirty="0"/>
              <a:t> how </a:t>
            </a:r>
            <a:r>
              <a:rPr lang="en-US" altLang="en-US" b="1" i="1" dirty="0" err="1"/>
              <a:t>organisational</a:t>
            </a:r>
            <a:r>
              <a:rPr lang="en-US" altLang="en-US" b="1" i="1" dirty="0"/>
              <a:t> context</a:t>
            </a:r>
            <a:r>
              <a:rPr lang="en-US" altLang="en-US" b="1" dirty="0"/>
              <a:t> </a:t>
            </a:r>
            <a:r>
              <a:rPr lang="en-US" altLang="en-US" dirty="0"/>
              <a:t>might affect strategic change.</a:t>
            </a:r>
            <a:endParaRPr lang="en-GB" altLang="en-US" dirty="0"/>
          </a:p>
          <a:p>
            <a:pPr marL="304800" indent="-304800">
              <a:defRPr/>
            </a:pPr>
            <a:endParaRPr lang="en-US" altLang="en-US" dirty="0" smtClean="0"/>
          </a:p>
          <a:p>
            <a:pPr marL="304800" indent="-304800">
              <a:defRPr/>
            </a:pPr>
            <a:endParaRPr lang="en-GB" altLang="en-US" b="1" dirty="0" smtClean="0">
              <a:latin typeface="+mj-lt"/>
            </a:endParaRPr>
          </a:p>
        </p:txBody>
      </p:sp>
    </p:spTree>
    <p:extLst>
      <p:ext uri="{BB962C8B-B14F-4D97-AF65-F5344CB8AC3E}">
        <p14:creationId xmlns:p14="http://schemas.microsoft.com/office/powerpoint/2010/main" val="2594783290"/>
      </p:ext>
    </p:extLst>
  </p:cSld>
  <p:clrMapOvr>
    <a:masterClrMapping/>
  </p:clrMapOvr>
  <p:transition>
    <p:cove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95941">
                                            <p:txEl>
                                              <p:pRg st="0" end="0"/>
                                            </p:txEl>
                                          </p:spTgt>
                                        </p:tgtEl>
                                        <p:attrNameLst>
                                          <p:attrName>style.visibility</p:attrName>
                                        </p:attrNameLst>
                                      </p:cBhvr>
                                      <p:to>
                                        <p:strVal val="visible"/>
                                      </p:to>
                                    </p:set>
                                    <p:animEffect transition="in" filter="blinds(horizontal)">
                                      <p:cBhvr>
                                        <p:cTn id="7" dur="500"/>
                                        <p:tgtEl>
                                          <p:spTgt spid="29594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95941">
                                            <p:txEl>
                                              <p:pRg st="1" end="1"/>
                                            </p:txEl>
                                          </p:spTgt>
                                        </p:tgtEl>
                                        <p:attrNameLst>
                                          <p:attrName>style.visibility</p:attrName>
                                        </p:attrNameLst>
                                      </p:cBhvr>
                                      <p:to>
                                        <p:strVal val="visible"/>
                                      </p:to>
                                    </p:set>
                                    <p:animEffect transition="in" filter="blinds(horizontal)">
                                      <p:cBhvr>
                                        <p:cTn id="12" dur="500"/>
                                        <p:tgtEl>
                                          <p:spTgt spid="29594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295941">
                                            <p:txEl>
                                              <p:pRg st="2" end="2"/>
                                            </p:txEl>
                                          </p:spTgt>
                                        </p:tgtEl>
                                        <p:attrNameLst>
                                          <p:attrName>style.visibility</p:attrName>
                                        </p:attrNameLst>
                                      </p:cBhvr>
                                      <p:to>
                                        <p:strVal val="visible"/>
                                      </p:to>
                                    </p:set>
                                    <p:animEffect transition="in" filter="blinds(horizontal)">
                                      <p:cBhvr>
                                        <p:cTn id="17" dur="500"/>
                                        <p:tgtEl>
                                          <p:spTgt spid="295941">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295941">
                                            <p:txEl>
                                              <p:pRg st="3" end="3"/>
                                            </p:txEl>
                                          </p:spTgt>
                                        </p:tgtEl>
                                        <p:attrNameLst>
                                          <p:attrName>style.visibility</p:attrName>
                                        </p:attrNameLst>
                                      </p:cBhvr>
                                      <p:to>
                                        <p:strVal val="visible"/>
                                      </p:to>
                                    </p:set>
                                    <p:animEffect transition="in" filter="blinds(horizontal)">
                                      <p:cBhvr>
                                        <p:cTn id="22" dur="500"/>
                                        <p:tgtEl>
                                          <p:spTgt spid="29594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5941" grpId="0" build="p" autoUpdateAnimBg="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a:xfrm>
            <a:off x="457200" y="233363"/>
            <a:ext cx="8229600" cy="708025"/>
          </a:xfrm>
        </p:spPr>
        <p:txBody>
          <a:bodyPr>
            <a:normAutofit fontScale="90000"/>
          </a:bodyPr>
          <a:lstStyle/>
          <a:p>
            <a:pPr eaLnBrk="1" hangingPunct="1"/>
            <a:r>
              <a:rPr lang="en-GB" altLang="en-US" smtClean="0"/>
              <a:t>Organisational culture</a:t>
            </a:r>
          </a:p>
        </p:txBody>
      </p:sp>
      <p:sp>
        <p:nvSpPr>
          <p:cNvPr id="11267" name="Content Placeholder 2"/>
          <p:cNvSpPr>
            <a:spLocks noGrp="1"/>
          </p:cNvSpPr>
          <p:nvPr>
            <p:ph idx="1"/>
          </p:nvPr>
        </p:nvSpPr>
        <p:spPr>
          <a:xfrm>
            <a:off x="447675" y="1403350"/>
            <a:ext cx="8483600" cy="2554288"/>
          </a:xfrm>
        </p:spPr>
        <p:txBody>
          <a:bodyPr rtlCol="0">
            <a:normAutofit fontScale="92500" lnSpcReduction="20000"/>
          </a:bodyPr>
          <a:lstStyle/>
          <a:p>
            <a:pPr eaLnBrk="1" fontAlgn="auto" hangingPunct="1">
              <a:spcAft>
                <a:spcPts val="0"/>
              </a:spcAft>
              <a:buFont typeface="Arial" charset="0"/>
              <a:buNone/>
              <a:defRPr/>
            </a:pPr>
            <a:r>
              <a:rPr lang="en-GB" altLang="en-US" b="1" i="1" dirty="0" smtClean="0">
                <a:latin typeface="+mj-lt"/>
              </a:rPr>
              <a:t>	</a:t>
            </a:r>
            <a:r>
              <a:rPr lang="en-GB" altLang="en-US" sz="3900" b="1" i="1" dirty="0" smtClean="0">
                <a:latin typeface="+mj-lt"/>
              </a:rPr>
              <a:t>Organisational culture </a:t>
            </a:r>
            <a:r>
              <a:rPr lang="en-GB" altLang="en-US" sz="3900" dirty="0" smtClean="0">
                <a:latin typeface="+mj-lt"/>
              </a:rPr>
              <a:t>is the taken-for-granted assumptions and behaviours that </a:t>
            </a:r>
            <a:r>
              <a:rPr lang="en-US" altLang="en-US" sz="3900" dirty="0" smtClean="0">
                <a:latin typeface="+mj-lt"/>
              </a:rPr>
              <a:t>are shared within a particular group and help to </a:t>
            </a:r>
            <a:r>
              <a:rPr lang="en-GB" altLang="en-US" sz="3900" dirty="0" smtClean="0">
                <a:latin typeface="+mj-lt"/>
              </a:rPr>
              <a:t>make sense of the organisational context.</a:t>
            </a:r>
          </a:p>
        </p:txBody>
      </p:sp>
    </p:spTree>
    <p:extLst>
      <p:ext uri="{BB962C8B-B14F-4D97-AF65-F5344CB8AC3E}">
        <p14:creationId xmlns:p14="http://schemas.microsoft.com/office/powerpoint/2010/main" val="140873885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4"/>
          <p:cNvSpPr>
            <a:spLocks noGrp="1"/>
          </p:cNvSpPr>
          <p:nvPr>
            <p:ph type="title"/>
          </p:nvPr>
        </p:nvSpPr>
        <p:spPr>
          <a:xfrm>
            <a:off x="468313" y="225425"/>
            <a:ext cx="8229600" cy="719138"/>
          </a:xfrm>
        </p:spPr>
        <p:txBody>
          <a:bodyPr>
            <a:normAutofit fontScale="90000"/>
          </a:bodyPr>
          <a:lstStyle/>
          <a:p>
            <a:pPr eaLnBrk="1" hangingPunct="1"/>
            <a:r>
              <a:rPr lang="en-GB" altLang="en-US" smtClean="0"/>
              <a:t>Culture in four layers</a:t>
            </a:r>
          </a:p>
        </p:txBody>
      </p:sp>
      <p:pic>
        <p:nvPicPr>
          <p:cNvPr id="20483" name="Picture 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4400" y="1050925"/>
            <a:ext cx="7321550" cy="525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7469809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a:xfrm>
            <a:off x="457200" y="233363"/>
            <a:ext cx="8229600" cy="708025"/>
          </a:xfrm>
        </p:spPr>
        <p:txBody>
          <a:bodyPr>
            <a:normAutofit fontScale="90000"/>
          </a:bodyPr>
          <a:lstStyle/>
          <a:p>
            <a:pPr eaLnBrk="1" hangingPunct="1"/>
            <a:r>
              <a:rPr lang="en-GB" altLang="en-US" smtClean="0"/>
              <a:t>The paradigm</a:t>
            </a:r>
          </a:p>
        </p:txBody>
      </p:sp>
      <p:sp>
        <p:nvSpPr>
          <p:cNvPr id="21507" name="Content Placeholder 2"/>
          <p:cNvSpPr>
            <a:spLocks noGrp="1"/>
          </p:cNvSpPr>
          <p:nvPr>
            <p:ph idx="1"/>
          </p:nvPr>
        </p:nvSpPr>
        <p:spPr>
          <a:xfrm>
            <a:off x="461963" y="1352550"/>
            <a:ext cx="8535987" cy="4824413"/>
          </a:xfrm>
        </p:spPr>
        <p:txBody>
          <a:bodyPr/>
          <a:lstStyle/>
          <a:p>
            <a:pPr marL="36513" indent="-9525" eaLnBrk="1" hangingPunct="1">
              <a:lnSpc>
                <a:spcPts val="3600"/>
              </a:lnSpc>
              <a:buFont typeface="Arial" charset="0"/>
              <a:buNone/>
              <a:tabLst>
                <a:tab pos="292100" algn="l"/>
              </a:tabLst>
              <a:defRPr/>
            </a:pPr>
            <a:r>
              <a:rPr lang="en-GB" altLang="en-US" b="1" i="1" dirty="0" smtClean="0">
                <a:latin typeface="+mj-lt"/>
              </a:rPr>
              <a:t>The paradigm </a:t>
            </a:r>
            <a:r>
              <a:rPr lang="en-GB" altLang="en-US" dirty="0" smtClean="0">
                <a:latin typeface="+mj-lt"/>
              </a:rPr>
              <a:t>is the set of assumptions held in common and taken for granted in an organisation.</a:t>
            </a:r>
          </a:p>
          <a:p>
            <a:pPr marL="36513" indent="-9525" eaLnBrk="1" hangingPunct="1">
              <a:lnSpc>
                <a:spcPts val="3600"/>
              </a:lnSpc>
              <a:buFont typeface="Arial" charset="0"/>
              <a:buNone/>
              <a:tabLst>
                <a:tab pos="292100" algn="l"/>
              </a:tabLst>
              <a:defRPr/>
            </a:pPr>
            <a:r>
              <a:rPr lang="en-GB" altLang="en-US" sz="3000" dirty="0" smtClean="0">
                <a:latin typeface="+mj-lt"/>
              </a:rPr>
              <a:t>	The paradigm:</a:t>
            </a:r>
          </a:p>
          <a:p>
            <a:pPr marL="341313" indent="-312738" eaLnBrk="1" hangingPunct="1">
              <a:lnSpc>
                <a:spcPts val="3600"/>
              </a:lnSpc>
              <a:buFont typeface="Arial" charset="0"/>
              <a:buChar char="•"/>
              <a:defRPr/>
            </a:pPr>
            <a:r>
              <a:rPr lang="en-GB" altLang="en-US" sz="3000" dirty="0" smtClean="0">
                <a:latin typeface="+mj-lt"/>
              </a:rPr>
              <a:t>is likely to be about </a:t>
            </a:r>
            <a:r>
              <a:rPr lang="en-GB" altLang="en-US" sz="3000" b="1" i="1" dirty="0" smtClean="0">
                <a:latin typeface="+mj-lt"/>
              </a:rPr>
              <a:t>basic</a:t>
            </a:r>
            <a:r>
              <a:rPr lang="en-GB" altLang="en-US" sz="3000" i="1" dirty="0" smtClean="0">
                <a:latin typeface="+mj-lt"/>
              </a:rPr>
              <a:t> </a:t>
            </a:r>
            <a:r>
              <a:rPr lang="en-GB" altLang="en-US" sz="3000" dirty="0" smtClean="0">
                <a:latin typeface="+mj-lt"/>
              </a:rPr>
              <a:t>but</a:t>
            </a:r>
            <a:r>
              <a:rPr lang="en-GB" altLang="en-US" sz="3000" i="1" dirty="0" smtClean="0">
                <a:latin typeface="+mj-lt"/>
              </a:rPr>
              <a:t> </a:t>
            </a:r>
            <a:r>
              <a:rPr lang="en-GB" altLang="en-US" sz="3000" b="1" i="1" dirty="0" smtClean="0">
                <a:latin typeface="+mj-lt"/>
              </a:rPr>
              <a:t>fundamental assumptions </a:t>
            </a:r>
            <a:r>
              <a:rPr lang="en-GB" altLang="en-US" sz="3000" dirty="0" smtClean="0">
                <a:latin typeface="+mj-lt"/>
              </a:rPr>
              <a:t>about the </a:t>
            </a:r>
            <a:r>
              <a:rPr lang="en-GB" altLang="en-US" sz="3000" dirty="0" smtClean="0">
                <a:latin typeface="+mj-lt"/>
              </a:rPr>
              <a:t>organisation. </a:t>
            </a:r>
            <a:endParaRPr lang="en-GB" altLang="en-US" sz="3000" dirty="0" smtClean="0">
              <a:latin typeface="+mj-lt"/>
            </a:endParaRPr>
          </a:p>
          <a:p>
            <a:pPr marL="201613" indent="-173038" eaLnBrk="1" hangingPunct="1">
              <a:lnSpc>
                <a:spcPts val="3600"/>
              </a:lnSpc>
              <a:buFont typeface="Arial" charset="0"/>
              <a:buChar char="•"/>
              <a:tabLst>
                <a:tab pos="346075" algn="l"/>
              </a:tabLst>
              <a:defRPr/>
            </a:pPr>
            <a:r>
              <a:rPr lang="en-GB" altLang="en-US" sz="3000" dirty="0" smtClean="0">
                <a:latin typeface="+mj-lt"/>
              </a:rPr>
              <a:t>	informs </a:t>
            </a:r>
            <a:r>
              <a:rPr lang="en-GB" altLang="en-US" sz="3000" b="1" i="1" dirty="0" smtClean="0">
                <a:latin typeface="+mj-lt"/>
              </a:rPr>
              <a:t>what people in the organisation do.</a:t>
            </a:r>
            <a:r>
              <a:rPr lang="en-GB" altLang="en-US" sz="3000" dirty="0" smtClean="0">
                <a:latin typeface="+mj-lt"/>
              </a:rPr>
              <a:t> </a:t>
            </a:r>
          </a:p>
          <a:p>
            <a:pPr marL="201613" indent="-173038" eaLnBrk="1" hangingPunct="1">
              <a:lnSpc>
                <a:spcPts val="3600"/>
              </a:lnSpc>
              <a:buFont typeface="Arial" charset="0"/>
              <a:buChar char="•"/>
              <a:tabLst>
                <a:tab pos="346075" algn="l"/>
              </a:tabLst>
              <a:defRPr/>
            </a:pPr>
            <a:r>
              <a:rPr lang="en-GB" altLang="en-US" sz="3000" dirty="0" smtClean="0">
                <a:latin typeface="+mj-lt"/>
              </a:rPr>
              <a:t>	influences how organisations </a:t>
            </a:r>
            <a:r>
              <a:rPr lang="en-GB" altLang="en-US" sz="3000" b="1" i="1" dirty="0" smtClean="0">
                <a:latin typeface="+mj-lt"/>
              </a:rPr>
              <a:t>respond to 	change</a:t>
            </a:r>
            <a:r>
              <a:rPr lang="en-GB" altLang="en-US" sz="3000" b="1" dirty="0" smtClean="0">
                <a:latin typeface="+mj-lt"/>
              </a:rPr>
              <a:t>.</a:t>
            </a:r>
          </a:p>
        </p:txBody>
      </p:sp>
    </p:spTree>
    <p:extLst>
      <p:ext uri="{BB962C8B-B14F-4D97-AF65-F5344CB8AC3E}">
        <p14:creationId xmlns:p14="http://schemas.microsoft.com/office/powerpoint/2010/main" val="319268718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a:xfrm>
            <a:off x="457200" y="17463"/>
            <a:ext cx="8229600" cy="1143000"/>
          </a:xfrm>
        </p:spPr>
        <p:txBody>
          <a:bodyPr/>
          <a:lstStyle/>
          <a:p>
            <a:pPr eaLnBrk="1" hangingPunct="1"/>
            <a:r>
              <a:rPr lang="en-GB" altLang="en-US" smtClean="0"/>
              <a:t>Culture’s influence on strategy </a:t>
            </a:r>
          </a:p>
        </p:txBody>
      </p:sp>
      <p:sp>
        <p:nvSpPr>
          <p:cNvPr id="24579" name="Content Placeholder 2"/>
          <p:cNvSpPr>
            <a:spLocks noGrp="1"/>
          </p:cNvSpPr>
          <p:nvPr>
            <p:ph idx="1"/>
          </p:nvPr>
        </p:nvSpPr>
        <p:spPr>
          <a:xfrm>
            <a:off x="488950" y="1357313"/>
            <a:ext cx="8642350" cy="5003800"/>
          </a:xfrm>
        </p:spPr>
        <p:txBody>
          <a:bodyPr/>
          <a:lstStyle/>
          <a:p>
            <a:pPr marL="0" indent="0" eaLnBrk="1" hangingPunct="1">
              <a:lnSpc>
                <a:spcPts val="3600"/>
              </a:lnSpc>
              <a:buFont typeface="Arial" charset="0"/>
              <a:buNone/>
              <a:defRPr/>
            </a:pPr>
            <a:r>
              <a:rPr lang="en-GB" altLang="en-US" dirty="0" smtClean="0"/>
              <a:t>Culture may have a major influence on strategy:</a:t>
            </a:r>
            <a:endParaRPr lang="en-GB" altLang="en-US" sz="1400" dirty="0" smtClean="0"/>
          </a:p>
          <a:p>
            <a:pPr marL="311150" indent="-311150" eaLnBrk="1" hangingPunct="1">
              <a:lnSpc>
                <a:spcPts val="3600"/>
              </a:lnSpc>
              <a:buFont typeface="Arial" charset="0"/>
              <a:buChar char="•"/>
              <a:defRPr/>
            </a:pPr>
            <a:r>
              <a:rPr lang="en-GB" altLang="en-US" b="1" i="1" dirty="0" smtClean="0"/>
              <a:t>‘Cultural glue’ </a:t>
            </a:r>
            <a:r>
              <a:rPr lang="en-GB" altLang="en-US" dirty="0" smtClean="0"/>
              <a:t>–</a:t>
            </a:r>
            <a:r>
              <a:rPr lang="en-GB" altLang="en-US" i="1" dirty="0" smtClean="0"/>
              <a:t> </a:t>
            </a:r>
            <a:r>
              <a:rPr lang="en-GB" altLang="en-US" dirty="0" smtClean="0"/>
              <a:t>employees often cohere around the founding principles and values of an organisation (e.g. IKEA).</a:t>
            </a:r>
          </a:p>
          <a:p>
            <a:pPr marL="311150" indent="-311150" eaLnBrk="1" hangingPunct="1">
              <a:lnSpc>
                <a:spcPts val="3600"/>
              </a:lnSpc>
              <a:buFont typeface="Arial" charset="0"/>
              <a:buChar char="•"/>
              <a:defRPr/>
            </a:pPr>
            <a:r>
              <a:rPr lang="en-GB" altLang="en-US" b="1" i="1" dirty="0" smtClean="0"/>
              <a:t>Captured by culture </a:t>
            </a:r>
            <a:r>
              <a:rPr lang="en-GB" altLang="en-US" dirty="0" smtClean="0"/>
              <a:t>–</a:t>
            </a:r>
            <a:r>
              <a:rPr lang="en-GB" altLang="en-US" i="1" dirty="0" smtClean="0"/>
              <a:t> </a:t>
            </a:r>
            <a:r>
              <a:rPr lang="en-GB" altLang="en-US" dirty="0" smtClean="0"/>
              <a:t>faced with changes in the environment, people may cling to solutions within the existing culture.</a:t>
            </a:r>
          </a:p>
          <a:p>
            <a:pPr marL="311150" indent="-311150" eaLnBrk="1" hangingPunct="1">
              <a:lnSpc>
                <a:spcPts val="3600"/>
              </a:lnSpc>
              <a:buFont typeface="Arial" charset="0"/>
              <a:buChar char="•"/>
              <a:defRPr/>
            </a:pPr>
            <a:r>
              <a:rPr lang="en-GB" altLang="en-US" b="1" i="1" dirty="0" smtClean="0"/>
              <a:t>Managing culture </a:t>
            </a:r>
            <a:r>
              <a:rPr lang="en-GB" altLang="en-US" dirty="0" smtClean="0"/>
              <a:t>–</a:t>
            </a:r>
            <a:r>
              <a:rPr lang="en-GB" altLang="en-US" i="1" dirty="0" smtClean="0"/>
              <a:t> </a:t>
            </a:r>
            <a:r>
              <a:rPr lang="en-GB" altLang="en-US" dirty="0" smtClean="0"/>
              <a:t>culture change is difficult to manage.</a:t>
            </a:r>
            <a:endParaRPr lang="en-GB" altLang="en-US" i="1" dirty="0" smtClean="0"/>
          </a:p>
        </p:txBody>
      </p:sp>
    </p:spTree>
    <p:extLst>
      <p:ext uri="{BB962C8B-B14F-4D97-AF65-F5344CB8AC3E}">
        <p14:creationId xmlns:p14="http://schemas.microsoft.com/office/powerpoint/2010/main" val="80527441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457200" y="17463"/>
            <a:ext cx="8229600" cy="1143000"/>
          </a:xfrm>
        </p:spPr>
        <p:txBody>
          <a:bodyPr/>
          <a:lstStyle/>
          <a:p>
            <a:pPr eaLnBrk="1" hangingPunct="1"/>
            <a:r>
              <a:rPr lang="en-GB" altLang="en-US" smtClean="0"/>
              <a:t>Culture’s influence on strategy </a:t>
            </a:r>
          </a:p>
        </p:txBody>
      </p:sp>
      <p:pic>
        <p:nvPicPr>
          <p:cNvPr id="2560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1188" y="1027113"/>
            <a:ext cx="7921625" cy="4924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 Box 2"/>
          <p:cNvSpPr txBox="1">
            <a:spLocks noChangeArrowheads="1"/>
          </p:cNvSpPr>
          <p:nvPr/>
        </p:nvSpPr>
        <p:spPr bwMode="auto">
          <a:xfrm>
            <a:off x="512763" y="6018213"/>
            <a:ext cx="8534400" cy="214312"/>
          </a:xfrm>
          <a:prstGeom prst="rect">
            <a:avLst/>
          </a:prstGeom>
          <a:noFill/>
          <a:ln>
            <a:noFill/>
          </a:ln>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defRPr/>
            </a:pPr>
            <a:r>
              <a:rPr lang="en-GB" altLang="en-US" sz="800" i="1" smtClean="0">
                <a:latin typeface="+mj-lt"/>
              </a:rPr>
              <a:t>Source</a:t>
            </a:r>
            <a:r>
              <a:rPr lang="en-GB" altLang="en-US" sz="800" smtClean="0">
                <a:latin typeface="+mj-lt"/>
              </a:rPr>
              <a:t>: Adapted from P. Gringer and J.-C. Spender, </a:t>
            </a:r>
            <a:r>
              <a:rPr lang="en-GB" altLang="en-US" sz="800" i="1" smtClean="0">
                <a:latin typeface="+mj-lt"/>
              </a:rPr>
              <a:t>Turnaround: Managerial Recipes for Strategic Success</a:t>
            </a:r>
            <a:r>
              <a:rPr lang="en-GB" altLang="en-US" sz="800" smtClean="0">
                <a:latin typeface="+mj-lt"/>
              </a:rPr>
              <a:t>, Associated Business Press, 1979, p. 203</a:t>
            </a:r>
          </a:p>
        </p:txBody>
      </p:sp>
    </p:spTree>
    <p:extLst>
      <p:ext uri="{BB962C8B-B14F-4D97-AF65-F5344CB8AC3E}">
        <p14:creationId xmlns:p14="http://schemas.microsoft.com/office/powerpoint/2010/main" val="241104474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a:xfrm>
            <a:off x="457200" y="255588"/>
            <a:ext cx="8229600" cy="646112"/>
          </a:xfrm>
        </p:spPr>
        <p:txBody>
          <a:bodyPr>
            <a:normAutofit fontScale="90000"/>
          </a:bodyPr>
          <a:lstStyle/>
          <a:p>
            <a:pPr eaLnBrk="1" hangingPunct="1"/>
            <a:r>
              <a:rPr lang="en-GB" altLang="en-US" smtClean="0"/>
              <a:t>The cultural web (1 of 7)</a:t>
            </a:r>
          </a:p>
        </p:txBody>
      </p:sp>
      <p:sp>
        <p:nvSpPr>
          <p:cNvPr id="25603" name="Content Placeholder 2"/>
          <p:cNvSpPr>
            <a:spLocks noGrp="1"/>
          </p:cNvSpPr>
          <p:nvPr>
            <p:ph idx="1"/>
          </p:nvPr>
        </p:nvSpPr>
        <p:spPr>
          <a:xfrm>
            <a:off x="423863" y="1401763"/>
            <a:ext cx="8229600" cy="2554287"/>
          </a:xfrm>
        </p:spPr>
        <p:txBody>
          <a:bodyPr rtlCol="0">
            <a:normAutofit fontScale="77500" lnSpcReduction="20000"/>
          </a:bodyPr>
          <a:lstStyle/>
          <a:p>
            <a:pPr eaLnBrk="1" fontAlgn="auto" hangingPunct="1">
              <a:spcAft>
                <a:spcPts val="0"/>
              </a:spcAft>
              <a:buFont typeface="Arial" charset="0"/>
              <a:buNone/>
              <a:defRPr/>
            </a:pPr>
            <a:r>
              <a:rPr lang="en-GB" altLang="en-US" sz="3900" b="1" i="1" dirty="0" smtClean="0">
                <a:latin typeface="+mj-lt"/>
              </a:rPr>
              <a:t>	</a:t>
            </a:r>
            <a:r>
              <a:rPr lang="en-GB" altLang="en-US" sz="4600" b="1" i="1" dirty="0" smtClean="0">
                <a:latin typeface="+mj-lt"/>
              </a:rPr>
              <a:t>The cultural web </a:t>
            </a:r>
            <a:r>
              <a:rPr lang="en-GB" altLang="en-US" sz="4600" dirty="0" smtClean="0">
                <a:latin typeface="+mj-lt"/>
              </a:rPr>
              <a:t>shows the behavioural, physical and symbolic manifestations of a culture that inform and are informed by the taken-for-granted assumptions, or paradigm, of an organisation</a:t>
            </a:r>
            <a:r>
              <a:rPr lang="en-GB" altLang="en-US" sz="3600" dirty="0" smtClean="0">
                <a:latin typeface="+mj-lt"/>
              </a:rPr>
              <a:t>.</a:t>
            </a:r>
            <a:endParaRPr lang="en-GB" altLang="en-US" sz="3000" dirty="0" smtClean="0">
              <a:latin typeface="+mj-lt"/>
            </a:endParaRPr>
          </a:p>
        </p:txBody>
      </p:sp>
    </p:spTree>
    <p:extLst>
      <p:ext uri="{BB962C8B-B14F-4D97-AF65-F5344CB8AC3E}">
        <p14:creationId xmlns:p14="http://schemas.microsoft.com/office/powerpoint/2010/main" val="165915798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Box 2"/>
          <p:cNvSpPr txBox="1">
            <a:spLocks noChangeArrowheads="1"/>
          </p:cNvSpPr>
          <p:nvPr/>
        </p:nvSpPr>
        <p:spPr bwMode="auto">
          <a:xfrm>
            <a:off x="485775" y="198438"/>
            <a:ext cx="8262938" cy="1323975"/>
          </a:xfrm>
          <a:prstGeom prst="rect">
            <a:avLst/>
          </a:prstGeom>
          <a:noFill/>
          <a:ln>
            <a:noFill/>
          </a:ln>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defRPr/>
            </a:pPr>
            <a:r>
              <a:rPr lang="en-IN" altLang="en-US" sz="4000" b="1" dirty="0" smtClean="0">
                <a:solidFill>
                  <a:srgbClr val="007FA3"/>
                </a:solidFill>
                <a:latin typeface="+mj-lt"/>
              </a:rPr>
              <a:t>Figure 6.6  </a:t>
            </a:r>
          </a:p>
          <a:p>
            <a:pPr eaLnBrk="1" hangingPunct="1">
              <a:defRPr/>
            </a:pPr>
            <a:r>
              <a:rPr lang="en-IN" altLang="en-US" sz="4000" b="1" dirty="0" smtClean="0">
                <a:solidFill>
                  <a:srgbClr val="007FA3"/>
                </a:solidFill>
                <a:latin typeface="+mj-lt"/>
              </a:rPr>
              <a:t>The Cultural web of an organisation</a:t>
            </a:r>
            <a:endParaRPr lang="en-US" altLang="en-US" sz="4000" b="1" dirty="0" smtClean="0">
              <a:solidFill>
                <a:srgbClr val="007FA3"/>
              </a:solidFill>
              <a:latin typeface="+mj-lt"/>
            </a:endParaRPr>
          </a:p>
        </p:txBody>
      </p:sp>
      <p:pic>
        <p:nvPicPr>
          <p:cNvPr id="276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71675" y="1620838"/>
            <a:ext cx="5187950" cy="4760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1936805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450850" y="266700"/>
            <a:ext cx="8229600" cy="1200150"/>
          </a:xfrm>
        </p:spPr>
        <p:txBody>
          <a:bodyPr rtlCol="0">
            <a:normAutofit fontScale="90000"/>
          </a:bodyPr>
          <a:lstStyle/>
          <a:p>
            <a:pPr eaLnBrk="1" fontAlgn="auto" hangingPunct="1">
              <a:spcAft>
                <a:spcPts val="0"/>
              </a:spcAft>
              <a:defRPr/>
            </a:pPr>
            <a:r>
              <a:rPr lang="en-GB" altLang="en-US" sz="4400" dirty="0"/>
              <a:t>The cultural web </a:t>
            </a:r>
            <a:r>
              <a:rPr lang="en-GB" altLang="en-US" sz="4400" dirty="0" smtClean="0"/>
              <a:t>(2 </a:t>
            </a:r>
            <a:r>
              <a:rPr lang="en-GB" altLang="en-US" sz="4400" dirty="0"/>
              <a:t>of 7)</a:t>
            </a:r>
            <a:r>
              <a:rPr lang="en-GB" altLang="en-US" sz="4400" dirty="0" smtClean="0"/>
              <a:t/>
            </a:r>
            <a:br>
              <a:rPr lang="en-GB" altLang="en-US" sz="4400" dirty="0" smtClean="0"/>
            </a:br>
            <a:r>
              <a:rPr lang="en-GB" altLang="en-US" i="1" dirty="0" smtClean="0">
                <a:solidFill>
                  <a:schemeClr val="tx1"/>
                </a:solidFill>
              </a:rPr>
              <a:t>Rituals and routines</a:t>
            </a:r>
            <a:endParaRPr lang="en-US" altLang="en-US" i="1" dirty="0" smtClean="0">
              <a:solidFill>
                <a:schemeClr val="tx1"/>
              </a:solidFill>
            </a:endParaRPr>
          </a:p>
        </p:txBody>
      </p:sp>
      <p:sp>
        <p:nvSpPr>
          <p:cNvPr id="28675" name="Content Placeholder 10"/>
          <p:cNvSpPr>
            <a:spLocks noGrp="1"/>
          </p:cNvSpPr>
          <p:nvPr>
            <p:ph idx="1"/>
          </p:nvPr>
        </p:nvSpPr>
        <p:spPr>
          <a:xfrm>
            <a:off x="433388" y="1412875"/>
            <a:ext cx="8535987" cy="4537075"/>
          </a:xfrm>
        </p:spPr>
        <p:txBody>
          <a:bodyPr/>
          <a:lstStyle/>
          <a:p>
            <a:pPr marL="381000" indent="-303213" eaLnBrk="1" hangingPunct="1">
              <a:lnSpc>
                <a:spcPct val="90000"/>
              </a:lnSpc>
              <a:buFont typeface="Arial" charset="0"/>
              <a:buChar char="•"/>
              <a:defRPr/>
            </a:pPr>
            <a:r>
              <a:rPr lang="en-US" altLang="en-US" sz="3000" dirty="0" smtClean="0">
                <a:latin typeface="+mj-lt"/>
              </a:rPr>
              <a:t>Which are embedded in history?</a:t>
            </a:r>
          </a:p>
          <a:p>
            <a:pPr marL="381000" indent="-303213" eaLnBrk="1" hangingPunct="1">
              <a:lnSpc>
                <a:spcPct val="90000"/>
              </a:lnSpc>
              <a:buFont typeface="Arial" charset="0"/>
              <a:buChar char="•"/>
              <a:defRPr/>
            </a:pPr>
            <a:r>
              <a:rPr lang="en-US" altLang="en-US" sz="3000" dirty="0" smtClean="0">
                <a:latin typeface="+mj-lt"/>
              </a:rPr>
              <a:t>What </a:t>
            </a:r>
            <a:r>
              <a:rPr lang="en-US" altLang="en-US" sz="3000" dirty="0" err="1" smtClean="0">
                <a:latin typeface="+mj-lt"/>
              </a:rPr>
              <a:t>behaviour</a:t>
            </a:r>
            <a:r>
              <a:rPr lang="en-US" altLang="en-US" sz="3000" dirty="0" smtClean="0">
                <a:latin typeface="+mj-lt"/>
              </a:rPr>
              <a:t> do routines encourage?</a:t>
            </a:r>
          </a:p>
          <a:p>
            <a:pPr marL="381000" indent="-303213" eaLnBrk="1" hangingPunct="1">
              <a:lnSpc>
                <a:spcPct val="90000"/>
              </a:lnSpc>
              <a:buFont typeface="Arial" charset="0"/>
              <a:buChar char="•"/>
              <a:defRPr/>
            </a:pPr>
            <a:r>
              <a:rPr lang="en-US" altLang="en-US" sz="3000" dirty="0" smtClean="0">
                <a:latin typeface="+mj-lt"/>
              </a:rPr>
              <a:t>What are the key rituals? </a:t>
            </a:r>
            <a:endParaRPr lang="en-US" altLang="en-US" sz="1800" dirty="0" smtClean="0">
              <a:solidFill>
                <a:srgbClr val="FF0000"/>
              </a:solidFill>
              <a:latin typeface="+mj-lt"/>
            </a:endParaRPr>
          </a:p>
          <a:p>
            <a:pPr marL="381000" indent="-303213" eaLnBrk="1" hangingPunct="1">
              <a:lnSpc>
                <a:spcPct val="90000"/>
              </a:lnSpc>
              <a:buFont typeface="Arial" charset="0"/>
              <a:buChar char="•"/>
              <a:defRPr/>
            </a:pPr>
            <a:r>
              <a:rPr lang="en-US" altLang="en-US" sz="3000" dirty="0" smtClean="0">
                <a:latin typeface="+mj-lt"/>
              </a:rPr>
              <a:t>What assumptions and core beliefs do rituals reflect?</a:t>
            </a:r>
          </a:p>
          <a:p>
            <a:pPr marL="381000" indent="-303213" eaLnBrk="1" hangingPunct="1">
              <a:lnSpc>
                <a:spcPct val="90000"/>
              </a:lnSpc>
              <a:buFont typeface="Arial" charset="0"/>
              <a:buChar char="•"/>
              <a:defRPr/>
            </a:pPr>
            <a:r>
              <a:rPr lang="en-US" altLang="en-US" sz="3000" dirty="0" smtClean="0">
                <a:latin typeface="+mj-lt"/>
              </a:rPr>
              <a:t>What do training </a:t>
            </a:r>
            <a:r>
              <a:rPr lang="en-US" altLang="en-US" sz="3000" dirty="0" err="1" smtClean="0">
                <a:latin typeface="+mj-lt"/>
              </a:rPr>
              <a:t>programmes</a:t>
            </a:r>
            <a:endParaRPr lang="en-US" altLang="en-US" sz="3000" dirty="0" smtClean="0">
              <a:latin typeface="+mj-lt"/>
            </a:endParaRPr>
          </a:p>
          <a:p>
            <a:pPr marL="381000" indent="-303213" eaLnBrk="1" hangingPunct="1">
              <a:lnSpc>
                <a:spcPct val="90000"/>
              </a:lnSpc>
              <a:buFont typeface="Arial" charset="0"/>
              <a:buNone/>
              <a:defRPr/>
            </a:pPr>
            <a:r>
              <a:rPr lang="en-US" altLang="en-US" sz="3000" dirty="0" smtClean="0">
                <a:latin typeface="+mj-lt"/>
              </a:rPr>
              <a:t>	</a:t>
            </a:r>
            <a:r>
              <a:rPr lang="en-US" altLang="en-US" sz="3000" dirty="0" err="1" smtClean="0">
                <a:latin typeface="+mj-lt"/>
              </a:rPr>
              <a:t>emphasise</a:t>
            </a:r>
            <a:r>
              <a:rPr lang="en-US" altLang="en-US" sz="3000" dirty="0" smtClean="0">
                <a:latin typeface="+mj-lt"/>
              </a:rPr>
              <a:t>? </a:t>
            </a:r>
          </a:p>
          <a:p>
            <a:pPr marL="381000" indent="-303213" eaLnBrk="1" hangingPunct="1">
              <a:lnSpc>
                <a:spcPct val="90000"/>
              </a:lnSpc>
              <a:buFont typeface="Arial" charset="0"/>
              <a:buChar char="•"/>
              <a:defRPr/>
            </a:pPr>
            <a:r>
              <a:rPr lang="en-US" altLang="en-US" sz="3000" dirty="0" smtClean="0">
                <a:latin typeface="+mj-lt"/>
              </a:rPr>
              <a:t>How easy are routines/rituals</a:t>
            </a:r>
          </a:p>
          <a:p>
            <a:pPr marL="381000" indent="-303213" eaLnBrk="1" hangingPunct="1">
              <a:lnSpc>
                <a:spcPct val="90000"/>
              </a:lnSpc>
              <a:buFont typeface="Arial" charset="0"/>
              <a:buNone/>
              <a:defRPr/>
            </a:pPr>
            <a:r>
              <a:rPr lang="en-US" altLang="en-US" sz="3000" dirty="0" smtClean="0">
                <a:latin typeface="+mj-lt"/>
              </a:rPr>
              <a:t>	to change?</a:t>
            </a:r>
            <a:endParaRPr lang="en-GB" altLang="en-US" sz="3000" dirty="0" smtClean="0">
              <a:latin typeface="+mj-lt"/>
            </a:endParaRPr>
          </a:p>
        </p:txBody>
      </p:sp>
      <p:sp>
        <p:nvSpPr>
          <p:cNvPr id="328713" name="Oval 9"/>
          <p:cNvSpPr>
            <a:spLocks noChangeArrowheads="1"/>
          </p:cNvSpPr>
          <p:nvPr/>
        </p:nvSpPr>
        <p:spPr bwMode="auto">
          <a:xfrm>
            <a:off x="7378700" y="4565650"/>
            <a:ext cx="1657350" cy="1463675"/>
          </a:xfrm>
          <a:prstGeom prst="ellipse">
            <a:avLst/>
          </a:prstGeom>
          <a:gradFill rotWithShape="1">
            <a:gsLst>
              <a:gs pos="0">
                <a:srgbClr val="CC3399"/>
              </a:gs>
              <a:gs pos="100000">
                <a:schemeClr val="bg1"/>
              </a:gs>
            </a:gsLst>
            <a:lin ang="2700000" scaled="1"/>
          </a:gradFill>
          <a:ln w="38100">
            <a:solidFill>
              <a:srgbClr val="CC3399"/>
            </a:solidFill>
            <a:round/>
            <a:headEnd/>
            <a:tailEnd/>
          </a:ln>
        </p:spPr>
        <p:txBody>
          <a:bodyPr wrap="none" anchor="ctr"/>
          <a:lstStyle/>
          <a:p>
            <a:pPr algn="ctr" eaLnBrk="1" hangingPunct="1">
              <a:defRPr/>
            </a:pPr>
            <a:r>
              <a:rPr lang="en-US" altLang="en-US" sz="2400">
                <a:latin typeface="+mj-lt"/>
              </a:rPr>
              <a:t>Paradigm</a:t>
            </a:r>
          </a:p>
        </p:txBody>
      </p:sp>
      <p:sp>
        <p:nvSpPr>
          <p:cNvPr id="328712" name="Oval 8"/>
          <p:cNvSpPr>
            <a:spLocks noChangeArrowheads="1"/>
          </p:cNvSpPr>
          <p:nvPr/>
        </p:nvSpPr>
        <p:spPr bwMode="auto">
          <a:xfrm>
            <a:off x="5867400" y="4565650"/>
            <a:ext cx="1655763" cy="1527175"/>
          </a:xfrm>
          <a:prstGeom prst="ellipse">
            <a:avLst/>
          </a:prstGeom>
          <a:ln>
            <a:headEnd/>
            <a:tailEnd/>
          </a:ln>
        </p:spPr>
        <p:style>
          <a:lnRef idx="1">
            <a:schemeClr val="accent1"/>
          </a:lnRef>
          <a:fillRef idx="2">
            <a:schemeClr val="accent1"/>
          </a:fillRef>
          <a:effectRef idx="1">
            <a:schemeClr val="accent1"/>
          </a:effectRef>
          <a:fontRef idx="minor">
            <a:schemeClr val="dk1"/>
          </a:fontRef>
        </p:style>
        <p:txBody>
          <a:bodyPr wrap="none" anchor="ctr"/>
          <a:lstStyle/>
          <a:p>
            <a:pPr algn="ctr" eaLnBrk="1" hangingPunct="1">
              <a:defRPr/>
            </a:pPr>
            <a:r>
              <a:rPr lang="en-US" sz="2400" dirty="0">
                <a:solidFill>
                  <a:schemeClr val="tx1"/>
                </a:solidFill>
                <a:latin typeface="+mj-lt"/>
              </a:rPr>
              <a:t>Rituals/</a:t>
            </a:r>
          </a:p>
          <a:p>
            <a:pPr algn="ctr" eaLnBrk="1" hangingPunct="1">
              <a:defRPr/>
            </a:pPr>
            <a:r>
              <a:rPr lang="en-US" sz="2400" dirty="0">
                <a:solidFill>
                  <a:schemeClr val="tx1"/>
                </a:solidFill>
                <a:latin typeface="+mj-lt"/>
              </a:rPr>
              <a:t>routines</a:t>
            </a:r>
          </a:p>
        </p:txBody>
      </p:sp>
    </p:spTree>
    <p:extLst>
      <p:ext uri="{BB962C8B-B14F-4D97-AF65-F5344CB8AC3E}">
        <p14:creationId xmlns:p14="http://schemas.microsoft.com/office/powerpoint/2010/main" val="3854461391"/>
      </p:ext>
    </p:extLst>
  </p:cSld>
  <p:clrMapOvr>
    <a:masterClrMapping/>
  </p:clrMapOvr>
  <p:transition>
    <p:cove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28713"/>
                                        </p:tgtEl>
                                        <p:attrNameLst>
                                          <p:attrName>style.visibility</p:attrName>
                                        </p:attrNameLst>
                                      </p:cBhvr>
                                      <p:to>
                                        <p:strVal val="visible"/>
                                      </p:to>
                                    </p:set>
                                    <p:animEffect transition="in" filter="blinds(horizontal)">
                                      <p:cBhvr>
                                        <p:cTn id="7" dur="500"/>
                                        <p:tgtEl>
                                          <p:spTgt spid="328713"/>
                                        </p:tgtEl>
                                      </p:cBhvr>
                                    </p:animEffect>
                                  </p:childTnLst>
                                </p:cTn>
                              </p:par>
                              <p:par>
                                <p:cTn id="8" presetID="3" presetClass="entr" presetSubtype="10" fill="hold" grpId="0" nodeType="withEffect">
                                  <p:stCondLst>
                                    <p:cond delay="0"/>
                                  </p:stCondLst>
                                  <p:childTnLst>
                                    <p:set>
                                      <p:cBhvr>
                                        <p:cTn id="9" dur="1" fill="hold">
                                          <p:stCondLst>
                                            <p:cond delay="0"/>
                                          </p:stCondLst>
                                        </p:cTn>
                                        <p:tgtEl>
                                          <p:spTgt spid="328712"/>
                                        </p:tgtEl>
                                        <p:attrNameLst>
                                          <p:attrName>style.visibility</p:attrName>
                                        </p:attrNameLst>
                                      </p:cBhvr>
                                      <p:to>
                                        <p:strVal val="visible"/>
                                      </p:to>
                                    </p:set>
                                    <p:animEffect transition="in" filter="blinds(horizontal)">
                                      <p:cBhvr>
                                        <p:cTn id="10" dur="500"/>
                                        <p:tgtEl>
                                          <p:spTgt spid="3287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8713" grpId="0" animBg="1"/>
      <p:bldP spid="328712"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a:xfrm>
            <a:off x="447675" y="266700"/>
            <a:ext cx="8229600" cy="1200150"/>
          </a:xfrm>
        </p:spPr>
        <p:txBody>
          <a:bodyPr rtlCol="0">
            <a:normAutofit fontScale="90000"/>
          </a:bodyPr>
          <a:lstStyle/>
          <a:p>
            <a:pPr eaLnBrk="1" fontAlgn="auto" hangingPunct="1">
              <a:spcAft>
                <a:spcPts val="0"/>
              </a:spcAft>
              <a:defRPr/>
            </a:pPr>
            <a:r>
              <a:rPr lang="en-GB" altLang="en-US" sz="4400" dirty="0"/>
              <a:t>The cultural web </a:t>
            </a:r>
            <a:r>
              <a:rPr lang="en-GB" altLang="en-US" sz="4400" dirty="0" smtClean="0"/>
              <a:t>(3 </a:t>
            </a:r>
            <a:r>
              <a:rPr lang="en-GB" altLang="en-US" sz="4400" dirty="0"/>
              <a:t>of 7)</a:t>
            </a:r>
            <a:r>
              <a:rPr lang="en-GB" altLang="en-US" sz="4400" dirty="0" smtClean="0"/>
              <a:t> </a:t>
            </a:r>
            <a:br>
              <a:rPr lang="en-GB" altLang="en-US" sz="4400" dirty="0" smtClean="0"/>
            </a:br>
            <a:r>
              <a:rPr lang="en-GB" altLang="en-US" i="1" dirty="0" smtClean="0">
                <a:solidFill>
                  <a:schemeClr val="tx1"/>
                </a:solidFill>
              </a:rPr>
              <a:t>Stories</a:t>
            </a:r>
          </a:p>
        </p:txBody>
      </p:sp>
      <p:sp>
        <p:nvSpPr>
          <p:cNvPr id="28675" name="Content Placeholder 2"/>
          <p:cNvSpPr>
            <a:spLocks noGrp="1"/>
          </p:cNvSpPr>
          <p:nvPr>
            <p:ph idx="1"/>
          </p:nvPr>
        </p:nvSpPr>
        <p:spPr>
          <a:xfrm>
            <a:off x="385763" y="1393825"/>
            <a:ext cx="8535987" cy="4125913"/>
          </a:xfrm>
        </p:spPr>
        <p:txBody>
          <a:bodyPr rtlCol="0">
            <a:normAutofit lnSpcReduction="10000"/>
          </a:bodyPr>
          <a:lstStyle/>
          <a:p>
            <a:pPr marL="409575" indent="-293688" eaLnBrk="1" fontAlgn="auto" hangingPunct="1">
              <a:lnSpc>
                <a:spcPct val="90000"/>
              </a:lnSpc>
              <a:spcAft>
                <a:spcPts val="0"/>
              </a:spcAft>
              <a:defRPr/>
            </a:pPr>
            <a:r>
              <a:rPr lang="en-US" altLang="en-US" sz="3000" dirty="0" smtClean="0">
                <a:latin typeface="+mj-lt"/>
              </a:rPr>
              <a:t>Tend to be about heroes, villains, mavericks, successes and disasters.</a:t>
            </a:r>
            <a:endParaRPr lang="en-GB" altLang="en-US" sz="3000" dirty="0" smtClean="0">
              <a:latin typeface="+mj-lt"/>
            </a:endParaRPr>
          </a:p>
          <a:p>
            <a:pPr marL="409575" indent="-293688" eaLnBrk="1" fontAlgn="auto" hangingPunct="1">
              <a:lnSpc>
                <a:spcPct val="90000"/>
              </a:lnSpc>
              <a:spcAft>
                <a:spcPts val="0"/>
              </a:spcAft>
              <a:defRPr/>
            </a:pPr>
            <a:r>
              <a:rPr lang="en-US" altLang="en-US" sz="3000" dirty="0" smtClean="0">
                <a:latin typeface="+mj-lt"/>
              </a:rPr>
              <a:t>What core beliefs do the stories reflect?</a:t>
            </a:r>
          </a:p>
          <a:p>
            <a:pPr marL="409575" indent="-293688" eaLnBrk="1" fontAlgn="auto" hangingPunct="1">
              <a:lnSpc>
                <a:spcPct val="90000"/>
              </a:lnSpc>
              <a:spcAft>
                <a:spcPts val="0"/>
              </a:spcAft>
              <a:defRPr/>
            </a:pPr>
            <a:r>
              <a:rPr lang="en-US" altLang="en-US" sz="3000" dirty="0" smtClean="0">
                <a:latin typeface="+mj-lt"/>
              </a:rPr>
              <a:t>What stories are commonly told, e.g. to newcomers?</a:t>
            </a:r>
          </a:p>
          <a:p>
            <a:pPr marL="409575" indent="-293688" eaLnBrk="1" fontAlgn="auto" hangingPunct="1">
              <a:lnSpc>
                <a:spcPct val="90000"/>
              </a:lnSpc>
              <a:spcAft>
                <a:spcPts val="0"/>
              </a:spcAft>
              <a:defRPr/>
            </a:pPr>
            <a:r>
              <a:rPr lang="en-US" altLang="en-US" sz="3000" dirty="0" smtClean="0">
                <a:latin typeface="+mj-lt"/>
              </a:rPr>
              <a:t>How do stories reflect core assumptions and beliefs?</a:t>
            </a:r>
          </a:p>
          <a:p>
            <a:pPr marL="409575" indent="-293688" eaLnBrk="1" fontAlgn="auto" hangingPunct="1">
              <a:lnSpc>
                <a:spcPct val="90000"/>
              </a:lnSpc>
              <a:spcAft>
                <a:spcPts val="0"/>
              </a:spcAft>
              <a:defRPr/>
            </a:pPr>
            <a:r>
              <a:rPr lang="en-US" altLang="en-US" sz="3000" dirty="0" smtClean="0">
                <a:latin typeface="+mj-lt"/>
              </a:rPr>
              <a:t>What norms do mavericks</a:t>
            </a:r>
          </a:p>
          <a:p>
            <a:pPr marL="409575" indent="-293688" eaLnBrk="1" fontAlgn="auto" hangingPunct="1">
              <a:lnSpc>
                <a:spcPct val="90000"/>
              </a:lnSpc>
              <a:spcAft>
                <a:spcPts val="0"/>
              </a:spcAft>
              <a:buFont typeface="Arial" charset="0"/>
              <a:buNone/>
              <a:defRPr/>
            </a:pPr>
            <a:r>
              <a:rPr lang="en-US" altLang="en-US" sz="3000" dirty="0" smtClean="0">
                <a:latin typeface="+mj-lt"/>
              </a:rPr>
              <a:t>	deviate from?</a:t>
            </a:r>
          </a:p>
        </p:txBody>
      </p:sp>
      <p:sp>
        <p:nvSpPr>
          <p:cNvPr id="8" name="Oval 9"/>
          <p:cNvSpPr>
            <a:spLocks noChangeArrowheads="1"/>
          </p:cNvSpPr>
          <p:nvPr/>
        </p:nvSpPr>
        <p:spPr bwMode="auto">
          <a:xfrm>
            <a:off x="7378700" y="4565650"/>
            <a:ext cx="1657350" cy="1463675"/>
          </a:xfrm>
          <a:prstGeom prst="ellipse">
            <a:avLst/>
          </a:prstGeom>
          <a:gradFill rotWithShape="1">
            <a:gsLst>
              <a:gs pos="0">
                <a:srgbClr val="CC3399"/>
              </a:gs>
              <a:gs pos="100000">
                <a:schemeClr val="bg1"/>
              </a:gs>
            </a:gsLst>
            <a:lin ang="2700000" scaled="1"/>
          </a:gradFill>
          <a:ln w="38100">
            <a:solidFill>
              <a:srgbClr val="CC3399"/>
            </a:solidFill>
            <a:round/>
            <a:headEnd/>
            <a:tailEnd/>
          </a:ln>
        </p:spPr>
        <p:txBody>
          <a:bodyPr wrap="none" anchor="ctr"/>
          <a:lstStyle/>
          <a:p>
            <a:pPr algn="ctr" eaLnBrk="1" hangingPunct="1">
              <a:defRPr/>
            </a:pPr>
            <a:r>
              <a:rPr lang="en-US" altLang="en-US" sz="2400">
                <a:latin typeface="+mj-lt"/>
              </a:rPr>
              <a:t>Paradigm</a:t>
            </a:r>
          </a:p>
        </p:txBody>
      </p:sp>
      <p:sp>
        <p:nvSpPr>
          <p:cNvPr id="11" name="Oval 8"/>
          <p:cNvSpPr>
            <a:spLocks noChangeArrowheads="1"/>
          </p:cNvSpPr>
          <p:nvPr/>
        </p:nvSpPr>
        <p:spPr bwMode="auto">
          <a:xfrm>
            <a:off x="5867400" y="4565650"/>
            <a:ext cx="1655763" cy="1527175"/>
          </a:xfrm>
          <a:prstGeom prst="ellipse">
            <a:avLst/>
          </a:prstGeom>
          <a:ln>
            <a:headEnd/>
            <a:tailEnd/>
          </a:ln>
        </p:spPr>
        <p:style>
          <a:lnRef idx="1">
            <a:schemeClr val="accent1"/>
          </a:lnRef>
          <a:fillRef idx="2">
            <a:schemeClr val="accent1"/>
          </a:fillRef>
          <a:effectRef idx="1">
            <a:schemeClr val="accent1"/>
          </a:effectRef>
          <a:fontRef idx="minor">
            <a:schemeClr val="dk1"/>
          </a:fontRef>
        </p:style>
        <p:txBody>
          <a:bodyPr wrap="none" anchor="ctr"/>
          <a:lstStyle/>
          <a:p>
            <a:pPr algn="ctr" eaLnBrk="1" hangingPunct="1">
              <a:defRPr/>
            </a:pPr>
            <a:r>
              <a:rPr lang="en-US" sz="2400" dirty="0">
                <a:solidFill>
                  <a:schemeClr val="tx1"/>
                </a:solidFill>
                <a:latin typeface="+mj-lt"/>
              </a:rPr>
              <a:t>Stories</a:t>
            </a:r>
          </a:p>
        </p:txBody>
      </p:sp>
    </p:spTree>
    <p:extLst>
      <p:ext uri="{BB962C8B-B14F-4D97-AF65-F5344CB8AC3E}">
        <p14:creationId xmlns:p14="http://schemas.microsoft.com/office/powerpoint/2010/main" val="275484829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linds(horizontal)">
                                      <p:cBhvr>
                                        <p:cTn id="7" dur="500"/>
                                        <p:tgtEl>
                                          <p:spTgt spid="8"/>
                                        </p:tgtEl>
                                      </p:cBhvr>
                                    </p:animEffect>
                                  </p:childTnLst>
                                </p:cTn>
                              </p:par>
                              <p:par>
                                <p:cTn id="8" presetID="3" presetClass="entr" presetSubtype="10"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blinds(horizontal)">
                                      <p:cBhvr>
                                        <p:cTn id="10"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1"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80963" y="269875"/>
            <a:ext cx="8964612" cy="1200150"/>
          </a:xfrm>
        </p:spPr>
        <p:txBody>
          <a:bodyPr rtlCol="0">
            <a:normAutofit fontScale="90000"/>
          </a:bodyPr>
          <a:lstStyle/>
          <a:p>
            <a:pPr eaLnBrk="1" fontAlgn="auto" hangingPunct="1">
              <a:spcAft>
                <a:spcPts val="0"/>
              </a:spcAft>
              <a:defRPr/>
            </a:pPr>
            <a:r>
              <a:rPr lang="en-GB" altLang="en-US" sz="4400" dirty="0"/>
              <a:t>The cultural web </a:t>
            </a:r>
            <a:r>
              <a:rPr lang="en-GB" altLang="en-US" sz="4400" dirty="0" smtClean="0"/>
              <a:t>(4 </a:t>
            </a:r>
            <a:r>
              <a:rPr lang="en-GB" altLang="en-US" sz="4400" dirty="0"/>
              <a:t>of 7)</a:t>
            </a:r>
            <a:r>
              <a:rPr lang="en-GB" altLang="en-US" sz="4400" dirty="0" smtClean="0"/>
              <a:t> </a:t>
            </a:r>
            <a:r>
              <a:rPr lang="en-GB" altLang="en-US" dirty="0" smtClean="0"/>
              <a:t/>
            </a:r>
            <a:br>
              <a:rPr lang="en-GB" altLang="en-US" dirty="0" smtClean="0"/>
            </a:br>
            <a:r>
              <a:rPr lang="en-GB" altLang="en-US" i="1" dirty="0" smtClean="0">
                <a:solidFill>
                  <a:schemeClr val="tx1"/>
                </a:solidFill>
              </a:rPr>
              <a:t>Symbols</a:t>
            </a:r>
            <a:endParaRPr lang="en-US" altLang="en-US" i="1" dirty="0" smtClean="0">
              <a:solidFill>
                <a:schemeClr val="tx1"/>
              </a:solidFill>
            </a:endParaRPr>
          </a:p>
        </p:txBody>
      </p:sp>
      <p:sp>
        <p:nvSpPr>
          <p:cNvPr id="30723" name="Content Placeholder 10"/>
          <p:cNvSpPr>
            <a:spLocks noGrp="1"/>
          </p:cNvSpPr>
          <p:nvPr>
            <p:ph idx="1"/>
          </p:nvPr>
        </p:nvSpPr>
        <p:spPr>
          <a:xfrm>
            <a:off x="404813" y="1341438"/>
            <a:ext cx="8535987" cy="4708525"/>
          </a:xfrm>
        </p:spPr>
        <p:txBody>
          <a:bodyPr/>
          <a:lstStyle/>
          <a:p>
            <a:pPr marL="381000" indent="-284163" eaLnBrk="1" hangingPunct="1"/>
            <a:r>
              <a:rPr lang="en-GB" altLang="en-US" sz="3000" smtClean="0"/>
              <a:t>Symbols are objects, events, acts or people that convey meaning over and above their functional purpose.</a:t>
            </a:r>
            <a:endParaRPr lang="en-US" altLang="en-US" sz="3000" smtClean="0"/>
          </a:p>
          <a:p>
            <a:pPr marL="381000" indent="-284163" eaLnBrk="1" hangingPunct="1"/>
            <a:r>
              <a:rPr lang="en-US" altLang="en-US" sz="3000" smtClean="0"/>
              <a:t>What objects, people or events do people in the organisation particularly identify with?</a:t>
            </a:r>
          </a:p>
          <a:p>
            <a:pPr marL="381000" indent="-284163" eaLnBrk="1" hangingPunct="1"/>
            <a:r>
              <a:rPr lang="en-US" altLang="en-US" sz="3000" smtClean="0"/>
              <a:t>What are these symbols related to in </a:t>
            </a:r>
          </a:p>
          <a:p>
            <a:pPr marL="381000" indent="-284163" eaLnBrk="1" hangingPunct="1">
              <a:buFont typeface="Arial" pitchFamily="34" charset="0"/>
              <a:buNone/>
            </a:pPr>
            <a:r>
              <a:rPr lang="en-US" altLang="en-US" sz="3000" smtClean="0"/>
              <a:t>	the history of the organisation?</a:t>
            </a:r>
          </a:p>
          <a:p>
            <a:pPr marL="381000" indent="-284163" eaLnBrk="1" hangingPunct="1"/>
            <a:r>
              <a:rPr lang="en-US" altLang="en-US" sz="3000" smtClean="0"/>
              <a:t>What aspects of strategy are</a:t>
            </a:r>
          </a:p>
          <a:p>
            <a:pPr marL="381000" indent="-284163" eaLnBrk="1" hangingPunct="1">
              <a:buFont typeface="Arial" pitchFamily="34" charset="0"/>
              <a:buNone/>
            </a:pPr>
            <a:r>
              <a:rPr lang="en-US" altLang="en-US" sz="3000" smtClean="0"/>
              <a:t>	highlighted in publicity?</a:t>
            </a:r>
            <a:endParaRPr lang="en-GB" altLang="en-US" sz="3000" smtClean="0"/>
          </a:p>
        </p:txBody>
      </p:sp>
      <p:sp>
        <p:nvSpPr>
          <p:cNvPr id="328708" name="Oval 4"/>
          <p:cNvSpPr>
            <a:spLocks noChangeArrowheads="1"/>
          </p:cNvSpPr>
          <p:nvPr/>
        </p:nvSpPr>
        <p:spPr bwMode="auto">
          <a:xfrm>
            <a:off x="7034213" y="3851275"/>
            <a:ext cx="1647825" cy="1439863"/>
          </a:xfrm>
          <a:prstGeom prst="ellipse">
            <a:avLst/>
          </a:prstGeom>
          <a:ln>
            <a:headEnd/>
            <a:tailEnd/>
          </a:ln>
        </p:spPr>
        <p:style>
          <a:lnRef idx="1">
            <a:schemeClr val="accent1"/>
          </a:lnRef>
          <a:fillRef idx="2">
            <a:schemeClr val="accent1"/>
          </a:fillRef>
          <a:effectRef idx="1">
            <a:schemeClr val="accent1"/>
          </a:effectRef>
          <a:fontRef idx="minor">
            <a:schemeClr val="dk1"/>
          </a:fontRef>
        </p:style>
        <p:txBody>
          <a:bodyPr wrap="none" anchor="ctr"/>
          <a:lstStyle/>
          <a:p>
            <a:pPr algn="ctr" eaLnBrk="1" hangingPunct="1">
              <a:defRPr/>
            </a:pPr>
            <a:r>
              <a:rPr lang="en-US" sz="2400" dirty="0">
                <a:solidFill>
                  <a:schemeClr val="tx1"/>
                </a:solidFill>
                <a:latin typeface="Arial" charset="0"/>
              </a:rPr>
              <a:t>Symbols</a:t>
            </a:r>
          </a:p>
        </p:txBody>
      </p:sp>
      <p:sp>
        <p:nvSpPr>
          <p:cNvPr id="328713" name="Oval 9"/>
          <p:cNvSpPr>
            <a:spLocks noChangeArrowheads="1"/>
          </p:cNvSpPr>
          <p:nvPr/>
        </p:nvSpPr>
        <p:spPr bwMode="auto">
          <a:xfrm>
            <a:off x="6084888" y="4713288"/>
            <a:ext cx="1579562" cy="1524000"/>
          </a:xfrm>
          <a:prstGeom prst="ellipse">
            <a:avLst/>
          </a:prstGeom>
          <a:gradFill rotWithShape="1">
            <a:gsLst>
              <a:gs pos="0">
                <a:srgbClr val="CC3399"/>
              </a:gs>
              <a:gs pos="100000">
                <a:schemeClr val="bg1"/>
              </a:gs>
            </a:gsLst>
            <a:lin ang="2700000" scaled="1"/>
          </a:gradFill>
          <a:ln w="38100">
            <a:solidFill>
              <a:srgbClr val="CC3399"/>
            </a:solidFill>
            <a:round/>
            <a:headEnd/>
            <a:tailEnd/>
          </a:ln>
        </p:spPr>
        <p:txBody>
          <a:bodyPr wrap="none" anchor="ctr"/>
          <a:lstStyle>
            <a:lvl1pPr>
              <a:defRPr>
                <a:solidFill>
                  <a:schemeClr val="tx1"/>
                </a:solidFill>
                <a:latin typeface="Arial" pitchFamily="34" charset="0"/>
              </a:defRPr>
            </a:lvl1pPr>
            <a:lvl2pPr marL="742950" indent="-285750">
              <a:defRPr>
                <a:solidFill>
                  <a:schemeClr val="tx1"/>
                </a:solidFill>
                <a:latin typeface="Arial" pitchFamily="34" charset="0"/>
              </a:defRPr>
            </a:lvl2pPr>
            <a:lvl3pPr marL="1143000" indent="-228600">
              <a:defRPr>
                <a:solidFill>
                  <a:schemeClr val="tx1"/>
                </a:solidFill>
                <a:latin typeface="Arial" pitchFamily="34" charset="0"/>
              </a:defRPr>
            </a:lvl3pPr>
            <a:lvl4pPr marL="1600200" indent="-228600">
              <a:defRPr>
                <a:solidFill>
                  <a:schemeClr val="tx1"/>
                </a:solidFill>
                <a:latin typeface="Arial" pitchFamily="34" charset="0"/>
              </a:defRPr>
            </a:lvl4pPr>
            <a:lvl5pPr marL="2057400" indent="-22860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ctr" eaLnBrk="1" hangingPunct="1"/>
            <a:r>
              <a:rPr lang="en-US" altLang="en-US" sz="2400"/>
              <a:t>Paradigm</a:t>
            </a:r>
          </a:p>
        </p:txBody>
      </p:sp>
    </p:spTree>
    <p:extLst>
      <p:ext uri="{BB962C8B-B14F-4D97-AF65-F5344CB8AC3E}">
        <p14:creationId xmlns:p14="http://schemas.microsoft.com/office/powerpoint/2010/main" val="4185622683"/>
      </p:ext>
    </p:extLst>
  </p:cSld>
  <p:clrMapOvr>
    <a:masterClrMapping/>
  </p:clrMapOvr>
  <p:transition>
    <p:cove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28713"/>
                                        </p:tgtEl>
                                        <p:attrNameLst>
                                          <p:attrName>style.visibility</p:attrName>
                                        </p:attrNameLst>
                                      </p:cBhvr>
                                      <p:to>
                                        <p:strVal val="visible"/>
                                      </p:to>
                                    </p:set>
                                    <p:animEffect transition="in" filter="blinds(horizontal)">
                                      <p:cBhvr>
                                        <p:cTn id="7" dur="500"/>
                                        <p:tgtEl>
                                          <p:spTgt spid="328713"/>
                                        </p:tgtEl>
                                      </p:cBhvr>
                                    </p:animEffect>
                                  </p:childTnLst>
                                </p:cTn>
                              </p:par>
                              <p:par>
                                <p:cTn id="8" presetID="3" presetClass="entr" presetSubtype="10" fill="hold" grpId="0" nodeType="withEffect">
                                  <p:stCondLst>
                                    <p:cond delay="0"/>
                                  </p:stCondLst>
                                  <p:childTnLst>
                                    <p:set>
                                      <p:cBhvr>
                                        <p:cTn id="9" dur="1" fill="hold">
                                          <p:stCondLst>
                                            <p:cond delay="0"/>
                                          </p:stCondLst>
                                        </p:cTn>
                                        <p:tgtEl>
                                          <p:spTgt spid="328708"/>
                                        </p:tgtEl>
                                        <p:attrNameLst>
                                          <p:attrName>style.visibility</p:attrName>
                                        </p:attrNameLst>
                                      </p:cBhvr>
                                      <p:to>
                                        <p:strVal val="visible"/>
                                      </p:to>
                                    </p:set>
                                    <p:animEffect transition="in" filter="blinds(horizontal)">
                                      <p:cBhvr>
                                        <p:cTn id="10" dur="500"/>
                                        <p:tgtEl>
                                          <p:spTgt spid="32870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8708" grpId="0" animBg="1"/>
      <p:bldP spid="328713"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125413" y="265113"/>
            <a:ext cx="8893175" cy="1200150"/>
          </a:xfrm>
        </p:spPr>
        <p:txBody>
          <a:bodyPr rtlCol="0">
            <a:normAutofit fontScale="90000"/>
          </a:bodyPr>
          <a:lstStyle/>
          <a:p>
            <a:pPr eaLnBrk="1" fontAlgn="auto" hangingPunct="1">
              <a:spcAft>
                <a:spcPts val="0"/>
              </a:spcAft>
              <a:defRPr/>
            </a:pPr>
            <a:r>
              <a:rPr lang="en-GB" altLang="en-US" sz="4400" dirty="0"/>
              <a:t>The cultural web </a:t>
            </a:r>
            <a:r>
              <a:rPr lang="en-GB" altLang="en-US" sz="4400" dirty="0" smtClean="0"/>
              <a:t>(5 </a:t>
            </a:r>
            <a:r>
              <a:rPr lang="en-GB" altLang="en-US" sz="4400" dirty="0"/>
              <a:t>of 7)</a:t>
            </a:r>
            <a:r>
              <a:rPr lang="en-GB" altLang="en-US" dirty="0" smtClean="0"/>
              <a:t/>
            </a:r>
            <a:br>
              <a:rPr lang="en-GB" altLang="en-US" dirty="0" smtClean="0"/>
            </a:br>
            <a:r>
              <a:rPr lang="en-GB" altLang="en-US" i="1" dirty="0" smtClean="0">
                <a:solidFill>
                  <a:schemeClr val="tx1"/>
                </a:solidFill>
              </a:rPr>
              <a:t>Power structures</a:t>
            </a:r>
            <a:endParaRPr lang="en-US" altLang="en-US" i="1" dirty="0" smtClean="0">
              <a:solidFill>
                <a:schemeClr val="tx1"/>
              </a:solidFill>
            </a:endParaRPr>
          </a:p>
        </p:txBody>
      </p:sp>
      <p:sp>
        <p:nvSpPr>
          <p:cNvPr id="30723" name="Content Placeholder 10"/>
          <p:cNvSpPr>
            <a:spLocks noGrp="1"/>
          </p:cNvSpPr>
          <p:nvPr>
            <p:ph idx="1"/>
          </p:nvPr>
        </p:nvSpPr>
        <p:spPr>
          <a:xfrm>
            <a:off x="501650" y="1368425"/>
            <a:ext cx="8229600" cy="3862388"/>
          </a:xfrm>
        </p:spPr>
        <p:txBody>
          <a:bodyPr rtlCol="0">
            <a:normAutofit lnSpcReduction="10000"/>
          </a:bodyPr>
          <a:lstStyle/>
          <a:p>
            <a:pPr marL="314325" indent="-314325" eaLnBrk="1" fontAlgn="auto" hangingPunct="1">
              <a:spcAft>
                <a:spcPts val="0"/>
              </a:spcAft>
              <a:defRPr/>
            </a:pPr>
            <a:r>
              <a:rPr lang="en-GB" altLang="en-US" dirty="0" smtClean="0"/>
              <a:t>Where does power reside?</a:t>
            </a:r>
          </a:p>
          <a:p>
            <a:pPr marL="314325" indent="-314325" eaLnBrk="1" fontAlgn="auto" hangingPunct="1">
              <a:spcAft>
                <a:spcPts val="0"/>
              </a:spcAft>
              <a:defRPr/>
            </a:pPr>
            <a:r>
              <a:rPr lang="en-GB" altLang="en-US" dirty="0" smtClean="0"/>
              <a:t>Who makes things happen?</a:t>
            </a:r>
          </a:p>
          <a:p>
            <a:pPr marL="314325" indent="-314325" eaLnBrk="1" fontAlgn="auto" hangingPunct="1">
              <a:spcAft>
                <a:spcPts val="0"/>
              </a:spcAft>
              <a:defRPr/>
            </a:pPr>
            <a:r>
              <a:rPr lang="en-GB" altLang="en-US" dirty="0" smtClean="0"/>
              <a:t>Who stops things happening?</a:t>
            </a:r>
          </a:p>
          <a:p>
            <a:pPr marL="314325" indent="-314325" eaLnBrk="1" fontAlgn="auto" hangingPunct="1">
              <a:spcAft>
                <a:spcPts val="0"/>
              </a:spcAft>
              <a:defRPr/>
            </a:pPr>
            <a:r>
              <a:rPr lang="en-GB" altLang="en-US" dirty="0" smtClean="0"/>
              <a:t>Indicators include:</a:t>
            </a:r>
          </a:p>
          <a:p>
            <a:pPr marL="555625" lvl="1" indent="-241300" eaLnBrk="1" fontAlgn="auto" hangingPunct="1">
              <a:spcAft>
                <a:spcPts val="0"/>
              </a:spcAft>
              <a:buFont typeface="Calibri" pitchFamily="34" charset="0"/>
              <a:buChar char="–"/>
              <a:defRPr/>
            </a:pPr>
            <a:r>
              <a:rPr lang="en-GB" altLang="en-US" dirty="0" smtClean="0"/>
              <a:t> </a:t>
            </a:r>
            <a:r>
              <a:rPr lang="en-GB" altLang="en-US" sz="3000" b="1" i="1" dirty="0" smtClean="0"/>
              <a:t>Status.</a:t>
            </a:r>
          </a:p>
          <a:p>
            <a:pPr marL="555625" lvl="1" indent="-241300" eaLnBrk="1" fontAlgn="auto" hangingPunct="1">
              <a:spcAft>
                <a:spcPts val="0"/>
              </a:spcAft>
              <a:buFont typeface="Calibri" pitchFamily="34" charset="0"/>
              <a:buChar char="–"/>
              <a:defRPr/>
            </a:pPr>
            <a:r>
              <a:rPr lang="en-GB" altLang="en-US" sz="3000" b="1" i="1" dirty="0" smtClean="0"/>
              <a:t> Claim on resources.</a:t>
            </a:r>
          </a:p>
          <a:p>
            <a:pPr marL="555625" lvl="1" indent="-241300" eaLnBrk="1" fontAlgn="auto" hangingPunct="1">
              <a:spcAft>
                <a:spcPts val="0"/>
              </a:spcAft>
              <a:buFont typeface="Calibri" pitchFamily="34" charset="0"/>
              <a:buChar char="–"/>
              <a:defRPr/>
            </a:pPr>
            <a:r>
              <a:rPr lang="en-GB" altLang="en-US" sz="3000" b="1" i="1" dirty="0" smtClean="0"/>
              <a:t> Symbols of power.</a:t>
            </a:r>
          </a:p>
        </p:txBody>
      </p:sp>
      <p:sp>
        <p:nvSpPr>
          <p:cNvPr id="328713" name="Oval 9"/>
          <p:cNvSpPr>
            <a:spLocks noChangeArrowheads="1"/>
          </p:cNvSpPr>
          <p:nvPr/>
        </p:nvSpPr>
        <p:spPr bwMode="auto">
          <a:xfrm>
            <a:off x="5364163" y="3151188"/>
            <a:ext cx="1873250" cy="1731962"/>
          </a:xfrm>
          <a:prstGeom prst="ellipse">
            <a:avLst/>
          </a:prstGeom>
          <a:gradFill rotWithShape="1">
            <a:gsLst>
              <a:gs pos="0">
                <a:srgbClr val="CC3399"/>
              </a:gs>
              <a:gs pos="100000">
                <a:schemeClr val="bg1"/>
              </a:gs>
            </a:gsLst>
            <a:lin ang="2700000" scaled="1"/>
          </a:gradFill>
          <a:ln w="38100">
            <a:solidFill>
              <a:srgbClr val="CC3399"/>
            </a:solidFill>
            <a:round/>
            <a:headEnd/>
            <a:tailEnd/>
          </a:ln>
        </p:spPr>
        <p:txBody>
          <a:bodyPr wrap="none" anchor="ctr"/>
          <a:lstStyle>
            <a:lvl1pPr>
              <a:defRPr>
                <a:solidFill>
                  <a:schemeClr val="tx1"/>
                </a:solidFill>
                <a:latin typeface="Arial" pitchFamily="34" charset="0"/>
              </a:defRPr>
            </a:lvl1pPr>
            <a:lvl2pPr marL="742950" indent="-285750">
              <a:defRPr>
                <a:solidFill>
                  <a:schemeClr val="tx1"/>
                </a:solidFill>
                <a:latin typeface="Arial" pitchFamily="34" charset="0"/>
              </a:defRPr>
            </a:lvl2pPr>
            <a:lvl3pPr marL="1143000" indent="-228600">
              <a:defRPr>
                <a:solidFill>
                  <a:schemeClr val="tx1"/>
                </a:solidFill>
                <a:latin typeface="Arial" pitchFamily="34" charset="0"/>
              </a:defRPr>
            </a:lvl3pPr>
            <a:lvl4pPr marL="1600200" indent="-228600">
              <a:defRPr>
                <a:solidFill>
                  <a:schemeClr val="tx1"/>
                </a:solidFill>
                <a:latin typeface="Arial" pitchFamily="34" charset="0"/>
              </a:defRPr>
            </a:lvl4pPr>
            <a:lvl5pPr marL="2057400" indent="-22860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ctr" eaLnBrk="1" hangingPunct="1"/>
            <a:r>
              <a:rPr lang="en-US" altLang="en-US" sz="2000"/>
              <a:t>Paradigm</a:t>
            </a:r>
          </a:p>
        </p:txBody>
      </p:sp>
      <p:sp>
        <p:nvSpPr>
          <p:cNvPr id="328710" name="Oval 6"/>
          <p:cNvSpPr>
            <a:spLocks noChangeArrowheads="1"/>
          </p:cNvSpPr>
          <p:nvPr/>
        </p:nvSpPr>
        <p:spPr bwMode="auto">
          <a:xfrm>
            <a:off x="6951663" y="3286125"/>
            <a:ext cx="1873250" cy="1619250"/>
          </a:xfrm>
          <a:prstGeom prst="ellipse">
            <a:avLst/>
          </a:prstGeom>
          <a:ln>
            <a:headEnd/>
            <a:tailEnd/>
          </a:ln>
        </p:spPr>
        <p:style>
          <a:lnRef idx="1">
            <a:schemeClr val="accent1"/>
          </a:lnRef>
          <a:fillRef idx="2">
            <a:schemeClr val="accent1"/>
          </a:fillRef>
          <a:effectRef idx="1">
            <a:schemeClr val="accent1"/>
          </a:effectRef>
          <a:fontRef idx="minor">
            <a:schemeClr val="dk1"/>
          </a:fontRef>
        </p:style>
        <p:txBody>
          <a:bodyPr wrap="none" anchor="ctr"/>
          <a:lstStyle/>
          <a:p>
            <a:pPr algn="ctr" eaLnBrk="1" hangingPunct="1">
              <a:defRPr/>
            </a:pPr>
            <a:r>
              <a:rPr lang="en-US" sz="2000" dirty="0">
                <a:solidFill>
                  <a:schemeClr val="tx1"/>
                </a:solidFill>
                <a:latin typeface="Arial" charset="0"/>
              </a:rPr>
              <a:t>Power</a:t>
            </a:r>
          </a:p>
          <a:p>
            <a:pPr algn="ctr" eaLnBrk="1" hangingPunct="1">
              <a:defRPr/>
            </a:pPr>
            <a:r>
              <a:rPr lang="en-US" sz="2000" dirty="0">
                <a:solidFill>
                  <a:schemeClr val="tx1"/>
                </a:solidFill>
                <a:latin typeface="Arial" charset="0"/>
              </a:rPr>
              <a:t>structures</a:t>
            </a:r>
          </a:p>
        </p:txBody>
      </p:sp>
    </p:spTree>
    <p:extLst>
      <p:ext uri="{BB962C8B-B14F-4D97-AF65-F5344CB8AC3E}">
        <p14:creationId xmlns:p14="http://schemas.microsoft.com/office/powerpoint/2010/main" val="3574472764"/>
      </p:ext>
    </p:extLst>
  </p:cSld>
  <p:clrMapOvr>
    <a:masterClrMapping/>
  </p:clrMapOvr>
  <p:transition>
    <p:cove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28713"/>
                                        </p:tgtEl>
                                        <p:attrNameLst>
                                          <p:attrName>style.visibility</p:attrName>
                                        </p:attrNameLst>
                                      </p:cBhvr>
                                      <p:to>
                                        <p:strVal val="visible"/>
                                      </p:to>
                                    </p:set>
                                    <p:animEffect transition="in" filter="blinds(horizontal)">
                                      <p:cBhvr>
                                        <p:cTn id="7" dur="500"/>
                                        <p:tgtEl>
                                          <p:spTgt spid="328713"/>
                                        </p:tgtEl>
                                      </p:cBhvr>
                                    </p:animEffect>
                                  </p:childTnLst>
                                </p:cTn>
                              </p:par>
                              <p:par>
                                <p:cTn id="8" presetID="3" presetClass="entr" presetSubtype="10" fill="hold" grpId="0" nodeType="withEffect">
                                  <p:stCondLst>
                                    <p:cond delay="0"/>
                                  </p:stCondLst>
                                  <p:childTnLst>
                                    <p:set>
                                      <p:cBhvr>
                                        <p:cTn id="9" dur="1" fill="hold">
                                          <p:stCondLst>
                                            <p:cond delay="0"/>
                                          </p:stCondLst>
                                        </p:cTn>
                                        <p:tgtEl>
                                          <p:spTgt spid="328710"/>
                                        </p:tgtEl>
                                        <p:attrNameLst>
                                          <p:attrName>style.visibility</p:attrName>
                                        </p:attrNameLst>
                                      </p:cBhvr>
                                      <p:to>
                                        <p:strVal val="visible"/>
                                      </p:to>
                                    </p:set>
                                    <p:animEffect transition="in" filter="blinds(horizontal)">
                                      <p:cBhvr>
                                        <p:cTn id="10" dur="500"/>
                                        <p:tgtEl>
                                          <p:spTgt spid="3287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8713" grpId="0" animBg="1"/>
      <p:bldP spid="328710"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447675" y="266700"/>
            <a:ext cx="8229600" cy="1200150"/>
          </a:xfrm>
        </p:spPr>
        <p:txBody>
          <a:bodyPr rtlCol="0">
            <a:normAutofit fontScale="90000"/>
          </a:bodyPr>
          <a:lstStyle/>
          <a:p>
            <a:pPr eaLnBrk="1" fontAlgn="auto" hangingPunct="1">
              <a:spcAft>
                <a:spcPts val="0"/>
              </a:spcAft>
              <a:defRPr/>
            </a:pPr>
            <a:r>
              <a:rPr lang="en-GB" altLang="en-US" sz="4400" dirty="0" smtClean="0"/>
              <a:t>The cultural web (6 of 7)</a:t>
            </a:r>
            <a:r>
              <a:rPr lang="en-GB" altLang="en-US" dirty="0" smtClean="0"/>
              <a:t> </a:t>
            </a:r>
            <a:br>
              <a:rPr lang="en-GB" altLang="en-US" dirty="0" smtClean="0"/>
            </a:br>
            <a:r>
              <a:rPr lang="en-GB" altLang="en-US" i="1" dirty="0" smtClean="0">
                <a:solidFill>
                  <a:schemeClr val="tx1"/>
                </a:solidFill>
              </a:rPr>
              <a:t>Organisational structures</a:t>
            </a:r>
            <a:endParaRPr lang="en-US" altLang="en-US" i="1" dirty="0" smtClean="0">
              <a:solidFill>
                <a:schemeClr val="tx1"/>
              </a:solidFill>
            </a:endParaRPr>
          </a:p>
        </p:txBody>
      </p:sp>
      <p:sp>
        <p:nvSpPr>
          <p:cNvPr id="31747" name="Content Placeholder 10"/>
          <p:cNvSpPr>
            <a:spLocks noGrp="1"/>
          </p:cNvSpPr>
          <p:nvPr>
            <p:ph idx="1"/>
          </p:nvPr>
        </p:nvSpPr>
        <p:spPr>
          <a:xfrm>
            <a:off x="493713" y="1365250"/>
            <a:ext cx="8229600" cy="3116263"/>
          </a:xfrm>
        </p:spPr>
        <p:txBody>
          <a:bodyPr rtlCol="0">
            <a:normAutofit lnSpcReduction="10000"/>
          </a:bodyPr>
          <a:lstStyle/>
          <a:p>
            <a:pPr marL="304800" indent="-304800" eaLnBrk="1" fontAlgn="auto" hangingPunct="1">
              <a:spcAft>
                <a:spcPts val="0"/>
              </a:spcAft>
              <a:defRPr/>
            </a:pPr>
            <a:r>
              <a:rPr lang="en-GB" altLang="en-US" dirty="0" smtClean="0"/>
              <a:t>What are the formal but also informal organisational structures?</a:t>
            </a:r>
          </a:p>
          <a:p>
            <a:pPr marL="304800" indent="-304800" eaLnBrk="1" fontAlgn="auto" hangingPunct="1">
              <a:spcAft>
                <a:spcPts val="0"/>
              </a:spcAft>
              <a:defRPr/>
            </a:pPr>
            <a:r>
              <a:rPr lang="en-GB" altLang="en-US" dirty="0" smtClean="0"/>
              <a:t>Do structures encourage collaboration or competition?</a:t>
            </a:r>
          </a:p>
          <a:p>
            <a:pPr marL="304800" indent="-304800" eaLnBrk="1" fontAlgn="auto" hangingPunct="1">
              <a:spcAft>
                <a:spcPts val="0"/>
              </a:spcAft>
              <a:defRPr/>
            </a:pPr>
            <a:r>
              <a:rPr lang="en-GB" altLang="en-US" dirty="0" smtClean="0"/>
              <a:t>What types of power structure </a:t>
            </a:r>
          </a:p>
          <a:p>
            <a:pPr marL="304800" indent="-304800" eaLnBrk="1" fontAlgn="auto" hangingPunct="1">
              <a:spcAft>
                <a:spcPts val="0"/>
              </a:spcAft>
              <a:buFont typeface="Arial" charset="0"/>
              <a:buNone/>
              <a:defRPr/>
            </a:pPr>
            <a:r>
              <a:rPr lang="en-GB" altLang="en-US" dirty="0">
                <a:solidFill>
                  <a:srgbClr val="FF0000"/>
                </a:solidFill>
              </a:rPr>
              <a:t>	</a:t>
            </a:r>
            <a:r>
              <a:rPr lang="en-GB" altLang="en-US" dirty="0" smtClean="0"/>
              <a:t>do they support?</a:t>
            </a:r>
          </a:p>
        </p:txBody>
      </p:sp>
      <p:sp>
        <p:nvSpPr>
          <p:cNvPr id="328713" name="Oval 9"/>
          <p:cNvSpPr>
            <a:spLocks noChangeArrowheads="1"/>
          </p:cNvSpPr>
          <p:nvPr/>
        </p:nvSpPr>
        <p:spPr bwMode="auto">
          <a:xfrm>
            <a:off x="6300788" y="3644900"/>
            <a:ext cx="1577975" cy="1450975"/>
          </a:xfrm>
          <a:prstGeom prst="ellipse">
            <a:avLst/>
          </a:prstGeom>
          <a:gradFill rotWithShape="1">
            <a:gsLst>
              <a:gs pos="0">
                <a:srgbClr val="CC3399"/>
              </a:gs>
              <a:gs pos="100000">
                <a:schemeClr val="bg1"/>
              </a:gs>
            </a:gsLst>
            <a:lin ang="2700000" scaled="1"/>
          </a:gradFill>
          <a:ln w="38100">
            <a:solidFill>
              <a:srgbClr val="CC3399"/>
            </a:solidFill>
            <a:round/>
            <a:headEnd/>
            <a:tailEnd/>
          </a:ln>
        </p:spPr>
        <p:txBody>
          <a:bodyPr wrap="none" anchor="ctr"/>
          <a:lstStyle>
            <a:lvl1pPr>
              <a:defRPr>
                <a:solidFill>
                  <a:schemeClr val="tx1"/>
                </a:solidFill>
                <a:latin typeface="Arial" pitchFamily="34" charset="0"/>
              </a:defRPr>
            </a:lvl1pPr>
            <a:lvl2pPr marL="742950" indent="-285750">
              <a:defRPr>
                <a:solidFill>
                  <a:schemeClr val="tx1"/>
                </a:solidFill>
                <a:latin typeface="Arial" pitchFamily="34" charset="0"/>
              </a:defRPr>
            </a:lvl2pPr>
            <a:lvl3pPr marL="1143000" indent="-228600">
              <a:defRPr>
                <a:solidFill>
                  <a:schemeClr val="tx1"/>
                </a:solidFill>
                <a:latin typeface="Arial" pitchFamily="34" charset="0"/>
              </a:defRPr>
            </a:lvl3pPr>
            <a:lvl4pPr marL="1600200" indent="-228600">
              <a:defRPr>
                <a:solidFill>
                  <a:schemeClr val="tx1"/>
                </a:solidFill>
                <a:latin typeface="Arial" pitchFamily="34" charset="0"/>
              </a:defRPr>
            </a:lvl4pPr>
            <a:lvl5pPr marL="2057400" indent="-22860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ctr" eaLnBrk="1" hangingPunct="1"/>
            <a:r>
              <a:rPr lang="en-US" altLang="en-US" sz="2400"/>
              <a:t>Paradigm</a:t>
            </a:r>
          </a:p>
        </p:txBody>
      </p:sp>
      <p:sp>
        <p:nvSpPr>
          <p:cNvPr id="328709" name="Oval 5"/>
          <p:cNvSpPr>
            <a:spLocks noChangeArrowheads="1"/>
          </p:cNvSpPr>
          <p:nvPr/>
        </p:nvSpPr>
        <p:spPr bwMode="auto">
          <a:xfrm>
            <a:off x="7019925" y="4579938"/>
            <a:ext cx="1655763" cy="1522412"/>
          </a:xfrm>
          <a:prstGeom prst="ellipse">
            <a:avLst/>
          </a:prstGeom>
          <a:ln>
            <a:headEnd/>
            <a:tailEnd/>
          </a:ln>
        </p:spPr>
        <p:style>
          <a:lnRef idx="1">
            <a:schemeClr val="accent1"/>
          </a:lnRef>
          <a:fillRef idx="2">
            <a:schemeClr val="accent1"/>
          </a:fillRef>
          <a:effectRef idx="1">
            <a:schemeClr val="accent1"/>
          </a:effectRef>
          <a:fontRef idx="minor">
            <a:schemeClr val="dk1"/>
          </a:fontRef>
        </p:style>
        <p:txBody>
          <a:bodyPr wrap="none" anchor="ctr"/>
          <a:lstStyle/>
          <a:p>
            <a:pPr algn="ctr" eaLnBrk="1" hangingPunct="1">
              <a:defRPr/>
            </a:pPr>
            <a:r>
              <a:rPr lang="en-US" sz="2300" dirty="0" err="1">
                <a:solidFill>
                  <a:schemeClr val="tx1"/>
                </a:solidFill>
                <a:latin typeface="Arial" charset="0"/>
              </a:rPr>
              <a:t>Organisation</a:t>
            </a:r>
            <a:endParaRPr lang="en-US" sz="2300" dirty="0">
              <a:solidFill>
                <a:schemeClr val="tx1"/>
              </a:solidFill>
              <a:latin typeface="Arial" charset="0"/>
            </a:endParaRPr>
          </a:p>
          <a:p>
            <a:pPr algn="ctr" eaLnBrk="1" hangingPunct="1">
              <a:defRPr/>
            </a:pPr>
            <a:r>
              <a:rPr lang="en-US" sz="2300" dirty="0">
                <a:solidFill>
                  <a:schemeClr val="tx1"/>
                </a:solidFill>
                <a:latin typeface="Arial" charset="0"/>
              </a:rPr>
              <a:t>Structure</a:t>
            </a:r>
          </a:p>
        </p:txBody>
      </p:sp>
    </p:spTree>
    <p:extLst>
      <p:ext uri="{BB962C8B-B14F-4D97-AF65-F5344CB8AC3E}">
        <p14:creationId xmlns:p14="http://schemas.microsoft.com/office/powerpoint/2010/main" val="2500610761"/>
      </p:ext>
    </p:extLst>
  </p:cSld>
  <p:clrMapOvr>
    <a:masterClrMapping/>
  </p:clrMapOvr>
  <p:transition>
    <p:cove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28713"/>
                                        </p:tgtEl>
                                        <p:attrNameLst>
                                          <p:attrName>style.visibility</p:attrName>
                                        </p:attrNameLst>
                                      </p:cBhvr>
                                      <p:to>
                                        <p:strVal val="visible"/>
                                      </p:to>
                                    </p:set>
                                    <p:animEffect transition="in" filter="blinds(horizontal)">
                                      <p:cBhvr>
                                        <p:cTn id="7" dur="500"/>
                                        <p:tgtEl>
                                          <p:spTgt spid="328713"/>
                                        </p:tgtEl>
                                      </p:cBhvr>
                                    </p:animEffect>
                                  </p:childTnLst>
                                </p:cTn>
                              </p:par>
                              <p:par>
                                <p:cTn id="8" presetID="3" presetClass="entr" presetSubtype="10" fill="hold" grpId="0" nodeType="withEffect">
                                  <p:stCondLst>
                                    <p:cond delay="0"/>
                                  </p:stCondLst>
                                  <p:childTnLst>
                                    <p:set>
                                      <p:cBhvr>
                                        <p:cTn id="9" dur="1" fill="hold">
                                          <p:stCondLst>
                                            <p:cond delay="0"/>
                                          </p:stCondLst>
                                        </p:cTn>
                                        <p:tgtEl>
                                          <p:spTgt spid="328709"/>
                                        </p:tgtEl>
                                        <p:attrNameLst>
                                          <p:attrName>style.visibility</p:attrName>
                                        </p:attrNameLst>
                                      </p:cBhvr>
                                      <p:to>
                                        <p:strVal val="visible"/>
                                      </p:to>
                                    </p:set>
                                    <p:animEffect transition="in" filter="blinds(horizontal)">
                                      <p:cBhvr>
                                        <p:cTn id="10" dur="500"/>
                                        <p:tgtEl>
                                          <p:spTgt spid="32870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8713" grpId="0" animBg="1"/>
      <p:bldP spid="328709"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447675" y="266700"/>
            <a:ext cx="8229600" cy="1200150"/>
          </a:xfrm>
        </p:spPr>
        <p:txBody>
          <a:bodyPr rtlCol="0">
            <a:normAutofit fontScale="90000"/>
          </a:bodyPr>
          <a:lstStyle/>
          <a:p>
            <a:pPr eaLnBrk="1" fontAlgn="auto" hangingPunct="1">
              <a:spcAft>
                <a:spcPts val="0"/>
              </a:spcAft>
              <a:defRPr/>
            </a:pPr>
            <a:r>
              <a:rPr lang="en-GB" altLang="en-US" sz="4400" dirty="0"/>
              <a:t>The cultural web </a:t>
            </a:r>
            <a:r>
              <a:rPr lang="en-GB" altLang="en-US" sz="4400" dirty="0" smtClean="0"/>
              <a:t>(7 </a:t>
            </a:r>
            <a:r>
              <a:rPr lang="en-GB" altLang="en-US" sz="4400" dirty="0"/>
              <a:t>of 7)</a:t>
            </a:r>
            <a:r>
              <a:rPr lang="en-GB" altLang="en-US" dirty="0" smtClean="0"/>
              <a:t> </a:t>
            </a:r>
            <a:br>
              <a:rPr lang="en-GB" altLang="en-US" dirty="0" smtClean="0"/>
            </a:br>
            <a:r>
              <a:rPr lang="en-GB" altLang="en-US" i="1" dirty="0" smtClean="0">
                <a:solidFill>
                  <a:schemeClr val="tx1"/>
                </a:solidFill>
              </a:rPr>
              <a:t>Control systems</a:t>
            </a:r>
            <a:endParaRPr lang="en-US" altLang="en-US" i="1" dirty="0" smtClean="0">
              <a:solidFill>
                <a:schemeClr val="tx1"/>
              </a:solidFill>
            </a:endParaRPr>
          </a:p>
        </p:txBody>
      </p:sp>
      <p:sp>
        <p:nvSpPr>
          <p:cNvPr id="32771" name="Content Placeholder 10"/>
          <p:cNvSpPr>
            <a:spLocks noGrp="1"/>
          </p:cNvSpPr>
          <p:nvPr>
            <p:ph idx="1"/>
          </p:nvPr>
        </p:nvSpPr>
        <p:spPr>
          <a:xfrm>
            <a:off x="492125" y="1365250"/>
            <a:ext cx="8229600" cy="3757613"/>
          </a:xfrm>
        </p:spPr>
        <p:txBody>
          <a:bodyPr rtlCol="0">
            <a:normAutofit lnSpcReduction="10000"/>
          </a:bodyPr>
          <a:lstStyle/>
          <a:p>
            <a:pPr marL="287338" indent="-287338" eaLnBrk="1" fontAlgn="auto" hangingPunct="1">
              <a:spcAft>
                <a:spcPts val="0"/>
              </a:spcAft>
              <a:defRPr/>
            </a:pPr>
            <a:r>
              <a:rPr lang="en-US" altLang="en-US" dirty="0" smtClean="0"/>
              <a:t>What is closely monitored/controlled?</a:t>
            </a:r>
          </a:p>
          <a:p>
            <a:pPr marL="663575" lvl="2" indent="-385763" eaLnBrk="1" fontAlgn="auto" hangingPunct="1">
              <a:spcAft>
                <a:spcPts val="0"/>
              </a:spcAft>
              <a:buFont typeface="Arial" pitchFamily="34" charset="0"/>
              <a:buChar char="–"/>
              <a:defRPr/>
            </a:pPr>
            <a:r>
              <a:rPr lang="en-US" altLang="en-US" dirty="0" smtClean="0"/>
              <a:t>Formally.</a:t>
            </a:r>
          </a:p>
          <a:p>
            <a:pPr marL="663575" lvl="2" indent="-385763" eaLnBrk="1" fontAlgn="auto" hangingPunct="1">
              <a:spcAft>
                <a:spcPts val="0"/>
              </a:spcAft>
              <a:buFont typeface="Arial" pitchFamily="34" charset="0"/>
              <a:buChar char="–"/>
              <a:defRPr/>
            </a:pPr>
            <a:r>
              <a:rPr lang="en-US" altLang="en-US" dirty="0" smtClean="0"/>
              <a:t>Informally (e.g. social control).</a:t>
            </a:r>
          </a:p>
          <a:p>
            <a:pPr marL="287338" indent="-287338" eaLnBrk="1" fontAlgn="auto" hangingPunct="1">
              <a:spcAft>
                <a:spcPts val="0"/>
              </a:spcAft>
              <a:defRPr/>
            </a:pPr>
            <a:r>
              <a:rPr lang="en-US" altLang="en-US" dirty="0" smtClean="0"/>
              <a:t>Is emphasis on reward or punishment?</a:t>
            </a:r>
          </a:p>
          <a:p>
            <a:pPr marL="287338" indent="-287338" eaLnBrk="1" fontAlgn="auto" hangingPunct="1">
              <a:spcAft>
                <a:spcPts val="0"/>
              </a:spcAft>
              <a:defRPr/>
            </a:pPr>
            <a:r>
              <a:rPr lang="en-US" altLang="en-US" dirty="0" smtClean="0"/>
              <a:t>Are controls rooted in history or </a:t>
            </a:r>
          </a:p>
          <a:p>
            <a:pPr marL="287338" indent="-287338" eaLnBrk="1" fontAlgn="auto" hangingPunct="1">
              <a:spcAft>
                <a:spcPts val="0"/>
              </a:spcAft>
              <a:buFont typeface="Arial" charset="0"/>
              <a:buNone/>
              <a:defRPr/>
            </a:pPr>
            <a:r>
              <a:rPr lang="en-US" altLang="en-US" dirty="0" smtClean="0"/>
              <a:t>	current strategies?</a:t>
            </a:r>
          </a:p>
          <a:p>
            <a:pPr marL="287338" indent="-287338" eaLnBrk="1" fontAlgn="auto" hangingPunct="1">
              <a:spcAft>
                <a:spcPts val="0"/>
              </a:spcAft>
              <a:defRPr/>
            </a:pPr>
            <a:r>
              <a:rPr lang="en-US" altLang="en-US" dirty="0" smtClean="0"/>
              <a:t>Are there many/few controls?</a:t>
            </a:r>
            <a:endParaRPr lang="en-GB" altLang="en-US" dirty="0" smtClean="0"/>
          </a:p>
        </p:txBody>
      </p:sp>
      <p:sp>
        <p:nvSpPr>
          <p:cNvPr id="328713" name="Oval 9"/>
          <p:cNvSpPr>
            <a:spLocks noChangeArrowheads="1"/>
          </p:cNvSpPr>
          <p:nvPr/>
        </p:nvSpPr>
        <p:spPr bwMode="auto">
          <a:xfrm>
            <a:off x="7235825" y="3716338"/>
            <a:ext cx="1657350" cy="1584325"/>
          </a:xfrm>
          <a:prstGeom prst="ellipse">
            <a:avLst/>
          </a:prstGeom>
          <a:gradFill rotWithShape="1">
            <a:gsLst>
              <a:gs pos="0">
                <a:srgbClr val="CC3399"/>
              </a:gs>
              <a:gs pos="100000">
                <a:schemeClr val="bg1"/>
              </a:gs>
            </a:gsLst>
            <a:lin ang="2700000" scaled="1"/>
          </a:gradFill>
          <a:ln w="38100">
            <a:solidFill>
              <a:srgbClr val="CC3399"/>
            </a:solidFill>
            <a:round/>
            <a:headEnd/>
            <a:tailEnd/>
          </a:ln>
        </p:spPr>
        <p:txBody>
          <a:bodyPr wrap="none" anchor="ctr"/>
          <a:lstStyle>
            <a:lvl1pPr>
              <a:defRPr>
                <a:solidFill>
                  <a:schemeClr val="tx1"/>
                </a:solidFill>
                <a:latin typeface="Arial" pitchFamily="34" charset="0"/>
              </a:defRPr>
            </a:lvl1pPr>
            <a:lvl2pPr marL="742950" indent="-285750">
              <a:defRPr>
                <a:solidFill>
                  <a:schemeClr val="tx1"/>
                </a:solidFill>
                <a:latin typeface="Arial" pitchFamily="34" charset="0"/>
              </a:defRPr>
            </a:lvl2pPr>
            <a:lvl3pPr marL="1143000" indent="-228600">
              <a:defRPr>
                <a:solidFill>
                  <a:schemeClr val="tx1"/>
                </a:solidFill>
                <a:latin typeface="Arial" pitchFamily="34" charset="0"/>
              </a:defRPr>
            </a:lvl3pPr>
            <a:lvl4pPr marL="1600200" indent="-228600">
              <a:defRPr>
                <a:solidFill>
                  <a:schemeClr val="tx1"/>
                </a:solidFill>
                <a:latin typeface="Arial" pitchFamily="34" charset="0"/>
              </a:defRPr>
            </a:lvl4pPr>
            <a:lvl5pPr marL="2057400" indent="-22860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ctr" eaLnBrk="1" hangingPunct="1"/>
            <a:r>
              <a:rPr lang="en-US" altLang="en-US" sz="2400"/>
              <a:t>Paradigm</a:t>
            </a:r>
          </a:p>
        </p:txBody>
      </p:sp>
      <p:sp>
        <p:nvSpPr>
          <p:cNvPr id="328711" name="Oval 7"/>
          <p:cNvSpPr>
            <a:spLocks noChangeArrowheads="1"/>
          </p:cNvSpPr>
          <p:nvPr/>
        </p:nvSpPr>
        <p:spPr bwMode="auto">
          <a:xfrm>
            <a:off x="6372225" y="4797425"/>
            <a:ext cx="1728788" cy="1511300"/>
          </a:xfrm>
          <a:prstGeom prst="ellipse">
            <a:avLst/>
          </a:prstGeom>
          <a:ln>
            <a:headEnd/>
            <a:tailEnd/>
          </a:ln>
        </p:spPr>
        <p:style>
          <a:lnRef idx="1">
            <a:schemeClr val="accent1"/>
          </a:lnRef>
          <a:fillRef idx="2">
            <a:schemeClr val="accent1"/>
          </a:fillRef>
          <a:effectRef idx="1">
            <a:schemeClr val="accent1"/>
          </a:effectRef>
          <a:fontRef idx="minor">
            <a:schemeClr val="dk1"/>
          </a:fontRef>
        </p:style>
        <p:txBody>
          <a:bodyPr wrap="none" anchor="ctr"/>
          <a:lstStyle/>
          <a:p>
            <a:pPr algn="ctr" eaLnBrk="1" hangingPunct="1">
              <a:defRPr/>
            </a:pPr>
            <a:r>
              <a:rPr lang="en-US" sz="2400" dirty="0">
                <a:solidFill>
                  <a:schemeClr val="tx1"/>
                </a:solidFill>
                <a:latin typeface="Arial" charset="0"/>
              </a:rPr>
              <a:t>Control</a:t>
            </a:r>
          </a:p>
          <a:p>
            <a:pPr algn="ctr" eaLnBrk="1" hangingPunct="1">
              <a:defRPr/>
            </a:pPr>
            <a:r>
              <a:rPr lang="en-US" sz="2400" dirty="0">
                <a:solidFill>
                  <a:schemeClr val="tx1"/>
                </a:solidFill>
                <a:latin typeface="Arial" charset="0"/>
              </a:rPr>
              <a:t>Systems</a:t>
            </a:r>
          </a:p>
        </p:txBody>
      </p:sp>
    </p:spTree>
    <p:extLst>
      <p:ext uri="{BB962C8B-B14F-4D97-AF65-F5344CB8AC3E}">
        <p14:creationId xmlns:p14="http://schemas.microsoft.com/office/powerpoint/2010/main" val="3398490047"/>
      </p:ext>
    </p:extLst>
  </p:cSld>
  <p:clrMapOvr>
    <a:masterClrMapping/>
  </p:clrMapOvr>
  <p:transition>
    <p:cove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28713"/>
                                        </p:tgtEl>
                                        <p:attrNameLst>
                                          <p:attrName>style.visibility</p:attrName>
                                        </p:attrNameLst>
                                      </p:cBhvr>
                                      <p:to>
                                        <p:strVal val="visible"/>
                                      </p:to>
                                    </p:set>
                                    <p:animEffect transition="in" filter="blinds(horizontal)">
                                      <p:cBhvr>
                                        <p:cTn id="7" dur="500"/>
                                        <p:tgtEl>
                                          <p:spTgt spid="328713"/>
                                        </p:tgtEl>
                                      </p:cBhvr>
                                    </p:animEffect>
                                  </p:childTnLst>
                                </p:cTn>
                              </p:par>
                              <p:par>
                                <p:cTn id="8" presetID="3" presetClass="entr" presetSubtype="10" fill="hold" grpId="0" nodeType="withEffect">
                                  <p:stCondLst>
                                    <p:cond delay="0"/>
                                  </p:stCondLst>
                                  <p:childTnLst>
                                    <p:set>
                                      <p:cBhvr>
                                        <p:cTn id="9" dur="1" fill="hold">
                                          <p:stCondLst>
                                            <p:cond delay="0"/>
                                          </p:stCondLst>
                                        </p:cTn>
                                        <p:tgtEl>
                                          <p:spTgt spid="328711"/>
                                        </p:tgtEl>
                                        <p:attrNameLst>
                                          <p:attrName>style.visibility</p:attrName>
                                        </p:attrNameLst>
                                      </p:cBhvr>
                                      <p:to>
                                        <p:strVal val="visible"/>
                                      </p:to>
                                    </p:set>
                                    <p:animEffect transition="in" filter="blinds(horizontal)">
                                      <p:cBhvr>
                                        <p:cTn id="10" dur="500"/>
                                        <p:tgtEl>
                                          <p:spTgt spid="3287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8713" grpId="0" animBg="1"/>
      <p:bldP spid="328711"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0" y="-142875"/>
            <a:ext cx="9144000" cy="1143000"/>
          </a:xfrm>
        </p:spPr>
        <p:txBody>
          <a:bodyPr>
            <a:normAutofit fontScale="90000"/>
          </a:bodyPr>
          <a:lstStyle/>
          <a:p>
            <a:pPr>
              <a:defRPr/>
            </a:pPr>
            <a:r>
              <a:rPr lang="en-GB" dirty="0" smtClean="0"/>
              <a:t/>
            </a:r>
            <a:br>
              <a:rPr lang="en-GB" dirty="0" smtClean="0"/>
            </a:br>
            <a:r>
              <a:rPr lang="en-GB" sz="3100" dirty="0" smtClean="0">
                <a:cs typeface="Arial" pitchFamily="34" charset="0"/>
              </a:rPr>
              <a:t>The Cultural Web of the Law Firm – Useful Questions</a:t>
            </a:r>
            <a:r>
              <a:rPr lang="en-GB" dirty="0" smtClean="0"/>
              <a:t/>
            </a:r>
            <a:br>
              <a:rPr lang="en-GB" dirty="0" smtClean="0"/>
            </a:br>
            <a:endParaRPr lang="en-GB" dirty="0"/>
          </a:p>
        </p:txBody>
      </p:sp>
      <p:pic>
        <p:nvPicPr>
          <p:cNvPr id="6" name="Picture 4" descr="F:\Powerpoint\Pe_Uk\PE133-Johnson\Final files\Gif\ch05\C05NE008.gi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331913" y="692150"/>
            <a:ext cx="6740525" cy="566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5060" name="TextBox 6"/>
          <p:cNvSpPr txBox="1">
            <a:spLocks noChangeArrowheads="1"/>
          </p:cNvSpPr>
          <p:nvPr/>
        </p:nvSpPr>
        <p:spPr bwMode="auto">
          <a:xfrm>
            <a:off x="142875" y="6488113"/>
            <a:ext cx="4779963"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itchFamily="34" charset="0"/>
              </a:defRPr>
            </a:lvl1pPr>
            <a:lvl2pPr marL="742950" indent="-285750">
              <a:spcBef>
                <a:spcPct val="20000"/>
              </a:spcBef>
              <a:buChar char="–"/>
              <a:defRPr sz="2800">
                <a:solidFill>
                  <a:schemeClr val="tx1"/>
                </a:solidFill>
                <a:latin typeface="Arial" pitchFamily="34" charset="0"/>
              </a:defRPr>
            </a:lvl2pPr>
            <a:lvl3pPr marL="1143000" indent="-228600">
              <a:spcBef>
                <a:spcPct val="20000"/>
              </a:spcBef>
              <a:buChar char="•"/>
              <a:defRPr sz="2400">
                <a:solidFill>
                  <a:schemeClr val="tx1"/>
                </a:solidFill>
                <a:latin typeface="Arial" pitchFamily="34" charset="0"/>
              </a:defRPr>
            </a:lvl3pPr>
            <a:lvl4pPr marL="1600200" indent="-228600">
              <a:spcBef>
                <a:spcPct val="20000"/>
              </a:spcBef>
              <a:buChar char="–"/>
              <a:defRPr sz="2000">
                <a:solidFill>
                  <a:schemeClr val="tx1"/>
                </a:solidFill>
                <a:latin typeface="Arial" pitchFamily="34" charset="0"/>
              </a:defRPr>
            </a:lvl4pPr>
            <a:lvl5pPr marL="2057400" indent="-22860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eaLnBrk="1" hangingPunct="1">
              <a:spcBef>
                <a:spcPct val="0"/>
              </a:spcBef>
              <a:buFontTx/>
              <a:buNone/>
            </a:pPr>
            <a:r>
              <a:rPr lang="en-GB" altLang="en-US" sz="1800"/>
              <a:t>......... and applied to other organisations?</a:t>
            </a:r>
          </a:p>
        </p:txBody>
      </p:sp>
      <p:pic>
        <p:nvPicPr>
          <p:cNvPr id="45061"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67613" y="6272213"/>
            <a:ext cx="1576387" cy="585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1854426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1000" fill="hold"/>
                                        <p:tgtEl>
                                          <p:spTgt spid="5"/>
                                        </p:tgtEl>
                                        <p:attrNameLst>
                                          <p:attrName>ppt_x</p:attrName>
                                        </p:attrNameLst>
                                      </p:cBhvr>
                                      <p:tavLst>
                                        <p:tav tm="0">
                                          <p:val>
                                            <p:strVal val="0-#ppt_w/2"/>
                                          </p:val>
                                        </p:tav>
                                        <p:tav tm="100000">
                                          <p:val>
                                            <p:strVal val="#ppt_x"/>
                                          </p:val>
                                        </p:tav>
                                      </p:tavLst>
                                    </p:anim>
                                    <p:anim calcmode="lin" valueType="num">
                                      <p:cBhvr additive="base">
                                        <p:cTn id="8" dur="1000" fill="hold"/>
                                        <p:tgtEl>
                                          <p:spTgt spid="5"/>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1000" fill="hold"/>
                                        <p:tgtEl>
                                          <p:spTgt spid="6"/>
                                        </p:tgtEl>
                                        <p:attrNameLst>
                                          <p:attrName>ppt_x</p:attrName>
                                        </p:attrNameLst>
                                      </p:cBhvr>
                                      <p:tavLst>
                                        <p:tav tm="0">
                                          <p:val>
                                            <p:strVal val="0-#ppt_w/2"/>
                                          </p:val>
                                        </p:tav>
                                        <p:tav tm="100000">
                                          <p:val>
                                            <p:strVal val="#ppt_x"/>
                                          </p:val>
                                        </p:tav>
                                      </p:tavLst>
                                    </p:anim>
                                    <p:anim calcmode="lin" valueType="num">
                                      <p:cBhvr additive="base">
                                        <p:cTn id="14" dur="1000" fill="hold"/>
                                        <p:tgtEl>
                                          <p:spTgt spid="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a:xfrm>
            <a:off x="457200" y="7938"/>
            <a:ext cx="8229600" cy="1143000"/>
          </a:xfrm>
        </p:spPr>
        <p:txBody>
          <a:bodyPr/>
          <a:lstStyle/>
          <a:p>
            <a:pPr eaLnBrk="1" hangingPunct="1"/>
            <a:r>
              <a:rPr lang="en-GB" altLang="en-US" smtClean="0"/>
              <a:t>Undertaking cultural analysis</a:t>
            </a:r>
          </a:p>
        </p:txBody>
      </p:sp>
      <p:sp>
        <p:nvSpPr>
          <p:cNvPr id="34819" name="Content Placeholder 2"/>
          <p:cNvSpPr>
            <a:spLocks noGrp="1"/>
          </p:cNvSpPr>
          <p:nvPr>
            <p:ph idx="1"/>
          </p:nvPr>
        </p:nvSpPr>
        <p:spPr>
          <a:xfrm>
            <a:off x="509588" y="1393825"/>
            <a:ext cx="8535987" cy="4900613"/>
          </a:xfrm>
        </p:spPr>
        <p:txBody>
          <a:bodyPr/>
          <a:lstStyle/>
          <a:p>
            <a:pPr eaLnBrk="1" hangingPunct="1">
              <a:lnSpc>
                <a:spcPts val="3200"/>
              </a:lnSpc>
              <a:buFont typeface="Arial" charset="0"/>
              <a:buNone/>
              <a:defRPr/>
            </a:pPr>
            <a:r>
              <a:rPr lang="en-GB" altLang="en-US" dirty="0" smtClean="0"/>
              <a:t>When conducting cultural analysis:</a:t>
            </a:r>
          </a:p>
          <a:p>
            <a:pPr marL="287338" indent="-268288" eaLnBrk="1" hangingPunct="1">
              <a:lnSpc>
                <a:spcPts val="3200"/>
              </a:lnSpc>
              <a:buFont typeface="Arial" charset="0"/>
              <a:buChar char="•"/>
              <a:defRPr/>
            </a:pPr>
            <a:r>
              <a:rPr lang="en-GB" altLang="en-US" b="1" i="1" dirty="0" smtClean="0"/>
              <a:t>The cultural web </a:t>
            </a:r>
            <a:r>
              <a:rPr lang="en-GB" altLang="en-US" i="1" dirty="0" smtClean="0"/>
              <a:t>– </a:t>
            </a:r>
            <a:r>
              <a:rPr lang="en-GB" altLang="en-US" dirty="0" smtClean="0"/>
              <a:t>can</a:t>
            </a:r>
            <a:r>
              <a:rPr lang="en-GB" altLang="en-US" i="1" dirty="0" smtClean="0"/>
              <a:t> </a:t>
            </a:r>
            <a:r>
              <a:rPr lang="en-GB" altLang="en-US" dirty="0" smtClean="0"/>
              <a:t>help build an understanding of a culture.</a:t>
            </a:r>
          </a:p>
          <a:p>
            <a:pPr marL="287338" indent="-268288" eaLnBrk="1" hangingPunct="1">
              <a:lnSpc>
                <a:spcPts val="3200"/>
              </a:lnSpc>
              <a:buFont typeface="Arial" charset="0"/>
              <a:buChar char="•"/>
              <a:defRPr/>
            </a:pPr>
            <a:r>
              <a:rPr lang="en-GB" altLang="en-US" b="1" i="1" dirty="0" smtClean="0"/>
              <a:t>Statements of cultural values </a:t>
            </a:r>
            <a:r>
              <a:rPr lang="en-GB" altLang="en-US" i="1" dirty="0" smtClean="0"/>
              <a:t>– </a:t>
            </a:r>
            <a:r>
              <a:rPr lang="en-GB" altLang="en-US" dirty="0" smtClean="0"/>
              <a:t>be aware that</a:t>
            </a:r>
            <a:r>
              <a:rPr lang="en-GB" altLang="en-US" i="1" dirty="0" smtClean="0"/>
              <a:t> </a:t>
            </a:r>
            <a:r>
              <a:rPr lang="en-GB" altLang="en-US" dirty="0" smtClean="0"/>
              <a:t>statements in company reports (e.g. values statements) can be misleading about the actual culture.</a:t>
            </a:r>
          </a:p>
          <a:p>
            <a:pPr marL="287338" indent="-268288" eaLnBrk="1" hangingPunct="1">
              <a:lnSpc>
                <a:spcPts val="3200"/>
              </a:lnSpc>
              <a:buFont typeface="Arial" charset="0"/>
              <a:buChar char="•"/>
              <a:defRPr/>
            </a:pPr>
            <a:r>
              <a:rPr lang="en-GB" altLang="en-US" b="1" i="1" dirty="0" smtClean="0"/>
              <a:t>Pulling it together </a:t>
            </a:r>
            <a:r>
              <a:rPr lang="en-GB" altLang="en-US" i="1" dirty="0" smtClean="0"/>
              <a:t>– </a:t>
            </a:r>
            <a:r>
              <a:rPr lang="en-GB" altLang="en-US" dirty="0" smtClean="0"/>
              <a:t>a cultural web can be quite detailed so it can be useful to summarise the essence of a culture in a few brief statements.</a:t>
            </a:r>
            <a:endParaRPr lang="en-GB" altLang="en-US" i="1" dirty="0" smtClean="0"/>
          </a:p>
        </p:txBody>
      </p:sp>
    </p:spTree>
    <p:extLst>
      <p:ext uri="{BB962C8B-B14F-4D97-AF65-F5344CB8AC3E}">
        <p14:creationId xmlns:p14="http://schemas.microsoft.com/office/powerpoint/2010/main" val="274010137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a:xfrm>
            <a:off x="457200" y="263525"/>
            <a:ext cx="8229600" cy="646113"/>
          </a:xfrm>
        </p:spPr>
        <p:txBody>
          <a:bodyPr>
            <a:normAutofit fontScale="90000"/>
          </a:bodyPr>
          <a:lstStyle/>
          <a:p>
            <a:pPr eaLnBrk="1" hangingPunct="1"/>
            <a:r>
              <a:rPr lang="en-GB" altLang="en-US" smtClean="0"/>
              <a:t>Strategic drift (1 of 2)</a:t>
            </a:r>
          </a:p>
        </p:txBody>
      </p:sp>
      <p:sp>
        <p:nvSpPr>
          <p:cNvPr id="34819" name="Content Placeholder 2"/>
          <p:cNvSpPr>
            <a:spLocks noGrp="1"/>
          </p:cNvSpPr>
          <p:nvPr>
            <p:ph idx="1"/>
          </p:nvPr>
        </p:nvSpPr>
        <p:spPr>
          <a:xfrm>
            <a:off x="460375" y="1304925"/>
            <a:ext cx="8229600" cy="2554288"/>
          </a:xfrm>
        </p:spPr>
        <p:txBody>
          <a:bodyPr rtlCol="0">
            <a:normAutofit fontScale="92500"/>
          </a:bodyPr>
          <a:lstStyle/>
          <a:p>
            <a:pPr eaLnBrk="1" fontAlgn="auto" hangingPunct="1">
              <a:spcAft>
                <a:spcPts val="0"/>
              </a:spcAft>
              <a:buFont typeface="Arial" charset="0"/>
              <a:buNone/>
              <a:defRPr/>
            </a:pPr>
            <a:r>
              <a:rPr lang="en-GB" altLang="en-US" sz="3000" b="1" dirty="0" smtClean="0"/>
              <a:t>	</a:t>
            </a:r>
            <a:r>
              <a:rPr lang="en-GB" altLang="en-US" sz="3900" b="1" i="1" dirty="0" smtClean="0"/>
              <a:t>Strategic drift </a:t>
            </a:r>
            <a:r>
              <a:rPr lang="en-GB" altLang="en-US" sz="3600" dirty="0" smtClean="0"/>
              <a:t>is the tendency for strategies to develop incrementally on the basis of historical and cultural influences, but fail to keep pace with a changing environment.</a:t>
            </a:r>
            <a:endParaRPr lang="en-GB" altLang="en-US" dirty="0" smtClean="0"/>
          </a:p>
        </p:txBody>
      </p:sp>
    </p:spTree>
    <p:extLst>
      <p:ext uri="{BB962C8B-B14F-4D97-AF65-F5344CB8AC3E}">
        <p14:creationId xmlns:p14="http://schemas.microsoft.com/office/powerpoint/2010/main" val="305394565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ext Box 2"/>
          <p:cNvSpPr txBox="1">
            <a:spLocks noChangeArrowheads="1"/>
          </p:cNvSpPr>
          <p:nvPr/>
        </p:nvSpPr>
        <p:spPr bwMode="auto">
          <a:xfrm>
            <a:off x="304800" y="233363"/>
            <a:ext cx="8534400" cy="708025"/>
          </a:xfrm>
          <a:prstGeom prst="rect">
            <a:avLst/>
          </a:prstGeom>
          <a:noFill/>
          <a:ln>
            <a:noFill/>
          </a:ln>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spcBef>
                <a:spcPct val="50000"/>
              </a:spcBef>
              <a:defRPr/>
            </a:pPr>
            <a:r>
              <a:rPr lang="en-GB" altLang="en-US" sz="4000" b="1" dirty="0" smtClean="0">
                <a:solidFill>
                  <a:srgbClr val="007FA3"/>
                </a:solidFill>
                <a:latin typeface="+mj-lt"/>
                <a:ea typeface="+mj-ea"/>
                <a:cs typeface="+mj-cs"/>
              </a:rPr>
              <a:t>Strategic drift (2 of 2)</a:t>
            </a:r>
            <a:endParaRPr lang="en-GB" altLang="en-US" sz="4000" b="1" dirty="0">
              <a:solidFill>
                <a:srgbClr val="007FA3"/>
              </a:solidFill>
              <a:latin typeface="+mj-lt"/>
              <a:ea typeface="+mj-ea"/>
              <a:cs typeface="+mj-cs"/>
            </a:endParaRPr>
          </a:p>
        </p:txBody>
      </p:sp>
      <p:pic>
        <p:nvPicPr>
          <p:cNvPr id="3686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1188" y="1628775"/>
            <a:ext cx="7927975" cy="424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2896502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a:xfrm>
            <a:off x="169863" y="260350"/>
            <a:ext cx="8794750" cy="647700"/>
          </a:xfrm>
        </p:spPr>
        <p:txBody>
          <a:bodyPr>
            <a:normAutofit fontScale="90000"/>
          </a:bodyPr>
          <a:lstStyle/>
          <a:p>
            <a:pPr eaLnBrk="1" hangingPunct="1"/>
            <a:r>
              <a:rPr lang="en-US" altLang="en-US" smtClean="0"/>
              <a:t>Incremental strategic change </a:t>
            </a:r>
            <a:endParaRPr lang="en-GB" altLang="en-US" smtClean="0"/>
          </a:p>
        </p:txBody>
      </p:sp>
      <p:sp>
        <p:nvSpPr>
          <p:cNvPr id="37891" name="Content Placeholder 2"/>
          <p:cNvSpPr>
            <a:spLocks noGrp="1"/>
          </p:cNvSpPr>
          <p:nvPr>
            <p:ph idx="1"/>
          </p:nvPr>
        </p:nvSpPr>
        <p:spPr>
          <a:xfrm>
            <a:off x="492125" y="1323975"/>
            <a:ext cx="8455025" cy="3970338"/>
          </a:xfrm>
        </p:spPr>
        <p:txBody>
          <a:bodyPr/>
          <a:lstStyle/>
          <a:p>
            <a:pPr marL="295275" indent="-295275" eaLnBrk="1" hangingPunct="1"/>
            <a:r>
              <a:rPr lang="en-US" altLang="en-US" b="1" i="1" smtClean="0"/>
              <a:t>Gradual change </a:t>
            </a:r>
            <a:r>
              <a:rPr lang="en-US" altLang="en-US" smtClean="0"/>
              <a:t>in alignment with environmental change.</a:t>
            </a:r>
          </a:p>
          <a:p>
            <a:pPr marL="295275" indent="-295275" eaLnBrk="1" hangingPunct="1"/>
            <a:r>
              <a:rPr lang="en-US" altLang="en-US" b="1" i="1" smtClean="0"/>
              <a:t>Building on successful strategies </a:t>
            </a:r>
            <a:r>
              <a:rPr lang="en-US" altLang="en-US" smtClean="0"/>
              <a:t>used in the past.</a:t>
            </a:r>
          </a:p>
          <a:p>
            <a:pPr marL="295275" indent="-295275" eaLnBrk="1" hangingPunct="1"/>
            <a:r>
              <a:rPr lang="en-US" altLang="en-US" smtClean="0"/>
              <a:t>In successful businesses, there are usually quite </a:t>
            </a:r>
            <a:r>
              <a:rPr lang="en-US" altLang="en-US" b="1" i="1" smtClean="0"/>
              <a:t>long periods of continuity </a:t>
            </a:r>
            <a:r>
              <a:rPr lang="en-US" altLang="en-US" smtClean="0"/>
              <a:t>where strategies are largely unchanged or change incrementally.</a:t>
            </a:r>
          </a:p>
        </p:txBody>
      </p:sp>
    </p:spTree>
    <p:extLst>
      <p:ext uri="{BB962C8B-B14F-4D97-AF65-F5344CB8AC3E}">
        <p14:creationId xmlns:p14="http://schemas.microsoft.com/office/powerpoint/2010/main" val="6561873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a:xfrm>
            <a:off x="457200" y="268288"/>
            <a:ext cx="8229600" cy="1200150"/>
          </a:xfrm>
        </p:spPr>
        <p:txBody>
          <a:bodyPr rtlCol="0">
            <a:normAutofit fontScale="90000"/>
          </a:bodyPr>
          <a:lstStyle/>
          <a:p>
            <a:pPr eaLnBrk="1" fontAlgn="auto" hangingPunct="1">
              <a:spcAft>
                <a:spcPts val="0"/>
              </a:spcAft>
              <a:defRPr/>
            </a:pPr>
            <a:r>
              <a:rPr lang="en-GB" altLang="en-US" dirty="0" smtClean="0"/>
              <a:t>The tendency towards </a:t>
            </a:r>
            <a:br>
              <a:rPr lang="en-GB" altLang="en-US" dirty="0" smtClean="0"/>
            </a:br>
            <a:r>
              <a:rPr lang="en-GB" altLang="en-US" dirty="0" smtClean="0"/>
              <a:t>strategic drift (1 of 2)</a:t>
            </a:r>
          </a:p>
        </p:txBody>
      </p:sp>
      <p:sp>
        <p:nvSpPr>
          <p:cNvPr id="38915" name="Content Placeholder 2"/>
          <p:cNvSpPr>
            <a:spLocks noGrp="1"/>
          </p:cNvSpPr>
          <p:nvPr>
            <p:ph idx="1"/>
          </p:nvPr>
        </p:nvSpPr>
        <p:spPr>
          <a:xfrm>
            <a:off x="500063" y="1484313"/>
            <a:ext cx="8535987" cy="4525962"/>
          </a:xfrm>
        </p:spPr>
        <p:txBody>
          <a:bodyPr/>
          <a:lstStyle/>
          <a:p>
            <a:pPr marL="0" indent="0" eaLnBrk="1" hangingPunct="1">
              <a:buFont typeface="Arial" charset="0"/>
              <a:buNone/>
              <a:tabLst>
                <a:tab pos="284163" algn="l"/>
              </a:tabLst>
              <a:defRPr/>
            </a:pPr>
            <a:r>
              <a:rPr lang="en-GB" altLang="en-US" sz="2800" dirty="0" smtClean="0"/>
              <a:t>Strategies fail to keep pace with environmental change because:</a:t>
            </a:r>
          </a:p>
          <a:p>
            <a:pPr marL="47625" indent="0" eaLnBrk="1" hangingPunct="1">
              <a:buFont typeface="Arial" charset="0"/>
              <a:buChar char="•"/>
              <a:tabLst>
                <a:tab pos="284163" algn="l"/>
              </a:tabLst>
              <a:defRPr/>
            </a:pPr>
            <a:r>
              <a:rPr lang="en-GB" altLang="en-US" sz="2800" b="1" i="1" dirty="0" smtClean="0"/>
              <a:t>	Steady as you go </a:t>
            </a:r>
            <a:r>
              <a:rPr lang="en-GB" altLang="en-US" sz="2800" dirty="0" smtClean="0"/>
              <a:t>– reluctance to accept that change 	may require moving away from strategies 	that have 	been successful.</a:t>
            </a:r>
          </a:p>
          <a:p>
            <a:pPr marL="47625" indent="0" eaLnBrk="1" hangingPunct="1">
              <a:buFont typeface="Arial" charset="0"/>
              <a:buChar char="•"/>
              <a:tabLst>
                <a:tab pos="284163" algn="l"/>
              </a:tabLst>
              <a:defRPr/>
            </a:pPr>
            <a:r>
              <a:rPr lang="en-GB" altLang="en-US" sz="2800" b="1" i="1" dirty="0" smtClean="0"/>
              <a:t>	Building on the familiar </a:t>
            </a:r>
            <a:r>
              <a:rPr lang="en-GB" altLang="en-US" sz="2800" b="1" dirty="0" smtClean="0"/>
              <a:t>– </a:t>
            </a:r>
            <a:r>
              <a:rPr lang="en-GB" altLang="en-US" sz="2800" dirty="0" smtClean="0"/>
              <a:t>uncertainty of change 	is met with a tendency to stick to the familiar.</a:t>
            </a:r>
          </a:p>
          <a:p>
            <a:pPr marL="47625" indent="0" eaLnBrk="1" hangingPunct="1">
              <a:buFont typeface="Arial" charset="0"/>
              <a:buChar char="•"/>
              <a:tabLst>
                <a:tab pos="284163" algn="l"/>
              </a:tabLst>
              <a:defRPr/>
            </a:pPr>
            <a:r>
              <a:rPr lang="en-GB" altLang="en-US" sz="2800" b="1" i="1" dirty="0" smtClean="0"/>
              <a:t>	Core rigidities </a:t>
            </a:r>
            <a:r>
              <a:rPr lang="en-GB" altLang="en-US" sz="2800" b="1" dirty="0" smtClean="0"/>
              <a:t>–</a:t>
            </a:r>
            <a:r>
              <a:rPr lang="en-GB" altLang="en-US" sz="2800" i="1" dirty="0" smtClean="0"/>
              <a:t> </a:t>
            </a:r>
            <a:r>
              <a:rPr lang="en-GB" altLang="en-US" sz="2800" dirty="0" smtClean="0"/>
              <a:t>capabilities that are taken for 	granted and deeply embedded are difficult to change.</a:t>
            </a:r>
          </a:p>
        </p:txBody>
      </p:sp>
    </p:spTree>
    <p:extLst>
      <p:ext uri="{BB962C8B-B14F-4D97-AF65-F5344CB8AC3E}">
        <p14:creationId xmlns:p14="http://schemas.microsoft.com/office/powerpoint/2010/main" val="405678000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5" name="Title 1"/>
          <p:cNvSpPr>
            <a:spLocks noGrp="1"/>
          </p:cNvSpPr>
          <p:nvPr>
            <p:ph type="title"/>
          </p:nvPr>
        </p:nvSpPr>
        <p:spPr>
          <a:xfrm>
            <a:off x="457200" y="268288"/>
            <a:ext cx="8229600" cy="1200150"/>
          </a:xfrm>
        </p:spPr>
        <p:txBody>
          <a:bodyPr rtlCol="0">
            <a:normAutofit fontScale="90000"/>
          </a:bodyPr>
          <a:lstStyle/>
          <a:p>
            <a:pPr eaLnBrk="1" fontAlgn="auto" hangingPunct="1">
              <a:spcAft>
                <a:spcPts val="0"/>
              </a:spcAft>
              <a:defRPr/>
            </a:pPr>
            <a:r>
              <a:rPr lang="en-GB" altLang="en-US" dirty="0"/>
              <a:t>The tendency towards </a:t>
            </a:r>
            <a:br>
              <a:rPr lang="en-GB" altLang="en-US" dirty="0"/>
            </a:br>
            <a:r>
              <a:rPr lang="en-GB" altLang="en-US" dirty="0"/>
              <a:t>strategic drift </a:t>
            </a:r>
            <a:r>
              <a:rPr lang="en-GB" altLang="en-US" dirty="0" smtClean="0"/>
              <a:t>(2 </a:t>
            </a:r>
            <a:r>
              <a:rPr lang="en-GB" altLang="en-US" dirty="0"/>
              <a:t>of 2)</a:t>
            </a:r>
            <a:endParaRPr lang="en-GB" altLang="en-US" dirty="0" smtClean="0"/>
          </a:p>
        </p:txBody>
      </p:sp>
      <p:sp>
        <p:nvSpPr>
          <p:cNvPr id="39939" name="Content Placeholder 2"/>
          <p:cNvSpPr>
            <a:spLocks noGrp="1"/>
          </p:cNvSpPr>
          <p:nvPr>
            <p:ph idx="1"/>
          </p:nvPr>
        </p:nvSpPr>
        <p:spPr>
          <a:xfrm>
            <a:off x="492125" y="1489075"/>
            <a:ext cx="8474075" cy="3959225"/>
          </a:xfrm>
        </p:spPr>
        <p:txBody>
          <a:bodyPr/>
          <a:lstStyle/>
          <a:p>
            <a:pPr marL="314325" indent="-304800" eaLnBrk="1" hangingPunct="1"/>
            <a:r>
              <a:rPr lang="en-GB" altLang="en-US" sz="3000" b="1" i="1" smtClean="0"/>
              <a:t>Relationships become shackles </a:t>
            </a:r>
            <a:r>
              <a:rPr lang="en-GB" altLang="en-US" sz="3000" smtClean="0"/>
              <a:t>– organisations be reluctant to disturb relationships with customers, suppliers or the workforce.</a:t>
            </a:r>
          </a:p>
          <a:p>
            <a:pPr marL="314325" indent="-304800" eaLnBrk="1" hangingPunct="1"/>
            <a:r>
              <a:rPr lang="en-GB" altLang="en-US" sz="3000" b="1" i="1" smtClean="0"/>
              <a:t>Lagged performance effects </a:t>
            </a:r>
            <a:r>
              <a:rPr lang="en-GB" altLang="en-US" sz="3000" b="1" smtClean="0"/>
              <a:t>– </a:t>
            </a:r>
            <a:r>
              <a:rPr lang="en-GB" altLang="en-US" sz="3000" smtClean="0"/>
              <a:t>the financial performance of the organisation may hold up initially (e.g. due to loyal customers or cost cutting) masking the need for change.</a:t>
            </a:r>
            <a:endParaRPr lang="en-GB" altLang="en-US" sz="3000" b="1" smtClean="0"/>
          </a:p>
        </p:txBody>
      </p:sp>
    </p:spTree>
    <p:extLst>
      <p:ext uri="{BB962C8B-B14F-4D97-AF65-F5344CB8AC3E}">
        <p14:creationId xmlns:p14="http://schemas.microsoft.com/office/powerpoint/2010/main" val="9364153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a:xfrm>
            <a:off x="457200" y="7938"/>
            <a:ext cx="8229600" cy="1143000"/>
          </a:xfrm>
        </p:spPr>
        <p:txBody>
          <a:bodyPr/>
          <a:lstStyle/>
          <a:p>
            <a:pPr eaLnBrk="1" hangingPunct="1"/>
            <a:r>
              <a:rPr lang="en-GB" altLang="en-US" smtClean="0"/>
              <a:t>A period of flux</a:t>
            </a:r>
          </a:p>
        </p:txBody>
      </p:sp>
      <p:sp>
        <p:nvSpPr>
          <p:cNvPr id="40963" name="Content Placeholder 2"/>
          <p:cNvSpPr>
            <a:spLocks noGrp="1"/>
          </p:cNvSpPr>
          <p:nvPr>
            <p:ph idx="1"/>
          </p:nvPr>
        </p:nvSpPr>
        <p:spPr>
          <a:xfrm>
            <a:off x="509588" y="1368425"/>
            <a:ext cx="8239125" cy="4294188"/>
          </a:xfrm>
        </p:spPr>
        <p:txBody>
          <a:bodyPr/>
          <a:lstStyle/>
          <a:p>
            <a:pPr marL="0" indent="0" eaLnBrk="1" hangingPunct="1">
              <a:lnSpc>
                <a:spcPct val="90000"/>
              </a:lnSpc>
              <a:buFont typeface="Arial" charset="0"/>
              <a:buNone/>
              <a:tabLst>
                <a:tab pos="284163" algn="l"/>
              </a:tabLst>
              <a:defRPr/>
            </a:pPr>
            <a:r>
              <a:rPr lang="en-GB" altLang="en-US" sz="3000" dirty="0" smtClean="0"/>
              <a:t>As performance declines and the organisation becomes out of touch with its environment, </a:t>
            </a:r>
            <a:br>
              <a:rPr lang="en-GB" altLang="en-US" sz="3000" dirty="0" smtClean="0"/>
            </a:br>
            <a:r>
              <a:rPr lang="en-GB" altLang="en-US" sz="3000" dirty="0" smtClean="0"/>
              <a:t>a period of </a:t>
            </a:r>
            <a:r>
              <a:rPr lang="en-GB" altLang="en-US" sz="3000" b="1" i="1" dirty="0" smtClean="0"/>
              <a:t>flux</a:t>
            </a:r>
            <a:r>
              <a:rPr lang="en-GB" altLang="en-US" sz="3000" dirty="0" smtClean="0"/>
              <a:t> may occur typified by:</a:t>
            </a:r>
          </a:p>
          <a:p>
            <a:pPr marL="125413" indent="-125413" eaLnBrk="1" hangingPunct="1">
              <a:lnSpc>
                <a:spcPct val="90000"/>
              </a:lnSpc>
              <a:buFont typeface="Arial" charset="0"/>
              <a:buChar char="•"/>
              <a:tabLst>
                <a:tab pos="284163" algn="l"/>
              </a:tabLst>
              <a:defRPr/>
            </a:pPr>
            <a:r>
              <a:rPr lang="en-GB" altLang="en-US" sz="3000" dirty="0" smtClean="0"/>
              <a:t>	Strategic change, but in </a:t>
            </a:r>
            <a:r>
              <a:rPr lang="en-GB" altLang="en-US" sz="3000" b="1" i="1" dirty="0" smtClean="0"/>
              <a:t>no clear direction.</a:t>
            </a:r>
            <a:endParaRPr lang="en-GB" altLang="en-US" sz="3000" b="1" dirty="0" smtClean="0"/>
          </a:p>
          <a:p>
            <a:pPr marL="125413" indent="-125413" eaLnBrk="1" hangingPunct="1">
              <a:lnSpc>
                <a:spcPct val="90000"/>
              </a:lnSpc>
              <a:buFont typeface="Arial" charset="0"/>
              <a:buChar char="•"/>
              <a:tabLst>
                <a:tab pos="284163" algn="l"/>
              </a:tabLst>
              <a:defRPr/>
            </a:pPr>
            <a:r>
              <a:rPr lang="en-GB" altLang="en-US" sz="3000" dirty="0" smtClean="0"/>
              <a:t>	Top management </a:t>
            </a:r>
            <a:r>
              <a:rPr lang="en-GB" altLang="en-US" sz="3000" b="1" i="1" dirty="0" smtClean="0"/>
              <a:t>conflict and managerial 	changes.</a:t>
            </a:r>
          </a:p>
          <a:p>
            <a:pPr marL="125413" indent="-125413" eaLnBrk="1" hangingPunct="1">
              <a:lnSpc>
                <a:spcPct val="90000"/>
              </a:lnSpc>
              <a:buClr>
                <a:schemeClr val="tx1"/>
              </a:buClr>
              <a:buFont typeface="Arial" charset="0"/>
              <a:buChar char="•"/>
              <a:tabLst>
                <a:tab pos="284163" algn="l"/>
              </a:tabLst>
              <a:defRPr/>
            </a:pPr>
            <a:r>
              <a:rPr lang="en-GB" altLang="en-US" sz="3000" dirty="0" smtClean="0"/>
              <a:t>	Internal </a:t>
            </a:r>
            <a:r>
              <a:rPr lang="en-GB" altLang="en-US" sz="3000" b="1" i="1" dirty="0" smtClean="0"/>
              <a:t>disagreement</a:t>
            </a:r>
            <a:r>
              <a:rPr lang="en-GB" altLang="en-US" sz="3000" i="1" dirty="0" smtClean="0"/>
              <a:t> </a:t>
            </a:r>
            <a:r>
              <a:rPr lang="en-GB" altLang="en-US" sz="3000" dirty="0" smtClean="0"/>
              <a:t>on the ‘right’ strategies.</a:t>
            </a:r>
          </a:p>
          <a:p>
            <a:pPr marL="125413" indent="-125413" eaLnBrk="1" hangingPunct="1">
              <a:lnSpc>
                <a:spcPct val="90000"/>
              </a:lnSpc>
              <a:buClr>
                <a:schemeClr val="tx1"/>
              </a:buClr>
              <a:buFont typeface="Arial" charset="0"/>
              <a:buChar char="•"/>
              <a:tabLst>
                <a:tab pos="284163" algn="l"/>
              </a:tabLst>
              <a:defRPr/>
            </a:pPr>
            <a:r>
              <a:rPr lang="en-GB" altLang="en-US" sz="3000" i="1" dirty="0" smtClean="0"/>
              <a:t>	</a:t>
            </a:r>
            <a:r>
              <a:rPr lang="en-GB" altLang="en-US" sz="3000" dirty="0" smtClean="0"/>
              <a:t>Declining</a:t>
            </a:r>
            <a:r>
              <a:rPr lang="en-GB" altLang="en-US" sz="3000" i="1" dirty="0" smtClean="0"/>
              <a:t> </a:t>
            </a:r>
            <a:r>
              <a:rPr lang="en-GB" altLang="en-US" sz="3000" b="1" i="1" dirty="0" smtClean="0"/>
              <a:t>performance and morale.</a:t>
            </a:r>
          </a:p>
          <a:p>
            <a:pPr marL="125413" indent="-125413" eaLnBrk="1" hangingPunct="1">
              <a:lnSpc>
                <a:spcPct val="90000"/>
              </a:lnSpc>
              <a:buClr>
                <a:schemeClr val="tx1"/>
              </a:buClr>
              <a:buFont typeface="Arial" charset="0"/>
              <a:buChar char="•"/>
              <a:tabLst>
                <a:tab pos="284163" algn="l"/>
              </a:tabLst>
              <a:defRPr/>
            </a:pPr>
            <a:r>
              <a:rPr lang="en-GB" altLang="en-US" sz="3000" i="1" dirty="0" smtClean="0"/>
              <a:t>	</a:t>
            </a:r>
            <a:r>
              <a:rPr lang="en-GB" altLang="en-US" sz="3000" dirty="0" smtClean="0"/>
              <a:t>Customers becoming </a:t>
            </a:r>
            <a:r>
              <a:rPr lang="en-GB" altLang="en-US" sz="3000" b="1" i="1" dirty="0" smtClean="0"/>
              <a:t>alienated</a:t>
            </a:r>
            <a:r>
              <a:rPr lang="en-GB" altLang="en-US" sz="3000" dirty="0" smtClean="0"/>
              <a:t>.</a:t>
            </a:r>
          </a:p>
        </p:txBody>
      </p:sp>
    </p:spTree>
    <p:extLst>
      <p:ext uri="{BB962C8B-B14F-4D97-AF65-F5344CB8AC3E}">
        <p14:creationId xmlns:p14="http://schemas.microsoft.com/office/powerpoint/2010/main" val="230718102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p:nvPr>
        </p:nvSpPr>
        <p:spPr>
          <a:xfrm>
            <a:off x="457200" y="260350"/>
            <a:ext cx="8229600" cy="641350"/>
          </a:xfrm>
        </p:spPr>
        <p:txBody>
          <a:bodyPr>
            <a:normAutofit fontScale="90000"/>
          </a:bodyPr>
          <a:lstStyle/>
          <a:p>
            <a:pPr eaLnBrk="1" hangingPunct="1"/>
            <a:r>
              <a:rPr lang="en-GB" altLang="en-US" smtClean="0"/>
              <a:t>Transformational change or death</a:t>
            </a:r>
          </a:p>
        </p:txBody>
      </p:sp>
      <p:sp>
        <p:nvSpPr>
          <p:cNvPr id="41987" name="Content Placeholder 2"/>
          <p:cNvSpPr>
            <a:spLocks noGrp="1"/>
          </p:cNvSpPr>
          <p:nvPr>
            <p:ph idx="1"/>
          </p:nvPr>
        </p:nvSpPr>
        <p:spPr>
          <a:xfrm>
            <a:off x="509588" y="1368425"/>
            <a:ext cx="8535987" cy="4108450"/>
          </a:xfrm>
        </p:spPr>
        <p:txBody>
          <a:bodyPr/>
          <a:lstStyle/>
          <a:p>
            <a:pPr marL="0" indent="0" eaLnBrk="1" hangingPunct="1">
              <a:lnSpc>
                <a:spcPct val="90000"/>
              </a:lnSpc>
              <a:buFont typeface="Arial" charset="0"/>
              <a:buNone/>
              <a:tabLst>
                <a:tab pos="284163" algn="l"/>
              </a:tabLst>
              <a:defRPr/>
            </a:pPr>
            <a:r>
              <a:rPr lang="en-GB" altLang="en-US" sz="3000" dirty="0" smtClean="0"/>
              <a:t>As performance continues to deteriorate the outcome is likely to be:</a:t>
            </a:r>
          </a:p>
          <a:p>
            <a:pPr marL="77788" indent="-77788" eaLnBrk="1" hangingPunct="1">
              <a:lnSpc>
                <a:spcPct val="90000"/>
              </a:lnSpc>
              <a:buClr>
                <a:schemeClr val="tx1"/>
              </a:buClr>
              <a:buFont typeface="Arial" charset="0"/>
              <a:buChar char="•"/>
              <a:tabLst>
                <a:tab pos="284163" algn="l"/>
              </a:tabLst>
              <a:defRPr/>
            </a:pPr>
            <a:r>
              <a:rPr lang="en-GB" altLang="en-US" sz="3000" i="1" dirty="0" smtClean="0"/>
              <a:t>	</a:t>
            </a:r>
            <a:r>
              <a:rPr lang="en-GB" altLang="en-US" sz="3000" b="1" i="1" dirty="0" smtClean="0"/>
              <a:t>The organisation dies </a:t>
            </a:r>
            <a:r>
              <a:rPr lang="en-GB" altLang="en-US" sz="3000" dirty="0" smtClean="0"/>
              <a:t>(e.g. goes bankrupt or 	into 	receivership).</a:t>
            </a:r>
          </a:p>
          <a:p>
            <a:pPr marL="77788" indent="-77788" eaLnBrk="1" hangingPunct="1">
              <a:lnSpc>
                <a:spcPct val="90000"/>
              </a:lnSpc>
              <a:buClr>
                <a:schemeClr val="tx1"/>
              </a:buClr>
              <a:buFont typeface="Arial" charset="0"/>
              <a:buChar char="•"/>
              <a:tabLst>
                <a:tab pos="284163" algn="l"/>
              </a:tabLst>
              <a:defRPr/>
            </a:pPr>
            <a:r>
              <a:rPr lang="en-GB" altLang="en-US" sz="3000" i="1" dirty="0" smtClean="0"/>
              <a:t>	</a:t>
            </a:r>
            <a:r>
              <a:rPr lang="en-GB" altLang="en-US" sz="3000" b="1" i="1" dirty="0" smtClean="0"/>
              <a:t>The organisation is taken over </a:t>
            </a:r>
            <a:r>
              <a:rPr lang="en-GB" altLang="en-US" sz="3000" dirty="0" smtClean="0"/>
              <a:t>(and perhaps 	radically changed by new owners).</a:t>
            </a:r>
          </a:p>
          <a:p>
            <a:pPr marL="77788" indent="-77788" eaLnBrk="1" hangingPunct="1">
              <a:lnSpc>
                <a:spcPct val="90000"/>
              </a:lnSpc>
              <a:buClr>
                <a:schemeClr val="tx1"/>
              </a:buClr>
              <a:buFont typeface="Arial" charset="0"/>
              <a:buChar char="•"/>
              <a:tabLst>
                <a:tab pos="284163" algn="l"/>
              </a:tabLst>
              <a:defRPr/>
            </a:pPr>
            <a:r>
              <a:rPr lang="en-GB" altLang="en-US" sz="3000" i="1" dirty="0" smtClean="0"/>
              <a:t>	</a:t>
            </a:r>
            <a:r>
              <a:rPr lang="en-GB" altLang="en-US" sz="3000" b="1" i="1" dirty="0" smtClean="0"/>
              <a:t>The organisation implements transformational 	change </a:t>
            </a:r>
            <a:r>
              <a:rPr lang="en-GB" altLang="en-US" sz="3000" dirty="0" smtClean="0"/>
              <a:t>– multiple, rapid and fundamental 	changes.</a:t>
            </a:r>
          </a:p>
        </p:txBody>
      </p:sp>
    </p:spTree>
    <p:extLst>
      <p:ext uri="{BB962C8B-B14F-4D97-AF65-F5344CB8AC3E}">
        <p14:creationId xmlns:p14="http://schemas.microsoft.com/office/powerpoint/2010/main" val="153134563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p:cNvSpPr>
            <a:spLocks noGrp="1"/>
          </p:cNvSpPr>
          <p:nvPr>
            <p:ph type="title"/>
          </p:nvPr>
        </p:nvSpPr>
        <p:spPr>
          <a:xfrm>
            <a:off x="457200" y="7938"/>
            <a:ext cx="8229600" cy="1143000"/>
          </a:xfrm>
        </p:spPr>
        <p:txBody>
          <a:bodyPr/>
          <a:lstStyle/>
          <a:p>
            <a:pPr eaLnBrk="1" hangingPunct="1"/>
            <a:r>
              <a:rPr lang="en-GB" altLang="en-US" dirty="0" smtClean="0"/>
              <a:t>Key Points From Culture</a:t>
            </a:r>
            <a:endParaRPr lang="en-GB" altLang="en-US" dirty="0" smtClean="0"/>
          </a:p>
        </p:txBody>
      </p:sp>
      <p:sp>
        <p:nvSpPr>
          <p:cNvPr id="43011" name="Content Placeholder 2"/>
          <p:cNvSpPr>
            <a:spLocks noGrp="1"/>
          </p:cNvSpPr>
          <p:nvPr>
            <p:ph idx="1"/>
          </p:nvPr>
        </p:nvSpPr>
        <p:spPr>
          <a:xfrm>
            <a:off x="500063" y="1339850"/>
            <a:ext cx="8535987" cy="5253038"/>
          </a:xfrm>
        </p:spPr>
        <p:txBody>
          <a:bodyPr>
            <a:normAutofit lnSpcReduction="10000"/>
          </a:bodyPr>
          <a:lstStyle/>
          <a:p>
            <a:pPr marL="295275" indent="-295275" eaLnBrk="1" hangingPunct="1">
              <a:buFont typeface="Arial" charset="0"/>
              <a:buChar char="•"/>
              <a:defRPr/>
            </a:pPr>
            <a:r>
              <a:rPr lang="en-US" altLang="en-US" sz="2800" b="1" i="1" dirty="0" smtClean="0"/>
              <a:t>Cultural </a:t>
            </a:r>
            <a:r>
              <a:rPr lang="en-US" altLang="en-US" sz="2800" b="1" i="1" dirty="0" smtClean="0"/>
              <a:t>and institutional influences</a:t>
            </a:r>
            <a:r>
              <a:rPr lang="en-US" altLang="en-US" sz="2800" b="1" dirty="0" smtClean="0"/>
              <a:t> </a:t>
            </a:r>
            <a:r>
              <a:rPr lang="en-US" altLang="en-US" sz="2800" dirty="0" smtClean="0"/>
              <a:t>both inform and constrain the strategic development of </a:t>
            </a:r>
            <a:r>
              <a:rPr lang="en-US" altLang="en-US" sz="2800" dirty="0" err="1" smtClean="0"/>
              <a:t>organisations</a:t>
            </a:r>
            <a:r>
              <a:rPr lang="en-US" altLang="en-US" sz="2800" dirty="0" smtClean="0"/>
              <a:t>.</a:t>
            </a:r>
            <a:endParaRPr lang="en-GB" altLang="en-US" sz="2800" dirty="0" smtClean="0"/>
          </a:p>
          <a:p>
            <a:pPr marL="295275" indent="-295275" eaLnBrk="1" hangingPunct="1">
              <a:buFont typeface="Arial" charset="0"/>
              <a:buChar char="•"/>
              <a:defRPr/>
            </a:pPr>
            <a:r>
              <a:rPr lang="en-US" altLang="en-US" sz="2800" b="1" i="1" dirty="0" err="1" smtClean="0"/>
              <a:t>Organisational</a:t>
            </a:r>
            <a:r>
              <a:rPr lang="en-US" altLang="en-US" sz="2800" b="1" i="1" dirty="0" smtClean="0"/>
              <a:t> culture</a:t>
            </a:r>
            <a:r>
              <a:rPr lang="en-US" altLang="en-US" sz="2800" b="1" dirty="0" smtClean="0"/>
              <a:t> </a:t>
            </a:r>
            <a:r>
              <a:rPr lang="en-US" altLang="en-US" sz="2800" dirty="0" smtClean="0"/>
              <a:t>is the basic taken-for-granted assumptions, beliefs and </a:t>
            </a:r>
            <a:r>
              <a:rPr lang="en-US" altLang="en-US" sz="2800" dirty="0" err="1" smtClean="0"/>
              <a:t>behaviours</a:t>
            </a:r>
            <a:r>
              <a:rPr lang="en-US" altLang="en-US" sz="2800" dirty="0" smtClean="0"/>
              <a:t> shared by members of an </a:t>
            </a:r>
            <a:r>
              <a:rPr lang="en-US" altLang="en-US" sz="2800" dirty="0" err="1" smtClean="0"/>
              <a:t>organisation</a:t>
            </a:r>
            <a:r>
              <a:rPr lang="en-US" altLang="en-US" sz="2800" dirty="0" smtClean="0"/>
              <a:t>.</a:t>
            </a:r>
          </a:p>
          <a:p>
            <a:pPr marL="314325" indent="-295275"/>
            <a:r>
              <a:rPr lang="en-US" altLang="en-US" sz="2800" dirty="0" smtClean="0"/>
              <a:t>The seven elements of the </a:t>
            </a:r>
            <a:r>
              <a:rPr lang="en-US" altLang="en-US" sz="2800" b="1" i="1" dirty="0" smtClean="0"/>
              <a:t>cultural web</a:t>
            </a:r>
            <a:r>
              <a:rPr lang="en-US" altLang="en-US" sz="2800" b="1" dirty="0" smtClean="0"/>
              <a:t> </a:t>
            </a:r>
            <a:r>
              <a:rPr lang="en-US" altLang="en-US" sz="2800" dirty="0" smtClean="0"/>
              <a:t>are useful for </a:t>
            </a:r>
            <a:r>
              <a:rPr lang="en-US" altLang="en-US" sz="2800" dirty="0" err="1" smtClean="0"/>
              <a:t>analysing</a:t>
            </a:r>
            <a:r>
              <a:rPr lang="en-US" altLang="en-US" sz="2800" dirty="0" smtClean="0"/>
              <a:t> </a:t>
            </a:r>
            <a:r>
              <a:rPr lang="en-US" altLang="en-US" sz="2800" dirty="0" err="1" smtClean="0"/>
              <a:t>organisational</a:t>
            </a:r>
            <a:r>
              <a:rPr lang="en-US" altLang="en-US" sz="2800" dirty="0" smtClean="0"/>
              <a:t> cultures and their relationships to strategy.</a:t>
            </a:r>
            <a:endParaRPr lang="en-GB" altLang="en-US" sz="2800" dirty="0" smtClean="0"/>
          </a:p>
          <a:p>
            <a:pPr marL="314325" indent="-295275"/>
            <a:r>
              <a:rPr lang="en-US" altLang="en-US" sz="2800" dirty="0" smtClean="0"/>
              <a:t>Historic and cultural influences may give rise to </a:t>
            </a:r>
            <a:r>
              <a:rPr lang="en-US" altLang="en-US" sz="2800" b="1" i="1" dirty="0" smtClean="0"/>
              <a:t>strategic drift</a:t>
            </a:r>
            <a:r>
              <a:rPr lang="en-US" altLang="en-US" sz="2800" b="1" dirty="0" smtClean="0"/>
              <a:t> </a:t>
            </a:r>
            <a:r>
              <a:rPr lang="en-US" altLang="en-US" sz="2800" dirty="0" smtClean="0"/>
              <a:t>as strategy develops incrementally on the basis of such influences and fails to keep pace with a changing environment.</a:t>
            </a:r>
            <a:endParaRPr lang="en-GB" altLang="en-US" sz="2800" dirty="0" smtClean="0"/>
          </a:p>
          <a:p>
            <a:pPr marL="295275" indent="-295275" eaLnBrk="1" hangingPunct="1">
              <a:buFont typeface="Arial" charset="0"/>
              <a:buChar char="•"/>
              <a:defRPr/>
            </a:pPr>
            <a:endParaRPr lang="en-GB" altLang="en-US" sz="2800" dirty="0" smtClean="0"/>
          </a:p>
          <a:p>
            <a:pPr eaLnBrk="1" hangingPunct="1">
              <a:buFont typeface="Arial" charset="0"/>
              <a:buNone/>
              <a:defRPr/>
            </a:pPr>
            <a:endParaRPr lang="en-GB" altLang="en-US" sz="2900" dirty="0" smtClean="0"/>
          </a:p>
        </p:txBody>
      </p:sp>
    </p:spTree>
    <p:extLst>
      <p:ext uri="{BB962C8B-B14F-4D97-AF65-F5344CB8AC3E}">
        <p14:creationId xmlns:p14="http://schemas.microsoft.com/office/powerpoint/2010/main" val="392128070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Box 14"/>
          <p:cNvSpPr txBox="1">
            <a:spLocks noChangeArrowheads="1"/>
          </p:cNvSpPr>
          <p:nvPr/>
        </p:nvSpPr>
        <p:spPr bwMode="auto">
          <a:xfrm>
            <a:off x="468313" y="263525"/>
            <a:ext cx="7704137" cy="1201738"/>
          </a:xfrm>
          <a:prstGeom prst="rect">
            <a:avLst/>
          </a:prstGeom>
          <a:noFill/>
          <a:ln>
            <a:noFill/>
          </a:ln>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defRPr/>
            </a:pPr>
            <a:r>
              <a:rPr lang="en-GB" altLang="en-US" sz="3600" b="1" dirty="0" smtClean="0">
                <a:solidFill>
                  <a:srgbClr val="007FA3"/>
                </a:solidFill>
                <a:latin typeface="+mj-lt"/>
              </a:rPr>
              <a:t>Stakeholders, governance </a:t>
            </a:r>
          </a:p>
          <a:p>
            <a:pPr algn="ctr">
              <a:defRPr/>
            </a:pPr>
            <a:r>
              <a:rPr lang="en-GB" altLang="en-US" sz="3600" b="1" dirty="0" smtClean="0">
                <a:solidFill>
                  <a:srgbClr val="007FA3"/>
                </a:solidFill>
                <a:latin typeface="+mj-lt"/>
              </a:rPr>
              <a:t>and ethics</a:t>
            </a:r>
          </a:p>
        </p:txBody>
      </p:sp>
      <p:pic>
        <p:nvPicPr>
          <p:cNvPr id="6147" name="Picture 13" descr="Y:\08VOL4\Graphics\Powerpoint\PE_UK\PE528-JOHNSON\Final files\GIF\ch05\M05NF001.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95588" y="1582738"/>
            <a:ext cx="3552825" cy="4613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14507795"/>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863600" y="260350"/>
            <a:ext cx="7416800" cy="641350"/>
          </a:xfrm>
        </p:spPr>
        <p:txBody>
          <a:bodyPr>
            <a:normAutofit fontScale="90000"/>
          </a:bodyPr>
          <a:lstStyle/>
          <a:p>
            <a:pPr eaLnBrk="1" hangingPunct="1"/>
            <a:r>
              <a:rPr lang="en-US" altLang="en-US" smtClean="0"/>
              <a:t>Who are the stakeholders?</a:t>
            </a:r>
          </a:p>
        </p:txBody>
      </p:sp>
      <p:sp>
        <p:nvSpPr>
          <p:cNvPr id="302083" name="Rectangle 3"/>
          <p:cNvSpPr>
            <a:spLocks noGrp="1" noChangeArrowheads="1"/>
          </p:cNvSpPr>
          <p:nvPr>
            <p:ph type="body" sz="half" idx="1"/>
          </p:nvPr>
        </p:nvSpPr>
        <p:spPr>
          <a:xfrm>
            <a:off x="268288" y="1320800"/>
            <a:ext cx="8569325" cy="2413000"/>
          </a:xfrm>
        </p:spPr>
        <p:txBody>
          <a:bodyPr/>
          <a:lstStyle/>
          <a:p>
            <a:pPr marL="284163" indent="-28575" eaLnBrk="1" hangingPunct="1">
              <a:buFont typeface="Wingdings" pitchFamily="50" charset="0"/>
              <a:buNone/>
              <a:defRPr/>
            </a:pPr>
            <a:r>
              <a:rPr lang="en-GB" altLang="en-US" sz="3000" b="1" i="1" dirty="0" smtClean="0">
                <a:latin typeface="+mj-lt"/>
              </a:rPr>
              <a:t>Stakeholders</a:t>
            </a:r>
            <a:r>
              <a:rPr lang="en-GB" altLang="en-US" sz="3000" b="1" dirty="0" smtClean="0">
                <a:latin typeface="+mj-lt"/>
              </a:rPr>
              <a:t> </a:t>
            </a:r>
            <a:r>
              <a:rPr lang="en-GB" altLang="en-US" sz="3000" dirty="0" smtClean="0">
                <a:latin typeface="+mj-lt"/>
              </a:rPr>
              <a:t>are those individuals or groups that depend on an organisation to fulfil their own goals and on whom, in turn, the organisation depends.</a:t>
            </a:r>
            <a:endParaRPr lang="en-US" altLang="en-US" sz="3000" dirty="0" smtClean="0">
              <a:latin typeface="+mj-lt"/>
            </a:endParaRPr>
          </a:p>
        </p:txBody>
      </p:sp>
    </p:spTree>
    <p:extLst>
      <p:ext uri="{BB962C8B-B14F-4D97-AF65-F5344CB8AC3E}">
        <p14:creationId xmlns:p14="http://schemas.microsoft.com/office/powerpoint/2010/main" val="558882308"/>
      </p:ext>
    </p:extLst>
  </p:cSld>
  <p:clrMapOvr>
    <a:masterClrMapping/>
  </p:clrMapOvr>
  <p:transition>
    <p:cove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02083">
                                            <p:txEl>
                                              <p:pRg st="0" end="0"/>
                                            </p:txEl>
                                          </p:spTgt>
                                        </p:tgtEl>
                                        <p:attrNameLst>
                                          <p:attrName>style.visibility</p:attrName>
                                        </p:attrNameLst>
                                      </p:cBhvr>
                                      <p:to>
                                        <p:strVal val="visible"/>
                                      </p:to>
                                    </p:set>
                                    <p:animEffect transition="in" filter="blinds(horizontal)">
                                      <p:cBhvr>
                                        <p:cTn id="7" dur="500"/>
                                        <p:tgtEl>
                                          <p:spTgt spid="30208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208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a:xfrm>
            <a:off x="466725" y="125413"/>
            <a:ext cx="8229600" cy="922337"/>
          </a:xfrm>
        </p:spPr>
        <p:txBody>
          <a:bodyPr/>
          <a:lstStyle/>
          <a:p>
            <a:pPr eaLnBrk="1" hangingPunct="1"/>
            <a:r>
              <a:rPr lang="en-GB" altLang="en-US" smtClean="0"/>
              <a:t>Types of stakeholder</a:t>
            </a:r>
          </a:p>
        </p:txBody>
      </p:sp>
      <p:sp>
        <p:nvSpPr>
          <p:cNvPr id="8195" name="Content Placeholder 2"/>
          <p:cNvSpPr>
            <a:spLocks noGrp="1"/>
          </p:cNvSpPr>
          <p:nvPr>
            <p:ph idx="1"/>
          </p:nvPr>
        </p:nvSpPr>
        <p:spPr>
          <a:xfrm>
            <a:off x="209550" y="1322388"/>
            <a:ext cx="8229600" cy="4824412"/>
          </a:xfrm>
        </p:spPr>
        <p:txBody>
          <a:bodyPr/>
          <a:lstStyle/>
          <a:p>
            <a:pPr marL="298450" indent="-298450" eaLnBrk="1" hangingPunct="1">
              <a:buFont typeface="Arial" charset="0"/>
              <a:buNone/>
              <a:defRPr/>
            </a:pPr>
            <a:r>
              <a:rPr lang="en-GB" altLang="en-US" sz="3000" dirty="0" smtClean="0">
                <a:latin typeface="+mj-lt"/>
              </a:rPr>
              <a:t>	Stakeholders can be divided into </a:t>
            </a:r>
            <a:r>
              <a:rPr lang="en-GB" altLang="en-US" sz="3000" b="1" i="1" dirty="0" smtClean="0">
                <a:latin typeface="+mj-lt"/>
              </a:rPr>
              <a:t>internal stakeholders</a:t>
            </a:r>
            <a:r>
              <a:rPr lang="en-GB" altLang="en-US" sz="3000" b="1" dirty="0" smtClean="0">
                <a:latin typeface="+mj-lt"/>
              </a:rPr>
              <a:t> </a:t>
            </a:r>
            <a:r>
              <a:rPr lang="en-GB" altLang="en-US" sz="3000" dirty="0" smtClean="0">
                <a:latin typeface="+mj-lt"/>
              </a:rPr>
              <a:t>(e.g. managers and employees) and </a:t>
            </a:r>
            <a:r>
              <a:rPr lang="en-GB" altLang="en-US" sz="3000" b="1" i="1" dirty="0" smtClean="0">
                <a:latin typeface="+mj-lt"/>
              </a:rPr>
              <a:t>external stakeholders</a:t>
            </a:r>
            <a:r>
              <a:rPr lang="en-GB" altLang="en-US" sz="3000" dirty="0" smtClean="0">
                <a:latin typeface="+mj-lt"/>
              </a:rPr>
              <a:t>.</a:t>
            </a:r>
          </a:p>
          <a:p>
            <a:pPr marL="298450" indent="-298450" eaLnBrk="1" hangingPunct="1">
              <a:buFont typeface="Arial" charset="0"/>
              <a:buNone/>
              <a:defRPr/>
            </a:pPr>
            <a:r>
              <a:rPr lang="en-GB" altLang="en-US" sz="3000" dirty="0" smtClean="0">
                <a:latin typeface="+mj-lt"/>
              </a:rPr>
              <a:t>	External stakeholders are of 4 types:</a:t>
            </a:r>
          </a:p>
          <a:p>
            <a:pPr marL="606425" lvl="1" indent="-301625" eaLnBrk="1" hangingPunct="1">
              <a:buFont typeface="Arial" charset="0"/>
              <a:buChar char="•"/>
              <a:defRPr/>
            </a:pPr>
            <a:r>
              <a:rPr lang="en-GB" altLang="en-US" sz="3000" b="1" i="1" dirty="0" smtClean="0">
                <a:latin typeface="+mj-lt"/>
              </a:rPr>
              <a:t>Economic </a:t>
            </a:r>
            <a:r>
              <a:rPr lang="en-GB" altLang="en-US" sz="3000" dirty="0" smtClean="0">
                <a:latin typeface="+mj-lt"/>
              </a:rPr>
              <a:t>(e.g. suppliers, shareholders, banks)</a:t>
            </a:r>
          </a:p>
          <a:p>
            <a:pPr marL="606425" lvl="1" indent="-301625" eaLnBrk="1" hangingPunct="1">
              <a:buFont typeface="Arial" charset="0"/>
              <a:buChar char="•"/>
              <a:defRPr/>
            </a:pPr>
            <a:r>
              <a:rPr lang="en-GB" altLang="en-US" sz="3000" b="1" i="1" dirty="0" smtClean="0">
                <a:latin typeface="+mj-lt"/>
              </a:rPr>
              <a:t>Social/political </a:t>
            </a:r>
            <a:r>
              <a:rPr lang="en-GB" altLang="en-US" sz="3000" dirty="0" smtClean="0">
                <a:latin typeface="+mj-lt"/>
              </a:rPr>
              <a:t>(e.g. government agencies)</a:t>
            </a:r>
          </a:p>
          <a:p>
            <a:pPr marL="606425" lvl="1" indent="-301625" eaLnBrk="1" hangingPunct="1">
              <a:buFont typeface="Arial" charset="0"/>
              <a:buChar char="•"/>
              <a:defRPr/>
            </a:pPr>
            <a:r>
              <a:rPr lang="en-GB" altLang="en-US" sz="3000" b="1" i="1" dirty="0" smtClean="0">
                <a:latin typeface="+mj-lt"/>
              </a:rPr>
              <a:t>Technological </a:t>
            </a:r>
            <a:r>
              <a:rPr lang="en-GB" altLang="en-US" sz="3000" dirty="0" smtClean="0">
                <a:latin typeface="+mj-lt"/>
              </a:rPr>
              <a:t>(e.g. standards agencies)</a:t>
            </a:r>
          </a:p>
          <a:p>
            <a:pPr marL="606425" lvl="1" indent="-301625" eaLnBrk="1" hangingPunct="1">
              <a:buFont typeface="Arial" charset="0"/>
              <a:buChar char="•"/>
              <a:defRPr/>
            </a:pPr>
            <a:r>
              <a:rPr lang="en-GB" altLang="en-US" sz="3000" b="1" i="1" dirty="0" smtClean="0">
                <a:latin typeface="+mj-lt"/>
              </a:rPr>
              <a:t>Community </a:t>
            </a:r>
            <a:r>
              <a:rPr lang="en-GB" altLang="en-US" sz="3000" dirty="0" smtClean="0">
                <a:latin typeface="+mj-lt"/>
              </a:rPr>
              <a:t>(e.g. local residents)</a:t>
            </a:r>
          </a:p>
        </p:txBody>
      </p:sp>
    </p:spTree>
    <p:extLst>
      <p:ext uri="{BB962C8B-B14F-4D97-AF65-F5344CB8AC3E}">
        <p14:creationId xmlns:p14="http://schemas.microsoft.com/office/powerpoint/2010/main" val="1600075382"/>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a:xfrm>
            <a:off x="457200" y="266700"/>
            <a:ext cx="8229600" cy="641350"/>
          </a:xfrm>
        </p:spPr>
        <p:txBody>
          <a:bodyPr>
            <a:normAutofit fontScale="90000"/>
          </a:bodyPr>
          <a:lstStyle/>
          <a:p>
            <a:pPr eaLnBrk="1" hangingPunct="1"/>
            <a:r>
              <a:rPr lang="en-GB" altLang="en-US" smtClean="0"/>
              <a:t>Stakeholder mapping</a:t>
            </a:r>
          </a:p>
        </p:txBody>
      </p:sp>
      <p:sp>
        <p:nvSpPr>
          <p:cNvPr id="9219" name="Content Placeholder 2"/>
          <p:cNvSpPr>
            <a:spLocks noGrp="1"/>
          </p:cNvSpPr>
          <p:nvPr>
            <p:ph idx="1"/>
          </p:nvPr>
        </p:nvSpPr>
        <p:spPr>
          <a:xfrm>
            <a:off x="530225" y="1322388"/>
            <a:ext cx="8218488" cy="3536950"/>
          </a:xfrm>
        </p:spPr>
        <p:txBody>
          <a:bodyPr/>
          <a:lstStyle/>
          <a:p>
            <a:pPr marL="0" indent="0" eaLnBrk="1" hangingPunct="1">
              <a:buFont typeface="Arial" charset="0"/>
              <a:buNone/>
              <a:defRPr/>
            </a:pPr>
            <a:r>
              <a:rPr lang="en-GB" altLang="en-US" sz="3000" b="1" i="1" dirty="0" smtClean="0">
                <a:latin typeface="+mj-lt"/>
              </a:rPr>
              <a:t>Stakeholder mapping </a:t>
            </a:r>
            <a:r>
              <a:rPr lang="en-US" altLang="en-US" sz="3000" dirty="0" smtClean="0">
                <a:latin typeface="+mj-lt"/>
              </a:rPr>
              <a:t>identifies stakeholder power and attention in order to understand political priorities. </a:t>
            </a:r>
            <a:endParaRPr lang="en-GB" altLang="en-US" sz="3000" dirty="0" smtClean="0">
              <a:latin typeface="+mj-lt"/>
            </a:endParaRPr>
          </a:p>
          <a:p>
            <a:pPr eaLnBrk="1" hangingPunct="1">
              <a:buFont typeface="Arial" charset="0"/>
              <a:buNone/>
              <a:defRPr/>
            </a:pPr>
            <a:endParaRPr lang="en-GB" altLang="en-US" sz="3000" dirty="0" smtClean="0">
              <a:latin typeface="+mj-lt"/>
            </a:endParaRPr>
          </a:p>
          <a:p>
            <a:pPr marL="0" indent="0" eaLnBrk="1" hangingPunct="1">
              <a:buFont typeface="Arial" charset="0"/>
              <a:buNone/>
              <a:defRPr/>
            </a:pPr>
            <a:r>
              <a:rPr lang="en-GB" altLang="en-US" sz="3000" dirty="0" smtClean="0">
                <a:latin typeface="+mj-lt"/>
              </a:rPr>
              <a:t>The power and interest of stakeholders depend on the particular issue being considered – different issues require different maps.</a:t>
            </a:r>
          </a:p>
        </p:txBody>
      </p:sp>
    </p:spTree>
    <p:extLst>
      <p:ext uri="{BB962C8B-B14F-4D97-AF65-F5344CB8AC3E}">
        <p14:creationId xmlns:p14="http://schemas.microsoft.com/office/powerpoint/2010/main" val="1469948268"/>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extBox 1"/>
          <p:cNvSpPr txBox="1">
            <a:spLocks noChangeArrowheads="1"/>
          </p:cNvSpPr>
          <p:nvPr/>
        </p:nvSpPr>
        <p:spPr bwMode="auto">
          <a:xfrm>
            <a:off x="179388" y="282575"/>
            <a:ext cx="8785225" cy="1200150"/>
          </a:xfrm>
          <a:prstGeom prst="rect">
            <a:avLst/>
          </a:prstGeom>
          <a:noFill/>
          <a:ln>
            <a:noFill/>
          </a:ln>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defRPr/>
            </a:pPr>
            <a:r>
              <a:rPr lang="en-GB" altLang="en-US" sz="3600" b="1" dirty="0" smtClean="0">
                <a:solidFill>
                  <a:srgbClr val="007FA3"/>
                </a:solidFill>
                <a:latin typeface="+mj-lt"/>
              </a:rPr>
              <a:t>Stakeholder mapping: the power/attention matrix. </a:t>
            </a:r>
          </a:p>
        </p:txBody>
      </p:sp>
      <p:pic>
        <p:nvPicPr>
          <p:cNvPr id="13315" name="Picture 16" descr="V:\08VOL4\Graphics\Powerpoint\PE_UK\PE528-JOHNSON\Final files\GIF\ch05\M05NF003.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22475" y="1624013"/>
            <a:ext cx="5099050" cy="4181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327" name="TextBox 19"/>
          <p:cNvSpPr txBox="1">
            <a:spLocks noChangeArrowheads="1"/>
          </p:cNvSpPr>
          <p:nvPr/>
        </p:nvSpPr>
        <p:spPr bwMode="auto">
          <a:xfrm>
            <a:off x="522288" y="6008688"/>
            <a:ext cx="7947025" cy="215900"/>
          </a:xfrm>
          <a:prstGeom prst="rect">
            <a:avLst/>
          </a:prstGeom>
          <a:noFill/>
          <a:ln>
            <a:noFill/>
          </a:ln>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defRPr/>
            </a:pPr>
            <a:r>
              <a:rPr lang="en-GB" altLang="en-US" sz="800" i="1" dirty="0" smtClean="0">
                <a:latin typeface="+mj-lt"/>
              </a:rPr>
              <a:t>Source</a:t>
            </a:r>
            <a:r>
              <a:rPr lang="en-GB" altLang="en-US" sz="800" dirty="0" smtClean="0">
                <a:latin typeface="+mj-lt"/>
              </a:rPr>
              <a:t>: Adapted from </a:t>
            </a:r>
            <a:r>
              <a:rPr lang="en-GB" altLang="en-US" sz="800" dirty="0" err="1" smtClean="0">
                <a:latin typeface="+mj-lt"/>
              </a:rPr>
              <a:t>Newcombe</a:t>
            </a:r>
            <a:r>
              <a:rPr lang="en-GB" altLang="en-US" sz="800" dirty="0" smtClean="0">
                <a:latin typeface="+mj-lt"/>
              </a:rPr>
              <a:t>, R. ‘From client to project stakeholders: a stakeholder mapping approach’’, </a:t>
            </a:r>
            <a:r>
              <a:rPr lang="en-GB" altLang="en-US" sz="800" i="1" dirty="0" smtClean="0">
                <a:latin typeface="+mj-lt"/>
              </a:rPr>
              <a:t>Construction Management and Economics</a:t>
            </a:r>
            <a:r>
              <a:rPr lang="en-GB" altLang="en-US" sz="800" dirty="0" smtClean="0">
                <a:latin typeface="+mj-lt"/>
              </a:rPr>
              <a:t> vol. 21, no. 8 (2003): 841-8. </a:t>
            </a:r>
          </a:p>
        </p:txBody>
      </p:sp>
    </p:spTree>
    <p:extLst>
      <p:ext uri="{BB962C8B-B14F-4D97-AF65-F5344CB8AC3E}">
        <p14:creationId xmlns:p14="http://schemas.microsoft.com/office/powerpoint/2010/main" val="1405097357"/>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457200" y="269875"/>
            <a:ext cx="8229600" cy="641350"/>
          </a:xfrm>
        </p:spPr>
        <p:txBody>
          <a:bodyPr>
            <a:normAutofit fontScale="90000"/>
          </a:bodyPr>
          <a:lstStyle/>
          <a:p>
            <a:pPr eaLnBrk="1" hangingPunct="1"/>
            <a:r>
              <a:rPr lang="en-GB" altLang="en-US" smtClean="0"/>
              <a:t>Stakeholder mapping issues</a:t>
            </a:r>
          </a:p>
        </p:txBody>
      </p:sp>
      <p:sp>
        <p:nvSpPr>
          <p:cNvPr id="18435" name="Content Placeholder 2"/>
          <p:cNvSpPr>
            <a:spLocks noGrp="1"/>
          </p:cNvSpPr>
          <p:nvPr>
            <p:ph idx="1"/>
          </p:nvPr>
        </p:nvSpPr>
        <p:spPr>
          <a:xfrm>
            <a:off x="407988" y="1366838"/>
            <a:ext cx="8366125" cy="4914900"/>
          </a:xfrm>
        </p:spPr>
        <p:txBody>
          <a:bodyPr/>
          <a:lstStyle/>
          <a:p>
            <a:pPr marL="381000" indent="-293688" eaLnBrk="1" hangingPunct="1">
              <a:lnSpc>
                <a:spcPct val="90000"/>
              </a:lnSpc>
              <a:spcBef>
                <a:spcPct val="15000"/>
              </a:spcBef>
              <a:buFont typeface="Arial" charset="0"/>
              <a:buChar char="•"/>
              <a:defRPr/>
            </a:pPr>
            <a:r>
              <a:rPr lang="en-GB" altLang="en-US" dirty="0" smtClean="0">
                <a:latin typeface="+mj-lt"/>
              </a:rPr>
              <a:t>Determining purpose and strategy – </a:t>
            </a:r>
            <a:r>
              <a:rPr lang="en-GB" altLang="en-US" b="1" i="1" dirty="0" smtClean="0">
                <a:latin typeface="+mj-lt"/>
              </a:rPr>
              <a:t>whose expectations</a:t>
            </a:r>
            <a:r>
              <a:rPr lang="en-GB" altLang="en-US" b="1" dirty="0" smtClean="0">
                <a:latin typeface="+mj-lt"/>
              </a:rPr>
              <a:t> </a:t>
            </a:r>
            <a:r>
              <a:rPr lang="en-GB" altLang="en-US" dirty="0" smtClean="0">
                <a:latin typeface="+mj-lt"/>
              </a:rPr>
              <a:t>need to be prioritised?</a:t>
            </a:r>
          </a:p>
          <a:p>
            <a:pPr marL="381000" indent="-293688" eaLnBrk="1" hangingPunct="1">
              <a:lnSpc>
                <a:spcPct val="90000"/>
              </a:lnSpc>
              <a:spcBef>
                <a:spcPct val="15000"/>
              </a:spcBef>
              <a:buFont typeface="Arial" charset="0"/>
              <a:buChar char="•"/>
              <a:defRPr/>
            </a:pPr>
            <a:r>
              <a:rPr lang="en-US" altLang="en-US" dirty="0" smtClean="0">
                <a:latin typeface="+mj-lt"/>
              </a:rPr>
              <a:t>Who are the key </a:t>
            </a:r>
            <a:r>
              <a:rPr lang="en-US" altLang="en-US" b="1" i="1" dirty="0" smtClean="0">
                <a:latin typeface="+mj-lt"/>
              </a:rPr>
              <a:t>blockers</a:t>
            </a:r>
            <a:r>
              <a:rPr lang="en-US" altLang="en-US" dirty="0" smtClean="0">
                <a:latin typeface="+mj-lt"/>
              </a:rPr>
              <a:t> and </a:t>
            </a:r>
            <a:r>
              <a:rPr lang="en-US" altLang="en-US" b="1" i="1" dirty="0" smtClean="0">
                <a:latin typeface="+mj-lt"/>
              </a:rPr>
              <a:t>facilitators</a:t>
            </a:r>
            <a:r>
              <a:rPr lang="en-US" altLang="en-US" dirty="0" smtClean="0">
                <a:latin typeface="+mj-lt"/>
              </a:rPr>
              <a:t> of strategy?</a:t>
            </a:r>
          </a:p>
          <a:p>
            <a:pPr marL="381000" indent="-293688" eaLnBrk="1" hangingPunct="1">
              <a:lnSpc>
                <a:spcPct val="90000"/>
              </a:lnSpc>
              <a:spcBef>
                <a:spcPct val="15000"/>
              </a:spcBef>
              <a:buFont typeface="Arial" charset="0"/>
              <a:buChar char="•"/>
              <a:defRPr/>
            </a:pPr>
            <a:r>
              <a:rPr lang="en-US" altLang="en-US" dirty="0" smtClean="0">
                <a:latin typeface="+mj-lt"/>
              </a:rPr>
              <a:t>Is it desirable to try to </a:t>
            </a:r>
            <a:r>
              <a:rPr lang="en-US" altLang="en-US" b="1" i="1" dirty="0" smtClean="0">
                <a:latin typeface="+mj-lt"/>
              </a:rPr>
              <a:t>reposition</a:t>
            </a:r>
            <a:r>
              <a:rPr lang="en-US" altLang="en-US" b="1" dirty="0" smtClean="0">
                <a:latin typeface="+mj-lt"/>
              </a:rPr>
              <a:t> </a:t>
            </a:r>
            <a:r>
              <a:rPr lang="en-US" altLang="en-US" dirty="0" smtClean="0">
                <a:latin typeface="+mj-lt"/>
              </a:rPr>
              <a:t>certain stakeholders?</a:t>
            </a:r>
          </a:p>
          <a:p>
            <a:pPr marL="381000" indent="-293688" eaLnBrk="1" hangingPunct="1">
              <a:lnSpc>
                <a:spcPct val="90000"/>
              </a:lnSpc>
              <a:spcBef>
                <a:spcPct val="15000"/>
              </a:spcBef>
              <a:buFont typeface="Arial" charset="0"/>
              <a:buChar char="•"/>
              <a:defRPr/>
            </a:pPr>
            <a:r>
              <a:rPr lang="en-US" altLang="en-US" dirty="0" smtClean="0">
                <a:latin typeface="+mj-lt"/>
              </a:rPr>
              <a:t>Can the level of interest or power of key stakeholders be </a:t>
            </a:r>
            <a:r>
              <a:rPr lang="en-US" altLang="en-US" b="1" i="1" dirty="0" smtClean="0">
                <a:latin typeface="+mj-lt"/>
              </a:rPr>
              <a:t>maintained</a:t>
            </a:r>
            <a:r>
              <a:rPr lang="en-US" altLang="en-US" dirty="0" smtClean="0">
                <a:latin typeface="+mj-lt"/>
              </a:rPr>
              <a:t>?</a:t>
            </a:r>
          </a:p>
          <a:p>
            <a:pPr marL="381000" indent="-293688" eaLnBrk="1" hangingPunct="1">
              <a:lnSpc>
                <a:spcPct val="90000"/>
              </a:lnSpc>
              <a:spcBef>
                <a:spcPct val="15000"/>
              </a:spcBef>
              <a:buFont typeface="Arial" charset="0"/>
              <a:buChar char="•"/>
              <a:defRPr/>
            </a:pPr>
            <a:r>
              <a:rPr lang="en-US" altLang="en-US" dirty="0" smtClean="0">
                <a:latin typeface="+mj-lt"/>
              </a:rPr>
              <a:t>Will stakeholder positions </a:t>
            </a:r>
            <a:r>
              <a:rPr lang="en-US" altLang="en-US" b="1" i="1" dirty="0" smtClean="0">
                <a:latin typeface="+mj-lt"/>
              </a:rPr>
              <a:t>shift</a:t>
            </a:r>
            <a:r>
              <a:rPr lang="en-US" altLang="en-US" dirty="0" smtClean="0">
                <a:latin typeface="+mj-lt"/>
              </a:rPr>
              <a:t> according to the issue/strategy being considered?</a:t>
            </a:r>
            <a:endParaRPr lang="en-GB" altLang="en-US" dirty="0" smtClean="0">
              <a:latin typeface="+mj-lt"/>
            </a:endParaRPr>
          </a:p>
        </p:txBody>
      </p:sp>
    </p:spTree>
    <p:extLst>
      <p:ext uri="{BB962C8B-B14F-4D97-AF65-F5344CB8AC3E}">
        <p14:creationId xmlns:p14="http://schemas.microsoft.com/office/powerpoint/2010/main" val="3246996039"/>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p:cNvSpPr>
            <a:spLocks noGrp="1"/>
          </p:cNvSpPr>
          <p:nvPr>
            <p:ph type="title"/>
          </p:nvPr>
        </p:nvSpPr>
        <p:spPr>
          <a:xfrm>
            <a:off x="457200" y="276225"/>
            <a:ext cx="8229600" cy="576263"/>
          </a:xfrm>
        </p:spPr>
        <p:txBody>
          <a:bodyPr>
            <a:normAutofit fontScale="90000"/>
          </a:bodyPr>
          <a:lstStyle/>
          <a:p>
            <a:pPr eaLnBrk="1" hangingPunct="1"/>
            <a:r>
              <a:rPr lang="en-GB" altLang="en-US" dirty="0" smtClean="0"/>
              <a:t>Key Points Stakeholder Management</a:t>
            </a:r>
            <a:endParaRPr lang="en-GB" altLang="en-US" dirty="0" smtClean="0"/>
          </a:p>
        </p:txBody>
      </p:sp>
      <p:sp>
        <p:nvSpPr>
          <p:cNvPr id="43011" name="Content Placeholder 2"/>
          <p:cNvSpPr>
            <a:spLocks noGrp="1"/>
          </p:cNvSpPr>
          <p:nvPr>
            <p:ph idx="1"/>
          </p:nvPr>
        </p:nvSpPr>
        <p:spPr>
          <a:xfrm>
            <a:off x="509588" y="1363663"/>
            <a:ext cx="8512175" cy="4470400"/>
          </a:xfrm>
        </p:spPr>
        <p:txBody>
          <a:bodyPr/>
          <a:lstStyle/>
          <a:p>
            <a:pPr marL="290513" indent="-290513" eaLnBrk="1" hangingPunct="1">
              <a:buFont typeface="Arial" charset="0"/>
              <a:buChar char="•"/>
              <a:defRPr/>
            </a:pPr>
            <a:r>
              <a:rPr lang="en-US" altLang="en-US" sz="2400" dirty="0" smtClean="0">
                <a:latin typeface="+mj-lt"/>
              </a:rPr>
              <a:t>The </a:t>
            </a:r>
            <a:r>
              <a:rPr lang="en-US" altLang="en-US" sz="2400" b="1" i="1" dirty="0" smtClean="0">
                <a:latin typeface="+mj-lt"/>
              </a:rPr>
              <a:t>purpose </a:t>
            </a:r>
            <a:r>
              <a:rPr lang="en-US" altLang="en-US" sz="2400" dirty="0" smtClean="0">
                <a:latin typeface="+mj-lt"/>
              </a:rPr>
              <a:t>of an </a:t>
            </a:r>
            <a:r>
              <a:rPr lang="en-US" altLang="en-US" sz="2400" dirty="0" err="1" smtClean="0">
                <a:latin typeface="+mj-lt"/>
              </a:rPr>
              <a:t>organisation</a:t>
            </a:r>
            <a:r>
              <a:rPr lang="en-US" altLang="en-US" sz="2400" dirty="0" smtClean="0">
                <a:latin typeface="+mj-lt"/>
              </a:rPr>
              <a:t> will be influenced by the expectations of its </a:t>
            </a:r>
            <a:r>
              <a:rPr lang="en-US" altLang="en-US" sz="2400" b="1" i="1" dirty="0" smtClean="0">
                <a:latin typeface="+mj-lt"/>
              </a:rPr>
              <a:t>stakeholders</a:t>
            </a:r>
            <a:r>
              <a:rPr lang="en-US" altLang="en-US" sz="2400" dirty="0" smtClean="0">
                <a:latin typeface="+mj-lt"/>
              </a:rPr>
              <a:t>. Different stakeholders exercise different influence on </a:t>
            </a:r>
            <a:r>
              <a:rPr lang="en-US" altLang="en-US" sz="2400" dirty="0" err="1" smtClean="0">
                <a:latin typeface="+mj-lt"/>
              </a:rPr>
              <a:t>organisational</a:t>
            </a:r>
            <a:r>
              <a:rPr lang="en-US" altLang="en-US" sz="2400" dirty="0" smtClean="0">
                <a:latin typeface="+mj-lt"/>
              </a:rPr>
              <a:t> strategy, dependent on the extent of their </a:t>
            </a:r>
            <a:r>
              <a:rPr lang="en-US" altLang="en-US" sz="2400" b="1" i="1" dirty="0" smtClean="0">
                <a:latin typeface="+mj-lt"/>
              </a:rPr>
              <a:t>power and attention</a:t>
            </a:r>
            <a:r>
              <a:rPr lang="en-US" altLang="en-US" sz="2400" dirty="0" smtClean="0">
                <a:latin typeface="+mj-lt"/>
              </a:rPr>
              <a:t>. Managers can assess the influence of different stakeholder groups through </a:t>
            </a:r>
            <a:r>
              <a:rPr lang="en-US" altLang="en-US" sz="2400" b="1" i="1" dirty="0" smtClean="0">
                <a:latin typeface="+mj-lt"/>
              </a:rPr>
              <a:t>stakeholder analysis.</a:t>
            </a:r>
            <a:endParaRPr lang="en-GB" altLang="en-US" sz="2400" b="1" i="1" dirty="0" smtClean="0">
              <a:latin typeface="+mj-lt"/>
            </a:endParaRPr>
          </a:p>
          <a:p>
            <a:pPr marL="290513" indent="-290513" eaLnBrk="1" hangingPunct="1">
              <a:buFont typeface="Arial" charset="0"/>
              <a:buChar char="•"/>
              <a:defRPr/>
            </a:pPr>
            <a:r>
              <a:rPr lang="en-US" altLang="en-US" sz="2400" dirty="0" smtClean="0">
                <a:latin typeface="+mj-lt"/>
              </a:rPr>
              <a:t>The influence of some key stakeholders will be represented formally within the </a:t>
            </a:r>
            <a:r>
              <a:rPr lang="en-US" altLang="en-US" sz="2400" b="1" dirty="0" smtClean="0">
                <a:latin typeface="+mj-lt"/>
              </a:rPr>
              <a:t>governance structure </a:t>
            </a:r>
            <a:r>
              <a:rPr lang="en-US" altLang="en-US" sz="2400" dirty="0" smtClean="0">
                <a:latin typeface="+mj-lt"/>
              </a:rPr>
              <a:t>of an </a:t>
            </a:r>
            <a:r>
              <a:rPr lang="en-US" altLang="en-US" sz="2400" dirty="0" err="1" smtClean="0">
                <a:latin typeface="+mj-lt"/>
              </a:rPr>
              <a:t>organisation</a:t>
            </a:r>
            <a:r>
              <a:rPr lang="en-US" altLang="en-US" sz="2400" dirty="0" smtClean="0">
                <a:latin typeface="+mj-lt"/>
              </a:rPr>
              <a:t>. This can be represented in terms of a </a:t>
            </a:r>
            <a:r>
              <a:rPr lang="en-US" altLang="en-US" sz="2400" b="1" i="1" dirty="0" smtClean="0">
                <a:latin typeface="+mj-lt"/>
              </a:rPr>
              <a:t>governance chain</a:t>
            </a:r>
            <a:r>
              <a:rPr lang="en-US" altLang="en-US" sz="2400" dirty="0" smtClean="0">
                <a:latin typeface="+mj-lt"/>
              </a:rPr>
              <a:t>, showing the links between ultimate beneficiaries and the managers of an </a:t>
            </a:r>
            <a:r>
              <a:rPr lang="en-US" altLang="en-US" sz="2400" dirty="0" err="1" smtClean="0">
                <a:latin typeface="+mj-lt"/>
              </a:rPr>
              <a:t>organisation</a:t>
            </a:r>
            <a:r>
              <a:rPr lang="en-US" altLang="en-US" sz="2400" dirty="0" smtClean="0">
                <a:latin typeface="+mj-lt"/>
              </a:rPr>
              <a:t>.</a:t>
            </a:r>
            <a:endParaRPr lang="en-GB" altLang="en-US" sz="2400" dirty="0" smtClean="0">
              <a:latin typeface="+mj-lt"/>
            </a:endParaRPr>
          </a:p>
        </p:txBody>
      </p:sp>
    </p:spTree>
    <p:extLst>
      <p:ext uri="{BB962C8B-B14F-4D97-AF65-F5344CB8AC3E}">
        <p14:creationId xmlns:p14="http://schemas.microsoft.com/office/powerpoint/2010/main" val="1306957056"/>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a:xfrm>
            <a:off x="457200" y="276225"/>
            <a:ext cx="8229600" cy="576263"/>
          </a:xfrm>
        </p:spPr>
        <p:txBody>
          <a:bodyPr>
            <a:normAutofit fontScale="90000"/>
          </a:bodyPr>
          <a:lstStyle/>
          <a:p>
            <a:r>
              <a:rPr lang="en-GB" altLang="en-US" dirty="0" smtClean="0"/>
              <a:t>Key Points Stakeholder Management </a:t>
            </a:r>
            <a:endParaRPr lang="en-GB" altLang="en-US" dirty="0" smtClean="0"/>
          </a:p>
        </p:txBody>
      </p:sp>
      <p:sp>
        <p:nvSpPr>
          <p:cNvPr id="44035" name="Content Placeholder 2"/>
          <p:cNvSpPr>
            <a:spLocks noGrp="1"/>
          </p:cNvSpPr>
          <p:nvPr>
            <p:ph idx="1"/>
          </p:nvPr>
        </p:nvSpPr>
        <p:spPr>
          <a:xfrm>
            <a:off x="511175" y="1338263"/>
            <a:ext cx="8470900" cy="4487862"/>
          </a:xfrm>
        </p:spPr>
        <p:txBody>
          <a:bodyPr/>
          <a:lstStyle/>
          <a:p>
            <a:pPr marL="290513" indent="-290513" eaLnBrk="1" hangingPunct="1">
              <a:buFont typeface="Arial" charset="0"/>
              <a:buChar char="•"/>
              <a:defRPr/>
            </a:pPr>
            <a:r>
              <a:rPr lang="en-US" altLang="en-US" sz="2800" dirty="0" smtClean="0">
                <a:latin typeface="+mj-lt"/>
              </a:rPr>
              <a:t>There are two generic governance structure systems: the </a:t>
            </a:r>
            <a:r>
              <a:rPr lang="en-US" altLang="en-US" sz="2800" b="1" i="1" dirty="0" smtClean="0">
                <a:latin typeface="+mj-lt"/>
              </a:rPr>
              <a:t>shareholder model </a:t>
            </a:r>
            <a:r>
              <a:rPr lang="en-US" altLang="en-US" sz="2800" dirty="0" smtClean="0">
                <a:latin typeface="+mj-lt"/>
              </a:rPr>
              <a:t>and the </a:t>
            </a:r>
            <a:r>
              <a:rPr lang="en-US" altLang="en-US" sz="2800" b="1" i="1" dirty="0" smtClean="0">
                <a:latin typeface="+mj-lt"/>
              </a:rPr>
              <a:t>stakeholder model</a:t>
            </a:r>
            <a:r>
              <a:rPr lang="en-US" altLang="en-US" sz="2800" dirty="0" smtClean="0">
                <a:latin typeface="+mj-lt"/>
              </a:rPr>
              <a:t>, though there are variations of these internationally.</a:t>
            </a:r>
            <a:endParaRPr lang="en-GB" altLang="en-US" sz="2800" dirty="0" smtClean="0">
              <a:latin typeface="+mj-lt"/>
            </a:endParaRPr>
          </a:p>
          <a:p>
            <a:pPr marL="290513" indent="-290513" eaLnBrk="1" hangingPunct="1">
              <a:buFont typeface="Arial" charset="0"/>
              <a:buChar char="•"/>
              <a:defRPr/>
            </a:pPr>
            <a:r>
              <a:rPr lang="en-US" altLang="en-US" sz="2800" dirty="0" err="1" smtClean="0">
                <a:latin typeface="+mj-lt"/>
              </a:rPr>
              <a:t>Organisations</a:t>
            </a:r>
            <a:r>
              <a:rPr lang="en-US" altLang="en-US" sz="2800" dirty="0" smtClean="0">
                <a:latin typeface="+mj-lt"/>
              </a:rPr>
              <a:t> adopt different stances on </a:t>
            </a:r>
            <a:r>
              <a:rPr lang="en-US" altLang="en-US" sz="2800" b="1" i="1" dirty="0" smtClean="0">
                <a:latin typeface="+mj-lt"/>
              </a:rPr>
              <a:t>corporate social responsibility </a:t>
            </a:r>
            <a:r>
              <a:rPr lang="en-US" altLang="en-US" sz="2800" dirty="0" smtClean="0">
                <a:latin typeface="+mj-lt"/>
              </a:rPr>
              <a:t>depending on how they perceive their role in society. Individual managers may also be faced with </a:t>
            </a:r>
            <a:r>
              <a:rPr lang="en-US" altLang="en-US" sz="2800" b="1" i="1" dirty="0" smtClean="0">
                <a:latin typeface="+mj-lt"/>
              </a:rPr>
              <a:t>ethical dilemmas</a:t>
            </a:r>
            <a:r>
              <a:rPr lang="en-US" altLang="en-US" sz="2800" dirty="0" smtClean="0">
                <a:latin typeface="+mj-lt"/>
              </a:rPr>
              <a:t> relating to the purpose of their </a:t>
            </a:r>
            <a:r>
              <a:rPr lang="en-US" altLang="en-US" sz="2800" dirty="0" err="1" smtClean="0">
                <a:latin typeface="+mj-lt"/>
              </a:rPr>
              <a:t>organisation</a:t>
            </a:r>
            <a:r>
              <a:rPr lang="en-US" altLang="en-US" sz="2800" dirty="0" smtClean="0">
                <a:latin typeface="+mj-lt"/>
              </a:rPr>
              <a:t> or the actions it takes .</a:t>
            </a:r>
            <a:endParaRPr lang="en-GB" altLang="en-US" sz="2800" dirty="0" smtClean="0">
              <a:latin typeface="+mj-lt"/>
            </a:endParaRPr>
          </a:p>
        </p:txBody>
      </p:sp>
    </p:spTree>
    <p:extLst>
      <p:ext uri="{BB962C8B-B14F-4D97-AF65-F5344CB8AC3E}">
        <p14:creationId xmlns:p14="http://schemas.microsoft.com/office/powerpoint/2010/main" val="2123228146"/>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2"/>
          <p:cNvSpPr>
            <a:spLocks noGrp="1"/>
          </p:cNvSpPr>
          <p:nvPr>
            <p:ph type="title"/>
          </p:nvPr>
        </p:nvSpPr>
        <p:spPr>
          <a:xfrm>
            <a:off x="452438" y="252413"/>
            <a:ext cx="8229600" cy="641350"/>
          </a:xfrm>
        </p:spPr>
        <p:txBody>
          <a:bodyPr>
            <a:normAutofit fontScale="90000"/>
          </a:bodyPr>
          <a:lstStyle/>
          <a:p>
            <a:pPr eaLnBrk="1" hangingPunct="1"/>
            <a:r>
              <a:rPr dirty="0" smtClean="0"/>
              <a:t>Managing change </a:t>
            </a:r>
            <a:r>
              <a:rPr lang="en-GB" dirty="0" smtClean="0"/>
              <a:t>The Role of Leaders</a:t>
            </a:r>
            <a:r>
              <a:rPr dirty="0" smtClean="0"/>
              <a:t>– </a:t>
            </a:r>
            <a:r>
              <a:rPr lang="en-GB" dirty="0" smtClean="0"/>
              <a:t>K</a:t>
            </a:r>
            <a:r>
              <a:rPr dirty="0" err="1" smtClean="0"/>
              <a:t>ey</a:t>
            </a:r>
            <a:r>
              <a:rPr dirty="0" smtClean="0"/>
              <a:t> </a:t>
            </a:r>
            <a:r>
              <a:rPr dirty="0" smtClean="0"/>
              <a:t>issues</a:t>
            </a:r>
          </a:p>
        </p:txBody>
      </p:sp>
      <p:sp>
        <p:nvSpPr>
          <p:cNvPr id="6147" name="Content Placeholder 3"/>
          <p:cNvSpPr>
            <a:spLocks noGrp="1"/>
          </p:cNvSpPr>
          <p:nvPr>
            <p:ph idx="1"/>
          </p:nvPr>
        </p:nvSpPr>
        <p:spPr>
          <a:xfrm>
            <a:off x="500063" y="1308100"/>
            <a:ext cx="8609012" cy="5153025"/>
          </a:xfrm>
        </p:spPr>
        <p:txBody>
          <a:bodyPr/>
          <a:lstStyle/>
          <a:p>
            <a:pPr marL="0" indent="0" eaLnBrk="1" hangingPunct="1">
              <a:buFont typeface="Arial" charset="0"/>
              <a:buNone/>
              <a:defRPr/>
            </a:pPr>
            <a:r>
              <a:rPr lang="en-GB" dirty="0" smtClean="0">
                <a:latin typeface="+mj-lt"/>
              </a:rPr>
              <a:t>K</a:t>
            </a:r>
            <a:r>
              <a:rPr lang="en-GB" sz="3000" dirty="0" smtClean="0">
                <a:latin typeface="+mj-lt"/>
              </a:rPr>
              <a:t>ey premises:</a:t>
            </a:r>
          </a:p>
          <a:p>
            <a:pPr marL="301625" lvl="1" indent="-301625" eaLnBrk="1" hangingPunct="1">
              <a:buFont typeface="Arial" charset="0"/>
              <a:buChar char="•"/>
              <a:defRPr/>
            </a:pPr>
            <a:r>
              <a:rPr lang="en-US" dirty="0" smtClean="0">
                <a:latin typeface="+mj-lt"/>
              </a:rPr>
              <a:t>Leaders have to diagnose the </a:t>
            </a:r>
            <a:r>
              <a:rPr lang="en-US" b="1" i="1" dirty="0" err="1" smtClean="0">
                <a:latin typeface="+mj-lt"/>
              </a:rPr>
              <a:t>organisational</a:t>
            </a:r>
            <a:r>
              <a:rPr lang="en-US" b="1" i="1" dirty="0" smtClean="0">
                <a:latin typeface="+mj-lt"/>
              </a:rPr>
              <a:t> context</a:t>
            </a:r>
            <a:r>
              <a:rPr lang="en-US" dirty="0" smtClean="0">
                <a:latin typeface="+mj-lt"/>
              </a:rPr>
              <a:t>, the extent to which it is receptive or resistant to change – particularly the </a:t>
            </a:r>
            <a:r>
              <a:rPr lang="en-US" b="1" i="1" dirty="0" smtClean="0">
                <a:latin typeface="+mj-lt"/>
              </a:rPr>
              <a:t>forces blocking or facilitating change. </a:t>
            </a:r>
            <a:r>
              <a:rPr lang="en-US" sz="2400" b="1" i="1" dirty="0" smtClean="0">
                <a:latin typeface="+mj-lt"/>
              </a:rPr>
              <a:t> </a:t>
            </a:r>
            <a:endParaRPr lang="en-GB" sz="2600" b="1" i="1" dirty="0" smtClean="0">
              <a:latin typeface="+mj-lt"/>
            </a:endParaRPr>
          </a:p>
          <a:p>
            <a:pPr marL="301625" lvl="1" indent="-301625" eaLnBrk="1" hangingPunct="1">
              <a:buFont typeface="Arial" charset="0"/>
              <a:buChar char="•"/>
              <a:defRPr/>
            </a:pPr>
            <a:r>
              <a:rPr lang="en-US" dirty="0" smtClean="0">
                <a:latin typeface="+mj-lt"/>
              </a:rPr>
              <a:t>Leaders have to identify the </a:t>
            </a:r>
            <a:r>
              <a:rPr lang="en-US" b="1" i="1" dirty="0" smtClean="0">
                <a:latin typeface="+mj-lt"/>
              </a:rPr>
              <a:t>type of strategic change</a:t>
            </a:r>
            <a:r>
              <a:rPr lang="en-US" dirty="0" smtClean="0">
                <a:latin typeface="+mj-lt"/>
              </a:rPr>
              <a:t> required: types of change differ according to speed and scope.  </a:t>
            </a:r>
          </a:p>
          <a:p>
            <a:pPr marL="301625" lvl="1" indent="-301625" eaLnBrk="1" hangingPunct="1">
              <a:buFont typeface="Arial" charset="0"/>
              <a:buChar char="•"/>
              <a:defRPr/>
            </a:pPr>
            <a:r>
              <a:rPr lang="en-US" dirty="0" smtClean="0">
                <a:latin typeface="+mj-lt"/>
              </a:rPr>
              <a:t>Understanding the context, and identifying the required type of change, should help leaders select the appropriate </a:t>
            </a:r>
            <a:r>
              <a:rPr lang="en-US" b="1" i="1" dirty="0" smtClean="0">
                <a:latin typeface="+mj-lt"/>
              </a:rPr>
              <a:t>levers for change.</a:t>
            </a:r>
            <a:endParaRPr lang="en-GB" b="1" i="1" dirty="0" smtClean="0">
              <a:latin typeface="+mj-lt"/>
            </a:endParaRPr>
          </a:p>
        </p:txBody>
      </p:sp>
    </p:spTree>
    <p:extLst>
      <p:ext uri="{BB962C8B-B14F-4D97-AF65-F5344CB8AC3E}">
        <p14:creationId xmlns:p14="http://schemas.microsoft.com/office/powerpoint/2010/main" val="1453385620"/>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a:xfrm>
            <a:off x="452438" y="260350"/>
            <a:ext cx="8229600" cy="641350"/>
          </a:xfrm>
        </p:spPr>
        <p:txBody>
          <a:bodyPr>
            <a:normAutofit fontScale="90000"/>
          </a:bodyPr>
          <a:lstStyle/>
          <a:p>
            <a:pPr eaLnBrk="1" hangingPunct="1"/>
            <a:r>
              <a:rPr dirty="0" smtClean="0"/>
              <a:t>Strategic leadership </a:t>
            </a:r>
            <a:r>
              <a:rPr dirty="0" smtClean="0"/>
              <a:t>roles</a:t>
            </a:r>
            <a:endParaRPr dirty="0" smtClean="0"/>
          </a:p>
        </p:txBody>
      </p:sp>
      <p:sp>
        <p:nvSpPr>
          <p:cNvPr id="7171" name="Content Placeholder 2"/>
          <p:cNvSpPr>
            <a:spLocks noGrp="1"/>
          </p:cNvSpPr>
          <p:nvPr>
            <p:ph idx="1"/>
          </p:nvPr>
        </p:nvSpPr>
        <p:spPr>
          <a:xfrm>
            <a:off x="511175" y="1363663"/>
            <a:ext cx="8229600" cy="5089525"/>
          </a:xfrm>
        </p:spPr>
        <p:txBody>
          <a:bodyPr/>
          <a:lstStyle/>
          <a:p>
            <a:pPr marL="0" indent="0" eaLnBrk="1" hangingPunct="1">
              <a:lnSpc>
                <a:spcPct val="90000"/>
              </a:lnSpc>
              <a:buFont typeface="Arial" charset="0"/>
              <a:buNone/>
              <a:defRPr/>
            </a:pPr>
            <a:r>
              <a:rPr lang="en-GB" altLang="en-US" b="1" i="1" dirty="0" smtClean="0"/>
              <a:t>Leadership</a:t>
            </a:r>
            <a:r>
              <a:rPr lang="en-GB" altLang="en-US" b="1" dirty="0" smtClean="0"/>
              <a:t> </a:t>
            </a:r>
            <a:r>
              <a:rPr lang="en-GB" altLang="en-US" dirty="0" smtClean="0"/>
              <a:t>is the process of influencing an organisation (or group within an organisation) in its efforts towards achieving an aim or goal.</a:t>
            </a:r>
          </a:p>
          <a:p>
            <a:pPr marL="0" indent="0">
              <a:lnSpc>
                <a:spcPct val="90000"/>
              </a:lnSpc>
              <a:buNone/>
              <a:defRPr/>
            </a:pPr>
            <a:r>
              <a:rPr lang="en-GB" altLang="en-US" sz="1000" dirty="0" smtClean="0"/>
              <a:t> 	</a:t>
            </a:r>
            <a:r>
              <a:rPr lang="en-GB" altLang="en-US" dirty="0"/>
              <a:t>Three key roles of top management in leading strategic change:</a:t>
            </a:r>
          </a:p>
          <a:p>
            <a:pPr marL="282575" lvl="1" indent="-282575">
              <a:lnSpc>
                <a:spcPct val="90000"/>
              </a:lnSpc>
              <a:buFont typeface="Arial" charset="0"/>
              <a:buChar char="•"/>
              <a:defRPr/>
            </a:pPr>
            <a:r>
              <a:rPr lang="en-GB" altLang="en-US" sz="3200" b="1" i="1" dirty="0"/>
              <a:t>Envisioning </a:t>
            </a:r>
            <a:r>
              <a:rPr lang="en-GB" altLang="en-US" sz="3200" dirty="0"/>
              <a:t>future strategy.</a:t>
            </a:r>
          </a:p>
          <a:p>
            <a:pPr marL="282575" lvl="1" indent="-282575">
              <a:lnSpc>
                <a:spcPct val="90000"/>
              </a:lnSpc>
              <a:buFont typeface="Arial" charset="0"/>
              <a:buChar char="•"/>
              <a:defRPr/>
            </a:pPr>
            <a:r>
              <a:rPr lang="en-GB" altLang="en-US" sz="3200" b="1" i="1" dirty="0"/>
              <a:t>Aligning</a:t>
            </a:r>
            <a:r>
              <a:rPr lang="en-GB" altLang="en-US" sz="3200" i="1" dirty="0"/>
              <a:t> </a:t>
            </a:r>
            <a:r>
              <a:rPr lang="en-GB" altLang="en-US" sz="3200" dirty="0"/>
              <a:t>the organisation to deliver that strategy.</a:t>
            </a:r>
          </a:p>
          <a:p>
            <a:pPr marL="282575" lvl="1" indent="-282575">
              <a:lnSpc>
                <a:spcPct val="90000"/>
              </a:lnSpc>
              <a:buFont typeface="Arial" charset="0"/>
              <a:buChar char="•"/>
              <a:defRPr/>
            </a:pPr>
            <a:r>
              <a:rPr lang="en-GB" altLang="en-US" sz="3200" b="1" i="1" dirty="0"/>
              <a:t>Embodying</a:t>
            </a:r>
            <a:r>
              <a:rPr lang="en-GB" altLang="en-US" sz="3200" i="1" dirty="0"/>
              <a:t> </a:t>
            </a:r>
            <a:r>
              <a:rPr lang="en-GB" altLang="en-US" sz="3200" dirty="0"/>
              <a:t>change.</a:t>
            </a:r>
          </a:p>
          <a:p>
            <a:pPr eaLnBrk="1" hangingPunct="1">
              <a:lnSpc>
                <a:spcPct val="90000"/>
              </a:lnSpc>
              <a:buFont typeface="Arial" charset="0"/>
              <a:buNone/>
              <a:defRPr/>
            </a:pPr>
            <a:endParaRPr lang="en-GB" altLang="en-US" sz="1000" dirty="0" smtClean="0"/>
          </a:p>
        </p:txBody>
      </p:sp>
    </p:spTree>
    <p:extLst>
      <p:ext uri="{BB962C8B-B14F-4D97-AF65-F5344CB8AC3E}">
        <p14:creationId xmlns:p14="http://schemas.microsoft.com/office/powerpoint/2010/main" val="360154197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a:xfrm>
            <a:off x="452438" y="287338"/>
            <a:ext cx="8229600" cy="576262"/>
          </a:xfrm>
        </p:spPr>
        <p:txBody>
          <a:bodyPr>
            <a:normAutofit fontScale="90000"/>
          </a:bodyPr>
          <a:lstStyle/>
          <a:p>
            <a:pPr eaLnBrk="1" hangingPunct="1"/>
            <a:r>
              <a:rPr smtClean="0"/>
              <a:t>Leadership styles</a:t>
            </a:r>
          </a:p>
        </p:txBody>
      </p:sp>
      <p:sp>
        <p:nvSpPr>
          <p:cNvPr id="9219" name="Content Placeholder 2"/>
          <p:cNvSpPr>
            <a:spLocks noGrp="1"/>
          </p:cNvSpPr>
          <p:nvPr>
            <p:ph idx="1"/>
          </p:nvPr>
        </p:nvSpPr>
        <p:spPr>
          <a:xfrm>
            <a:off x="500063" y="1316038"/>
            <a:ext cx="8229600" cy="5199062"/>
          </a:xfrm>
        </p:spPr>
        <p:txBody>
          <a:bodyPr/>
          <a:lstStyle/>
          <a:p>
            <a:pPr eaLnBrk="1" hangingPunct="1">
              <a:buFont typeface="Arial" charset="0"/>
              <a:buNone/>
              <a:defRPr/>
            </a:pPr>
            <a:r>
              <a:rPr lang="en-GB" altLang="en-US" dirty="0" smtClean="0"/>
              <a:t>Leaders can be categorised in two ways:</a:t>
            </a:r>
          </a:p>
          <a:p>
            <a:pPr marL="293688" indent="-293688" eaLnBrk="1" hangingPunct="1">
              <a:buFont typeface="Arial" charset="0"/>
              <a:buChar char="•"/>
              <a:defRPr/>
            </a:pPr>
            <a:r>
              <a:rPr lang="en-US" altLang="en-US" b="1" i="1" dirty="0" smtClean="0"/>
              <a:t>Transformational (or charismatic) leaders </a:t>
            </a:r>
            <a:r>
              <a:rPr lang="en-US" altLang="en-US" dirty="0" err="1" smtClean="0"/>
              <a:t>emphasise</a:t>
            </a:r>
            <a:r>
              <a:rPr lang="en-US" altLang="en-US" dirty="0" smtClean="0"/>
              <a:t> building a vision for their </a:t>
            </a:r>
            <a:r>
              <a:rPr lang="en-US" altLang="en-US" dirty="0" err="1" smtClean="0"/>
              <a:t>organisations</a:t>
            </a:r>
            <a:r>
              <a:rPr lang="en-GB" altLang="en-US" dirty="0" smtClean="0"/>
              <a:t>; an organisational identity built on collective values and beliefs and energising people to achieve the vision.</a:t>
            </a:r>
          </a:p>
          <a:p>
            <a:pPr marL="293688" indent="-293688" eaLnBrk="1" hangingPunct="1">
              <a:buFont typeface="Arial" charset="0"/>
              <a:buChar char="•"/>
              <a:defRPr/>
            </a:pPr>
            <a:r>
              <a:rPr lang="en-US" altLang="en-US" b="1" i="1" dirty="0" smtClean="0"/>
              <a:t>Transactional leaders</a:t>
            </a:r>
            <a:r>
              <a:rPr lang="en-US" altLang="en-US" b="1" dirty="0" smtClean="0"/>
              <a:t> </a:t>
            </a:r>
            <a:r>
              <a:rPr lang="en-US" altLang="en-US" dirty="0" err="1" smtClean="0"/>
              <a:t>emphasise</a:t>
            </a:r>
            <a:r>
              <a:rPr lang="en-US" altLang="en-US" dirty="0" smtClean="0"/>
              <a:t> ‘hard’ levers of change </a:t>
            </a:r>
            <a:r>
              <a:rPr lang="en-GB" altLang="en-US" dirty="0" smtClean="0"/>
              <a:t>e.g. designing systems, targets, financial incentives, project management and careful monitoring.</a:t>
            </a:r>
            <a:endParaRPr lang="en-GB" altLang="en-US" i="1" dirty="0" smtClean="0"/>
          </a:p>
        </p:txBody>
      </p:sp>
    </p:spTree>
    <p:extLst>
      <p:ext uri="{BB962C8B-B14F-4D97-AF65-F5344CB8AC3E}">
        <p14:creationId xmlns:p14="http://schemas.microsoft.com/office/powerpoint/2010/main" val="317524982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a:xfrm>
            <a:off x="457200" y="188913"/>
            <a:ext cx="8229600" cy="781050"/>
          </a:xfrm>
        </p:spPr>
        <p:txBody>
          <a:bodyPr/>
          <a:lstStyle/>
          <a:p>
            <a:pPr eaLnBrk="1" hangingPunct="1"/>
            <a:r>
              <a:rPr smtClean="0"/>
              <a:t>Diagnosing the change context</a:t>
            </a:r>
          </a:p>
        </p:txBody>
      </p:sp>
      <p:sp>
        <p:nvSpPr>
          <p:cNvPr id="12291" name="Content Placeholder 2"/>
          <p:cNvSpPr>
            <a:spLocks noGrp="1"/>
          </p:cNvSpPr>
          <p:nvPr>
            <p:ph idx="1"/>
          </p:nvPr>
        </p:nvSpPr>
        <p:spPr>
          <a:xfrm>
            <a:off x="514350" y="1311275"/>
            <a:ext cx="8229600" cy="4819650"/>
          </a:xfrm>
        </p:spPr>
        <p:txBody>
          <a:bodyPr rtlCol="0">
            <a:normAutofit/>
          </a:bodyPr>
          <a:lstStyle/>
          <a:p>
            <a:pPr marL="0" indent="0" eaLnBrk="1" fontAlgn="auto" hangingPunct="1">
              <a:spcAft>
                <a:spcPts val="0"/>
              </a:spcAft>
              <a:buFont typeface="Arial" charset="0"/>
              <a:buNone/>
              <a:defRPr/>
            </a:pPr>
            <a:r>
              <a:rPr lang="en-GB" altLang="en-US" dirty="0" smtClean="0"/>
              <a:t>Approaches to leading change depend on the </a:t>
            </a:r>
            <a:r>
              <a:rPr lang="en-GB" altLang="en-US" sz="3400" b="1" i="1" dirty="0" smtClean="0"/>
              <a:t>organisational context</a:t>
            </a:r>
            <a:r>
              <a:rPr lang="en-GB" altLang="en-US" sz="3400" dirty="0" smtClean="0"/>
              <a:t>.</a:t>
            </a:r>
          </a:p>
          <a:p>
            <a:pPr eaLnBrk="1" fontAlgn="auto" hangingPunct="1">
              <a:spcAft>
                <a:spcPts val="0"/>
              </a:spcAft>
              <a:buFont typeface="Arial" charset="0"/>
              <a:buNone/>
              <a:defRPr/>
            </a:pPr>
            <a:endParaRPr lang="en-GB" altLang="en-US" sz="1000" dirty="0" smtClean="0"/>
          </a:p>
          <a:p>
            <a:pPr marL="0" indent="0" eaLnBrk="1" fontAlgn="auto" hangingPunct="1">
              <a:spcAft>
                <a:spcPts val="0"/>
              </a:spcAft>
              <a:buFont typeface="Arial" charset="0"/>
              <a:buNone/>
              <a:defRPr/>
            </a:pPr>
            <a:r>
              <a:rPr lang="en-GB" altLang="en-US" dirty="0" smtClean="0"/>
              <a:t>Leading change in a small, entrepreneurial firm is likely to differ from leading change in a large corporation. Change in the public sector will differ from that in the private sector.</a:t>
            </a:r>
          </a:p>
          <a:p>
            <a:pPr eaLnBrk="1" fontAlgn="auto" hangingPunct="1">
              <a:spcAft>
                <a:spcPts val="0"/>
              </a:spcAft>
              <a:buFont typeface="Arial" charset="0"/>
              <a:buNone/>
              <a:defRPr/>
            </a:pPr>
            <a:r>
              <a:rPr lang="en-GB" altLang="en-US" dirty="0" smtClean="0"/>
              <a:t>	</a:t>
            </a:r>
            <a:r>
              <a:rPr lang="en-GB" altLang="en-US" b="1" i="1" dirty="0" smtClean="0"/>
              <a:t>		</a:t>
            </a:r>
            <a:endParaRPr lang="en-GB" altLang="en-US" sz="1000" b="1" i="1" dirty="0" smtClean="0"/>
          </a:p>
        </p:txBody>
      </p:sp>
    </p:spTree>
    <p:extLst>
      <p:ext uri="{BB962C8B-B14F-4D97-AF65-F5344CB8AC3E}">
        <p14:creationId xmlns:p14="http://schemas.microsoft.com/office/powerpoint/2010/main" val="875815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449263" y="260350"/>
            <a:ext cx="8229600" cy="641350"/>
          </a:xfrm>
        </p:spPr>
        <p:txBody>
          <a:bodyPr>
            <a:normAutofit fontScale="90000"/>
          </a:bodyPr>
          <a:lstStyle/>
          <a:p>
            <a:pPr eaLnBrk="1" hangingPunct="1"/>
            <a:r>
              <a:rPr lang="en-US" smtClean="0"/>
              <a:t>The change kaleidoscope</a:t>
            </a:r>
            <a:endParaRPr smtClean="0"/>
          </a:p>
        </p:txBody>
      </p:sp>
      <p:sp>
        <p:nvSpPr>
          <p:cNvPr id="13315" name="Rectangle 8"/>
          <p:cNvSpPr>
            <a:spLocks noChangeArrowheads="1"/>
          </p:cNvSpPr>
          <p:nvPr/>
        </p:nvSpPr>
        <p:spPr bwMode="auto">
          <a:xfrm>
            <a:off x="509588" y="6018213"/>
            <a:ext cx="4754562" cy="215900"/>
          </a:xfrm>
          <a:prstGeom prst="rect">
            <a:avLst/>
          </a:prstGeom>
          <a:noFill/>
          <a:ln>
            <a:noFill/>
          </a:ln>
          <a:extLst/>
        </p:spPr>
        <p:txBody>
          <a:bodyPr wrap="none">
            <a:spAutoFit/>
          </a:bodyPr>
          <a:lstStyle/>
          <a:p>
            <a:pPr eaLnBrk="1" hangingPunct="1">
              <a:defRPr/>
            </a:pPr>
            <a:r>
              <a:rPr lang="en-US" altLang="en-US" sz="800" i="1" dirty="0">
                <a:latin typeface="+mj-lt"/>
              </a:rPr>
              <a:t>Source</a:t>
            </a:r>
            <a:r>
              <a:rPr lang="en-US" altLang="en-US" sz="800" dirty="0">
                <a:latin typeface="+mj-lt"/>
              </a:rPr>
              <a:t>: </a:t>
            </a:r>
            <a:r>
              <a:rPr lang="en-IN" altLang="en-US" sz="800" dirty="0">
                <a:latin typeface="+mj-lt"/>
              </a:rPr>
              <a:t>Adapted from J. </a:t>
            </a:r>
            <a:r>
              <a:rPr lang="en-IN" altLang="en-US" sz="800" dirty="0" err="1">
                <a:latin typeface="+mj-lt"/>
              </a:rPr>
              <a:t>Balogun</a:t>
            </a:r>
            <a:r>
              <a:rPr lang="en-IN" altLang="en-US" sz="800" dirty="0">
                <a:latin typeface="+mj-lt"/>
              </a:rPr>
              <a:t> and V. Hope Hailey, </a:t>
            </a:r>
            <a:r>
              <a:rPr lang="en-IN" altLang="en-US" sz="800" i="1" dirty="0">
                <a:latin typeface="+mj-lt"/>
              </a:rPr>
              <a:t>Exploring Strategic Change</a:t>
            </a:r>
            <a:r>
              <a:rPr lang="en-IN" altLang="en-US" sz="800" dirty="0">
                <a:latin typeface="+mj-lt"/>
              </a:rPr>
              <a:t>, 4th </a:t>
            </a:r>
            <a:r>
              <a:rPr lang="en-IN" altLang="en-US" sz="800" dirty="0" err="1">
                <a:latin typeface="+mj-lt"/>
              </a:rPr>
              <a:t>edn</a:t>
            </a:r>
            <a:r>
              <a:rPr lang="en-IN" altLang="en-US" sz="800" dirty="0">
                <a:latin typeface="+mj-lt"/>
              </a:rPr>
              <a:t>, Prentice Hall, 2016.</a:t>
            </a:r>
          </a:p>
        </p:txBody>
      </p:sp>
      <p:pic>
        <p:nvPicPr>
          <p:cNvPr id="13316"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31913" y="996950"/>
            <a:ext cx="6473825" cy="4921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22963136"/>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a:xfrm>
            <a:off x="452438" y="303213"/>
            <a:ext cx="8229600" cy="1125537"/>
          </a:xfrm>
        </p:spPr>
        <p:txBody>
          <a:bodyPr>
            <a:normAutofit fontScale="90000"/>
          </a:bodyPr>
          <a:lstStyle/>
          <a:p>
            <a:pPr eaLnBrk="1" hangingPunct="1"/>
            <a:r>
              <a:rPr lang="en-US" sz="3600" smtClean="0"/>
              <a:t>Styles of change leadership according to organisational capability and readiness</a:t>
            </a:r>
            <a:endParaRPr sz="3600" smtClean="0"/>
          </a:p>
        </p:txBody>
      </p:sp>
      <p:pic>
        <p:nvPicPr>
          <p:cNvPr id="14339"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71575" y="1676400"/>
            <a:ext cx="6784975" cy="4703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51803366"/>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457200" y="255588"/>
            <a:ext cx="8229600" cy="641350"/>
          </a:xfrm>
        </p:spPr>
        <p:txBody>
          <a:bodyPr>
            <a:normAutofit fontScale="90000"/>
          </a:bodyPr>
          <a:lstStyle/>
          <a:p>
            <a:pPr eaLnBrk="1" hangingPunct="1"/>
            <a:r>
              <a:rPr smtClean="0"/>
              <a:t>Forcefield analysis (1 of 2)</a:t>
            </a:r>
          </a:p>
        </p:txBody>
      </p:sp>
      <p:sp>
        <p:nvSpPr>
          <p:cNvPr id="15363" name="Content Placeholder 2"/>
          <p:cNvSpPr>
            <a:spLocks noGrp="1"/>
          </p:cNvSpPr>
          <p:nvPr>
            <p:ph idx="1"/>
          </p:nvPr>
        </p:nvSpPr>
        <p:spPr>
          <a:xfrm>
            <a:off x="500063" y="1311275"/>
            <a:ext cx="8229600" cy="4484688"/>
          </a:xfrm>
        </p:spPr>
        <p:txBody>
          <a:bodyPr/>
          <a:lstStyle/>
          <a:p>
            <a:pPr marL="0" indent="0" eaLnBrk="1" hangingPunct="1">
              <a:buFont typeface="Arial" charset="0"/>
              <a:buNone/>
              <a:defRPr/>
            </a:pPr>
            <a:r>
              <a:rPr lang="en-GB" altLang="en-US" sz="3400" b="1" i="1" dirty="0" err="1" smtClean="0"/>
              <a:t>Forcefield</a:t>
            </a:r>
            <a:r>
              <a:rPr lang="en-GB" altLang="en-US" sz="3400" b="1" i="1" dirty="0" smtClean="0"/>
              <a:t> analysis</a:t>
            </a:r>
            <a:r>
              <a:rPr lang="en-GB" altLang="en-US" sz="3400" dirty="0" smtClean="0"/>
              <a:t>:</a:t>
            </a:r>
            <a:r>
              <a:rPr lang="en-GB" altLang="en-US" sz="3400" b="1" i="1" dirty="0" smtClean="0"/>
              <a:t> </a:t>
            </a:r>
            <a:r>
              <a:rPr lang="en-GB" altLang="en-US" dirty="0" smtClean="0"/>
              <a:t>provides a view of forces that act to prevent or facilitate change.</a:t>
            </a:r>
            <a:endParaRPr lang="en-GB" altLang="en-US" sz="3000" dirty="0" smtClean="0"/>
          </a:p>
          <a:p>
            <a:pPr marL="311150" indent="-311150" eaLnBrk="1" hangingPunct="1">
              <a:buFont typeface="Arial" charset="0"/>
              <a:buChar char="•"/>
              <a:defRPr/>
            </a:pPr>
            <a:r>
              <a:rPr lang="en-US" altLang="en-US" sz="2800" dirty="0" smtClean="0"/>
              <a:t>What aspects of the current situation would block change, and how can these blocks be overcome?</a:t>
            </a:r>
            <a:endParaRPr lang="en-GB" altLang="en-US" sz="2800" dirty="0" smtClean="0"/>
          </a:p>
          <a:p>
            <a:pPr marL="311150" indent="-311150" eaLnBrk="1" hangingPunct="1">
              <a:buFont typeface="Arial" charset="0"/>
              <a:buChar char="•"/>
              <a:defRPr/>
            </a:pPr>
            <a:r>
              <a:rPr lang="en-US" altLang="en-US" sz="2800" dirty="0" smtClean="0"/>
              <a:t>What aspects of the current situation might aid change in the desired direction, and how might these be reinforced?</a:t>
            </a:r>
            <a:endParaRPr lang="en-GB" altLang="en-US" sz="2800" dirty="0" smtClean="0"/>
          </a:p>
          <a:p>
            <a:pPr marL="311150" indent="-311150" eaLnBrk="1" hangingPunct="1">
              <a:buFont typeface="Arial" charset="0"/>
              <a:buChar char="•"/>
              <a:defRPr/>
            </a:pPr>
            <a:r>
              <a:rPr lang="en-US" altLang="en-US" sz="2800" dirty="0" smtClean="0"/>
              <a:t>What needs to be introduced or developed to add to the forces for change?</a:t>
            </a:r>
            <a:endParaRPr lang="en-GB" altLang="en-US" sz="2800" dirty="0" smtClean="0"/>
          </a:p>
        </p:txBody>
      </p:sp>
    </p:spTree>
    <p:extLst>
      <p:ext uri="{BB962C8B-B14F-4D97-AF65-F5344CB8AC3E}">
        <p14:creationId xmlns:p14="http://schemas.microsoft.com/office/powerpoint/2010/main" val="2247491927"/>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a:xfrm>
            <a:off x="457200" y="188913"/>
            <a:ext cx="8229600" cy="777875"/>
          </a:xfrm>
        </p:spPr>
        <p:txBody>
          <a:bodyPr/>
          <a:lstStyle/>
          <a:p>
            <a:pPr eaLnBrk="1" hangingPunct="1"/>
            <a:r>
              <a:rPr smtClean="0"/>
              <a:t>Forcefield analysis (2 of 2)</a:t>
            </a:r>
          </a:p>
        </p:txBody>
      </p:sp>
      <p:sp>
        <p:nvSpPr>
          <p:cNvPr id="16387" name="Content Placeholder 2"/>
          <p:cNvSpPr>
            <a:spLocks noGrp="1"/>
          </p:cNvSpPr>
          <p:nvPr>
            <p:ph idx="1"/>
          </p:nvPr>
        </p:nvSpPr>
        <p:spPr>
          <a:xfrm>
            <a:off x="500063" y="1312863"/>
            <a:ext cx="8229600" cy="3411537"/>
          </a:xfrm>
        </p:spPr>
        <p:txBody>
          <a:bodyPr/>
          <a:lstStyle/>
          <a:p>
            <a:pPr marL="0" indent="0" eaLnBrk="1" hangingPunct="1">
              <a:buFont typeface="Arial" pitchFamily="34" charset="0"/>
              <a:buNone/>
            </a:pPr>
            <a:r>
              <a:rPr lang="en-US" altLang="en-US" dirty="0" smtClean="0"/>
              <a:t>A </a:t>
            </a:r>
            <a:r>
              <a:rPr lang="en-US" altLang="en-US" dirty="0" err="1" smtClean="0"/>
              <a:t>forcefield</a:t>
            </a:r>
            <a:r>
              <a:rPr lang="en-US" altLang="en-US" dirty="0" smtClean="0"/>
              <a:t> analysis can be informed by several concepts: </a:t>
            </a:r>
            <a:endParaRPr lang="en-GB" altLang="en-US" sz="2800" dirty="0" smtClean="0"/>
          </a:p>
          <a:p>
            <a:pPr marL="292100" lvl="1" indent="-292100" eaLnBrk="1" hangingPunct="1">
              <a:buFont typeface="Arial" pitchFamily="34" charset="0"/>
              <a:buChar char="•"/>
            </a:pPr>
            <a:r>
              <a:rPr lang="en-GB" altLang="en-US" sz="3200" b="1" i="1" dirty="0" smtClean="0"/>
              <a:t>The change kaleidoscope.</a:t>
            </a:r>
          </a:p>
          <a:p>
            <a:pPr marL="292100" lvl="1" indent="-292100" eaLnBrk="1" hangingPunct="1">
              <a:buFont typeface="Arial" pitchFamily="34" charset="0"/>
              <a:buChar char="•"/>
            </a:pPr>
            <a:r>
              <a:rPr lang="en-GB" altLang="en-US" sz="3200" b="1" i="1" dirty="0" smtClean="0"/>
              <a:t>Stakeholder mapping.</a:t>
            </a:r>
          </a:p>
          <a:p>
            <a:pPr marL="292100" lvl="1" indent="-292100" eaLnBrk="1" hangingPunct="1">
              <a:buFont typeface="Arial" pitchFamily="34" charset="0"/>
              <a:buChar char="•"/>
            </a:pPr>
            <a:r>
              <a:rPr lang="en-GB" altLang="en-US" sz="3200" b="1" i="1" dirty="0" smtClean="0"/>
              <a:t>The culture web.</a:t>
            </a:r>
          </a:p>
          <a:p>
            <a:pPr marL="292100" lvl="1" indent="-292100" eaLnBrk="1" hangingPunct="1">
              <a:buFont typeface="Arial" pitchFamily="34" charset="0"/>
              <a:buChar char="•"/>
            </a:pPr>
            <a:r>
              <a:rPr lang="en-GB" altLang="en-US" sz="3200" b="1" i="1" dirty="0" smtClean="0"/>
              <a:t>The 7-S framework.</a:t>
            </a:r>
            <a:endParaRPr lang="en-GB" altLang="en-US" sz="3200" b="1" dirty="0" smtClean="0"/>
          </a:p>
        </p:txBody>
      </p:sp>
    </p:spTree>
    <p:extLst>
      <p:ext uri="{BB962C8B-B14F-4D97-AF65-F5344CB8AC3E}">
        <p14:creationId xmlns:p14="http://schemas.microsoft.com/office/powerpoint/2010/main" val="276022169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457200" y="169863"/>
            <a:ext cx="8229600" cy="1223962"/>
          </a:xfrm>
        </p:spPr>
        <p:txBody>
          <a:bodyPr rtlCol="0">
            <a:normAutofit fontScale="90000"/>
          </a:bodyPr>
          <a:lstStyle/>
          <a:p>
            <a:pPr eaLnBrk="1" fontAlgn="auto" hangingPunct="1">
              <a:spcAft>
                <a:spcPts val="0"/>
              </a:spcAft>
              <a:defRPr/>
            </a:pPr>
            <a:r>
              <a:rPr/>
              <a:t>A </a:t>
            </a:r>
            <a:r>
              <a:rPr err="1"/>
              <a:t>forcefield</a:t>
            </a:r>
            <a:r>
              <a:rPr/>
              <a:t> analysis for devolving strategy </a:t>
            </a:r>
            <a:r>
              <a:rPr sz="2800"/>
              <a:t>(See Illustration 15.3</a:t>
            </a:r>
            <a:r>
              <a:rPr sz="2800" smtClean="0"/>
              <a:t>)</a:t>
            </a:r>
            <a:endParaRPr/>
          </a:p>
        </p:txBody>
      </p:sp>
      <p:pic>
        <p:nvPicPr>
          <p:cNvPr id="17411"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8313" y="1550988"/>
            <a:ext cx="8207375" cy="4767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8449971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extBox 1"/>
          <p:cNvSpPr txBox="1">
            <a:spLocks noChangeArrowheads="1"/>
          </p:cNvSpPr>
          <p:nvPr/>
        </p:nvSpPr>
        <p:spPr bwMode="auto">
          <a:xfrm>
            <a:off x="584200" y="231775"/>
            <a:ext cx="7967663" cy="708025"/>
          </a:xfrm>
          <a:prstGeom prst="rect">
            <a:avLst/>
          </a:prstGeom>
          <a:noFill/>
          <a:ln>
            <a:noFill/>
          </a:ln>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defRPr/>
            </a:pPr>
            <a:r>
              <a:rPr lang="en-GB" altLang="en-US" sz="4000" b="1" dirty="0" smtClean="0">
                <a:solidFill>
                  <a:srgbClr val="007FA3"/>
                </a:solidFill>
                <a:latin typeface="+mj-lt"/>
                <a:ea typeface="+mj-ea"/>
                <a:cs typeface="+mj-cs"/>
              </a:rPr>
              <a:t>Four Generic types </a:t>
            </a:r>
            <a:r>
              <a:rPr lang="en-GB" altLang="en-US" sz="4000" b="1" dirty="0" smtClean="0">
                <a:solidFill>
                  <a:srgbClr val="007FA3"/>
                </a:solidFill>
                <a:latin typeface="+mj-lt"/>
                <a:ea typeface="+mj-ea"/>
                <a:cs typeface="+mj-cs"/>
              </a:rPr>
              <a:t>of change</a:t>
            </a:r>
          </a:p>
        </p:txBody>
      </p:sp>
      <p:pic>
        <p:nvPicPr>
          <p:cNvPr id="18435" name="Picture 14" descr="Y:\08VOL4\Graphics\Powerpoint\PE_UK\PE528-JOHNSON\Final files\GIF\ch15\M15NF004.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6450" y="1268413"/>
            <a:ext cx="7531100" cy="4321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45" name="TextBox 12"/>
          <p:cNvSpPr txBox="1">
            <a:spLocks noChangeArrowheads="1"/>
          </p:cNvSpPr>
          <p:nvPr/>
        </p:nvSpPr>
        <p:spPr bwMode="auto">
          <a:xfrm>
            <a:off x="520700" y="6021388"/>
            <a:ext cx="7272338" cy="215900"/>
          </a:xfrm>
          <a:prstGeom prst="rect">
            <a:avLst/>
          </a:prstGeom>
          <a:noFill/>
          <a:ln>
            <a:noFill/>
          </a:ln>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defRPr/>
            </a:pPr>
            <a:r>
              <a:rPr lang="en-GB" altLang="en-US" sz="800" i="1" dirty="0" smtClean="0">
                <a:latin typeface="+mj-lt"/>
              </a:rPr>
              <a:t>Source</a:t>
            </a:r>
            <a:r>
              <a:rPr lang="en-GB" altLang="en-US" sz="800" dirty="0" smtClean="0">
                <a:latin typeface="+mj-lt"/>
              </a:rPr>
              <a:t>: Adapted from J. </a:t>
            </a:r>
            <a:r>
              <a:rPr lang="en-GB" altLang="en-US" sz="800" dirty="0" err="1" smtClean="0">
                <a:latin typeface="+mj-lt"/>
              </a:rPr>
              <a:t>Balogun</a:t>
            </a:r>
            <a:r>
              <a:rPr lang="en-GB" altLang="en-US" sz="800" dirty="0" smtClean="0">
                <a:latin typeface="+mj-lt"/>
              </a:rPr>
              <a:t>, V Hope Hailey and S. </a:t>
            </a:r>
            <a:r>
              <a:rPr lang="en-GB" altLang="en-US" sz="800" dirty="0" err="1" smtClean="0">
                <a:latin typeface="+mj-lt"/>
              </a:rPr>
              <a:t>Gustafsson</a:t>
            </a:r>
            <a:r>
              <a:rPr lang="en-GB" altLang="en-US" sz="800" dirty="0" smtClean="0">
                <a:latin typeface="+mj-lt"/>
              </a:rPr>
              <a:t>, </a:t>
            </a:r>
            <a:r>
              <a:rPr lang="en-GB" altLang="en-US" sz="800" i="1" dirty="0" smtClean="0">
                <a:latin typeface="+mj-lt"/>
              </a:rPr>
              <a:t>Exploring Strategic Change</a:t>
            </a:r>
            <a:r>
              <a:rPr lang="en-GB" altLang="en-US" sz="800" dirty="0" smtClean="0">
                <a:latin typeface="+mj-lt"/>
              </a:rPr>
              <a:t>, 4th </a:t>
            </a:r>
            <a:r>
              <a:rPr lang="en-GB" altLang="en-US" sz="800" dirty="0" err="1" smtClean="0">
                <a:latin typeface="+mj-lt"/>
              </a:rPr>
              <a:t>edn</a:t>
            </a:r>
            <a:r>
              <a:rPr lang="en-GB" altLang="en-US" sz="800" dirty="0" smtClean="0">
                <a:latin typeface="+mj-lt"/>
              </a:rPr>
              <a:t>, Pearson, 2016, p.23.</a:t>
            </a:r>
          </a:p>
        </p:txBody>
      </p:sp>
    </p:spTree>
    <p:extLst>
      <p:ext uri="{BB962C8B-B14F-4D97-AF65-F5344CB8AC3E}">
        <p14:creationId xmlns:p14="http://schemas.microsoft.com/office/powerpoint/2010/main" val="101628179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452438" y="250825"/>
            <a:ext cx="8229600" cy="647700"/>
          </a:xfrm>
        </p:spPr>
        <p:txBody>
          <a:bodyPr>
            <a:normAutofit fontScale="90000"/>
          </a:bodyPr>
          <a:lstStyle/>
          <a:p>
            <a:pPr eaLnBrk="1" hangingPunct="1"/>
            <a:r>
              <a:rPr smtClean="0"/>
              <a:t>Types of strategic change</a:t>
            </a:r>
          </a:p>
        </p:txBody>
      </p:sp>
      <p:sp>
        <p:nvSpPr>
          <p:cNvPr id="19459" name="Content Placeholder 2"/>
          <p:cNvSpPr>
            <a:spLocks noGrp="1"/>
          </p:cNvSpPr>
          <p:nvPr>
            <p:ph idx="1"/>
          </p:nvPr>
        </p:nvSpPr>
        <p:spPr>
          <a:xfrm>
            <a:off x="498475" y="1312863"/>
            <a:ext cx="8547100" cy="4914900"/>
          </a:xfrm>
        </p:spPr>
        <p:txBody>
          <a:bodyPr/>
          <a:lstStyle/>
          <a:p>
            <a:pPr marL="0" indent="0" eaLnBrk="1" hangingPunct="1">
              <a:buFont typeface="Arial" pitchFamily="34" charset="0"/>
              <a:buNone/>
            </a:pPr>
            <a:r>
              <a:rPr lang="en-GB" altLang="en-US" smtClean="0"/>
              <a:t>Four types of strategic change:</a:t>
            </a:r>
          </a:p>
          <a:p>
            <a:pPr marL="314325" lvl="1" indent="-314325" eaLnBrk="1" hangingPunct="1">
              <a:buFont typeface="Arial" pitchFamily="34" charset="0"/>
              <a:buChar char="•"/>
            </a:pPr>
            <a:r>
              <a:rPr lang="en-GB" altLang="en-US" sz="3200" b="1" i="1" smtClean="0"/>
              <a:t>Adaptation </a:t>
            </a:r>
            <a:r>
              <a:rPr lang="en-GB" altLang="en-US" sz="3200" smtClean="0"/>
              <a:t>– can be accommodated with the existing culture and can occur incrementally.</a:t>
            </a:r>
            <a:endParaRPr lang="en-GB" altLang="en-US" sz="3200" i="1" smtClean="0"/>
          </a:p>
          <a:p>
            <a:pPr marL="314325" lvl="1" indent="-314325" eaLnBrk="1" hangingPunct="1">
              <a:buFont typeface="Arial" pitchFamily="34" charset="0"/>
              <a:buChar char="•"/>
            </a:pPr>
            <a:r>
              <a:rPr lang="en-GB" altLang="en-US" sz="3200" b="1" i="1" smtClean="0"/>
              <a:t>Reconstruction (turnaround) </a:t>
            </a:r>
            <a:r>
              <a:rPr lang="en-GB" altLang="en-US" sz="3200" smtClean="0"/>
              <a:t>– rapid change </a:t>
            </a:r>
            <a:br>
              <a:rPr lang="en-GB" altLang="en-US" sz="3200" smtClean="0"/>
            </a:br>
            <a:r>
              <a:rPr lang="en-GB" altLang="en-US" sz="3200" smtClean="0"/>
              <a:t>but without fundamentally changing the culture.</a:t>
            </a:r>
            <a:endParaRPr lang="en-GB" altLang="en-US" sz="3200" i="1" smtClean="0"/>
          </a:p>
          <a:p>
            <a:pPr marL="314325" lvl="1" indent="-314325" eaLnBrk="1" hangingPunct="1">
              <a:buFont typeface="Arial" pitchFamily="34" charset="0"/>
              <a:buChar char="•"/>
            </a:pPr>
            <a:r>
              <a:rPr lang="en-GB" altLang="en-US" sz="3200" b="1" i="1" smtClean="0"/>
              <a:t>Revolution </a:t>
            </a:r>
            <a:r>
              <a:rPr lang="en-GB" altLang="en-US" sz="3200" smtClean="0"/>
              <a:t>– fundamental changes in both strategy and culture.</a:t>
            </a:r>
            <a:endParaRPr lang="en-GB" altLang="en-US" sz="3200" i="1" smtClean="0"/>
          </a:p>
          <a:p>
            <a:pPr marL="314325" lvl="1" indent="-314325" eaLnBrk="1" hangingPunct="1">
              <a:buFont typeface="Arial" pitchFamily="34" charset="0"/>
              <a:buChar char="•"/>
            </a:pPr>
            <a:r>
              <a:rPr lang="en-GB" altLang="en-US" sz="3200" b="1" i="1" smtClean="0"/>
              <a:t>Evolution </a:t>
            </a:r>
            <a:r>
              <a:rPr lang="en-GB" altLang="en-US" sz="3200" smtClean="0"/>
              <a:t>–</a:t>
            </a:r>
            <a:r>
              <a:rPr lang="en-GB" altLang="en-US" sz="3200" b="1" i="1" smtClean="0"/>
              <a:t> </a:t>
            </a:r>
            <a:r>
              <a:rPr lang="en-GB" altLang="en-US" sz="3200" smtClean="0"/>
              <a:t>cultural change is required but this can be accomplished over time.</a:t>
            </a:r>
          </a:p>
        </p:txBody>
      </p:sp>
    </p:spTree>
    <p:extLst>
      <p:ext uri="{BB962C8B-B14F-4D97-AF65-F5344CB8AC3E}">
        <p14:creationId xmlns:p14="http://schemas.microsoft.com/office/powerpoint/2010/main" val="2016526286"/>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a:xfrm>
            <a:off x="457200" y="168275"/>
            <a:ext cx="8229600" cy="803275"/>
          </a:xfrm>
        </p:spPr>
        <p:txBody>
          <a:bodyPr/>
          <a:lstStyle/>
          <a:p>
            <a:pPr eaLnBrk="1" hangingPunct="1"/>
            <a:r>
              <a:rPr smtClean="0"/>
              <a:t>Turnaround strategy</a:t>
            </a:r>
          </a:p>
        </p:txBody>
      </p:sp>
      <p:sp>
        <p:nvSpPr>
          <p:cNvPr id="20483" name="Content Placeholder 2"/>
          <p:cNvSpPr>
            <a:spLocks noGrp="1"/>
          </p:cNvSpPr>
          <p:nvPr>
            <p:ph idx="1"/>
          </p:nvPr>
        </p:nvSpPr>
        <p:spPr>
          <a:xfrm>
            <a:off x="498475" y="1346200"/>
            <a:ext cx="8639175" cy="5046663"/>
          </a:xfrm>
        </p:spPr>
        <p:txBody>
          <a:bodyPr rtlCol="0">
            <a:normAutofit fontScale="92500"/>
          </a:bodyPr>
          <a:lstStyle/>
          <a:p>
            <a:pPr marL="0" indent="0" eaLnBrk="1" fontAlgn="auto" hangingPunct="1">
              <a:spcAft>
                <a:spcPts val="0"/>
              </a:spcAft>
              <a:buFont typeface="Arial" charset="0"/>
              <a:buNone/>
              <a:defRPr/>
            </a:pPr>
            <a:r>
              <a:rPr lang="en-GB" altLang="en-US" b="1" i="1" dirty="0" smtClean="0"/>
              <a:t>A turnaround strategy </a:t>
            </a:r>
            <a:r>
              <a:rPr lang="en-GB" altLang="en-US" dirty="0" smtClean="0"/>
              <a:t>is where the emphasis is on speed of change and rapid cost reduction and/or revenue generation.</a:t>
            </a:r>
          </a:p>
          <a:p>
            <a:pPr marL="0" indent="0" eaLnBrk="1" fontAlgn="auto" hangingPunct="1">
              <a:spcAft>
                <a:spcPts val="0"/>
              </a:spcAft>
              <a:buFont typeface="Arial" charset="0"/>
              <a:buNone/>
              <a:defRPr/>
            </a:pPr>
            <a:r>
              <a:rPr lang="en-GB" altLang="en-US" dirty="0" smtClean="0"/>
              <a:t>Elements of turnaround strategies:</a:t>
            </a:r>
          </a:p>
          <a:p>
            <a:pPr marL="304800" lvl="1" indent="-304800" eaLnBrk="1" fontAlgn="auto" hangingPunct="1">
              <a:spcAft>
                <a:spcPts val="0"/>
              </a:spcAft>
              <a:buFont typeface="Arial" charset="0"/>
              <a:buChar char="•"/>
              <a:defRPr/>
            </a:pPr>
            <a:r>
              <a:rPr lang="en-GB" altLang="en-US" sz="3200" b="1" i="1" dirty="0" smtClean="0"/>
              <a:t>Crisis stabilisation.</a:t>
            </a:r>
          </a:p>
          <a:p>
            <a:pPr marL="304800" lvl="1" indent="-304800" eaLnBrk="1" fontAlgn="auto" hangingPunct="1">
              <a:spcAft>
                <a:spcPts val="0"/>
              </a:spcAft>
              <a:buFont typeface="Arial" charset="0"/>
              <a:buChar char="•"/>
              <a:defRPr/>
            </a:pPr>
            <a:r>
              <a:rPr lang="en-GB" altLang="en-US" sz="3200" b="1" i="1" dirty="0" smtClean="0"/>
              <a:t>Management changes.</a:t>
            </a:r>
          </a:p>
          <a:p>
            <a:pPr marL="304800" lvl="1" indent="-304800" eaLnBrk="1" fontAlgn="auto" hangingPunct="1">
              <a:spcAft>
                <a:spcPts val="0"/>
              </a:spcAft>
              <a:buFont typeface="Arial" charset="0"/>
              <a:buChar char="•"/>
              <a:defRPr/>
            </a:pPr>
            <a:r>
              <a:rPr lang="en-GB" altLang="en-US" sz="3200" b="1" i="1" dirty="0" smtClean="0"/>
              <a:t>Gaining stakeholder support.</a:t>
            </a:r>
          </a:p>
          <a:p>
            <a:pPr marL="304800" lvl="1" indent="-304800" eaLnBrk="1" fontAlgn="auto" hangingPunct="1">
              <a:spcAft>
                <a:spcPts val="0"/>
              </a:spcAft>
              <a:buFont typeface="Arial" charset="0"/>
              <a:buChar char="•"/>
              <a:defRPr/>
            </a:pPr>
            <a:r>
              <a:rPr lang="en-GB" altLang="en-US" sz="3200" b="1" i="1" dirty="0" smtClean="0"/>
              <a:t>Clarifying the target market(s) and core products.</a:t>
            </a:r>
          </a:p>
          <a:p>
            <a:pPr marL="304800" lvl="1" indent="-304800" eaLnBrk="1" fontAlgn="auto" hangingPunct="1">
              <a:spcAft>
                <a:spcPts val="0"/>
              </a:spcAft>
              <a:buFont typeface="Arial" charset="0"/>
              <a:buChar char="•"/>
              <a:defRPr/>
            </a:pPr>
            <a:r>
              <a:rPr lang="en-GB" altLang="en-US" sz="3200" b="1" i="1" dirty="0" smtClean="0"/>
              <a:t>Financial restructuring.</a:t>
            </a:r>
            <a:endParaRPr lang="en-GB" altLang="en-US" sz="3200" b="1" dirty="0" smtClean="0"/>
          </a:p>
        </p:txBody>
      </p:sp>
    </p:spTree>
    <p:extLst>
      <p:ext uri="{BB962C8B-B14F-4D97-AF65-F5344CB8AC3E}">
        <p14:creationId xmlns:p14="http://schemas.microsoft.com/office/powerpoint/2010/main" val="519495868"/>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a:xfrm>
            <a:off x="449263" y="239713"/>
            <a:ext cx="8229600" cy="668337"/>
          </a:xfrm>
        </p:spPr>
        <p:txBody>
          <a:bodyPr>
            <a:normAutofit fontScale="90000"/>
          </a:bodyPr>
          <a:lstStyle/>
          <a:p>
            <a:pPr eaLnBrk="1" hangingPunct="1"/>
            <a:r>
              <a:rPr smtClean="0"/>
              <a:t>Revolutionary change (1 of 2)</a:t>
            </a:r>
          </a:p>
        </p:txBody>
      </p:sp>
      <p:sp>
        <p:nvSpPr>
          <p:cNvPr id="22531" name="Content Placeholder 2"/>
          <p:cNvSpPr>
            <a:spLocks noGrp="1"/>
          </p:cNvSpPr>
          <p:nvPr>
            <p:ph idx="1"/>
          </p:nvPr>
        </p:nvSpPr>
        <p:spPr>
          <a:xfrm>
            <a:off x="500063" y="1316038"/>
            <a:ext cx="8229600" cy="4679950"/>
          </a:xfrm>
        </p:spPr>
        <p:txBody>
          <a:bodyPr rtlCol="0">
            <a:normAutofit/>
          </a:bodyPr>
          <a:lstStyle/>
          <a:p>
            <a:pPr marL="0" indent="0" eaLnBrk="1" fontAlgn="auto" hangingPunct="1">
              <a:spcAft>
                <a:spcPts val="0"/>
              </a:spcAft>
              <a:buFont typeface="Arial" charset="0"/>
              <a:buNone/>
              <a:defRPr/>
            </a:pPr>
            <a:r>
              <a:rPr lang="en-US" altLang="en-US" sz="3400" b="1" i="1" dirty="0" smtClean="0"/>
              <a:t>Revolutionary change </a:t>
            </a:r>
            <a:r>
              <a:rPr lang="en-US" altLang="en-US" sz="3400" dirty="0" smtClean="0"/>
              <a:t>differs from turnaround (or reconstruction) in two ways:</a:t>
            </a:r>
          </a:p>
          <a:p>
            <a:pPr marL="307975" indent="-307975" eaLnBrk="1" fontAlgn="auto" hangingPunct="1">
              <a:spcAft>
                <a:spcPts val="0"/>
              </a:spcAft>
              <a:defRPr/>
            </a:pPr>
            <a:r>
              <a:rPr lang="en-US" altLang="en-US" sz="3400" dirty="0" smtClean="0"/>
              <a:t>The need is not only for fast strategic change but also for </a:t>
            </a:r>
            <a:r>
              <a:rPr lang="en-US" altLang="en-US" sz="3400" b="1" i="1" dirty="0" smtClean="0"/>
              <a:t>deep cultural change</a:t>
            </a:r>
            <a:r>
              <a:rPr lang="en-US" altLang="en-US" sz="3400" dirty="0" smtClean="0"/>
              <a:t>.</a:t>
            </a:r>
          </a:p>
          <a:p>
            <a:pPr marL="327025" indent="-327025" eaLnBrk="1" fontAlgn="auto" hangingPunct="1">
              <a:spcAft>
                <a:spcPts val="0"/>
              </a:spcAft>
              <a:defRPr/>
            </a:pPr>
            <a:r>
              <a:rPr lang="en-US" altLang="en-US" sz="3400" dirty="0" smtClean="0"/>
              <a:t>The </a:t>
            </a:r>
            <a:r>
              <a:rPr lang="en-US" altLang="en-US" sz="3400" b="1" i="1" dirty="0" smtClean="0"/>
              <a:t>need for change is not as evident </a:t>
            </a:r>
            <a:r>
              <a:rPr lang="en-US" altLang="en-US" sz="3400" dirty="0" smtClean="0"/>
              <a:t>to people in the </a:t>
            </a:r>
            <a:r>
              <a:rPr lang="en-US" altLang="en-US" sz="3400" dirty="0" err="1" smtClean="0"/>
              <a:t>organisation</a:t>
            </a:r>
            <a:r>
              <a:rPr lang="en-US" altLang="en-US" sz="3400" dirty="0" smtClean="0"/>
              <a:t> or they have reasons to deny the need for change. </a:t>
            </a:r>
            <a:endParaRPr lang="en-GB" altLang="en-US" sz="3400" dirty="0" smtClean="0"/>
          </a:p>
        </p:txBody>
      </p:sp>
    </p:spTree>
    <p:extLst>
      <p:ext uri="{BB962C8B-B14F-4D97-AF65-F5344CB8AC3E}">
        <p14:creationId xmlns:p14="http://schemas.microsoft.com/office/powerpoint/2010/main" val="356079063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a:xfrm>
            <a:off x="447675" y="238125"/>
            <a:ext cx="8229600" cy="679450"/>
          </a:xfrm>
        </p:spPr>
        <p:txBody>
          <a:bodyPr>
            <a:normAutofit fontScale="90000"/>
          </a:bodyPr>
          <a:lstStyle/>
          <a:p>
            <a:pPr eaLnBrk="1" hangingPunct="1"/>
            <a:r>
              <a:rPr smtClean="0"/>
              <a:t>Revolutionary change (2 of 2)</a:t>
            </a:r>
          </a:p>
        </p:txBody>
      </p:sp>
      <p:sp>
        <p:nvSpPr>
          <p:cNvPr id="23555" name="Content Placeholder 2"/>
          <p:cNvSpPr>
            <a:spLocks noGrp="1"/>
          </p:cNvSpPr>
          <p:nvPr>
            <p:ph idx="1"/>
          </p:nvPr>
        </p:nvSpPr>
        <p:spPr>
          <a:xfrm>
            <a:off x="490538" y="1303338"/>
            <a:ext cx="8229600" cy="4679950"/>
          </a:xfrm>
        </p:spPr>
        <p:txBody>
          <a:bodyPr/>
          <a:lstStyle/>
          <a:p>
            <a:pPr marL="0" indent="0" eaLnBrk="1" hangingPunct="1">
              <a:buFont typeface="Arial" charset="0"/>
              <a:buNone/>
              <a:defRPr/>
            </a:pPr>
            <a:r>
              <a:rPr lang="en-US" altLang="en-US" sz="3600" dirty="0" smtClean="0"/>
              <a:t>Leading </a:t>
            </a:r>
            <a:r>
              <a:rPr lang="en-US" altLang="en-US" sz="3600" b="1" i="1" dirty="0" smtClean="0"/>
              <a:t>revolutionary change </a:t>
            </a:r>
            <a:r>
              <a:rPr lang="en-US" altLang="en-US" sz="3600" dirty="0" smtClean="0"/>
              <a:t>is likely to involve:</a:t>
            </a:r>
          </a:p>
          <a:p>
            <a:pPr marL="298450" indent="-298450" eaLnBrk="1" hangingPunct="1">
              <a:buFont typeface="Arial" charset="0"/>
              <a:buChar char="•"/>
              <a:defRPr/>
            </a:pPr>
            <a:r>
              <a:rPr lang="en-US" altLang="en-US" sz="3600" b="1" i="1" dirty="0" smtClean="0"/>
              <a:t>Clear strategic direction.</a:t>
            </a:r>
          </a:p>
          <a:p>
            <a:pPr marL="298450" indent="-298450" eaLnBrk="1" hangingPunct="1">
              <a:buFont typeface="Arial" charset="0"/>
              <a:buChar char="•"/>
              <a:defRPr/>
            </a:pPr>
            <a:r>
              <a:rPr lang="en-US" altLang="en-US" sz="3600" b="1" i="1" dirty="0" smtClean="0"/>
              <a:t>Top management changes.</a:t>
            </a:r>
          </a:p>
          <a:p>
            <a:pPr marL="298450" indent="-298450" eaLnBrk="1" hangingPunct="1">
              <a:buFont typeface="Arial" charset="0"/>
              <a:buChar char="•"/>
              <a:defRPr/>
            </a:pPr>
            <a:r>
              <a:rPr lang="en-US" altLang="en-US" sz="3600" b="1" i="1" dirty="0" smtClean="0"/>
              <a:t>Culture change.</a:t>
            </a:r>
          </a:p>
          <a:p>
            <a:pPr marL="298450" indent="-298450" eaLnBrk="1" hangingPunct="1">
              <a:buFont typeface="Arial" charset="0"/>
              <a:buChar char="•"/>
              <a:defRPr/>
            </a:pPr>
            <a:r>
              <a:rPr lang="en-US" altLang="en-US" sz="3600" b="1" i="1" dirty="0" smtClean="0"/>
              <a:t>Monitoring change.</a:t>
            </a:r>
            <a:endParaRPr lang="en-GB" altLang="en-US" sz="3600" b="1" dirty="0" smtClean="0"/>
          </a:p>
        </p:txBody>
      </p:sp>
    </p:spTree>
    <p:extLst>
      <p:ext uri="{BB962C8B-B14F-4D97-AF65-F5344CB8AC3E}">
        <p14:creationId xmlns:p14="http://schemas.microsoft.com/office/powerpoint/2010/main" val="35447427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a:xfrm>
            <a:off x="457200" y="111125"/>
            <a:ext cx="8229600" cy="922338"/>
          </a:xfrm>
        </p:spPr>
        <p:txBody>
          <a:bodyPr/>
          <a:lstStyle/>
          <a:p>
            <a:pPr eaLnBrk="1" hangingPunct="1"/>
            <a:r>
              <a:rPr smtClean="0"/>
              <a:t>Evolution</a:t>
            </a:r>
          </a:p>
        </p:txBody>
      </p:sp>
      <p:sp>
        <p:nvSpPr>
          <p:cNvPr id="24579" name="Content Placeholder 2"/>
          <p:cNvSpPr>
            <a:spLocks noGrp="1"/>
          </p:cNvSpPr>
          <p:nvPr>
            <p:ph idx="1"/>
          </p:nvPr>
        </p:nvSpPr>
        <p:spPr>
          <a:xfrm>
            <a:off x="496888" y="1298575"/>
            <a:ext cx="8229600" cy="4848225"/>
          </a:xfrm>
        </p:spPr>
        <p:txBody>
          <a:bodyPr>
            <a:normAutofit lnSpcReduction="10000"/>
          </a:bodyPr>
          <a:lstStyle/>
          <a:p>
            <a:pPr marL="0" indent="0" eaLnBrk="1" hangingPunct="1">
              <a:buFont typeface="Arial" charset="0"/>
              <a:buNone/>
              <a:defRPr/>
            </a:pPr>
            <a:r>
              <a:rPr lang="en-US" altLang="en-US" sz="3600" b="1" i="1" dirty="0" smtClean="0"/>
              <a:t>Evolution</a:t>
            </a:r>
            <a:r>
              <a:rPr lang="en-US" altLang="en-US" dirty="0" smtClean="0"/>
              <a:t> is change in strategy that results in transformation, but gradually. Arguably, this is the most challenging type of strategic change since it involves building on and exploiting existing strategic capabilities while also developing new strategic capabilities.</a:t>
            </a:r>
          </a:p>
          <a:p>
            <a:pPr eaLnBrk="1" hangingPunct="1">
              <a:buFont typeface="Arial" charset="0"/>
              <a:buNone/>
              <a:defRPr/>
            </a:pPr>
            <a:endParaRPr lang="en-US" altLang="en-US" sz="1000" dirty="0" smtClean="0"/>
          </a:p>
          <a:p>
            <a:pPr marL="0" indent="0" eaLnBrk="1" hangingPunct="1">
              <a:buFont typeface="Arial" charset="0"/>
              <a:buNone/>
              <a:defRPr/>
            </a:pPr>
            <a:r>
              <a:rPr lang="en-US" altLang="en-US" dirty="0" smtClean="0"/>
              <a:t>One approach is to cultivate </a:t>
            </a:r>
            <a:r>
              <a:rPr lang="en-US" altLang="en-US" sz="3600" b="1" i="1" dirty="0" err="1" smtClean="0"/>
              <a:t>organisational</a:t>
            </a:r>
            <a:r>
              <a:rPr lang="en-US" altLang="en-US" sz="3600" b="1" i="1" dirty="0" smtClean="0"/>
              <a:t> ambidexterity</a:t>
            </a:r>
            <a:r>
              <a:rPr lang="en-US" altLang="en-US" sz="3600" b="1" i="1" dirty="0" smtClean="0"/>
              <a:t>. Exploit existing capabilities and to search for new capabilities.</a:t>
            </a:r>
            <a:endParaRPr lang="en-GB" altLang="en-US" sz="3600" b="1" i="1" dirty="0" smtClean="0"/>
          </a:p>
        </p:txBody>
      </p:sp>
    </p:spTree>
    <p:extLst>
      <p:ext uri="{BB962C8B-B14F-4D97-AF65-F5344CB8AC3E}">
        <p14:creationId xmlns:p14="http://schemas.microsoft.com/office/powerpoint/2010/main" val="61242128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8"/>
          <p:cNvSpPr>
            <a:spLocks noGrp="1" noChangeArrowheads="1"/>
          </p:cNvSpPr>
          <p:nvPr>
            <p:ph type="title"/>
          </p:nvPr>
        </p:nvSpPr>
        <p:spPr>
          <a:xfrm>
            <a:off x="457200" y="87313"/>
            <a:ext cx="8229600" cy="965200"/>
          </a:xfrm>
        </p:spPr>
        <p:txBody>
          <a:bodyPr/>
          <a:lstStyle/>
          <a:p>
            <a:pPr eaLnBrk="1" hangingPunct="1"/>
            <a:r>
              <a:rPr lang="en-US" smtClean="0"/>
              <a:t>Levers for strategic change</a:t>
            </a:r>
          </a:p>
        </p:txBody>
      </p:sp>
      <p:sp>
        <p:nvSpPr>
          <p:cNvPr id="485379" name="AutoShape 3"/>
          <p:cNvSpPr>
            <a:spLocks noChangeArrowheads="1"/>
          </p:cNvSpPr>
          <p:nvPr/>
        </p:nvSpPr>
        <p:spPr bwMode="auto">
          <a:xfrm>
            <a:off x="1095375" y="1268413"/>
            <a:ext cx="7000875" cy="720725"/>
          </a:xfrm>
          <a:prstGeom prst="octagon">
            <a:avLst>
              <a:gd name="adj" fmla="val 29287"/>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algn="ctr" eaLnBrk="1" hangingPunct="1">
              <a:defRPr/>
            </a:pPr>
            <a:r>
              <a:rPr lang="en-US" altLang="en-US" sz="2400"/>
              <a:t>A compelling case for change</a:t>
            </a:r>
          </a:p>
        </p:txBody>
      </p:sp>
      <p:sp>
        <p:nvSpPr>
          <p:cNvPr id="485380" name="AutoShape 4"/>
          <p:cNvSpPr>
            <a:spLocks noChangeArrowheads="1"/>
          </p:cNvSpPr>
          <p:nvPr/>
        </p:nvSpPr>
        <p:spPr bwMode="auto">
          <a:xfrm>
            <a:off x="1095375" y="2205038"/>
            <a:ext cx="7000875" cy="792162"/>
          </a:xfrm>
          <a:prstGeom prst="octagon">
            <a:avLst>
              <a:gd name="adj" fmla="val 29287"/>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algn="ctr" eaLnBrk="1" hangingPunct="1">
              <a:defRPr/>
            </a:pPr>
            <a:r>
              <a:rPr lang="en-US" altLang="en-US" sz="2400"/>
              <a:t>Challenging the taken for granted</a:t>
            </a:r>
          </a:p>
        </p:txBody>
      </p:sp>
      <p:sp>
        <p:nvSpPr>
          <p:cNvPr id="485381" name="AutoShape 5"/>
          <p:cNvSpPr>
            <a:spLocks noChangeArrowheads="1"/>
          </p:cNvSpPr>
          <p:nvPr/>
        </p:nvSpPr>
        <p:spPr bwMode="auto">
          <a:xfrm>
            <a:off x="1095375" y="3213100"/>
            <a:ext cx="7000875" cy="773113"/>
          </a:xfrm>
          <a:prstGeom prst="octagon">
            <a:avLst>
              <a:gd name="adj" fmla="val 29287"/>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algn="ctr" eaLnBrk="1" hangingPunct="1">
              <a:defRPr/>
            </a:pPr>
            <a:r>
              <a:rPr lang="en-US" altLang="en-US" sz="2400"/>
              <a:t>Changing operational processes and routines</a:t>
            </a:r>
          </a:p>
        </p:txBody>
      </p:sp>
      <p:sp>
        <p:nvSpPr>
          <p:cNvPr id="485382" name="AutoShape 6"/>
          <p:cNvSpPr>
            <a:spLocks noChangeArrowheads="1"/>
          </p:cNvSpPr>
          <p:nvPr/>
        </p:nvSpPr>
        <p:spPr bwMode="auto">
          <a:xfrm>
            <a:off x="1042988" y="4149725"/>
            <a:ext cx="7000875" cy="719138"/>
          </a:xfrm>
          <a:prstGeom prst="octagon">
            <a:avLst>
              <a:gd name="adj" fmla="val 29287"/>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algn="ctr" eaLnBrk="1" hangingPunct="1">
              <a:defRPr/>
            </a:pPr>
            <a:r>
              <a:rPr lang="en-US" altLang="en-US" sz="2400" dirty="0"/>
              <a:t>Symbolic management</a:t>
            </a:r>
          </a:p>
        </p:txBody>
      </p:sp>
      <p:sp>
        <p:nvSpPr>
          <p:cNvPr id="485383" name="AutoShape 7"/>
          <p:cNvSpPr>
            <a:spLocks noChangeArrowheads="1"/>
          </p:cNvSpPr>
          <p:nvPr/>
        </p:nvSpPr>
        <p:spPr bwMode="auto">
          <a:xfrm>
            <a:off x="1047750" y="5013325"/>
            <a:ext cx="7096125" cy="719138"/>
          </a:xfrm>
          <a:prstGeom prst="octagon">
            <a:avLst>
              <a:gd name="adj" fmla="val 29287"/>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algn="ctr" eaLnBrk="1" hangingPunct="1">
              <a:defRPr/>
            </a:pPr>
            <a:r>
              <a:rPr lang="en-US" altLang="en-US" sz="2400"/>
              <a:t>Power and political systems</a:t>
            </a:r>
          </a:p>
        </p:txBody>
      </p:sp>
    </p:spTree>
    <p:extLst>
      <p:ext uri="{BB962C8B-B14F-4D97-AF65-F5344CB8AC3E}">
        <p14:creationId xmlns:p14="http://schemas.microsoft.com/office/powerpoint/2010/main" val="731463089"/>
      </p:ext>
    </p:extLst>
  </p:cSld>
  <p:clrMapOvr>
    <a:masterClrMapping/>
  </p:clrMapOvr>
  <p:transition>
    <p:cove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485379"/>
                                        </p:tgtEl>
                                        <p:attrNameLst>
                                          <p:attrName>style.visibility</p:attrName>
                                        </p:attrNameLst>
                                      </p:cBhvr>
                                      <p:to>
                                        <p:strVal val="visible"/>
                                      </p:to>
                                    </p:set>
                                    <p:animEffect transition="in" filter="blinds(horizontal)">
                                      <p:cBhvr>
                                        <p:cTn id="7" dur="500"/>
                                        <p:tgtEl>
                                          <p:spTgt spid="485379"/>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485380"/>
                                        </p:tgtEl>
                                        <p:attrNameLst>
                                          <p:attrName>style.visibility</p:attrName>
                                        </p:attrNameLst>
                                      </p:cBhvr>
                                      <p:to>
                                        <p:strVal val="visible"/>
                                      </p:to>
                                    </p:set>
                                    <p:animEffect transition="in" filter="blinds(horizontal)">
                                      <p:cBhvr>
                                        <p:cTn id="12" dur="500"/>
                                        <p:tgtEl>
                                          <p:spTgt spid="485380"/>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485381"/>
                                        </p:tgtEl>
                                        <p:attrNameLst>
                                          <p:attrName>style.visibility</p:attrName>
                                        </p:attrNameLst>
                                      </p:cBhvr>
                                      <p:to>
                                        <p:strVal val="visible"/>
                                      </p:to>
                                    </p:set>
                                    <p:animEffect transition="in" filter="blinds(horizontal)">
                                      <p:cBhvr>
                                        <p:cTn id="17" dur="500"/>
                                        <p:tgtEl>
                                          <p:spTgt spid="485381"/>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485382"/>
                                        </p:tgtEl>
                                        <p:attrNameLst>
                                          <p:attrName>style.visibility</p:attrName>
                                        </p:attrNameLst>
                                      </p:cBhvr>
                                      <p:to>
                                        <p:strVal val="visible"/>
                                      </p:to>
                                    </p:set>
                                    <p:animEffect transition="in" filter="blinds(horizontal)">
                                      <p:cBhvr>
                                        <p:cTn id="22" dur="500"/>
                                        <p:tgtEl>
                                          <p:spTgt spid="485382"/>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485383"/>
                                        </p:tgtEl>
                                        <p:attrNameLst>
                                          <p:attrName>style.visibility</p:attrName>
                                        </p:attrNameLst>
                                      </p:cBhvr>
                                      <p:to>
                                        <p:strVal val="visible"/>
                                      </p:to>
                                    </p:set>
                                    <p:animEffect transition="in" filter="blinds(horizontal)">
                                      <p:cBhvr>
                                        <p:cTn id="27" dur="500"/>
                                        <p:tgtEl>
                                          <p:spTgt spid="48538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5379" grpId="0" animBg="1"/>
      <p:bldP spid="485380" grpId="0" animBg="1"/>
      <p:bldP spid="485381" grpId="0" animBg="1"/>
      <p:bldP spid="485382" grpId="0" animBg="1"/>
      <p:bldP spid="485383" grpId="0" animBg="1"/>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a:xfrm>
            <a:off x="452438" y="330200"/>
            <a:ext cx="8229600" cy="919163"/>
          </a:xfrm>
        </p:spPr>
        <p:txBody>
          <a:bodyPr>
            <a:normAutofit fontScale="90000"/>
          </a:bodyPr>
          <a:lstStyle/>
          <a:p>
            <a:pPr eaLnBrk="1" hangingPunct="1"/>
            <a:r>
              <a:rPr lang="en-US" sz="3600" smtClean="0"/>
              <a:t>Changing operational processes and routines</a:t>
            </a:r>
            <a:endParaRPr sz="3600" smtClean="0"/>
          </a:p>
        </p:txBody>
      </p:sp>
      <p:sp>
        <p:nvSpPr>
          <p:cNvPr id="28675" name="Content Placeholder 2"/>
          <p:cNvSpPr>
            <a:spLocks noGrp="1"/>
          </p:cNvSpPr>
          <p:nvPr>
            <p:ph idx="1"/>
          </p:nvPr>
        </p:nvSpPr>
        <p:spPr>
          <a:xfrm>
            <a:off x="471488" y="1387475"/>
            <a:ext cx="8229600" cy="5065713"/>
          </a:xfrm>
        </p:spPr>
        <p:txBody>
          <a:bodyPr/>
          <a:lstStyle/>
          <a:p>
            <a:pPr marL="28575" indent="-28575" eaLnBrk="1" hangingPunct="1">
              <a:lnSpc>
                <a:spcPts val="3000"/>
              </a:lnSpc>
              <a:buFont typeface="Arial" charset="0"/>
              <a:buNone/>
              <a:defRPr/>
            </a:pPr>
            <a:r>
              <a:rPr lang="en-US" altLang="en-US" dirty="0" smtClean="0"/>
              <a:t>	</a:t>
            </a:r>
            <a:r>
              <a:rPr lang="en-US" altLang="en-US" sz="2800" dirty="0" smtClean="0"/>
              <a:t>The relationship between strategic change and day-to-day processes and routines is important to consider in three respects:</a:t>
            </a:r>
            <a:endParaRPr lang="en-US" altLang="en-US" dirty="0" smtClean="0"/>
          </a:p>
          <a:p>
            <a:pPr indent="-314325" eaLnBrk="1" hangingPunct="1">
              <a:lnSpc>
                <a:spcPts val="3000"/>
              </a:lnSpc>
              <a:buFont typeface="Arial" charset="0"/>
              <a:buChar char="•"/>
              <a:defRPr/>
            </a:pPr>
            <a:r>
              <a:rPr lang="en-US" altLang="en-US" sz="2800" b="1" i="1" dirty="0" smtClean="0"/>
              <a:t>Planning operational change – </a:t>
            </a:r>
            <a:r>
              <a:rPr lang="en-US" altLang="en-US" sz="2800" dirty="0" smtClean="0"/>
              <a:t>identify</a:t>
            </a:r>
            <a:r>
              <a:rPr lang="en-US" altLang="en-US" sz="2800" b="1" i="1" dirty="0" smtClean="0"/>
              <a:t> </a:t>
            </a:r>
            <a:r>
              <a:rPr lang="en-US" altLang="en-US" sz="2800" dirty="0" smtClean="0"/>
              <a:t>the</a:t>
            </a:r>
            <a:r>
              <a:rPr lang="en-US" altLang="en-US" sz="2800" b="1" i="1" dirty="0" smtClean="0"/>
              <a:t> </a:t>
            </a:r>
            <a:r>
              <a:rPr lang="en-US" altLang="en-US" sz="2800" dirty="0" smtClean="0"/>
              <a:t>key changes in the routines required to deliver the new strategy.</a:t>
            </a:r>
            <a:endParaRPr lang="en-US" altLang="en-US" sz="2800" b="1" i="1" dirty="0" smtClean="0"/>
          </a:p>
          <a:p>
            <a:pPr indent="-314325" eaLnBrk="1" hangingPunct="1">
              <a:lnSpc>
                <a:spcPts val="3000"/>
              </a:lnSpc>
              <a:buFont typeface="Arial" charset="0"/>
              <a:buChar char="•"/>
              <a:defRPr/>
            </a:pPr>
            <a:r>
              <a:rPr lang="en-US" altLang="en-US" sz="2800" b="1" i="1" dirty="0" smtClean="0"/>
              <a:t>Challenging operational assumptions – </a:t>
            </a:r>
            <a:r>
              <a:rPr lang="en-US" altLang="en-US" sz="2800" dirty="0" smtClean="0"/>
              <a:t>often taken-for-granted. It helps to involve people in the activities of changing.</a:t>
            </a:r>
            <a:endParaRPr lang="en-US" altLang="en-US" sz="2800" b="1" i="1" dirty="0" smtClean="0"/>
          </a:p>
          <a:p>
            <a:pPr indent="-314325" eaLnBrk="1" hangingPunct="1">
              <a:lnSpc>
                <a:spcPts val="3000"/>
              </a:lnSpc>
              <a:buFont typeface="Arial" charset="0"/>
              <a:buChar char="•"/>
              <a:defRPr/>
            </a:pPr>
            <a:r>
              <a:rPr lang="en-US" altLang="en-US" sz="2800" b="1" i="1" dirty="0" smtClean="0"/>
              <a:t>Bottom-up changes to routines – </a:t>
            </a:r>
            <a:r>
              <a:rPr lang="en-US" altLang="en-US" sz="2800" dirty="0" smtClean="0"/>
              <a:t>changes in routines may be planned, come about by trial and error or by on the job learning.</a:t>
            </a:r>
            <a:endParaRPr lang="en-GB" altLang="en-US" sz="2800" b="1" dirty="0" smtClean="0"/>
          </a:p>
        </p:txBody>
      </p:sp>
    </p:spTree>
    <p:extLst>
      <p:ext uri="{BB962C8B-B14F-4D97-AF65-F5344CB8AC3E}">
        <p14:creationId xmlns:p14="http://schemas.microsoft.com/office/powerpoint/2010/main" val="382844754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a:xfrm>
            <a:off x="452438" y="174625"/>
            <a:ext cx="8229600" cy="788988"/>
          </a:xfrm>
        </p:spPr>
        <p:txBody>
          <a:bodyPr/>
          <a:lstStyle/>
          <a:p>
            <a:pPr eaLnBrk="1" hangingPunct="1"/>
            <a:r>
              <a:rPr lang="en-US" smtClean="0"/>
              <a:t>Symbolic management</a:t>
            </a:r>
            <a:endParaRPr smtClean="0"/>
          </a:p>
        </p:txBody>
      </p:sp>
      <p:sp>
        <p:nvSpPr>
          <p:cNvPr id="29699" name="Content Placeholder 2"/>
          <p:cNvSpPr>
            <a:spLocks noGrp="1"/>
          </p:cNvSpPr>
          <p:nvPr>
            <p:ph idx="1"/>
          </p:nvPr>
        </p:nvSpPr>
        <p:spPr>
          <a:xfrm>
            <a:off x="501650" y="1331913"/>
            <a:ext cx="8478838" cy="5256212"/>
          </a:xfrm>
        </p:spPr>
        <p:txBody>
          <a:bodyPr/>
          <a:lstStyle/>
          <a:p>
            <a:pPr marL="0" indent="0" eaLnBrk="1" hangingPunct="1">
              <a:buFont typeface="Arial" charset="0"/>
              <a:buNone/>
              <a:defRPr/>
            </a:pPr>
            <a:r>
              <a:rPr lang="en-US" altLang="en-US" sz="3000" dirty="0" smtClean="0"/>
              <a:t>Change levers are not always of an overt, formal nature: they may also be symbolic.</a:t>
            </a:r>
          </a:p>
          <a:p>
            <a:pPr marL="0" indent="0" eaLnBrk="1" hangingPunct="1">
              <a:buFont typeface="Arial" charset="0"/>
              <a:buNone/>
              <a:defRPr/>
            </a:pPr>
            <a:r>
              <a:rPr lang="en-US" altLang="en-US" sz="3000" dirty="0" smtClean="0"/>
              <a:t>Changing symbols can help reshape beliefs and expectations. Three key aspects:</a:t>
            </a:r>
          </a:p>
          <a:p>
            <a:pPr marL="298450" indent="-298450" eaLnBrk="1" hangingPunct="1">
              <a:buFont typeface="Arial" charset="0"/>
              <a:buChar char="•"/>
              <a:defRPr/>
            </a:pPr>
            <a:r>
              <a:rPr lang="en-GB" altLang="en-US" sz="3000" b="1" i="1" dirty="0" smtClean="0"/>
              <a:t>Rituals –</a:t>
            </a:r>
            <a:r>
              <a:rPr lang="en-GB" altLang="en-US" sz="3000" dirty="0" smtClean="0"/>
              <a:t> see Table 15.3.</a:t>
            </a:r>
          </a:p>
          <a:p>
            <a:pPr marL="298450" indent="-298450" eaLnBrk="1" hangingPunct="1">
              <a:buFont typeface="Arial" charset="0"/>
              <a:buChar char="•"/>
              <a:defRPr/>
            </a:pPr>
            <a:r>
              <a:rPr lang="en-GB" altLang="en-US" sz="3000" b="1" i="1" dirty="0" smtClean="0"/>
              <a:t>Physical aspects –</a:t>
            </a:r>
            <a:r>
              <a:rPr lang="en-GB" altLang="en-US" sz="3000" dirty="0" smtClean="0"/>
              <a:t> locations, dress, offices.</a:t>
            </a:r>
          </a:p>
          <a:p>
            <a:pPr marL="298450" indent="-298450" eaLnBrk="1" hangingPunct="1">
              <a:buFont typeface="Arial" charset="0"/>
              <a:buChar char="•"/>
              <a:defRPr/>
            </a:pPr>
            <a:r>
              <a:rPr lang="en-GB" altLang="en-US" sz="3000" b="1" i="1" dirty="0" smtClean="0"/>
              <a:t>Behaviour of managers – </a:t>
            </a:r>
            <a:r>
              <a:rPr lang="en-US" altLang="en-US" sz="3000" dirty="0" smtClean="0"/>
              <a:t>the </a:t>
            </a:r>
            <a:r>
              <a:rPr lang="en-US" altLang="en-US" sz="3000" dirty="0" err="1" smtClean="0"/>
              <a:t>behaviour</a:t>
            </a:r>
            <a:r>
              <a:rPr lang="en-US" altLang="en-US" sz="3000" dirty="0" smtClean="0"/>
              <a:t> of change agents must be in line with change.</a:t>
            </a:r>
          </a:p>
          <a:p>
            <a:pPr marL="298450" indent="-298450" eaLnBrk="1" hangingPunct="1">
              <a:buFont typeface="Arial" charset="0"/>
              <a:buChar char="•"/>
              <a:defRPr/>
            </a:pPr>
            <a:r>
              <a:rPr lang="en-US" altLang="en-US" sz="3000" b="1" i="1" dirty="0" smtClean="0"/>
              <a:t>Language – </a:t>
            </a:r>
            <a:r>
              <a:rPr lang="en-US" altLang="en-US" sz="3000" dirty="0" smtClean="0"/>
              <a:t>can be used to </a:t>
            </a:r>
            <a:r>
              <a:rPr lang="en-US" altLang="en-US" sz="3000" dirty="0" err="1" smtClean="0"/>
              <a:t>galvanise</a:t>
            </a:r>
            <a:r>
              <a:rPr lang="en-US" altLang="en-US" sz="3000" dirty="0" smtClean="0"/>
              <a:t> the change or (unconsciously) deter it.</a:t>
            </a:r>
            <a:endParaRPr lang="en-GB" altLang="en-US" sz="3000" dirty="0" smtClean="0"/>
          </a:p>
        </p:txBody>
      </p:sp>
    </p:spTree>
    <p:extLst>
      <p:ext uri="{BB962C8B-B14F-4D97-AF65-F5344CB8AC3E}">
        <p14:creationId xmlns:p14="http://schemas.microsoft.com/office/powerpoint/2010/main" val="25704678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title"/>
          </p:nvPr>
        </p:nvSpPr>
        <p:spPr>
          <a:xfrm>
            <a:off x="250825" y="244475"/>
            <a:ext cx="8642350" cy="654050"/>
          </a:xfrm>
        </p:spPr>
        <p:txBody>
          <a:bodyPr>
            <a:normAutofit fontScale="90000"/>
          </a:bodyPr>
          <a:lstStyle/>
          <a:p>
            <a:pPr eaLnBrk="1" hangingPunct="1"/>
            <a:r>
              <a:rPr smtClean="0"/>
              <a:t>Political mechanisms in organisations</a:t>
            </a:r>
          </a:p>
        </p:txBody>
      </p:sp>
      <p:sp>
        <p:nvSpPr>
          <p:cNvPr id="31747" name="Content Placeholder 2"/>
          <p:cNvSpPr>
            <a:spLocks noGrp="1"/>
          </p:cNvSpPr>
          <p:nvPr>
            <p:ph idx="1"/>
          </p:nvPr>
        </p:nvSpPr>
        <p:spPr>
          <a:xfrm>
            <a:off x="500063" y="1320800"/>
            <a:ext cx="8229600" cy="4413250"/>
          </a:xfrm>
        </p:spPr>
        <p:txBody>
          <a:bodyPr>
            <a:normAutofit fontScale="92500"/>
          </a:bodyPr>
          <a:lstStyle/>
          <a:p>
            <a:pPr marL="0" indent="0" eaLnBrk="1" hangingPunct="1">
              <a:buFont typeface="Arial" charset="0"/>
              <a:buNone/>
              <a:defRPr/>
            </a:pPr>
            <a:r>
              <a:rPr lang="en-GB" altLang="en-US" dirty="0" smtClean="0"/>
              <a:t>Managing change from a political perspective can be achieved using various mechanisms:</a:t>
            </a:r>
          </a:p>
          <a:p>
            <a:pPr marL="298450" indent="-298450" eaLnBrk="1" hangingPunct="1">
              <a:buFont typeface="Arial" charset="0"/>
              <a:buChar char="•"/>
              <a:defRPr/>
            </a:pPr>
            <a:r>
              <a:rPr lang="en-GB" altLang="en-US" b="1" i="1" dirty="0" smtClean="0"/>
              <a:t>Control of resources</a:t>
            </a:r>
            <a:r>
              <a:rPr lang="en-GB" altLang="en-US" dirty="0" smtClean="0"/>
              <a:t>,</a:t>
            </a:r>
            <a:r>
              <a:rPr lang="en-GB" altLang="en-US" b="1" dirty="0" smtClean="0"/>
              <a:t> </a:t>
            </a:r>
            <a:r>
              <a:rPr lang="en-GB" altLang="en-US" b="1" i="1" dirty="0" smtClean="0"/>
              <a:t>expertise and information.</a:t>
            </a:r>
          </a:p>
          <a:p>
            <a:pPr marL="298450" indent="-298450" eaLnBrk="1" hangingPunct="1">
              <a:buFont typeface="Arial" charset="0"/>
              <a:buChar char="•"/>
              <a:defRPr/>
            </a:pPr>
            <a:r>
              <a:rPr lang="en-GB" altLang="en-US" b="1" i="1" dirty="0" smtClean="0"/>
              <a:t>Support and association with elites or stakeholders </a:t>
            </a:r>
            <a:r>
              <a:rPr lang="en-GB" altLang="en-US" dirty="0" smtClean="0"/>
              <a:t>(powerful and/or influential people).</a:t>
            </a:r>
          </a:p>
          <a:p>
            <a:pPr marL="298450" indent="-298450" eaLnBrk="1" hangingPunct="1">
              <a:buFont typeface="Arial" charset="0"/>
              <a:buChar char="•"/>
              <a:defRPr/>
            </a:pPr>
            <a:r>
              <a:rPr lang="en-GB" altLang="en-US" b="1" i="1" dirty="0" smtClean="0"/>
              <a:t>Building of alliances and networks</a:t>
            </a:r>
            <a:r>
              <a:rPr lang="en-GB" altLang="en-US" dirty="0" smtClean="0"/>
              <a:t>.</a:t>
            </a:r>
          </a:p>
          <a:p>
            <a:pPr marL="298450" indent="-288925" eaLnBrk="1" hangingPunct="1">
              <a:buFont typeface="Arial" charset="0"/>
              <a:buNone/>
              <a:defRPr/>
            </a:pPr>
            <a:r>
              <a:rPr lang="en-GB" altLang="en-US" dirty="0" smtClean="0"/>
              <a:t> </a:t>
            </a:r>
          </a:p>
        </p:txBody>
      </p:sp>
    </p:spTree>
    <p:extLst>
      <p:ext uri="{BB962C8B-B14F-4D97-AF65-F5344CB8AC3E}">
        <p14:creationId xmlns:p14="http://schemas.microsoft.com/office/powerpoint/2010/main" val="298793201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idx="4294967295"/>
          </p:nvPr>
        </p:nvSpPr>
        <p:spPr>
          <a:xfrm>
            <a:off x="447675" y="252413"/>
            <a:ext cx="8229600" cy="641350"/>
          </a:xfrm>
        </p:spPr>
        <p:txBody>
          <a:bodyPr>
            <a:normAutofit fontScale="90000"/>
          </a:bodyPr>
          <a:lstStyle/>
          <a:p>
            <a:pPr eaLnBrk="1" hangingPunct="1"/>
            <a:r>
              <a:rPr lang="en-GB" dirty="0" smtClean="0"/>
              <a:t>Key Points from Leadership and Change</a:t>
            </a:r>
            <a:endParaRPr dirty="0" smtClean="0"/>
          </a:p>
        </p:txBody>
      </p:sp>
      <p:sp>
        <p:nvSpPr>
          <p:cNvPr id="36867" name="Content Placeholder 2"/>
          <p:cNvSpPr>
            <a:spLocks noGrp="1"/>
          </p:cNvSpPr>
          <p:nvPr>
            <p:ph idx="4294967295"/>
          </p:nvPr>
        </p:nvSpPr>
        <p:spPr>
          <a:xfrm>
            <a:off x="506413" y="1379538"/>
            <a:ext cx="8251825" cy="5083175"/>
          </a:xfrm>
        </p:spPr>
        <p:txBody>
          <a:bodyPr/>
          <a:lstStyle/>
          <a:p>
            <a:pPr marL="0" indent="0" eaLnBrk="1" hangingPunct="1">
              <a:lnSpc>
                <a:spcPts val="3000"/>
              </a:lnSpc>
              <a:buFont typeface="Arial" charset="0"/>
              <a:buNone/>
              <a:defRPr/>
            </a:pPr>
            <a:r>
              <a:rPr lang="en-GB" altLang="en-US" sz="2800" dirty="0" smtClean="0"/>
              <a:t>Approaches, styles and means of change need to be tailored to the context of that change. </a:t>
            </a:r>
          </a:p>
          <a:p>
            <a:pPr marL="314325" indent="-314325" eaLnBrk="1" hangingPunct="1">
              <a:lnSpc>
                <a:spcPts val="3000"/>
              </a:lnSpc>
              <a:buFont typeface="Arial" charset="0"/>
              <a:buChar char="•"/>
              <a:defRPr/>
            </a:pPr>
            <a:r>
              <a:rPr lang="en-US" altLang="en-US" sz="2800" dirty="0" smtClean="0"/>
              <a:t>There are two main types of leadership style,</a:t>
            </a:r>
            <a:r>
              <a:rPr lang="en-US" altLang="en-US" sz="2800" i="1" dirty="0" smtClean="0"/>
              <a:t> </a:t>
            </a:r>
            <a:r>
              <a:rPr lang="en-US" altLang="en-US" sz="2800" b="1" i="1" dirty="0" smtClean="0"/>
              <a:t>transactional </a:t>
            </a:r>
            <a:r>
              <a:rPr lang="en-US" altLang="en-US" sz="2800" dirty="0" smtClean="0"/>
              <a:t>and</a:t>
            </a:r>
            <a:r>
              <a:rPr lang="en-US" altLang="en-US" sz="2800" i="1" dirty="0" smtClean="0"/>
              <a:t> </a:t>
            </a:r>
            <a:r>
              <a:rPr lang="en-US" altLang="en-US" sz="2800" b="1" i="1" dirty="0" smtClean="0"/>
              <a:t>transformational.</a:t>
            </a:r>
            <a:r>
              <a:rPr lang="en-US" altLang="en-US" sz="2800" i="1" dirty="0" smtClean="0"/>
              <a:t>  </a:t>
            </a:r>
          </a:p>
          <a:p>
            <a:pPr marL="314325" indent="-314325" eaLnBrk="1" hangingPunct="1">
              <a:lnSpc>
                <a:spcPts val="3000"/>
              </a:lnSpc>
              <a:buFont typeface="Arial" charset="0"/>
              <a:buChar char="•"/>
              <a:defRPr/>
            </a:pPr>
            <a:r>
              <a:rPr lang="en-US" altLang="en-US" sz="2800" dirty="0" smtClean="0"/>
              <a:t>The </a:t>
            </a:r>
            <a:r>
              <a:rPr lang="en-US" altLang="en-US" sz="2800" b="1" i="1" dirty="0" smtClean="0"/>
              <a:t>types of strategic change</a:t>
            </a:r>
            <a:r>
              <a:rPr lang="en-US" altLang="en-US" sz="2800" b="1" dirty="0" smtClean="0"/>
              <a:t> </a:t>
            </a:r>
            <a:r>
              <a:rPr lang="en-US" altLang="en-US" sz="2800" dirty="0" smtClean="0"/>
              <a:t>can be thought of </a:t>
            </a:r>
            <a:br>
              <a:rPr lang="en-US" altLang="en-US" sz="2800" dirty="0" smtClean="0"/>
            </a:br>
            <a:r>
              <a:rPr lang="en-US" altLang="en-US" sz="2800" dirty="0" smtClean="0"/>
              <a:t>in terms of the </a:t>
            </a:r>
            <a:r>
              <a:rPr lang="en-US" altLang="en-US" sz="2800" b="1" i="1" dirty="0" smtClean="0"/>
              <a:t>extent</a:t>
            </a:r>
            <a:r>
              <a:rPr lang="en-US" altLang="en-US" sz="2800" dirty="0" smtClean="0"/>
              <a:t> of change required and its </a:t>
            </a:r>
            <a:br>
              <a:rPr lang="en-US" altLang="en-US" sz="2800" dirty="0" smtClean="0"/>
            </a:br>
            <a:r>
              <a:rPr lang="en-US" altLang="en-US" sz="2800" b="1" i="1" dirty="0" smtClean="0"/>
              <a:t>urgency </a:t>
            </a:r>
            <a:r>
              <a:rPr lang="en-US" altLang="en-US" sz="2800" dirty="0" smtClean="0"/>
              <a:t>– whether it can be achieved through incremental change or requires immediate action</a:t>
            </a:r>
            <a:br>
              <a:rPr lang="en-US" altLang="en-US" sz="2800" dirty="0" smtClean="0"/>
            </a:br>
            <a:r>
              <a:rPr lang="en-US" altLang="en-US" sz="2800" dirty="0" smtClean="0"/>
              <a:t> (the ‘big bang’ approach).</a:t>
            </a:r>
            <a:endParaRPr lang="en-GB" altLang="en-US" sz="2800" dirty="0" smtClean="0"/>
          </a:p>
          <a:p>
            <a:pPr eaLnBrk="1" hangingPunct="1">
              <a:lnSpc>
                <a:spcPts val="3000"/>
              </a:lnSpc>
              <a:buFont typeface="Arial" charset="0"/>
              <a:buChar char="•"/>
              <a:defRPr/>
            </a:pPr>
            <a:endParaRPr lang="en-GB" altLang="en-US" sz="2700" dirty="0" smtClean="0"/>
          </a:p>
          <a:p>
            <a:pPr eaLnBrk="1" hangingPunct="1">
              <a:lnSpc>
                <a:spcPts val="3000"/>
              </a:lnSpc>
              <a:buFont typeface="Arial" charset="0"/>
              <a:buChar char="•"/>
              <a:defRPr/>
            </a:pPr>
            <a:endParaRPr lang="en-GB" altLang="en-US" sz="2700" i="1" dirty="0" smtClean="0"/>
          </a:p>
          <a:p>
            <a:pPr eaLnBrk="1" hangingPunct="1">
              <a:lnSpc>
                <a:spcPts val="3000"/>
              </a:lnSpc>
              <a:buFont typeface="Arial" charset="0"/>
              <a:buNone/>
              <a:defRPr/>
            </a:pPr>
            <a:endParaRPr lang="en-GB" altLang="en-US" sz="2700" dirty="0" smtClean="0"/>
          </a:p>
        </p:txBody>
      </p:sp>
    </p:spTree>
    <p:extLst>
      <p:ext uri="{BB962C8B-B14F-4D97-AF65-F5344CB8AC3E}">
        <p14:creationId xmlns:p14="http://schemas.microsoft.com/office/powerpoint/2010/main" val="2636746044"/>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idx="4294967295"/>
          </p:nvPr>
        </p:nvSpPr>
        <p:spPr>
          <a:xfrm>
            <a:off x="447675" y="252413"/>
            <a:ext cx="8229600" cy="641350"/>
          </a:xfrm>
        </p:spPr>
        <p:txBody>
          <a:bodyPr>
            <a:normAutofit fontScale="90000"/>
          </a:bodyPr>
          <a:lstStyle/>
          <a:p>
            <a:r>
              <a:rPr lang="en-GB" dirty="0" smtClean="0"/>
              <a:t>Key Points from Leadership and Change</a:t>
            </a:r>
            <a:endParaRPr dirty="0" smtClean="0"/>
          </a:p>
        </p:txBody>
      </p:sp>
      <p:sp>
        <p:nvSpPr>
          <p:cNvPr id="37891" name="Content Placeholder 2"/>
          <p:cNvSpPr>
            <a:spLocks noGrp="1"/>
          </p:cNvSpPr>
          <p:nvPr>
            <p:ph idx="1"/>
          </p:nvPr>
        </p:nvSpPr>
        <p:spPr>
          <a:xfrm>
            <a:off x="500063" y="1331913"/>
            <a:ext cx="8474075" cy="4338637"/>
          </a:xfrm>
        </p:spPr>
        <p:txBody>
          <a:bodyPr/>
          <a:lstStyle/>
          <a:p>
            <a:pPr marL="307975" indent="-307975" eaLnBrk="1" hangingPunct="1"/>
            <a:r>
              <a:rPr lang="en-US" altLang="en-US" sz="2800" smtClean="0"/>
              <a:t>The context for change can be analysed in terms of the </a:t>
            </a:r>
            <a:r>
              <a:rPr lang="en-US" altLang="en-US" sz="2800" b="1" i="1" smtClean="0"/>
              <a:t>change kaleidoscope </a:t>
            </a:r>
            <a:r>
              <a:rPr lang="en-US" altLang="en-US" sz="2800" smtClean="0"/>
              <a:t>and </a:t>
            </a:r>
            <a:r>
              <a:rPr lang="en-US" altLang="en-US" sz="2800" b="1" i="1" smtClean="0"/>
              <a:t>forcefield analysis</a:t>
            </a:r>
            <a:r>
              <a:rPr lang="en-US" altLang="en-US" sz="2800" smtClean="0"/>
              <a:t>.</a:t>
            </a:r>
            <a:endParaRPr lang="en-GB" altLang="en-US" sz="2800" smtClean="0"/>
          </a:p>
          <a:p>
            <a:pPr marL="307975" indent="-307975" eaLnBrk="1" hangingPunct="1"/>
            <a:r>
              <a:rPr lang="en-US" altLang="en-US" sz="2800" b="1" i="1" smtClean="0"/>
              <a:t>Levers</a:t>
            </a:r>
            <a:r>
              <a:rPr lang="en-US" altLang="en-US" sz="2800" smtClean="0"/>
              <a:t> for managing strategic change include building </a:t>
            </a:r>
            <a:br>
              <a:rPr lang="en-US" altLang="en-US" sz="2800" smtClean="0"/>
            </a:br>
            <a:r>
              <a:rPr lang="en-US" altLang="en-US" sz="2800" smtClean="0"/>
              <a:t>a compelling case for change, challenging the taken for granted, changing operational processes, routines and symbols, political processes, timing and quick wins.</a:t>
            </a:r>
            <a:endParaRPr lang="en-GB" altLang="en-US" sz="2800" smtClean="0"/>
          </a:p>
        </p:txBody>
      </p:sp>
    </p:spTree>
    <p:extLst>
      <p:ext uri="{BB962C8B-B14F-4D97-AF65-F5344CB8AC3E}">
        <p14:creationId xmlns:p14="http://schemas.microsoft.com/office/powerpoint/2010/main" val="1617305410"/>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343</TotalTime>
  <Words>2030</Words>
  <Application>Microsoft Office PowerPoint</Application>
  <PresentationFormat>On-screen Show (4:3)</PresentationFormat>
  <Paragraphs>311</Paragraphs>
  <Slides>53</Slides>
  <Notes>52</Notes>
  <HiddenSlides>0</HiddenSlides>
  <MMClips>0</MMClips>
  <ScaleCrop>false</ScaleCrop>
  <HeadingPairs>
    <vt:vector size="4" baseType="variant">
      <vt:variant>
        <vt:lpstr>Theme</vt:lpstr>
      </vt:variant>
      <vt:variant>
        <vt:i4>1</vt:i4>
      </vt:variant>
      <vt:variant>
        <vt:lpstr>Slide Titles</vt:lpstr>
      </vt:variant>
      <vt:variant>
        <vt:i4>53</vt:i4>
      </vt:variant>
    </vt:vector>
  </HeadingPairs>
  <TitlesOfParts>
    <vt:vector size="54" baseType="lpstr">
      <vt:lpstr>Office Theme</vt:lpstr>
      <vt:lpstr>Learning outcomes</vt:lpstr>
      <vt:lpstr>Organisational culture</vt:lpstr>
      <vt:lpstr>Culture in four layers</vt:lpstr>
      <vt:lpstr>The paradigm</vt:lpstr>
      <vt:lpstr>Culture’s influence on strategy </vt:lpstr>
      <vt:lpstr>Culture’s influence on strategy </vt:lpstr>
      <vt:lpstr>The cultural web (1 of 7)</vt:lpstr>
      <vt:lpstr>PowerPoint Presentation</vt:lpstr>
      <vt:lpstr>The cultural web (2 of 7) Rituals and routines</vt:lpstr>
      <vt:lpstr>The cultural web (3 of 7)  Stories</vt:lpstr>
      <vt:lpstr>The cultural web (4 of 7)  Symbols</vt:lpstr>
      <vt:lpstr>The cultural web (5 of 7) Power structures</vt:lpstr>
      <vt:lpstr>The cultural web (6 of 7)  Organisational structures</vt:lpstr>
      <vt:lpstr>The cultural web (7 of 7)  Control systems</vt:lpstr>
      <vt:lpstr> The Cultural Web of the Law Firm – Useful Questions </vt:lpstr>
      <vt:lpstr>Undertaking cultural analysis</vt:lpstr>
      <vt:lpstr>Strategic drift (1 of 2)</vt:lpstr>
      <vt:lpstr>PowerPoint Presentation</vt:lpstr>
      <vt:lpstr>Incremental strategic change </vt:lpstr>
      <vt:lpstr>The tendency towards  strategic drift (1 of 2)</vt:lpstr>
      <vt:lpstr>The tendency towards  strategic drift (2 of 2)</vt:lpstr>
      <vt:lpstr>A period of flux</vt:lpstr>
      <vt:lpstr>Transformational change or death</vt:lpstr>
      <vt:lpstr>Key Points From Culture</vt:lpstr>
      <vt:lpstr>PowerPoint Presentation</vt:lpstr>
      <vt:lpstr>Who are the stakeholders?</vt:lpstr>
      <vt:lpstr>Types of stakeholder</vt:lpstr>
      <vt:lpstr>Stakeholder mapping</vt:lpstr>
      <vt:lpstr>PowerPoint Presentation</vt:lpstr>
      <vt:lpstr>Stakeholder mapping issues</vt:lpstr>
      <vt:lpstr>Key Points Stakeholder Management</vt:lpstr>
      <vt:lpstr>Key Points Stakeholder Management </vt:lpstr>
      <vt:lpstr>Managing change The Role of Leaders– Key issues</vt:lpstr>
      <vt:lpstr>Strategic leadership roles</vt:lpstr>
      <vt:lpstr>Leadership styles</vt:lpstr>
      <vt:lpstr>Diagnosing the change context</vt:lpstr>
      <vt:lpstr>The change kaleidoscope</vt:lpstr>
      <vt:lpstr>Styles of change leadership according to organisational capability and readiness</vt:lpstr>
      <vt:lpstr>Forcefield analysis (1 of 2)</vt:lpstr>
      <vt:lpstr>Forcefield analysis (2 of 2)</vt:lpstr>
      <vt:lpstr>A forcefield analysis for devolving strategy (See Illustration 15.3)</vt:lpstr>
      <vt:lpstr>PowerPoint Presentation</vt:lpstr>
      <vt:lpstr>Types of strategic change</vt:lpstr>
      <vt:lpstr>Turnaround strategy</vt:lpstr>
      <vt:lpstr>Revolutionary change (1 of 2)</vt:lpstr>
      <vt:lpstr>Revolutionary change (2 of 2)</vt:lpstr>
      <vt:lpstr>Evolution</vt:lpstr>
      <vt:lpstr>Levers for strategic change</vt:lpstr>
      <vt:lpstr>Changing operational processes and routines</vt:lpstr>
      <vt:lpstr>Symbolic management</vt:lpstr>
      <vt:lpstr>Political mechanisms in organisations</vt:lpstr>
      <vt:lpstr>Key Points from Leadership and Change</vt:lpstr>
      <vt:lpstr>Key Points from Leadership and Change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Learning outcomes</dc:title>
  <dc:creator>T</dc:creator>
  <cp:lastModifiedBy>T</cp:lastModifiedBy>
  <cp:revision>15</cp:revision>
  <dcterms:created xsi:type="dcterms:W3CDTF">2019-04-03T19:06:46Z</dcterms:created>
  <dcterms:modified xsi:type="dcterms:W3CDTF">2019-04-04T00:50:40Z</dcterms:modified>
</cp:coreProperties>
</file>