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3" r:id="rId4"/>
  </p:sldMasterIdLst>
  <p:notesMasterIdLst>
    <p:notesMasterId r:id="rId20"/>
  </p:notesMasterIdLst>
  <p:handoutMasterIdLst>
    <p:handoutMasterId r:id="rId21"/>
  </p:handout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4A16D5-FB18-4A04-AEA3-4759029E0DB3}" v="42" dt="2026-07-16T19:00:44.2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0"/>
  </p:normalViewPr>
  <p:slideViewPr>
    <p:cSldViewPr showGuides="1">
      <p:cViewPr varScale="1">
        <p:scale>
          <a:sx n="47" d="100"/>
          <a:sy n="47" d="100"/>
        </p:scale>
        <p:origin x="1046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902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502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762001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10963656" cy="43434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1400"/>
            </a:lvl1pPr>
            <a:lvl2pPr>
              <a:lnSpc>
                <a:spcPct val="100000"/>
              </a:lnSpc>
              <a:defRPr sz="14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AC2C24E-B95E-481D-968E-0BDCFC72F656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1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AC1F45-7001-8B9F-DFF6-7AB9BDFFEEB2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4C7D192-E835-0A48-0A40-F45D83E2583F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FB376E1-8198-EB00-587E-C647BCF364D4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F94599F-6DE1-A082-E9E1-D732956078A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/>
          <a:p>
            <a:fld id="{1415DC98-F527-4737-A5B9-3597210FA2F7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649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1C10CD-8205-284F-2921-9485E7A98F0D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5DFD7E-DC78-4573-96D7-845D38E0273E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CC10B5-4890-B43F-DE24-5200F4E75EEB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5586E6-D520-6A63-5060-BF06C136BEF5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188889-44B4-42BD-84DC-2D1A93FD44C7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9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3" cy="36576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1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B29E-E91D-4BC9-BE3F-394F6FDC9AC7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62DADE-FB83-6BD4-1D72-E22F0783A67E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7CD6A0-64A5-5058-DFD2-8DD1FAF7BEEB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8E4321-3109-17F5-C530-4108033F07F5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AAD0450-E765-A0E1-7C56-37246411FDD0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3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05E2B5C-398A-3F2F-4BCC-FFF94D44632F}"/>
              </a:ext>
            </a:extLst>
          </p:cNvPr>
          <p:cNvSpPr/>
          <p:nvPr/>
        </p:nvSpPr>
        <p:spPr>
          <a:xfrm>
            <a:off x="11250895" y="5407944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2897460-3A7D-EC5C-76B9-2725193E10AF}"/>
              </a:ext>
            </a:extLst>
          </p:cNvPr>
          <p:cNvSpPr/>
          <p:nvPr/>
        </p:nvSpPr>
        <p:spPr>
          <a:xfrm>
            <a:off x="685800" y="5758439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2E741-698E-A2B8-7BD5-9DE89C610C2F}"/>
              </a:ext>
            </a:extLst>
          </p:cNvPr>
          <p:cNvSpPr/>
          <p:nvPr/>
        </p:nvSpPr>
        <p:spPr>
          <a:xfrm>
            <a:off x="10998565" y="5490376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A04551B-2E70-1734-DA15-F26ABEC9D9D0}"/>
              </a:ext>
            </a:extLst>
          </p:cNvPr>
          <p:cNvSpPr/>
          <p:nvPr/>
        </p:nvSpPr>
        <p:spPr>
          <a:xfrm>
            <a:off x="10976145" y="5490381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408358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045390" cy="40835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AD7DA-2107-4637-8C8D-3B775970879B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66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94DE839-4377-D8CF-B2A4-D0C3E0F49821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5E5478-C025-8AD6-B7FE-E95C356E887C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EF54C8-1B9C-18F9-4647-D96F1A37BC05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B42D9-101B-9822-0BAF-F80E962BB4CD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6401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4597AFA7-1C4B-4AAF-9FD8-61D1DA4C999A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6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C2E340-F7F3-5093-0E0A-41015057E720}"/>
              </a:ext>
            </a:extLst>
          </p:cNvPr>
          <p:cNvCxnSpPr/>
          <p:nvPr userDrawn="1"/>
        </p:nvCxnSpPr>
        <p:spPr>
          <a:xfrm>
            <a:off x="5191026" y="2362200"/>
            <a:ext cx="6391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026" y="685807"/>
            <a:ext cx="6391374" cy="1372001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729" y="2743204"/>
            <a:ext cx="6395573" cy="3428989"/>
          </a:xfrm>
        </p:spPr>
        <p:txBody>
          <a:bodyPr>
            <a:noAutofit/>
          </a:bodyPr>
          <a:lstStyle>
            <a:lvl1pPr>
              <a:defRPr sz="14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91026" y="6343825"/>
            <a:ext cx="33649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F7DF4-8BE0-4832-9230-78DDDEC4B6DD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893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>
            <a:noAutofit/>
          </a:bodyPr>
          <a:lstStyle/>
          <a:p>
            <a:fld id="{C1166B1E-1AFA-4A7F-9646-409FBAA0A887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36223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7/16/2026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1" y="2880360"/>
            <a:ext cx="3363259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</p:spPr>
        <p:txBody>
          <a:bodyPr>
            <a:noAutofit/>
          </a:bodyPr>
          <a:lstStyle/>
          <a:p>
            <a:fld id="{AA28231D-ABE1-4859-B037-5D42FA8F4858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447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64763" cy="142679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5580E71-5349-7975-EE00-1D48FBB455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599" y="2514600"/>
            <a:ext cx="4564763" cy="363659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90060" y="685800"/>
            <a:ext cx="5792341" cy="5465398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E3ED234F-BBE0-48A3-AC31-D10A1F3BC187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622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979D7E7-81D7-BD45-ADEC-E83F7EF73EC8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6EAAA-843B-4F5B-47BF-3A0B75B59A45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5A4CCB8-341A-D7B3-2B2F-C6943129C281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1B2662-9528-65C6-986B-EA4135BF4CA6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10972800" cy="451452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B608D6C-D0F1-479F-911E-8569D2F1ED15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12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0572EAA-9C03-6737-7961-89F7D9E127AC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D2A1F66-1FB1-8357-178D-CB1C0F8B7E56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D8E75-63C0-8CE8-7E5A-37E4E429140F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F1B2A2-FEB2-CC42-0F0F-71CD13535424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85800"/>
            <a:ext cx="10972800" cy="45720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BCFCC67-CBC1-48BE-A467-33E284003C9C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551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965960"/>
            <a:ext cx="5074920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70969" y="1965960"/>
            <a:ext cx="5075237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8CAF44C-1683-44E3-97C5-DF51C69BF7AA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439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7/16/2026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0C8FE45-F91B-4375-B362-4DC6F9A2A304}" type="datetime1">
              <a:rPr lang="en-US" smtClean="0"/>
              <a:t>7/16/2026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901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7/16/2026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10972800" cy="274319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07EC6D5-3C89-D412-4A74-4DD843571D29}"/>
              </a:ext>
            </a:extLst>
          </p:cNvPr>
          <p:cNvCxnSpPr/>
          <p:nvPr userDrawn="1"/>
        </p:nvCxnSpPr>
        <p:spPr>
          <a:xfrm>
            <a:off x="621792" y="2895600"/>
            <a:ext cx="10963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95FFA61-E651-4E50-A159-710A5ED7E6FE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20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AB975A1-C2E9-D1D4-3C6F-7296B13798B1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243F218-F67B-B464-9035-A6AA389E6224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F0E05A-E796-C1AE-DCB2-706459874FC1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863187-9C01-45D7-5737-0DEACAA80C83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8226424" cy="3725056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7" y="4572000"/>
            <a:ext cx="8226424" cy="1608008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800"/>
            </a:lvl2pPr>
            <a:lvl3pPr marL="457200" indent="0">
              <a:buNone/>
              <a:defRPr sz="1800"/>
            </a:lvl3pPr>
            <a:lvl4pPr marL="685800" indent="0">
              <a:buNone/>
              <a:defRPr sz="1800"/>
            </a:lvl4pPr>
            <a:lvl5pPr marL="914400" indent="0"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8E9E0D87-B7D0-4C2E-BAD1-97A555313A20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3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9"/>
            <a:ext cx="10963655" cy="9144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00200"/>
            <a:ext cx="10963656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9814657-813A-4D7B-A2F8-E573BA1645D3}" type="datetime1">
              <a:rPr lang="en-US" smtClean="0"/>
              <a:t>7/16/2026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94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15" r:id="rId2"/>
    <p:sldLayoutId id="2147484114" r:id="rId3"/>
    <p:sldLayoutId id="2147484116" r:id="rId4"/>
    <p:sldLayoutId id="2147484117" r:id="rId5"/>
    <p:sldLayoutId id="2147484118" r:id="rId6"/>
    <p:sldLayoutId id="2147484120" r:id="rId7"/>
    <p:sldLayoutId id="2147484121" r:id="rId8"/>
    <p:sldLayoutId id="2147484122" r:id="rId9"/>
    <p:sldLayoutId id="2147484169" r:id="rId10"/>
    <p:sldLayoutId id="2147484124" r:id="rId11"/>
    <p:sldLayoutId id="2147484125" r:id="rId12"/>
    <p:sldLayoutId id="2147484126" r:id="rId13"/>
    <p:sldLayoutId id="2147484127" r:id="rId14"/>
    <p:sldLayoutId id="2147484128" r:id="rId15"/>
    <p:sldLayoutId id="2147484129" r:id="rId16"/>
    <p:sldLayoutId id="2147484130" r:id="rId17"/>
    <p:sldLayoutId id="2147484131" r:id="rId18"/>
    <p:sldLayoutId id="2147484132" r:id="rId19"/>
    <p:sldLayoutId id="2147484133" r:id="rId20"/>
    <p:sldLayoutId id="2147484134" r:id="rId21"/>
    <p:sldLayoutId id="2147484135" r:id="rId22"/>
    <p:sldLayoutId id="2147484136" r:id="rId23"/>
    <p:sldLayoutId id="2147484137" r:id="rId24"/>
    <p:sldLayoutId id="2147484138" r:id="rId25"/>
    <p:sldLayoutId id="2147484139" r:id="rId26"/>
    <p:sldLayoutId id="2147484140" r:id="rId27"/>
    <p:sldLayoutId id="2147484141" r:id="rId28"/>
    <p:sldLayoutId id="2147484142" r:id="rId29"/>
    <p:sldLayoutId id="2147484143" r:id="rId30"/>
    <p:sldLayoutId id="2147484144" r:id="rId31"/>
    <p:sldLayoutId id="2147484145" r:id="rId32"/>
    <p:sldLayoutId id="2147484146" r:id="rId33"/>
    <p:sldLayoutId id="2147484147" r:id="rId34"/>
    <p:sldLayoutId id="2147484148" r:id="rId35"/>
    <p:sldLayoutId id="2147484149" r:id="rId36"/>
    <p:sldLayoutId id="2147484150" r:id="rId37"/>
    <p:sldLayoutId id="2147484152" r:id="rId38"/>
    <p:sldLayoutId id="2147484153" r:id="rId39"/>
    <p:sldLayoutId id="2147484157" r:id="rId40"/>
    <p:sldLayoutId id="2147484158" r:id="rId41"/>
    <p:sldLayoutId id="2147484159" r:id="rId42"/>
    <p:sldLayoutId id="2147484160" r:id="rId43"/>
    <p:sldLayoutId id="2147484161" r:id="rId44"/>
    <p:sldLayoutId id="2147484162" r:id="rId45"/>
    <p:sldLayoutId id="2147484163" r:id="rId46"/>
    <p:sldLayoutId id="2147484164" r:id="rId47"/>
    <p:sldLayoutId id="2147484165" r:id="rId48"/>
    <p:sldLayoutId id="2147484166" r:id="rId49"/>
    <p:sldLayoutId id="2147484167" r:id="rId50"/>
    <p:sldLayoutId id="2147484168" r:id="rId5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i="0" kern="1200" cap="all" spc="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2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>
          <p15:clr>
            <a:srgbClr val="F26B43"/>
          </p15:clr>
        </p15:guide>
        <p15:guide id="28" pos="3840">
          <p15:clr>
            <a:srgbClr val="F26B43"/>
          </p15:clr>
        </p15:guide>
        <p15:guide id="29" pos="7296">
          <p15:clr>
            <a:srgbClr val="F26B43"/>
          </p15:clr>
        </p15:guide>
        <p15:guide id="3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7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7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copd-commissioning-strategies-resources/" TargetMode="External"/><Relationship Id="rId2" Type="http://schemas.openxmlformats.org/officeDocument/2006/relationships/hyperlink" Target="https://ppahs.org/for-patients/respiratory/?gad_source=1&amp;gad_campaignid=20240419353&amp;gbraid=0AAAAAo5iSn3_btbdP1dFm-0S3Z5nStlz6&amp;gclid=CjwKCAjwxb7RBhA5EiwAQ-AAdDU02NfCku4qgbDw_2FHRLxIf5txPBXD6XCZDAd_QymV01O2e5UHFBoC3YYQAvD_Bw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sthmaandlung.org.uk/conditions/copd-chronic-obstructive-pulmonary-disea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1087016"/>
          </a:xfrm>
        </p:spPr>
        <p:txBody>
          <a:bodyPr>
            <a:noAutofit/>
          </a:bodyPr>
          <a:lstStyle/>
          <a:p>
            <a:r>
              <a:rPr lang="en-US" dirty="0"/>
              <a:t>Introduction to Physiology</a:t>
            </a:r>
            <a:br>
              <a:rPr lang="en-US" dirty="0"/>
            </a:br>
            <a:endParaRPr lang="en-US" dirty="0"/>
          </a:p>
        </p:txBody>
      </p:sp>
      <p:sp>
        <p:nvSpPr>
          <p:cNvPr id="2" name="Subtitle 3">
            <a:extLst>
              <a:ext uri="{FF2B5EF4-FFF2-40B4-BE49-F238E27FC236}">
                <a16:creationId xmlns:a16="http://schemas.microsoft.com/office/drawing/2014/main" id="{2FCC2B09-CB84-78C7-8E64-8D4B68E5CD28}"/>
              </a:ext>
            </a:extLst>
          </p:cNvPr>
          <p:cNvSpPr txBox="1">
            <a:spLocks/>
          </p:cNvSpPr>
          <p:nvPr/>
        </p:nvSpPr>
        <p:spPr>
          <a:xfrm>
            <a:off x="761998" y="5579402"/>
            <a:ext cx="9906001" cy="745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1800" b="0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Sunny Nosa Umweni - 2435110	Component 2 Presentation – Module Code: BMHP5023	</a:t>
            </a:r>
          </a:p>
          <a:p>
            <a:r>
              <a:rPr lang="en-GB" dirty="0"/>
              <a:t>Submission date: 19/07/26 		PowerPoint with voice-over		Lecturer: Robert </a:t>
            </a:r>
            <a:r>
              <a:rPr lang="en-GB" dirty="0" err="1"/>
              <a:t>Nartowski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CAFF69E-19D0-AD9A-DF04-10C7915119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F5A5D-888B-F354-B4BB-C354367E3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47" y="1040835"/>
            <a:ext cx="10963655" cy="762001"/>
          </a:xfrm>
        </p:spPr>
        <p:txBody>
          <a:bodyPr/>
          <a:lstStyle/>
          <a:p>
            <a:r>
              <a:rPr lang="en-GB" dirty="0"/>
              <a:t>Introduction – CHRONIC RESPIRATORY DISEASE (CRD)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955AC-A9FF-DD76-7E05-EB9B7BC3B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Chronic respiratory disease (CRD) affects the airway and other structures of the lungs. The most common lung diseases are asthma. COPD and pulmonary hypertension. In this presentation, I will be focusing on COPD.</a:t>
            </a:r>
          </a:p>
          <a:p>
            <a:r>
              <a:rPr lang="en-GB" sz="2000" b="1" dirty="0"/>
              <a:t>What is COPD?</a:t>
            </a:r>
          </a:p>
          <a:p>
            <a:r>
              <a:rPr lang="en-GB" sz="1800" dirty="0"/>
              <a:t>COPD is a chronic breathing disorder characterised by chronic airflow obstacles due to airway and/or alveolar abnormalities.</a:t>
            </a:r>
          </a:p>
          <a:p>
            <a:r>
              <a:rPr lang="en-GB" sz="1800" dirty="0"/>
              <a:t>Main conditions include: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Chronic bronchitis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Emphysema</a:t>
            </a:r>
          </a:p>
          <a:p>
            <a:r>
              <a:rPr lang="en-GB" sz="1800" dirty="0"/>
              <a:t>Key symptoms: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Breathlessness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Chronic cough </a:t>
            </a:r>
          </a:p>
          <a:p>
            <a:r>
              <a:rPr lang="en-GB" sz="1800" dirty="0"/>
              <a:t>(Physician-Patient Alliance for Health &amp; Safety, 2022)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7F44FF-5AD6-1005-469A-8896BA1F4CAE}"/>
              </a:ext>
            </a:extLst>
          </p:cNvPr>
          <p:cNvSpPr txBox="1"/>
          <p:nvPr/>
        </p:nvSpPr>
        <p:spPr>
          <a:xfrm>
            <a:off x="6528048" y="5517232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Excess mucus production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Wheezing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Fatigue</a:t>
            </a:r>
          </a:p>
        </p:txBody>
      </p:sp>
      <p:pic>
        <p:nvPicPr>
          <p:cNvPr id="12" name="Audio 10">
            <a:hlinkClick r:id="" action="ppaction://media"/>
            <a:extLst>
              <a:ext uri="{FF2B5EF4-FFF2-40B4-BE49-F238E27FC236}">
                <a16:creationId xmlns:a16="http://schemas.microsoft.com/office/drawing/2014/main" id="{53F4AC78-D173-D20E-906B-B199F6E477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021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07"/>
    </mc:Choice>
    <mc:Fallback xmlns="">
      <p:transition spd="slow" advTm="47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ACF20-2E47-CF64-5F40-4585E21AC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D0593-45E2-4E4B-D662-6CA865765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5123313" cy="4343400"/>
          </a:xfrm>
        </p:spPr>
        <p:txBody>
          <a:bodyPr/>
          <a:lstStyle/>
          <a:p>
            <a:r>
              <a:rPr lang="en-GB" sz="1800" dirty="0"/>
              <a:t>Patient information:</a:t>
            </a:r>
          </a:p>
          <a:p>
            <a:r>
              <a:rPr lang="en-GB" sz="1800" dirty="0"/>
              <a:t>Name: Mr K</a:t>
            </a:r>
          </a:p>
          <a:p>
            <a:r>
              <a:rPr lang="en-GB" sz="1800" dirty="0"/>
              <a:t>Age: 68 years old </a:t>
            </a:r>
          </a:p>
          <a:p>
            <a:r>
              <a:rPr lang="en-GB" sz="1800" dirty="0"/>
              <a:t>Gender: Male </a:t>
            </a:r>
          </a:p>
          <a:p>
            <a:r>
              <a:rPr lang="en-GB" sz="1800" dirty="0"/>
              <a:t>Ethnicity: White British</a:t>
            </a:r>
          </a:p>
          <a:p>
            <a:r>
              <a:rPr lang="en-GB" sz="1800" dirty="0"/>
              <a:t>Living Situation: Lives alone in a council flat</a:t>
            </a:r>
          </a:p>
          <a:p>
            <a:r>
              <a:rPr lang="en-GB" sz="1800" dirty="0"/>
              <a:t>Occupation: Retired factory worker</a:t>
            </a:r>
          </a:p>
          <a:p>
            <a:r>
              <a:rPr lang="en-GB" sz="1800" dirty="0"/>
              <a:t>Medical History: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COPD was diagnosed 8 years ago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Hypertension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Previous chest infections</a:t>
            </a:r>
          </a:p>
          <a:p>
            <a:endParaRPr lang="en-GB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F4D818-39C9-A799-E974-39BD74CE4C69}"/>
              </a:ext>
            </a:extLst>
          </p:cNvPr>
          <p:cNvSpPr txBox="1"/>
          <p:nvPr/>
        </p:nvSpPr>
        <p:spPr>
          <a:xfrm>
            <a:off x="6093942" y="4971871"/>
            <a:ext cx="60980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Current medication: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Salbutamol inhaler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Tiotropium inhaler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Blood pressure medication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2677968-9EFC-7052-57C9-DF3DA8AA60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8812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641"/>
    </mc:Choice>
    <mc:Fallback xmlns="">
      <p:transition spd="slow" advTm="119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B0BA2-A5D5-F4F1-D95A-C6BF209B3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Respiratory system anatomy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7E627-3D91-33D5-A0AF-321D4F7D5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6072906" cy="4343400"/>
          </a:xfrm>
        </p:spPr>
        <p:txBody>
          <a:bodyPr/>
          <a:lstStyle/>
          <a:p>
            <a:r>
              <a:rPr lang="en-GB" sz="1800" dirty="0"/>
              <a:t>Main structures: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Nose and mouth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Trachea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Bronchi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Bronchioles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Alveoli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Lungs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Diaphragm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r>
              <a:rPr lang="en-GB" sz="1800" dirty="0"/>
              <a:t>(Tortora and Derrickson, 2023; Ross and Wilson, 2022)</a:t>
            </a:r>
          </a:p>
          <a:p>
            <a:endParaRPr lang="en-GB" sz="18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7CD1AB-77AF-C1F8-829B-B4751A70A68D}"/>
              </a:ext>
            </a:extLst>
          </p:cNvPr>
          <p:cNvSpPr txBox="1"/>
          <p:nvPr/>
        </p:nvSpPr>
        <p:spPr>
          <a:xfrm>
            <a:off x="3647728" y="1823877"/>
            <a:ext cx="32403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Functions: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Oxygen intake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Carbon dioxide removal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Gas exchange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Maintenance of blood oxygen levels</a:t>
            </a:r>
          </a:p>
        </p:txBody>
      </p:sp>
      <p:pic>
        <p:nvPicPr>
          <p:cNvPr id="7" name="Picture 6" descr="Respiratory System In 2020 Respiratory System Anatomy">
            <a:extLst>
              <a:ext uri="{FF2B5EF4-FFF2-40B4-BE49-F238E27FC236}">
                <a16:creationId xmlns:a16="http://schemas.microsoft.com/office/drawing/2014/main" id="{528DA72C-838D-BAD6-2D3A-152E5AB6F9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5553" y="2137306"/>
            <a:ext cx="4968517" cy="372638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840613D-F09F-B705-C69B-7DD1DA2F1F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75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130"/>
    </mc:Choice>
    <mc:Fallback xmlns="">
      <p:transition spd="slow" advTm="110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B01C4-10C2-E2FA-8949-B61E37511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9B9D0-915A-0B48-8B22-9057BBD48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/>
              <a:t>Normal Function</a:t>
            </a:r>
          </a:p>
          <a:p>
            <a:r>
              <a:rPr lang="en-GB" sz="1800" dirty="0"/>
              <a:t>Gas exchange occurs in the alveoli.</a:t>
            </a:r>
          </a:p>
          <a:p>
            <a:r>
              <a:rPr lang="en-GB" sz="1800" dirty="0"/>
              <a:t>Oxygen: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Inhaled into lungs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Passes via the alveolar membrane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Enters bloodstream </a:t>
            </a:r>
          </a:p>
          <a:p>
            <a:r>
              <a:rPr lang="en-GB" sz="1800" dirty="0"/>
              <a:t>Carbon dioxide: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Travels from the blood to the alveoli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Exhaled from the lungs </a:t>
            </a:r>
          </a:p>
          <a:p>
            <a:r>
              <a:rPr lang="en-GB" sz="1800" dirty="0"/>
              <a:t>The diaphragm contracts at some point of inhalation and relaxes during exhalation.</a:t>
            </a:r>
          </a:p>
          <a:p>
            <a:r>
              <a:rPr lang="en-GB" sz="1800" dirty="0"/>
              <a:t>(Tortora and Derrickson, 2023; Ross and Wilson, 2022; Kumar and Clark, 2023)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6FCD89D-43E5-8C9E-27EA-08EE6EC271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8112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742"/>
    </mc:Choice>
    <mc:Fallback xmlns="">
      <p:transition spd="slow" advTm="109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81A31-65D8-E046-A078-309857E3A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COPD AFFECTS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149F5-CA4A-EF97-41BF-8E6C0982D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Changes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Airway inflammation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Excess mucus production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Narrowed airways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Destruction of alveolar walls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Reduced lung elasticity </a:t>
            </a:r>
          </a:p>
          <a:p>
            <a:r>
              <a:rPr lang="en-GB" sz="1800" dirty="0"/>
              <a:t>Effects: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Reduced airflow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Impaired gas exchange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Breathlessness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Lower oxygen levels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Increased risk of respiratory infections</a:t>
            </a:r>
          </a:p>
          <a:p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EC15ABD-2E43-C4B7-9808-2024CA5438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483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402"/>
    </mc:Choice>
    <mc:Fallback xmlns="">
      <p:transition spd="slow" advTm="121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40DD0-43E7-D89A-F1BA-ABDD297E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51" y="332656"/>
            <a:ext cx="10963655" cy="1133170"/>
          </a:xfrm>
        </p:spPr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937FB-03AC-0BC9-290A-37ED830F37A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4" y="1965960"/>
            <a:ext cx="5987281" cy="4195763"/>
          </a:xfrm>
        </p:spPr>
        <p:txBody>
          <a:bodyPr/>
          <a:lstStyle/>
          <a:p>
            <a:r>
              <a:rPr lang="en-GB" sz="1800" b="1" dirty="0"/>
              <a:t>Lifestyle and Disease Risk Factors</a:t>
            </a:r>
          </a:p>
          <a:p>
            <a:r>
              <a:rPr lang="en-GB" sz="1800" b="1" dirty="0"/>
              <a:t>Non-modifiable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Older 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Family history </a:t>
            </a:r>
          </a:p>
          <a:p>
            <a:r>
              <a:rPr lang="en-GB" sz="1800" b="1" dirty="0"/>
              <a:t>Modifiable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Long-term smoking (40-year history)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Physical inactivity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Occupational dust exposure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Poor diet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Air pollution exposure </a:t>
            </a:r>
          </a:p>
          <a:p>
            <a:r>
              <a:rPr lang="en-GB" sz="1800" dirty="0"/>
              <a:t>(NICE, 2023; GOLD, 2025; Asthma + Lung UK,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F1217-1111-68AD-97F6-7728F165674B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GB" sz="1800" b="1" dirty="0"/>
              <a:t>Patient-specific risks: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Smokes 10 cigarettes daily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Limited exercise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Previous industrial exposure</a:t>
            </a:r>
          </a:p>
          <a:p>
            <a:endParaRPr lang="en-GB" dirty="0"/>
          </a:p>
        </p:txBody>
      </p:sp>
      <p:pic>
        <p:nvPicPr>
          <p:cNvPr id="5" name="Picture 4" descr="The effects of smoking on your body">
            <a:extLst>
              <a:ext uri="{FF2B5EF4-FFF2-40B4-BE49-F238E27FC236}">
                <a16:creationId xmlns:a16="http://schemas.microsoft.com/office/drawing/2014/main" id="{10ED35F7-EF64-B9D3-A8D8-A8806DE12C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072" y="3692134"/>
            <a:ext cx="2859782" cy="2859782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0CE8EC0-3E9D-CB5A-6E4D-F304E455F4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01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233"/>
    </mc:Choice>
    <mc:Fallback xmlns="">
      <p:transition spd="slow" advTm="211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9D23C-396E-069C-1B24-07D32D2FA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and monitoring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3BA792-44AF-4CF4-7590-CCDC44A580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10933048" cy="559834"/>
          </a:xfrm>
        </p:spPr>
        <p:txBody>
          <a:bodyPr/>
          <a:lstStyle/>
          <a:p>
            <a:r>
              <a:rPr lang="en-GB" dirty="0"/>
              <a:t>According TO NHS AND NICE RECOMMENDATIONS: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7B873ED-244B-87F1-5011-583FEAE04C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0B1944-E858-96EC-B664-4BFED65984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7214592" cy="3659188"/>
          </a:xfrm>
        </p:spPr>
        <p:txBody>
          <a:bodyPr/>
          <a:lstStyle/>
          <a:p>
            <a:r>
              <a:rPr lang="en-GB" sz="1800" dirty="0"/>
              <a:t>Regular assessment of: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Respiratory symptoms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Oxygen saturation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Inhaler technique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Weight and nutrition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Exercise tolerance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Frequency of exacerbations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Mental wellbeing</a:t>
            </a:r>
          </a:p>
          <a:p>
            <a:r>
              <a:rPr lang="en-GB" sz="1800" dirty="0"/>
              <a:t>(NICE, 2023; GOLD, 2025; British Thoracic Society, 2026)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61706A9-1EB1-5ED5-2F80-B04030D0C00C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GB" sz="1800" b="1" dirty="0"/>
              <a:t>Tools: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Spirometry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Pulse oximetry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COPD Assessment Test (CAT)</a:t>
            </a:r>
          </a:p>
          <a:p>
            <a:endParaRPr lang="en-GB" dirty="0"/>
          </a:p>
        </p:txBody>
      </p:sp>
      <p:pic>
        <p:nvPicPr>
          <p:cNvPr id="3" name="Picture 2" descr="Spirometer - Wikipedia">
            <a:extLst>
              <a:ext uri="{FF2B5EF4-FFF2-40B4-BE49-F238E27FC236}">
                <a16:creationId xmlns:a16="http://schemas.microsoft.com/office/drawing/2014/main" id="{ED8B1EA8-6B19-2DB6-29C0-19E10420E2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0136" y="4077072"/>
            <a:ext cx="2993859" cy="2596779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9F2ECFC-9423-CBF7-3656-4E32C4CCC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015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41"/>
    </mc:Choice>
    <mc:Fallback xmlns="">
      <p:transition spd="slow" advTm="1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742A7-88A0-8342-D49C-5E9269D73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goals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951614-B0C9-A306-FC59-E3379028AB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Short term goals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2E2297-2CC6-0652-D594-575488623E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LONG TERM GOALS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870E94-F84B-C698-E90F-59A73606B53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8222704" cy="36591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Improve breathing control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 symptoms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 Correct inhaler 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Involving other professionals, e.g.GP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Respiratory Consultant,  Respiratory specialist nurse and Smoking cessation advisor.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Purpose: To promote coordinate care, improve outcome and support self-management</a:t>
            </a:r>
          </a:p>
          <a:p>
            <a:endParaRPr lang="en-GB" sz="1800" dirty="0"/>
          </a:p>
          <a:p>
            <a:r>
              <a:rPr lang="en-GB" sz="1800" dirty="0"/>
              <a:t>(NICE, 2023; NHS England, 2024; GOLD, 2025; British Thoracic Society, 2026)</a:t>
            </a:r>
          </a:p>
          <a:p>
            <a:endParaRPr lang="en-GB" sz="1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5952B-1D09-FC88-F1FD-4D251B4BB176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Prevent exacerbations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 hospital admissions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Improve quality of life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Maintain independence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5477868-AC6B-8144-C0E7-02CD29AEDD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1126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52"/>
    </mc:Choice>
    <mc:Fallback xmlns="">
      <p:transition spd="slow" advTm="39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22911-EA31-9AD6-0570-329FEC9BB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routine recommendations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DD8F58D-4880-9CD9-3C3B-3F9B609CAB81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r>
              <a:rPr lang="en-GB" sz="1800" dirty="0"/>
              <a:t>Medication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Take inhalers as prescribed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Review inhaler technique regularly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r>
              <a:rPr lang="en-GB" sz="1800" dirty="0"/>
              <a:t>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Daily walking programme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Pulmonary rehabilitation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Incentive spirometry for lung 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r>
              <a:rPr lang="en-GB" sz="1800" dirty="0"/>
              <a:t>(NICE, 2023; NHS England, 2024)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DE859A-1124-3B87-021A-3D097EF9F749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GB" sz="1800" dirty="0"/>
              <a:t>Nutrition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Balanced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Adequate hydration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Monitor 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r>
              <a:rPr lang="en-GB" sz="1800" dirty="0"/>
              <a:t>Smoking cessation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 Referral to NHS stop smoking services</a:t>
            </a:r>
          </a:p>
        </p:txBody>
      </p:sp>
      <p:pic>
        <p:nvPicPr>
          <p:cNvPr id="3" name="Picture 2" descr="How to use an inhaler - no spacer">
            <a:extLst>
              <a:ext uri="{FF2B5EF4-FFF2-40B4-BE49-F238E27FC236}">
                <a16:creationId xmlns:a16="http://schemas.microsoft.com/office/drawing/2014/main" id="{83BB05A8-C4F1-0F8E-678A-942735A33E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0376" y="1965960"/>
            <a:ext cx="2214275" cy="177142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2701EDE-8C50-D64D-C2A6-FD32E398D2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306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204"/>
    </mc:Choice>
    <mc:Fallback xmlns="">
      <p:transition spd="slow" advTm="28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3A379-C313-3E62-04C1-E77FEA20D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based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5FA35-E39E-C487-CD21-C55891692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/>
              <a:t>NHS and NICE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Pulmonary rehabilitation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Annual influenza vaccination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Pneumococcal vaccination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Smoking cessation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Self-management education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Personalized action plan for flare-ups </a:t>
            </a:r>
          </a:p>
          <a:p>
            <a:r>
              <a:rPr lang="en-GB" sz="1800" dirty="0"/>
              <a:t>Benefits: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Improved exercise tolerance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Reduced exacerbations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Better quality of life</a:t>
            </a:r>
          </a:p>
          <a:p>
            <a:r>
              <a:rPr lang="en-GB" sz="1600" dirty="0"/>
              <a:t>(NICE, 2023; GOLD, 2025; British Thoracic Society, 2026)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26F6222-F749-2A34-BB6C-ADED3829A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644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65"/>
    </mc:Choice>
    <mc:Fallback xmlns="">
      <p:transition spd="slow" advTm="26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483EC-5F63-E558-C749-81EBD5556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7BED9-0B39-891B-6C35-C26E114BA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/>
              <a:t>Person-Centred Communication</a:t>
            </a:r>
          </a:p>
          <a:p>
            <a:r>
              <a:rPr lang="en-GB" sz="1800" dirty="0"/>
              <a:t>Healthcare professionals should: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Use clear and simple language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Encourage shared decision-making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Check patient information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 written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Involve circle of relatives or carers (with consent)</a:t>
            </a:r>
          </a:p>
          <a:p>
            <a:r>
              <a:rPr lang="en-GB" sz="1800" dirty="0"/>
              <a:t>Importance: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Improves adherence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Builds 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Promotes self-management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4DAC2-6321-7A2F-77FB-8B6A778E9A21}"/>
              </a:ext>
            </a:extLst>
          </p:cNvPr>
          <p:cNvSpPr txBox="1"/>
          <p:nvPr/>
        </p:nvSpPr>
        <p:spPr>
          <a:xfrm>
            <a:off x="5951984" y="1196752"/>
            <a:ext cx="609765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Ethical Principles</a:t>
            </a:r>
          </a:p>
          <a:p>
            <a:r>
              <a:rPr lang="en-GB" sz="1800" b="1" dirty="0"/>
              <a:t>Autonomy</a:t>
            </a:r>
          </a:p>
          <a:p>
            <a:r>
              <a:rPr lang="en-GB" sz="1800" dirty="0"/>
              <a:t>Respect the patient's choices and preferences.</a:t>
            </a:r>
          </a:p>
          <a:p>
            <a:r>
              <a:rPr lang="en-GB" sz="1800" b="1" dirty="0"/>
              <a:t>Beneficence</a:t>
            </a:r>
          </a:p>
          <a:p>
            <a:r>
              <a:rPr lang="en-GB" sz="1800" dirty="0"/>
              <a:t>Act in the patient's best interests.</a:t>
            </a:r>
          </a:p>
          <a:p>
            <a:r>
              <a:rPr lang="en-GB" sz="1800" b="1" dirty="0"/>
              <a:t>Non-Maleficence</a:t>
            </a:r>
          </a:p>
          <a:p>
            <a:r>
              <a:rPr lang="en-GB" sz="1800" dirty="0"/>
              <a:t>Avoid causing harm.</a:t>
            </a:r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(NICE, 2023; NHS England, 2024)</a:t>
            </a:r>
          </a:p>
          <a:p>
            <a:endParaRPr lang="en-GB" dirty="0"/>
          </a:p>
          <a:p>
            <a:r>
              <a:rPr lang="en-GB" b="1" dirty="0"/>
              <a:t>Justice</a:t>
            </a:r>
          </a:p>
          <a:p>
            <a:r>
              <a:rPr lang="en-GB" dirty="0"/>
              <a:t>Provide fair access to healthcare resources.</a:t>
            </a:r>
          </a:p>
          <a:p>
            <a:r>
              <a:rPr lang="en-GB" dirty="0"/>
              <a:t>Other considerations: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 consent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Equality and diversity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1405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24EF9-F072-B07B-6331-3639537C8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47EDF-6CA2-DF92-81B9-D3D69E8C10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Following the care plan: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Reduced breathlessness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Better symptom control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Improved oxygenation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Fewer hospital admissions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Increased independence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Enhanced quality of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r>
              <a:rPr lang="en-GB" sz="1800" dirty="0"/>
              <a:t>(NICE, 2023; GOLD, 2025)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0C0B0D5-6146-DAEB-4E01-E1E19C87E2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99743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27"/>
    </mc:Choice>
    <mc:Fallback xmlns="">
      <p:transition spd="slow" advTm="32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E4B30-683A-4600-2423-285BF6F04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DA784-8936-4397-EE28-B32780EA9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SUMMARY: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COPD is a chronic respiratory disease affecting the respiratory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Damage to airways and alveoli reduces effective gas exchange.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Risk factors include smoking, age, and environmental exposure.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Evidence-based care following NHS and NICE guidance includes: </a:t>
            </a:r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Smoking cessation </a:t>
            </a:r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Pulmonary rehabilitation </a:t>
            </a:r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Medication management </a:t>
            </a:r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Regular monitoring </a:t>
            </a:r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Person-centred communication </a:t>
            </a:r>
          </a:p>
          <a:p>
            <a:r>
              <a:rPr lang="en-GB" sz="1800" dirty="0"/>
              <a:t>A multidisciplinary approach improves health outcomes and quality of life.</a:t>
            </a:r>
          </a:p>
          <a:p>
            <a:r>
              <a:rPr lang="en-GB" sz="1800" dirty="0"/>
              <a:t>(NICE, 2023; NHS England, 2024; GOLD, 2025)</a:t>
            </a:r>
          </a:p>
          <a:p>
            <a:endParaRPr lang="en-GB" sz="18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B42AB3C-F70C-8A57-CB47-E0A315F93C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46945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47"/>
    </mc:Choice>
    <mc:Fallback xmlns="">
      <p:transition spd="slow" advTm="28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3E2DF-9986-4631-B00D-D731420DC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1BC55-D67C-B40C-F049-24AAD902E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56792"/>
            <a:ext cx="11755744" cy="4775448"/>
          </a:xfrm>
        </p:spPr>
        <p:txBody>
          <a:bodyPr/>
          <a:lstStyle/>
          <a:p>
            <a:r>
              <a:rPr lang="en-GB" dirty="0"/>
              <a:t>National Institute for Health and Care Excellence (2023) Chronic Obstructive Pulmonary Disease in Over 16s: Diagnosis and Management (NG115).[accessed 15/06/2026] </a:t>
            </a:r>
            <a:r>
              <a:rPr lang="en-GB" dirty="0">
                <a:hlinkClick r:id="rId2"/>
              </a:rPr>
              <a:t>https://ppahs.org/for-patients/respiratory/?gad_source=1&amp;gad_campaignid=20240419353&amp;gbraid=0AAAAAo5iSn3_btbdP1dFm-0S3Z5nStlz6&amp;gclid=CjwKCAjwxb7RBhA5EiwAQ-AAdDU02NfCku4qgbDw_2FHRLxIf5txPBXD6XCZDAd_QymV01O2e5UHFBoC3YYQAvD_BwE</a:t>
            </a:r>
            <a:r>
              <a:rPr lang="en-GB" dirty="0"/>
              <a:t> </a:t>
            </a:r>
          </a:p>
          <a:p>
            <a:r>
              <a:rPr lang="en-GB" dirty="0"/>
              <a:t>NHS England (2024) Chronic Obstructive Pulmonary Disease (COPD). [accessed 15/06/2026] </a:t>
            </a:r>
            <a:r>
              <a:rPr lang="en-GB" dirty="0">
                <a:hlinkClick r:id="rId3"/>
              </a:rPr>
              <a:t>https://www.england.nhs.uk/long-read/copd-commissioning-strategies-resources/</a:t>
            </a:r>
            <a:r>
              <a:rPr lang="en-GB" dirty="0"/>
              <a:t> </a:t>
            </a:r>
          </a:p>
          <a:p>
            <a:r>
              <a:rPr lang="en-GB" dirty="0"/>
              <a:t>Tortora and Derrickson's Principles of Anatomy and Physiology. [accessed 19/06/2026] </a:t>
            </a:r>
          </a:p>
          <a:p>
            <a:r>
              <a:rPr lang="en-GB" dirty="0"/>
              <a:t>Ross and Wilson Anatomy and Physiology in Health and Illness. [accessed 23/06/2026] </a:t>
            </a:r>
          </a:p>
          <a:p>
            <a:r>
              <a:rPr lang="en-GB" dirty="0"/>
              <a:t>Kumar and Clark's Clinical Medicine. (2023) Kumar and Clark's Clinical Medicine. 11th </a:t>
            </a:r>
            <a:r>
              <a:rPr lang="en-GB" dirty="0" err="1"/>
              <a:t>edn</a:t>
            </a:r>
            <a:r>
              <a:rPr lang="en-GB" dirty="0"/>
              <a:t>. Edinburgh: Elsevier. [accessed 29/06/2026] </a:t>
            </a:r>
          </a:p>
          <a:p>
            <a:r>
              <a:rPr lang="en-GB" dirty="0"/>
              <a:t>Global Initiative for Chronic Obstructive Lung Disease. (2025) *Global Strategy for the Diagnosis, Management, and Prevention of Chronic Obstructive Pulmonary Disease. Available from the GOLD report. [accessed 30/06/2026] </a:t>
            </a:r>
          </a:p>
          <a:p>
            <a:r>
              <a:rPr lang="en-GB" dirty="0"/>
              <a:t>Asthma and Lung UK (2022). </a:t>
            </a:r>
            <a:r>
              <a:rPr lang="en-GB" i="1" dirty="0"/>
              <a:t>COPD (chronic obstructive pulmonary disease) | Asthma + Lung UK</a:t>
            </a:r>
            <a:r>
              <a:rPr lang="en-GB" dirty="0"/>
              <a:t>. [online] www.asthmaandlung.org.uk. Available at: </a:t>
            </a:r>
            <a:r>
              <a:rPr lang="en-GB" dirty="0">
                <a:hlinkClick r:id="rId4"/>
              </a:rPr>
              <a:t>https://www.asthmaandlung.org.uk/conditions/copd-chronic-obstructive-pulmonary-disease</a:t>
            </a:r>
            <a:r>
              <a:rPr lang="en-GB" dirty="0"/>
              <a:t>.</a:t>
            </a:r>
          </a:p>
          <a:p>
            <a:r>
              <a:rPr lang="en-GB" dirty="0"/>
              <a:t>Brit-thoracic.org.uk. (2026). </a:t>
            </a:r>
            <a:r>
              <a:rPr lang="en-GB" i="1" dirty="0"/>
              <a:t>Guidelines | British Thoracic Society | Better lung health for all</a:t>
            </a:r>
            <a:r>
              <a:rPr lang="en-GB" dirty="0"/>
              <a:t>. [online] Available at: https://www.brit-thoracic.org.uk/clinical-resources/guidelines/.</a:t>
            </a:r>
          </a:p>
          <a:p>
            <a:r>
              <a:rPr lang="en-GB" dirty="0"/>
              <a:t>‌</a:t>
            </a:r>
          </a:p>
          <a:p>
            <a:endParaRPr lang="en-GB" sz="1600" dirty="0"/>
          </a:p>
          <a:p>
            <a:r>
              <a:rPr lang="en-GB" sz="2000" dirty="0"/>
              <a:t>‌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87099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Blockwork Elegance- Copilot 1">
      <a:dk1>
        <a:srgbClr val="000000"/>
      </a:dk1>
      <a:lt1>
        <a:srgbClr val="FFFFFF"/>
      </a:lt1>
      <a:dk2>
        <a:srgbClr val="000102"/>
      </a:dk2>
      <a:lt2>
        <a:srgbClr val="F6F2E6"/>
      </a:lt2>
      <a:accent1>
        <a:srgbClr val="28436C"/>
      </a:accent1>
      <a:accent2>
        <a:srgbClr val="F3BC24"/>
      </a:accent2>
      <a:accent3>
        <a:srgbClr val="8E7B63"/>
      </a:accent3>
      <a:accent4>
        <a:srgbClr val="CC563B"/>
      </a:accent4>
      <a:accent5>
        <a:srgbClr val="A3452F"/>
      </a:accent5>
      <a:accent6>
        <a:srgbClr val="BB9D83"/>
      </a:accent6>
      <a:hlink>
        <a:srgbClr val="4E60DA"/>
      </a:hlink>
      <a:folHlink>
        <a:srgbClr val="4E6094"/>
      </a:folHlink>
    </a:clrScheme>
    <a:fontScheme name="Blockwork Elegance">
      <a:majorFont>
        <a:latin typeface="Bahnschrift SemiLight"/>
        <a:ea typeface=""/>
        <a:cs typeface=""/>
      </a:majorFont>
      <a:minorFont>
        <a:latin typeface="Bahnschrift Semi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work elegance_fcaeb239-e0ad-43c4-9739-4084ddd7c62f_wac_v2" id="{21E82CDE-DB0F-446A-AB1C-C548E4C4E61C}" vid="{FC4C4127-EA88-45F9-9442-09B36E6C916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2f4b4698d6ffef7e3de37abc34ffd42d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f7b5b6e65a6aa7b2866f850397149dd6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purl.org/dc/elements/1.1/"/>
    <ds:schemaRef ds:uri="http://purl.org/dc/terms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f799553d-1ac0-48da-9ae3-fe400ced9c3b"/>
  </ds:schemaRefs>
</ds:datastoreItem>
</file>

<file path=customXml/itemProps3.xml><?xml version="1.0" encoding="utf-8"?>
<ds:datastoreItem xmlns:ds="http://schemas.openxmlformats.org/officeDocument/2006/customXml" ds:itemID="{BCACD1B8-7F6B-4AC9-97A1-D27DACFCB2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{FACFC2A6-5649-4D26-AFD8-9C3C15420DDA}0f45c1b8-b519-4737-8f12-a18148944ef7-TFfcaeb239-e0ad-43c4-9739-4084ddd7c62fe496f549_win32</Template>
  <TotalTime>912</TotalTime>
  <Words>1126</Words>
  <Application>Microsoft Office PowerPoint</Application>
  <PresentationFormat>Widescreen</PresentationFormat>
  <Paragraphs>220</Paragraphs>
  <Slides>15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Bahnschrift SemiLight</vt:lpstr>
      <vt:lpstr>Blockwork elegance</vt:lpstr>
      <vt:lpstr>Introduction to Physiology </vt:lpstr>
      <vt:lpstr>Introduction – CHRONIC RESPIRATORY DISEASE (CRD)</vt:lpstr>
      <vt:lpstr>Fictional patient profile</vt:lpstr>
      <vt:lpstr>Respiratory system anatomy</vt:lpstr>
      <vt:lpstr>Physiology of the respiratory system</vt:lpstr>
      <vt:lpstr>HOW COPD AFFECTS THE RESPIRATORY SYSTEM</vt:lpstr>
      <vt:lpstr>RISK FACTORS</vt:lpstr>
      <vt:lpstr>Assessment and monitoring</vt:lpstr>
      <vt:lpstr>Care plan goals</vt:lpstr>
      <vt:lpstr>Care routine recommendations</vt:lpstr>
      <vt:lpstr>Evidence based interventions</vt:lpstr>
      <vt:lpstr>PERSON CENTRED care</vt:lpstr>
      <vt:lpstr>EXPECTED OUTCOMES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Sunny Umweni (2435110)</dc:creator>
  <cp:lastModifiedBy>Sunny Umweni (2435110)</cp:lastModifiedBy>
  <cp:revision>4</cp:revision>
  <dcterms:created xsi:type="dcterms:W3CDTF">2026-06-15T20:54:40Z</dcterms:created>
  <dcterms:modified xsi:type="dcterms:W3CDTF">2026-07-16T19:10:01Z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  <property fmtid="{D5CDD505-2E9C-101B-9397-08002B2CF9AE}" pid="3" name="MediaServiceImageTags">
    <vt:lpwstr/>
  </property>
</Properties>
</file>