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  <Override PartName="/ppt/media/image14.jpeg" ContentType="image/jpeg"/>
  <Override PartName="/ppt/media/image15.jpeg" ContentType="image/jpeg"/>
  <Override PartName="/ppt/media/image16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381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381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381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4000"/>
            </a:srgbClr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38100" cap="flat">
              <a:solidFill>
                <a:schemeClr val="accent1">
                  <a:lumOff val="13543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solidFill>
            <a:srgbClr val="014D8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009D00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38100" cap="flat">
              <a:solidFill>
                <a:srgbClr val="61D836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027002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E3E5E8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-613784"/>
              <a:lumOff val="1275"/>
            </a:schemeClr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38100" cap="flat">
              <a:solidFill>
                <a:schemeClr val="accent4">
                  <a:hueOff val="-613784"/>
                  <a:lumOff val="1275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rgbClr val="E3E5E8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E3E5E8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FF53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0C0C0"/>
              </a:solidFill>
              <a:prstDash val="solid"/>
              <a:miter lim="400000"/>
            </a:ln>
          </a:left>
          <a:right>
            <a:ln w="12700" cap="flat">
              <a:solidFill>
                <a:srgbClr val="C0C0C0"/>
              </a:solidFill>
              <a:prstDash val="solid"/>
              <a:miter lim="400000"/>
            </a:ln>
          </a:right>
          <a:top>
            <a:ln w="12700" cap="flat">
              <a:solidFill>
                <a:srgbClr val="C0C0C0"/>
              </a:solidFill>
              <a:prstDash val="solid"/>
              <a:miter lim="400000"/>
            </a:ln>
          </a:top>
          <a:bottom>
            <a:ln w="12700" cap="flat">
              <a:solidFill>
                <a:srgbClr val="C0C0C0"/>
              </a:solidFill>
              <a:prstDash val="solid"/>
              <a:miter lim="400000"/>
            </a:ln>
          </a:bottom>
          <a:insideH>
            <a:ln w="12700" cap="flat">
              <a:solidFill>
                <a:srgbClr val="C0C0C0"/>
              </a:solidFill>
              <a:prstDash val="solid"/>
              <a:miter lim="400000"/>
            </a:ln>
          </a:insideH>
          <a:insideV>
            <a:ln w="12700" cap="flat">
              <a:solidFill>
                <a:srgbClr val="C0C0C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C0C0C0"/>
              </a:solidFill>
              <a:prstDash val="solid"/>
              <a:miter lim="400000"/>
            </a:ln>
          </a:right>
          <a:top>
            <a:ln w="12700" cap="flat">
              <a:solidFill>
                <a:srgbClr val="C0C0C0"/>
              </a:solidFill>
              <a:prstDash val="solid"/>
              <a:miter lim="400000"/>
            </a:ln>
          </a:top>
          <a:bottom>
            <a:ln w="12700" cap="flat">
              <a:solidFill>
                <a:srgbClr val="C0C0C0"/>
              </a:solidFill>
              <a:prstDash val="solid"/>
              <a:miter lim="400000"/>
            </a:ln>
          </a:bottom>
          <a:insideH>
            <a:ln w="12700" cap="flat">
              <a:solidFill>
                <a:srgbClr val="C0C0C0"/>
              </a:solidFill>
              <a:prstDash val="solid"/>
              <a:miter lim="400000"/>
            </a:ln>
          </a:insideH>
          <a:insideV>
            <a:ln w="12700" cap="flat">
              <a:solidFill>
                <a:srgbClr val="C0C0C0"/>
              </a:solidFill>
              <a:prstDash val="solid"/>
              <a:miter lim="400000"/>
            </a:ln>
          </a:insideV>
        </a:tcBdr>
        <a:fill>
          <a:solidFill>
            <a:srgbClr val="98195F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12700" cap="flat">
              <a:solidFill>
                <a:srgbClr val="A9A9A9"/>
              </a:solidFill>
              <a:prstDash val="solid"/>
              <a:miter lim="400000"/>
            </a:ln>
          </a:right>
          <a:top>
            <a:ln w="38100" cap="flat">
              <a:solidFill>
                <a:schemeClr val="accent6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9A9A9"/>
              </a:solidFill>
              <a:prstDash val="solid"/>
              <a:miter lim="400000"/>
            </a:ln>
          </a:insideH>
          <a:insideV>
            <a:ln w="12700" cap="flat">
              <a:solidFill>
                <a:srgbClr val="A9A9A9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0C0C0"/>
              </a:solidFill>
              <a:prstDash val="solid"/>
              <a:miter lim="400000"/>
            </a:ln>
          </a:left>
          <a:right>
            <a:ln w="12700" cap="flat">
              <a:solidFill>
                <a:srgbClr val="C0C0C0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C0C0C0"/>
              </a:solidFill>
              <a:prstDash val="solid"/>
              <a:miter lim="400000"/>
            </a:ln>
          </a:bottom>
          <a:insideH>
            <a:ln w="12700" cap="flat">
              <a:solidFill>
                <a:srgbClr val="C0C0C0"/>
              </a:solidFill>
              <a:prstDash val="solid"/>
              <a:miter lim="400000"/>
            </a:ln>
          </a:insideH>
          <a:insideV>
            <a:ln w="12700" cap="flat">
              <a:solidFill>
                <a:srgbClr val="C0C0C0"/>
              </a:solidFill>
              <a:prstDash val="solid"/>
              <a:miter lim="400000"/>
            </a:ln>
          </a:insideV>
        </a:tcBdr>
        <a:fill>
          <a:solidFill>
            <a:srgbClr val="650E48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47676">
              <a:alpha val="64000"/>
            </a:srgbClr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9A9A9"/>
              </a:solidFill>
              <a:prstDash val="solid"/>
              <a:miter lim="400000"/>
            </a:ln>
          </a:left>
          <a:right>
            <a:ln w="381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262727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381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A9A9A9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A9A9A9"/>
              </a:solidFill>
              <a:prstDash val="solid"/>
              <a:miter lim="400000"/>
            </a:ln>
          </a:top>
          <a:bottom>
            <a:ln w="381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42424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49" name="Shape 14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hor and Date"/>
          <p:cNvSpPr txBox="1"/>
          <p:nvPr>
            <p:ph type="body" sz="quarter" idx="21" hasCustomPrompt="1"/>
          </p:nvPr>
        </p:nvSpPr>
        <p:spPr>
          <a:xfrm>
            <a:off x="1206498" y="11839048"/>
            <a:ext cx="21971003" cy="636979"/>
          </a:xfrm>
          <a:prstGeom prst="rect">
            <a:avLst/>
          </a:prstGeom>
        </p:spPr>
        <p:txBody>
          <a:bodyPr lIns="45719" tIns="45719" rIns="45719" bIns="45719" anchor="b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Author and Date</a:t>
            </a:r>
          </a:p>
        </p:txBody>
      </p:sp>
      <p:sp>
        <p:nvSpPr>
          <p:cNvPr id="12" name="Presentation Title"/>
          <p:cNvSpPr txBox="1"/>
          <p:nvPr>
            <p:ph type="title" hasCustomPrompt="1"/>
          </p:nvPr>
        </p:nvSpPr>
        <p:spPr>
          <a:xfrm>
            <a:off x="1206496" y="2574991"/>
            <a:ext cx="21971004" cy="4648201"/>
          </a:xfrm>
          <a:prstGeom prst="rect">
            <a:avLst/>
          </a:prstGeom>
        </p:spPr>
        <p:txBody>
          <a:bodyPr anchor="b"/>
          <a:lstStyle>
            <a:lvl1pPr>
              <a:defRPr spc="-232" sz="11600"/>
            </a:lvl1pPr>
          </a:lstStyle>
          <a:p>
            <a:pPr/>
            <a:r>
              <a:t>Presentation Title</a:t>
            </a:r>
          </a:p>
        </p:txBody>
      </p:sp>
      <p:sp>
        <p:nvSpPr>
          <p:cNvPr id="13" name="Body Level One…"/>
          <p:cNvSpPr txBox="1"/>
          <p:nvPr>
            <p:ph type="body" sz="quarter" idx="1" hasCustomPrompt="1"/>
          </p:nvPr>
        </p:nvSpPr>
        <p:spPr>
          <a:xfrm>
            <a:off x="1206500" y="7196865"/>
            <a:ext cx="21971000" cy="190500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xfrm>
            <a:off x="12007748" y="13080999"/>
            <a:ext cx="368504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Image"/>
          <p:cNvSpPr/>
          <p:nvPr>
            <p:ph type="pic" idx="21"/>
          </p:nvPr>
        </p:nvSpPr>
        <p:spPr>
          <a:xfrm>
            <a:off x="-431800" y="-4038600"/>
            <a:ext cx="29464000" cy="18034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2" name="Presentation Title"/>
          <p:cNvSpPr txBox="1"/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defRPr spc="-232" sz="11600"/>
            </a:lvl1pPr>
          </a:lstStyle>
          <a:p>
            <a:pPr/>
            <a:r>
              <a:t>Presentation Title</a:t>
            </a:r>
          </a:p>
        </p:txBody>
      </p:sp>
      <p:sp>
        <p:nvSpPr>
          <p:cNvPr id="23" name="Author and Date"/>
          <p:cNvSpPr txBox="1"/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Author and Date</a:t>
            </a:r>
          </a:p>
        </p:txBody>
      </p:sp>
      <p:sp>
        <p:nvSpPr>
          <p:cNvPr id="24" name="Body Level One…"/>
          <p:cNvSpPr txBox="1"/>
          <p:nvPr>
            <p:ph type="body" sz="quarter" idx="1" hasCustomPrompt="1"/>
          </p:nvPr>
        </p:nvSpPr>
        <p:spPr>
          <a:xfrm>
            <a:off x="1206500" y="11609910"/>
            <a:ext cx="21971000" cy="1144688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Presentation Subtitle 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Title"/>
          <p:cNvSpPr txBox="1"/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pPr/>
            <a:r>
              <a:t>Slide Title</a:t>
            </a:r>
          </a:p>
        </p:txBody>
      </p:sp>
      <p:sp>
        <p:nvSpPr>
          <p:cNvPr id="33" name="Body Level One…"/>
          <p:cNvSpPr txBox="1"/>
          <p:nvPr>
            <p:ph type="body" sz="quarter" idx="1" hasCustomPrompt="1"/>
          </p:nvPr>
        </p:nvSpPr>
        <p:spPr>
          <a:xfrm>
            <a:off x="1206500" y="7060576"/>
            <a:ext cx="9779000" cy="5382403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4" name="92709243_1322x1323.jpeg"/>
          <p:cNvSpPr/>
          <p:nvPr>
            <p:ph type="pic" sz="half" idx="21"/>
          </p:nvPr>
        </p:nvSpPr>
        <p:spPr>
          <a:xfrm>
            <a:off x="12052303" y="1270000"/>
            <a:ext cx="11188406" cy="1120988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5" name="Slide Number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43" name="Slide Subtitle"/>
          <p:cNvSpPr txBox="1"/>
          <p:nvPr>
            <p:ph type="body" sz="quarter" idx="21" hasCustomPrompt="1"/>
          </p:nvPr>
        </p:nvSpPr>
        <p:spPr>
          <a:xfrm>
            <a:off x="1206500" y="2245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44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lide Title"/>
          <p:cNvSpPr txBox="1"/>
          <p:nvPr>
            <p:ph type="title" hasCustomPrompt="1"/>
          </p:nvPr>
        </p:nvSpPr>
        <p:spPr>
          <a:xfrm>
            <a:off x="1206500" y="952500"/>
            <a:ext cx="9779000" cy="14351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61" name="Slide Subtitle"/>
          <p:cNvSpPr txBox="1"/>
          <p:nvPr>
            <p:ph type="body" sz="quarter" idx="21" hasCustomPrompt="1"/>
          </p:nvPr>
        </p:nvSpPr>
        <p:spPr>
          <a:xfrm>
            <a:off x="1206500" y="2245962"/>
            <a:ext cx="9779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62" name="Body Level One…"/>
          <p:cNvSpPr txBox="1"/>
          <p:nvPr>
            <p:ph type="body" sz="half" idx="1" hasCustomPrompt="1"/>
          </p:nvPr>
        </p:nvSpPr>
        <p:spPr>
          <a:xfrm>
            <a:off x="1206500" y="4248504"/>
            <a:ext cx="9779000" cy="8256012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3" name="824910546_2681x1332.jpg"/>
          <p:cNvSpPr/>
          <p:nvPr>
            <p:ph type="pic" idx="22"/>
          </p:nvPr>
        </p:nvSpPr>
        <p:spPr>
          <a:xfrm>
            <a:off x="6380200" y="1263848"/>
            <a:ext cx="22529801" cy="1119347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ection Title"/>
          <p:cNvSpPr txBox="1"/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b="0"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Section Title</a:t>
            </a:r>
          </a:p>
        </p:txBody>
      </p:sp>
      <p:sp>
        <p:nvSpPr>
          <p:cNvPr id="72" name="Slide Number"/>
          <p:cNvSpPr txBox="1"/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lide Title"/>
          <p:cNvSpPr txBox="1"/>
          <p:nvPr>
            <p:ph type="title" hasCustomPrompt="1"/>
          </p:nvPr>
        </p:nvSpPr>
        <p:spPr>
          <a:xfrm>
            <a:off x="1206500" y="952500"/>
            <a:ext cx="21971000" cy="1434949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80" name="Slide Subtitle"/>
          <p:cNvSpPr txBox="1"/>
          <p:nvPr>
            <p:ph type="body" sz="quarter" idx="21" hasCustomPrompt="1"/>
          </p:nvPr>
        </p:nvSpPr>
        <p:spPr>
          <a:xfrm>
            <a:off x="1206500" y="2245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Slide Subtitle</a:t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Agenda Title"/>
          <p:cNvSpPr txBox="1"/>
          <p:nvPr>
            <p:ph type="title" hasCustomPrompt="1"/>
          </p:nvPr>
        </p:nvSpPr>
        <p:spPr>
          <a:xfrm>
            <a:off x="1206500" y="952500"/>
            <a:ext cx="21971000" cy="1435100"/>
          </a:xfrm>
          <a:prstGeom prst="rect">
            <a:avLst/>
          </a:prstGeom>
        </p:spPr>
        <p:txBody>
          <a:bodyPr/>
          <a:lstStyle/>
          <a:p>
            <a:pPr/>
            <a:r>
              <a:t>Agenda Title</a:t>
            </a:r>
          </a:p>
        </p:txBody>
      </p:sp>
      <p:sp>
        <p:nvSpPr>
          <p:cNvPr id="89" name="Agenda Subtitle"/>
          <p:cNvSpPr txBox="1"/>
          <p:nvPr>
            <p:ph type="body" sz="quarter" idx="21" hasCustomPrompt="1"/>
          </p:nvPr>
        </p:nvSpPr>
        <p:spPr>
          <a:xfrm>
            <a:off x="1206500" y="2245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Agenda Subtitle</a:t>
            </a:r>
          </a:p>
        </p:txBody>
      </p:sp>
      <p:sp>
        <p:nvSpPr>
          <p:cNvPr id="90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pc="-55" sz="5500"/>
            </a:lvl5pPr>
          </a:lstStyle>
          <a:p>
            <a:pPr/>
            <a:r>
              <a:t>Agenda Topics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Body Level One…"/>
          <p:cNvSpPr txBox="1"/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pc="-232" sz="116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Fact information"/>
          <p:cNvSpPr txBox="1"/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5500"/>
            </a:lvl1pPr>
          </a:lstStyle>
          <a:p>
            <a:pPr/>
            <a:r>
              <a:t>Fact information</a:t>
            </a:r>
          </a:p>
        </p:txBody>
      </p:sp>
      <p:sp>
        <p:nvSpPr>
          <p:cNvPr id="107" name="Body Level One…"/>
          <p:cNvSpPr txBox="1"/>
          <p:nvPr>
            <p:ph type="body" idx="1" hasCustomPrompt="1"/>
          </p:nvPr>
        </p:nvSpPr>
        <p:spPr>
          <a:xfrm>
            <a:off x="1206500" y="935258"/>
            <a:ext cx="21971000" cy="7359063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b="1" spc="-250" sz="25000"/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0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Attribution"/>
          <p:cNvSpPr txBox="1"/>
          <p:nvPr>
            <p:ph type="body" sz="quarter" idx="21" hasCustomPrompt="1"/>
          </p:nvPr>
        </p:nvSpPr>
        <p:spPr>
          <a:xfrm>
            <a:off x="2480825" y="10675453"/>
            <a:ext cx="201492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b="1" sz="3600"/>
            </a:lvl1pPr>
          </a:lstStyle>
          <a:p>
            <a:pPr/>
            <a:r>
              <a:t>Attribution</a:t>
            </a:r>
          </a:p>
        </p:txBody>
      </p:sp>
      <p:sp>
        <p:nvSpPr>
          <p:cNvPr id="116" name="Body Level One…"/>
          <p:cNvSpPr txBox="1"/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 anchor="ctr"/>
          <a:lstStyle>
            <a:lvl1pPr marL="638923" indent="-469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pc="-170" sz="8500"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pPr/>
            <a:r>
              <a:t>“Notable Quote”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862804876_960x639.jpg"/>
          <p:cNvSpPr/>
          <p:nvPr>
            <p:ph type="pic" sz="quarter" idx="21"/>
          </p:nvPr>
        </p:nvSpPr>
        <p:spPr>
          <a:xfrm>
            <a:off x="15430500" y="7085409"/>
            <a:ext cx="8128000" cy="541020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5" name="824910546_2681x1332.jpg"/>
          <p:cNvSpPr/>
          <p:nvPr>
            <p:ph type="pic" idx="22"/>
          </p:nvPr>
        </p:nvSpPr>
        <p:spPr>
          <a:xfrm>
            <a:off x="-2933700" y="1270000"/>
            <a:ext cx="22699133" cy="11277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6" name="575395635_960x639.jpg"/>
          <p:cNvSpPr/>
          <p:nvPr>
            <p:ph type="pic" sz="quarter" idx="23"/>
          </p:nvPr>
        </p:nvSpPr>
        <p:spPr>
          <a:xfrm>
            <a:off x="15430500" y="1270000"/>
            <a:ext cx="8128000" cy="54102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2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Image"/>
          <p:cNvSpPr/>
          <p:nvPr>
            <p:ph type="pic" idx="21"/>
          </p:nvPr>
        </p:nvSpPr>
        <p:spPr>
          <a:xfrm>
            <a:off x="-1511300" y="-3721100"/>
            <a:ext cx="28511500" cy="1903024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Title"/>
          <p:cNvSpPr txBox="1"/>
          <p:nvPr>
            <p:ph type="title" hasCustomPrompt="1"/>
          </p:nvPr>
        </p:nvSpPr>
        <p:spPr>
          <a:xfrm>
            <a:off x="1206500" y="952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Title</a:t>
            </a:r>
          </a:p>
        </p:txBody>
      </p:sp>
      <p:sp>
        <p:nvSpPr>
          <p:cNvPr id="3" name="Body Level One…"/>
          <p:cNvSpPr txBox="1"/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defRPr sz="1800"/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ransition xmlns:p14="http://schemas.microsoft.com/office/powerpoint/2010/main" spd="med" advClick="1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-170" strike="noStrike" sz="85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b="0" baseline="0" cap="none" i="0" spc="0" strike="noStrike" sz="4800" u="none">
          <a:solidFill>
            <a:srgbClr val="FFFFFF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Relationship Id="rId3" Type="http://schemas.openxmlformats.org/officeDocument/2006/relationships/image" Target="../media/image1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jpeg"/><Relationship Id="rId3" Type="http://schemas.openxmlformats.org/officeDocument/2006/relationships/image" Target="../media/image1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2.png"/><Relationship Id="rId3" Type="http://schemas.openxmlformats.org/officeDocument/2006/relationships/image" Target="../media/image1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Relationship Id="rId3" Type="http://schemas.openxmlformats.org/officeDocument/2006/relationships/image" Target="../media/image1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jpeg"/><Relationship Id="rId3" Type="http://schemas.openxmlformats.org/officeDocument/2006/relationships/image" Target="../media/image1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jpeg"/><Relationship Id="rId3" Type="http://schemas.openxmlformats.org/officeDocument/2006/relationships/image" Target="../media/image1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jpeg"/><Relationship Id="rId3" Type="http://schemas.openxmlformats.org/officeDocument/2006/relationships/image" Target="../media/image1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jpeg"/><Relationship Id="rId3" Type="http://schemas.openxmlformats.org/officeDocument/2006/relationships/image" Target="../media/image1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jpeg"/><Relationship Id="rId3" Type="http://schemas.openxmlformats.org/officeDocument/2006/relationships/image" Target="../media/image1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jpeg"/><Relationship Id="rId3" Type="http://schemas.openxmlformats.org/officeDocument/2006/relationships/image" Target="../media/image9.jpeg"/><Relationship Id="rId4" Type="http://schemas.openxmlformats.org/officeDocument/2006/relationships/image" Target="../media/image1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jpeg"/><Relationship Id="rId3" Type="http://schemas.openxmlformats.org/officeDocument/2006/relationships/image" Target="../media/image11.jpeg"/><Relationship Id="rId4" Type="http://schemas.openxmlformats.org/officeDocument/2006/relationships/image" Target="../media/image1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jpeg"/><Relationship Id="rId3" Type="http://schemas.openxmlformats.org/officeDocument/2006/relationships/image" Target="../media/image1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3.jpeg"/><Relationship Id="rId3" Type="http://schemas.openxmlformats.org/officeDocument/2006/relationships/image" Target="../media/image1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4.png"/><Relationship Id="rId3" Type="http://schemas.openxmlformats.org/officeDocument/2006/relationships/image" Target="../media/image1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Relationship Id="rId3" Type="http://schemas.openxmlformats.org/officeDocument/2006/relationships/image" Target="../media/image14.jpe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5.jpeg"/><Relationship Id="rId3" Type="http://schemas.openxmlformats.org/officeDocument/2006/relationships/image" Target="../media/image1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s://www.cardiff.ac.uk/business-school/about-us/facilities" TargetMode="External"/><Relationship Id="rId3" Type="http://schemas.openxmlformats.org/officeDocument/2006/relationships/hyperlink" Target="https://www.cardiff.ac.uk/news/view/1010595-entrepreneurial-gurus-join-cardiff-business-school" TargetMode="External"/><Relationship Id="rId4" Type="http://schemas.openxmlformats.org/officeDocument/2006/relationships/hyperlink" Target="https://unfccc.int/kyoto_protocol" TargetMode="External"/><Relationship Id="rId5" Type="http://schemas.openxmlformats.org/officeDocument/2006/relationships/image" Target="../media/image1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1.png"/><Relationship Id="rId3" Type="http://schemas.openxmlformats.org/officeDocument/2006/relationships/image" Target="../media/image16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Bethan Stroud…"/>
          <p:cNvSpPr txBox="1"/>
          <p:nvPr>
            <p:ph type="body" idx="21"/>
          </p:nvPr>
        </p:nvSpPr>
        <p:spPr>
          <a:xfrm>
            <a:off x="1206498" y="10012795"/>
            <a:ext cx="6125039" cy="24632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Bethan Stroud </a:t>
            </a:r>
          </a:p>
          <a:p>
            <a:pPr/>
            <a:r>
              <a:t>1702210</a:t>
            </a:r>
          </a:p>
          <a:p>
            <a:pPr/>
            <a:r>
              <a:t>Module Tutor: Paul Manley</a:t>
            </a:r>
          </a:p>
        </p:txBody>
      </p:sp>
      <p:sp>
        <p:nvSpPr>
          <p:cNvPr id="152" name="Building Services &amp; Energy Audit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>
            <a:lvl1pPr>
              <a:defRPr spc="-230" sz="11500"/>
            </a:lvl1pPr>
          </a:lstStyle>
          <a:p>
            <a:pPr/>
            <a:r>
              <a:t>Building Services &amp; Energy Audit</a:t>
            </a:r>
          </a:p>
        </p:txBody>
      </p:sp>
      <p:sp>
        <p:nvSpPr>
          <p:cNvPr id="153" name="Services &amp; Energy Performance of Buildings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Services &amp; Energy Performance of Buildings</a:t>
            </a:r>
          </a:p>
        </p:txBody>
      </p:sp>
      <p:pic>
        <p:nvPicPr>
          <p:cNvPr id="154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Content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Contents </a:t>
            </a:r>
          </a:p>
        </p:txBody>
      </p:sp>
      <p:sp>
        <p:nvSpPr>
          <p:cNvPr id="157" name="What is an Energy Audit?…"/>
          <p:cNvSpPr txBox="1"/>
          <p:nvPr>
            <p:ph type="body" idx="1"/>
          </p:nvPr>
        </p:nvSpPr>
        <p:spPr>
          <a:xfrm>
            <a:off x="1206500" y="3327812"/>
            <a:ext cx="21971000" cy="9176704"/>
          </a:xfrm>
          <a:prstGeom prst="rect">
            <a:avLst/>
          </a:prstGeom>
        </p:spPr>
        <p:txBody>
          <a:bodyPr/>
          <a:lstStyle/>
          <a:p>
            <a:pPr marL="426719" indent="-426719" defTabSz="1706837">
              <a:spcBef>
                <a:spcPts val="3100"/>
              </a:spcBef>
              <a:defRPr sz="3359"/>
            </a:pPr>
            <a:r>
              <a:t>What is an Energy Audit?</a:t>
            </a:r>
          </a:p>
          <a:p>
            <a:pPr marL="426719" indent="-426719" defTabSz="1706837">
              <a:spcBef>
                <a:spcPts val="3100"/>
              </a:spcBef>
              <a:defRPr sz="3359"/>
            </a:pPr>
            <a:r>
              <a:t>Why is an Energy Audit required? </a:t>
            </a:r>
          </a:p>
          <a:p>
            <a:pPr marL="426719" indent="-426719" defTabSz="1706837">
              <a:spcBef>
                <a:spcPts val="3100"/>
              </a:spcBef>
              <a:defRPr sz="3359"/>
            </a:pPr>
            <a:r>
              <a:t>The Law &amp; Regulations </a:t>
            </a:r>
          </a:p>
          <a:p>
            <a:pPr marL="426719" indent="-426719" defTabSz="1706837">
              <a:spcBef>
                <a:spcPts val="3100"/>
              </a:spcBef>
              <a:defRPr sz="3359"/>
            </a:pPr>
            <a:r>
              <a:t>Managing energy</a:t>
            </a:r>
          </a:p>
          <a:p>
            <a:pPr marL="426719" indent="-426719" defTabSz="1706837">
              <a:spcBef>
                <a:spcPts val="3100"/>
              </a:spcBef>
              <a:defRPr sz="3359"/>
            </a:pPr>
            <a:r>
              <a:t>Cardiff University Business School </a:t>
            </a:r>
          </a:p>
          <a:p>
            <a:pPr marL="426719" indent="-426719" defTabSz="1706837">
              <a:spcBef>
                <a:spcPts val="3100"/>
              </a:spcBef>
              <a:defRPr sz="3359"/>
            </a:pPr>
            <a:r>
              <a:t>Carrying out the Energy Audit - Basic information </a:t>
            </a:r>
          </a:p>
          <a:p>
            <a:pPr marL="426719" indent="-426719" defTabSz="1706837">
              <a:spcBef>
                <a:spcPts val="3100"/>
              </a:spcBef>
              <a:defRPr sz="3359"/>
            </a:pPr>
            <a:r>
              <a:t>Heating &amp; Lighting </a:t>
            </a:r>
          </a:p>
          <a:p>
            <a:pPr marL="426719" indent="-426719" defTabSz="1706837">
              <a:spcBef>
                <a:spcPts val="3100"/>
              </a:spcBef>
              <a:defRPr sz="3359"/>
            </a:pPr>
            <a:r>
              <a:t>Electrical Appliances and Equipment </a:t>
            </a:r>
          </a:p>
          <a:p>
            <a:pPr marL="426719" indent="-426719" defTabSz="1706837">
              <a:spcBef>
                <a:spcPts val="3100"/>
              </a:spcBef>
              <a:defRPr sz="3359"/>
            </a:pPr>
            <a:r>
              <a:t>Ventilation</a:t>
            </a:r>
          </a:p>
          <a:p>
            <a:pPr marL="426719" indent="-426719" defTabSz="1706837">
              <a:spcBef>
                <a:spcPts val="3100"/>
              </a:spcBef>
              <a:defRPr sz="3359"/>
            </a:pPr>
            <a:r>
              <a:t>Water </a:t>
            </a:r>
          </a:p>
          <a:p>
            <a:pPr marL="426719" indent="-426719" defTabSz="1706837">
              <a:spcBef>
                <a:spcPts val="3100"/>
              </a:spcBef>
              <a:defRPr sz="3359"/>
            </a:pPr>
            <a:r>
              <a:t>Reviewing and monitoring </a:t>
            </a:r>
          </a:p>
        </p:txBody>
      </p:sp>
      <p:pic>
        <p:nvPicPr>
          <p:cNvPr id="158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9" name="Unknown.jpeg" descr="Unknown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966443" y="873586"/>
            <a:ext cx="8265360" cy="462860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What is an Energy Audit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65188">
              <a:defRPr spc="-174" sz="8730"/>
            </a:lvl1pPr>
          </a:lstStyle>
          <a:p>
            <a:pPr/>
            <a:r>
              <a:t>What is an Energy Audit?</a:t>
            </a:r>
          </a:p>
        </p:txBody>
      </p:sp>
      <p:sp>
        <p:nvSpPr>
          <p:cNvPr id="162" name="An inspection to identify where energy is wasted/highly used in order to minimise expenditure, energy consumption and increase efficiency within a building.…"/>
          <p:cNvSpPr txBox="1"/>
          <p:nvPr>
            <p:ph type="body" sz="half" idx="1"/>
          </p:nvPr>
        </p:nvSpPr>
        <p:spPr>
          <a:xfrm>
            <a:off x="1159106" y="4053145"/>
            <a:ext cx="11679773" cy="8152808"/>
          </a:xfrm>
          <a:prstGeom prst="rect">
            <a:avLst/>
          </a:prstGeom>
        </p:spPr>
        <p:txBody>
          <a:bodyPr/>
          <a:lstStyle/>
          <a:p>
            <a:pPr marL="609600" indent="-609600">
              <a:defRPr sz="5200"/>
            </a:pPr>
            <a:r>
              <a:t>An inspection to identify where energy is wasted/highly used in order to minimise expenditure, energy consumption and increase efficiency within a building. </a:t>
            </a:r>
          </a:p>
          <a:p>
            <a:pPr marL="609600" indent="-609600">
              <a:defRPr sz="5200"/>
            </a:pPr>
            <a:r>
              <a:t>Identifying inefficiencies can also reduce environmental emissions and carbon footprint.</a:t>
            </a:r>
          </a:p>
        </p:txBody>
      </p:sp>
      <p:pic>
        <p:nvPicPr>
          <p:cNvPr id="163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830762" y="4151566"/>
            <a:ext cx="8134090" cy="5412868"/>
          </a:xfrm>
          <a:prstGeom prst="rect">
            <a:avLst/>
          </a:prstGeom>
          <a:ln w="12700">
            <a:miter lim="400000"/>
          </a:ln>
        </p:spPr>
      </p:pic>
      <p:pic>
        <p:nvPicPr>
          <p:cNvPr id="164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Why is an Energy Audit required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2365188">
              <a:defRPr spc="-174" sz="8730"/>
            </a:lvl1pPr>
          </a:lstStyle>
          <a:p>
            <a:pPr/>
            <a:r>
              <a:t>Why is an Energy Audit required?</a:t>
            </a:r>
          </a:p>
        </p:txBody>
      </p:sp>
      <p:sp>
        <p:nvSpPr>
          <p:cNvPr id="167" name="Key aspect of energy management.…"/>
          <p:cNvSpPr txBox="1"/>
          <p:nvPr>
            <p:ph type="body" idx="1"/>
          </p:nvPr>
        </p:nvSpPr>
        <p:spPr>
          <a:xfrm>
            <a:off x="1206500" y="3586652"/>
            <a:ext cx="21971000" cy="8917864"/>
          </a:xfrm>
          <a:prstGeom prst="rect">
            <a:avLst/>
          </a:prstGeom>
        </p:spPr>
        <p:txBody>
          <a:bodyPr/>
          <a:lstStyle/>
          <a:p>
            <a:pPr marL="597408" indent="-597408" defTabSz="2389572">
              <a:spcBef>
                <a:spcPts val="4400"/>
              </a:spcBef>
              <a:defRPr sz="5488"/>
            </a:pPr>
            <a:r>
              <a:t>Key aspect of energy management.</a:t>
            </a:r>
          </a:p>
          <a:p>
            <a:pPr marL="597408" indent="-597408" defTabSz="2389572">
              <a:spcBef>
                <a:spcPts val="4400"/>
              </a:spcBef>
              <a:defRPr sz="5488"/>
            </a:pPr>
            <a:r>
              <a:t>Decrease expenditure.</a:t>
            </a:r>
          </a:p>
          <a:p>
            <a:pPr marL="597408" indent="-597408" defTabSz="2389572">
              <a:spcBef>
                <a:spcPts val="4400"/>
              </a:spcBef>
              <a:defRPr sz="5488"/>
            </a:pPr>
            <a:r>
              <a:t>Routine monitoring. </a:t>
            </a:r>
          </a:p>
          <a:p>
            <a:pPr marL="597408" indent="-597408" defTabSz="2389572">
              <a:spcBef>
                <a:spcPts val="4400"/>
              </a:spcBef>
              <a:defRPr sz="5488"/>
            </a:pPr>
            <a:r>
              <a:t>Follow building regulations. </a:t>
            </a:r>
          </a:p>
          <a:p>
            <a:pPr marL="597408" indent="-597408" defTabSz="2389572">
              <a:spcBef>
                <a:spcPts val="4400"/>
              </a:spcBef>
              <a:defRPr sz="5488"/>
            </a:pPr>
            <a:r>
              <a:t>Reduce damage and wear &amp; tear = increasing lifespan. </a:t>
            </a:r>
          </a:p>
          <a:p>
            <a:pPr marL="597408" indent="-597408" defTabSz="2389572">
              <a:spcBef>
                <a:spcPts val="4400"/>
              </a:spcBef>
              <a:defRPr sz="5488"/>
            </a:pPr>
            <a:r>
              <a:t>Increased comfort. </a:t>
            </a:r>
          </a:p>
          <a:p>
            <a:pPr marL="597408" indent="-597408" defTabSz="2389572">
              <a:spcBef>
                <a:spcPts val="4400"/>
              </a:spcBef>
              <a:defRPr sz="5488"/>
            </a:pPr>
            <a:r>
              <a:t>Discovers unaccounted consumption. </a:t>
            </a:r>
          </a:p>
        </p:txBody>
      </p:sp>
      <p:pic>
        <p:nvPicPr>
          <p:cNvPr id="168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Environmental…"/>
          <p:cNvSpPr txBox="1"/>
          <p:nvPr>
            <p:ph type="body" idx="1"/>
          </p:nvPr>
        </p:nvSpPr>
        <p:spPr>
          <a:xfrm>
            <a:off x="1206500" y="4722013"/>
            <a:ext cx="21971000" cy="7046252"/>
          </a:xfrm>
          <a:prstGeom prst="rect">
            <a:avLst/>
          </a:prstGeom>
        </p:spPr>
        <p:txBody>
          <a:bodyPr/>
          <a:lstStyle/>
          <a:p>
            <a:pPr/>
            <a:r>
              <a:t>Environmental </a:t>
            </a:r>
          </a:p>
          <a:p>
            <a:pPr/>
            <a:r>
              <a:t>Economic </a:t>
            </a:r>
          </a:p>
          <a:p>
            <a:pPr/>
            <a:r>
              <a:t>Legislative </a:t>
            </a:r>
          </a:p>
        </p:txBody>
      </p:sp>
      <p:pic>
        <p:nvPicPr>
          <p:cNvPr id="171" name="Unknown.png" descr="Unknown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99558" y="-45913"/>
            <a:ext cx="7584884" cy="5681341"/>
          </a:xfrm>
          <a:prstGeom prst="rect">
            <a:avLst/>
          </a:prstGeom>
          <a:ln w="12700">
            <a:miter lim="400000"/>
          </a:ln>
        </p:spPr>
      </p:pic>
      <p:pic>
        <p:nvPicPr>
          <p:cNvPr id="172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The Law and Regulation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The Law and Regulations</a:t>
            </a:r>
          </a:p>
        </p:txBody>
      </p:sp>
      <p:sp>
        <p:nvSpPr>
          <p:cNvPr id="175" name="BS EN 16247 - 1 Energy Audits…"/>
          <p:cNvSpPr txBox="1"/>
          <p:nvPr>
            <p:ph type="body" sz="half" idx="1"/>
          </p:nvPr>
        </p:nvSpPr>
        <p:spPr>
          <a:xfrm>
            <a:off x="11193720" y="4108560"/>
            <a:ext cx="11865296" cy="6825900"/>
          </a:xfrm>
          <a:prstGeom prst="rect">
            <a:avLst/>
          </a:prstGeom>
        </p:spPr>
        <p:txBody>
          <a:bodyPr/>
          <a:lstStyle/>
          <a:p>
            <a:pPr marL="609600" indent="-609600">
              <a:defRPr sz="5500"/>
            </a:pPr>
            <a:r>
              <a:t>BS EN 16247 - 1 Energy Audits </a:t>
            </a:r>
          </a:p>
          <a:p>
            <a:pPr marL="609600" indent="-609600">
              <a:defRPr sz="5500"/>
            </a:pPr>
            <a:r>
              <a:t>Kyoto Protocol </a:t>
            </a:r>
          </a:p>
          <a:p>
            <a:pPr marL="609600" indent="-609600">
              <a:defRPr sz="5500"/>
            </a:pPr>
            <a:r>
              <a:t>EU Energy Performance in Buildings Directive </a:t>
            </a:r>
          </a:p>
          <a:p>
            <a:pPr marL="609600" indent="-609600">
              <a:defRPr sz="5500"/>
            </a:pPr>
            <a:r>
              <a:t>Approved Document L</a:t>
            </a:r>
          </a:p>
        </p:txBody>
      </p:sp>
      <p:pic>
        <p:nvPicPr>
          <p:cNvPr id="176" name="Unknown.png" descr="Unknown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476861" y="3737461"/>
            <a:ext cx="5357194" cy="7568099"/>
          </a:xfrm>
          <a:prstGeom prst="rect">
            <a:avLst/>
          </a:prstGeom>
          <a:ln w="12700">
            <a:miter lim="400000"/>
          </a:ln>
        </p:spPr>
      </p:pic>
      <p:pic>
        <p:nvPicPr>
          <p:cNvPr id="177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Kyoto Protocol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Kyoto Protocol </a:t>
            </a:r>
          </a:p>
        </p:txBody>
      </p:sp>
      <p:sp>
        <p:nvSpPr>
          <p:cNvPr id="180" name="“The Kyoto Protocol was adopted on 11 December 1997. Owing to a complex ratification process, it entered into force on 16 February 2005. Currently, there are 192 Parties to the Kyoto Protocol.”…"/>
          <p:cNvSpPr txBox="1"/>
          <p:nvPr>
            <p:ph type="body" idx="1"/>
          </p:nvPr>
        </p:nvSpPr>
        <p:spPr>
          <a:xfrm>
            <a:off x="1206500" y="3114387"/>
            <a:ext cx="21971000" cy="9390129"/>
          </a:xfrm>
          <a:prstGeom prst="rect">
            <a:avLst/>
          </a:prstGeom>
        </p:spPr>
        <p:txBody>
          <a:bodyPr/>
          <a:lstStyle/>
          <a:p>
            <a:pPr>
              <a:defRPr i="1"/>
            </a:pPr>
            <a:r>
              <a:t>“The Kyoto Protocol was adopted on 11 December 1997. Owing to a complex ratification process, it entered into force on 16 February 2005. Currently, there are 192 Parties to the Kyoto Protocol.”</a:t>
            </a:r>
          </a:p>
          <a:p>
            <a:pPr>
              <a:defRPr i="1"/>
            </a:pPr>
            <a:r>
              <a:t>“committing industrialized countries and economies in transition to limit and reduce greenhouse gases (GHG) emissions in accordance with agreed individual targets”</a:t>
            </a:r>
          </a:p>
          <a:p>
            <a:pPr>
              <a:defRPr i="1"/>
            </a:pPr>
            <a:r>
              <a:t>“Overall, these targets add up to an average 5 per cent emission reduction compared to 1990 levels over the five year period 2008–2012”</a:t>
            </a:r>
          </a:p>
          <a:p>
            <a:pPr>
              <a:defRPr i="1"/>
            </a:pPr>
            <a:r>
              <a:t>What is the Kyoto Protocol?, UN</a:t>
            </a:r>
          </a:p>
        </p:txBody>
      </p:sp>
      <p:pic>
        <p:nvPicPr>
          <p:cNvPr id="181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Managing Energy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Managing Energy</a:t>
            </a:r>
          </a:p>
        </p:txBody>
      </p:sp>
      <p:sp>
        <p:nvSpPr>
          <p:cNvPr id="184" name="Planning and Organisation…"/>
          <p:cNvSpPr txBox="1"/>
          <p:nvPr>
            <p:ph type="body" sz="half" idx="1"/>
          </p:nvPr>
        </p:nvSpPr>
        <p:spPr>
          <a:xfrm>
            <a:off x="1206500" y="3210933"/>
            <a:ext cx="11978324" cy="9293583"/>
          </a:xfrm>
          <a:prstGeom prst="rect">
            <a:avLst/>
          </a:prstGeom>
        </p:spPr>
        <p:txBody>
          <a:bodyPr/>
          <a:lstStyle/>
          <a:p>
            <a:pPr>
              <a:defRPr sz="5000"/>
            </a:pPr>
            <a:r>
              <a:t>Planning and Organisation </a:t>
            </a:r>
          </a:p>
          <a:p>
            <a:pPr>
              <a:defRPr sz="5000"/>
            </a:pPr>
            <a:r>
              <a:t>Implementation of plans </a:t>
            </a:r>
          </a:p>
          <a:p>
            <a:pPr>
              <a:defRPr sz="5000"/>
            </a:pPr>
            <a:r>
              <a:t>Monitoring usage and data</a:t>
            </a:r>
          </a:p>
          <a:p>
            <a:pPr>
              <a:defRPr sz="5000"/>
            </a:pPr>
            <a:r>
              <a:t>Reviewing processes</a:t>
            </a:r>
          </a:p>
          <a:p>
            <a:pPr>
              <a:defRPr sz="5000"/>
            </a:pPr>
          </a:p>
          <a:p>
            <a:pPr>
              <a:defRPr sz="5000"/>
            </a:pPr>
            <a:r>
              <a:t>By an Energy Audit !</a:t>
            </a:r>
          </a:p>
        </p:txBody>
      </p:sp>
      <p:pic>
        <p:nvPicPr>
          <p:cNvPr id="185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952076" y="3222328"/>
            <a:ext cx="7271343" cy="7271344"/>
          </a:xfrm>
          <a:prstGeom prst="rect">
            <a:avLst/>
          </a:prstGeom>
          <a:ln w="12700">
            <a:miter lim="400000"/>
          </a:ln>
        </p:spPr>
      </p:pic>
      <p:pic>
        <p:nvPicPr>
          <p:cNvPr id="186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Cardiff University Business School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Cardiff University Business School</a:t>
            </a:r>
          </a:p>
        </p:txBody>
      </p:sp>
      <p:sp>
        <p:nvSpPr>
          <p:cNvPr id="189" name="Cost £13.5 million…"/>
          <p:cNvSpPr txBox="1"/>
          <p:nvPr>
            <p:ph type="body" sz="half" idx="1"/>
          </p:nvPr>
        </p:nvSpPr>
        <p:spPr>
          <a:xfrm>
            <a:off x="1182803" y="2945181"/>
            <a:ext cx="9874975" cy="10157692"/>
          </a:xfrm>
          <a:prstGeom prst="rect">
            <a:avLst/>
          </a:prstGeom>
        </p:spPr>
        <p:txBody>
          <a:bodyPr/>
          <a:lstStyle/>
          <a:p>
            <a:pPr marL="505968" indent="-505968" defTabSz="2023821">
              <a:spcBef>
                <a:spcPts val="3700"/>
              </a:spcBef>
              <a:defRPr sz="3984"/>
            </a:pPr>
            <a:r>
              <a:t>Cost £13.5 million 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Opened in 2014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“</a:t>
            </a:r>
            <a:r>
              <a:rPr i="1"/>
              <a:t>The showpiece building offers a large central atrium with coffee shop and seating areas ideal for group collaboration, networking or unwinding between lectures.</a:t>
            </a:r>
            <a:r>
              <a:t>” 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“</a:t>
            </a:r>
            <a:r>
              <a:rPr i="1"/>
              <a:t>The centre offers two marquee lecture theatres (with lecture capture facilities), 12 flexible and reconfigurable seminar/teaching rooms, two postgraduate common rooms, the fully-equipped and self-contained executive education suite"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t>(Cardiff University, Facilities). </a:t>
            </a:r>
          </a:p>
        </p:txBody>
      </p:sp>
      <p:pic>
        <p:nvPicPr>
          <p:cNvPr id="190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767228" y="5161271"/>
            <a:ext cx="11482995" cy="6430478"/>
          </a:xfrm>
          <a:prstGeom prst="rect">
            <a:avLst/>
          </a:prstGeom>
          <a:ln w="12700">
            <a:miter lim="400000"/>
          </a:ln>
        </p:spPr>
      </p:pic>
      <p:sp>
        <p:nvSpPr>
          <p:cNvPr id="191" name="Image 1 -  Cardiff University, 2017"/>
          <p:cNvSpPr txBox="1"/>
          <p:nvPr/>
        </p:nvSpPr>
        <p:spPr>
          <a:xfrm>
            <a:off x="11670681" y="11793218"/>
            <a:ext cx="4739336" cy="4613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Image 1 -  Cardiff University, 2017</a:t>
            </a:r>
          </a:p>
        </p:txBody>
      </p:sp>
      <p:pic>
        <p:nvPicPr>
          <p:cNvPr id="192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Carrying out the Audit - Basic informatio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Carrying out the Audit - Basic information</a:t>
            </a:r>
          </a:p>
        </p:txBody>
      </p:sp>
      <p:sp>
        <p:nvSpPr>
          <p:cNvPr id="195" name="What are the open/occupancy hours within the building?…"/>
          <p:cNvSpPr txBox="1"/>
          <p:nvPr>
            <p:ph type="body" idx="1"/>
          </p:nvPr>
        </p:nvSpPr>
        <p:spPr>
          <a:xfrm>
            <a:off x="1206500" y="4449671"/>
            <a:ext cx="21971000" cy="8078542"/>
          </a:xfrm>
          <a:prstGeom prst="rect">
            <a:avLst/>
          </a:prstGeom>
        </p:spPr>
        <p:txBody>
          <a:bodyPr/>
          <a:lstStyle/>
          <a:p>
            <a:pPr/>
            <a:r>
              <a:t>What are the open/occupancy hours within the building?</a:t>
            </a:r>
          </a:p>
          <a:p>
            <a:pPr/>
            <a:r>
              <a:t>What are the cleaning times?</a:t>
            </a:r>
          </a:p>
          <a:p>
            <a:pPr/>
            <a:r>
              <a:t>What is the maximum capacity?</a:t>
            </a:r>
          </a:p>
          <a:p>
            <a:pPr/>
            <a:r>
              <a:t>Area covered within the Audit.</a:t>
            </a:r>
          </a:p>
          <a:p>
            <a:pPr/>
            <a:r>
              <a:t>Possible periods of closure e.g. Christmas Day, Easter?</a:t>
            </a:r>
          </a:p>
          <a:p>
            <a:pPr/>
            <a:r>
              <a:t>Building orientation</a:t>
            </a:r>
          </a:p>
        </p:txBody>
      </p:sp>
      <p:pic>
        <p:nvPicPr>
          <p:cNvPr id="196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Heating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Heating </a:t>
            </a:r>
          </a:p>
        </p:txBody>
      </p:sp>
      <p:sp>
        <p:nvSpPr>
          <p:cNvPr id="199" name="Do occupants complain it’s too hot or too cold?…"/>
          <p:cNvSpPr txBox="1"/>
          <p:nvPr>
            <p:ph type="body" sz="half" idx="1"/>
          </p:nvPr>
        </p:nvSpPr>
        <p:spPr>
          <a:xfrm>
            <a:off x="1206500" y="3436354"/>
            <a:ext cx="13893241" cy="9068162"/>
          </a:xfrm>
          <a:prstGeom prst="rect">
            <a:avLst/>
          </a:prstGeom>
        </p:spPr>
        <p:txBody>
          <a:bodyPr/>
          <a:lstStyle/>
          <a:p>
            <a:pPr/>
            <a:r>
              <a:t>Do occupants complain it’s too hot or too cold?</a:t>
            </a:r>
          </a:p>
          <a:p>
            <a:pPr/>
            <a:r>
              <a:t>Are the thermostats set correctly?</a:t>
            </a:r>
          </a:p>
          <a:p>
            <a:pPr/>
            <a:r>
              <a:t>Are the external doors and windows closed when the heating is on?- cracks?</a:t>
            </a:r>
          </a:p>
          <a:p>
            <a:pPr/>
            <a:r>
              <a:t>Are the radiators giving constant heat? - may require maintenance.</a:t>
            </a:r>
          </a:p>
          <a:p>
            <a:pPr/>
            <a:r>
              <a:t>Is there any bare pipework? - result in overheating. </a:t>
            </a:r>
          </a:p>
          <a:p>
            <a:pPr/>
            <a:r>
              <a:t>Are the windows double glazing?</a:t>
            </a:r>
          </a:p>
        </p:txBody>
      </p:sp>
      <p:pic>
        <p:nvPicPr>
          <p:cNvPr id="200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961091" y="4872999"/>
            <a:ext cx="8474077" cy="4745484"/>
          </a:xfrm>
          <a:prstGeom prst="rect">
            <a:avLst/>
          </a:prstGeom>
          <a:ln w="12700">
            <a:miter lim="400000"/>
          </a:ln>
        </p:spPr>
      </p:pic>
      <p:pic>
        <p:nvPicPr>
          <p:cNvPr id="201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Lighting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Lighting </a:t>
            </a:r>
          </a:p>
        </p:txBody>
      </p:sp>
      <p:sp>
        <p:nvSpPr>
          <p:cNvPr id="204" name="Are the light-switches correctly labelled?…"/>
          <p:cNvSpPr txBox="1"/>
          <p:nvPr>
            <p:ph type="body" sz="half" idx="1"/>
          </p:nvPr>
        </p:nvSpPr>
        <p:spPr>
          <a:xfrm>
            <a:off x="9240611" y="2626512"/>
            <a:ext cx="13936889" cy="9474963"/>
          </a:xfrm>
          <a:prstGeom prst="rect">
            <a:avLst/>
          </a:prstGeom>
        </p:spPr>
        <p:txBody>
          <a:bodyPr/>
          <a:lstStyle/>
          <a:p>
            <a:pPr/>
            <a:r>
              <a:t>Are the light-switches correctly labelled? </a:t>
            </a:r>
          </a:p>
          <a:p>
            <a:pPr/>
            <a:r>
              <a:t>Can daylight be utilised more? - turn off lights</a:t>
            </a:r>
          </a:p>
          <a:p>
            <a:pPr/>
            <a:r>
              <a:t>Are there any tungsten lightbulbs present?</a:t>
            </a:r>
          </a:p>
          <a:p>
            <a:pPr/>
            <a:r>
              <a:t>Are all external lights off during daylight hours? - correctly amended for summer and longer days</a:t>
            </a:r>
          </a:p>
          <a:p>
            <a:pPr/>
            <a:r>
              <a:t>Are there automatic lighting controls?</a:t>
            </a:r>
          </a:p>
          <a:p>
            <a:pPr/>
            <a:r>
              <a:t>Do the light fixtures need cleaning? - skylights or windows?</a:t>
            </a:r>
          </a:p>
        </p:txBody>
      </p:sp>
      <p:pic>
        <p:nvPicPr>
          <p:cNvPr id="205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89276" y="5090401"/>
            <a:ext cx="7466399" cy="53532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06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Electrical Appliances and Equipmen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Electrical Appliances and Equipment </a:t>
            </a:r>
          </a:p>
        </p:txBody>
      </p:sp>
      <p:sp>
        <p:nvSpPr>
          <p:cNvPr id="209" name="Are items such as printers, copiers, phones or computers turned off during non-occupied hours?…"/>
          <p:cNvSpPr txBox="1"/>
          <p:nvPr>
            <p:ph type="body" sz="half" idx="1"/>
          </p:nvPr>
        </p:nvSpPr>
        <p:spPr>
          <a:xfrm>
            <a:off x="1206500" y="4248504"/>
            <a:ext cx="15142913" cy="8256012"/>
          </a:xfrm>
          <a:prstGeom prst="rect">
            <a:avLst/>
          </a:prstGeom>
        </p:spPr>
        <p:txBody>
          <a:bodyPr/>
          <a:lstStyle/>
          <a:p>
            <a:pPr/>
            <a:r>
              <a:t>Are items such as printers, copiers, phones or computers turned off during non-occupied hours?</a:t>
            </a:r>
          </a:p>
          <a:p>
            <a:pPr/>
            <a:r>
              <a:t>Is the ‘power-down’ or ‘sleep mode’ used?</a:t>
            </a:r>
          </a:p>
          <a:p>
            <a:pPr/>
            <a:r>
              <a:t>Can appliances be switched to ‘energy-saver’ mode during the day?</a:t>
            </a:r>
          </a:p>
          <a:p>
            <a:pPr/>
            <a:r>
              <a:t>Can any appliances be switched off during the day?</a:t>
            </a:r>
          </a:p>
          <a:p>
            <a:pPr/>
            <a:r>
              <a:t>Is the equipment of age to have these features? - out of date, PAT tested, aged?</a:t>
            </a:r>
          </a:p>
        </p:txBody>
      </p:sp>
      <p:pic>
        <p:nvPicPr>
          <p:cNvPr id="210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794050" y="4965599"/>
            <a:ext cx="6939730" cy="5198099"/>
          </a:xfrm>
          <a:prstGeom prst="rect">
            <a:avLst/>
          </a:prstGeom>
          <a:ln w="12700">
            <a:miter lim="400000"/>
          </a:ln>
        </p:spPr>
      </p:pic>
      <p:pic>
        <p:nvPicPr>
          <p:cNvPr id="211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Continued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Continued</a:t>
            </a:r>
          </a:p>
        </p:txBody>
      </p:sp>
      <p:sp>
        <p:nvSpPr>
          <p:cNvPr id="214" name="Are kettles overfilled?…"/>
          <p:cNvSpPr txBox="1"/>
          <p:nvPr>
            <p:ph type="body" sz="half" idx="1"/>
          </p:nvPr>
        </p:nvSpPr>
        <p:spPr>
          <a:xfrm>
            <a:off x="1206500" y="3213155"/>
            <a:ext cx="13588418" cy="9291361"/>
          </a:xfrm>
          <a:prstGeom prst="rect">
            <a:avLst/>
          </a:prstGeom>
        </p:spPr>
        <p:txBody>
          <a:bodyPr/>
          <a:lstStyle/>
          <a:p>
            <a:pPr marL="597408" indent="-597408" defTabSz="2389572">
              <a:spcBef>
                <a:spcPts val="4400"/>
              </a:spcBef>
              <a:defRPr sz="4704"/>
            </a:pPr>
            <a:r>
              <a:t>Are kettles overfilled?</a:t>
            </a:r>
          </a:p>
          <a:p>
            <a:pPr marL="597408" indent="-597408" defTabSz="2389572">
              <a:spcBef>
                <a:spcPts val="4400"/>
              </a:spcBef>
              <a:defRPr sz="4704"/>
            </a:pPr>
            <a:r>
              <a:t>Is heat generating equipment in a well ventilated area?</a:t>
            </a:r>
          </a:p>
          <a:p>
            <a:pPr marL="597408" indent="-597408" defTabSz="2389572">
              <a:spcBef>
                <a:spcPts val="4400"/>
              </a:spcBef>
              <a:defRPr sz="4704"/>
            </a:pPr>
            <a:r>
              <a:t>Are the fridges and freezers defrosted regularly?</a:t>
            </a:r>
          </a:p>
          <a:p>
            <a:pPr marL="597408" indent="-597408" defTabSz="2389572">
              <a:spcBef>
                <a:spcPts val="4400"/>
              </a:spcBef>
              <a:defRPr sz="4704"/>
            </a:pPr>
            <a:r>
              <a:t>Are items such as microwaves switched off after use?</a:t>
            </a:r>
          </a:p>
          <a:p>
            <a:pPr marL="597408" indent="-597408" defTabSz="2389572">
              <a:spcBef>
                <a:spcPts val="4400"/>
              </a:spcBef>
              <a:defRPr sz="4704"/>
            </a:pPr>
            <a:r>
              <a:t>Is equipment clearly labelled?</a:t>
            </a:r>
          </a:p>
          <a:p>
            <a:pPr marL="597408" indent="-597408" defTabSz="2389572">
              <a:spcBef>
                <a:spcPts val="4400"/>
              </a:spcBef>
              <a:defRPr sz="4704"/>
            </a:pPr>
            <a:r>
              <a:t>What is the attitude of occupiers to energy usage?</a:t>
            </a:r>
          </a:p>
        </p:txBody>
      </p:sp>
      <p:pic>
        <p:nvPicPr>
          <p:cNvPr id="215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792095" y="1704337"/>
            <a:ext cx="3924176" cy="3924176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" name="Unknown.jpeg" descr="Unknown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6446890" y="6717646"/>
            <a:ext cx="6614587" cy="3317727"/>
          </a:xfrm>
          <a:prstGeom prst="rect">
            <a:avLst/>
          </a:prstGeom>
          <a:ln w="12700">
            <a:miter lim="400000"/>
          </a:ln>
        </p:spPr>
      </p:pic>
      <p:pic>
        <p:nvPicPr>
          <p:cNvPr id="217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Ventilation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Ventilation </a:t>
            </a:r>
          </a:p>
        </p:txBody>
      </p:sp>
      <p:sp>
        <p:nvSpPr>
          <p:cNvPr id="220" name="Is the air-conditioning on at the same time as heating?…"/>
          <p:cNvSpPr txBox="1"/>
          <p:nvPr>
            <p:ph type="body" idx="1"/>
          </p:nvPr>
        </p:nvSpPr>
        <p:spPr>
          <a:xfrm>
            <a:off x="8061962" y="2663166"/>
            <a:ext cx="15091830" cy="9367184"/>
          </a:xfrm>
          <a:prstGeom prst="rect">
            <a:avLst/>
          </a:prstGeom>
        </p:spPr>
        <p:txBody>
          <a:bodyPr/>
          <a:lstStyle/>
          <a:p>
            <a:pPr marL="597408" indent="-597408" defTabSz="2389572">
              <a:spcBef>
                <a:spcPts val="4400"/>
              </a:spcBef>
              <a:defRPr sz="4704"/>
            </a:pPr>
            <a:r>
              <a:t>Is the air-conditioning on at the same time as heating?</a:t>
            </a:r>
          </a:p>
          <a:p>
            <a:pPr marL="597408" indent="-597408" defTabSz="2389572">
              <a:spcBef>
                <a:spcPts val="4400"/>
              </a:spcBef>
              <a:defRPr sz="4704"/>
            </a:pPr>
            <a:r>
              <a:t>Are all external doors and windows closed when air-conditioning is on?</a:t>
            </a:r>
          </a:p>
          <a:p>
            <a:pPr marL="597408" indent="-597408" defTabSz="2389572">
              <a:spcBef>
                <a:spcPts val="4400"/>
              </a:spcBef>
              <a:defRPr sz="4704"/>
            </a:pPr>
            <a:r>
              <a:t>Could the building reduce heat by closing blinds? - possible reflective film, solar shading?</a:t>
            </a:r>
          </a:p>
          <a:p>
            <a:pPr marL="597408" indent="-597408" defTabSz="2389572">
              <a:spcBef>
                <a:spcPts val="4400"/>
              </a:spcBef>
              <a:defRPr sz="4704"/>
            </a:pPr>
            <a:r>
              <a:t>Is natural ventilation used in the building?</a:t>
            </a:r>
          </a:p>
          <a:p>
            <a:pPr marL="597408" indent="-597408" defTabSz="2389572">
              <a:spcBef>
                <a:spcPts val="4400"/>
              </a:spcBef>
              <a:defRPr sz="4704"/>
            </a:pPr>
            <a:r>
              <a:t>Is heating or ventilation installed and used in un-used spaces?</a:t>
            </a:r>
          </a:p>
          <a:p>
            <a:pPr marL="597408" indent="-597408" defTabSz="2389572">
              <a:spcBef>
                <a:spcPts val="4400"/>
              </a:spcBef>
              <a:defRPr sz="4704"/>
            </a:pPr>
            <a:r>
              <a:t>Occupants opinion</a:t>
            </a:r>
          </a:p>
        </p:txBody>
      </p:sp>
      <p:pic>
        <p:nvPicPr>
          <p:cNvPr id="221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48418" y="4335324"/>
            <a:ext cx="6516941" cy="3481363"/>
          </a:xfrm>
          <a:prstGeom prst="rect">
            <a:avLst/>
          </a:prstGeom>
          <a:ln w="12700">
            <a:miter lim="400000"/>
          </a:ln>
        </p:spPr>
      </p:pic>
      <p:pic>
        <p:nvPicPr>
          <p:cNvPr id="222" name="Unknown.jpeg" descr="Unknown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509771" y="8583257"/>
            <a:ext cx="5194235" cy="33272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23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Water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Water</a:t>
            </a:r>
          </a:p>
        </p:txBody>
      </p:sp>
      <p:sp>
        <p:nvSpPr>
          <p:cNvPr id="226" name="Any evidence of water leaks?…"/>
          <p:cNvSpPr txBox="1"/>
          <p:nvPr>
            <p:ph type="body" idx="1"/>
          </p:nvPr>
        </p:nvSpPr>
        <p:spPr>
          <a:xfrm>
            <a:off x="1206500" y="3497305"/>
            <a:ext cx="14971662" cy="9007211"/>
          </a:xfrm>
          <a:prstGeom prst="rect">
            <a:avLst/>
          </a:prstGeom>
        </p:spPr>
        <p:txBody>
          <a:bodyPr/>
          <a:lstStyle/>
          <a:p>
            <a:pPr/>
            <a:r>
              <a:t>Any evidence of water leaks?</a:t>
            </a:r>
          </a:p>
          <a:p>
            <a:pPr/>
            <a:r>
              <a:t>Are the taps left running? - dripping taps, turned off correctly?</a:t>
            </a:r>
          </a:p>
          <a:p>
            <a:pPr/>
            <a:r>
              <a:t>Could push button taps be installed?</a:t>
            </a:r>
          </a:p>
          <a:p>
            <a:pPr/>
            <a:r>
              <a:t>Are the hot water heaters set correctly?</a:t>
            </a:r>
          </a:p>
          <a:p>
            <a:pPr/>
            <a:r>
              <a:t>Is water escaping from overflows?</a:t>
            </a:r>
          </a:p>
        </p:txBody>
      </p:sp>
      <p:pic>
        <p:nvPicPr>
          <p:cNvPr id="227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598214" y="4499902"/>
            <a:ext cx="7087180" cy="4716196"/>
          </a:xfrm>
          <a:prstGeom prst="rect">
            <a:avLst/>
          </a:prstGeom>
          <a:ln w="12700">
            <a:miter lim="400000"/>
          </a:ln>
        </p:spPr>
      </p:pic>
      <p:pic>
        <p:nvPicPr>
          <p:cNvPr id="228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Basic Housekeeping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Basic Housekeeping </a:t>
            </a:r>
          </a:p>
        </p:txBody>
      </p:sp>
      <p:sp>
        <p:nvSpPr>
          <p:cNvPr id="231" name="Basic housekeeping ensures the occupants consider energy useage within the building…"/>
          <p:cNvSpPr txBox="1"/>
          <p:nvPr>
            <p:ph type="body" sz="half" idx="1"/>
          </p:nvPr>
        </p:nvSpPr>
        <p:spPr>
          <a:xfrm>
            <a:off x="9546919" y="3831801"/>
            <a:ext cx="13630581" cy="8672715"/>
          </a:xfrm>
          <a:prstGeom prst="rect">
            <a:avLst/>
          </a:prstGeom>
        </p:spPr>
        <p:txBody>
          <a:bodyPr/>
          <a:lstStyle/>
          <a:p>
            <a:pPr marL="609600" indent="-609600">
              <a:defRPr sz="5100"/>
            </a:pPr>
            <a:r>
              <a:t>Basic housekeeping ensures the occupants consider energy useage within the building </a:t>
            </a:r>
          </a:p>
          <a:p>
            <a:pPr marL="609600" indent="-609600">
              <a:defRPr sz="5100"/>
            </a:pPr>
            <a:r>
              <a:t>Are the occupants aware of good practice? - posters or guidance </a:t>
            </a:r>
          </a:p>
          <a:p>
            <a:pPr marL="609600" indent="-609600">
              <a:defRPr sz="5100"/>
            </a:pPr>
            <a:r>
              <a:t>Carry out an energy audit with the estates team? </a:t>
            </a:r>
          </a:p>
        </p:txBody>
      </p:sp>
      <p:pic>
        <p:nvPicPr>
          <p:cNvPr id="232" name="images.jpeg" descr="images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57475" y="3856588"/>
            <a:ext cx="7269266" cy="7269266"/>
          </a:xfrm>
          <a:prstGeom prst="rect">
            <a:avLst/>
          </a:prstGeom>
          <a:ln w="12700">
            <a:miter lim="400000"/>
          </a:ln>
        </p:spPr>
      </p:pic>
      <p:pic>
        <p:nvPicPr>
          <p:cNvPr id="233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Review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Review </a:t>
            </a:r>
          </a:p>
        </p:txBody>
      </p:sp>
      <p:sp>
        <p:nvSpPr>
          <p:cNvPr id="236" name="Can the information be used for benchmarking? - Desktop studies?…"/>
          <p:cNvSpPr txBox="1"/>
          <p:nvPr>
            <p:ph type="body" idx="1"/>
          </p:nvPr>
        </p:nvSpPr>
        <p:spPr>
          <a:xfrm>
            <a:off x="1206500" y="3361156"/>
            <a:ext cx="21971000" cy="9143360"/>
          </a:xfrm>
          <a:prstGeom prst="rect">
            <a:avLst/>
          </a:prstGeom>
        </p:spPr>
        <p:txBody>
          <a:bodyPr/>
          <a:lstStyle/>
          <a:p>
            <a:pPr/>
            <a:r>
              <a:t>Can the information be used for benchmarking? - Desktop studies?</a:t>
            </a:r>
          </a:p>
          <a:p>
            <a:pPr/>
            <a:r>
              <a:t>What is the energy consumption?</a:t>
            </a:r>
          </a:p>
          <a:p>
            <a:pPr/>
            <a:r>
              <a:t>What are the costs?</a:t>
            </a:r>
          </a:p>
          <a:p>
            <a:pPr/>
            <a:r>
              <a:t>Energy management matrix -</a:t>
            </a:r>
            <a:r>
              <a:rPr i="1" sz="4000"/>
              <a:t> next slide</a:t>
            </a:r>
            <a:r>
              <a:t> </a:t>
            </a:r>
          </a:p>
        </p:txBody>
      </p:sp>
      <p:pic>
        <p:nvPicPr>
          <p:cNvPr id="237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" name="MM.png" descr="MM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19561" y="592377"/>
            <a:ext cx="17739382" cy="12531246"/>
          </a:xfrm>
          <a:prstGeom prst="rect">
            <a:avLst/>
          </a:prstGeom>
          <a:ln w="12700">
            <a:miter lim="400000"/>
          </a:ln>
        </p:spPr>
      </p:pic>
      <p:pic>
        <p:nvPicPr>
          <p:cNvPr id="240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  <p:sp>
        <p:nvSpPr>
          <p:cNvPr id="241" name="Image 2 - Sustain Success,  2012"/>
          <p:cNvSpPr txBox="1"/>
          <p:nvPr/>
        </p:nvSpPr>
        <p:spPr>
          <a:xfrm>
            <a:off x="18662091" y="771363"/>
            <a:ext cx="4693616" cy="4613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Image 2 - Sustain Success,  2012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Monitor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Monitor </a:t>
            </a:r>
          </a:p>
        </p:txBody>
      </p:sp>
      <p:sp>
        <p:nvSpPr>
          <p:cNvPr id="244" name="Monitoring allows correct use of benchmarking…"/>
          <p:cNvSpPr txBox="1"/>
          <p:nvPr>
            <p:ph type="body" idx="1"/>
          </p:nvPr>
        </p:nvSpPr>
        <p:spPr>
          <a:xfrm>
            <a:off x="1206500" y="2987283"/>
            <a:ext cx="21971000" cy="9517233"/>
          </a:xfrm>
          <a:prstGeom prst="rect">
            <a:avLst/>
          </a:prstGeom>
        </p:spPr>
        <p:txBody>
          <a:bodyPr/>
          <a:lstStyle/>
          <a:p>
            <a:pPr/>
            <a:r>
              <a:t>Monitoring allows correct use of benchmarking </a:t>
            </a:r>
          </a:p>
          <a:p>
            <a:pPr/>
            <a:r>
              <a:t>Ensures data is more reliable - control</a:t>
            </a:r>
          </a:p>
          <a:p>
            <a:pPr/>
            <a:r>
              <a:t>Identify trends, patterns and inconsistencies</a:t>
            </a:r>
          </a:p>
          <a:p>
            <a:pPr/>
            <a:r>
              <a:t>Ongoing reporting - commitment </a:t>
            </a:r>
          </a:p>
          <a:p>
            <a:pPr/>
            <a:r>
              <a:t>Allow improvements </a:t>
            </a:r>
          </a:p>
          <a:p>
            <a:pPr/>
            <a:r>
              <a:t>‘Good housekeeping’</a:t>
            </a:r>
          </a:p>
        </p:txBody>
      </p:sp>
      <p:pic>
        <p:nvPicPr>
          <p:cNvPr id="245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  <p:pic>
        <p:nvPicPr>
          <p:cNvPr id="246" name="Unknown.jpeg" descr="Unknown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6275031" y="1003210"/>
            <a:ext cx="7485181" cy="34269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Recommendation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Recommendations </a:t>
            </a:r>
          </a:p>
        </p:txBody>
      </p:sp>
      <p:sp>
        <p:nvSpPr>
          <p:cNvPr id="249" name="NO OR LOW COST - Cleaning, change bulbs, good housekeeping…"/>
          <p:cNvSpPr txBox="1"/>
          <p:nvPr>
            <p:ph type="body" idx="1"/>
          </p:nvPr>
        </p:nvSpPr>
        <p:spPr>
          <a:xfrm>
            <a:off x="1206500" y="3597197"/>
            <a:ext cx="21971000" cy="9558625"/>
          </a:xfrm>
          <a:prstGeom prst="rect">
            <a:avLst/>
          </a:prstGeom>
        </p:spPr>
        <p:txBody>
          <a:bodyPr/>
          <a:lstStyle/>
          <a:p>
            <a:pPr/>
            <a:r>
              <a:t>NO OR LOW COST - Cleaning, change bulbs, good housekeeping</a:t>
            </a:r>
          </a:p>
          <a:p>
            <a:pPr/>
            <a:r>
              <a:t>MEDIUM COST - new windows (dependent on quantity), updated appliances</a:t>
            </a:r>
          </a:p>
          <a:p>
            <a:pPr/>
            <a:r>
              <a:t>HIGH COST - new ventilation systems, boilers or coolers, insulation </a:t>
            </a:r>
          </a:p>
          <a:p>
            <a:pPr/>
          </a:p>
          <a:p>
            <a:pPr/>
            <a:r>
              <a:t>All costs need to be assessed - e.g. payback period </a:t>
            </a:r>
          </a:p>
          <a:p>
            <a:pPr/>
            <a:r>
              <a:t>Simply, is it worth it?</a:t>
            </a:r>
          </a:p>
          <a:p>
            <a:pPr/>
            <a:r>
              <a:t>Will they be implemented correctly?</a:t>
            </a:r>
          </a:p>
        </p:txBody>
      </p:sp>
      <p:pic>
        <p:nvPicPr>
          <p:cNvPr id="250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Cost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Costs</a:t>
            </a:r>
          </a:p>
        </p:txBody>
      </p:sp>
      <p:sp>
        <p:nvSpPr>
          <p:cNvPr id="253" name="Not just the cost of purchasing…"/>
          <p:cNvSpPr txBox="1"/>
          <p:nvPr>
            <p:ph type="body" sz="half" idx="1"/>
          </p:nvPr>
        </p:nvSpPr>
        <p:spPr>
          <a:xfrm>
            <a:off x="1206500" y="3330951"/>
            <a:ext cx="11215796" cy="9173565"/>
          </a:xfrm>
          <a:prstGeom prst="rect">
            <a:avLst/>
          </a:prstGeom>
        </p:spPr>
        <p:txBody>
          <a:bodyPr/>
          <a:lstStyle/>
          <a:p>
            <a:pPr marL="609600" indent="-609600">
              <a:defRPr sz="5500"/>
            </a:pPr>
            <a:r>
              <a:t>Not just the cost of purchasing </a:t>
            </a:r>
          </a:p>
          <a:p>
            <a:pPr marL="609600" indent="-609600">
              <a:defRPr sz="5500"/>
            </a:pPr>
            <a:r>
              <a:t>Installation costs </a:t>
            </a:r>
          </a:p>
          <a:p>
            <a:pPr marL="609600" indent="-609600">
              <a:defRPr sz="5500"/>
            </a:pPr>
            <a:r>
              <a:t>Training costs </a:t>
            </a:r>
          </a:p>
          <a:p>
            <a:pPr marL="609600" indent="-609600">
              <a:defRPr sz="5500"/>
            </a:pPr>
            <a:r>
              <a:t>Possible increased maintenance</a:t>
            </a:r>
          </a:p>
          <a:p>
            <a:pPr marL="609600" indent="-609600">
              <a:defRPr sz="5500"/>
            </a:pPr>
            <a:r>
              <a:t>Value engineering </a:t>
            </a:r>
          </a:p>
        </p:txBody>
      </p:sp>
      <p:pic>
        <p:nvPicPr>
          <p:cNvPr id="254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450673" y="1801911"/>
            <a:ext cx="7341249" cy="48852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55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Reference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References </a:t>
            </a:r>
          </a:p>
        </p:txBody>
      </p:sp>
      <p:sp>
        <p:nvSpPr>
          <p:cNvPr id="258" name="Cardiff University, Facilities, https://www.cardiff.ac.uk/business-school/about-us/facilities…"/>
          <p:cNvSpPr txBox="1"/>
          <p:nvPr>
            <p:ph type="body" idx="1"/>
          </p:nvPr>
        </p:nvSpPr>
        <p:spPr>
          <a:xfrm>
            <a:off x="1206500" y="2776092"/>
            <a:ext cx="21971000" cy="9728424"/>
          </a:xfrm>
          <a:prstGeom prst="rect">
            <a:avLst/>
          </a:prstGeom>
        </p:spPr>
        <p:txBody>
          <a:bodyPr/>
          <a:lstStyle/>
          <a:p>
            <a:pPr>
              <a:defRPr i="1" sz="3800"/>
            </a:pPr>
            <a:r>
              <a:t>Cardiff University, Facilities, </a:t>
            </a:r>
            <a:r>
              <a:rPr u="sng">
                <a:hlinkClick r:id="rId2" invalidUrl="" action="" tgtFrame="" tooltip="" history="1" highlightClick="0" endSnd="0"/>
              </a:rPr>
              <a:t>https://www.cardiff.ac.uk/business-school/about-us/facilities</a:t>
            </a:r>
          </a:p>
          <a:p>
            <a:pPr>
              <a:defRPr i="1" sz="3800"/>
            </a:pPr>
            <a:r>
              <a:t>Image 1 - Cardiff University, 2017, Entrepreneurial gurus join Cardiff Business School, </a:t>
            </a:r>
            <a:r>
              <a:rPr u="sng">
                <a:hlinkClick r:id="rId3" invalidUrl="" action="" tgtFrame="" tooltip="" history="1" highlightClick="0" endSnd="0"/>
              </a:rPr>
              <a:t>https://www.cardiff.ac.uk/news/view/1010595-entrepreneurial-gurus-join-cardiff-business-school</a:t>
            </a:r>
          </a:p>
          <a:p>
            <a:pPr>
              <a:defRPr i="1" sz="3800"/>
            </a:pPr>
            <a:r>
              <a:t>Sustain Success, Maturity Matrices in action, 2012, https://www.sustainsuccess.co.uk/maturity-matrices-in-action</a:t>
            </a:r>
          </a:p>
          <a:p>
            <a:pPr>
              <a:defRPr i="1" sz="3800"/>
            </a:pPr>
            <a:r>
              <a:t>What is the Kyoto Protocol?, UN, 2021, </a:t>
            </a:r>
            <a:r>
              <a:rPr u="sng">
                <a:hlinkClick r:id="rId4" invalidUrl="" action="" tgtFrame="" tooltip="" history="1" highlightClick="0" endSnd="0"/>
              </a:rPr>
              <a:t>https://unfccc.int/kyoto_protocol</a:t>
            </a:r>
          </a:p>
        </p:txBody>
      </p:sp>
      <p:pic>
        <p:nvPicPr>
          <p:cNvPr id="259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Thank you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Thank you</a:t>
            </a:r>
          </a:p>
        </p:txBody>
      </p:sp>
      <p:pic>
        <p:nvPicPr>
          <p:cNvPr id="262" name="TextDescription automatically generated" descr="TextDescription automatically generated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785994" y="10481431"/>
            <a:ext cx="4445809" cy="2066121"/>
          </a:xfrm>
          <a:prstGeom prst="rect">
            <a:avLst/>
          </a:prstGeom>
          <a:ln w="12700">
            <a:miter lim="400000"/>
          </a:ln>
        </p:spPr>
      </p:pic>
      <p:pic>
        <p:nvPicPr>
          <p:cNvPr id="263" name="Unknown.jpeg" descr="Unknown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045346" y="10110244"/>
            <a:ext cx="4445810" cy="260982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0_BasicBlack">
  <a:themeElements>
    <a:clrScheme name="20_Basic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5A89D"/>
      </a:accent2>
      <a:accent3>
        <a:srgbClr val="1DB100"/>
      </a:accent3>
      <a:accent4>
        <a:srgbClr val="F9B900"/>
      </a:accent4>
      <a:accent5>
        <a:srgbClr val="EE220D"/>
      </a:accent5>
      <a:accent6>
        <a:srgbClr val="CB297B"/>
      </a:accent6>
      <a:hlink>
        <a:srgbClr val="0000FF"/>
      </a:hlink>
      <a:folHlink>
        <a:srgbClr val="FF00FF"/>
      </a:folHlink>
    </a:clrScheme>
    <a:fontScheme name="20_BasicBlack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0_Basic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0_BasicBlack">
  <a:themeElements>
    <a:clrScheme name="20_Basic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5A89D"/>
      </a:accent2>
      <a:accent3>
        <a:srgbClr val="1DB100"/>
      </a:accent3>
      <a:accent4>
        <a:srgbClr val="F9B900"/>
      </a:accent4>
      <a:accent5>
        <a:srgbClr val="EE220D"/>
      </a:accent5>
      <a:accent6>
        <a:srgbClr val="CB297B"/>
      </a:accent6>
      <a:hlink>
        <a:srgbClr val="0000FF"/>
      </a:hlink>
      <a:folHlink>
        <a:srgbClr val="FF00FF"/>
      </a:folHlink>
    </a:clrScheme>
    <a:fontScheme name="20_BasicBlack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20_Basic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