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2" r:id="rId2"/>
    <p:sldId id="256" r:id="rId3"/>
    <p:sldId id="265" r:id="rId4"/>
    <p:sldId id="271" r:id="rId5"/>
    <p:sldId id="257" r:id="rId6"/>
    <p:sldId id="260" r:id="rId7"/>
    <p:sldId id="261" r:id="rId8"/>
    <p:sldId id="263" r:id="rId9"/>
    <p:sldId id="264" r:id="rId10"/>
    <p:sldId id="262" r:id="rId11"/>
    <p:sldId id="266" r:id="rId12"/>
    <p:sldId id="267" r:id="rId13"/>
    <p:sldId id="268" r:id="rId14"/>
    <p:sldId id="269" r:id="rId15"/>
    <p:sldId id="270" r:id="rId16"/>
    <p:sldId id="25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9F006A-23D5-DF4B-8AEA-A3D93F3F5183}" v="97" dt="2025-11-10T16:24:55.8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639"/>
    <p:restoredTop sz="94645"/>
  </p:normalViewPr>
  <p:slideViewPr>
    <p:cSldViewPr snapToGrid="0">
      <p:cViewPr varScale="1">
        <p:scale>
          <a:sx n="80" d="100"/>
          <a:sy n="80" d="100"/>
        </p:scale>
        <p:origin x="38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Gwyneth.jones@uwtsd.ac.u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essmyweb.com/ecommerce-ebusiness/pinterest-reseau-social-epingle-centres-dinteret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1.png" descr="Discover University of Wales Trinity Saint David">
            <a:extLst>
              <a:ext uri="{FF2B5EF4-FFF2-40B4-BE49-F238E27FC236}">
                <a16:creationId xmlns:a16="http://schemas.microsoft.com/office/drawing/2014/main" id="{4BAB405B-7AD7-431E-8EF4-2AC62CE8722A}"/>
              </a:ext>
            </a:extLst>
          </p:cNvPr>
          <p:cNvPicPr>
            <a:picLocks noGrp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76475" y="2357437"/>
            <a:ext cx="4481286" cy="1485900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FDB312-243C-4008-8F39-3EDF3B5A4E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981075"/>
            <a:ext cx="4877189" cy="5724524"/>
          </a:xfrm>
        </p:spPr>
        <p:txBody>
          <a:bodyPr>
            <a:normAutofit/>
          </a:bodyPr>
          <a:lstStyle/>
          <a:p>
            <a:pPr marL="0" marR="142875" indent="0" algn="ctr" fontAlgn="base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 Leadership and Management</a:t>
            </a:r>
            <a:r>
              <a:rPr lang="en-GB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marR="76200" indent="0" algn="ctr" fontAlgn="base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LEVEL 5</a:t>
            </a:r>
            <a:r>
              <a:rPr lang="en-GB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marR="76200" indent="0" algn="ctr" fontAlgn="base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BMSW5007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indent="0" algn="ctr" fontAlgn="base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Building a Sustainable Marketing Relationship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8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GB" sz="1800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Module Lead: Gwyneth Jones</a:t>
            </a:r>
          </a:p>
          <a:p>
            <a:pPr marL="0" indent="0" algn="ctr">
              <a:buNone/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Email: </a:t>
            </a:r>
            <a:r>
              <a:rPr lang="en-GB" sz="1800" b="1" u="sng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Gwyneth.jones@uwtsd.ac.uk</a:t>
            </a:r>
            <a:r>
              <a:rPr lang="en-GB" sz="1800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solidFill>
                <a:schemeClr val="tx1"/>
              </a:solidFill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294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61B9C-1DDB-5D46-72C3-44566B4FAC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345721"/>
            <a:ext cx="8361229" cy="2540959"/>
          </a:xfrm>
        </p:spPr>
        <p:txBody>
          <a:bodyPr/>
          <a:lstStyle/>
          <a:p>
            <a:r>
              <a:rPr lang="en-US" sz="4800" dirty="0"/>
              <a:t>Digital and Social Media in M&amp;S Food CRM</a:t>
            </a:r>
            <a:br>
              <a:rPr lang="en-US" sz="4800" dirty="0"/>
            </a:b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F9EAB3-4651-F456-4212-26FC4F09A3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Mohammad Asadi</a:t>
            </a:r>
          </a:p>
        </p:txBody>
      </p:sp>
    </p:spTree>
    <p:extLst>
      <p:ext uri="{BB962C8B-B14F-4D97-AF65-F5344CB8AC3E}">
        <p14:creationId xmlns:p14="http://schemas.microsoft.com/office/powerpoint/2010/main" val="1520735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A8D4-0E14-C636-2F55-0AB7E5191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01325-8434-E7E9-EB3A-0DDCEEF90E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Introduction</a:t>
            </a:r>
            <a:r>
              <a:rPr lang="en-GB" dirty="0"/>
              <a:t> </a:t>
            </a:r>
          </a:p>
          <a:p>
            <a:r>
              <a:rPr lang="en-GB" b="1" dirty="0"/>
              <a:t>Understanding Digital and Social Media in CRM</a:t>
            </a:r>
            <a:endParaRPr lang="en-GB" dirty="0"/>
          </a:p>
          <a:p>
            <a:r>
              <a:rPr lang="en-GB" b="1" dirty="0"/>
              <a:t>How M&amp;S Food Uses Digital &amp; Social Media</a:t>
            </a:r>
            <a:r>
              <a:rPr lang="en-GB" dirty="0"/>
              <a:t> </a:t>
            </a:r>
          </a:p>
          <a:p>
            <a:r>
              <a:rPr lang="en-GB" b="1" dirty="0"/>
              <a:t>Developing and Sustaining Customer Relationships</a:t>
            </a:r>
            <a:r>
              <a:rPr lang="en-GB" dirty="0"/>
              <a:t> </a:t>
            </a:r>
          </a:p>
          <a:p>
            <a:r>
              <a:rPr lang="en-GB" b="1" dirty="0"/>
              <a:t>Enhancing Customer Experience &amp; Engagement</a:t>
            </a:r>
            <a:endParaRPr lang="en-GB" dirty="0"/>
          </a:p>
          <a:p>
            <a:r>
              <a:rPr lang="en-GB" b="1" dirty="0"/>
              <a:t>Critical Assessment of Effectiveness</a:t>
            </a:r>
            <a:r>
              <a:rPr lang="en-GB" dirty="0"/>
              <a:t> </a:t>
            </a:r>
          </a:p>
          <a:p>
            <a:r>
              <a:rPr lang="en-GB" b="1" dirty="0"/>
              <a:t>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0664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A2964-857D-C5CC-75CA-CC8B7463E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26611"/>
            <a:ext cx="3659867" cy="1485900"/>
          </a:xfrm>
        </p:spPr>
        <p:txBody>
          <a:bodyPr>
            <a:normAutofit fontScale="90000"/>
          </a:bodyPr>
          <a:lstStyle/>
          <a:p>
            <a:r>
              <a:rPr lang="en-US" dirty="0"/>
              <a:t>Marks &amp; Spencer (M&amp;S) Food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FB61A3D-5E9A-4324-1C79-0F8B45875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57044"/>
            <a:ext cx="3659866" cy="4501663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/>
              <a:t>UK-based grocery retailer known for premium quality and innovation</a:t>
            </a:r>
          </a:p>
          <a:p>
            <a:r>
              <a:rPr lang="en-US" sz="2200" dirty="0"/>
              <a:t>Focused on delivering high-quality, sustainably sourced products</a:t>
            </a:r>
          </a:p>
          <a:p>
            <a:r>
              <a:rPr lang="en-US" sz="2200" dirty="0"/>
              <a:t>Offers over 5,000 product lines</a:t>
            </a:r>
          </a:p>
          <a:p>
            <a:r>
              <a:rPr lang="en-US" sz="2200" dirty="0"/>
              <a:t>Operates 316 dedicated food stores across the UK</a:t>
            </a:r>
          </a:p>
          <a:p>
            <a:r>
              <a:rPr lang="en-US" sz="2200" dirty="0"/>
              <a:t>Over 40 newly refurbished </a:t>
            </a:r>
            <a:r>
              <a:rPr lang="en-US" sz="2200" dirty="0" err="1"/>
              <a:t>Foodhalls</a:t>
            </a:r>
            <a:r>
              <a:rPr lang="en-US" sz="2200" dirty="0"/>
              <a:t> enhancing customer experience</a:t>
            </a:r>
          </a:p>
          <a:p>
            <a:pPr marL="0" indent="0">
              <a:buNone/>
            </a:pPr>
            <a:r>
              <a:rPr lang="en-US" dirty="0"/>
              <a:t>(M&amp;S, 2023)</a:t>
            </a:r>
          </a:p>
          <a:p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5D0DC6E-4D63-3D0A-01EC-95121EBBB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467" y="849519"/>
            <a:ext cx="6517065" cy="48389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9097F60-3044-8102-F079-D433DFD4C34F}"/>
              </a:ext>
            </a:extLst>
          </p:cNvPr>
          <p:cNvSpPr txBox="1"/>
          <p:nvPr/>
        </p:nvSpPr>
        <p:spPr>
          <a:xfrm>
            <a:off x="5031467" y="5873262"/>
            <a:ext cx="1617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(Bashir, 2025)</a:t>
            </a:r>
          </a:p>
        </p:txBody>
      </p:sp>
    </p:spTree>
    <p:extLst>
      <p:ext uri="{BB962C8B-B14F-4D97-AF65-F5344CB8AC3E}">
        <p14:creationId xmlns:p14="http://schemas.microsoft.com/office/powerpoint/2010/main" val="490013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DB89E-8AEF-7672-2D3D-27ACF6853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Understanding Digital and Social Media in CRM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9B4D2-03FD-0DD1-9479-F8BD79FCC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99138"/>
            <a:ext cx="7667381" cy="3968262"/>
          </a:xfrm>
        </p:spPr>
        <p:txBody>
          <a:bodyPr/>
          <a:lstStyle/>
          <a:p>
            <a:r>
              <a:rPr lang="en-US" dirty="0"/>
              <a:t>Digital Media: Digitized content that can be used and accessed across different digital devices such as videos, music, website </a:t>
            </a:r>
            <a:r>
              <a:rPr lang="en-GB" dirty="0"/>
              <a:t>(</a:t>
            </a:r>
            <a:r>
              <a:rPr lang="en-GB" dirty="0" err="1"/>
              <a:t>Hulatt</a:t>
            </a:r>
            <a:r>
              <a:rPr lang="en-GB" dirty="0"/>
              <a:t>, 2019)</a:t>
            </a:r>
            <a:endParaRPr lang="en-US" dirty="0"/>
          </a:p>
          <a:p>
            <a:r>
              <a:rPr lang="en-US" dirty="0"/>
              <a:t>Social Media: A branch of digital media that allow users to share and interact with digital content such as Facebook, YouTube</a:t>
            </a:r>
          </a:p>
          <a:p>
            <a:r>
              <a:rPr lang="en-US" dirty="0"/>
              <a:t>Customer Relationship Management (CRM): A strategic approach to managing customer relationships, aimed at creating shareholder value. It goes beyond technology, focusing on a holistic process that builds long-term, information-driven relationships with customers. (Payne, 2012, pp.1-3)</a:t>
            </a:r>
          </a:p>
        </p:txBody>
      </p:sp>
      <p:pic>
        <p:nvPicPr>
          <p:cNvPr id="5" name="Picture 4" descr="A group of colorful circles with social media icons&#10;&#10;AI-generated content may be incorrect.">
            <a:extLst>
              <a:ext uri="{FF2B5EF4-FFF2-40B4-BE49-F238E27FC236}">
                <a16:creationId xmlns:a16="http://schemas.microsoft.com/office/drawing/2014/main" id="{37503A14-2A59-B0A9-4E02-AC38EE805C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27966" y="3901725"/>
            <a:ext cx="2355850" cy="23558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B8E15E-98D9-8A15-8C03-4D0B8CD1733F}"/>
              </a:ext>
            </a:extLst>
          </p:cNvPr>
          <p:cNvSpPr txBox="1"/>
          <p:nvPr/>
        </p:nvSpPr>
        <p:spPr>
          <a:xfrm>
            <a:off x="8968643" y="6257575"/>
            <a:ext cx="2074496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>
                <a:hlinkClick r:id="rId3" tooltip="https://www.pressmyweb.com/ecommerce-ebusiness/pinterest-reseau-social-epingle-centres-dinterets/"/>
              </a:rPr>
              <a:t>This Photo</a:t>
            </a:r>
            <a:r>
              <a:rPr lang="en-US" sz="600" dirty="0"/>
              <a:t> by Unknown Author is licensed under </a:t>
            </a:r>
            <a:r>
              <a:rPr lang="en-US" sz="600" dirty="0">
                <a:hlinkClick r:id="rId4" tooltip="https://creativecommons.org/licenses/by/3.0/"/>
              </a:rPr>
              <a:t>CC BY</a:t>
            </a:r>
            <a:endParaRPr lang="en-US" sz="600" dirty="0"/>
          </a:p>
        </p:txBody>
      </p:sp>
    </p:spTree>
    <p:extLst>
      <p:ext uri="{BB962C8B-B14F-4D97-AF65-F5344CB8AC3E}">
        <p14:creationId xmlns:p14="http://schemas.microsoft.com/office/powerpoint/2010/main" val="3941798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EFC50B-AD07-F77E-55DC-88D02508D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815FE-EB89-CABF-857C-CB92036E9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947959" cy="1485900"/>
          </a:xfrm>
        </p:spPr>
        <p:txBody>
          <a:bodyPr>
            <a:normAutofit/>
          </a:bodyPr>
          <a:lstStyle/>
          <a:p>
            <a:r>
              <a:rPr lang="en-GB" sz="3600" dirty="0"/>
              <a:t>Understanding Digital and Social Media in CRM</a:t>
            </a:r>
            <a:br>
              <a:rPr lang="en-GB" sz="3600" dirty="0"/>
            </a:b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F7D47-56CD-0E19-4560-AC0945558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477108"/>
            <a:ext cx="5611139" cy="4963449"/>
          </a:xfrm>
        </p:spPr>
        <p:txBody>
          <a:bodyPr>
            <a:normAutofit lnSpcReduction="10000"/>
          </a:bodyPr>
          <a:lstStyle/>
          <a:p>
            <a:r>
              <a:rPr lang="en-GB" sz="1800" b="1" dirty="0"/>
              <a:t>Electronic Customer Relationship Management (</a:t>
            </a:r>
            <a:r>
              <a:rPr lang="en-GB" sz="1800" b="1" dirty="0" err="1"/>
              <a:t>eCRM</a:t>
            </a:r>
            <a:r>
              <a:rPr lang="en-GB" sz="1800" b="1" dirty="0"/>
              <a:t>):  </a:t>
            </a:r>
            <a:r>
              <a:rPr lang="en-GB" sz="1800" dirty="0"/>
              <a:t>A digital form of CRM that manages customer relationships through online channels like websites, email, and social media.</a:t>
            </a:r>
          </a:p>
          <a:p>
            <a:r>
              <a:rPr lang="en-GB" sz="1800" b="1" dirty="0"/>
              <a:t>Role of Digital &amp; Social Media:</a:t>
            </a:r>
          </a:p>
          <a:p>
            <a:pPr lvl="1"/>
            <a:r>
              <a:rPr lang="en-GB" sz="1800" dirty="0"/>
              <a:t>Used to connect, communicate, and engage with customers online</a:t>
            </a:r>
          </a:p>
          <a:p>
            <a:pPr lvl="1"/>
            <a:r>
              <a:rPr lang="en-GB" sz="1800" dirty="0"/>
              <a:t>Enables direct interaction and quick feedback</a:t>
            </a:r>
          </a:p>
          <a:p>
            <a:pPr lvl="1"/>
            <a:r>
              <a:rPr lang="en-GB" sz="1800" dirty="0"/>
              <a:t>Platforms like Instagram act as both marketing and sales spaces</a:t>
            </a:r>
          </a:p>
          <a:p>
            <a:r>
              <a:rPr lang="en-GB" sz="1800" b="1" dirty="0"/>
              <a:t>Key Benefits:</a:t>
            </a:r>
          </a:p>
          <a:p>
            <a:pPr lvl="1"/>
            <a:r>
              <a:rPr lang="en-GB" sz="1800" dirty="0"/>
              <a:t>Centralises customer data and online interactions</a:t>
            </a:r>
          </a:p>
          <a:p>
            <a:pPr lvl="1"/>
            <a:r>
              <a:rPr lang="en-GB" sz="1800" dirty="0"/>
              <a:t>Personalises customer experiences</a:t>
            </a:r>
          </a:p>
          <a:p>
            <a:pPr lvl="1"/>
            <a:r>
              <a:rPr lang="en-GB" sz="1800" dirty="0"/>
              <a:t>Builds loyalty and long-term digital relationships</a:t>
            </a:r>
          </a:p>
          <a:p>
            <a:pPr marL="530352" lvl="1" indent="0">
              <a:buNone/>
            </a:pPr>
            <a:r>
              <a:rPr lang="en-GB" sz="1800" dirty="0"/>
              <a:t>(De Santis, 2024)</a:t>
            </a:r>
          </a:p>
        </p:txBody>
      </p:sp>
      <p:pic>
        <p:nvPicPr>
          <p:cNvPr id="1028" name="Picture 4" descr="What is ECRM?">
            <a:extLst>
              <a:ext uri="{FF2B5EF4-FFF2-40B4-BE49-F238E27FC236}">
                <a16:creationId xmlns:a16="http://schemas.microsoft.com/office/drawing/2014/main" id="{B86D26DC-DD63-B102-3C9D-A2489C934C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82739" y="3429000"/>
            <a:ext cx="4786187" cy="27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204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C56D5-2801-B406-92FD-270738CDB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How M&amp;S uses digital &amp; social media for CRM</a:t>
            </a:r>
            <a:br>
              <a:rPr lang="en-GB" sz="4000" dirty="0"/>
            </a:br>
            <a:r>
              <a:rPr lang="en-GB" sz="4000" dirty="0"/>
              <a:t>(The Insiders Programme)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9EC79-563F-1678-6BDC-798DAF2C74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 Insiders( M&amp;S store-based or support centre staff) who post about M&amp;S products(planned to become 22)  </a:t>
            </a:r>
          </a:p>
          <a:p>
            <a:r>
              <a:rPr lang="en-GB" b="1" dirty="0"/>
              <a:t>Impact</a:t>
            </a:r>
            <a:r>
              <a:rPr lang="en-GB" dirty="0"/>
              <a:t>: 21M impressions &amp; 1.4M new </a:t>
            </a:r>
            <a:r>
              <a:rPr lang="en-GB" dirty="0" err="1"/>
              <a:t>M&amp;S.com</a:t>
            </a:r>
            <a:r>
              <a:rPr lang="en-GB" dirty="0"/>
              <a:t> customers in one year.</a:t>
            </a:r>
          </a:p>
          <a:p>
            <a:r>
              <a:rPr lang="en-GB" b="1" dirty="0"/>
              <a:t>Why it works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Builds trust – staff seen as genuine experts, not paid influencers.</a:t>
            </a:r>
          </a:p>
          <a:p>
            <a:pPr lvl="1"/>
            <a:r>
              <a:rPr lang="en-GB" dirty="0"/>
              <a:t>Cost-effective – higher engagement (10% better sentiment, +30% conversions).</a:t>
            </a:r>
          </a:p>
          <a:p>
            <a:pPr lvl="1"/>
            <a:r>
              <a:rPr lang="en-GB" dirty="0"/>
              <a:t>Enhances customer connection through relatable, insider perspectives.</a:t>
            </a:r>
          </a:p>
          <a:p>
            <a:pPr marL="530352" lvl="1" indent="0">
              <a:buNone/>
            </a:pPr>
            <a:r>
              <a:rPr lang="en-GB" dirty="0"/>
              <a:t>(Embryo, 2025)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709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9A784C-C4D8-EC50-BA12-C13CF79F05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B6D60-85E4-E69F-4E24-F205422EC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How M&amp;S uses digital &amp; social media for CRM</a:t>
            </a:r>
            <a:br>
              <a:rPr lang="en-GB" sz="4000" dirty="0"/>
            </a:br>
            <a:r>
              <a:rPr lang="en-GB" sz="4000" dirty="0"/>
              <a:t>(Spark)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E66E7-A213-EFEA-9C27-5A10B58C87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Digital-First CRM Integration:</a:t>
            </a:r>
            <a:r>
              <a:rPr lang="en-GB" dirty="0"/>
              <a:t> The relaunched </a:t>
            </a:r>
            <a:r>
              <a:rPr lang="en-GB" i="1" dirty="0"/>
              <a:t>Sparks</a:t>
            </a:r>
            <a:r>
              <a:rPr lang="en-GB" dirty="0"/>
              <a:t> program works as a digital-first customer relationship management (CRM) tool, using instant rewards, personalized offers, and links to engage customers directly through online accounts and apps. charity </a:t>
            </a:r>
          </a:p>
          <a:p>
            <a:r>
              <a:rPr lang="en-GB" b="1" dirty="0"/>
              <a:t>Data-Driven Customer Connection:</a:t>
            </a:r>
            <a:r>
              <a:rPr lang="en-GB" dirty="0"/>
              <a:t> By analysing customer preferences and behaviours (e.g. discounts, donations, brand loyalty), M&amp;S uses </a:t>
            </a:r>
            <a:r>
              <a:rPr lang="en-GB" i="1" dirty="0"/>
              <a:t>Sparks</a:t>
            </a:r>
            <a:r>
              <a:rPr lang="en-GB" dirty="0"/>
              <a:t> to strengthen satisfaction, increase repeat purchases, and build emotional loyalty—especially among its core older demographic. (Shakespeare, 2020)</a:t>
            </a:r>
          </a:p>
          <a:p>
            <a:r>
              <a:rPr lang="en-GB" b="1" dirty="0"/>
              <a:t>Partnership with different companies such as </a:t>
            </a:r>
            <a:r>
              <a:rPr lang="en-GB" b="1" dirty="0" err="1"/>
              <a:t>Starcount</a:t>
            </a:r>
            <a:r>
              <a:rPr lang="en-GB" dirty="0"/>
              <a:t>: To understands customer better and make Spark and their relevant campaigns more personalised and efficient. (M&amp;S, 2018)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524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aph of a company&#10;&#10;AI-generated content may be incorrect.">
            <a:extLst>
              <a:ext uri="{FF2B5EF4-FFF2-40B4-BE49-F238E27FC236}">
                <a16:creationId xmlns:a16="http://schemas.microsoft.com/office/drawing/2014/main" id="{4CC1320E-9022-6DA0-B332-90476DF4C5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956" y="480515"/>
            <a:ext cx="9620086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804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20635-399E-B7AB-C14D-D3597DE6ED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32172-EC1E-2EFC-D33C-0AB3968FD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1430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How M&amp;S uses digital &amp; social media for CRM</a:t>
            </a:r>
            <a:br>
              <a:rPr lang="en-GB" sz="4000" dirty="0"/>
            </a:br>
            <a:r>
              <a:rPr lang="en-GB" sz="3600" dirty="0"/>
              <a:t>(</a:t>
            </a:r>
            <a:r>
              <a:rPr lang="en-GB" sz="3600" b="1" dirty="0"/>
              <a:t>Social Advertising &amp; Influencer Innovation)</a:t>
            </a:r>
            <a:br>
              <a:rPr lang="en-GB" sz="4000" dirty="0"/>
            </a:b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23DB5-42A2-56EA-7867-13941118D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28800"/>
            <a:ext cx="9601200" cy="4870174"/>
          </a:xfrm>
        </p:spPr>
        <p:txBody>
          <a:bodyPr>
            <a:normAutofit fontScale="92500" lnSpcReduction="20000"/>
          </a:bodyPr>
          <a:lstStyle/>
          <a:p>
            <a:r>
              <a:rPr lang="en-GB" sz="2200" b="1" dirty="0"/>
              <a:t>Virtual influencer ‘Mira’: </a:t>
            </a:r>
            <a:r>
              <a:rPr lang="en-GB" sz="2200" dirty="0"/>
              <a:t>Represents M&amp;S’ move into emerging tech and AI-driven marketing.</a:t>
            </a:r>
          </a:p>
          <a:p>
            <a:pPr lvl="1"/>
            <a:r>
              <a:rPr lang="en-GB" sz="2200" dirty="0"/>
              <a:t>Enables faster trend response and control over content.</a:t>
            </a:r>
          </a:p>
          <a:p>
            <a:pPr lvl="1"/>
            <a:r>
              <a:rPr lang="en-GB" sz="2200" dirty="0"/>
              <a:t>Mixed audience reaction — some saw it as inauthentic, but it signals innovation and future-readiness.</a:t>
            </a:r>
          </a:p>
          <a:p>
            <a:r>
              <a:rPr lang="en-US" sz="2200" b="1" dirty="0"/>
              <a:t>Experimenting with social ads: </a:t>
            </a:r>
            <a:r>
              <a:rPr lang="en-US" sz="2200" dirty="0"/>
              <a:t>Used TikTok’s </a:t>
            </a:r>
            <a:r>
              <a:rPr lang="en-US" sz="2200" dirty="0" err="1"/>
              <a:t>InFeed</a:t>
            </a:r>
            <a:r>
              <a:rPr lang="en-US" sz="2200" dirty="0"/>
              <a:t>, </a:t>
            </a:r>
            <a:r>
              <a:rPr lang="en-US" sz="2200" dirty="0" err="1"/>
              <a:t>TopView</a:t>
            </a:r>
            <a:r>
              <a:rPr lang="en-US" sz="2200" dirty="0"/>
              <a:t>, and Brand Premium ads for its Valentine’s “Not Just Any…” campaign.</a:t>
            </a:r>
          </a:p>
          <a:p>
            <a:pPr lvl="1"/>
            <a:r>
              <a:rPr lang="en-US" sz="2200" dirty="0"/>
              <a:t>Results:</a:t>
            </a:r>
          </a:p>
          <a:p>
            <a:pPr lvl="2"/>
            <a:r>
              <a:rPr lang="en-US" sz="1900" dirty="0"/>
              <a:t>18.5M+ impressions</a:t>
            </a:r>
          </a:p>
          <a:p>
            <a:pPr lvl="2"/>
            <a:r>
              <a:rPr lang="en-US" sz="1900" dirty="0"/>
              <a:t>15%+ CTR, 4s+ average watch time</a:t>
            </a:r>
          </a:p>
          <a:p>
            <a:pPr lvl="2"/>
            <a:r>
              <a:rPr lang="en-US" sz="1900" dirty="0"/>
              <a:t>Drove strong web traffic and awareness among younger audiences.</a:t>
            </a:r>
          </a:p>
          <a:p>
            <a:pPr lvl="1"/>
            <a:r>
              <a:rPr lang="en-US" sz="2200" dirty="0"/>
              <a:t>Why it matters:</a:t>
            </a:r>
          </a:p>
          <a:p>
            <a:pPr lvl="2"/>
            <a:r>
              <a:rPr lang="en-US" sz="1900" dirty="0"/>
              <a:t>Demonstrates agility and willingness to test new ad formats.</a:t>
            </a:r>
          </a:p>
          <a:p>
            <a:pPr lvl="2"/>
            <a:r>
              <a:rPr lang="en-US" sz="1900" dirty="0"/>
              <a:t>Builds brand relevance with Gen Z through </a:t>
            </a:r>
            <a:r>
              <a:rPr lang="en-US" sz="1900" dirty="0" err="1"/>
              <a:t>humour</a:t>
            </a:r>
            <a:r>
              <a:rPr lang="en-US" sz="1900" dirty="0"/>
              <a:t> and authenticity.</a:t>
            </a:r>
          </a:p>
          <a:p>
            <a:pPr lvl="2"/>
            <a:r>
              <a:rPr lang="en-US" sz="1900" dirty="0"/>
              <a:t>Example of adapting tone for platform culture rather than traditional TV style.</a:t>
            </a:r>
          </a:p>
          <a:p>
            <a:pPr marL="987552" lvl="2" indent="0">
              <a:buNone/>
            </a:pPr>
            <a:r>
              <a:rPr lang="en-GB" dirty="0"/>
              <a:t>(Gilliland, 2023)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570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43C54D-7129-1470-334B-18423FC1DB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9A9CE-6BE7-B100-069B-0B70121A4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44" y="631372"/>
            <a:ext cx="3135086" cy="5606142"/>
          </a:xfrm>
        </p:spPr>
        <p:txBody>
          <a:bodyPr>
            <a:normAutofit/>
          </a:bodyPr>
          <a:lstStyle/>
          <a:p>
            <a:r>
              <a:rPr lang="en-GB" dirty="0"/>
              <a:t>How M&amp;S uses digital &amp; social media for CRM</a:t>
            </a:r>
            <a:br>
              <a:rPr lang="en-GB" dirty="0"/>
            </a:br>
            <a:r>
              <a:rPr lang="en-GB" dirty="0"/>
              <a:t>(Email)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83CA7-6360-D45D-691B-3C5395BDD4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1595" y="631371"/>
            <a:ext cx="6797262" cy="3744685"/>
          </a:xfrm>
        </p:spPr>
        <p:txBody>
          <a:bodyPr>
            <a:normAutofit/>
          </a:bodyPr>
          <a:lstStyle/>
          <a:p>
            <a:r>
              <a:rPr lang="en-GB" sz="1900" b="1" dirty="0"/>
              <a:t>Data-Driven Personalisation: </a:t>
            </a:r>
            <a:r>
              <a:rPr lang="en-GB" sz="1900" dirty="0"/>
              <a:t>Uses subscriber preferences and Sparks membership data to send tailored emails with exclusive offers, events, and early sale access — enhancing customer loyalty and engagement.</a:t>
            </a:r>
          </a:p>
          <a:p>
            <a:r>
              <a:rPr lang="en-GB" sz="1900" b="1" dirty="0"/>
              <a:t>Email Deliverability Optimisation: </a:t>
            </a:r>
            <a:r>
              <a:rPr lang="en-GB" sz="1900" dirty="0"/>
              <a:t>Implemented Validity’s </a:t>
            </a:r>
            <a:r>
              <a:rPr lang="en-GB" sz="1900" i="1" dirty="0"/>
              <a:t>Sender Certification</a:t>
            </a:r>
            <a:r>
              <a:rPr lang="en-GB" sz="1900" dirty="0"/>
              <a:t> to ensure near-100% inbox placement, reducing bounces by 86% and increasing open rates by 20%.</a:t>
            </a:r>
          </a:p>
          <a:p>
            <a:r>
              <a:rPr lang="en-GB" sz="1900" b="1" dirty="0"/>
              <a:t>CRM Performance: </a:t>
            </a:r>
            <a:r>
              <a:rPr lang="en-GB" sz="1900" dirty="0"/>
              <a:t>Improved targeting and reliable delivery strengthened customer relationships, boosted click-throughs (+8%), and increased online and in-store sales.</a:t>
            </a:r>
          </a:p>
          <a:p>
            <a:pPr marL="0" indent="0">
              <a:buNone/>
            </a:pPr>
            <a:r>
              <a:rPr lang="en-GB" sz="1900" dirty="0"/>
              <a:t>(Validity, n.d.)</a:t>
            </a:r>
          </a:p>
          <a:p>
            <a:endParaRPr lang="en-US" sz="1900" dirty="0"/>
          </a:p>
        </p:txBody>
      </p:sp>
      <p:pic>
        <p:nvPicPr>
          <p:cNvPr id="4" name="Picture 3" descr="A yellow sign with black text&#10;&#10;AI-generated content may be incorrect.">
            <a:extLst>
              <a:ext uri="{FF2B5EF4-FFF2-40B4-BE49-F238E27FC236}">
                <a16:creationId xmlns:a16="http://schemas.microsoft.com/office/drawing/2014/main" id="{CDA3FD5D-B8C6-99D5-D749-FD23ABEF14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1595" y="4663166"/>
            <a:ext cx="6797262" cy="1461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034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AC0608-0C36-618F-FC9F-D6E5579965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E6FFF-C7A0-64A4-CDAA-A85E88CEB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1078522"/>
            <a:ext cx="6389780" cy="109317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Seamless online shopping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AA599-1236-8791-A805-31D0827FD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958837" cy="3931544"/>
          </a:xfrm>
        </p:spPr>
        <p:txBody>
          <a:bodyPr>
            <a:normAutofit/>
          </a:bodyPr>
          <a:lstStyle/>
          <a:p>
            <a:r>
              <a:rPr lang="en-GB" sz="1700" b="1" dirty="0"/>
              <a:t>Ocado Partnership: </a:t>
            </a:r>
            <a:r>
              <a:rPr lang="en-GB" sz="1700" dirty="0"/>
              <a:t>M&amp;S announce a 50:50 joint venture in September 2020 to combine their M&amp;S food segment with Ocado’s technology and resources to create an online grocery service</a:t>
            </a:r>
          </a:p>
          <a:p>
            <a:r>
              <a:rPr lang="en-GB" sz="1700" b="1" dirty="0"/>
              <a:t>Growth &amp; Vision:</a:t>
            </a:r>
          </a:p>
          <a:p>
            <a:pPr lvl="1"/>
            <a:r>
              <a:rPr lang="en-GB" sz="1700" dirty="0"/>
              <a:t>Capacity has grown over 50% with new fulfilment centres in Bristol, Purfleet, and Andover</a:t>
            </a:r>
          </a:p>
          <a:p>
            <a:pPr lvl="1"/>
            <a:r>
              <a:rPr lang="en-GB" sz="1800" dirty="0"/>
              <a:t>Expanding online presence and reaching new family customers through </a:t>
            </a:r>
            <a:r>
              <a:rPr lang="en-GB" sz="1800" dirty="0" err="1"/>
              <a:t>Ocado.com</a:t>
            </a:r>
            <a:r>
              <a:rPr lang="en-GB" sz="1800" dirty="0"/>
              <a:t>.</a:t>
            </a:r>
          </a:p>
          <a:p>
            <a:pPr lvl="1"/>
            <a:r>
              <a:rPr lang="en-GB" sz="1800" dirty="0"/>
              <a:t>The long term goal is to reinvest in customer growth, quality, value and service</a:t>
            </a:r>
          </a:p>
          <a:p>
            <a:pPr marL="530352" lvl="1" indent="0">
              <a:buNone/>
            </a:pPr>
            <a:r>
              <a:rPr lang="en-GB" sz="1800" dirty="0"/>
              <a:t>(M&amp;S, 2025)</a:t>
            </a:r>
          </a:p>
          <a:p>
            <a:pPr lvl="1"/>
            <a:endParaRPr lang="en-GB" sz="1800" dirty="0"/>
          </a:p>
          <a:p>
            <a:pPr lvl="1"/>
            <a:endParaRPr lang="en-GB" sz="1700" dirty="0"/>
          </a:p>
          <a:p>
            <a:endParaRPr lang="en-US" sz="1700" dirty="0"/>
          </a:p>
        </p:txBody>
      </p:sp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7CC9B544-02E1-0766-F4CF-7A5E9576A7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4002" y="639704"/>
            <a:ext cx="295625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939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DCEA6-BFF6-5FC2-FAEC-D871D9A3B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Developing and Sustaining Customer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F8953-029B-0994-2CDA-AF4352A53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Personalisation through data:</a:t>
            </a:r>
            <a:r>
              <a:rPr lang="en-GB" dirty="0"/>
              <a:t> M&amp;S uses Sparks loyalty data and email analytics to tailor offers, improving satisfaction and repeat purchases.</a:t>
            </a:r>
          </a:p>
          <a:p>
            <a:r>
              <a:rPr lang="en-GB" b="1" dirty="0"/>
              <a:t>Trust and authenticity:</a:t>
            </a:r>
            <a:r>
              <a:rPr lang="en-GB" dirty="0"/>
              <a:t> The </a:t>
            </a:r>
            <a:r>
              <a:rPr lang="en-GB" i="1" dirty="0"/>
              <a:t>Insiders Programme</a:t>
            </a:r>
            <a:r>
              <a:rPr lang="en-GB" dirty="0"/>
              <a:t> builds genuine, relatable engagement through staff-led content instead of traditional influencer marketing.</a:t>
            </a:r>
          </a:p>
          <a:p>
            <a:r>
              <a:rPr lang="en-GB" b="1" dirty="0"/>
              <a:t>Consistent brand communication:</a:t>
            </a:r>
            <a:r>
              <a:rPr lang="en-GB" dirty="0"/>
              <a:t> Integrated use of digital platforms (email, app, social media) ensures consistent tone, messaging, and customer trust.</a:t>
            </a:r>
          </a:p>
          <a:p>
            <a:r>
              <a:rPr lang="en-GB" b="1" dirty="0"/>
              <a:t>Emotional connection:</a:t>
            </a:r>
            <a:r>
              <a:rPr lang="en-GB" dirty="0"/>
              <a:t> Sparks charity donations and community initiatives strengthen emotional loyalty and brand affinity.</a:t>
            </a:r>
          </a:p>
        </p:txBody>
      </p:sp>
    </p:spTree>
    <p:extLst>
      <p:ext uri="{BB962C8B-B14F-4D97-AF65-F5344CB8AC3E}">
        <p14:creationId xmlns:p14="http://schemas.microsoft.com/office/powerpoint/2010/main" val="25470166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CFE584-DE34-E5D9-EBDB-C2D3F2E07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0BCC1-765F-FB47-3E99-C6F0461C3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Enhancing Customer Experience and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A4BBA-72A5-563C-5DD8-8F48B5EDC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Omnichannel experience:</a:t>
            </a:r>
            <a:r>
              <a:rPr lang="en-GB" dirty="0"/>
              <a:t> Ocado partnership ensures convenience through seamless online ordering and delivery, expanding accessibility for families and busy professionals.</a:t>
            </a:r>
          </a:p>
          <a:p>
            <a:r>
              <a:rPr lang="en-GB" b="1" dirty="0"/>
              <a:t>Interactive digital presence:</a:t>
            </a:r>
            <a:r>
              <a:rPr lang="en-GB" dirty="0"/>
              <a:t> Social media campaigns (e.g. Valentine’s “Not Just Any…” campaign) generate millions of impressions and strong engagement among younger audiences.</a:t>
            </a:r>
          </a:p>
          <a:p>
            <a:r>
              <a:rPr lang="en-GB" b="1" dirty="0"/>
              <a:t>Innovation and novelty:</a:t>
            </a:r>
            <a:r>
              <a:rPr lang="en-GB" dirty="0"/>
              <a:t> Use of AI influencer </a:t>
            </a:r>
            <a:r>
              <a:rPr lang="en-GB" i="1" dirty="0"/>
              <a:t>Mira</a:t>
            </a:r>
            <a:r>
              <a:rPr lang="en-GB" dirty="0"/>
              <a:t> and dynamic ad formats shows M&amp;S’s commitment to digital innovation and relevance.</a:t>
            </a:r>
          </a:p>
          <a:p>
            <a:r>
              <a:rPr lang="en-GB" b="1" dirty="0"/>
              <a:t>Two-way communication:</a:t>
            </a:r>
            <a:r>
              <a:rPr lang="en-GB" dirty="0"/>
              <a:t> Social platforms and Sparks app enable feedback, reviews, and real-time interaction, improving service responsiveness.</a:t>
            </a:r>
          </a:p>
        </p:txBody>
      </p:sp>
    </p:spTree>
    <p:extLst>
      <p:ext uri="{BB962C8B-B14F-4D97-AF65-F5344CB8AC3E}">
        <p14:creationId xmlns:p14="http://schemas.microsoft.com/office/powerpoint/2010/main" val="40229739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F4269-A50F-4C52-A041-3E30E20D4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Critical Assessment of M&amp;S Digital Strategies</a:t>
            </a:r>
            <a:br>
              <a:rPr lang="en-GB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E134A8-A5AF-E29E-71F2-D2C4160B90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1899139"/>
            <a:ext cx="4443984" cy="773724"/>
          </a:xfrm>
        </p:spPr>
        <p:txBody>
          <a:bodyPr/>
          <a:lstStyle/>
          <a:p>
            <a:pPr algn="ctr"/>
            <a:r>
              <a:rPr lang="en-US" b="1" dirty="0"/>
              <a:t>Strengths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9F831C-36D5-60FF-5472-1B86245F1D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2672863"/>
            <a:ext cx="4443984" cy="3499337"/>
          </a:xfrm>
        </p:spPr>
        <p:txBody>
          <a:bodyPr>
            <a:noAutofit/>
          </a:bodyPr>
          <a:lstStyle/>
          <a:p>
            <a:r>
              <a:rPr lang="en-GB" dirty="0"/>
              <a:t>Strong brand trust reinforced through consistent digital presence.</a:t>
            </a:r>
          </a:p>
          <a:p>
            <a:r>
              <a:rPr lang="en-GB" dirty="0"/>
              <a:t>Sparks programme effectively combines data analytics with emotional loyalty.</a:t>
            </a:r>
          </a:p>
          <a:p>
            <a:r>
              <a:rPr lang="en-GB" dirty="0"/>
              <a:t>Content authenticity (Insiders Programme) increases engagement and positive sentiment.</a:t>
            </a:r>
          </a:p>
          <a:p>
            <a:r>
              <a:rPr lang="en-GB" dirty="0"/>
              <a:t>High online visibility and adaptability to new platforms (TikTok, AI).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D57803-F4DE-42F5-2314-7E91FE06FA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5014" y="1899140"/>
            <a:ext cx="4443984" cy="773723"/>
          </a:xfrm>
        </p:spPr>
        <p:txBody>
          <a:bodyPr/>
          <a:lstStyle/>
          <a:p>
            <a:pPr algn="ctr"/>
            <a:r>
              <a:rPr lang="en-US" b="1" dirty="0"/>
              <a:t>Weakness/Opportunities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5B36D4-8625-D1F3-A7F8-C3DDA60D5C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25014" y="2672862"/>
            <a:ext cx="4443984" cy="4185137"/>
          </a:xfrm>
        </p:spPr>
        <p:txBody>
          <a:bodyPr>
            <a:noAutofit/>
          </a:bodyPr>
          <a:lstStyle/>
          <a:p>
            <a:r>
              <a:rPr lang="en-GB" dirty="0"/>
              <a:t>Limited engagement with younger demographics compared to competitors (e.g., Tesco or Aldi on TikTok).</a:t>
            </a:r>
          </a:p>
          <a:p>
            <a:r>
              <a:rPr lang="en-GB" dirty="0"/>
              <a:t>Over-reliance on loyalty programme — may not attract new segments.</a:t>
            </a:r>
          </a:p>
          <a:p>
            <a:r>
              <a:rPr lang="en-GB" dirty="0"/>
              <a:t>AI influencer (</a:t>
            </a:r>
            <a:r>
              <a:rPr lang="en-GB" i="1" dirty="0"/>
              <a:t>Mira</a:t>
            </a:r>
            <a:r>
              <a:rPr lang="en-GB" dirty="0"/>
              <a:t>) received mixed reactions — risks perceived inauthenticity.</a:t>
            </a:r>
          </a:p>
          <a:p>
            <a:r>
              <a:rPr lang="en-GB" dirty="0"/>
              <a:t>Scope to integrate AI and predictive analytics more deeply for real-time personalisation.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983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B0E5C-4A5E-D052-7ADE-4883801AA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B354E-A0E8-B07F-C16D-A02572DBFB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53662"/>
            <a:ext cx="9601200" cy="52284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altLang="en-US" sz="12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Bashir, U. (2025). Marks &amp; Spencer brand profile UK 2022. [online] Statista.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www.statista.com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/forecasts/1335793/marks-and-spencer-grocery-stores-brand-profile-in-the-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uk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[Accessed 10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De Santis, M. (2024). 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eCRM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: marketing definition, benefits, examples for online customer relationship management. [online]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Appvizer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www.appvizer.co.uk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/magazine/customer/client-relationship-mgt/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ecrm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[Accessed 9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Embryo. (2025). M&amp;S’s marketing masterclass: a brand analysis | Embryo. [online]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embryo.com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/blog/m-and-s-brand-analysis/ [Accessed 10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Gilliland, N. (2023). How Marks &amp; Spencer has innovated its social media presence. [online]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Econsultancy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econsultancy.com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/marks-spencer-social-media-innovation/ [Accessed 10 Nov. 2025].</a:t>
            </a:r>
          </a:p>
          <a:p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Hulatt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L. (2019). Digital And Social Media: Studies &amp; Theories |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StudySmarter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StudySmarter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UK.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www.studysmarter.co.uk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/explanations/media-studies/digital-and-social-media/ [Accessed 7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M&amp;S (2018). MARKS &amp; SPENCER ANNOUNCES NEW CUSTOMER INSIGHT PARTNERSHIP. [online] Marks &amp; Spencer.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corporate.marksandspencer.com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/media/press-releases/marks-spencer-announces-new-customer-insight-partnership [Accessed 6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M&amp;S (2023). Food. [online] Marks &amp; Spencer.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corporate.marksandspencer.com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/about-us/our-businesses/food [Accessed 10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M&amp;S (2025). Ocado Retail. [online] Marks &amp; Spencer.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corporate.marksandspencer.com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/about-us/our-businesses/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ocado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-retail [Accessed 10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Payne, A. (2012). Handbook of CRM. Routledge, pp.1–3.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doi:https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doi.org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/10.4324/9780080476933.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Shakespeare, S. (2020). Relaunched M&amp;S loyalty scheme Sparks customer satisfaction boost | YouGov. [online]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yougov.co.uk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yougov.co.uk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/consumer/articles/31110-relaunched-ms-loyalty-scheme-sparks-customer-satis [Accessed 11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Validity. (n.d.). Marks &amp; Spencer Case Study. [online]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www.validity.com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/customers/marks-and-spencer-case-study/ [Accessed 10 Nov. 2025].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00F637C7-83F2-745B-13B8-910DD299D4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975"/>
            <a:ext cx="184731" cy="437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74616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703</TotalTime>
  <Words>1723</Words>
  <Application>Microsoft Office PowerPoint</Application>
  <PresentationFormat>Widescreen</PresentationFormat>
  <Paragraphs>113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Calibri</vt:lpstr>
      <vt:lpstr>Franklin Gothic Book</vt:lpstr>
      <vt:lpstr>Times New Roman</vt:lpstr>
      <vt:lpstr>Crop</vt:lpstr>
      <vt:lpstr>PowerPoint Presentation</vt:lpstr>
      <vt:lpstr>Digital and Social Media in M&amp;S Food CRM </vt:lpstr>
      <vt:lpstr>Agenda</vt:lpstr>
      <vt:lpstr>Marks &amp; Spencer (M&amp;S) Food</vt:lpstr>
      <vt:lpstr>Understanding Digital and Social Media in CRM </vt:lpstr>
      <vt:lpstr>Understanding Digital and Social Media in CRM </vt:lpstr>
      <vt:lpstr>How M&amp;S uses digital &amp; social media for CRM (The Insiders Programme) </vt:lpstr>
      <vt:lpstr>How M&amp;S uses digital &amp; social media for CRM (Spark) </vt:lpstr>
      <vt:lpstr>PowerPoint Presentation</vt:lpstr>
      <vt:lpstr>How M&amp;S uses digital &amp; social media for CRM (Social Advertising &amp; Influencer Innovation)  </vt:lpstr>
      <vt:lpstr>How M&amp;S uses digital &amp; social media for CRM (Email)</vt:lpstr>
      <vt:lpstr>Seamless online shopping experience</vt:lpstr>
      <vt:lpstr>Developing and Sustaining Customer Relationships</vt:lpstr>
      <vt:lpstr>Enhancing Customer Experience and Engagement </vt:lpstr>
      <vt:lpstr>Critical Assessment of M&amp;S Digital Strategies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and Social Media in M&amp;S Food CRM </dc:title>
  <dc:creator>Amirhossein Hajianfar</dc:creator>
  <cp:lastModifiedBy>Mohammad Asadi</cp:lastModifiedBy>
  <cp:revision>7</cp:revision>
  <dcterms:created xsi:type="dcterms:W3CDTF">2025-11-07T19:46:29Z</dcterms:created>
  <dcterms:modified xsi:type="dcterms:W3CDTF">2025-11-10T19:30:21Z</dcterms:modified>
</cp:coreProperties>
</file>